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8" r:id="rId6"/>
    <p:sldId id="259" r:id="rId7"/>
    <p:sldId id="269" r:id="rId8"/>
    <p:sldId id="270" r:id="rId9"/>
    <p:sldId id="267" r:id="rId10"/>
    <p:sldId id="271" r:id="rId11"/>
    <p:sldId id="261" r:id="rId12"/>
    <p:sldId id="262" r:id="rId13"/>
    <p:sldId id="263" r:id="rId14"/>
    <p:sldId id="264"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2" d="100"/>
          <a:sy n="72" d="100"/>
        </p:scale>
        <p:origin x="57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23B1F5C1-4440-4D8A-9ABB-9AE7AD009CF3}" type="datetimeFigureOut">
              <a:rPr lang="fr-FR" smtClean="0"/>
              <a:t>11/01/2026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09E8E5F-5542-4C44-8084-2D05EB167F3B}" type="slidenum">
              <a:rPr lang="fr-FR" smtClean="0"/>
              <a:t>‹N°›</a:t>
            </a:fld>
            <a:endParaRPr lang="fr-FR"/>
          </a:p>
        </p:txBody>
      </p:sp>
    </p:spTree>
    <p:extLst>
      <p:ext uri="{BB962C8B-B14F-4D97-AF65-F5344CB8AC3E}">
        <p14:creationId xmlns:p14="http://schemas.microsoft.com/office/powerpoint/2010/main" val="1055624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3B1F5C1-4440-4D8A-9ABB-9AE7AD009CF3}" type="datetimeFigureOut">
              <a:rPr lang="fr-FR" smtClean="0"/>
              <a:t>11/01/2026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09E8E5F-5542-4C44-8084-2D05EB167F3B}" type="slidenum">
              <a:rPr lang="fr-FR" smtClean="0"/>
              <a:t>‹N°›</a:t>
            </a:fld>
            <a:endParaRPr lang="fr-FR"/>
          </a:p>
        </p:txBody>
      </p:sp>
    </p:spTree>
    <p:extLst>
      <p:ext uri="{BB962C8B-B14F-4D97-AF65-F5344CB8AC3E}">
        <p14:creationId xmlns:p14="http://schemas.microsoft.com/office/powerpoint/2010/main" val="2500641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3B1F5C1-4440-4D8A-9ABB-9AE7AD009CF3}" type="datetimeFigureOut">
              <a:rPr lang="fr-FR" smtClean="0"/>
              <a:t>11/01/2026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09E8E5F-5542-4C44-8084-2D05EB167F3B}" type="slidenum">
              <a:rPr lang="fr-FR" smtClean="0"/>
              <a:t>‹N°›</a:t>
            </a:fld>
            <a:endParaRPr lang="fr-FR"/>
          </a:p>
        </p:txBody>
      </p:sp>
    </p:spTree>
    <p:extLst>
      <p:ext uri="{BB962C8B-B14F-4D97-AF65-F5344CB8AC3E}">
        <p14:creationId xmlns:p14="http://schemas.microsoft.com/office/powerpoint/2010/main" val="2693861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3B1F5C1-4440-4D8A-9ABB-9AE7AD009CF3}" type="datetimeFigureOut">
              <a:rPr lang="fr-FR" smtClean="0"/>
              <a:t>11/01/2026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09E8E5F-5542-4C44-8084-2D05EB167F3B}" type="slidenum">
              <a:rPr lang="fr-FR" smtClean="0"/>
              <a:t>‹N°›</a:t>
            </a:fld>
            <a:endParaRPr lang="fr-FR"/>
          </a:p>
        </p:txBody>
      </p:sp>
    </p:spTree>
    <p:extLst>
      <p:ext uri="{BB962C8B-B14F-4D97-AF65-F5344CB8AC3E}">
        <p14:creationId xmlns:p14="http://schemas.microsoft.com/office/powerpoint/2010/main" val="3548104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3B1F5C1-4440-4D8A-9ABB-9AE7AD009CF3}" type="datetimeFigureOut">
              <a:rPr lang="fr-FR" smtClean="0"/>
              <a:t>11/01/2026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09E8E5F-5542-4C44-8084-2D05EB167F3B}" type="slidenum">
              <a:rPr lang="fr-FR" smtClean="0"/>
              <a:t>‹N°›</a:t>
            </a:fld>
            <a:endParaRPr lang="fr-FR"/>
          </a:p>
        </p:txBody>
      </p:sp>
    </p:spTree>
    <p:extLst>
      <p:ext uri="{BB962C8B-B14F-4D97-AF65-F5344CB8AC3E}">
        <p14:creationId xmlns:p14="http://schemas.microsoft.com/office/powerpoint/2010/main" val="1887629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3B1F5C1-4440-4D8A-9ABB-9AE7AD009CF3}" type="datetimeFigureOut">
              <a:rPr lang="fr-FR" smtClean="0"/>
              <a:t>11/01/2026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09E8E5F-5542-4C44-8084-2D05EB167F3B}" type="slidenum">
              <a:rPr lang="fr-FR" smtClean="0"/>
              <a:t>‹N°›</a:t>
            </a:fld>
            <a:endParaRPr lang="fr-FR"/>
          </a:p>
        </p:txBody>
      </p:sp>
    </p:spTree>
    <p:extLst>
      <p:ext uri="{BB962C8B-B14F-4D97-AF65-F5344CB8AC3E}">
        <p14:creationId xmlns:p14="http://schemas.microsoft.com/office/powerpoint/2010/main" val="1688613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23B1F5C1-4440-4D8A-9ABB-9AE7AD009CF3}" type="datetimeFigureOut">
              <a:rPr lang="fr-FR" smtClean="0"/>
              <a:t>11/01/2026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09E8E5F-5542-4C44-8084-2D05EB167F3B}" type="slidenum">
              <a:rPr lang="fr-FR" smtClean="0"/>
              <a:t>‹N°›</a:t>
            </a:fld>
            <a:endParaRPr lang="fr-FR"/>
          </a:p>
        </p:txBody>
      </p:sp>
    </p:spTree>
    <p:extLst>
      <p:ext uri="{BB962C8B-B14F-4D97-AF65-F5344CB8AC3E}">
        <p14:creationId xmlns:p14="http://schemas.microsoft.com/office/powerpoint/2010/main" val="1997693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23B1F5C1-4440-4D8A-9ABB-9AE7AD009CF3}" type="datetimeFigureOut">
              <a:rPr lang="fr-FR" smtClean="0"/>
              <a:t>11/01/2026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09E8E5F-5542-4C44-8084-2D05EB167F3B}" type="slidenum">
              <a:rPr lang="fr-FR" smtClean="0"/>
              <a:t>‹N°›</a:t>
            </a:fld>
            <a:endParaRPr lang="fr-FR"/>
          </a:p>
        </p:txBody>
      </p:sp>
    </p:spTree>
    <p:extLst>
      <p:ext uri="{BB962C8B-B14F-4D97-AF65-F5344CB8AC3E}">
        <p14:creationId xmlns:p14="http://schemas.microsoft.com/office/powerpoint/2010/main" val="3283454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B1F5C1-4440-4D8A-9ABB-9AE7AD009CF3}" type="datetimeFigureOut">
              <a:rPr lang="fr-FR" smtClean="0"/>
              <a:t>11/01/2026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09E8E5F-5542-4C44-8084-2D05EB167F3B}" type="slidenum">
              <a:rPr lang="fr-FR" smtClean="0"/>
              <a:t>‹N°›</a:t>
            </a:fld>
            <a:endParaRPr lang="fr-FR"/>
          </a:p>
        </p:txBody>
      </p:sp>
    </p:spTree>
    <p:extLst>
      <p:ext uri="{BB962C8B-B14F-4D97-AF65-F5344CB8AC3E}">
        <p14:creationId xmlns:p14="http://schemas.microsoft.com/office/powerpoint/2010/main" val="473780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3B1F5C1-4440-4D8A-9ABB-9AE7AD009CF3}" type="datetimeFigureOut">
              <a:rPr lang="fr-FR" smtClean="0"/>
              <a:t>11/01/2026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09E8E5F-5542-4C44-8084-2D05EB167F3B}" type="slidenum">
              <a:rPr lang="fr-FR" smtClean="0"/>
              <a:t>‹N°›</a:t>
            </a:fld>
            <a:endParaRPr lang="fr-FR"/>
          </a:p>
        </p:txBody>
      </p:sp>
    </p:spTree>
    <p:extLst>
      <p:ext uri="{BB962C8B-B14F-4D97-AF65-F5344CB8AC3E}">
        <p14:creationId xmlns:p14="http://schemas.microsoft.com/office/powerpoint/2010/main" val="1426985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3B1F5C1-4440-4D8A-9ABB-9AE7AD009CF3}" type="datetimeFigureOut">
              <a:rPr lang="fr-FR" smtClean="0"/>
              <a:t>11/01/2026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09E8E5F-5542-4C44-8084-2D05EB167F3B}" type="slidenum">
              <a:rPr lang="fr-FR" smtClean="0"/>
              <a:t>‹N°›</a:t>
            </a:fld>
            <a:endParaRPr lang="fr-FR"/>
          </a:p>
        </p:txBody>
      </p:sp>
    </p:spTree>
    <p:extLst>
      <p:ext uri="{BB962C8B-B14F-4D97-AF65-F5344CB8AC3E}">
        <p14:creationId xmlns:p14="http://schemas.microsoft.com/office/powerpoint/2010/main" val="3731496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B1F5C1-4440-4D8A-9ABB-9AE7AD009CF3}" type="datetimeFigureOut">
              <a:rPr lang="fr-FR" smtClean="0"/>
              <a:t>11/01/2026</a:t>
            </a:fld>
            <a:endParaRPr lang="fr-F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9E8E5F-5542-4C44-8084-2D05EB167F3B}" type="slidenum">
              <a:rPr lang="fr-FR" smtClean="0"/>
              <a:t>‹N°›</a:t>
            </a:fld>
            <a:endParaRPr lang="fr-FR"/>
          </a:p>
        </p:txBody>
      </p:sp>
    </p:spTree>
    <p:extLst>
      <p:ext uri="{BB962C8B-B14F-4D97-AF65-F5344CB8AC3E}">
        <p14:creationId xmlns:p14="http://schemas.microsoft.com/office/powerpoint/2010/main" val="8714536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3090F6-6ECC-40F0-A6BC-45C73CEA0CC4}"/>
              </a:ext>
            </a:extLst>
          </p:cNvPr>
          <p:cNvSpPr>
            <a:spLocks noGrp="1"/>
          </p:cNvSpPr>
          <p:nvPr>
            <p:ph type="ctrTitle"/>
          </p:nvPr>
        </p:nvSpPr>
        <p:spPr/>
        <p:txBody>
          <a:bodyPr>
            <a:normAutofit fontScale="90000"/>
          </a:bodyPr>
          <a:lstStyle/>
          <a:p>
            <a:pPr>
              <a:lnSpc>
                <a:spcPct val="150000"/>
              </a:lnSpc>
            </a:pPr>
            <a:r>
              <a:rPr lang="fr-FR" dirty="0">
                <a:latin typeface="Arial Black" panose="020B0A04020102020204" pitchFamily="34" charset="0"/>
              </a:rPr>
              <a:t>TD CROQUIS</a:t>
            </a:r>
            <a:br>
              <a:rPr lang="fr-FR" dirty="0">
                <a:latin typeface="Arial Black" panose="020B0A04020102020204" pitchFamily="34" charset="0"/>
              </a:rPr>
            </a:br>
            <a:r>
              <a:rPr lang="fr-FR" dirty="0">
                <a:latin typeface="Arial Black" panose="020B0A04020102020204" pitchFamily="34" charset="0"/>
              </a:rPr>
              <a:t>EDC LA VÉNÉTIE</a:t>
            </a:r>
          </a:p>
        </p:txBody>
      </p:sp>
    </p:spTree>
    <p:extLst>
      <p:ext uri="{BB962C8B-B14F-4D97-AF65-F5344CB8AC3E}">
        <p14:creationId xmlns:p14="http://schemas.microsoft.com/office/powerpoint/2010/main" val="33804318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953A828-3D81-B1E8-157B-39B21C9E5565}"/>
              </a:ext>
            </a:extLst>
          </p:cNvPr>
          <p:cNvSpPr txBox="1"/>
          <p:nvPr/>
        </p:nvSpPr>
        <p:spPr>
          <a:xfrm>
            <a:off x="467832" y="252994"/>
            <a:ext cx="8208335" cy="3477875"/>
          </a:xfrm>
          <a:prstGeom prst="rect">
            <a:avLst/>
          </a:prstGeom>
          <a:noFill/>
        </p:spPr>
        <p:txBody>
          <a:bodyPr wrap="square">
            <a:spAutoFit/>
          </a:bodyPr>
          <a:lstStyle/>
          <a:p>
            <a:r>
              <a:rPr lang="fr-FR" sz="2000" u="sng" dirty="0">
                <a:latin typeface="Verdana" panose="020B0604030504040204" pitchFamily="34" charset="0"/>
                <a:ea typeface="Verdana" panose="020B0604030504040204" pitchFamily="34" charset="0"/>
              </a:rPr>
              <a:t>C/ Des mesures pour limiter le surtourisme à Venise</a:t>
            </a:r>
          </a:p>
          <a:p>
            <a:r>
              <a:rPr lang="fr-FR" sz="2000" dirty="0">
                <a:latin typeface="Verdana" panose="020B0604030504040204" pitchFamily="34" charset="0"/>
                <a:ea typeface="Verdana" panose="020B0604030504040204" pitchFamily="34" charset="0"/>
              </a:rPr>
              <a:t>Plusieurs mesures ont été prises :</a:t>
            </a:r>
          </a:p>
          <a:p>
            <a:r>
              <a:rPr lang="fr-FR" sz="2000" dirty="0">
                <a:latin typeface="Verdana" panose="020B0604030504040204" pitchFamily="34" charset="0"/>
                <a:ea typeface="Verdana" panose="020B0604030504040204" pitchFamily="34" charset="0"/>
              </a:rPr>
              <a:t>- Une taxe d’entrée de 5 euros pour les visiteurs d’un jour, apportant des revenus et encourageant une gestion plus planifiée des flux,</a:t>
            </a:r>
          </a:p>
          <a:p>
            <a:r>
              <a:rPr lang="fr-FR" sz="2000" dirty="0">
                <a:latin typeface="Verdana" panose="020B0604030504040204" pitchFamily="34" charset="0"/>
                <a:ea typeface="Verdana" panose="020B0604030504040204" pitchFamily="34" charset="0"/>
              </a:rPr>
              <a:t>- Une limitation des groupes touristiques (25 personnes maximum),</a:t>
            </a:r>
          </a:p>
          <a:p>
            <a:r>
              <a:rPr lang="fr-FR" sz="2000" dirty="0">
                <a:latin typeface="Verdana" panose="020B0604030504040204" pitchFamily="34" charset="0"/>
                <a:ea typeface="Verdana" panose="020B0604030504040204" pitchFamily="34" charset="0"/>
              </a:rPr>
              <a:t>- La lutte contre les actes d’incivilité</a:t>
            </a:r>
          </a:p>
          <a:p>
            <a:r>
              <a:rPr lang="fr-FR" sz="2000" dirty="0">
                <a:latin typeface="Verdana" panose="020B0604030504040204" pitchFamily="34" charset="0"/>
                <a:ea typeface="Verdana" panose="020B0604030504040204" pitchFamily="34" charset="0"/>
              </a:rPr>
              <a:t>Bilan mitigé car la taxe d’entrée seulement 54 jours par an et pour l’instant pas de diminution drastique du nombre total de visiteurs aux heures de pointe.</a:t>
            </a:r>
          </a:p>
        </p:txBody>
      </p:sp>
      <p:sp>
        <p:nvSpPr>
          <p:cNvPr id="4" name="ZoneTexte 3">
            <a:extLst>
              <a:ext uri="{FF2B5EF4-FFF2-40B4-BE49-F238E27FC236}">
                <a16:creationId xmlns:a16="http://schemas.microsoft.com/office/drawing/2014/main" id="{07E21ACC-AA92-593B-260A-A44D477C5D3E}"/>
              </a:ext>
            </a:extLst>
          </p:cNvPr>
          <p:cNvSpPr txBox="1"/>
          <p:nvPr/>
        </p:nvSpPr>
        <p:spPr>
          <a:xfrm>
            <a:off x="645130" y="4055348"/>
            <a:ext cx="7212330" cy="1862048"/>
          </a:xfrm>
          <a:prstGeom prst="rect">
            <a:avLst/>
          </a:prstGeom>
          <a:noFill/>
        </p:spPr>
        <p:txBody>
          <a:bodyPr wrap="square" rtlCol="0">
            <a:spAutoFit/>
          </a:bodyPr>
          <a:lstStyle/>
          <a:p>
            <a:pPr>
              <a:spcAft>
                <a:spcPts val="600"/>
              </a:spcAft>
            </a:pPr>
            <a:r>
              <a:rPr lang="fr-FR" sz="2000" dirty="0">
                <a:latin typeface="Verdana" panose="020B0604030504040204" pitchFamily="34" charset="0"/>
                <a:ea typeface="Verdana" panose="020B0604030504040204" pitchFamily="34" charset="0"/>
              </a:rPr>
              <a:t>Donc</a:t>
            </a:r>
            <a:r>
              <a:rPr lang="fr-FR" sz="2000" dirty="0">
                <a:solidFill>
                  <a:srgbClr val="FF0000"/>
                </a:solidFill>
                <a:latin typeface="Verdana" panose="020B0604030504040204" pitchFamily="34" charset="0"/>
                <a:ea typeface="Verdana" panose="020B0604030504040204" pitchFamily="34" charset="0"/>
              </a:rPr>
              <a:t> </a:t>
            </a:r>
          </a:p>
          <a:p>
            <a:pPr>
              <a:spcAft>
                <a:spcPts val="600"/>
              </a:spcAft>
            </a:pPr>
            <a:r>
              <a:rPr lang="fr-FR" sz="2000" dirty="0">
                <a:solidFill>
                  <a:srgbClr val="FF0000"/>
                </a:solidFill>
                <a:latin typeface="Verdana" panose="020B0604030504040204" pitchFamily="34" charset="0"/>
                <a:ea typeface="Verdana" panose="020B0604030504040204" pitchFamily="34" charset="0"/>
              </a:rPr>
              <a:t>Des mesures pour lutter contre le surtourisme</a:t>
            </a:r>
          </a:p>
          <a:p>
            <a:pPr>
              <a:spcAft>
                <a:spcPts val="600"/>
              </a:spcAft>
            </a:pPr>
            <a:r>
              <a:rPr lang="fr-FR" sz="2000" dirty="0">
                <a:latin typeface="Verdana" panose="020B0604030504040204" pitchFamily="34" charset="0"/>
                <a:ea typeface="Verdana" panose="020B0604030504040204" pitchFamily="34" charset="0"/>
              </a:rPr>
              <a:t>En lien avec </a:t>
            </a:r>
            <a:r>
              <a:rPr lang="fr-FR" sz="2000" dirty="0">
                <a:solidFill>
                  <a:srgbClr val="FF0000"/>
                </a:solidFill>
                <a:latin typeface="Verdana" panose="020B0604030504040204" pitchFamily="34" charset="0"/>
                <a:ea typeface="Verdana" panose="020B0604030504040204" pitchFamily="34" charset="0"/>
              </a:rPr>
              <a:t>Espace pollué et menacé par le tourisme de masse</a:t>
            </a:r>
            <a:r>
              <a:rPr lang="fr-FR" sz="2000" dirty="0">
                <a:latin typeface="Verdana" panose="020B0604030504040204" pitchFamily="34" charset="0"/>
                <a:ea typeface="Verdana" panose="020B0604030504040204" pitchFamily="34" charset="0"/>
              </a:rPr>
              <a:t> II A/</a:t>
            </a:r>
          </a:p>
          <a:p>
            <a:pPr>
              <a:spcAft>
                <a:spcPts val="600"/>
              </a:spcAft>
            </a:pPr>
            <a:endParaRPr lang="fr-FR" sz="2000" dirty="0">
              <a:solidFill>
                <a:srgbClr val="FF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160761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5E335DDB-8862-4029-BCC1-7C02FDFD6041}"/>
              </a:ext>
            </a:extLst>
          </p:cNvPr>
          <p:cNvSpPr txBox="1"/>
          <p:nvPr/>
        </p:nvSpPr>
        <p:spPr>
          <a:xfrm>
            <a:off x="171450" y="4166990"/>
            <a:ext cx="4606290" cy="400110"/>
          </a:xfrm>
          <a:prstGeom prst="rect">
            <a:avLst/>
          </a:prstGeom>
          <a:noFill/>
        </p:spPr>
        <p:txBody>
          <a:bodyPr wrap="square" rtlCol="0">
            <a:spAutoFit/>
          </a:bodyPr>
          <a:lstStyle/>
          <a:p>
            <a:r>
              <a:rPr lang="fr-FR" sz="2000" dirty="0">
                <a:latin typeface="Arial Black" panose="020B0A04020102020204" pitchFamily="34" charset="0"/>
              </a:rPr>
              <a:t>3. Bâtir un plan pour la légende</a:t>
            </a:r>
          </a:p>
        </p:txBody>
      </p:sp>
      <p:sp>
        <p:nvSpPr>
          <p:cNvPr id="5" name="ZoneTexte 4">
            <a:extLst>
              <a:ext uri="{FF2B5EF4-FFF2-40B4-BE49-F238E27FC236}">
                <a16:creationId xmlns:a16="http://schemas.microsoft.com/office/drawing/2014/main" id="{5BF1C322-FBD9-434D-8DF2-E7AA0DC35A65}"/>
              </a:ext>
            </a:extLst>
          </p:cNvPr>
          <p:cNvSpPr txBox="1"/>
          <p:nvPr/>
        </p:nvSpPr>
        <p:spPr>
          <a:xfrm>
            <a:off x="171449" y="4626729"/>
            <a:ext cx="8742045" cy="1631216"/>
          </a:xfrm>
          <a:prstGeom prst="rect">
            <a:avLst/>
          </a:prstGeom>
          <a:noFill/>
        </p:spPr>
        <p:txBody>
          <a:bodyPr wrap="square" rtlCol="0">
            <a:spAutoFit/>
          </a:bodyPr>
          <a:lstStyle/>
          <a:p>
            <a:r>
              <a:rPr lang="fr-FR" sz="2000" dirty="0">
                <a:latin typeface="Verdana" panose="020B0604030504040204" pitchFamily="34" charset="0"/>
                <a:ea typeface="Verdana" panose="020B0604030504040204" pitchFamily="34" charset="0"/>
                <a:cs typeface="Times New Roman" panose="02020603050405020304" pitchFamily="18" charset="0"/>
              </a:rPr>
              <a:t>Il y a une nécessité de modifier le plan de la synthèse en gardant dans la 1</a:t>
            </a:r>
            <a:r>
              <a:rPr lang="fr-FR" sz="2000" baseline="30000" dirty="0">
                <a:latin typeface="Verdana" panose="020B0604030504040204" pitchFamily="34" charset="0"/>
                <a:ea typeface="Verdana" panose="020B0604030504040204" pitchFamily="34" charset="0"/>
                <a:cs typeface="Times New Roman" panose="02020603050405020304" pitchFamily="18" charset="0"/>
              </a:rPr>
              <a:t>e</a:t>
            </a:r>
            <a:r>
              <a:rPr lang="fr-FR" sz="2000" dirty="0">
                <a:latin typeface="Verdana" panose="020B0604030504040204" pitchFamily="34" charset="0"/>
                <a:ea typeface="Verdana" panose="020B0604030504040204" pitchFamily="34" charset="0"/>
                <a:cs typeface="Times New Roman" panose="02020603050405020304" pitchFamily="18" charset="0"/>
              </a:rPr>
              <a:t> partie l’idée de diversité de l’offre touristique et en ajoutant l’accessibilité puis en mettant l’accent sur l’inégal développement touristique du territoire dans la 2</a:t>
            </a:r>
            <a:r>
              <a:rPr lang="fr-FR" sz="2000" baseline="30000" dirty="0">
                <a:latin typeface="Verdana" panose="020B0604030504040204" pitchFamily="34" charset="0"/>
                <a:ea typeface="Verdana" panose="020B0604030504040204" pitchFamily="34" charset="0"/>
                <a:cs typeface="Times New Roman" panose="02020603050405020304" pitchFamily="18" charset="0"/>
              </a:rPr>
              <a:t>e</a:t>
            </a:r>
            <a:r>
              <a:rPr lang="fr-FR" sz="2000" dirty="0">
                <a:latin typeface="Verdana" panose="020B0604030504040204" pitchFamily="34" charset="0"/>
                <a:ea typeface="Verdana" panose="020B0604030504040204" pitchFamily="34" charset="0"/>
                <a:cs typeface="Times New Roman" panose="02020603050405020304" pitchFamily="18" charset="0"/>
              </a:rPr>
              <a:t> partie.</a:t>
            </a:r>
          </a:p>
          <a:p>
            <a:r>
              <a:rPr lang="fr-FR" sz="2000" dirty="0">
                <a:latin typeface="Verdana" panose="020B0604030504040204" pitchFamily="34" charset="0"/>
                <a:ea typeface="Verdana" panose="020B0604030504040204" pitchFamily="34" charset="0"/>
                <a:cs typeface="Times New Roman" panose="02020603050405020304" pitchFamily="18" charset="0"/>
              </a:rPr>
              <a:t>D’où le plan suivant avec des sous-parties :</a:t>
            </a:r>
          </a:p>
        </p:txBody>
      </p:sp>
      <p:sp>
        <p:nvSpPr>
          <p:cNvPr id="6" name="ZoneTexte 5">
            <a:extLst>
              <a:ext uri="{FF2B5EF4-FFF2-40B4-BE49-F238E27FC236}">
                <a16:creationId xmlns:a16="http://schemas.microsoft.com/office/drawing/2014/main" id="{09CEEA01-4EF7-4564-90EA-61CD5FA32D81}"/>
              </a:ext>
            </a:extLst>
          </p:cNvPr>
          <p:cNvSpPr txBox="1"/>
          <p:nvPr/>
        </p:nvSpPr>
        <p:spPr>
          <a:xfrm>
            <a:off x="230505" y="1865395"/>
            <a:ext cx="8092440" cy="2092881"/>
          </a:xfrm>
          <a:prstGeom prst="rect">
            <a:avLst/>
          </a:prstGeom>
          <a:noFill/>
        </p:spPr>
        <p:txBody>
          <a:bodyPr wrap="square" rtlCol="0">
            <a:spAutoFit/>
          </a:bodyPr>
          <a:lstStyle/>
          <a:p>
            <a:pPr>
              <a:spcAft>
                <a:spcPts val="600"/>
              </a:spcAft>
            </a:pPr>
            <a:r>
              <a:rPr lang="fr-FR" sz="2000" dirty="0">
                <a:solidFill>
                  <a:srgbClr val="FF0000"/>
                </a:solidFill>
                <a:latin typeface="Verdana" panose="020B0604030504040204" pitchFamily="34" charset="0"/>
                <a:ea typeface="Verdana" panose="020B0604030504040204" pitchFamily="34" charset="0"/>
              </a:rPr>
              <a:t>-  </a:t>
            </a:r>
            <a:r>
              <a:rPr lang="fr-FR" sz="2000" dirty="0">
                <a:solidFill>
                  <a:srgbClr val="FF0000"/>
                </a:solidFill>
                <a:latin typeface="Verdana" panose="020B0604030504040204" pitchFamily="34" charset="0"/>
                <a:ea typeface="Verdana" panose="020B0604030504040204" pitchFamily="34" charset="0"/>
                <a:cs typeface="Times New Roman" panose="02020603050405020304" pitchFamily="18" charset="0"/>
              </a:rPr>
              <a:t>Espace touristique fort : Venise et sa lagune aux atouts culturels incomparables</a:t>
            </a:r>
            <a:endParaRPr lang="fr-FR" sz="2000" dirty="0">
              <a:solidFill>
                <a:srgbClr val="FF0000"/>
              </a:solidFill>
              <a:latin typeface="Verdana" panose="020B0604030504040204" pitchFamily="34" charset="0"/>
              <a:ea typeface="Verdana" panose="020B0604030504040204" pitchFamily="34" charset="0"/>
            </a:endParaRPr>
          </a:p>
          <a:p>
            <a:pPr>
              <a:spcAft>
                <a:spcPts val="600"/>
              </a:spcAft>
            </a:pPr>
            <a:r>
              <a:rPr lang="fr-FR" sz="2000" dirty="0">
                <a:solidFill>
                  <a:srgbClr val="FF0000"/>
                </a:solidFill>
                <a:latin typeface="Verdana" panose="020B0604030504040204" pitchFamily="34" charset="0"/>
                <a:ea typeface="Verdana" panose="020B0604030504040204" pitchFamily="34" charset="0"/>
              </a:rPr>
              <a:t>- idée d’un espace culturel périphérique de Venise vers villes culturelles secondaires</a:t>
            </a:r>
          </a:p>
          <a:p>
            <a:pPr>
              <a:spcAft>
                <a:spcPts val="600"/>
              </a:spcAft>
            </a:pPr>
            <a:r>
              <a:rPr lang="fr-FR" sz="2000" dirty="0">
                <a:solidFill>
                  <a:srgbClr val="FF0000"/>
                </a:solidFill>
                <a:latin typeface="Verdana" panose="020B0604030504040204" pitchFamily="34" charset="0"/>
                <a:ea typeface="Verdana" panose="020B0604030504040204" pitchFamily="34" charset="0"/>
              </a:rPr>
              <a:t>- Cet espace se dynamise grâce à la diffusion du tourisme à partir de Venise</a:t>
            </a:r>
          </a:p>
        </p:txBody>
      </p:sp>
      <p:sp>
        <p:nvSpPr>
          <p:cNvPr id="7" name="ZoneTexte 6">
            <a:extLst>
              <a:ext uri="{FF2B5EF4-FFF2-40B4-BE49-F238E27FC236}">
                <a16:creationId xmlns:a16="http://schemas.microsoft.com/office/drawing/2014/main" id="{26B335A9-7F8A-4516-B84D-DFCF530A9568}"/>
              </a:ext>
            </a:extLst>
          </p:cNvPr>
          <p:cNvSpPr txBox="1"/>
          <p:nvPr/>
        </p:nvSpPr>
        <p:spPr>
          <a:xfrm>
            <a:off x="230505" y="157235"/>
            <a:ext cx="8682990" cy="1708160"/>
          </a:xfrm>
          <a:prstGeom prst="rect">
            <a:avLst/>
          </a:prstGeom>
          <a:noFill/>
        </p:spPr>
        <p:txBody>
          <a:bodyPr wrap="square" rtlCol="0">
            <a:spAutoFit/>
          </a:bodyPr>
          <a:lstStyle/>
          <a:p>
            <a:pPr>
              <a:spcAft>
                <a:spcPts val="600"/>
              </a:spcAft>
            </a:pPr>
            <a:r>
              <a:rPr lang="fr-FR" sz="2000" u="sng" dirty="0">
                <a:latin typeface="Verdana" panose="020B0604030504040204" pitchFamily="34" charset="0"/>
                <a:ea typeface="Verdana" panose="020B0604030504040204" pitchFamily="34" charset="0"/>
              </a:rPr>
              <a:t>D/ Un développement touristique inégal sur le territoire</a:t>
            </a:r>
          </a:p>
          <a:p>
            <a:pPr>
              <a:spcAft>
                <a:spcPts val="600"/>
              </a:spcAft>
            </a:pPr>
            <a:r>
              <a:rPr lang="fr-FR" sz="2000" dirty="0">
                <a:latin typeface="Verdana" panose="020B0604030504040204" pitchFamily="34" charset="0"/>
                <a:ea typeface="Verdana" panose="020B0604030504040204" pitchFamily="34" charset="0"/>
              </a:rPr>
              <a:t>Déséquilibre spatial : polarité forte de Venise à laquelle se joignent les villes culturelles et les Dolomites, mais vide touristique ailleurs avec toutefois tentative de rééquilibrage (agritourisme, œnotourisme).</a:t>
            </a:r>
          </a:p>
        </p:txBody>
      </p:sp>
    </p:spTree>
    <p:extLst>
      <p:ext uri="{BB962C8B-B14F-4D97-AF65-F5344CB8AC3E}">
        <p14:creationId xmlns:p14="http://schemas.microsoft.com/office/powerpoint/2010/main" val="3537313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1058D81-F686-4761-9B85-1DCE97B990ED}"/>
              </a:ext>
            </a:extLst>
          </p:cNvPr>
          <p:cNvSpPr txBox="1"/>
          <p:nvPr/>
        </p:nvSpPr>
        <p:spPr>
          <a:xfrm>
            <a:off x="217170" y="173833"/>
            <a:ext cx="8366760" cy="5575437"/>
          </a:xfrm>
          <a:prstGeom prst="rect">
            <a:avLst/>
          </a:prstGeom>
          <a:noFill/>
        </p:spPr>
        <p:txBody>
          <a:bodyPr wrap="square" rtlCol="0">
            <a:spAutoFit/>
          </a:bodyPr>
          <a:lstStyle/>
          <a:p>
            <a:pPr>
              <a:lnSpc>
                <a:spcPct val="107000"/>
              </a:lnSpc>
              <a:spcAft>
                <a:spcPts val="800"/>
              </a:spcAft>
            </a:pPr>
            <a:r>
              <a:rPr lang="fr-FR" sz="2000" u="sng" dirty="0">
                <a:latin typeface="Verdana" panose="020B0604030504040204" pitchFamily="34" charset="0"/>
                <a:ea typeface="Verdana" panose="020B0604030504040204" pitchFamily="34" charset="0"/>
                <a:cs typeface="Times New Roman" panose="02020603050405020304" pitchFamily="18" charset="0"/>
              </a:rPr>
              <a:t>I Les offres touristiques majeures</a:t>
            </a:r>
          </a:p>
          <a:p>
            <a:pPr>
              <a:lnSpc>
                <a:spcPct val="107000"/>
              </a:lnSpc>
              <a:spcAft>
                <a:spcPts val="800"/>
              </a:spcAft>
            </a:pPr>
            <a:r>
              <a:rPr lang="fr-FR" sz="2000" u="sng" dirty="0">
                <a:latin typeface="Verdana" panose="020B0604030504040204" pitchFamily="34" charset="0"/>
                <a:ea typeface="Verdana" panose="020B0604030504040204" pitchFamily="34" charset="0"/>
                <a:cs typeface="Times New Roman" panose="02020603050405020304" pitchFamily="18" charset="0"/>
              </a:rPr>
              <a:t>A. Une excellente accessibilité</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Les aéroports</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Les autoroutes</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Les flux touristiques</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Les flux des paquebots de croisière</a:t>
            </a:r>
          </a:p>
          <a:p>
            <a:pPr>
              <a:lnSpc>
                <a:spcPct val="107000"/>
              </a:lnSpc>
              <a:spcAft>
                <a:spcPts val="800"/>
              </a:spcAft>
            </a:pPr>
            <a:r>
              <a:rPr lang="fr-FR" sz="2000" u="sng" dirty="0">
                <a:latin typeface="Verdana" panose="020B0604030504040204" pitchFamily="34" charset="0"/>
                <a:ea typeface="Verdana" panose="020B0604030504040204" pitchFamily="34" charset="0"/>
                <a:cs typeface="Times New Roman" panose="02020603050405020304" pitchFamily="18" charset="0"/>
              </a:rPr>
              <a:t>B. Les formes principales de tourisme</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littoral balnéaire </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Villes culturelles</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Espace ouvert au tourisme de montagne</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Station de sport d’hiver</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Espace de tourisme de croisière</a:t>
            </a:r>
          </a:p>
          <a:p>
            <a:pPr>
              <a:lnSpc>
                <a:spcPct val="107000"/>
              </a:lnSpc>
              <a:spcAft>
                <a:spcPts val="800"/>
              </a:spcAft>
            </a:pPr>
            <a:endParaRPr lang="fr-FR" sz="2000" dirty="0">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80568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9DC8450-E469-4483-97F4-1D5C2BB4748F}"/>
              </a:ext>
            </a:extLst>
          </p:cNvPr>
          <p:cNvSpPr txBox="1"/>
          <p:nvPr/>
        </p:nvSpPr>
        <p:spPr>
          <a:xfrm>
            <a:off x="171450" y="139543"/>
            <a:ext cx="8538210" cy="5699574"/>
          </a:xfrm>
          <a:prstGeom prst="rect">
            <a:avLst/>
          </a:prstGeom>
          <a:noFill/>
        </p:spPr>
        <p:txBody>
          <a:bodyPr wrap="square" rtlCol="0">
            <a:spAutoFit/>
          </a:bodyPr>
          <a:lstStyle/>
          <a:p>
            <a:pPr>
              <a:lnSpc>
                <a:spcPct val="107000"/>
              </a:lnSpc>
              <a:spcAft>
                <a:spcPts val="800"/>
              </a:spcAft>
            </a:pPr>
            <a:r>
              <a:rPr lang="fr-FR" sz="2000" u="sng" dirty="0">
                <a:latin typeface="Verdana" panose="020B0604030504040204" pitchFamily="34" charset="0"/>
                <a:ea typeface="Verdana" panose="020B0604030504040204" pitchFamily="34" charset="0"/>
                <a:cs typeface="Times New Roman" panose="02020603050405020304" pitchFamily="18" charset="0"/>
              </a:rPr>
              <a:t>II Un développement touristique territorial très inégal</a:t>
            </a:r>
          </a:p>
          <a:p>
            <a:pPr>
              <a:lnSpc>
                <a:spcPct val="107000"/>
              </a:lnSpc>
              <a:spcAft>
                <a:spcPts val="800"/>
              </a:spcAft>
            </a:pPr>
            <a:r>
              <a:rPr lang="fr-FR" sz="2000" u="sng" dirty="0">
                <a:latin typeface="Verdana" panose="020B0604030504040204" pitchFamily="34" charset="0"/>
                <a:ea typeface="Verdana" panose="020B0604030504040204" pitchFamily="34" charset="0"/>
                <a:cs typeface="Times New Roman" panose="02020603050405020304" pitchFamily="18" charset="0"/>
              </a:rPr>
              <a:t>A. Un pôle majeur menacé </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Espace touristique fort : Venise et sa lagune aux atouts culturels incomparables</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espace pollué et menacé par le tourisme de masse malgré des mesures pour lutter contre le surtourisme</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départ des Vénitiens </a:t>
            </a:r>
          </a:p>
          <a:p>
            <a:pPr>
              <a:lnSpc>
                <a:spcPct val="107000"/>
              </a:lnSpc>
              <a:spcAft>
                <a:spcPts val="800"/>
              </a:spcAft>
            </a:pPr>
            <a:r>
              <a:rPr lang="fr-FR" sz="2000" u="sng" dirty="0">
                <a:latin typeface="Verdana" panose="020B0604030504040204" pitchFamily="34" charset="0"/>
                <a:ea typeface="Verdana" panose="020B0604030504040204" pitchFamily="34" charset="0"/>
              </a:rPr>
              <a:t>B. Un espace secondaire culturel </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Espace touristique culturel périphérique</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Espace qui se dynamise grâce à la diffusion du tourisme</a:t>
            </a:r>
          </a:p>
          <a:p>
            <a:pPr>
              <a:lnSpc>
                <a:spcPct val="107000"/>
              </a:lnSpc>
              <a:spcAft>
                <a:spcPts val="800"/>
              </a:spcAft>
            </a:pPr>
            <a:r>
              <a:rPr lang="fr-FR" sz="2000" u="sng" dirty="0">
                <a:latin typeface="Verdana" panose="020B0604030504040204" pitchFamily="34" charset="0"/>
                <a:ea typeface="Verdana" panose="020B0604030504040204" pitchFamily="34" charset="0"/>
                <a:cs typeface="Times New Roman" panose="02020603050405020304" pitchFamily="18" charset="0"/>
              </a:rPr>
              <a:t>C. Un espace périphérique voué à un tourisme moins massif</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Espace dédié à un tourisme plus vert avec l’essor de l’œnotourisme et de l’agritourisme</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Parc national des Dolomites</a:t>
            </a:r>
          </a:p>
        </p:txBody>
      </p:sp>
    </p:spTree>
    <p:extLst>
      <p:ext uri="{BB962C8B-B14F-4D97-AF65-F5344CB8AC3E}">
        <p14:creationId xmlns:p14="http://schemas.microsoft.com/office/powerpoint/2010/main" val="396020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A76816F-570B-4A96-9B1A-F2D12B893882}"/>
              </a:ext>
            </a:extLst>
          </p:cNvPr>
          <p:cNvSpPr txBox="1"/>
          <p:nvPr/>
        </p:nvSpPr>
        <p:spPr>
          <a:xfrm>
            <a:off x="160020" y="123161"/>
            <a:ext cx="3851903" cy="400110"/>
          </a:xfrm>
          <a:prstGeom prst="rect">
            <a:avLst/>
          </a:prstGeom>
          <a:noFill/>
        </p:spPr>
        <p:txBody>
          <a:bodyPr wrap="square" rtlCol="0">
            <a:spAutoFit/>
          </a:bodyPr>
          <a:lstStyle/>
          <a:p>
            <a:r>
              <a:rPr lang="fr-FR" sz="2000" dirty="0">
                <a:latin typeface="Arial Black" panose="020B0A04020102020204" pitchFamily="34" charset="0"/>
              </a:rPr>
              <a:t>4. Choisir les figurés</a:t>
            </a:r>
          </a:p>
        </p:txBody>
      </p:sp>
      <p:sp>
        <p:nvSpPr>
          <p:cNvPr id="5" name="Ellipse 4">
            <a:extLst>
              <a:ext uri="{FF2B5EF4-FFF2-40B4-BE49-F238E27FC236}">
                <a16:creationId xmlns:a16="http://schemas.microsoft.com/office/drawing/2014/main" id="{FC4D3DDE-3E13-472C-87F3-1F47ADB52BCE}"/>
              </a:ext>
            </a:extLst>
          </p:cNvPr>
          <p:cNvSpPr/>
          <p:nvPr/>
        </p:nvSpPr>
        <p:spPr>
          <a:xfrm>
            <a:off x="591663" y="4159164"/>
            <a:ext cx="274320" cy="27432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54161F07-6F7F-43CB-B1F8-9DECE8795C64}"/>
              </a:ext>
            </a:extLst>
          </p:cNvPr>
          <p:cNvSpPr txBox="1"/>
          <p:nvPr/>
        </p:nvSpPr>
        <p:spPr>
          <a:xfrm>
            <a:off x="160020" y="523271"/>
            <a:ext cx="3851910" cy="400110"/>
          </a:xfrm>
          <a:prstGeom prst="rect">
            <a:avLst/>
          </a:prstGeom>
          <a:noFill/>
        </p:spPr>
        <p:txBody>
          <a:bodyPr wrap="square" rtlCol="0">
            <a:spAutoFit/>
          </a:bodyPr>
          <a:lstStyle/>
          <a:p>
            <a:r>
              <a:rPr lang="fr-FR" sz="2000" u="sng" dirty="0"/>
              <a:t>1. Les offres touristiques majeures</a:t>
            </a:r>
          </a:p>
        </p:txBody>
      </p:sp>
      <p:sp>
        <p:nvSpPr>
          <p:cNvPr id="7" name="ZoneTexte 6">
            <a:extLst>
              <a:ext uri="{FF2B5EF4-FFF2-40B4-BE49-F238E27FC236}">
                <a16:creationId xmlns:a16="http://schemas.microsoft.com/office/drawing/2014/main" id="{C7D9B22E-AF9F-4968-A79F-8BFE1A83E25C}"/>
              </a:ext>
            </a:extLst>
          </p:cNvPr>
          <p:cNvSpPr txBox="1"/>
          <p:nvPr/>
        </p:nvSpPr>
        <p:spPr>
          <a:xfrm>
            <a:off x="160020" y="923381"/>
            <a:ext cx="3451860" cy="369332"/>
          </a:xfrm>
          <a:prstGeom prst="rect">
            <a:avLst/>
          </a:prstGeom>
          <a:noFill/>
        </p:spPr>
        <p:txBody>
          <a:bodyPr wrap="square" rtlCol="0">
            <a:spAutoFit/>
          </a:bodyPr>
          <a:lstStyle/>
          <a:p>
            <a:r>
              <a:rPr lang="fr-FR" u="sng" dirty="0"/>
              <a:t>A. Une excellente accessibilité</a:t>
            </a:r>
          </a:p>
        </p:txBody>
      </p:sp>
      <p:sp>
        <p:nvSpPr>
          <p:cNvPr id="8" name="Rectangle 7">
            <a:extLst>
              <a:ext uri="{FF2B5EF4-FFF2-40B4-BE49-F238E27FC236}">
                <a16:creationId xmlns:a16="http://schemas.microsoft.com/office/drawing/2014/main" id="{8790B551-7F61-4FA1-86FD-8F50C2B85CB4}"/>
              </a:ext>
            </a:extLst>
          </p:cNvPr>
          <p:cNvSpPr/>
          <p:nvPr/>
        </p:nvSpPr>
        <p:spPr>
          <a:xfrm>
            <a:off x="421401" y="6073339"/>
            <a:ext cx="617220" cy="27432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a:extLst>
              <a:ext uri="{FF2B5EF4-FFF2-40B4-BE49-F238E27FC236}">
                <a16:creationId xmlns:a16="http://schemas.microsoft.com/office/drawing/2014/main" id="{A7CB362F-A011-445B-ACB8-A646ACE0346F}"/>
              </a:ext>
            </a:extLst>
          </p:cNvPr>
          <p:cNvSpPr txBox="1"/>
          <p:nvPr/>
        </p:nvSpPr>
        <p:spPr>
          <a:xfrm>
            <a:off x="1206076" y="4132796"/>
            <a:ext cx="2434590" cy="369332"/>
          </a:xfrm>
          <a:prstGeom prst="rect">
            <a:avLst/>
          </a:prstGeom>
          <a:noFill/>
        </p:spPr>
        <p:txBody>
          <a:bodyPr wrap="square" rtlCol="0">
            <a:spAutoFit/>
          </a:bodyPr>
          <a:lstStyle/>
          <a:p>
            <a:r>
              <a:rPr lang="fr-FR" dirty="0"/>
              <a:t>Ville culturelle</a:t>
            </a:r>
          </a:p>
        </p:txBody>
      </p:sp>
      <p:sp>
        <p:nvSpPr>
          <p:cNvPr id="10" name="ZoneTexte 9">
            <a:extLst>
              <a:ext uri="{FF2B5EF4-FFF2-40B4-BE49-F238E27FC236}">
                <a16:creationId xmlns:a16="http://schemas.microsoft.com/office/drawing/2014/main" id="{4A0B8D00-4C2D-47F1-8BA4-2B1FDDB4C252}"/>
              </a:ext>
            </a:extLst>
          </p:cNvPr>
          <p:cNvSpPr txBox="1"/>
          <p:nvPr/>
        </p:nvSpPr>
        <p:spPr>
          <a:xfrm>
            <a:off x="1221215" y="5930707"/>
            <a:ext cx="2186745" cy="646331"/>
          </a:xfrm>
          <a:prstGeom prst="rect">
            <a:avLst/>
          </a:prstGeom>
          <a:noFill/>
        </p:spPr>
        <p:txBody>
          <a:bodyPr wrap="square" rtlCol="0">
            <a:spAutoFit/>
          </a:bodyPr>
          <a:lstStyle/>
          <a:p>
            <a:r>
              <a:rPr lang="fr-FR" dirty="0"/>
              <a:t>Espace du tourisme de croisière</a:t>
            </a:r>
          </a:p>
        </p:txBody>
      </p:sp>
      <p:sp>
        <p:nvSpPr>
          <p:cNvPr id="12" name="ZoneTexte 11">
            <a:extLst>
              <a:ext uri="{FF2B5EF4-FFF2-40B4-BE49-F238E27FC236}">
                <a16:creationId xmlns:a16="http://schemas.microsoft.com/office/drawing/2014/main" id="{92D521B8-E7D2-44B6-B4FD-78C5F8438B10}"/>
              </a:ext>
            </a:extLst>
          </p:cNvPr>
          <p:cNvSpPr txBox="1"/>
          <p:nvPr/>
        </p:nvSpPr>
        <p:spPr>
          <a:xfrm>
            <a:off x="1181361" y="3598227"/>
            <a:ext cx="2186745" cy="369332"/>
          </a:xfrm>
          <a:prstGeom prst="rect">
            <a:avLst/>
          </a:prstGeom>
          <a:noFill/>
        </p:spPr>
        <p:txBody>
          <a:bodyPr wrap="square" rtlCol="0">
            <a:spAutoFit/>
          </a:bodyPr>
          <a:lstStyle/>
          <a:p>
            <a:r>
              <a:rPr lang="fr-FR" dirty="0"/>
              <a:t>Littoral balnéaire</a:t>
            </a:r>
          </a:p>
        </p:txBody>
      </p:sp>
      <p:sp>
        <p:nvSpPr>
          <p:cNvPr id="13" name="Rectangle 12">
            <a:extLst>
              <a:ext uri="{FF2B5EF4-FFF2-40B4-BE49-F238E27FC236}">
                <a16:creationId xmlns:a16="http://schemas.microsoft.com/office/drawing/2014/main" id="{07A1CAE1-89E0-4FBC-8574-EF09431DEA4A}"/>
              </a:ext>
            </a:extLst>
          </p:cNvPr>
          <p:cNvSpPr/>
          <p:nvPr/>
        </p:nvSpPr>
        <p:spPr>
          <a:xfrm>
            <a:off x="405958" y="4755351"/>
            <a:ext cx="617220" cy="27432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ZoneTexte 16">
            <a:extLst>
              <a:ext uri="{FF2B5EF4-FFF2-40B4-BE49-F238E27FC236}">
                <a16:creationId xmlns:a16="http://schemas.microsoft.com/office/drawing/2014/main" id="{CBA589E2-17B8-442C-B983-61664F973E09}"/>
              </a:ext>
            </a:extLst>
          </p:cNvPr>
          <p:cNvSpPr txBox="1"/>
          <p:nvPr/>
        </p:nvSpPr>
        <p:spPr>
          <a:xfrm>
            <a:off x="1221215" y="4596438"/>
            <a:ext cx="3006566" cy="646331"/>
          </a:xfrm>
          <a:prstGeom prst="rect">
            <a:avLst/>
          </a:prstGeom>
          <a:noFill/>
        </p:spPr>
        <p:txBody>
          <a:bodyPr wrap="square" rtlCol="0">
            <a:spAutoFit/>
          </a:bodyPr>
          <a:lstStyle/>
          <a:p>
            <a:r>
              <a:rPr lang="fr-FR" dirty="0"/>
              <a:t>Espace ouvert au tourisme de montagne</a:t>
            </a:r>
          </a:p>
        </p:txBody>
      </p:sp>
      <p:sp>
        <p:nvSpPr>
          <p:cNvPr id="18" name="Étoile : 5 branches 17">
            <a:extLst>
              <a:ext uri="{FF2B5EF4-FFF2-40B4-BE49-F238E27FC236}">
                <a16:creationId xmlns:a16="http://schemas.microsoft.com/office/drawing/2014/main" id="{A2D19E70-43DC-495C-A99B-565FF93EECF7}"/>
              </a:ext>
            </a:extLst>
          </p:cNvPr>
          <p:cNvSpPr/>
          <p:nvPr/>
        </p:nvSpPr>
        <p:spPr>
          <a:xfrm>
            <a:off x="613949" y="5358031"/>
            <a:ext cx="191830" cy="273143"/>
          </a:xfrm>
          <a:prstGeom prst="star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63885BA3-7FC3-4E83-88DD-E5D78C3B71DA}"/>
              </a:ext>
            </a:extLst>
          </p:cNvPr>
          <p:cNvSpPr txBox="1"/>
          <p:nvPr/>
        </p:nvSpPr>
        <p:spPr>
          <a:xfrm>
            <a:off x="1177290" y="5372117"/>
            <a:ext cx="2434590" cy="369332"/>
          </a:xfrm>
          <a:prstGeom prst="rect">
            <a:avLst/>
          </a:prstGeom>
          <a:noFill/>
        </p:spPr>
        <p:txBody>
          <a:bodyPr wrap="square" rtlCol="0">
            <a:spAutoFit/>
          </a:bodyPr>
          <a:lstStyle/>
          <a:p>
            <a:r>
              <a:rPr lang="fr-FR" dirty="0"/>
              <a:t>Station de sport d’hiver</a:t>
            </a:r>
          </a:p>
        </p:txBody>
      </p:sp>
      <p:sp>
        <p:nvSpPr>
          <p:cNvPr id="20" name="ZoneTexte 19">
            <a:extLst>
              <a:ext uri="{FF2B5EF4-FFF2-40B4-BE49-F238E27FC236}">
                <a16:creationId xmlns:a16="http://schemas.microsoft.com/office/drawing/2014/main" id="{CD251744-5F6D-4A1B-864C-EDC93062AE52}"/>
              </a:ext>
            </a:extLst>
          </p:cNvPr>
          <p:cNvSpPr txBox="1"/>
          <p:nvPr/>
        </p:nvSpPr>
        <p:spPr>
          <a:xfrm>
            <a:off x="160020" y="3143777"/>
            <a:ext cx="4031221" cy="369332"/>
          </a:xfrm>
          <a:prstGeom prst="rect">
            <a:avLst/>
          </a:prstGeom>
          <a:noFill/>
        </p:spPr>
        <p:txBody>
          <a:bodyPr wrap="square" rtlCol="0">
            <a:spAutoFit/>
          </a:bodyPr>
          <a:lstStyle/>
          <a:p>
            <a:r>
              <a:rPr lang="fr-FR" u="sng" dirty="0"/>
              <a:t>B. Les formes principales de tourisme</a:t>
            </a:r>
          </a:p>
        </p:txBody>
      </p:sp>
      <p:sp>
        <p:nvSpPr>
          <p:cNvPr id="22" name="ZoneTexte 21">
            <a:extLst>
              <a:ext uri="{FF2B5EF4-FFF2-40B4-BE49-F238E27FC236}">
                <a16:creationId xmlns:a16="http://schemas.microsoft.com/office/drawing/2014/main" id="{16821DC0-B7CC-464E-B302-FC12E58997DC}"/>
              </a:ext>
            </a:extLst>
          </p:cNvPr>
          <p:cNvSpPr txBox="1"/>
          <p:nvPr/>
        </p:nvSpPr>
        <p:spPr>
          <a:xfrm>
            <a:off x="848999" y="2263897"/>
            <a:ext cx="2186745" cy="369332"/>
          </a:xfrm>
          <a:prstGeom prst="rect">
            <a:avLst/>
          </a:prstGeom>
          <a:noFill/>
        </p:spPr>
        <p:txBody>
          <a:bodyPr wrap="square" rtlCol="0">
            <a:spAutoFit/>
          </a:bodyPr>
          <a:lstStyle/>
          <a:p>
            <a:r>
              <a:rPr lang="fr-FR" dirty="0"/>
              <a:t>Flux touristiques</a:t>
            </a:r>
          </a:p>
        </p:txBody>
      </p:sp>
      <p:sp>
        <p:nvSpPr>
          <p:cNvPr id="24" name="ZoneTexte 23">
            <a:extLst>
              <a:ext uri="{FF2B5EF4-FFF2-40B4-BE49-F238E27FC236}">
                <a16:creationId xmlns:a16="http://schemas.microsoft.com/office/drawing/2014/main" id="{0B521315-5CD5-448F-98DA-57BB486F5627}"/>
              </a:ext>
            </a:extLst>
          </p:cNvPr>
          <p:cNvSpPr txBox="1"/>
          <p:nvPr/>
        </p:nvSpPr>
        <p:spPr>
          <a:xfrm>
            <a:off x="933073" y="1405675"/>
            <a:ext cx="2186745" cy="369332"/>
          </a:xfrm>
          <a:prstGeom prst="rect">
            <a:avLst/>
          </a:prstGeom>
          <a:noFill/>
        </p:spPr>
        <p:txBody>
          <a:bodyPr wrap="square" rtlCol="0">
            <a:spAutoFit/>
          </a:bodyPr>
          <a:lstStyle/>
          <a:p>
            <a:r>
              <a:rPr lang="fr-FR" dirty="0"/>
              <a:t>Aéroport </a:t>
            </a:r>
          </a:p>
        </p:txBody>
      </p:sp>
      <p:cxnSp>
        <p:nvCxnSpPr>
          <p:cNvPr id="25" name="Connecteur droit 24">
            <a:extLst>
              <a:ext uri="{FF2B5EF4-FFF2-40B4-BE49-F238E27FC236}">
                <a16:creationId xmlns:a16="http://schemas.microsoft.com/office/drawing/2014/main" id="{E46F3FA9-4E00-4BC6-BF55-1567805D3CCE}"/>
              </a:ext>
            </a:extLst>
          </p:cNvPr>
          <p:cNvCxnSpPr>
            <a:cxnSpLocks/>
          </p:cNvCxnSpPr>
          <p:nvPr/>
        </p:nvCxnSpPr>
        <p:spPr>
          <a:xfrm>
            <a:off x="274033" y="2051116"/>
            <a:ext cx="526628"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sp>
        <p:nvSpPr>
          <p:cNvPr id="26" name="ZoneTexte 25">
            <a:extLst>
              <a:ext uri="{FF2B5EF4-FFF2-40B4-BE49-F238E27FC236}">
                <a16:creationId xmlns:a16="http://schemas.microsoft.com/office/drawing/2014/main" id="{965F5CB0-EEA9-47CE-854B-8D7ED8F17C31}"/>
              </a:ext>
            </a:extLst>
          </p:cNvPr>
          <p:cNvSpPr txBox="1"/>
          <p:nvPr/>
        </p:nvSpPr>
        <p:spPr>
          <a:xfrm>
            <a:off x="900993" y="1852872"/>
            <a:ext cx="2186745" cy="369332"/>
          </a:xfrm>
          <a:prstGeom prst="rect">
            <a:avLst/>
          </a:prstGeom>
          <a:noFill/>
        </p:spPr>
        <p:txBody>
          <a:bodyPr wrap="square" rtlCol="0">
            <a:spAutoFit/>
          </a:bodyPr>
          <a:lstStyle/>
          <a:p>
            <a:r>
              <a:rPr lang="fr-FR" dirty="0"/>
              <a:t>Autoroute  </a:t>
            </a:r>
          </a:p>
        </p:txBody>
      </p:sp>
      <p:sp>
        <p:nvSpPr>
          <p:cNvPr id="29" name="ZoneTexte 28">
            <a:extLst>
              <a:ext uri="{FF2B5EF4-FFF2-40B4-BE49-F238E27FC236}">
                <a16:creationId xmlns:a16="http://schemas.microsoft.com/office/drawing/2014/main" id="{ED56B59B-EDF6-48EB-85EE-A0A1DE30C546}"/>
              </a:ext>
            </a:extLst>
          </p:cNvPr>
          <p:cNvSpPr txBox="1"/>
          <p:nvPr/>
        </p:nvSpPr>
        <p:spPr>
          <a:xfrm>
            <a:off x="848999" y="2756099"/>
            <a:ext cx="3162924" cy="369332"/>
          </a:xfrm>
          <a:prstGeom prst="rect">
            <a:avLst/>
          </a:prstGeom>
          <a:noFill/>
        </p:spPr>
        <p:txBody>
          <a:bodyPr wrap="square" rtlCol="0">
            <a:spAutoFit/>
          </a:bodyPr>
          <a:lstStyle/>
          <a:p>
            <a:r>
              <a:rPr lang="fr-FR" dirty="0"/>
              <a:t>Flux des paquebots de croisière</a:t>
            </a:r>
          </a:p>
        </p:txBody>
      </p:sp>
      <p:sp>
        <p:nvSpPr>
          <p:cNvPr id="37" name="Rectangle 36">
            <a:extLst>
              <a:ext uri="{FF2B5EF4-FFF2-40B4-BE49-F238E27FC236}">
                <a16:creationId xmlns:a16="http://schemas.microsoft.com/office/drawing/2014/main" id="{C6BBAD77-6133-4F79-ABA0-9EC532DA15B3}"/>
              </a:ext>
            </a:extLst>
          </p:cNvPr>
          <p:cNvSpPr/>
          <p:nvPr/>
        </p:nvSpPr>
        <p:spPr>
          <a:xfrm>
            <a:off x="4335031" y="1305828"/>
            <a:ext cx="617220" cy="27432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a:extLst>
              <a:ext uri="{FF2B5EF4-FFF2-40B4-BE49-F238E27FC236}">
                <a16:creationId xmlns:a16="http://schemas.microsoft.com/office/drawing/2014/main" id="{BD513339-6DF4-4697-9DCC-B7F03741812C}"/>
              </a:ext>
            </a:extLst>
          </p:cNvPr>
          <p:cNvSpPr txBox="1"/>
          <p:nvPr/>
        </p:nvSpPr>
        <p:spPr>
          <a:xfrm>
            <a:off x="5066551" y="981323"/>
            <a:ext cx="3451860" cy="923330"/>
          </a:xfrm>
          <a:prstGeom prst="rect">
            <a:avLst/>
          </a:prstGeom>
          <a:noFill/>
        </p:spPr>
        <p:txBody>
          <a:bodyPr wrap="square" rtlCol="0">
            <a:spAutoFit/>
          </a:bodyPr>
          <a:lstStyle/>
          <a:p>
            <a:r>
              <a:rPr lang="fr-FR" dirty="0"/>
              <a:t>Espace touristique fort :</a:t>
            </a:r>
          </a:p>
          <a:p>
            <a:r>
              <a:rPr lang="fr-FR" dirty="0"/>
              <a:t>Venise et sa lagune aux atouts culturels incomparables</a:t>
            </a:r>
          </a:p>
        </p:txBody>
      </p:sp>
      <p:cxnSp>
        <p:nvCxnSpPr>
          <p:cNvPr id="39" name="Connecteur droit 38">
            <a:extLst>
              <a:ext uri="{FF2B5EF4-FFF2-40B4-BE49-F238E27FC236}">
                <a16:creationId xmlns:a16="http://schemas.microsoft.com/office/drawing/2014/main" id="{F0E286AD-55F7-447A-AD13-FDF4BA850C1B}"/>
              </a:ext>
            </a:extLst>
          </p:cNvPr>
          <p:cNvCxnSpPr>
            <a:cxnSpLocks/>
          </p:cNvCxnSpPr>
          <p:nvPr/>
        </p:nvCxnSpPr>
        <p:spPr>
          <a:xfrm>
            <a:off x="4379653" y="2001161"/>
            <a:ext cx="25146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Connecteur droit 39">
            <a:extLst>
              <a:ext uri="{FF2B5EF4-FFF2-40B4-BE49-F238E27FC236}">
                <a16:creationId xmlns:a16="http://schemas.microsoft.com/office/drawing/2014/main" id="{F789887C-486F-4CCC-A0AE-401BA9297CA8}"/>
              </a:ext>
            </a:extLst>
          </p:cNvPr>
          <p:cNvCxnSpPr>
            <a:cxnSpLocks/>
          </p:cNvCxnSpPr>
          <p:nvPr/>
        </p:nvCxnSpPr>
        <p:spPr>
          <a:xfrm>
            <a:off x="4758273" y="2001161"/>
            <a:ext cx="25146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Connecteur droit 40">
            <a:extLst>
              <a:ext uri="{FF2B5EF4-FFF2-40B4-BE49-F238E27FC236}">
                <a16:creationId xmlns:a16="http://schemas.microsoft.com/office/drawing/2014/main" id="{2B46D65D-6070-4C64-AFDA-E855A8B54677}"/>
              </a:ext>
            </a:extLst>
          </p:cNvPr>
          <p:cNvCxnSpPr>
            <a:cxnSpLocks/>
          </p:cNvCxnSpPr>
          <p:nvPr/>
        </p:nvCxnSpPr>
        <p:spPr>
          <a:xfrm>
            <a:off x="4391084" y="2355491"/>
            <a:ext cx="25146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Connecteur droit 41">
            <a:extLst>
              <a:ext uri="{FF2B5EF4-FFF2-40B4-BE49-F238E27FC236}">
                <a16:creationId xmlns:a16="http://schemas.microsoft.com/office/drawing/2014/main" id="{4B21ACB8-BAA1-4E9B-9ACC-75E7655F7242}"/>
              </a:ext>
            </a:extLst>
          </p:cNvPr>
          <p:cNvCxnSpPr>
            <a:cxnSpLocks/>
          </p:cNvCxnSpPr>
          <p:nvPr/>
        </p:nvCxnSpPr>
        <p:spPr>
          <a:xfrm>
            <a:off x="4779703" y="2355491"/>
            <a:ext cx="25146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Connecteur droit 42">
            <a:extLst>
              <a:ext uri="{FF2B5EF4-FFF2-40B4-BE49-F238E27FC236}">
                <a16:creationId xmlns:a16="http://schemas.microsoft.com/office/drawing/2014/main" id="{7F218644-ECE8-4A8A-B76B-0E71F5A237A8}"/>
              </a:ext>
            </a:extLst>
          </p:cNvPr>
          <p:cNvCxnSpPr>
            <a:cxnSpLocks/>
          </p:cNvCxnSpPr>
          <p:nvPr/>
        </p:nvCxnSpPr>
        <p:spPr>
          <a:xfrm>
            <a:off x="4356220" y="2126891"/>
            <a:ext cx="1" cy="13716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ZoneTexte 43">
            <a:extLst>
              <a:ext uri="{FF2B5EF4-FFF2-40B4-BE49-F238E27FC236}">
                <a16:creationId xmlns:a16="http://schemas.microsoft.com/office/drawing/2014/main" id="{71F4CE73-2C7B-439C-AC7A-6AF215B64D99}"/>
              </a:ext>
            </a:extLst>
          </p:cNvPr>
          <p:cNvSpPr txBox="1"/>
          <p:nvPr/>
        </p:nvSpPr>
        <p:spPr>
          <a:xfrm>
            <a:off x="5066550" y="1862363"/>
            <a:ext cx="4026975" cy="1200329"/>
          </a:xfrm>
          <a:prstGeom prst="rect">
            <a:avLst/>
          </a:prstGeom>
          <a:noFill/>
        </p:spPr>
        <p:txBody>
          <a:bodyPr wrap="square" rtlCol="0">
            <a:spAutoFit/>
          </a:bodyPr>
          <a:lstStyle/>
          <a:p>
            <a:r>
              <a:rPr lang="fr-FR" dirty="0"/>
              <a:t>Espace pollué et menacé par le tourisme de masse malgré des mesures pour lutter contre le surtourisme</a:t>
            </a:r>
          </a:p>
          <a:p>
            <a:endParaRPr lang="fr-FR" dirty="0"/>
          </a:p>
        </p:txBody>
      </p:sp>
      <p:sp>
        <p:nvSpPr>
          <p:cNvPr id="45" name="ZoneTexte 44">
            <a:extLst>
              <a:ext uri="{FF2B5EF4-FFF2-40B4-BE49-F238E27FC236}">
                <a16:creationId xmlns:a16="http://schemas.microsoft.com/office/drawing/2014/main" id="{F4E485F4-B40D-462D-BA44-9B4FB52AD636}"/>
              </a:ext>
            </a:extLst>
          </p:cNvPr>
          <p:cNvSpPr txBox="1"/>
          <p:nvPr/>
        </p:nvSpPr>
        <p:spPr>
          <a:xfrm>
            <a:off x="4268859" y="39858"/>
            <a:ext cx="3851910" cy="707886"/>
          </a:xfrm>
          <a:prstGeom prst="rect">
            <a:avLst/>
          </a:prstGeom>
          <a:noFill/>
        </p:spPr>
        <p:txBody>
          <a:bodyPr wrap="square" rtlCol="0">
            <a:spAutoFit/>
          </a:bodyPr>
          <a:lstStyle/>
          <a:p>
            <a:r>
              <a:rPr lang="fr-FR" sz="2000" u="sng" dirty="0"/>
              <a:t>2. Un développement touristique territorial très inégal</a:t>
            </a:r>
          </a:p>
        </p:txBody>
      </p:sp>
      <p:sp>
        <p:nvSpPr>
          <p:cNvPr id="46" name="Rectangle 45">
            <a:extLst>
              <a:ext uri="{FF2B5EF4-FFF2-40B4-BE49-F238E27FC236}">
                <a16:creationId xmlns:a16="http://schemas.microsoft.com/office/drawing/2014/main" id="{C3185640-1031-4B7F-A015-58488837B983}"/>
              </a:ext>
            </a:extLst>
          </p:cNvPr>
          <p:cNvSpPr/>
          <p:nvPr/>
        </p:nvSpPr>
        <p:spPr>
          <a:xfrm>
            <a:off x="4390101" y="5508766"/>
            <a:ext cx="617220" cy="27432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ZoneTexte 46">
            <a:extLst>
              <a:ext uri="{FF2B5EF4-FFF2-40B4-BE49-F238E27FC236}">
                <a16:creationId xmlns:a16="http://schemas.microsoft.com/office/drawing/2014/main" id="{AE792F8F-129F-4140-9C55-F04D15AE80D0}"/>
              </a:ext>
            </a:extLst>
          </p:cNvPr>
          <p:cNvSpPr txBox="1"/>
          <p:nvPr/>
        </p:nvSpPr>
        <p:spPr>
          <a:xfrm>
            <a:off x="5100477" y="5242769"/>
            <a:ext cx="3451860" cy="923330"/>
          </a:xfrm>
          <a:prstGeom prst="rect">
            <a:avLst/>
          </a:prstGeom>
          <a:noFill/>
        </p:spPr>
        <p:txBody>
          <a:bodyPr wrap="square" rtlCol="0">
            <a:spAutoFit/>
          </a:bodyPr>
          <a:lstStyle/>
          <a:p>
            <a:r>
              <a:rPr lang="fr-FR" dirty="0"/>
              <a:t>Espace dédié à un tourisme plus vert avec l’essor de l’œnotourisme et de l’agritourisme</a:t>
            </a:r>
          </a:p>
        </p:txBody>
      </p:sp>
      <p:sp>
        <p:nvSpPr>
          <p:cNvPr id="48" name="Rectangle 47">
            <a:extLst>
              <a:ext uri="{FF2B5EF4-FFF2-40B4-BE49-F238E27FC236}">
                <a16:creationId xmlns:a16="http://schemas.microsoft.com/office/drawing/2014/main" id="{2FE372E5-51B6-413C-9793-82A646003EF8}"/>
              </a:ext>
            </a:extLst>
          </p:cNvPr>
          <p:cNvSpPr/>
          <p:nvPr/>
        </p:nvSpPr>
        <p:spPr>
          <a:xfrm>
            <a:off x="4403645" y="3522686"/>
            <a:ext cx="617220" cy="27432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ZoneTexte 48">
            <a:extLst>
              <a:ext uri="{FF2B5EF4-FFF2-40B4-BE49-F238E27FC236}">
                <a16:creationId xmlns:a16="http://schemas.microsoft.com/office/drawing/2014/main" id="{196DC92C-7B7E-4581-8215-9B7574817305}"/>
              </a:ext>
            </a:extLst>
          </p:cNvPr>
          <p:cNvSpPr txBox="1"/>
          <p:nvPr/>
        </p:nvSpPr>
        <p:spPr>
          <a:xfrm>
            <a:off x="5078393" y="3321228"/>
            <a:ext cx="2434590" cy="646331"/>
          </a:xfrm>
          <a:prstGeom prst="rect">
            <a:avLst/>
          </a:prstGeom>
          <a:noFill/>
        </p:spPr>
        <p:txBody>
          <a:bodyPr wrap="square" rtlCol="0">
            <a:spAutoFit/>
          </a:bodyPr>
          <a:lstStyle/>
          <a:p>
            <a:r>
              <a:rPr lang="fr-FR" dirty="0"/>
              <a:t>Espace touristique culturel périphérique</a:t>
            </a:r>
          </a:p>
        </p:txBody>
      </p:sp>
      <p:sp>
        <p:nvSpPr>
          <p:cNvPr id="50" name="Forme libre : forme 49">
            <a:extLst>
              <a:ext uri="{FF2B5EF4-FFF2-40B4-BE49-F238E27FC236}">
                <a16:creationId xmlns:a16="http://schemas.microsoft.com/office/drawing/2014/main" id="{AD02C664-45C8-40DC-9023-49D7A0AE7945}"/>
              </a:ext>
            </a:extLst>
          </p:cNvPr>
          <p:cNvSpPr/>
          <p:nvPr/>
        </p:nvSpPr>
        <p:spPr>
          <a:xfrm rot="20520798">
            <a:off x="4665163" y="4098750"/>
            <a:ext cx="239034" cy="310703"/>
          </a:xfrm>
          <a:custGeom>
            <a:avLst/>
            <a:gdLst>
              <a:gd name="connsiteX0" fmla="*/ 1112751 w 1112751"/>
              <a:gd name="connsiteY0" fmla="*/ 9573 h 1571125"/>
              <a:gd name="connsiteX1" fmla="*/ 632691 w 1112751"/>
              <a:gd name="connsiteY1" fmla="*/ 55293 h 1571125"/>
              <a:gd name="connsiteX2" fmla="*/ 84051 w 1112751"/>
              <a:gd name="connsiteY2" fmla="*/ 432483 h 1571125"/>
              <a:gd name="connsiteX3" fmla="*/ 15471 w 1112751"/>
              <a:gd name="connsiteY3" fmla="*/ 969693 h 1571125"/>
              <a:gd name="connsiteX4" fmla="*/ 221211 w 1112751"/>
              <a:gd name="connsiteY4" fmla="*/ 1518333 h 1571125"/>
              <a:gd name="connsiteX5" fmla="*/ 244071 w 1112751"/>
              <a:gd name="connsiteY5" fmla="*/ 1518333 h 1571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12751" h="1571125">
                <a:moveTo>
                  <a:pt x="1112751" y="9573"/>
                </a:moveTo>
                <a:cubicBezTo>
                  <a:pt x="958446" y="-2810"/>
                  <a:pt x="804141" y="-15192"/>
                  <a:pt x="632691" y="55293"/>
                </a:cubicBezTo>
                <a:cubicBezTo>
                  <a:pt x="461241" y="125778"/>
                  <a:pt x="186921" y="280083"/>
                  <a:pt x="84051" y="432483"/>
                </a:cubicBezTo>
                <a:cubicBezTo>
                  <a:pt x="-18819" y="584883"/>
                  <a:pt x="-7389" y="788718"/>
                  <a:pt x="15471" y="969693"/>
                </a:cubicBezTo>
                <a:cubicBezTo>
                  <a:pt x="38331" y="1150668"/>
                  <a:pt x="183111" y="1426893"/>
                  <a:pt x="221211" y="1518333"/>
                </a:cubicBezTo>
                <a:cubicBezTo>
                  <a:pt x="259311" y="1609773"/>
                  <a:pt x="251691" y="1564053"/>
                  <a:pt x="244071" y="1518333"/>
                </a:cubicBezTo>
              </a:path>
            </a:pathLst>
          </a:custGeom>
          <a:ln w="19050"/>
        </p:spPr>
        <p:style>
          <a:lnRef idx="1">
            <a:schemeClr val="dk1"/>
          </a:lnRef>
          <a:fillRef idx="0">
            <a:schemeClr val="dk1"/>
          </a:fillRef>
          <a:effectRef idx="0">
            <a:schemeClr val="dk1"/>
          </a:effectRef>
          <a:fontRef idx="minor">
            <a:schemeClr val="tx1"/>
          </a:fontRef>
        </p:style>
        <p:txBody>
          <a:bodyPr rtlCol="0" anchor="ctr"/>
          <a:lstStyle/>
          <a:p>
            <a:pPr algn="ctr"/>
            <a:endParaRPr lang="fr-FR"/>
          </a:p>
        </p:txBody>
      </p:sp>
      <p:cxnSp>
        <p:nvCxnSpPr>
          <p:cNvPr id="51" name="Connecteur droit avec flèche 50">
            <a:extLst>
              <a:ext uri="{FF2B5EF4-FFF2-40B4-BE49-F238E27FC236}">
                <a16:creationId xmlns:a16="http://schemas.microsoft.com/office/drawing/2014/main" id="{15AA5290-48AF-4A47-9E2C-95B096AE9F6A}"/>
              </a:ext>
            </a:extLst>
          </p:cNvPr>
          <p:cNvCxnSpPr>
            <a:cxnSpLocks/>
          </p:cNvCxnSpPr>
          <p:nvPr/>
        </p:nvCxnSpPr>
        <p:spPr>
          <a:xfrm flipH="1" flipV="1">
            <a:off x="4580701" y="3938809"/>
            <a:ext cx="152124" cy="1911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52" name="Connecteur droit avec flèche 51">
            <a:extLst>
              <a:ext uri="{FF2B5EF4-FFF2-40B4-BE49-F238E27FC236}">
                <a16:creationId xmlns:a16="http://schemas.microsoft.com/office/drawing/2014/main" id="{373B99C7-9643-4BC6-8592-6297111A55B4}"/>
              </a:ext>
            </a:extLst>
          </p:cNvPr>
          <p:cNvCxnSpPr>
            <a:cxnSpLocks/>
          </p:cNvCxnSpPr>
          <p:nvPr/>
        </p:nvCxnSpPr>
        <p:spPr>
          <a:xfrm flipH="1">
            <a:off x="4440841" y="4271749"/>
            <a:ext cx="232317" cy="71843"/>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53" name="ZoneTexte 52">
            <a:extLst>
              <a:ext uri="{FF2B5EF4-FFF2-40B4-BE49-F238E27FC236}">
                <a16:creationId xmlns:a16="http://schemas.microsoft.com/office/drawing/2014/main" id="{3F863771-4BFE-4662-8261-E8330C764B74}"/>
              </a:ext>
            </a:extLst>
          </p:cNvPr>
          <p:cNvSpPr txBox="1"/>
          <p:nvPr/>
        </p:nvSpPr>
        <p:spPr>
          <a:xfrm>
            <a:off x="5078393" y="3996818"/>
            <a:ext cx="3094557" cy="646331"/>
          </a:xfrm>
          <a:prstGeom prst="rect">
            <a:avLst/>
          </a:prstGeom>
          <a:noFill/>
        </p:spPr>
        <p:txBody>
          <a:bodyPr wrap="square" rtlCol="0">
            <a:spAutoFit/>
          </a:bodyPr>
          <a:lstStyle/>
          <a:p>
            <a:r>
              <a:rPr lang="fr-FR" dirty="0"/>
              <a:t>Espace qui se dynamise grâce à la diffusion du tourisme</a:t>
            </a:r>
          </a:p>
        </p:txBody>
      </p:sp>
      <p:sp>
        <p:nvSpPr>
          <p:cNvPr id="54" name="ZoneTexte 53">
            <a:extLst>
              <a:ext uri="{FF2B5EF4-FFF2-40B4-BE49-F238E27FC236}">
                <a16:creationId xmlns:a16="http://schemas.microsoft.com/office/drawing/2014/main" id="{2FD5C89B-A232-43D2-BBFD-347E014FCCF7}"/>
              </a:ext>
            </a:extLst>
          </p:cNvPr>
          <p:cNvSpPr txBox="1"/>
          <p:nvPr/>
        </p:nvSpPr>
        <p:spPr>
          <a:xfrm>
            <a:off x="4351425" y="673457"/>
            <a:ext cx="3451860" cy="369332"/>
          </a:xfrm>
          <a:prstGeom prst="rect">
            <a:avLst/>
          </a:prstGeom>
          <a:noFill/>
        </p:spPr>
        <p:txBody>
          <a:bodyPr wrap="square" rtlCol="0">
            <a:spAutoFit/>
          </a:bodyPr>
          <a:lstStyle/>
          <a:p>
            <a:r>
              <a:rPr lang="fr-FR" u="sng" dirty="0"/>
              <a:t>A. Un pôle majeur menacé </a:t>
            </a:r>
          </a:p>
        </p:txBody>
      </p:sp>
      <p:sp>
        <p:nvSpPr>
          <p:cNvPr id="55" name="ZoneTexte 54">
            <a:extLst>
              <a:ext uri="{FF2B5EF4-FFF2-40B4-BE49-F238E27FC236}">
                <a16:creationId xmlns:a16="http://schemas.microsoft.com/office/drawing/2014/main" id="{FB766C29-134F-49D5-A421-1EBACBFB0FBC}"/>
              </a:ext>
            </a:extLst>
          </p:cNvPr>
          <p:cNvSpPr txBox="1"/>
          <p:nvPr/>
        </p:nvSpPr>
        <p:spPr>
          <a:xfrm>
            <a:off x="4356220" y="2974157"/>
            <a:ext cx="4031221" cy="369332"/>
          </a:xfrm>
          <a:prstGeom prst="rect">
            <a:avLst/>
          </a:prstGeom>
          <a:noFill/>
        </p:spPr>
        <p:txBody>
          <a:bodyPr wrap="square" rtlCol="0">
            <a:spAutoFit/>
          </a:bodyPr>
          <a:lstStyle/>
          <a:p>
            <a:r>
              <a:rPr lang="fr-FR" u="sng" dirty="0"/>
              <a:t>B. Un espace secondaire culturel </a:t>
            </a:r>
          </a:p>
        </p:txBody>
      </p:sp>
      <p:sp>
        <p:nvSpPr>
          <p:cNvPr id="56" name="ZoneTexte 55">
            <a:extLst>
              <a:ext uri="{FF2B5EF4-FFF2-40B4-BE49-F238E27FC236}">
                <a16:creationId xmlns:a16="http://schemas.microsoft.com/office/drawing/2014/main" id="{AAB92F86-24A6-4280-93B8-265CAF9BCE83}"/>
              </a:ext>
            </a:extLst>
          </p:cNvPr>
          <p:cNvSpPr txBox="1"/>
          <p:nvPr/>
        </p:nvSpPr>
        <p:spPr>
          <a:xfrm>
            <a:off x="4346120" y="4643149"/>
            <a:ext cx="4031221" cy="646331"/>
          </a:xfrm>
          <a:prstGeom prst="rect">
            <a:avLst/>
          </a:prstGeom>
          <a:noFill/>
        </p:spPr>
        <p:txBody>
          <a:bodyPr wrap="square" rtlCol="0">
            <a:spAutoFit/>
          </a:bodyPr>
          <a:lstStyle/>
          <a:p>
            <a:r>
              <a:rPr lang="fr-FR" u="sng" dirty="0"/>
              <a:t>C. Un espace périphérique voué à un tourisme moins massif</a:t>
            </a:r>
          </a:p>
        </p:txBody>
      </p:sp>
      <p:sp>
        <p:nvSpPr>
          <p:cNvPr id="57" name="Rectangle 56">
            <a:extLst>
              <a:ext uri="{FF2B5EF4-FFF2-40B4-BE49-F238E27FC236}">
                <a16:creationId xmlns:a16="http://schemas.microsoft.com/office/drawing/2014/main" id="{314F1984-A9D7-4337-9C1D-6F4BEA5BFB00}"/>
              </a:ext>
            </a:extLst>
          </p:cNvPr>
          <p:cNvSpPr/>
          <p:nvPr/>
        </p:nvSpPr>
        <p:spPr>
          <a:xfrm>
            <a:off x="4396487" y="6303370"/>
            <a:ext cx="617220" cy="27432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8" name="ZoneTexte 57">
            <a:extLst>
              <a:ext uri="{FF2B5EF4-FFF2-40B4-BE49-F238E27FC236}">
                <a16:creationId xmlns:a16="http://schemas.microsoft.com/office/drawing/2014/main" id="{77284E71-35FB-4B8E-88BC-9CE6EB5564A4}"/>
              </a:ext>
            </a:extLst>
          </p:cNvPr>
          <p:cNvSpPr txBox="1"/>
          <p:nvPr/>
        </p:nvSpPr>
        <p:spPr>
          <a:xfrm>
            <a:off x="5144434" y="6237764"/>
            <a:ext cx="2816289" cy="369332"/>
          </a:xfrm>
          <a:prstGeom prst="rect">
            <a:avLst/>
          </a:prstGeom>
          <a:noFill/>
        </p:spPr>
        <p:txBody>
          <a:bodyPr wrap="square" rtlCol="0">
            <a:spAutoFit/>
          </a:bodyPr>
          <a:lstStyle/>
          <a:p>
            <a:r>
              <a:rPr lang="fr-FR" dirty="0"/>
              <a:t>Parc national des Dolomites</a:t>
            </a:r>
          </a:p>
        </p:txBody>
      </p:sp>
      <p:sp>
        <p:nvSpPr>
          <p:cNvPr id="60" name="ZoneTexte 59">
            <a:extLst>
              <a:ext uri="{FF2B5EF4-FFF2-40B4-BE49-F238E27FC236}">
                <a16:creationId xmlns:a16="http://schemas.microsoft.com/office/drawing/2014/main" id="{66E10799-251D-45C1-BACB-26A211EBC073}"/>
              </a:ext>
            </a:extLst>
          </p:cNvPr>
          <p:cNvSpPr txBox="1"/>
          <p:nvPr/>
        </p:nvSpPr>
        <p:spPr>
          <a:xfrm>
            <a:off x="5105227" y="2707990"/>
            <a:ext cx="2855496" cy="369332"/>
          </a:xfrm>
          <a:prstGeom prst="rect">
            <a:avLst/>
          </a:prstGeom>
          <a:noFill/>
        </p:spPr>
        <p:txBody>
          <a:bodyPr wrap="square" rtlCol="0">
            <a:spAutoFit/>
          </a:bodyPr>
          <a:lstStyle/>
          <a:p>
            <a:r>
              <a:rPr lang="fr-FR" dirty="0"/>
              <a:t>Départ des Vénitiens</a:t>
            </a:r>
          </a:p>
        </p:txBody>
      </p:sp>
      <p:cxnSp>
        <p:nvCxnSpPr>
          <p:cNvPr id="61" name="Connecteur droit 60">
            <a:extLst>
              <a:ext uri="{FF2B5EF4-FFF2-40B4-BE49-F238E27FC236}">
                <a16:creationId xmlns:a16="http://schemas.microsoft.com/office/drawing/2014/main" id="{144797A9-EC61-4028-A7FA-42C2E1412BF7}"/>
              </a:ext>
            </a:extLst>
          </p:cNvPr>
          <p:cNvCxnSpPr>
            <a:cxnSpLocks/>
          </p:cNvCxnSpPr>
          <p:nvPr/>
        </p:nvCxnSpPr>
        <p:spPr>
          <a:xfrm flipV="1">
            <a:off x="5009733" y="2126891"/>
            <a:ext cx="0" cy="13716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riangle isocèle 1">
            <a:extLst>
              <a:ext uri="{FF2B5EF4-FFF2-40B4-BE49-F238E27FC236}">
                <a16:creationId xmlns:a16="http://schemas.microsoft.com/office/drawing/2014/main" id="{D07CB1B5-7881-422D-1035-112BB88B3A8F}"/>
              </a:ext>
            </a:extLst>
          </p:cNvPr>
          <p:cNvSpPr/>
          <p:nvPr/>
        </p:nvSpPr>
        <p:spPr>
          <a:xfrm>
            <a:off x="405958" y="1405675"/>
            <a:ext cx="234541" cy="241112"/>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Flèche : droite 3">
            <a:extLst>
              <a:ext uri="{FF2B5EF4-FFF2-40B4-BE49-F238E27FC236}">
                <a16:creationId xmlns:a16="http://schemas.microsoft.com/office/drawing/2014/main" id="{61EF1F6A-EDAB-BC1F-24F0-08EED3C00411}"/>
              </a:ext>
            </a:extLst>
          </p:cNvPr>
          <p:cNvSpPr/>
          <p:nvPr/>
        </p:nvSpPr>
        <p:spPr>
          <a:xfrm>
            <a:off x="301706" y="2344482"/>
            <a:ext cx="491423" cy="195447"/>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Flèche : droite 30">
            <a:extLst>
              <a:ext uri="{FF2B5EF4-FFF2-40B4-BE49-F238E27FC236}">
                <a16:creationId xmlns:a16="http://schemas.microsoft.com/office/drawing/2014/main" id="{2895C717-69AA-9F8A-8186-2BCBA199D899}"/>
              </a:ext>
            </a:extLst>
          </p:cNvPr>
          <p:cNvSpPr/>
          <p:nvPr/>
        </p:nvSpPr>
        <p:spPr>
          <a:xfrm>
            <a:off x="325122" y="2809520"/>
            <a:ext cx="491423" cy="195447"/>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2" name="Connecteur droit 61">
            <a:extLst>
              <a:ext uri="{FF2B5EF4-FFF2-40B4-BE49-F238E27FC236}">
                <a16:creationId xmlns:a16="http://schemas.microsoft.com/office/drawing/2014/main" id="{C021C40C-EBB4-1C46-16BB-A909AB80C925}"/>
              </a:ext>
            </a:extLst>
          </p:cNvPr>
          <p:cNvCxnSpPr>
            <a:cxnSpLocks/>
          </p:cNvCxnSpPr>
          <p:nvPr/>
        </p:nvCxnSpPr>
        <p:spPr>
          <a:xfrm>
            <a:off x="442329" y="3782893"/>
            <a:ext cx="526628"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sp>
        <p:nvSpPr>
          <p:cNvPr id="64" name="Flèche : droite 63">
            <a:extLst>
              <a:ext uri="{FF2B5EF4-FFF2-40B4-BE49-F238E27FC236}">
                <a16:creationId xmlns:a16="http://schemas.microsoft.com/office/drawing/2014/main" id="{AC172D48-F8E9-A71A-4A4D-AEE72DB3AFCA}"/>
              </a:ext>
            </a:extLst>
          </p:cNvPr>
          <p:cNvSpPr/>
          <p:nvPr/>
        </p:nvSpPr>
        <p:spPr>
          <a:xfrm>
            <a:off x="4439201" y="2791296"/>
            <a:ext cx="491423" cy="195447"/>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714112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6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7"/>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9"/>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8"/>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0"/>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8"/>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45"/>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54"/>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38"/>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37"/>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nodeType="clickEffect">
                                  <p:stCondLst>
                                    <p:cond delay="0"/>
                                  </p:stCondLst>
                                  <p:childTnLst>
                                    <p:set>
                                      <p:cBhvr>
                                        <p:cTn id="110" dur="1" fill="hold">
                                          <p:stCondLst>
                                            <p:cond delay="0"/>
                                          </p:stCondLst>
                                        </p:cTn>
                                        <p:tgtEl>
                                          <p:spTgt spid="39"/>
                                        </p:tgtEl>
                                        <p:attrNameLst>
                                          <p:attrName>style.visibility</p:attrName>
                                        </p:attrNameLst>
                                      </p:cBhvr>
                                      <p:to>
                                        <p:strVal val="visible"/>
                                      </p:to>
                                    </p:set>
                                  </p:childTnLst>
                                </p:cTn>
                              </p:par>
                              <p:par>
                                <p:cTn id="111" presetID="1" presetClass="entr" presetSubtype="0" fill="hold" nodeType="withEffect">
                                  <p:stCondLst>
                                    <p:cond delay="0"/>
                                  </p:stCondLst>
                                  <p:childTnLst>
                                    <p:set>
                                      <p:cBhvr>
                                        <p:cTn id="112" dur="1" fill="hold">
                                          <p:stCondLst>
                                            <p:cond delay="0"/>
                                          </p:stCondLst>
                                        </p:cTn>
                                        <p:tgtEl>
                                          <p:spTgt spid="40"/>
                                        </p:tgtEl>
                                        <p:attrNameLst>
                                          <p:attrName>style.visibility</p:attrName>
                                        </p:attrNameLst>
                                      </p:cBhvr>
                                      <p:to>
                                        <p:strVal val="visible"/>
                                      </p:to>
                                    </p:set>
                                  </p:childTnLst>
                                </p:cTn>
                              </p:par>
                              <p:par>
                                <p:cTn id="113" presetID="1" presetClass="entr" presetSubtype="0" fill="hold" nodeType="withEffect">
                                  <p:stCondLst>
                                    <p:cond delay="0"/>
                                  </p:stCondLst>
                                  <p:childTnLst>
                                    <p:set>
                                      <p:cBhvr>
                                        <p:cTn id="114" dur="1" fill="hold">
                                          <p:stCondLst>
                                            <p:cond delay="0"/>
                                          </p:stCondLst>
                                        </p:cTn>
                                        <p:tgtEl>
                                          <p:spTgt spid="61"/>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42"/>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41"/>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44"/>
                                        </p:tgtEl>
                                        <p:attrNameLst>
                                          <p:attrName>style.visibility</p:attrName>
                                        </p:attrNameLst>
                                      </p:cBhvr>
                                      <p:to>
                                        <p:strVal val="visible"/>
                                      </p:to>
                                    </p:set>
                                  </p:childTnLst>
                                </p:cTn>
                              </p:par>
                              <p:par>
                                <p:cTn id="123" presetID="1" presetClass="entr" presetSubtype="0" fill="hold" nodeType="withEffect">
                                  <p:stCondLst>
                                    <p:cond delay="0"/>
                                  </p:stCondLst>
                                  <p:childTnLst>
                                    <p:set>
                                      <p:cBhvr>
                                        <p:cTn id="124" dur="1" fill="hold">
                                          <p:stCondLst>
                                            <p:cond delay="0"/>
                                          </p:stCondLst>
                                        </p:cTn>
                                        <p:tgtEl>
                                          <p:spTgt spid="43"/>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60"/>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presetID="1" presetClass="entr" presetSubtype="0" fill="hold" grpId="0" nodeType="clickEffect">
                                  <p:stCondLst>
                                    <p:cond delay="0"/>
                                  </p:stCondLst>
                                  <p:childTnLst>
                                    <p:set>
                                      <p:cBhvr>
                                        <p:cTn id="132" dur="1" fill="hold">
                                          <p:stCondLst>
                                            <p:cond delay="0"/>
                                          </p:stCondLst>
                                        </p:cTn>
                                        <p:tgtEl>
                                          <p:spTgt spid="64"/>
                                        </p:tgtEl>
                                        <p:attrNameLst>
                                          <p:attrName>style.visibility</p:attrName>
                                        </p:attrNameLst>
                                      </p:cBhvr>
                                      <p:to>
                                        <p:strVal val="visible"/>
                                      </p:to>
                                    </p:set>
                                  </p:childTnLst>
                                </p:cTn>
                              </p:par>
                            </p:childTnLst>
                          </p:cTn>
                        </p:par>
                      </p:childTnLst>
                    </p:cTn>
                  </p:par>
                  <p:par>
                    <p:cTn id="133" fill="hold">
                      <p:stCondLst>
                        <p:cond delay="indefinite"/>
                      </p:stCondLst>
                      <p:childTnLst>
                        <p:par>
                          <p:cTn id="134" fill="hold">
                            <p:stCondLst>
                              <p:cond delay="0"/>
                            </p:stCondLst>
                            <p:childTnLst>
                              <p:par>
                                <p:cTn id="135" presetID="1" presetClass="entr" presetSubtype="0" fill="hold" grpId="0" nodeType="clickEffect">
                                  <p:stCondLst>
                                    <p:cond delay="0"/>
                                  </p:stCondLst>
                                  <p:childTnLst>
                                    <p:set>
                                      <p:cBhvr>
                                        <p:cTn id="136" dur="1" fill="hold">
                                          <p:stCondLst>
                                            <p:cond delay="0"/>
                                          </p:stCondLst>
                                        </p:cTn>
                                        <p:tgtEl>
                                          <p:spTgt spid="55"/>
                                        </p:tgtEl>
                                        <p:attrNameLst>
                                          <p:attrName>style.visibility</p:attrName>
                                        </p:attrNameLst>
                                      </p:cBhvr>
                                      <p:to>
                                        <p:strVal val="visible"/>
                                      </p:to>
                                    </p:set>
                                  </p:childTnLst>
                                </p:cTn>
                              </p:par>
                            </p:childTnLst>
                          </p:cTn>
                        </p:par>
                      </p:childTnLst>
                    </p:cTn>
                  </p:par>
                  <p:par>
                    <p:cTn id="137" fill="hold">
                      <p:stCondLst>
                        <p:cond delay="indefinite"/>
                      </p:stCondLst>
                      <p:childTnLst>
                        <p:par>
                          <p:cTn id="138" fill="hold">
                            <p:stCondLst>
                              <p:cond delay="0"/>
                            </p:stCondLst>
                            <p:childTnLst>
                              <p:par>
                                <p:cTn id="139" presetID="1" presetClass="entr" presetSubtype="0" fill="hold" grpId="0" nodeType="clickEffect">
                                  <p:stCondLst>
                                    <p:cond delay="0"/>
                                  </p:stCondLst>
                                  <p:childTnLst>
                                    <p:set>
                                      <p:cBhvr>
                                        <p:cTn id="140" dur="1" fill="hold">
                                          <p:stCondLst>
                                            <p:cond delay="0"/>
                                          </p:stCondLst>
                                        </p:cTn>
                                        <p:tgtEl>
                                          <p:spTgt spid="49"/>
                                        </p:tgtEl>
                                        <p:attrNameLst>
                                          <p:attrName>style.visibility</p:attrName>
                                        </p:attrNameLst>
                                      </p:cBhvr>
                                      <p:to>
                                        <p:strVal val="visible"/>
                                      </p:to>
                                    </p:set>
                                  </p:childTnLst>
                                </p:cTn>
                              </p:par>
                            </p:childTnLst>
                          </p:cTn>
                        </p:par>
                      </p:childTnLst>
                    </p:cTn>
                  </p:par>
                  <p:par>
                    <p:cTn id="141" fill="hold">
                      <p:stCondLst>
                        <p:cond delay="indefinite"/>
                      </p:stCondLst>
                      <p:childTnLst>
                        <p:par>
                          <p:cTn id="142" fill="hold">
                            <p:stCondLst>
                              <p:cond delay="0"/>
                            </p:stCondLst>
                            <p:childTnLst>
                              <p:par>
                                <p:cTn id="143" presetID="1" presetClass="entr" presetSubtype="0" fill="hold" grpId="0" nodeType="clickEffect">
                                  <p:stCondLst>
                                    <p:cond delay="0"/>
                                  </p:stCondLst>
                                  <p:childTnLst>
                                    <p:set>
                                      <p:cBhvr>
                                        <p:cTn id="144" dur="1" fill="hold">
                                          <p:stCondLst>
                                            <p:cond delay="0"/>
                                          </p:stCondLst>
                                        </p:cTn>
                                        <p:tgtEl>
                                          <p:spTgt spid="48"/>
                                        </p:tgtEl>
                                        <p:attrNameLst>
                                          <p:attrName>style.visibility</p:attrName>
                                        </p:attrNameLst>
                                      </p:cBhvr>
                                      <p:to>
                                        <p:strVal val="visible"/>
                                      </p:to>
                                    </p:set>
                                  </p:childTnLst>
                                </p:cTn>
                              </p:par>
                            </p:childTnLst>
                          </p:cTn>
                        </p:par>
                      </p:childTnLst>
                    </p:cTn>
                  </p:par>
                  <p:par>
                    <p:cTn id="145" fill="hold">
                      <p:stCondLst>
                        <p:cond delay="indefinite"/>
                      </p:stCondLst>
                      <p:childTnLst>
                        <p:par>
                          <p:cTn id="146" fill="hold">
                            <p:stCondLst>
                              <p:cond delay="0"/>
                            </p:stCondLst>
                            <p:childTnLst>
                              <p:par>
                                <p:cTn id="147" presetID="1" presetClass="entr" presetSubtype="0" fill="hold" grpId="0" nodeType="clickEffect">
                                  <p:stCondLst>
                                    <p:cond delay="0"/>
                                  </p:stCondLst>
                                  <p:childTnLst>
                                    <p:set>
                                      <p:cBhvr>
                                        <p:cTn id="148" dur="1" fill="hold">
                                          <p:stCondLst>
                                            <p:cond delay="0"/>
                                          </p:stCondLst>
                                        </p:cTn>
                                        <p:tgtEl>
                                          <p:spTgt spid="53"/>
                                        </p:tgtEl>
                                        <p:attrNameLst>
                                          <p:attrName>style.visibility</p:attrName>
                                        </p:attrNameLst>
                                      </p:cBhvr>
                                      <p:to>
                                        <p:strVal val="visible"/>
                                      </p:to>
                                    </p:set>
                                  </p:childTnLst>
                                </p:cTn>
                              </p:par>
                            </p:childTnLst>
                          </p:cTn>
                        </p:par>
                      </p:childTnLst>
                    </p:cTn>
                  </p:par>
                  <p:par>
                    <p:cTn id="149" fill="hold">
                      <p:stCondLst>
                        <p:cond delay="indefinite"/>
                      </p:stCondLst>
                      <p:childTnLst>
                        <p:par>
                          <p:cTn id="150" fill="hold">
                            <p:stCondLst>
                              <p:cond delay="0"/>
                            </p:stCondLst>
                            <p:childTnLst>
                              <p:par>
                                <p:cTn id="151" presetID="1" presetClass="entr" presetSubtype="0" fill="hold" grpId="0" nodeType="clickEffect">
                                  <p:stCondLst>
                                    <p:cond delay="0"/>
                                  </p:stCondLst>
                                  <p:childTnLst>
                                    <p:set>
                                      <p:cBhvr>
                                        <p:cTn id="152" dur="1" fill="hold">
                                          <p:stCondLst>
                                            <p:cond delay="0"/>
                                          </p:stCondLst>
                                        </p:cTn>
                                        <p:tgtEl>
                                          <p:spTgt spid="50"/>
                                        </p:tgtEl>
                                        <p:attrNameLst>
                                          <p:attrName>style.visibility</p:attrName>
                                        </p:attrNameLst>
                                      </p:cBhvr>
                                      <p:to>
                                        <p:strVal val="visible"/>
                                      </p:to>
                                    </p:set>
                                  </p:childTnLst>
                                </p:cTn>
                              </p:par>
                              <p:par>
                                <p:cTn id="153" presetID="1" presetClass="entr" presetSubtype="0" fill="hold" nodeType="withEffect">
                                  <p:stCondLst>
                                    <p:cond delay="0"/>
                                  </p:stCondLst>
                                  <p:childTnLst>
                                    <p:set>
                                      <p:cBhvr>
                                        <p:cTn id="154" dur="1" fill="hold">
                                          <p:stCondLst>
                                            <p:cond delay="0"/>
                                          </p:stCondLst>
                                        </p:cTn>
                                        <p:tgtEl>
                                          <p:spTgt spid="52"/>
                                        </p:tgtEl>
                                        <p:attrNameLst>
                                          <p:attrName>style.visibility</p:attrName>
                                        </p:attrNameLst>
                                      </p:cBhvr>
                                      <p:to>
                                        <p:strVal val="visible"/>
                                      </p:to>
                                    </p:set>
                                  </p:childTnLst>
                                </p:cTn>
                              </p:par>
                              <p:par>
                                <p:cTn id="155" presetID="1" presetClass="entr" presetSubtype="0" fill="hold" nodeType="withEffect">
                                  <p:stCondLst>
                                    <p:cond delay="0"/>
                                  </p:stCondLst>
                                  <p:childTnLst>
                                    <p:set>
                                      <p:cBhvr>
                                        <p:cTn id="156" dur="1" fill="hold">
                                          <p:stCondLst>
                                            <p:cond delay="0"/>
                                          </p:stCondLst>
                                        </p:cTn>
                                        <p:tgtEl>
                                          <p:spTgt spid="51"/>
                                        </p:tgtEl>
                                        <p:attrNameLst>
                                          <p:attrName>style.visibility</p:attrName>
                                        </p:attrNameLst>
                                      </p:cBhvr>
                                      <p:to>
                                        <p:strVal val="visible"/>
                                      </p:to>
                                    </p:set>
                                  </p:childTnLst>
                                </p:cTn>
                              </p:par>
                            </p:childTnLst>
                          </p:cTn>
                        </p:par>
                      </p:childTnLst>
                    </p:cTn>
                  </p:par>
                  <p:par>
                    <p:cTn id="157" fill="hold">
                      <p:stCondLst>
                        <p:cond delay="indefinite"/>
                      </p:stCondLst>
                      <p:childTnLst>
                        <p:par>
                          <p:cTn id="158" fill="hold">
                            <p:stCondLst>
                              <p:cond delay="0"/>
                            </p:stCondLst>
                            <p:childTnLst>
                              <p:par>
                                <p:cTn id="159" presetID="1" presetClass="entr" presetSubtype="0" fill="hold" grpId="0" nodeType="clickEffect">
                                  <p:stCondLst>
                                    <p:cond delay="0"/>
                                  </p:stCondLst>
                                  <p:childTnLst>
                                    <p:set>
                                      <p:cBhvr>
                                        <p:cTn id="160" dur="1" fill="hold">
                                          <p:stCondLst>
                                            <p:cond delay="0"/>
                                          </p:stCondLst>
                                        </p:cTn>
                                        <p:tgtEl>
                                          <p:spTgt spid="56"/>
                                        </p:tgtEl>
                                        <p:attrNameLst>
                                          <p:attrName>style.visibility</p:attrName>
                                        </p:attrNameLst>
                                      </p:cBhvr>
                                      <p:to>
                                        <p:strVal val="visible"/>
                                      </p:to>
                                    </p:set>
                                  </p:childTnLst>
                                </p:cTn>
                              </p:par>
                            </p:childTnLst>
                          </p:cTn>
                        </p:par>
                      </p:childTnLst>
                    </p:cTn>
                  </p:par>
                  <p:par>
                    <p:cTn id="161" fill="hold">
                      <p:stCondLst>
                        <p:cond delay="indefinite"/>
                      </p:stCondLst>
                      <p:childTnLst>
                        <p:par>
                          <p:cTn id="162" fill="hold">
                            <p:stCondLst>
                              <p:cond delay="0"/>
                            </p:stCondLst>
                            <p:childTnLst>
                              <p:par>
                                <p:cTn id="163" presetID="1" presetClass="entr" presetSubtype="0" fill="hold" grpId="0" nodeType="clickEffect">
                                  <p:stCondLst>
                                    <p:cond delay="0"/>
                                  </p:stCondLst>
                                  <p:childTnLst>
                                    <p:set>
                                      <p:cBhvr>
                                        <p:cTn id="164" dur="1" fill="hold">
                                          <p:stCondLst>
                                            <p:cond delay="0"/>
                                          </p:stCondLst>
                                        </p:cTn>
                                        <p:tgtEl>
                                          <p:spTgt spid="47"/>
                                        </p:tgtEl>
                                        <p:attrNameLst>
                                          <p:attrName>style.visibility</p:attrName>
                                        </p:attrNameLst>
                                      </p:cBhvr>
                                      <p:to>
                                        <p:strVal val="visible"/>
                                      </p:to>
                                    </p:set>
                                  </p:childTnLst>
                                </p:cTn>
                              </p:par>
                            </p:childTnLst>
                          </p:cTn>
                        </p:par>
                      </p:childTnLst>
                    </p:cTn>
                  </p:par>
                  <p:par>
                    <p:cTn id="165" fill="hold">
                      <p:stCondLst>
                        <p:cond delay="indefinite"/>
                      </p:stCondLst>
                      <p:childTnLst>
                        <p:par>
                          <p:cTn id="166" fill="hold">
                            <p:stCondLst>
                              <p:cond delay="0"/>
                            </p:stCondLst>
                            <p:childTnLst>
                              <p:par>
                                <p:cTn id="167" presetID="1" presetClass="entr" presetSubtype="0" fill="hold" grpId="0" nodeType="clickEffect">
                                  <p:stCondLst>
                                    <p:cond delay="0"/>
                                  </p:stCondLst>
                                  <p:childTnLst>
                                    <p:set>
                                      <p:cBhvr>
                                        <p:cTn id="168" dur="1" fill="hold">
                                          <p:stCondLst>
                                            <p:cond delay="0"/>
                                          </p:stCondLst>
                                        </p:cTn>
                                        <p:tgtEl>
                                          <p:spTgt spid="46"/>
                                        </p:tgtEl>
                                        <p:attrNameLst>
                                          <p:attrName>style.visibility</p:attrName>
                                        </p:attrNameLst>
                                      </p:cBhvr>
                                      <p:to>
                                        <p:strVal val="visible"/>
                                      </p:to>
                                    </p:set>
                                  </p:childTnLst>
                                </p:cTn>
                              </p:par>
                            </p:childTnLst>
                          </p:cTn>
                        </p:par>
                      </p:childTnLst>
                    </p:cTn>
                  </p:par>
                  <p:par>
                    <p:cTn id="169" fill="hold">
                      <p:stCondLst>
                        <p:cond delay="indefinite"/>
                      </p:stCondLst>
                      <p:childTnLst>
                        <p:par>
                          <p:cTn id="170" fill="hold">
                            <p:stCondLst>
                              <p:cond delay="0"/>
                            </p:stCondLst>
                            <p:childTnLst>
                              <p:par>
                                <p:cTn id="171" presetID="1" presetClass="entr" presetSubtype="0" fill="hold" grpId="0" nodeType="clickEffect">
                                  <p:stCondLst>
                                    <p:cond delay="0"/>
                                  </p:stCondLst>
                                  <p:childTnLst>
                                    <p:set>
                                      <p:cBhvr>
                                        <p:cTn id="172" dur="1" fill="hold">
                                          <p:stCondLst>
                                            <p:cond delay="0"/>
                                          </p:stCondLst>
                                        </p:cTn>
                                        <p:tgtEl>
                                          <p:spTgt spid="58"/>
                                        </p:tgtEl>
                                        <p:attrNameLst>
                                          <p:attrName>style.visibility</p:attrName>
                                        </p:attrNameLst>
                                      </p:cBhvr>
                                      <p:to>
                                        <p:strVal val="visible"/>
                                      </p:to>
                                    </p:set>
                                  </p:childTnLst>
                                </p:cTn>
                              </p:par>
                            </p:childTnLst>
                          </p:cTn>
                        </p:par>
                      </p:childTnLst>
                    </p:cTn>
                  </p:par>
                  <p:par>
                    <p:cTn id="173" fill="hold">
                      <p:stCondLst>
                        <p:cond delay="indefinite"/>
                      </p:stCondLst>
                      <p:childTnLst>
                        <p:par>
                          <p:cTn id="174" fill="hold">
                            <p:stCondLst>
                              <p:cond delay="0"/>
                            </p:stCondLst>
                            <p:childTnLst>
                              <p:par>
                                <p:cTn id="175" presetID="1" presetClass="entr" presetSubtype="0" fill="hold" grpId="0" nodeType="clickEffect">
                                  <p:stCondLst>
                                    <p:cond delay="0"/>
                                  </p:stCondLst>
                                  <p:childTnLst>
                                    <p:set>
                                      <p:cBhvr>
                                        <p:cTn id="176"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6" grpId="0"/>
      <p:bldP spid="7" grpId="0"/>
      <p:bldP spid="8" grpId="0" animBg="1"/>
      <p:bldP spid="9" grpId="0"/>
      <p:bldP spid="10" grpId="0"/>
      <p:bldP spid="12" grpId="0"/>
      <p:bldP spid="13" grpId="0" animBg="1"/>
      <p:bldP spid="17" grpId="0"/>
      <p:bldP spid="18" grpId="0" animBg="1"/>
      <p:bldP spid="19" grpId="0"/>
      <p:bldP spid="20" grpId="0"/>
      <p:bldP spid="22" grpId="0"/>
      <p:bldP spid="24" grpId="0"/>
      <p:bldP spid="26" grpId="0"/>
      <p:bldP spid="29" grpId="0"/>
      <p:bldP spid="37" grpId="0" animBg="1"/>
      <p:bldP spid="38" grpId="0"/>
      <p:bldP spid="44" grpId="0"/>
      <p:bldP spid="45" grpId="0"/>
      <p:bldP spid="46" grpId="0" animBg="1"/>
      <p:bldP spid="47" grpId="0"/>
      <p:bldP spid="48" grpId="0" animBg="1"/>
      <p:bldP spid="49" grpId="0"/>
      <p:bldP spid="50" grpId="0" animBg="1"/>
      <p:bldP spid="53" grpId="0"/>
      <p:bldP spid="54" grpId="0"/>
      <p:bldP spid="55" grpId="0"/>
      <p:bldP spid="56" grpId="0"/>
      <p:bldP spid="57" grpId="0" animBg="1"/>
      <p:bldP spid="58" grpId="0"/>
      <p:bldP spid="60" grpId="0"/>
      <p:bldP spid="2" grpId="0" animBg="1"/>
      <p:bldP spid="4" grpId="0" animBg="1"/>
      <p:bldP spid="31" grpId="0" animBg="1"/>
      <p:bldP spid="6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647DFDDB-7841-48B1-B0F2-1AB66A1032BC}"/>
              </a:ext>
            </a:extLst>
          </p:cNvPr>
          <p:cNvSpPr txBox="1"/>
          <p:nvPr/>
        </p:nvSpPr>
        <p:spPr>
          <a:xfrm>
            <a:off x="297180" y="880110"/>
            <a:ext cx="3531870" cy="400110"/>
          </a:xfrm>
          <a:prstGeom prst="rect">
            <a:avLst/>
          </a:prstGeom>
          <a:noFill/>
        </p:spPr>
        <p:txBody>
          <a:bodyPr wrap="square" rtlCol="0">
            <a:spAutoFit/>
          </a:bodyPr>
          <a:lstStyle/>
          <a:p>
            <a:r>
              <a:rPr lang="fr-FR" sz="2000" dirty="0">
                <a:latin typeface="Arial Black" panose="020B0A04020102020204" pitchFamily="34" charset="0"/>
              </a:rPr>
              <a:t>1. Analyser la consigne </a:t>
            </a:r>
          </a:p>
        </p:txBody>
      </p:sp>
      <p:sp>
        <p:nvSpPr>
          <p:cNvPr id="5" name="ZoneTexte 4">
            <a:extLst>
              <a:ext uri="{FF2B5EF4-FFF2-40B4-BE49-F238E27FC236}">
                <a16:creationId xmlns:a16="http://schemas.microsoft.com/office/drawing/2014/main" id="{D0A0211B-A6B6-4E59-B4C7-68E0A8F0A8DC}"/>
              </a:ext>
            </a:extLst>
          </p:cNvPr>
          <p:cNvSpPr txBox="1"/>
          <p:nvPr/>
        </p:nvSpPr>
        <p:spPr>
          <a:xfrm>
            <a:off x="297180" y="1280220"/>
            <a:ext cx="8366760" cy="1483035"/>
          </a:xfrm>
          <a:prstGeom prst="rect">
            <a:avLst/>
          </a:prstGeom>
          <a:noFill/>
        </p:spPr>
        <p:txBody>
          <a:bodyPr wrap="square" rtlCol="0">
            <a:spAutoFit/>
          </a:bodyPr>
          <a:lstStyle/>
          <a:p>
            <a:pPr>
              <a:lnSpc>
                <a:spcPct val="107000"/>
              </a:lnSpc>
              <a:spcAft>
                <a:spcPts val="800"/>
              </a:spcAft>
            </a:pPr>
            <a:r>
              <a:rPr lang="fr-FR" sz="2000" dirty="0">
                <a:effectLst/>
                <a:latin typeface="Verdana" panose="020B0604030504040204" pitchFamily="34" charset="0"/>
                <a:ea typeface="Verdana" panose="020B0604030504040204" pitchFamily="34" charset="0"/>
                <a:cs typeface="Times New Roman" panose="02020603050405020304" pitchFamily="18" charset="0"/>
              </a:rPr>
              <a:t>Votre synthèse présente la diversité de l’offre touristique en Vénétie avant d’aborder les impacts du tourisme sur le territoire.</a:t>
            </a:r>
          </a:p>
          <a:p>
            <a:pPr>
              <a:lnSpc>
                <a:spcPct val="107000"/>
              </a:lnSpc>
              <a:spcAft>
                <a:spcPts val="800"/>
              </a:spcAft>
            </a:pPr>
            <a:r>
              <a:rPr lang="fr-FR" sz="2000" dirty="0">
                <a:effectLst/>
                <a:latin typeface="Verdana" panose="020B0604030504040204" pitchFamily="34" charset="0"/>
                <a:ea typeface="Verdana" panose="020B0604030504040204" pitchFamily="34" charset="0"/>
                <a:cs typeface="Times New Roman" panose="02020603050405020304" pitchFamily="18" charset="0"/>
              </a:rPr>
              <a:t>Vous accompagnerez votre démonstration d’un croquis.</a:t>
            </a:r>
          </a:p>
        </p:txBody>
      </p:sp>
      <p:sp>
        <p:nvSpPr>
          <p:cNvPr id="6" name="ZoneTexte 5">
            <a:extLst>
              <a:ext uri="{FF2B5EF4-FFF2-40B4-BE49-F238E27FC236}">
                <a16:creationId xmlns:a16="http://schemas.microsoft.com/office/drawing/2014/main" id="{7F5148F8-3B68-454B-B76F-021FD685C726}"/>
              </a:ext>
            </a:extLst>
          </p:cNvPr>
          <p:cNvSpPr txBox="1"/>
          <p:nvPr/>
        </p:nvSpPr>
        <p:spPr>
          <a:xfrm>
            <a:off x="331470" y="2963310"/>
            <a:ext cx="8366760" cy="400110"/>
          </a:xfrm>
          <a:prstGeom prst="rect">
            <a:avLst/>
          </a:prstGeom>
          <a:noFill/>
        </p:spPr>
        <p:txBody>
          <a:bodyPr wrap="square" rtlCol="0">
            <a:spAutoFit/>
          </a:bodyPr>
          <a:lstStyle/>
          <a:p>
            <a:r>
              <a:rPr lang="fr-FR" sz="2000" dirty="0">
                <a:latin typeface="Arial Black" panose="020B0A04020102020204" pitchFamily="34" charset="0"/>
              </a:rPr>
              <a:t>2. Sélectionner les informations visuelles de la synthèse</a:t>
            </a:r>
          </a:p>
        </p:txBody>
      </p:sp>
      <p:sp>
        <p:nvSpPr>
          <p:cNvPr id="7" name="ZoneTexte 6">
            <a:extLst>
              <a:ext uri="{FF2B5EF4-FFF2-40B4-BE49-F238E27FC236}">
                <a16:creationId xmlns:a16="http://schemas.microsoft.com/office/drawing/2014/main" id="{5C7BA260-D1D7-466D-A8BA-07AB3A53ABEE}"/>
              </a:ext>
            </a:extLst>
          </p:cNvPr>
          <p:cNvSpPr txBox="1"/>
          <p:nvPr/>
        </p:nvSpPr>
        <p:spPr>
          <a:xfrm>
            <a:off x="365760" y="3363420"/>
            <a:ext cx="8366760" cy="721801"/>
          </a:xfrm>
          <a:prstGeom prst="rect">
            <a:avLst/>
          </a:prstGeom>
          <a:noFill/>
        </p:spPr>
        <p:txBody>
          <a:bodyPr wrap="square" rtlCol="0">
            <a:spAutoFit/>
          </a:bodyPr>
          <a:lstStyle/>
          <a:p>
            <a:pPr>
              <a:lnSpc>
                <a:spcPct val="107000"/>
              </a:lnSpc>
              <a:spcAft>
                <a:spcPts val="800"/>
              </a:spcAft>
            </a:pPr>
            <a:r>
              <a:rPr lang="fr-FR" sz="2000" dirty="0">
                <a:effectLst/>
                <a:latin typeface="Verdana" panose="020B0604030504040204" pitchFamily="34" charset="0"/>
                <a:ea typeface="Verdana" panose="020B0604030504040204" pitchFamily="34" charset="0"/>
                <a:cs typeface="Times New Roman" panose="02020603050405020304" pitchFamily="18" charset="0"/>
              </a:rPr>
              <a:t>Vous avez terminé votre synthèse (ici on vous la donne) et vous l’utilisez pour réaliser le croquis.</a:t>
            </a:r>
          </a:p>
        </p:txBody>
      </p:sp>
      <p:sp>
        <p:nvSpPr>
          <p:cNvPr id="8" name="ZoneTexte 7">
            <a:extLst>
              <a:ext uri="{FF2B5EF4-FFF2-40B4-BE49-F238E27FC236}">
                <a16:creationId xmlns:a16="http://schemas.microsoft.com/office/drawing/2014/main" id="{BF889CBD-3E21-40FB-A966-712D85DFD4E0}"/>
              </a:ext>
            </a:extLst>
          </p:cNvPr>
          <p:cNvSpPr txBox="1"/>
          <p:nvPr/>
        </p:nvSpPr>
        <p:spPr>
          <a:xfrm>
            <a:off x="297180" y="4285276"/>
            <a:ext cx="8366760" cy="400110"/>
          </a:xfrm>
          <a:prstGeom prst="rect">
            <a:avLst/>
          </a:prstGeom>
          <a:noFill/>
        </p:spPr>
        <p:txBody>
          <a:bodyPr wrap="square" rtlCol="0">
            <a:spAutoFit/>
          </a:bodyPr>
          <a:lstStyle/>
          <a:p>
            <a:r>
              <a:rPr lang="fr-FR" sz="2000" dirty="0">
                <a:latin typeface="Arial Black" panose="020B0A04020102020204" pitchFamily="34" charset="0"/>
              </a:rPr>
              <a:t>3. Bâtir un plan pour la légende</a:t>
            </a:r>
          </a:p>
        </p:txBody>
      </p:sp>
      <p:sp>
        <p:nvSpPr>
          <p:cNvPr id="9" name="ZoneTexte 8">
            <a:extLst>
              <a:ext uri="{FF2B5EF4-FFF2-40B4-BE49-F238E27FC236}">
                <a16:creationId xmlns:a16="http://schemas.microsoft.com/office/drawing/2014/main" id="{3A2285ED-CFAF-40FB-AE42-C756A4F06C85}"/>
              </a:ext>
            </a:extLst>
          </p:cNvPr>
          <p:cNvSpPr txBox="1"/>
          <p:nvPr/>
        </p:nvSpPr>
        <p:spPr>
          <a:xfrm>
            <a:off x="365760" y="4730132"/>
            <a:ext cx="8366760" cy="1051122"/>
          </a:xfrm>
          <a:prstGeom prst="rect">
            <a:avLst/>
          </a:prstGeom>
          <a:noFill/>
        </p:spPr>
        <p:txBody>
          <a:bodyPr wrap="square" rtlCol="0">
            <a:spAutoFit/>
          </a:bodyPr>
          <a:lstStyle/>
          <a:p>
            <a:pPr>
              <a:lnSpc>
                <a:spcPct val="107000"/>
              </a:lnSpc>
              <a:spcAft>
                <a:spcPts val="800"/>
              </a:spcAft>
            </a:pPr>
            <a:r>
              <a:rPr lang="fr-FR" sz="2000" dirty="0">
                <a:effectLst/>
                <a:latin typeface="Verdana" panose="020B0604030504040204" pitchFamily="34" charset="0"/>
                <a:ea typeface="Verdana" panose="020B0604030504040204" pitchFamily="34" charset="0"/>
                <a:cs typeface="Times New Roman" panose="02020603050405020304" pitchFamily="18" charset="0"/>
              </a:rPr>
              <a:t>Choisir des rubriques dans lesquelles seront classées les informations du croquis. Organiser la légende en deux ou trois parties et éventuellement des sous-parties.</a:t>
            </a:r>
          </a:p>
        </p:txBody>
      </p:sp>
      <p:sp>
        <p:nvSpPr>
          <p:cNvPr id="18" name="ZoneTexte 17">
            <a:extLst>
              <a:ext uri="{FF2B5EF4-FFF2-40B4-BE49-F238E27FC236}">
                <a16:creationId xmlns:a16="http://schemas.microsoft.com/office/drawing/2014/main" id="{D2280CAF-4EBC-4F3B-896A-94E1739EE942}"/>
              </a:ext>
            </a:extLst>
          </p:cNvPr>
          <p:cNvSpPr txBox="1"/>
          <p:nvPr/>
        </p:nvSpPr>
        <p:spPr>
          <a:xfrm>
            <a:off x="297180" y="341129"/>
            <a:ext cx="3531870" cy="400110"/>
          </a:xfrm>
          <a:prstGeom prst="rect">
            <a:avLst/>
          </a:prstGeom>
          <a:noFill/>
        </p:spPr>
        <p:txBody>
          <a:bodyPr wrap="square" rtlCol="0">
            <a:spAutoFit/>
          </a:bodyPr>
          <a:lstStyle/>
          <a:p>
            <a:r>
              <a:rPr lang="fr-FR" sz="2000" dirty="0">
                <a:solidFill>
                  <a:srgbClr val="FF0000"/>
                </a:solidFill>
                <a:latin typeface="Arial Black" panose="020B0A04020102020204" pitchFamily="34" charset="0"/>
              </a:rPr>
              <a:t>A/ Les étapes du travail</a:t>
            </a:r>
          </a:p>
        </p:txBody>
      </p:sp>
    </p:spTree>
    <p:extLst>
      <p:ext uri="{BB962C8B-B14F-4D97-AF65-F5344CB8AC3E}">
        <p14:creationId xmlns:p14="http://schemas.microsoft.com/office/powerpoint/2010/main" val="1316191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5E28BDCB-B06B-47B5-82B8-45A650969598}"/>
              </a:ext>
            </a:extLst>
          </p:cNvPr>
          <p:cNvSpPr txBox="1"/>
          <p:nvPr/>
        </p:nvSpPr>
        <p:spPr>
          <a:xfrm>
            <a:off x="160020" y="1398781"/>
            <a:ext cx="5132070" cy="400110"/>
          </a:xfrm>
          <a:prstGeom prst="rect">
            <a:avLst/>
          </a:prstGeom>
          <a:noFill/>
        </p:spPr>
        <p:txBody>
          <a:bodyPr wrap="square" rtlCol="0">
            <a:spAutoFit/>
          </a:bodyPr>
          <a:lstStyle/>
          <a:p>
            <a:r>
              <a:rPr lang="fr-FR" sz="2000" dirty="0">
                <a:latin typeface="Arial Black" panose="020B0A04020102020204" pitchFamily="34" charset="0"/>
              </a:rPr>
              <a:t>5. Réaliser le croquis et la légende</a:t>
            </a:r>
          </a:p>
        </p:txBody>
      </p:sp>
      <p:sp>
        <p:nvSpPr>
          <p:cNvPr id="3" name="ZoneTexte 2">
            <a:extLst>
              <a:ext uri="{FF2B5EF4-FFF2-40B4-BE49-F238E27FC236}">
                <a16:creationId xmlns:a16="http://schemas.microsoft.com/office/drawing/2014/main" id="{44763870-8D43-43D9-A2F0-AF99E4D71EAA}"/>
              </a:ext>
            </a:extLst>
          </p:cNvPr>
          <p:cNvSpPr txBox="1"/>
          <p:nvPr/>
        </p:nvSpPr>
        <p:spPr>
          <a:xfrm>
            <a:off x="160020" y="1744154"/>
            <a:ext cx="8675370" cy="2017540"/>
          </a:xfrm>
          <a:prstGeom prst="rect">
            <a:avLst/>
          </a:prstGeom>
          <a:noFill/>
        </p:spPr>
        <p:txBody>
          <a:bodyPr wrap="square" rtlCol="0">
            <a:spAutoFit/>
          </a:bodyPr>
          <a:lstStyle/>
          <a:p>
            <a:pPr marL="342900" indent="-342900">
              <a:lnSpc>
                <a:spcPct val="107000"/>
              </a:lnSpc>
              <a:spcAft>
                <a:spcPts val="800"/>
              </a:spcAft>
              <a:buFontTx/>
              <a:buChar char="-"/>
            </a:pPr>
            <a:r>
              <a:rPr lang="fr-FR" sz="2000" dirty="0">
                <a:effectLst/>
                <a:latin typeface="Verdana" panose="020B0604030504040204" pitchFamily="34" charset="0"/>
                <a:ea typeface="Verdana" panose="020B0604030504040204" pitchFamily="34" charset="0"/>
                <a:cs typeface="Times New Roman" panose="02020603050405020304" pitchFamily="18" charset="0"/>
              </a:rPr>
              <a:t>Avec soin en utilisant le normographe.</a:t>
            </a:r>
          </a:p>
          <a:p>
            <a:pPr marL="342900" indent="-342900">
              <a:lnSpc>
                <a:spcPct val="107000"/>
              </a:lnSpc>
              <a:spcAft>
                <a:spcPts val="800"/>
              </a:spcAft>
              <a:buFontTx/>
              <a:buChar char="-"/>
            </a:pPr>
            <a:r>
              <a:rPr lang="fr-FR" sz="2000" dirty="0">
                <a:latin typeface="Verdana" panose="020B0604030504040204" pitchFamily="34" charset="0"/>
                <a:ea typeface="Verdana" panose="020B0604030504040204" pitchFamily="34" charset="0"/>
                <a:cs typeface="Times New Roman" panose="02020603050405020304" pitchFamily="18" charset="0"/>
              </a:rPr>
              <a:t>Avec soin aussi pour colorier les zones sur le croquis sans traits apparents</a:t>
            </a:r>
            <a:endParaRPr lang="fr-FR" sz="2000" dirty="0">
              <a:effectLst/>
              <a:latin typeface="Verdana" panose="020B0604030504040204" pitchFamily="34" charset="0"/>
              <a:ea typeface="Verdana" panose="020B0604030504040204" pitchFamily="34" charset="0"/>
              <a:cs typeface="Times New Roman" panose="02020603050405020304" pitchFamily="18" charset="0"/>
            </a:endParaRPr>
          </a:p>
          <a:p>
            <a:pPr marL="342900" indent="-342900">
              <a:lnSpc>
                <a:spcPct val="107000"/>
              </a:lnSpc>
              <a:spcAft>
                <a:spcPts val="800"/>
              </a:spcAft>
              <a:buFontTx/>
              <a:buChar char="-"/>
            </a:pPr>
            <a:r>
              <a:rPr lang="fr-FR" sz="2000" dirty="0">
                <a:latin typeface="Verdana" panose="020B0604030504040204" pitchFamily="34" charset="0"/>
                <a:ea typeface="Verdana" panose="020B0604030504040204" pitchFamily="34" charset="0"/>
                <a:cs typeface="Times New Roman" panose="02020603050405020304" pitchFamily="18" charset="0"/>
              </a:rPr>
              <a:t>Sans oublier sur le croquis la nomenclature.</a:t>
            </a:r>
          </a:p>
          <a:p>
            <a:pPr marL="342900" indent="-342900">
              <a:lnSpc>
                <a:spcPct val="107000"/>
              </a:lnSpc>
              <a:spcAft>
                <a:spcPts val="800"/>
              </a:spcAft>
              <a:buFontTx/>
              <a:buChar char="-"/>
            </a:pPr>
            <a:r>
              <a:rPr lang="fr-FR" sz="2000" dirty="0">
                <a:effectLst/>
                <a:latin typeface="Verdana" panose="020B0604030504040204" pitchFamily="34" charset="0"/>
                <a:ea typeface="Verdana" panose="020B0604030504040204" pitchFamily="34" charset="0"/>
                <a:cs typeface="Times New Roman" panose="02020603050405020304" pitchFamily="18" charset="0"/>
              </a:rPr>
              <a:t>Le croquis doit comporter un titre.</a:t>
            </a:r>
          </a:p>
        </p:txBody>
      </p:sp>
      <p:sp>
        <p:nvSpPr>
          <p:cNvPr id="6" name="ZoneTexte 5">
            <a:extLst>
              <a:ext uri="{FF2B5EF4-FFF2-40B4-BE49-F238E27FC236}">
                <a16:creationId xmlns:a16="http://schemas.microsoft.com/office/drawing/2014/main" id="{66366C48-C719-4B00-9332-7AD6812587B8}"/>
              </a:ext>
            </a:extLst>
          </p:cNvPr>
          <p:cNvSpPr txBox="1"/>
          <p:nvPr/>
        </p:nvSpPr>
        <p:spPr>
          <a:xfrm>
            <a:off x="194310" y="579078"/>
            <a:ext cx="8366760" cy="721801"/>
          </a:xfrm>
          <a:prstGeom prst="rect">
            <a:avLst/>
          </a:prstGeom>
          <a:noFill/>
        </p:spPr>
        <p:txBody>
          <a:bodyPr wrap="square" rtlCol="0">
            <a:spAutoFit/>
          </a:bodyPr>
          <a:lstStyle/>
          <a:p>
            <a:pPr>
              <a:lnSpc>
                <a:spcPct val="107000"/>
              </a:lnSpc>
              <a:spcAft>
                <a:spcPts val="800"/>
              </a:spcAft>
            </a:pPr>
            <a:r>
              <a:rPr lang="fr-FR" sz="2000" dirty="0">
                <a:effectLst/>
                <a:latin typeface="Verdana" panose="020B0604030504040204" pitchFamily="34" charset="0"/>
                <a:ea typeface="Verdana" panose="020B0604030504040204" pitchFamily="34" charset="0"/>
                <a:cs typeface="Times New Roman" panose="02020603050405020304" pitchFamily="18" charset="0"/>
              </a:rPr>
              <a:t>Figurés de surface, ponctuels et linéaires. Ils doivent être adaptés à chaque information.</a:t>
            </a:r>
          </a:p>
        </p:txBody>
      </p:sp>
      <p:sp>
        <p:nvSpPr>
          <p:cNvPr id="7" name="ZoneTexte 6">
            <a:extLst>
              <a:ext uri="{FF2B5EF4-FFF2-40B4-BE49-F238E27FC236}">
                <a16:creationId xmlns:a16="http://schemas.microsoft.com/office/drawing/2014/main" id="{917B7C23-F891-426E-8EEF-37CAF703F82A}"/>
              </a:ext>
            </a:extLst>
          </p:cNvPr>
          <p:cNvSpPr txBox="1"/>
          <p:nvPr/>
        </p:nvSpPr>
        <p:spPr>
          <a:xfrm>
            <a:off x="160020" y="123161"/>
            <a:ext cx="8366760" cy="400110"/>
          </a:xfrm>
          <a:prstGeom prst="rect">
            <a:avLst/>
          </a:prstGeom>
          <a:noFill/>
        </p:spPr>
        <p:txBody>
          <a:bodyPr wrap="square" rtlCol="0">
            <a:spAutoFit/>
          </a:bodyPr>
          <a:lstStyle/>
          <a:p>
            <a:r>
              <a:rPr lang="fr-FR" sz="2000" dirty="0">
                <a:latin typeface="Arial Black" panose="020B0A04020102020204" pitchFamily="34" charset="0"/>
              </a:rPr>
              <a:t>4. Choisir les figurés</a:t>
            </a:r>
          </a:p>
        </p:txBody>
      </p:sp>
      <p:sp>
        <p:nvSpPr>
          <p:cNvPr id="8" name="ZoneTexte 7">
            <a:extLst>
              <a:ext uri="{FF2B5EF4-FFF2-40B4-BE49-F238E27FC236}">
                <a16:creationId xmlns:a16="http://schemas.microsoft.com/office/drawing/2014/main" id="{C920D4E8-A2C7-49AF-B87F-09B1627211E0}"/>
              </a:ext>
            </a:extLst>
          </p:cNvPr>
          <p:cNvSpPr txBox="1"/>
          <p:nvPr/>
        </p:nvSpPr>
        <p:spPr>
          <a:xfrm>
            <a:off x="194310" y="3793764"/>
            <a:ext cx="7943850" cy="400110"/>
          </a:xfrm>
          <a:prstGeom prst="rect">
            <a:avLst/>
          </a:prstGeom>
          <a:noFill/>
        </p:spPr>
        <p:txBody>
          <a:bodyPr wrap="square" rtlCol="0">
            <a:spAutoFit/>
          </a:bodyPr>
          <a:lstStyle/>
          <a:p>
            <a:r>
              <a:rPr lang="fr-FR" sz="2000" dirty="0">
                <a:solidFill>
                  <a:srgbClr val="FF0000"/>
                </a:solidFill>
                <a:latin typeface="Arial Black" panose="020B0A04020102020204" pitchFamily="34" charset="0"/>
              </a:rPr>
              <a:t>B/ La réalisation du travail (reprise de chaque étape)</a:t>
            </a:r>
          </a:p>
        </p:txBody>
      </p:sp>
      <p:sp>
        <p:nvSpPr>
          <p:cNvPr id="9" name="ZoneTexte 8">
            <a:extLst>
              <a:ext uri="{FF2B5EF4-FFF2-40B4-BE49-F238E27FC236}">
                <a16:creationId xmlns:a16="http://schemas.microsoft.com/office/drawing/2014/main" id="{C3415111-378B-48D3-A3C7-CE00DF03F52C}"/>
              </a:ext>
            </a:extLst>
          </p:cNvPr>
          <p:cNvSpPr txBox="1"/>
          <p:nvPr/>
        </p:nvSpPr>
        <p:spPr>
          <a:xfrm>
            <a:off x="194310" y="4246663"/>
            <a:ext cx="3531870" cy="400110"/>
          </a:xfrm>
          <a:prstGeom prst="rect">
            <a:avLst/>
          </a:prstGeom>
          <a:noFill/>
        </p:spPr>
        <p:txBody>
          <a:bodyPr wrap="square" rtlCol="0">
            <a:spAutoFit/>
          </a:bodyPr>
          <a:lstStyle/>
          <a:p>
            <a:r>
              <a:rPr lang="fr-FR" sz="2000" dirty="0">
                <a:latin typeface="Arial Black" panose="020B0A04020102020204" pitchFamily="34" charset="0"/>
              </a:rPr>
              <a:t>1. Analyser la consigne </a:t>
            </a:r>
          </a:p>
        </p:txBody>
      </p:sp>
      <p:sp>
        <p:nvSpPr>
          <p:cNvPr id="10" name="ZoneTexte 9">
            <a:extLst>
              <a:ext uri="{FF2B5EF4-FFF2-40B4-BE49-F238E27FC236}">
                <a16:creationId xmlns:a16="http://schemas.microsoft.com/office/drawing/2014/main" id="{4196A524-B593-4852-9F44-FE130A998D31}"/>
              </a:ext>
            </a:extLst>
          </p:cNvPr>
          <p:cNvSpPr txBox="1"/>
          <p:nvPr/>
        </p:nvSpPr>
        <p:spPr>
          <a:xfrm>
            <a:off x="194310" y="4646773"/>
            <a:ext cx="8366760" cy="1812356"/>
          </a:xfrm>
          <a:prstGeom prst="rect">
            <a:avLst/>
          </a:prstGeom>
          <a:noFill/>
        </p:spPr>
        <p:txBody>
          <a:bodyPr wrap="square" rtlCol="0">
            <a:spAutoFit/>
          </a:bodyPr>
          <a:lstStyle/>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Problématique : Pourquoi la Vénétie connaît-elle un développement touristique inégal avec des impacts forts ?</a:t>
            </a:r>
          </a:p>
          <a:p>
            <a:pPr>
              <a:lnSpc>
                <a:spcPct val="107000"/>
              </a:lnSpc>
              <a:spcAft>
                <a:spcPts val="800"/>
              </a:spcAft>
            </a:pPr>
            <a:r>
              <a:rPr lang="fr-FR" sz="2000" dirty="0">
                <a:effectLst/>
                <a:latin typeface="Verdana" panose="020B0604030504040204" pitchFamily="34" charset="0"/>
                <a:ea typeface="Verdana" panose="020B0604030504040204" pitchFamily="34" charset="0"/>
                <a:cs typeface="Times New Roman" panose="02020603050405020304" pitchFamily="18" charset="0"/>
              </a:rPr>
              <a:t>Il faut reprendre le plan de la synthèse en l’adaptant en fonction des </a:t>
            </a:r>
            <a:r>
              <a:rPr lang="fr-FR" sz="2000">
                <a:effectLst/>
                <a:latin typeface="Verdana" panose="020B0604030504040204" pitchFamily="34" charset="0"/>
                <a:ea typeface="Verdana" panose="020B0604030504040204" pitchFamily="34" charset="0"/>
                <a:cs typeface="Times New Roman" panose="02020603050405020304" pitchFamily="18" charset="0"/>
              </a:rPr>
              <a:t>informations visuelles </a:t>
            </a:r>
            <a:r>
              <a:rPr lang="fr-FR" sz="2000" dirty="0">
                <a:effectLst/>
                <a:latin typeface="Verdana" panose="020B0604030504040204" pitchFamily="34" charset="0"/>
                <a:ea typeface="Verdana" panose="020B0604030504040204" pitchFamily="34" charset="0"/>
                <a:cs typeface="Times New Roman" panose="02020603050405020304" pitchFamily="18" charset="0"/>
              </a:rPr>
              <a:t>et des idées sur la représentation du territoire qui s’en dégagent.</a:t>
            </a:r>
          </a:p>
        </p:txBody>
      </p:sp>
    </p:spTree>
    <p:extLst>
      <p:ext uri="{BB962C8B-B14F-4D97-AF65-F5344CB8AC3E}">
        <p14:creationId xmlns:p14="http://schemas.microsoft.com/office/powerpoint/2010/main" val="3110138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P spid="7" grpId="0"/>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5A5A489-833E-4F5E-8DDC-44B3868F446D}"/>
              </a:ext>
            </a:extLst>
          </p:cNvPr>
          <p:cNvSpPr txBox="1"/>
          <p:nvPr/>
        </p:nvSpPr>
        <p:spPr>
          <a:xfrm>
            <a:off x="148590" y="368083"/>
            <a:ext cx="8366760" cy="769441"/>
          </a:xfrm>
          <a:prstGeom prst="rect">
            <a:avLst/>
          </a:prstGeom>
          <a:noFill/>
        </p:spPr>
        <p:txBody>
          <a:bodyPr wrap="square" rtlCol="0">
            <a:spAutoFit/>
          </a:bodyPr>
          <a:lstStyle/>
          <a:p>
            <a:r>
              <a:rPr lang="fr-FR" sz="2000" dirty="0">
                <a:latin typeface="Arial Black" panose="020B0A04020102020204" pitchFamily="34" charset="0"/>
              </a:rPr>
              <a:t>2. Sélectionner les informations visuelles de la synthèse </a:t>
            </a:r>
            <a:r>
              <a:rPr lang="fr-FR" sz="2400" dirty="0">
                <a:solidFill>
                  <a:srgbClr val="FF0000"/>
                </a:solidFill>
              </a:rPr>
              <a:t>(en rouge)</a:t>
            </a:r>
          </a:p>
        </p:txBody>
      </p:sp>
      <p:sp>
        <p:nvSpPr>
          <p:cNvPr id="3" name="ZoneTexte 2">
            <a:extLst>
              <a:ext uri="{FF2B5EF4-FFF2-40B4-BE49-F238E27FC236}">
                <a16:creationId xmlns:a16="http://schemas.microsoft.com/office/drawing/2014/main" id="{D08D827C-FADE-45FA-B095-9F9EC1F5A959}"/>
              </a:ext>
            </a:extLst>
          </p:cNvPr>
          <p:cNvSpPr txBox="1"/>
          <p:nvPr/>
        </p:nvSpPr>
        <p:spPr>
          <a:xfrm>
            <a:off x="327171" y="1139142"/>
            <a:ext cx="8188180" cy="2366802"/>
          </a:xfrm>
          <a:prstGeom prst="rect">
            <a:avLst/>
          </a:prstGeom>
          <a:noFill/>
        </p:spPr>
        <p:txBody>
          <a:bodyPr wrap="square" rtlCol="0">
            <a:spAutoFit/>
          </a:bodyPr>
          <a:lstStyle/>
          <a:p>
            <a:pPr>
              <a:lnSpc>
                <a:spcPct val="107000"/>
              </a:lnSpc>
              <a:spcAft>
                <a:spcPts val="800"/>
              </a:spcAft>
            </a:pPr>
            <a:r>
              <a:rPr lang="fr-FR" sz="2000" u="sng" dirty="0">
                <a:latin typeface="Verdana" panose="020B0604030504040204" pitchFamily="34" charset="0"/>
                <a:ea typeface="Verdana" panose="020B0604030504040204" pitchFamily="34" charset="0"/>
                <a:cs typeface="Times New Roman" panose="02020603050405020304" pitchFamily="18" charset="0"/>
              </a:rPr>
              <a:t>I La diversité de l’offre touristique du territoire de la Vénétie.</a:t>
            </a:r>
          </a:p>
          <a:p>
            <a:pPr>
              <a:lnSpc>
                <a:spcPct val="107000"/>
              </a:lnSpc>
              <a:spcAft>
                <a:spcPts val="800"/>
              </a:spcAft>
            </a:pPr>
            <a:r>
              <a:rPr lang="fr-FR" sz="2000" u="sng" dirty="0">
                <a:latin typeface="Verdana" panose="020B0604030504040204" pitchFamily="34" charset="0"/>
                <a:ea typeface="Verdana" panose="020B0604030504040204" pitchFamily="34" charset="0"/>
                <a:cs typeface="Times New Roman" panose="02020603050405020304" pitchFamily="18" charset="0"/>
              </a:rPr>
              <a:t>A/ Un tourisme urbain et culturel important</a:t>
            </a:r>
          </a:p>
          <a:p>
            <a:pPr>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 Venise, tout premier lieu de tourisme culturel et tourisme de masse</a:t>
            </a:r>
          </a:p>
          <a:p>
            <a:pPr>
              <a:spcAft>
                <a:spcPts val="600"/>
              </a:spcAft>
            </a:pPr>
            <a:r>
              <a:rPr lang="fr-FR" sz="2000" dirty="0">
                <a:latin typeface="Verdana" panose="020B0604030504040204" pitchFamily="34" charset="0"/>
                <a:ea typeface="Verdana" panose="020B0604030504040204" pitchFamily="34" charset="0"/>
              </a:rPr>
              <a:t>- villes autour : Vicence ; Padoue ; Vérone</a:t>
            </a:r>
          </a:p>
          <a:p>
            <a:pPr>
              <a:spcAft>
                <a:spcPts val="600"/>
              </a:spcAft>
            </a:pPr>
            <a:r>
              <a:rPr lang="fr-FR" sz="2000" dirty="0">
                <a:latin typeface="Verdana" panose="020B0604030504040204" pitchFamily="34" charset="0"/>
                <a:ea typeface="Verdana" panose="020B0604030504040204" pitchFamily="34" charset="0"/>
              </a:rPr>
              <a:t>+ Trévise carte doc 1 = villes culturelles secondaires</a:t>
            </a:r>
          </a:p>
        </p:txBody>
      </p:sp>
      <p:sp>
        <p:nvSpPr>
          <p:cNvPr id="6" name="ZoneTexte 5">
            <a:extLst>
              <a:ext uri="{FF2B5EF4-FFF2-40B4-BE49-F238E27FC236}">
                <a16:creationId xmlns:a16="http://schemas.microsoft.com/office/drawing/2014/main" id="{785795F7-5369-49AE-97AA-DDF1DA2C69D4}"/>
              </a:ext>
            </a:extLst>
          </p:cNvPr>
          <p:cNvSpPr txBox="1"/>
          <p:nvPr/>
        </p:nvSpPr>
        <p:spPr>
          <a:xfrm>
            <a:off x="327172" y="3622714"/>
            <a:ext cx="7642370" cy="1092607"/>
          </a:xfrm>
          <a:prstGeom prst="rect">
            <a:avLst/>
          </a:prstGeom>
          <a:noFill/>
        </p:spPr>
        <p:txBody>
          <a:bodyPr wrap="square" rtlCol="0">
            <a:spAutoFit/>
          </a:bodyPr>
          <a:lstStyle/>
          <a:p>
            <a:pPr>
              <a:spcAft>
                <a:spcPts val="600"/>
              </a:spcAft>
            </a:pPr>
            <a:r>
              <a:rPr lang="fr-FR" sz="2000" dirty="0">
                <a:latin typeface="Verdana" panose="020B0604030504040204" pitchFamily="34" charset="0"/>
                <a:ea typeface="Verdana" panose="020B0604030504040204" pitchFamily="34" charset="0"/>
              </a:rPr>
              <a:t>Donc</a:t>
            </a:r>
            <a:r>
              <a:rPr lang="fr-FR" sz="2000" dirty="0">
                <a:solidFill>
                  <a:srgbClr val="FF0000"/>
                </a:solidFill>
                <a:latin typeface="Verdana" panose="020B0604030504040204" pitchFamily="34" charset="0"/>
                <a:ea typeface="Verdana" panose="020B0604030504040204" pitchFamily="34" charset="0"/>
              </a:rPr>
              <a:t> </a:t>
            </a:r>
          </a:p>
          <a:p>
            <a:pPr>
              <a:spcAft>
                <a:spcPts val="600"/>
              </a:spcAft>
            </a:pPr>
            <a:r>
              <a:rPr lang="fr-FR" sz="2000" dirty="0">
                <a:solidFill>
                  <a:srgbClr val="FF0000"/>
                </a:solidFill>
                <a:latin typeface="Verdana" panose="020B0604030504040204" pitchFamily="34" charset="0"/>
                <a:ea typeface="Verdana" panose="020B0604030504040204" pitchFamily="34" charset="0"/>
              </a:rPr>
              <a:t>1 seul figuré pour ville culturelle mais sur le croquis on différencie Venise et les autres par la taille. </a:t>
            </a:r>
          </a:p>
        </p:txBody>
      </p:sp>
    </p:spTree>
    <p:extLst>
      <p:ext uri="{BB962C8B-B14F-4D97-AF65-F5344CB8AC3E}">
        <p14:creationId xmlns:p14="http://schemas.microsoft.com/office/powerpoint/2010/main" val="1595488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C4F9CDA-BC69-4FC0-BE76-1ECF3E9CD47C}"/>
              </a:ext>
            </a:extLst>
          </p:cNvPr>
          <p:cNvSpPr txBox="1"/>
          <p:nvPr/>
        </p:nvSpPr>
        <p:spPr>
          <a:xfrm>
            <a:off x="402672" y="261940"/>
            <a:ext cx="7821580" cy="4016484"/>
          </a:xfrm>
          <a:prstGeom prst="rect">
            <a:avLst/>
          </a:prstGeom>
          <a:noFill/>
        </p:spPr>
        <p:txBody>
          <a:bodyPr wrap="square" rtlCol="0">
            <a:spAutoFit/>
          </a:bodyPr>
          <a:lstStyle/>
          <a:p>
            <a:pPr>
              <a:spcAft>
                <a:spcPts val="600"/>
              </a:spcAft>
            </a:pPr>
            <a:r>
              <a:rPr lang="fr-FR" sz="2000" u="sng" dirty="0">
                <a:latin typeface="Verdana" panose="020B0604030504040204" pitchFamily="34" charset="0"/>
                <a:ea typeface="Verdana" panose="020B0604030504040204" pitchFamily="34" charset="0"/>
              </a:rPr>
              <a:t>B/ Tourisme de montagne dans les Alpes</a:t>
            </a:r>
          </a:p>
          <a:p>
            <a:pPr>
              <a:spcAft>
                <a:spcPts val="600"/>
              </a:spcAft>
            </a:pPr>
            <a:r>
              <a:rPr lang="fr-FR" sz="2000" dirty="0">
                <a:latin typeface="Verdana" panose="020B0604030504040204" pitchFamily="34" charset="0"/>
                <a:ea typeface="Verdana" panose="020B0604030504040204" pitchFamily="34" charset="0"/>
              </a:rPr>
              <a:t>Alpes au Nord, lieu de tourisme de montagne l’hiver et l’été.</a:t>
            </a:r>
          </a:p>
          <a:p>
            <a:pPr>
              <a:spcAft>
                <a:spcPts val="600"/>
              </a:spcAft>
            </a:pPr>
            <a:r>
              <a:rPr lang="fr-FR" sz="2000" dirty="0">
                <a:latin typeface="Verdana" panose="020B0604030504040204" pitchFamily="34" charset="0"/>
                <a:ea typeface="Verdana" panose="020B0604030504040204" pitchFamily="34" charset="0"/>
              </a:rPr>
              <a:t>Beaux paysages avec patrimoine protégé à plusieurs niveaux : national avec parc national des Dolomites mais aussi international avec classement Unesco du massif. Variété des formes de relief : mise en valeur des reliefs glacières et des reliefs karstiques.</a:t>
            </a:r>
          </a:p>
          <a:p>
            <a:pPr>
              <a:spcAft>
                <a:spcPts val="600"/>
              </a:spcAft>
            </a:pPr>
            <a:r>
              <a:rPr lang="fr-FR" sz="2000" dirty="0">
                <a:latin typeface="Verdana" panose="020B0604030504040204" pitchFamily="34" charset="0"/>
                <a:ea typeface="Verdana" panose="020B0604030504040204" pitchFamily="34" charset="0"/>
              </a:rPr>
              <a:t>Stations de sport d’hiver opulentes : clientèle aisée comme à </a:t>
            </a:r>
            <a:r>
              <a:rPr lang="fr-FR" sz="2000" dirty="0" err="1">
                <a:latin typeface="Verdana" panose="020B0604030504040204" pitchFamily="34" charset="0"/>
                <a:ea typeface="Verdana" panose="020B0604030504040204" pitchFamily="34" charset="0"/>
              </a:rPr>
              <a:t>Cortina</a:t>
            </a:r>
            <a:r>
              <a:rPr lang="fr-FR" sz="2000" dirty="0">
                <a:latin typeface="Verdana" panose="020B0604030504040204" pitchFamily="34" charset="0"/>
                <a:ea typeface="Verdana" panose="020B0604030504040204" pitchFamily="34" charset="0"/>
              </a:rPr>
              <a:t> d’</a:t>
            </a:r>
            <a:r>
              <a:rPr lang="fr-FR" sz="2000" dirty="0" err="1">
                <a:latin typeface="Verdana" panose="020B0604030504040204" pitchFamily="34" charset="0"/>
                <a:ea typeface="Verdana" panose="020B0604030504040204" pitchFamily="34" charset="0"/>
              </a:rPr>
              <a:t>Ampezzo</a:t>
            </a:r>
            <a:r>
              <a:rPr lang="fr-FR" sz="2000" dirty="0">
                <a:latin typeface="Verdana" panose="020B0604030504040204" pitchFamily="34" charset="0"/>
                <a:ea typeface="Verdana" panose="020B0604030504040204" pitchFamily="34" charset="0"/>
              </a:rPr>
              <a:t> (Jeux olympiques de 2026), mais aussi tourisme vert et tourisme sportif l’été avec VTT, Cyclisme, alpinisme, randonnée, escalade (doc 6). </a:t>
            </a:r>
          </a:p>
        </p:txBody>
      </p:sp>
      <p:sp>
        <p:nvSpPr>
          <p:cNvPr id="4" name="ZoneTexte 3">
            <a:extLst>
              <a:ext uri="{FF2B5EF4-FFF2-40B4-BE49-F238E27FC236}">
                <a16:creationId xmlns:a16="http://schemas.microsoft.com/office/drawing/2014/main" id="{7FE845EB-3801-405A-9191-CB2E76899518}"/>
              </a:ext>
            </a:extLst>
          </p:cNvPr>
          <p:cNvSpPr txBox="1"/>
          <p:nvPr/>
        </p:nvSpPr>
        <p:spPr>
          <a:xfrm>
            <a:off x="402670" y="4360945"/>
            <a:ext cx="7821581" cy="1554272"/>
          </a:xfrm>
          <a:prstGeom prst="rect">
            <a:avLst/>
          </a:prstGeom>
          <a:noFill/>
        </p:spPr>
        <p:txBody>
          <a:bodyPr wrap="square" rtlCol="0">
            <a:spAutoFit/>
          </a:bodyPr>
          <a:lstStyle/>
          <a:p>
            <a:pPr>
              <a:spcAft>
                <a:spcPts val="600"/>
              </a:spcAft>
            </a:pPr>
            <a:r>
              <a:rPr lang="fr-FR" sz="2000" dirty="0">
                <a:latin typeface="Verdana" panose="020B0604030504040204" pitchFamily="34" charset="0"/>
                <a:ea typeface="Verdana" panose="020B0604030504040204" pitchFamily="34" charset="0"/>
              </a:rPr>
              <a:t>Donc</a:t>
            </a:r>
          </a:p>
          <a:p>
            <a:pPr>
              <a:spcAft>
                <a:spcPts val="600"/>
              </a:spcAft>
            </a:pPr>
            <a:r>
              <a:rPr lang="fr-FR" sz="2000" dirty="0">
                <a:solidFill>
                  <a:srgbClr val="FF0000"/>
                </a:solidFill>
                <a:latin typeface="Verdana" panose="020B0604030504040204" pitchFamily="34" charset="0"/>
                <a:ea typeface="Verdana" panose="020B0604030504040204" pitchFamily="34" charset="0"/>
              </a:rPr>
              <a:t>Espace ouvert au tourisme de montagne</a:t>
            </a:r>
          </a:p>
          <a:p>
            <a:pPr>
              <a:spcAft>
                <a:spcPts val="600"/>
              </a:spcAft>
            </a:pPr>
            <a:r>
              <a:rPr lang="fr-FR" sz="2000" dirty="0">
                <a:solidFill>
                  <a:srgbClr val="FF0000"/>
                </a:solidFill>
                <a:latin typeface="Verdana" panose="020B0604030504040204" pitchFamily="34" charset="0"/>
                <a:ea typeface="Verdana" panose="020B0604030504040204" pitchFamily="34" charset="0"/>
              </a:rPr>
              <a:t>Station de sport d’hiver</a:t>
            </a:r>
          </a:p>
          <a:p>
            <a:pPr>
              <a:spcAft>
                <a:spcPts val="600"/>
              </a:spcAft>
            </a:pPr>
            <a:r>
              <a:rPr lang="fr-FR" sz="2000" dirty="0">
                <a:solidFill>
                  <a:srgbClr val="FF0000"/>
                </a:solidFill>
                <a:latin typeface="Verdana" panose="020B0604030504040204" pitchFamily="34" charset="0"/>
                <a:ea typeface="Verdana" panose="020B0604030504040204" pitchFamily="34" charset="0"/>
              </a:rPr>
              <a:t>Parc national des Dolomites</a:t>
            </a:r>
          </a:p>
        </p:txBody>
      </p:sp>
    </p:spTree>
    <p:extLst>
      <p:ext uri="{BB962C8B-B14F-4D97-AF65-F5344CB8AC3E}">
        <p14:creationId xmlns:p14="http://schemas.microsoft.com/office/powerpoint/2010/main" val="3555261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E7A6B7C-05FC-45E5-89B0-8703E9083FE5}"/>
              </a:ext>
            </a:extLst>
          </p:cNvPr>
          <p:cNvSpPr txBox="1"/>
          <p:nvPr/>
        </p:nvSpPr>
        <p:spPr>
          <a:xfrm>
            <a:off x="494950" y="224070"/>
            <a:ext cx="7608815" cy="3016210"/>
          </a:xfrm>
          <a:prstGeom prst="rect">
            <a:avLst/>
          </a:prstGeom>
          <a:noFill/>
        </p:spPr>
        <p:txBody>
          <a:bodyPr wrap="square" rtlCol="0">
            <a:spAutoFit/>
          </a:bodyPr>
          <a:lstStyle/>
          <a:p>
            <a:pPr>
              <a:spcAft>
                <a:spcPts val="600"/>
              </a:spcAft>
            </a:pPr>
            <a:r>
              <a:rPr lang="fr-FR" sz="2000" u="sng" dirty="0">
                <a:latin typeface="Verdana" panose="020B0604030504040204" pitchFamily="34" charset="0"/>
                <a:ea typeface="Verdana" panose="020B0604030504040204" pitchFamily="34" charset="0"/>
              </a:rPr>
              <a:t>C/ Un tourisme balnéaire important</a:t>
            </a:r>
          </a:p>
          <a:p>
            <a:pPr>
              <a:spcAft>
                <a:spcPts val="600"/>
              </a:spcAft>
            </a:pPr>
            <a:r>
              <a:rPr lang="fr-FR" sz="2000" dirty="0">
                <a:latin typeface="Verdana" panose="020B0604030504040204" pitchFamily="34" charset="0"/>
                <a:ea typeface="Verdana" panose="020B0604030504040204" pitchFamily="34" charset="0"/>
              </a:rPr>
              <a:t>- Présence du littoral adriatique avec belles plages aménagées pour tourisme balnéaire (doc 7). Littoral mis en tourisme de façon précoce et continue jusqu’à aujourd’hui. - - Accueil de la clientèle ouest et nord européenne dans stations intégrées (doc 3).</a:t>
            </a:r>
          </a:p>
          <a:p>
            <a:pPr>
              <a:spcAft>
                <a:spcPts val="600"/>
              </a:spcAft>
            </a:pPr>
            <a:r>
              <a:rPr lang="fr-FR" sz="2000" dirty="0">
                <a:latin typeface="Verdana" panose="020B0604030504040204" pitchFamily="34" charset="0"/>
                <a:ea typeface="Verdana" panose="020B0604030504040204" pitchFamily="34" charset="0"/>
              </a:rPr>
              <a:t>- Tourisme de croisière, paquebots géants autour de la lagune de Venise (port de </a:t>
            </a:r>
            <a:r>
              <a:rPr lang="fr-FR" sz="2000" dirty="0" err="1">
                <a:latin typeface="Verdana" panose="020B0604030504040204" pitchFamily="34" charset="0"/>
                <a:ea typeface="Verdana" panose="020B0604030504040204" pitchFamily="34" charset="0"/>
              </a:rPr>
              <a:t>Marghera</a:t>
            </a:r>
            <a:r>
              <a:rPr lang="fr-FR" sz="2000" dirty="0">
                <a:latin typeface="Verdana" panose="020B0604030504040204" pitchFamily="34" charset="0"/>
                <a:ea typeface="Verdana" panose="020B0604030504040204" pitchFamily="34" charset="0"/>
              </a:rPr>
              <a:t>) et paquebots plus petits dans la lagune (doc 4).</a:t>
            </a:r>
          </a:p>
        </p:txBody>
      </p:sp>
      <p:sp>
        <p:nvSpPr>
          <p:cNvPr id="6" name="ZoneTexte 5">
            <a:extLst>
              <a:ext uri="{FF2B5EF4-FFF2-40B4-BE49-F238E27FC236}">
                <a16:creationId xmlns:a16="http://schemas.microsoft.com/office/drawing/2014/main" id="{927F4797-9519-469F-89D1-37669BF2DF06}"/>
              </a:ext>
            </a:extLst>
          </p:cNvPr>
          <p:cNvSpPr txBox="1"/>
          <p:nvPr/>
        </p:nvSpPr>
        <p:spPr>
          <a:xfrm>
            <a:off x="594201" y="3429000"/>
            <a:ext cx="7410311" cy="1554272"/>
          </a:xfrm>
          <a:prstGeom prst="rect">
            <a:avLst/>
          </a:prstGeom>
          <a:noFill/>
        </p:spPr>
        <p:txBody>
          <a:bodyPr wrap="square" rtlCol="0">
            <a:spAutoFit/>
          </a:bodyPr>
          <a:lstStyle/>
          <a:p>
            <a:pPr>
              <a:spcAft>
                <a:spcPts val="600"/>
              </a:spcAft>
            </a:pPr>
            <a:r>
              <a:rPr lang="fr-FR" sz="2000" dirty="0">
                <a:latin typeface="Verdana" panose="020B0604030504040204" pitchFamily="34" charset="0"/>
                <a:ea typeface="Verdana" panose="020B0604030504040204" pitchFamily="34" charset="0"/>
              </a:rPr>
              <a:t>Donc</a:t>
            </a:r>
            <a:r>
              <a:rPr lang="fr-FR" sz="2000" dirty="0">
                <a:solidFill>
                  <a:srgbClr val="FF0000"/>
                </a:solidFill>
                <a:latin typeface="Verdana" panose="020B0604030504040204" pitchFamily="34" charset="0"/>
                <a:ea typeface="Verdana" panose="020B0604030504040204" pitchFamily="34" charset="0"/>
              </a:rPr>
              <a:t> </a:t>
            </a:r>
          </a:p>
          <a:p>
            <a:pPr>
              <a:spcAft>
                <a:spcPts val="600"/>
              </a:spcAft>
            </a:pPr>
            <a:r>
              <a:rPr lang="fr-FR" sz="2000" dirty="0">
                <a:solidFill>
                  <a:srgbClr val="FF0000"/>
                </a:solidFill>
                <a:latin typeface="Verdana" panose="020B0604030504040204" pitchFamily="34" charset="0"/>
                <a:ea typeface="Verdana" panose="020B0604030504040204" pitchFamily="34" charset="0"/>
              </a:rPr>
              <a:t>littoral balnéaire sur mer Adriatique</a:t>
            </a:r>
          </a:p>
          <a:p>
            <a:pPr>
              <a:spcAft>
                <a:spcPts val="600"/>
              </a:spcAft>
            </a:pPr>
            <a:r>
              <a:rPr lang="fr-FR" sz="2000" dirty="0">
                <a:solidFill>
                  <a:srgbClr val="FF0000"/>
                </a:solidFill>
                <a:latin typeface="Verdana" panose="020B0604030504040204" pitchFamily="34" charset="0"/>
                <a:ea typeface="Verdana" panose="020B0604030504040204" pitchFamily="34" charset="0"/>
              </a:rPr>
              <a:t>Flux touristiques Europe du Nord et de l’Ouest</a:t>
            </a:r>
          </a:p>
          <a:p>
            <a:pPr>
              <a:spcAft>
                <a:spcPts val="600"/>
              </a:spcAft>
            </a:pPr>
            <a:r>
              <a:rPr lang="fr-FR" sz="2000" dirty="0">
                <a:solidFill>
                  <a:srgbClr val="FF0000"/>
                </a:solidFill>
                <a:latin typeface="Verdana" panose="020B0604030504040204" pitchFamily="34" charset="0"/>
                <a:ea typeface="Verdana" panose="020B0604030504040204" pitchFamily="34" charset="0"/>
              </a:rPr>
              <a:t>Espace de tourisme de croisière</a:t>
            </a:r>
          </a:p>
        </p:txBody>
      </p:sp>
    </p:spTree>
    <p:extLst>
      <p:ext uri="{BB962C8B-B14F-4D97-AF65-F5344CB8AC3E}">
        <p14:creationId xmlns:p14="http://schemas.microsoft.com/office/powerpoint/2010/main" val="3148019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D4E09CAF-D71E-4415-9F7C-B33374B4E51D}"/>
              </a:ext>
            </a:extLst>
          </p:cNvPr>
          <p:cNvSpPr txBox="1"/>
          <p:nvPr/>
        </p:nvSpPr>
        <p:spPr>
          <a:xfrm>
            <a:off x="201336" y="136177"/>
            <a:ext cx="8808440" cy="2708434"/>
          </a:xfrm>
          <a:prstGeom prst="rect">
            <a:avLst/>
          </a:prstGeom>
          <a:noFill/>
        </p:spPr>
        <p:txBody>
          <a:bodyPr wrap="square" rtlCol="0">
            <a:spAutoFit/>
          </a:bodyPr>
          <a:lstStyle/>
          <a:p>
            <a:pPr>
              <a:spcAft>
                <a:spcPts val="600"/>
              </a:spcAft>
            </a:pPr>
            <a:r>
              <a:rPr lang="fr-FR" sz="2000" u="sng" dirty="0">
                <a:latin typeface="Verdana" panose="020B0604030504040204" pitchFamily="34" charset="0"/>
                <a:ea typeface="Verdana" panose="020B0604030504040204" pitchFamily="34" charset="0"/>
              </a:rPr>
              <a:t>D/ De nouvelles formes de tourisme</a:t>
            </a:r>
          </a:p>
          <a:p>
            <a:pPr>
              <a:spcAft>
                <a:spcPts val="600"/>
              </a:spcAft>
            </a:pPr>
            <a:r>
              <a:rPr lang="fr-FR" sz="2000" dirty="0">
                <a:latin typeface="Verdana" panose="020B0604030504040204" pitchFamily="34" charset="0"/>
                <a:ea typeface="Verdana" panose="020B0604030504040204" pitchFamily="34" charset="0"/>
              </a:rPr>
              <a:t>Développement repose sur diversification des formes de tourisme avec agritourisme et œnotourisme   (doc 8). Repose sur l’implication des acteurs locaux avec mise en tourisme des espaces productifs agricoles. Proposition de logement à la ferme et tourisme de découverte économique avec visite des exploitations.</a:t>
            </a:r>
          </a:p>
          <a:p>
            <a:pPr>
              <a:spcAft>
                <a:spcPts val="600"/>
              </a:spcAft>
            </a:pPr>
            <a:r>
              <a:rPr lang="fr-FR" sz="2000" dirty="0">
                <a:latin typeface="Verdana" panose="020B0604030504040204" pitchFamily="34" charset="0"/>
                <a:ea typeface="Verdana" panose="020B0604030504040204" pitchFamily="34" charset="0"/>
              </a:rPr>
              <a:t>Forme de tourisme durable qui contraste avec espaces du tourisme de masse</a:t>
            </a:r>
            <a:r>
              <a:rPr lang="fr-FR" sz="2000" u="sng" dirty="0">
                <a:latin typeface="Verdana" panose="020B0604030504040204" pitchFamily="34" charset="0"/>
                <a:ea typeface="Verdana" panose="020B0604030504040204" pitchFamily="34" charset="0"/>
              </a:rPr>
              <a:t>.</a:t>
            </a:r>
          </a:p>
        </p:txBody>
      </p:sp>
      <p:sp>
        <p:nvSpPr>
          <p:cNvPr id="4" name="ZoneTexte 3">
            <a:extLst>
              <a:ext uri="{FF2B5EF4-FFF2-40B4-BE49-F238E27FC236}">
                <a16:creationId xmlns:a16="http://schemas.microsoft.com/office/drawing/2014/main" id="{CCBCC8AC-EF37-43E6-B7F7-78F48802CCAE}"/>
              </a:ext>
            </a:extLst>
          </p:cNvPr>
          <p:cNvSpPr txBox="1"/>
          <p:nvPr/>
        </p:nvSpPr>
        <p:spPr>
          <a:xfrm>
            <a:off x="201336" y="2772785"/>
            <a:ext cx="8065958" cy="707886"/>
          </a:xfrm>
          <a:prstGeom prst="rect">
            <a:avLst/>
          </a:prstGeom>
          <a:noFill/>
        </p:spPr>
        <p:txBody>
          <a:bodyPr wrap="square" rtlCol="0">
            <a:spAutoFit/>
          </a:bodyPr>
          <a:lstStyle/>
          <a:p>
            <a:pPr>
              <a:spcAft>
                <a:spcPts val="600"/>
              </a:spcAft>
            </a:pPr>
            <a:r>
              <a:rPr lang="fr-FR" sz="2000" dirty="0">
                <a:latin typeface="Verdana" panose="020B0604030504040204" pitchFamily="34" charset="0"/>
                <a:ea typeface="Verdana" panose="020B0604030504040204" pitchFamily="34" charset="0"/>
              </a:rPr>
              <a:t>Donc</a:t>
            </a:r>
            <a:r>
              <a:rPr lang="fr-FR" sz="2000" dirty="0">
                <a:solidFill>
                  <a:srgbClr val="FF0000"/>
                </a:solidFill>
                <a:latin typeface="Verdana" panose="020B0604030504040204" pitchFamily="34" charset="0"/>
                <a:ea typeface="Verdana" panose="020B0604030504040204" pitchFamily="34" charset="0"/>
              </a:rPr>
              <a:t> Espace dédié à un tourisme plus vert avec l’essor de l’œnotourisme et de l’agritourisme</a:t>
            </a:r>
          </a:p>
        </p:txBody>
      </p:sp>
      <p:sp>
        <p:nvSpPr>
          <p:cNvPr id="5" name="ZoneTexte 4">
            <a:extLst>
              <a:ext uri="{FF2B5EF4-FFF2-40B4-BE49-F238E27FC236}">
                <a16:creationId xmlns:a16="http://schemas.microsoft.com/office/drawing/2014/main" id="{C37D9544-BF89-47A8-90B0-E20756195206}"/>
              </a:ext>
            </a:extLst>
          </p:cNvPr>
          <p:cNvSpPr txBox="1"/>
          <p:nvPr/>
        </p:nvSpPr>
        <p:spPr>
          <a:xfrm>
            <a:off x="201336" y="3546222"/>
            <a:ext cx="8092440" cy="2631490"/>
          </a:xfrm>
          <a:prstGeom prst="rect">
            <a:avLst/>
          </a:prstGeom>
          <a:noFill/>
        </p:spPr>
        <p:txBody>
          <a:bodyPr wrap="square" rtlCol="0">
            <a:spAutoFit/>
          </a:bodyPr>
          <a:lstStyle/>
          <a:p>
            <a:pPr>
              <a:spcAft>
                <a:spcPts val="600"/>
              </a:spcAft>
            </a:pPr>
            <a:r>
              <a:rPr lang="fr-FR" sz="2000" u="sng" dirty="0">
                <a:latin typeface="Verdana" panose="020B0604030504040204" pitchFamily="34" charset="0"/>
                <a:ea typeface="Verdana" panose="020B0604030504040204" pitchFamily="34" charset="0"/>
              </a:rPr>
              <a:t>Remarque</a:t>
            </a:r>
          </a:p>
          <a:p>
            <a:pPr>
              <a:spcAft>
                <a:spcPts val="600"/>
              </a:spcAft>
            </a:pPr>
            <a:r>
              <a:rPr lang="fr-FR" sz="2000" dirty="0">
                <a:latin typeface="Verdana" panose="020B0604030504040204" pitchFamily="34" charset="0"/>
                <a:ea typeface="Verdana" panose="020B0604030504040204" pitchFamily="34" charset="0"/>
              </a:rPr>
              <a:t>L’accessibilité est un thème essentiel qu’il faut ajouter</a:t>
            </a:r>
          </a:p>
          <a:p>
            <a:pPr>
              <a:spcAft>
                <a:spcPts val="600"/>
              </a:spcAft>
            </a:pPr>
            <a:r>
              <a:rPr lang="fr-FR" sz="2000" dirty="0">
                <a:solidFill>
                  <a:srgbClr val="FF0000"/>
                </a:solidFill>
                <a:latin typeface="Verdana" panose="020B0604030504040204" pitchFamily="34" charset="0"/>
                <a:ea typeface="Verdana" panose="020B0604030504040204" pitchFamily="34" charset="0"/>
              </a:rPr>
              <a:t>Flux touristiques Italie (30%) et Monde (70%)</a:t>
            </a:r>
          </a:p>
          <a:p>
            <a:pPr>
              <a:spcAft>
                <a:spcPts val="600"/>
              </a:spcAft>
            </a:pPr>
            <a:r>
              <a:rPr lang="fr-FR" sz="2000" dirty="0">
                <a:latin typeface="Verdana" panose="020B0604030504040204" pitchFamily="34" charset="0"/>
                <a:ea typeface="Verdana" panose="020B0604030504040204" pitchFamily="34" charset="0"/>
              </a:rPr>
              <a:t>On ajoute :</a:t>
            </a:r>
          </a:p>
          <a:p>
            <a:pPr>
              <a:spcAft>
                <a:spcPts val="600"/>
              </a:spcAft>
            </a:pPr>
            <a:r>
              <a:rPr lang="fr-FR" sz="2000" dirty="0">
                <a:solidFill>
                  <a:srgbClr val="FF0000"/>
                </a:solidFill>
                <a:latin typeface="Verdana" panose="020B0604030504040204" pitchFamily="34" charset="0"/>
                <a:ea typeface="Verdana" panose="020B0604030504040204" pitchFamily="34" charset="0"/>
              </a:rPr>
              <a:t>- Sur carte 1 = aéroports de Vérone et Trévise + les autoroutes</a:t>
            </a:r>
          </a:p>
          <a:p>
            <a:pPr>
              <a:spcAft>
                <a:spcPts val="600"/>
              </a:spcAft>
            </a:pPr>
            <a:r>
              <a:rPr lang="fr-FR" sz="2000" dirty="0">
                <a:solidFill>
                  <a:srgbClr val="FF0000"/>
                </a:solidFill>
                <a:latin typeface="Verdana" panose="020B0604030504040204" pitchFamily="34" charset="0"/>
                <a:ea typeface="Verdana" panose="020B0604030504040204" pitchFamily="34" charset="0"/>
              </a:rPr>
              <a:t>- Arrivée de touristes par les navires de croisière à Venise </a:t>
            </a:r>
          </a:p>
        </p:txBody>
      </p:sp>
    </p:spTree>
    <p:extLst>
      <p:ext uri="{BB962C8B-B14F-4D97-AF65-F5344CB8AC3E}">
        <p14:creationId xmlns:p14="http://schemas.microsoft.com/office/powerpoint/2010/main" val="3561538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DB086C28-9299-4AB5-BED3-55C4B4527EA2}"/>
              </a:ext>
            </a:extLst>
          </p:cNvPr>
          <p:cNvSpPr txBox="1"/>
          <p:nvPr/>
        </p:nvSpPr>
        <p:spPr>
          <a:xfrm>
            <a:off x="134225" y="74459"/>
            <a:ext cx="8867162" cy="4425379"/>
          </a:xfrm>
          <a:prstGeom prst="rect">
            <a:avLst/>
          </a:prstGeom>
          <a:noFill/>
        </p:spPr>
        <p:txBody>
          <a:bodyPr wrap="square" rtlCol="0">
            <a:spAutoFit/>
          </a:bodyPr>
          <a:lstStyle/>
          <a:p>
            <a:pPr>
              <a:lnSpc>
                <a:spcPct val="107000"/>
              </a:lnSpc>
              <a:spcAft>
                <a:spcPts val="800"/>
              </a:spcAft>
            </a:pPr>
            <a:r>
              <a:rPr lang="fr-FR" sz="2000" u="sng" dirty="0">
                <a:latin typeface="Verdana" panose="020B0604030504040204" pitchFamily="34" charset="0"/>
                <a:ea typeface="Verdana" panose="020B0604030504040204" pitchFamily="34" charset="0"/>
                <a:cs typeface="Times New Roman" panose="02020603050405020304" pitchFamily="18" charset="0"/>
              </a:rPr>
              <a:t>II Les impacts à prendre en considération pour garantir la durabilité du tourisme en Vénétie.</a:t>
            </a:r>
          </a:p>
          <a:p>
            <a:pPr>
              <a:lnSpc>
                <a:spcPct val="107000"/>
              </a:lnSpc>
              <a:spcAft>
                <a:spcPts val="800"/>
              </a:spcAft>
            </a:pPr>
            <a:r>
              <a:rPr lang="fr-FR" sz="2000" u="sng" dirty="0">
                <a:latin typeface="Verdana" panose="020B0604030504040204" pitchFamily="34" charset="0"/>
                <a:ea typeface="Verdana" panose="020B0604030504040204" pitchFamily="34" charset="0"/>
                <a:cs typeface="Times New Roman" panose="02020603050405020304" pitchFamily="18" charset="0"/>
              </a:rPr>
              <a:t>A/ Une mise en tourisme aux impacts environnementaux forts</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 Bétonnage du littoral dans grandes stations intégrées de type méditerranéen pour accueillir clientèle italienne et internationale.</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 Tourisme urbain de masse aux impacts environnementaux forts : menace sur la lagune de Venise à cause des navires de croisières même si ceux de plus de 25 000 tonnes ne peuvent plus traverser la lagune, construction du port de </a:t>
            </a:r>
            <a:r>
              <a:rPr lang="fr-FR" sz="2000" dirty="0" err="1">
                <a:latin typeface="Verdana" panose="020B0604030504040204" pitchFamily="34" charset="0"/>
                <a:ea typeface="Verdana" panose="020B0604030504040204" pitchFamily="34" charset="0"/>
                <a:cs typeface="Times New Roman" panose="02020603050405020304" pitchFamily="18" charset="0"/>
              </a:rPr>
              <a:t>Marghera</a:t>
            </a:r>
            <a:r>
              <a:rPr lang="fr-FR" sz="2000" dirty="0">
                <a:latin typeface="Verdana" panose="020B0604030504040204" pitchFamily="34" charset="0"/>
                <a:ea typeface="Verdana" panose="020B0604030504040204" pitchFamily="34" charset="0"/>
                <a:cs typeface="Times New Roman" panose="02020603050405020304" pitchFamily="18" charset="0"/>
              </a:rPr>
              <a:t>, navires de croisière de moins de 25 000 tonnes entrant dans la lagune (doc 4).</a:t>
            </a:r>
          </a:p>
          <a:p>
            <a:pPr>
              <a:lnSpc>
                <a:spcPct val="107000"/>
              </a:lnSpc>
              <a:spcAft>
                <a:spcPts val="800"/>
              </a:spcAft>
            </a:pPr>
            <a:r>
              <a:rPr lang="fr-FR" sz="2000" dirty="0">
                <a:latin typeface="Verdana" panose="020B0604030504040204" pitchFamily="34" charset="0"/>
                <a:ea typeface="Verdana" panose="020B0604030504040204" pitchFamily="34" charset="0"/>
                <a:cs typeface="Times New Roman" panose="02020603050405020304" pitchFamily="18" charset="0"/>
              </a:rPr>
              <a:t>- Impacts environnementaux négatifs importants mais ne pèsent pas lourds face aux enjeux économiques.</a:t>
            </a:r>
          </a:p>
        </p:txBody>
      </p:sp>
      <p:sp>
        <p:nvSpPr>
          <p:cNvPr id="4" name="ZoneTexte 3">
            <a:extLst>
              <a:ext uri="{FF2B5EF4-FFF2-40B4-BE49-F238E27FC236}">
                <a16:creationId xmlns:a16="http://schemas.microsoft.com/office/drawing/2014/main" id="{8BC191E8-4416-43A1-9824-FA91D468A179}"/>
              </a:ext>
            </a:extLst>
          </p:cNvPr>
          <p:cNvSpPr txBox="1"/>
          <p:nvPr/>
        </p:nvSpPr>
        <p:spPr>
          <a:xfrm>
            <a:off x="261816" y="4799850"/>
            <a:ext cx="8092440" cy="784830"/>
          </a:xfrm>
          <a:prstGeom prst="rect">
            <a:avLst/>
          </a:prstGeom>
          <a:noFill/>
        </p:spPr>
        <p:txBody>
          <a:bodyPr wrap="square" rtlCol="0">
            <a:spAutoFit/>
          </a:bodyPr>
          <a:lstStyle/>
          <a:p>
            <a:pPr>
              <a:spcAft>
                <a:spcPts val="600"/>
              </a:spcAft>
            </a:pPr>
            <a:r>
              <a:rPr lang="fr-FR" sz="2000" dirty="0">
                <a:solidFill>
                  <a:srgbClr val="FF0000"/>
                </a:solidFill>
                <a:latin typeface="Verdana" panose="020B0604030504040204" pitchFamily="34" charset="0"/>
                <a:ea typeface="Verdana" panose="020B0604030504040204" pitchFamily="34" charset="0"/>
              </a:rPr>
              <a:t>- Navires de croisières = espace de croisières (2</a:t>
            </a:r>
            <a:r>
              <a:rPr lang="fr-FR" sz="2000" baseline="30000" dirty="0">
                <a:solidFill>
                  <a:srgbClr val="FF0000"/>
                </a:solidFill>
                <a:latin typeface="Verdana" panose="020B0604030504040204" pitchFamily="34" charset="0"/>
                <a:ea typeface="Verdana" panose="020B0604030504040204" pitchFamily="34" charset="0"/>
              </a:rPr>
              <a:t>e</a:t>
            </a:r>
            <a:r>
              <a:rPr lang="fr-FR" sz="2000" dirty="0">
                <a:solidFill>
                  <a:srgbClr val="FF0000"/>
                </a:solidFill>
                <a:latin typeface="Verdana" panose="020B0604030504040204" pitchFamily="34" charset="0"/>
                <a:ea typeface="Verdana" panose="020B0604030504040204" pitchFamily="34" charset="0"/>
              </a:rPr>
              <a:t> fois)</a:t>
            </a:r>
          </a:p>
          <a:p>
            <a:pPr>
              <a:spcAft>
                <a:spcPts val="600"/>
              </a:spcAft>
            </a:pPr>
            <a:r>
              <a:rPr lang="fr-FR" sz="2000" dirty="0">
                <a:solidFill>
                  <a:srgbClr val="FF0000"/>
                </a:solidFill>
                <a:latin typeface="Verdana" panose="020B0604030504040204" pitchFamily="34" charset="0"/>
                <a:ea typeface="Verdana" panose="020B0604030504040204" pitchFamily="34" charset="0"/>
              </a:rPr>
              <a:t>- espace pollué et menacé par le tourisme de masse</a:t>
            </a:r>
          </a:p>
        </p:txBody>
      </p:sp>
    </p:spTree>
    <p:extLst>
      <p:ext uri="{BB962C8B-B14F-4D97-AF65-F5344CB8AC3E}">
        <p14:creationId xmlns:p14="http://schemas.microsoft.com/office/powerpoint/2010/main" val="4021205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DDED85EF-F37C-4CCB-88EF-39DF2063415F}"/>
              </a:ext>
            </a:extLst>
          </p:cNvPr>
          <p:cNvSpPr txBox="1"/>
          <p:nvPr/>
        </p:nvSpPr>
        <p:spPr>
          <a:xfrm>
            <a:off x="560070" y="443567"/>
            <a:ext cx="7806690" cy="3400931"/>
          </a:xfrm>
          <a:prstGeom prst="rect">
            <a:avLst/>
          </a:prstGeom>
          <a:noFill/>
        </p:spPr>
        <p:txBody>
          <a:bodyPr wrap="square" rtlCol="0">
            <a:spAutoFit/>
          </a:bodyPr>
          <a:lstStyle/>
          <a:p>
            <a:pPr>
              <a:spcAft>
                <a:spcPts val="600"/>
              </a:spcAft>
            </a:pPr>
            <a:r>
              <a:rPr lang="fr-FR" sz="2000" u="sng" dirty="0">
                <a:latin typeface="Verdana" panose="020B0604030504040204" pitchFamily="34" charset="0"/>
                <a:ea typeface="Verdana" panose="020B0604030504040204" pitchFamily="34" charset="0"/>
              </a:rPr>
              <a:t>B/ Des impacts économiques importants</a:t>
            </a:r>
          </a:p>
          <a:p>
            <a:pPr>
              <a:spcAft>
                <a:spcPts val="600"/>
              </a:spcAft>
            </a:pPr>
            <a:r>
              <a:rPr lang="fr-FR" sz="2000" dirty="0">
                <a:latin typeface="Verdana" panose="020B0604030504040204" pitchFamily="34" charset="0"/>
                <a:ea typeface="Verdana" panose="020B0604030504040204" pitchFamily="34" charset="0"/>
              </a:rPr>
              <a:t>- création d’emplois : : 5000 emplois directs et indirects (doc 4).</a:t>
            </a:r>
          </a:p>
          <a:p>
            <a:pPr>
              <a:spcAft>
                <a:spcPts val="600"/>
              </a:spcAft>
            </a:pPr>
            <a:r>
              <a:rPr lang="fr-FR" sz="2000" dirty="0">
                <a:latin typeface="Verdana" panose="020B0604030504040204" pitchFamily="34" charset="0"/>
                <a:ea typeface="Verdana" panose="020B0604030504040204" pitchFamily="34" charset="0"/>
              </a:rPr>
              <a:t>- création d’activités : armateurs, croisiéristes ; tourisme permet de maintenir artisanat traditionnel. Ainsi, tourisme permet de faire vivre les verriers de Murano et les vendeurs de verre (doc 6).</a:t>
            </a:r>
          </a:p>
          <a:p>
            <a:pPr>
              <a:spcAft>
                <a:spcPts val="600"/>
              </a:spcAft>
            </a:pPr>
            <a:r>
              <a:rPr lang="fr-FR" sz="2000" dirty="0">
                <a:latin typeface="Verdana" panose="020B0604030504040204" pitchFamily="34" charset="0"/>
                <a:ea typeface="Verdana" panose="020B0604030504040204" pitchFamily="34" charset="0"/>
              </a:rPr>
              <a:t>- Mais prix trop élevé de l’immobilier et les nuisances provoquent départ des habitants du centre historique de Venise : 66 000 en 2000, 50 000 en 2024 (doc 5). </a:t>
            </a:r>
          </a:p>
        </p:txBody>
      </p:sp>
      <p:sp>
        <p:nvSpPr>
          <p:cNvPr id="5" name="ZoneTexte 4">
            <a:extLst>
              <a:ext uri="{FF2B5EF4-FFF2-40B4-BE49-F238E27FC236}">
                <a16:creationId xmlns:a16="http://schemas.microsoft.com/office/drawing/2014/main" id="{2478E9AE-938E-4464-A354-2C60DBEB95F9}"/>
              </a:ext>
            </a:extLst>
          </p:cNvPr>
          <p:cNvSpPr txBox="1"/>
          <p:nvPr/>
        </p:nvSpPr>
        <p:spPr>
          <a:xfrm>
            <a:off x="645130" y="4055348"/>
            <a:ext cx="7212330" cy="784830"/>
          </a:xfrm>
          <a:prstGeom prst="rect">
            <a:avLst/>
          </a:prstGeom>
          <a:noFill/>
        </p:spPr>
        <p:txBody>
          <a:bodyPr wrap="square" rtlCol="0">
            <a:spAutoFit/>
          </a:bodyPr>
          <a:lstStyle/>
          <a:p>
            <a:pPr>
              <a:spcAft>
                <a:spcPts val="600"/>
              </a:spcAft>
            </a:pPr>
            <a:r>
              <a:rPr lang="fr-FR" sz="2000" dirty="0">
                <a:latin typeface="Verdana" panose="020B0604030504040204" pitchFamily="34" charset="0"/>
                <a:ea typeface="Verdana" panose="020B0604030504040204" pitchFamily="34" charset="0"/>
              </a:rPr>
              <a:t>Donc</a:t>
            </a:r>
            <a:r>
              <a:rPr lang="fr-FR" sz="2000" dirty="0">
                <a:solidFill>
                  <a:srgbClr val="FF0000"/>
                </a:solidFill>
                <a:latin typeface="Verdana" panose="020B0604030504040204" pitchFamily="34" charset="0"/>
                <a:ea typeface="Verdana" panose="020B0604030504040204" pitchFamily="34" charset="0"/>
              </a:rPr>
              <a:t> </a:t>
            </a:r>
          </a:p>
          <a:p>
            <a:pPr>
              <a:spcAft>
                <a:spcPts val="600"/>
              </a:spcAft>
            </a:pPr>
            <a:r>
              <a:rPr lang="fr-FR" sz="2000" dirty="0">
                <a:solidFill>
                  <a:srgbClr val="FF0000"/>
                </a:solidFill>
                <a:latin typeface="Verdana" panose="020B0604030504040204" pitchFamily="34" charset="0"/>
                <a:ea typeface="Verdana" panose="020B0604030504040204" pitchFamily="34" charset="0"/>
              </a:rPr>
              <a:t>départ des Vénitiens = flux vers autres espaces</a:t>
            </a:r>
          </a:p>
        </p:txBody>
      </p:sp>
    </p:spTree>
    <p:extLst>
      <p:ext uri="{BB962C8B-B14F-4D97-AF65-F5344CB8AC3E}">
        <p14:creationId xmlns:p14="http://schemas.microsoft.com/office/powerpoint/2010/main" val="921533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1089</TotalTime>
  <Words>1437</Words>
  <Application>Microsoft Office PowerPoint</Application>
  <PresentationFormat>Affichage à l'écran (4:3)</PresentationFormat>
  <Paragraphs>131</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14</vt:i4>
      </vt:variant>
    </vt:vector>
  </HeadingPairs>
  <TitlesOfParts>
    <vt:vector size="20" baseType="lpstr">
      <vt:lpstr>Arial</vt:lpstr>
      <vt:lpstr>Arial Black</vt:lpstr>
      <vt:lpstr>Calibri</vt:lpstr>
      <vt:lpstr>Calibri Light</vt:lpstr>
      <vt:lpstr>Verdana</vt:lpstr>
      <vt:lpstr>Thème Office</vt:lpstr>
      <vt:lpstr>TD CROQUIS EDC LA VÉNÉTIE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TD CROQUIS EDC LA VÉNÉTIE</dc:title>
  <dc:creator>tperisse932@gmail.com</dc:creator>
  <cp:lastModifiedBy>Thierry Périssé</cp:lastModifiedBy>
  <cp:revision>70</cp:revision>
  <dcterms:created xsi:type="dcterms:W3CDTF">2020-12-31T06:54:29Z</dcterms:created>
  <dcterms:modified xsi:type="dcterms:W3CDTF">2026-01-11T22:12:57Z</dcterms:modified>
</cp:coreProperties>
</file>