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9" r:id="rId5"/>
    <p:sldId id="260" r:id="rId6"/>
    <p:sldId id="262" r:id="rId7"/>
    <p:sldId id="263" r:id="rId8"/>
    <p:sldId id="264" r:id="rId9"/>
    <p:sldId id="265" r:id="rId10"/>
    <p:sldId id="266" r:id="rId11"/>
    <p:sldId id="272" r:id="rId12"/>
    <p:sldId id="268"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11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49485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46415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295828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286990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79899E-412E-4F6F-8519-F0307C09A3B7}" type="datetimeFigureOut">
              <a:rPr lang="fr-FR" smtClean="0"/>
              <a:t>04/01/2026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139662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D79899E-412E-4F6F-8519-F0307C09A3B7}" type="datetimeFigureOut">
              <a:rPr lang="fr-FR" smtClean="0"/>
              <a:t>04/01/2026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6350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D79899E-412E-4F6F-8519-F0307C09A3B7}" type="datetimeFigureOut">
              <a:rPr lang="fr-FR" smtClean="0"/>
              <a:t>04/01/2026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406695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79899E-412E-4F6F-8519-F0307C09A3B7}" type="datetimeFigureOut">
              <a:rPr lang="fr-FR" smtClean="0"/>
              <a:t>04/01/2026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164137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9899E-412E-4F6F-8519-F0307C09A3B7}" type="datetimeFigureOut">
              <a:rPr lang="fr-FR" smtClean="0"/>
              <a:t>04/01/2026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263619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79899E-412E-4F6F-8519-F0307C09A3B7}" type="datetimeFigureOut">
              <a:rPr lang="fr-FR" smtClean="0"/>
              <a:t>04/01/2026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3370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79899E-412E-4F6F-8519-F0307C09A3B7}" type="datetimeFigureOut">
              <a:rPr lang="fr-FR" smtClean="0"/>
              <a:t>04/01/2026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34DF20-B00D-4959-985E-AC417F293894}" type="slidenum">
              <a:rPr lang="fr-FR" smtClean="0"/>
              <a:t>‹N°›</a:t>
            </a:fld>
            <a:endParaRPr lang="fr-FR"/>
          </a:p>
        </p:txBody>
      </p:sp>
    </p:spTree>
    <p:extLst>
      <p:ext uri="{BB962C8B-B14F-4D97-AF65-F5344CB8AC3E}">
        <p14:creationId xmlns:p14="http://schemas.microsoft.com/office/powerpoint/2010/main" val="181204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9899E-412E-4F6F-8519-F0307C09A3B7}" type="datetimeFigureOut">
              <a:rPr lang="fr-FR" smtClean="0"/>
              <a:t>04/01/2026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DF20-B00D-4959-985E-AC417F293894}" type="slidenum">
              <a:rPr lang="fr-FR" smtClean="0"/>
              <a:t>‹N°›</a:t>
            </a:fld>
            <a:endParaRPr lang="fr-FR"/>
          </a:p>
        </p:txBody>
      </p:sp>
    </p:spTree>
    <p:extLst>
      <p:ext uri="{BB962C8B-B14F-4D97-AF65-F5344CB8AC3E}">
        <p14:creationId xmlns:p14="http://schemas.microsoft.com/office/powerpoint/2010/main" val="188299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1FDEBD-9D2A-46F6-81B0-01F40DD0D50D}"/>
              </a:ext>
            </a:extLst>
          </p:cNvPr>
          <p:cNvSpPr txBox="1"/>
          <p:nvPr/>
        </p:nvSpPr>
        <p:spPr>
          <a:xfrm>
            <a:off x="560070" y="445770"/>
            <a:ext cx="8343900" cy="375552"/>
          </a:xfrm>
          <a:prstGeom prst="rect">
            <a:avLst/>
          </a:prstGeom>
          <a:noFill/>
          <a:ln>
            <a:solidFill>
              <a:schemeClr val="tx1"/>
            </a:solidFill>
          </a:ln>
        </p:spPr>
        <p:txBody>
          <a:bodyPr wrap="square" rtlCol="0">
            <a:spAutoFit/>
          </a:bodyPr>
          <a:lstStyle/>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EDC - Amsterdam, métropole touristique européenne majeure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F1E041AE-9750-427A-A5B9-8A0DE828926C}"/>
              </a:ext>
            </a:extLst>
          </p:cNvPr>
          <p:cNvSpPr txBox="1"/>
          <p:nvPr/>
        </p:nvSpPr>
        <p:spPr>
          <a:xfrm>
            <a:off x="560070" y="1656816"/>
            <a:ext cx="8343900" cy="3544368"/>
          </a:xfrm>
          <a:prstGeom prst="rect">
            <a:avLst/>
          </a:prstGeom>
          <a:noFill/>
        </p:spPr>
        <p:txBody>
          <a:bodyPr wrap="square" rtlCol="0">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Amsterdam, principale ville des Pays-Bas, constitue une des métropoles importantes du tourisme européen. Elle séduit par le charme de ses vieux quartiers sillonnés de canaux concentriques et la richesse de ses musées, mais aussi par le caractère entreprenant de sa population qui a mis cette ville à l’avant-garde de la tolérance et des initiatives en matière de développement responsable.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Présentez les attraits touristiques de la ville, les différentes formes de tourisme et les clientèles correspondantes. Dans un deuxième temps, vous analyserez les problèmes générés par la venue, chaque année, de plusieurs millions de touristes et les réponses apportées pour limiter ces problèmes.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Montrez, sous forme de schéma, </a:t>
            </a:r>
            <a:r>
              <a:rPr lang="fr-FR" dirty="0">
                <a:latin typeface="Calibri" panose="020F0502020204030204" pitchFamily="34" charset="0"/>
                <a:ea typeface="Calibri" panose="020F0502020204030204" pitchFamily="34" charset="0"/>
                <a:cs typeface="Times New Roman" panose="02020603050405020304" pitchFamily="18" charset="0"/>
              </a:rPr>
              <a:t>la mise en tourisme d’Amsterdam et l’impact du surtourisme sur la ville.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5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9AE5076-63D0-42AA-86C7-EE06311D2BD5}"/>
              </a:ext>
            </a:extLst>
          </p:cNvPr>
          <p:cNvSpPr txBox="1"/>
          <p:nvPr/>
        </p:nvSpPr>
        <p:spPr>
          <a:xfrm>
            <a:off x="163285" y="202381"/>
            <a:ext cx="8044543" cy="499496"/>
          </a:xfrm>
          <a:prstGeom prst="rect">
            <a:avLst/>
          </a:prstGeom>
          <a:noFill/>
        </p:spPr>
        <p:txBody>
          <a:bodyPr wrap="square">
            <a:spAutoFit/>
          </a:bodyPr>
          <a:lstStyle/>
          <a:p>
            <a:pPr marL="12700">
              <a:lnSpc>
                <a:spcPts val="1225"/>
              </a:lnSpc>
            </a:pPr>
            <a:r>
              <a:rPr lang="fr-FR" sz="1800" u="sng" dirty="0">
                <a:effectLst/>
                <a:latin typeface="Calibri" panose="020F0502020204030204" pitchFamily="34" charset="0"/>
                <a:ea typeface="Calibri" panose="020F0502020204030204" pitchFamily="34" charset="0"/>
              </a:rPr>
              <a:t>Document</a:t>
            </a:r>
            <a:r>
              <a:rPr lang="fr-FR" sz="1800" u="sng" spc="-35" dirty="0">
                <a:effectLst/>
                <a:latin typeface="Calibri" panose="020F0502020204030204" pitchFamily="34" charset="0"/>
                <a:ea typeface="Calibri" panose="020F0502020204030204" pitchFamily="34" charset="0"/>
              </a:rPr>
              <a:t> </a:t>
            </a:r>
            <a:r>
              <a:rPr lang="fr-FR" u="sng" spc="-35" dirty="0">
                <a:latin typeface="Calibri" panose="020F0502020204030204" pitchFamily="34" charset="0"/>
                <a:ea typeface="Calibri" panose="020F0502020204030204" pitchFamily="34" charset="0"/>
              </a:rPr>
              <a:t>6</a:t>
            </a:r>
            <a:r>
              <a:rPr lang="fr-FR" sz="1800" spc="-2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t>
            </a:r>
            <a:r>
              <a:rPr lang="fr-FR" sz="1800" spc="-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Amsterdam en chiffres (2024)</a:t>
            </a:r>
          </a:p>
          <a:p>
            <a:pPr>
              <a:lnSpc>
                <a:spcPts val="1225"/>
              </a:lnSpc>
              <a:spcBef>
                <a:spcPts val="600"/>
              </a:spcBef>
            </a:pPr>
            <a:r>
              <a:rPr lang="fr-FR" sz="1800" dirty="0">
                <a:effectLst/>
                <a:latin typeface="Calibri" panose="020F0502020204030204" pitchFamily="34" charset="0"/>
                <a:ea typeface="Calibri" panose="020F0502020204030204" pitchFamily="34" charset="0"/>
              </a:rPr>
              <a:t>Source</a:t>
            </a:r>
            <a:r>
              <a:rPr lang="fr-FR" sz="1800" spc="-2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t>
            </a:r>
            <a:r>
              <a:rPr lang="fr-FR" sz="1800" spc="-25" dirty="0">
                <a:effectLst/>
                <a:latin typeface="Calibri" panose="020F0502020204030204" pitchFamily="34" charset="0"/>
                <a:ea typeface="Calibri" panose="020F0502020204030204" pitchFamily="34" charset="0"/>
              </a:rPr>
              <a:t> </a:t>
            </a:r>
            <a:r>
              <a:rPr lang="fr-FR" dirty="0">
                <a:latin typeface="Calibri" panose="020F0502020204030204" pitchFamily="34" charset="0"/>
                <a:ea typeface="Calibri" panose="020F0502020204030204" pitchFamily="34" charset="0"/>
              </a:rPr>
              <a:t>https://amsterdam.org/fr/faits-et-chiffre</a:t>
            </a:r>
            <a:endParaRPr lang="fr-FR" sz="1800" dirty="0">
              <a:effectLst/>
              <a:latin typeface="Calibri" panose="020F0502020204030204" pitchFamily="34" charset="0"/>
              <a:ea typeface="Calibri" panose="020F0502020204030204" pitchFamily="34" charset="0"/>
            </a:endParaRPr>
          </a:p>
        </p:txBody>
      </p:sp>
      <p:graphicFrame>
        <p:nvGraphicFramePr>
          <p:cNvPr id="9" name="Tableau 8">
            <a:extLst>
              <a:ext uri="{FF2B5EF4-FFF2-40B4-BE49-F238E27FC236}">
                <a16:creationId xmlns:a16="http://schemas.microsoft.com/office/drawing/2014/main" id="{B257A03E-8E70-47A0-9792-4F3627F481DA}"/>
              </a:ext>
            </a:extLst>
          </p:cNvPr>
          <p:cNvGraphicFramePr>
            <a:graphicFrameLocks noGrp="1"/>
          </p:cNvGraphicFramePr>
          <p:nvPr>
            <p:extLst>
              <p:ext uri="{D42A27DB-BD31-4B8C-83A1-F6EECF244321}">
                <p14:modId xmlns:p14="http://schemas.microsoft.com/office/powerpoint/2010/main" val="3270423268"/>
              </p:ext>
            </p:extLst>
          </p:nvPr>
        </p:nvGraphicFramePr>
        <p:xfrm>
          <a:off x="163285" y="822960"/>
          <a:ext cx="3917225" cy="4610608"/>
        </p:xfrm>
        <a:graphic>
          <a:graphicData uri="http://schemas.openxmlformats.org/drawingml/2006/table">
            <a:tbl>
              <a:tblPr firstRow="1" firstCol="1" lastRow="1" lastCol="1" bandRow="1" bandCol="1"/>
              <a:tblGrid>
                <a:gridCol w="2431325">
                  <a:extLst>
                    <a:ext uri="{9D8B030D-6E8A-4147-A177-3AD203B41FA5}">
                      <a16:colId xmlns:a16="http://schemas.microsoft.com/office/drawing/2014/main" val="2856294091"/>
                    </a:ext>
                  </a:extLst>
                </a:gridCol>
                <a:gridCol w="1485900">
                  <a:extLst>
                    <a:ext uri="{9D8B030D-6E8A-4147-A177-3AD203B41FA5}">
                      <a16:colId xmlns:a16="http://schemas.microsoft.com/office/drawing/2014/main" val="3270496639"/>
                    </a:ext>
                  </a:extLst>
                </a:gridCol>
              </a:tblGrid>
              <a:tr h="257682">
                <a:tc gridSpan="2">
                  <a:txBody>
                    <a:bodyPr/>
                    <a:lstStyle/>
                    <a:p>
                      <a:pPr marL="731520">
                        <a:lnSpc>
                          <a:spcPct val="150000"/>
                        </a:lnSpc>
                        <a:spcBef>
                          <a:spcPts val="5"/>
                        </a:spcBef>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DECOUVRIR</a:t>
                      </a:r>
                      <a:r>
                        <a:rPr lang="fr-FR" sz="1600" b="1" spc="-20" dirty="0">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AMSTERDAM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057136469"/>
                  </a:ext>
                </a:extLst>
              </a:tr>
              <a:tr h="662857">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vélos</a:t>
                      </a:r>
                    </a:p>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pistes</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cyclables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environ</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881</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000</a:t>
                      </a:r>
                    </a:p>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400</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kms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216278"/>
                  </a:ext>
                </a:extLst>
              </a:tr>
              <a:tr h="451328">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canaux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165</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75</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kms)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05745"/>
                  </a:ext>
                </a:extLst>
              </a:tr>
              <a:tr h="470557">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bateaux</a:t>
                      </a:r>
                      <a:r>
                        <a:rPr lang="fr-FR" sz="1600" spc="-2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d’excursion</a:t>
                      </a:r>
                    </a:p>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passagers/an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110</a:t>
                      </a:r>
                    </a:p>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3.2</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Millions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608987"/>
                  </a:ext>
                </a:extLst>
              </a:tr>
              <a:tr h="484980">
                <a:tc gridSpan="2">
                  <a:txBody>
                    <a:bodyPr/>
                    <a:lstStyle/>
                    <a:p>
                      <a:pPr marL="1028065" marR="1022350" algn="ctr">
                        <a:lnSpc>
                          <a:spcPct val="150000"/>
                        </a:lnSpc>
                        <a:spcBef>
                          <a:spcPts val="5"/>
                        </a:spcBef>
                        <a:spcAft>
                          <a:spcPts val="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HEBERGEMENT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420914962"/>
                  </a:ext>
                </a:extLst>
              </a:tr>
              <a:tr h="470173">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hôtels</a:t>
                      </a:r>
                    </a:p>
                    <a:p>
                      <a:pPr marL="32702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dont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5</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étoiles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413</a:t>
                      </a:r>
                    </a:p>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05885"/>
                  </a:ext>
                </a:extLst>
              </a:tr>
              <a:tr h="609536">
                <a:tc>
                  <a:txBody>
                    <a:bodyPr/>
                    <a:lstStyle/>
                    <a:p>
                      <a:pPr marL="67945" marR="186690">
                        <a:lnSpc>
                          <a:spcPct val="100000"/>
                        </a:lnSpc>
                        <a:spcBef>
                          <a:spcPts val="5"/>
                        </a:spcBef>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nombre</a:t>
                      </a:r>
                      <a:r>
                        <a:rPr lang="fr-FR" sz="1600" spc="20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de</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nuitées</a:t>
                      </a:r>
                      <a:r>
                        <a:rPr lang="fr-FR" sz="1600" spc="-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en</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hôtel</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en</a:t>
                      </a:r>
                      <a:r>
                        <a:rPr lang="fr-FR" sz="1400" spc="-21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moyenne</a:t>
                      </a:r>
                      <a:r>
                        <a:rPr lang="fr-FR" sz="14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par pers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86690">
                        <a:lnSpc>
                          <a:spcPct val="100000"/>
                        </a:lnSpc>
                        <a:spcBef>
                          <a:spcPts val="5"/>
                        </a:spcBef>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713677"/>
                  </a:ext>
                </a:extLst>
              </a:tr>
              <a:tr h="239798">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campings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218759"/>
                  </a:ext>
                </a:extLst>
              </a:tr>
              <a:tr h="239798">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Auberges</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de</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jeunesse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794266"/>
                  </a:ext>
                </a:extLst>
              </a:tr>
            </a:tbl>
          </a:graphicData>
        </a:graphic>
      </p:graphicFrame>
      <p:graphicFrame>
        <p:nvGraphicFramePr>
          <p:cNvPr id="10" name="Tableau 9">
            <a:extLst>
              <a:ext uri="{FF2B5EF4-FFF2-40B4-BE49-F238E27FC236}">
                <a16:creationId xmlns:a16="http://schemas.microsoft.com/office/drawing/2014/main" id="{E5558F23-932D-4EDF-A8D4-9B78D184539B}"/>
              </a:ext>
            </a:extLst>
          </p:cNvPr>
          <p:cNvGraphicFramePr>
            <a:graphicFrameLocks noGrp="1"/>
          </p:cNvGraphicFramePr>
          <p:nvPr>
            <p:extLst>
              <p:ext uri="{D42A27DB-BD31-4B8C-83A1-F6EECF244321}">
                <p14:modId xmlns:p14="http://schemas.microsoft.com/office/powerpoint/2010/main" val="2292092727"/>
              </p:ext>
            </p:extLst>
          </p:nvPr>
        </p:nvGraphicFramePr>
        <p:xfrm>
          <a:off x="4309110" y="822960"/>
          <a:ext cx="4671605" cy="5574538"/>
        </p:xfrm>
        <a:graphic>
          <a:graphicData uri="http://schemas.openxmlformats.org/drawingml/2006/table">
            <a:tbl>
              <a:tblPr firstRow="1" firstCol="1" lastRow="1" lastCol="1" bandRow="1" bandCol="1"/>
              <a:tblGrid>
                <a:gridCol w="3282871">
                  <a:extLst>
                    <a:ext uri="{9D8B030D-6E8A-4147-A177-3AD203B41FA5}">
                      <a16:colId xmlns:a16="http://schemas.microsoft.com/office/drawing/2014/main" val="1737887245"/>
                    </a:ext>
                  </a:extLst>
                </a:gridCol>
                <a:gridCol w="1388734">
                  <a:extLst>
                    <a:ext uri="{9D8B030D-6E8A-4147-A177-3AD203B41FA5}">
                      <a16:colId xmlns:a16="http://schemas.microsoft.com/office/drawing/2014/main" val="1538097828"/>
                    </a:ext>
                  </a:extLst>
                </a:gridCol>
              </a:tblGrid>
              <a:tr h="170180">
                <a:tc gridSpan="2">
                  <a:txBody>
                    <a:bodyPr/>
                    <a:lstStyle/>
                    <a:p>
                      <a:pPr marL="1355725" marR="1351915" algn="ctr">
                        <a:lnSpc>
                          <a:spcPct val="150000"/>
                        </a:lnSpc>
                        <a:spcBef>
                          <a:spcPts val="5"/>
                        </a:spcBef>
                        <a:spcAft>
                          <a:spcPts val="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ACTIVITES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298697474"/>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magasins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5</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517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147051"/>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galeries</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d’art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23907"/>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antiquaires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505455"/>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musées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647738"/>
                  </a:ext>
                </a:extLst>
              </a:tr>
              <a:tr h="153035">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restaurants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1</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30</a:t>
                      </a:r>
                      <a:r>
                        <a:rPr lang="fr-FR"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552559"/>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cafés,</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bars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1</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200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21548"/>
                  </a:ext>
                </a:extLst>
              </a:tr>
              <a:tr h="167640">
                <a:tc>
                  <a:txBody>
                    <a:bodyPr/>
                    <a:lstStyle/>
                    <a:p>
                      <a:pPr marL="67945">
                        <a:lnSpc>
                          <a:spcPct val="150000"/>
                        </a:lnSpc>
                        <a:spcBef>
                          <a:spcPts val="5"/>
                        </a:spcBef>
                      </a:pPr>
                      <a:r>
                        <a:rPr lang="fr-FR" sz="1500" dirty="0">
                          <a:effectLst/>
                          <a:latin typeface="Calibri" panose="020F0502020204030204" pitchFamily="34" charset="0"/>
                          <a:ea typeface="Calibri" panose="020F0502020204030204" pitchFamily="34" charset="0"/>
                          <a:cs typeface="Times New Roman" panose="02020603050405020304" pitchFamily="18" charset="0"/>
                        </a:rPr>
                        <a:t>concerts</a:t>
                      </a:r>
                      <a:r>
                        <a:rPr lang="fr-FR" sz="15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et</a:t>
                      </a:r>
                      <a:r>
                        <a:rPr lang="fr-FR" sz="15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performances</a:t>
                      </a:r>
                      <a:r>
                        <a:rPr lang="fr-FR" sz="15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théâtrales</a:t>
                      </a:r>
                      <a:r>
                        <a:rPr lang="fr-FR" sz="15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16</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3378998"/>
                  </a:ext>
                </a:extLst>
              </a:tr>
              <a:tr h="142240">
                <a:tc>
                  <a:txBody>
                    <a:bodyPr/>
                    <a:lstStyle/>
                    <a:p>
                      <a:pPr marL="153289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soit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par</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jour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44514"/>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parcs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058855"/>
                  </a:ext>
                </a:extLst>
              </a:tr>
              <a:tr h="167005">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COFFEE</a:t>
                      </a:r>
                      <a:r>
                        <a:rPr lang="fr-FR" sz="1600" spc="-3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SHOPS*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7259794"/>
                  </a:ext>
                </a:extLst>
              </a:tr>
              <a:tr h="154305">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nombre</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visiteurs</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20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1.5</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Millions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4360382"/>
                  </a:ext>
                </a:extLst>
              </a:tr>
              <a:tr h="1422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quantité</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drogue</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vendue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100</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000</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kg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15690"/>
                  </a:ext>
                </a:extLst>
              </a:tr>
              <a:tr h="1676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QUARTIER</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ROUGE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a:lnSpc>
                          <a:spcPct val="150000"/>
                        </a:lnSpc>
                        <a:spcBef>
                          <a:spcPts val="5"/>
                        </a:spcBef>
                        <a:spcAft>
                          <a:spcPts val="0"/>
                        </a:spcAft>
                      </a:pPr>
                      <a:r>
                        <a:rPr lang="fr-FR" sz="1600">
                          <a:effectLst/>
                          <a:latin typeface="Times New Roman" panose="02020603050405020304" pitchFamily="18"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6095600"/>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prostituées</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actives</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/jour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4212271"/>
                  </a:ext>
                </a:extLst>
              </a:tr>
              <a:tr h="154305">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fenêtres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9512568"/>
                  </a:ext>
                </a:extLst>
              </a:tr>
              <a:tr h="16129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nombre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visiteurs /</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200</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37819"/>
                  </a:ext>
                </a:extLst>
              </a:tr>
            </a:tbl>
          </a:graphicData>
        </a:graphic>
      </p:graphicFrame>
      <p:sp>
        <p:nvSpPr>
          <p:cNvPr id="11" name="ZoneTexte 10">
            <a:extLst>
              <a:ext uri="{FF2B5EF4-FFF2-40B4-BE49-F238E27FC236}">
                <a16:creationId xmlns:a16="http://schemas.microsoft.com/office/drawing/2014/main" id="{60897410-1219-450A-AC65-71359DE28095}"/>
              </a:ext>
            </a:extLst>
          </p:cNvPr>
          <p:cNvSpPr txBox="1"/>
          <p:nvPr/>
        </p:nvSpPr>
        <p:spPr>
          <a:xfrm>
            <a:off x="163285" y="5749290"/>
            <a:ext cx="3654335" cy="584775"/>
          </a:xfrm>
          <a:prstGeom prst="rect">
            <a:avLst/>
          </a:prstGeom>
          <a:noFill/>
        </p:spPr>
        <p:txBody>
          <a:bodyPr wrap="square" rtlCol="0">
            <a:spAutoFit/>
          </a:bodyPr>
          <a:lstStyle/>
          <a:p>
            <a:r>
              <a:rPr lang="fr-FR" sz="1600" dirty="0"/>
              <a:t>*Coffee shop : établissement où l'on peut acheter et consommer du cannabis</a:t>
            </a:r>
          </a:p>
        </p:txBody>
      </p:sp>
    </p:spTree>
    <p:extLst>
      <p:ext uri="{BB962C8B-B14F-4D97-AF65-F5344CB8AC3E}">
        <p14:creationId xmlns:p14="http://schemas.microsoft.com/office/powerpoint/2010/main" val="130337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BE638C-90FE-46C2-9CE8-E3BFBA31FF55}"/>
              </a:ext>
            </a:extLst>
          </p:cNvPr>
          <p:cNvSpPr txBox="1"/>
          <p:nvPr/>
        </p:nvSpPr>
        <p:spPr>
          <a:xfrm>
            <a:off x="165735" y="88315"/>
            <a:ext cx="8812530" cy="369332"/>
          </a:xfrm>
          <a:prstGeom prst="rect">
            <a:avLst/>
          </a:prstGeom>
          <a:noFill/>
        </p:spPr>
        <p:txBody>
          <a:bodyPr wrap="square">
            <a:spAutoFit/>
          </a:bodyPr>
          <a:lstStyle/>
          <a:p>
            <a:r>
              <a:rPr lang="fr-FR" u="sng" dirty="0"/>
              <a:t>Document 7 </a:t>
            </a:r>
            <a:r>
              <a:rPr lang="fr-FR" dirty="0"/>
              <a:t>: proposition de séjour à Amsterdam (http://www.amsterdam.weekenda.fr/)</a:t>
            </a:r>
          </a:p>
        </p:txBody>
      </p:sp>
      <p:grpSp>
        <p:nvGrpSpPr>
          <p:cNvPr id="4" name="docshapegroup13">
            <a:extLst>
              <a:ext uri="{FF2B5EF4-FFF2-40B4-BE49-F238E27FC236}">
                <a16:creationId xmlns:a16="http://schemas.microsoft.com/office/drawing/2014/main" id="{A904E366-E952-437B-A11A-1322CEB1753B}"/>
              </a:ext>
            </a:extLst>
          </p:cNvPr>
          <p:cNvGrpSpPr>
            <a:grpSpLocks/>
          </p:cNvGrpSpPr>
          <p:nvPr/>
        </p:nvGrpSpPr>
        <p:grpSpPr bwMode="auto">
          <a:xfrm>
            <a:off x="262890" y="588089"/>
            <a:ext cx="8844144" cy="6046470"/>
            <a:chOff x="993" y="180"/>
            <a:chExt cx="10165" cy="7607"/>
          </a:xfrm>
        </p:grpSpPr>
        <p:pic>
          <p:nvPicPr>
            <p:cNvPr id="5" name="docshape14">
              <a:extLst>
                <a:ext uri="{FF2B5EF4-FFF2-40B4-BE49-F238E27FC236}">
                  <a16:creationId xmlns:a16="http://schemas.microsoft.com/office/drawing/2014/main" id="{0D12DFB9-5E40-486B-A8B9-CCD79744F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 y="180"/>
              <a:ext cx="5376" cy="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15">
              <a:extLst>
                <a:ext uri="{FF2B5EF4-FFF2-40B4-BE49-F238E27FC236}">
                  <a16:creationId xmlns:a16="http://schemas.microsoft.com/office/drawing/2014/main" id="{78C5B093-02F7-4B4C-86C9-E29EFD49DC8C}"/>
                </a:ext>
              </a:extLst>
            </p:cNvPr>
            <p:cNvSpPr>
              <a:spLocks/>
            </p:cNvSpPr>
            <p:nvPr/>
          </p:nvSpPr>
          <p:spPr bwMode="auto">
            <a:xfrm>
              <a:off x="4964" y="4115"/>
              <a:ext cx="2685" cy="3225"/>
            </a:xfrm>
            <a:custGeom>
              <a:avLst/>
              <a:gdLst>
                <a:gd name="T0" fmla="+- 0 7320 4964"/>
                <a:gd name="T1" fmla="*/ T0 w 2685"/>
                <a:gd name="T2" fmla="+- 0 6035 4116"/>
                <a:gd name="T3" fmla="*/ 6035 h 3225"/>
                <a:gd name="T4" fmla="+- 0 4965 4964"/>
                <a:gd name="T5" fmla="*/ T4 w 2685"/>
                <a:gd name="T6" fmla="+- 0 6035 4116"/>
                <a:gd name="T7" fmla="*/ 6035 h 3225"/>
                <a:gd name="T8" fmla="+- 0 4965 4964"/>
                <a:gd name="T9" fmla="*/ T8 w 2685"/>
                <a:gd name="T10" fmla="+- 0 7340 4116"/>
                <a:gd name="T11" fmla="*/ 7340 h 3225"/>
                <a:gd name="T12" fmla="+- 0 7320 4964"/>
                <a:gd name="T13" fmla="*/ T12 w 2685"/>
                <a:gd name="T14" fmla="+- 0 7340 4116"/>
                <a:gd name="T15" fmla="*/ 7340 h 3225"/>
                <a:gd name="T16" fmla="+- 0 7320 4964"/>
                <a:gd name="T17" fmla="*/ T16 w 2685"/>
                <a:gd name="T18" fmla="+- 0 6035 4116"/>
                <a:gd name="T19" fmla="*/ 6035 h 3225"/>
                <a:gd name="T20" fmla="+- 0 7649 4964"/>
                <a:gd name="T21" fmla="*/ T20 w 2685"/>
                <a:gd name="T22" fmla="+- 0 4116 4116"/>
                <a:gd name="T23" fmla="*/ 4116 h 3225"/>
                <a:gd name="T24" fmla="+- 0 4964 4964"/>
                <a:gd name="T25" fmla="*/ T24 w 2685"/>
                <a:gd name="T26" fmla="+- 0 4116 4116"/>
                <a:gd name="T27" fmla="*/ 4116 h 3225"/>
                <a:gd name="T28" fmla="+- 0 4964 4964"/>
                <a:gd name="T29" fmla="*/ T28 w 2685"/>
                <a:gd name="T30" fmla="+- 0 5781 4116"/>
                <a:gd name="T31" fmla="*/ 5781 h 3225"/>
                <a:gd name="T32" fmla="+- 0 7649 4964"/>
                <a:gd name="T33" fmla="*/ T32 w 2685"/>
                <a:gd name="T34" fmla="+- 0 5781 4116"/>
                <a:gd name="T35" fmla="*/ 5781 h 3225"/>
                <a:gd name="T36" fmla="+- 0 7649 4964"/>
                <a:gd name="T37" fmla="*/ T36 w 2685"/>
                <a:gd name="T38" fmla="+- 0 4116 4116"/>
                <a:gd name="T39" fmla="*/ 4116 h 32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685" h="3225">
                  <a:moveTo>
                    <a:pt x="2356" y="1919"/>
                  </a:moveTo>
                  <a:lnTo>
                    <a:pt x="1" y="1919"/>
                  </a:lnTo>
                  <a:lnTo>
                    <a:pt x="1" y="3224"/>
                  </a:lnTo>
                  <a:lnTo>
                    <a:pt x="2356" y="3224"/>
                  </a:lnTo>
                  <a:lnTo>
                    <a:pt x="2356" y="1919"/>
                  </a:lnTo>
                  <a:close/>
                  <a:moveTo>
                    <a:pt x="2685" y="0"/>
                  </a:moveTo>
                  <a:lnTo>
                    <a:pt x="0" y="0"/>
                  </a:lnTo>
                  <a:lnTo>
                    <a:pt x="0" y="1665"/>
                  </a:lnTo>
                  <a:lnTo>
                    <a:pt x="2685" y="1665"/>
                  </a:lnTo>
                  <a:lnTo>
                    <a:pt x="26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7" name="docshape16">
              <a:extLst>
                <a:ext uri="{FF2B5EF4-FFF2-40B4-BE49-F238E27FC236}">
                  <a16:creationId xmlns:a16="http://schemas.microsoft.com/office/drawing/2014/main" id="{E8E80748-E6AF-42C4-9F5A-636010FC174D}"/>
                </a:ext>
              </a:extLst>
            </p:cNvPr>
            <p:cNvSpPr txBox="1">
              <a:spLocks noChangeArrowheads="1"/>
            </p:cNvSpPr>
            <p:nvPr/>
          </p:nvSpPr>
          <p:spPr bwMode="auto">
            <a:xfrm>
              <a:off x="5105" y="4182"/>
              <a:ext cx="2312"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20"/>
                </a:lnSpc>
              </a:pPr>
              <a:r>
                <a:rPr lang="fr-FR" sz="1200" dirty="0">
                  <a:effectLst/>
                  <a:latin typeface="Calibri" panose="020F0502020204030204" pitchFamily="34" charset="0"/>
                  <a:ea typeface="Calibri" panose="020F0502020204030204" pitchFamily="34" charset="0"/>
                </a:rPr>
                <a:t>Place</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du</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Dam,</a:t>
              </a:r>
              <a:r>
                <a:rPr lang="fr-FR" sz="1200" spc="-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place</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principale</a:t>
              </a:r>
            </a:p>
            <a:p>
              <a:pPr marR="55245">
                <a:spcBef>
                  <a:spcPts val="5"/>
                </a:spcBef>
                <a:spcAft>
                  <a:spcPts val="0"/>
                </a:spcAft>
              </a:pPr>
              <a:r>
                <a:rPr lang="fr-FR" sz="1200" dirty="0">
                  <a:effectLst/>
                  <a:latin typeface="Calibri" panose="020F0502020204030204" pitchFamily="34" charset="0"/>
                  <a:ea typeface="Calibri" panose="020F0502020204030204" pitchFamily="34" charset="0"/>
                </a:rPr>
                <a:t>Musée d’Amsterdam</a:t>
              </a:r>
              <a:r>
                <a:rPr lang="fr-FR" sz="1200" spc="5" dirty="0">
                  <a:effectLst/>
                  <a:latin typeface="Calibri" panose="020F0502020204030204" pitchFamily="34" charset="0"/>
                  <a:ea typeface="Calibri" panose="020F0502020204030204" pitchFamily="34" charset="0"/>
                </a:rPr>
                <a:t> </a:t>
              </a:r>
            </a:p>
            <a:p>
              <a:pPr marR="55245">
                <a:spcBef>
                  <a:spcPts val="5"/>
                </a:spcBef>
                <a:spcAft>
                  <a:spcPts val="0"/>
                </a:spcAft>
              </a:pPr>
              <a:r>
                <a:rPr lang="fr-FR" sz="1200" dirty="0">
                  <a:effectLst/>
                  <a:latin typeface="Calibri" panose="020F0502020204030204" pitchFamily="34" charset="0"/>
                  <a:ea typeface="Calibri" panose="020F0502020204030204" pitchFamily="34" charset="0"/>
                </a:rPr>
                <a:t>Béguinage (logement au MA)</a:t>
              </a:r>
              <a:r>
                <a:rPr lang="fr-FR" sz="1200" spc="-17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Coffee</a:t>
              </a:r>
              <a:r>
                <a:rPr lang="fr-FR" sz="1200" spc="-1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shop</a:t>
              </a:r>
            </a:p>
            <a:p>
              <a:pPr marR="344805"/>
              <a:r>
                <a:rPr lang="fr-FR" sz="1200" dirty="0">
                  <a:effectLst/>
                  <a:latin typeface="Calibri" panose="020F0502020204030204" pitchFamily="34" charset="0"/>
                  <a:ea typeface="Calibri" panose="020F0502020204030204" pitchFamily="34" charset="0"/>
                </a:rPr>
                <a:t>Marché aux fleurs</a:t>
              </a:r>
              <a:r>
                <a:rPr lang="fr-FR" sz="1200" spc="5" dirty="0">
                  <a:effectLst/>
                  <a:latin typeface="Calibri" panose="020F0502020204030204" pitchFamily="34" charset="0"/>
                  <a:ea typeface="Calibri" panose="020F0502020204030204" pitchFamily="34" charset="0"/>
                </a:rPr>
                <a:t> </a:t>
              </a:r>
            </a:p>
            <a:p>
              <a:pPr marR="344805"/>
              <a:r>
                <a:rPr lang="fr-FR" sz="1200" dirty="0">
                  <a:effectLst/>
                  <a:latin typeface="Calibri" panose="020F0502020204030204" pitchFamily="34" charset="0"/>
                  <a:ea typeface="Calibri" panose="020F0502020204030204" pitchFamily="34" charset="0"/>
                </a:rPr>
                <a:t>Maison</a:t>
              </a:r>
              <a:r>
                <a:rPr lang="fr-FR" sz="1200" spc="-2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de</a:t>
              </a:r>
              <a:r>
                <a:rPr lang="fr-FR" sz="1200" spc="-2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Rembrandt</a:t>
              </a:r>
              <a:r>
                <a:rPr lang="fr-FR" sz="1200" spc="-17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Quartier</a:t>
              </a:r>
              <a:r>
                <a:rPr lang="fr-FR" sz="1200" spc="-1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rouge</a:t>
              </a:r>
            </a:p>
          </p:txBody>
        </p:sp>
        <p:sp>
          <p:nvSpPr>
            <p:cNvPr id="8" name="docshape17">
              <a:extLst>
                <a:ext uri="{FF2B5EF4-FFF2-40B4-BE49-F238E27FC236}">
                  <a16:creationId xmlns:a16="http://schemas.microsoft.com/office/drawing/2014/main" id="{B0BE69F7-801E-4900-BD35-D73B679C90EF}"/>
                </a:ext>
              </a:extLst>
            </p:cNvPr>
            <p:cNvSpPr txBox="1">
              <a:spLocks noChangeArrowheads="1"/>
            </p:cNvSpPr>
            <p:nvPr/>
          </p:nvSpPr>
          <p:spPr bwMode="auto">
            <a:xfrm>
              <a:off x="5114" y="6102"/>
              <a:ext cx="189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20"/>
                </a:lnSpc>
              </a:pPr>
              <a:r>
                <a:rPr lang="fr-FR" sz="1200" dirty="0">
                  <a:effectLst/>
                  <a:latin typeface="Calibri" panose="020F0502020204030204" pitchFamily="34" charset="0"/>
                  <a:ea typeface="Calibri" panose="020F0502020204030204" pitchFamily="34" charset="0"/>
                </a:rPr>
                <a:t>Maison</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d’Anne</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Franck</a:t>
              </a:r>
            </a:p>
            <a:p>
              <a:pPr marR="6985">
                <a:spcBef>
                  <a:spcPts val="5"/>
                </a:spcBef>
                <a:spcAft>
                  <a:spcPts val="0"/>
                </a:spcAft>
              </a:pPr>
              <a:r>
                <a:rPr lang="fr-FR" sz="1200" dirty="0">
                  <a:effectLst/>
                  <a:latin typeface="Calibri" panose="020F0502020204030204" pitchFamily="34" charset="0"/>
                  <a:ea typeface="Calibri" panose="020F0502020204030204" pitchFamily="34" charset="0"/>
                </a:rPr>
                <a:t>Musée de la péniche</a:t>
              </a:r>
              <a:r>
                <a:rPr lang="fr-FR" sz="1200" spc="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Circuit</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en</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bateau</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mouche</a:t>
              </a:r>
              <a:r>
                <a:rPr lang="fr-FR" sz="1200" spc="-165" dirty="0">
                  <a:effectLst/>
                  <a:latin typeface="Calibri" panose="020F0502020204030204" pitchFamily="34" charset="0"/>
                  <a:ea typeface="Calibri" panose="020F0502020204030204" pitchFamily="34" charset="0"/>
                </a:rPr>
                <a:t> </a:t>
              </a:r>
              <a:r>
                <a:rPr lang="fr-FR" sz="1200" dirty="0" err="1">
                  <a:effectLst/>
                  <a:latin typeface="Calibri" panose="020F0502020204030204" pitchFamily="34" charset="0"/>
                  <a:ea typeface="Calibri" panose="020F0502020204030204" pitchFamily="34" charset="0"/>
                </a:rPr>
                <a:t>Rijksmuseum</a:t>
              </a:r>
              <a:endParaRPr lang="fr-FR" sz="1200" dirty="0">
                <a:effectLst/>
                <a:latin typeface="Calibri" panose="020F0502020204030204" pitchFamily="34" charset="0"/>
                <a:ea typeface="Calibri" panose="020F0502020204030204" pitchFamily="34" charset="0"/>
              </a:endParaRPr>
            </a:p>
            <a:p>
              <a:pPr marR="200025"/>
              <a:r>
                <a:rPr lang="fr-FR" sz="1200" dirty="0">
                  <a:effectLst/>
                  <a:latin typeface="Calibri" panose="020F0502020204030204" pitchFamily="34" charset="0"/>
                  <a:ea typeface="Calibri" panose="020F0502020204030204" pitchFamily="34" charset="0"/>
                </a:rPr>
                <a:t>Musée Van Gogh</a:t>
              </a:r>
              <a:r>
                <a:rPr lang="fr-FR" sz="1200" spc="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Heineken</a:t>
              </a:r>
              <a:r>
                <a:rPr lang="fr-FR" sz="1200" spc="-4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Expérience</a:t>
              </a:r>
            </a:p>
          </p:txBody>
        </p:sp>
        <p:sp>
          <p:nvSpPr>
            <p:cNvPr id="9" name="docshape18">
              <a:extLst>
                <a:ext uri="{FF2B5EF4-FFF2-40B4-BE49-F238E27FC236}">
                  <a16:creationId xmlns:a16="http://schemas.microsoft.com/office/drawing/2014/main" id="{18863703-8F0F-42C6-9F8F-7E807C4EEBFC}"/>
                </a:ext>
              </a:extLst>
            </p:cNvPr>
            <p:cNvSpPr txBox="1">
              <a:spLocks noChangeArrowheads="1"/>
            </p:cNvSpPr>
            <p:nvPr/>
          </p:nvSpPr>
          <p:spPr bwMode="auto">
            <a:xfrm>
              <a:off x="4560" y="5675"/>
              <a:ext cx="1365"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4615">
                <a:spcBef>
                  <a:spcPts val="385"/>
                </a:spcBef>
                <a:spcAft>
                  <a:spcPts val="0"/>
                </a:spcAft>
              </a:pPr>
              <a:r>
                <a:rPr lang="fr-FR" sz="800">
                  <a:solidFill>
                    <a:srgbClr val="000000"/>
                  </a:solidFill>
                  <a:effectLst/>
                  <a:latin typeface="Calibri" panose="020F0502020204030204" pitchFamily="34" charset="0"/>
                  <a:ea typeface="Calibri" panose="020F0502020204030204" pitchFamily="34" charset="0"/>
                </a:rPr>
                <a:t>J</a:t>
              </a:r>
              <a:r>
                <a:rPr lang="fr-FR" sz="800" b="1">
                  <a:solidFill>
                    <a:srgbClr val="000000"/>
                  </a:solidFill>
                  <a:effectLst/>
                  <a:latin typeface="Calibri" panose="020F0502020204030204" pitchFamily="34" charset="0"/>
                  <a:ea typeface="Calibri" panose="020F0502020204030204" pitchFamily="34" charset="0"/>
                </a:rPr>
                <a:t>ournée </a:t>
              </a:r>
              <a:r>
                <a:rPr lang="fr-FR" sz="800">
                  <a:solidFill>
                    <a:srgbClr val="000000"/>
                  </a:solidFill>
                  <a:effectLst/>
                  <a:latin typeface="Calibri" panose="020F0502020204030204" pitchFamily="34" charset="0"/>
                  <a:ea typeface="Calibri" panose="020F0502020204030204" pitchFamily="34" charset="0"/>
                </a:rPr>
                <a:t>2</a:t>
              </a:r>
              <a:endParaRPr lang="fr-FR" sz="1100">
                <a:effectLst/>
                <a:latin typeface="Calibri" panose="020F0502020204030204" pitchFamily="34" charset="0"/>
                <a:ea typeface="Calibri" panose="020F0502020204030204" pitchFamily="34" charset="0"/>
              </a:endParaRPr>
            </a:p>
          </p:txBody>
        </p:sp>
        <p:sp>
          <p:nvSpPr>
            <p:cNvPr id="10" name="docshape19">
              <a:extLst>
                <a:ext uri="{FF2B5EF4-FFF2-40B4-BE49-F238E27FC236}">
                  <a16:creationId xmlns:a16="http://schemas.microsoft.com/office/drawing/2014/main" id="{CFDC2D58-4A77-4BD1-8C78-942167AD5A1E}"/>
                </a:ext>
              </a:extLst>
            </p:cNvPr>
            <p:cNvSpPr txBox="1">
              <a:spLocks noChangeArrowheads="1"/>
            </p:cNvSpPr>
            <p:nvPr/>
          </p:nvSpPr>
          <p:spPr bwMode="auto">
            <a:xfrm>
              <a:off x="4440" y="3799"/>
              <a:ext cx="1845" cy="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4615">
                <a:spcBef>
                  <a:spcPts val="390"/>
                </a:spcBef>
                <a:spcAft>
                  <a:spcPts val="0"/>
                </a:spcAft>
              </a:pPr>
              <a:r>
                <a:rPr lang="fr-FR" sz="800" b="1">
                  <a:solidFill>
                    <a:srgbClr val="000000"/>
                  </a:solidFill>
                  <a:effectLst/>
                  <a:latin typeface="Calibri" panose="020F0502020204030204" pitchFamily="34" charset="0"/>
                  <a:ea typeface="Calibri" panose="020F0502020204030204" pitchFamily="34" charset="0"/>
                </a:rPr>
                <a:t>Journée 1</a:t>
              </a:r>
              <a:endParaRPr lang="fr-FR" sz="1100">
                <a:effectLst/>
                <a:latin typeface="Calibri" panose="020F0502020204030204" pitchFamily="34" charset="0"/>
                <a:ea typeface="Calibri" panose="020F0502020204030204" pitchFamily="34" charset="0"/>
              </a:endParaRPr>
            </a:p>
          </p:txBody>
        </p:sp>
        <p:sp>
          <p:nvSpPr>
            <p:cNvPr id="11" name="docshape20">
              <a:extLst>
                <a:ext uri="{FF2B5EF4-FFF2-40B4-BE49-F238E27FC236}">
                  <a16:creationId xmlns:a16="http://schemas.microsoft.com/office/drawing/2014/main" id="{912691E2-40C3-40A9-B84C-9874E478BA7F}"/>
                </a:ext>
              </a:extLst>
            </p:cNvPr>
            <p:cNvSpPr txBox="1">
              <a:spLocks noChangeArrowheads="1"/>
            </p:cNvSpPr>
            <p:nvPr/>
          </p:nvSpPr>
          <p:spPr bwMode="auto">
            <a:xfrm>
              <a:off x="7649" y="350"/>
              <a:ext cx="3509" cy="641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algn="just">
                <a:spcBef>
                  <a:spcPts val="355"/>
                </a:spcBef>
                <a:spcAft>
                  <a:spcPts val="0"/>
                </a:spcAft>
              </a:pPr>
              <a:r>
                <a:rPr lang="fr-FR" sz="1600" b="1" dirty="0">
                  <a:solidFill>
                    <a:srgbClr val="383838"/>
                  </a:solidFill>
                  <a:effectLst/>
                  <a:ea typeface="Calibri" panose="020F0502020204030204" pitchFamily="34" charset="0"/>
                  <a:cs typeface="Calibri" panose="020F0502020204030204" pitchFamily="34" charset="0"/>
                </a:rPr>
                <a:t>Activités</a:t>
              </a:r>
              <a:r>
                <a:rPr lang="fr-FR" sz="1600" b="1" spc="-25" dirty="0">
                  <a:solidFill>
                    <a:srgbClr val="383838"/>
                  </a:solidFill>
                  <a:effectLst/>
                  <a:ea typeface="Calibri" panose="020F0502020204030204" pitchFamily="34" charset="0"/>
                  <a:cs typeface="Calibri" panose="020F0502020204030204" pitchFamily="34" charset="0"/>
                </a:rPr>
                <a:t> </a:t>
              </a:r>
              <a:r>
                <a:rPr lang="fr-FR" sz="1600" b="1" dirty="0">
                  <a:solidFill>
                    <a:srgbClr val="383838"/>
                  </a:solidFill>
                  <a:effectLst/>
                  <a:ea typeface="Calibri" panose="020F0502020204030204" pitchFamily="34" charset="0"/>
                  <a:cs typeface="Calibri" panose="020F0502020204030204" pitchFamily="34" charset="0"/>
                </a:rPr>
                <a:t>touristiques</a:t>
              </a:r>
              <a:endParaRPr lang="fr-FR" sz="1600" dirty="0">
                <a:effectLst/>
                <a:ea typeface="Calibri" panose="020F0502020204030204" pitchFamily="34" charset="0"/>
              </a:endParaRPr>
            </a:p>
            <a:p>
              <a:pPr marL="72000" marR="87630">
                <a:lnSpc>
                  <a:spcPct val="107000"/>
                </a:lnSpc>
                <a:spcAft>
                  <a:spcPts val="0"/>
                </a:spcAft>
              </a:pPr>
              <a:r>
                <a:rPr lang="fr-FR" sz="1600" dirty="0">
                  <a:solidFill>
                    <a:srgbClr val="383838"/>
                  </a:solidFill>
                  <a:effectLst/>
                  <a:ea typeface="Calibri" panose="020F0502020204030204" pitchFamily="34" charset="0"/>
                </a:rPr>
                <a:t>Si</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vous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suivez</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notre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circuit</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découverte de 2 jours, vous devrez</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débourser</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119.50€</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au</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total.</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Nous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vous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conseillons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d’acheter</a:t>
              </a:r>
              <a:r>
                <a:rPr lang="fr-FR" sz="1600" spc="5" dirty="0">
                  <a:solidFill>
                    <a:srgbClr val="383838"/>
                  </a:solidFill>
                  <a:effectLst/>
                  <a:ea typeface="Calibri" panose="020F0502020204030204" pitchFamily="34" charset="0"/>
                </a:rPr>
                <a:t> </a:t>
              </a:r>
              <a:r>
                <a:rPr lang="fr-FR" sz="1600" b="1" dirty="0" err="1">
                  <a:solidFill>
                    <a:srgbClr val="383838"/>
                  </a:solidFill>
                  <a:effectLst/>
                  <a:ea typeface="Calibri" panose="020F0502020204030204" pitchFamily="34" charset="0"/>
                </a:rPr>
                <a:t>I</a:t>
              </a:r>
              <a:r>
                <a:rPr lang="fr-FR" sz="1600" b="1" spc="5" dirty="0" err="1">
                  <a:solidFill>
                    <a:srgbClr val="383838"/>
                  </a:solidFill>
                  <a:ea typeface="Calibri" panose="020F0502020204030204" pitchFamily="34" charset="0"/>
                </a:rPr>
                <a:t>’A</a:t>
              </a:r>
              <a:r>
                <a:rPr lang="fr-FR" sz="1600" b="1" dirty="0" err="1">
                  <a:solidFill>
                    <a:srgbClr val="383838"/>
                  </a:solidFill>
                  <a:effectLst/>
                  <a:ea typeface="Calibri" panose="020F0502020204030204" pitchFamily="34" charset="0"/>
                </a:rPr>
                <a:t>msterdam</a:t>
              </a:r>
              <a:r>
                <a:rPr lang="fr-FR" sz="1600" b="1" dirty="0">
                  <a:solidFill>
                    <a:srgbClr val="383838"/>
                  </a:solidFill>
                  <a:effectLst/>
                  <a:ea typeface="Calibri" panose="020F0502020204030204" pitchFamily="34" charset="0"/>
                </a:rPr>
                <a:t> City </a:t>
              </a:r>
              <a:r>
                <a:rPr lang="fr-FR" sz="1600" b="1" dirty="0" err="1">
                  <a:solidFill>
                    <a:srgbClr val="383838"/>
                  </a:solidFill>
                  <a:effectLst/>
                  <a:ea typeface="Calibri" panose="020F0502020204030204" pitchFamily="34" charset="0"/>
                </a:rPr>
                <a:t>Card</a:t>
              </a:r>
              <a:r>
                <a:rPr lang="fr-FR" sz="1600" b="1"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valable 48H qui</a:t>
              </a:r>
              <a:r>
                <a:rPr lang="fr-FR" sz="1600" spc="-21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coûte</a:t>
              </a:r>
              <a:r>
                <a:rPr lang="fr-FR" sz="1600" spc="-10" dirty="0">
                  <a:solidFill>
                    <a:srgbClr val="383838"/>
                  </a:solidFill>
                  <a:effectLst/>
                  <a:ea typeface="Calibri" panose="020F0502020204030204" pitchFamily="34" charset="0"/>
                </a:rPr>
                <a:t> </a:t>
              </a:r>
              <a:r>
                <a:rPr lang="fr-FR" sz="1600" spc="-10" dirty="0">
                  <a:solidFill>
                    <a:srgbClr val="383838"/>
                  </a:solidFill>
                  <a:ea typeface="Calibri" panose="020F0502020204030204" pitchFamily="34" charset="0"/>
                </a:rPr>
                <a:t>85</a:t>
              </a:r>
              <a:r>
                <a:rPr lang="fr-FR" sz="1600" dirty="0">
                  <a:solidFill>
                    <a:srgbClr val="383838"/>
                  </a:solidFill>
                  <a:effectLst/>
                  <a:ea typeface="Calibri" panose="020F0502020204030204" pitchFamily="34" charset="0"/>
                </a:rPr>
                <a:t>€.</a:t>
              </a:r>
              <a:endParaRPr lang="fr-FR" sz="1600" dirty="0">
                <a:effectLst/>
                <a:ea typeface="Calibri" panose="020F0502020204030204" pitchFamily="34" charset="0"/>
              </a:endParaRPr>
            </a:p>
            <a:p>
              <a:pPr marL="72000" marR="87630" indent="28575">
                <a:lnSpc>
                  <a:spcPct val="107000"/>
                </a:lnSpc>
                <a:spcAft>
                  <a:spcPts val="0"/>
                </a:spcAft>
              </a:pPr>
              <a:r>
                <a:rPr lang="fr-FR" sz="1600" dirty="0">
                  <a:solidFill>
                    <a:srgbClr val="383838"/>
                  </a:solidFill>
                  <a:effectLst/>
                  <a:ea typeface="Calibri" panose="020F0502020204030204" pitchFamily="34" charset="0"/>
                </a:rPr>
                <a:t>A ce prix, vous devrez ajouter</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16€</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pour</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la</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visite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la</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maison</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d’Anne</a:t>
              </a:r>
              <a:r>
                <a:rPr lang="fr-FR" sz="1600" spc="-21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Frank,</a:t>
              </a:r>
              <a:r>
                <a:rPr lang="fr-FR" sz="1600" spc="5" dirty="0">
                  <a:solidFill>
                    <a:srgbClr val="383838"/>
                  </a:solidFill>
                  <a:effectLst/>
                  <a:ea typeface="Calibri" panose="020F0502020204030204" pitchFamily="34" charset="0"/>
                </a:rPr>
                <a:t> </a:t>
              </a:r>
              <a:r>
                <a:rPr lang="fr-FR" sz="1600" spc="5" dirty="0">
                  <a:solidFill>
                    <a:srgbClr val="383838"/>
                  </a:solidFill>
                  <a:ea typeface="Calibri" panose="020F0502020204030204" pitchFamily="34" charset="0"/>
                </a:rPr>
                <a:t>28</a:t>
              </a:r>
              <a:r>
                <a:rPr lang="fr-FR" sz="1600" dirty="0">
                  <a:solidFill>
                    <a:srgbClr val="383838"/>
                  </a:solidFill>
                  <a:effectLst/>
                  <a:ea typeface="Calibri" panose="020F0502020204030204" pitchFamily="34" charset="0"/>
                </a:rPr>
                <a:t>€</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pour</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la</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visite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du musée Van Gogh, </a:t>
              </a:r>
              <a:r>
                <a:rPr lang="fr-FR" sz="1600" dirty="0">
                  <a:solidFill>
                    <a:srgbClr val="383838"/>
                  </a:solidFill>
                  <a:ea typeface="Calibri" panose="020F0502020204030204" pitchFamily="34" charset="0"/>
                </a:rPr>
                <a:t>27</a:t>
              </a:r>
              <a:r>
                <a:rPr lang="fr-FR" sz="1600" dirty="0">
                  <a:solidFill>
                    <a:srgbClr val="383838"/>
                  </a:solidFill>
                  <a:effectLst/>
                  <a:ea typeface="Calibri" panose="020F0502020204030204" pitchFamily="34" charset="0"/>
                </a:rPr>
                <a:t>€</a:t>
              </a:r>
              <a:r>
                <a:rPr lang="fr-FR" sz="1600" spc="-40"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pour</a:t>
              </a:r>
              <a:r>
                <a:rPr lang="fr-FR" sz="1600" spc="-50"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la</a:t>
              </a:r>
              <a:r>
                <a:rPr lang="fr-FR" sz="1600" spc="-40"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visite</a:t>
              </a:r>
              <a:r>
                <a:rPr lang="fr-FR" sz="1600" spc="-50"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de</a:t>
              </a:r>
              <a:r>
                <a:rPr lang="fr-FR" sz="1600" spc="-50"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la</a:t>
              </a:r>
              <a:r>
                <a:rPr lang="fr-FR" sz="1600" spc="-21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brasserie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Heineken.</a:t>
              </a:r>
              <a:r>
                <a:rPr lang="fr-FR" sz="1600" spc="5" dirty="0">
                  <a:solidFill>
                    <a:srgbClr val="383838"/>
                  </a:solidFill>
                  <a:effectLst/>
                  <a:ea typeface="Calibri" panose="020F0502020204030204" pitchFamily="34" charset="0"/>
                </a:rPr>
                <a:t> </a:t>
              </a:r>
              <a:r>
                <a:rPr lang="fr-FR" sz="1600" dirty="0">
                  <a:effectLst/>
                  <a:ea typeface="Calibri" panose="020F0502020204030204" pitchFamily="34" charset="0"/>
                </a:rPr>
                <a:t> </a:t>
              </a:r>
            </a:p>
            <a:p>
              <a:pPr marL="72000" marR="90170">
                <a:lnSpc>
                  <a:spcPct val="107000"/>
                </a:lnSpc>
                <a:spcAft>
                  <a:spcPts val="0"/>
                </a:spcAft>
              </a:pPr>
              <a:r>
                <a:rPr lang="fr-FR" sz="1600" dirty="0">
                  <a:solidFill>
                    <a:srgbClr val="383838"/>
                  </a:solidFill>
                  <a:ea typeface="Calibri" panose="020F0502020204030204" pitchFamily="34" charset="0"/>
                </a:rPr>
                <a:t>L'Amsterdam</a:t>
              </a:r>
              <a:r>
                <a:rPr lang="fr-FR" sz="1600" dirty="0">
                  <a:solidFill>
                    <a:srgbClr val="383838"/>
                  </a:solidFill>
                  <a:effectLst/>
                  <a:ea typeface="Calibri" panose="020F0502020204030204" pitchFamily="34" charset="0"/>
                </a:rPr>
                <a:t> City</a:t>
              </a:r>
              <a:r>
                <a:rPr lang="fr-FR" sz="1600" spc="-215" dirty="0">
                  <a:solidFill>
                    <a:srgbClr val="383838"/>
                  </a:solidFill>
                  <a:effectLst/>
                  <a:ea typeface="Calibri" panose="020F0502020204030204" pitchFamily="34" charset="0"/>
                </a:rPr>
                <a:t> </a:t>
              </a:r>
              <a:r>
                <a:rPr lang="fr-FR" sz="1600" dirty="0" err="1">
                  <a:solidFill>
                    <a:srgbClr val="383838"/>
                  </a:solidFill>
                  <a:effectLst/>
                  <a:ea typeface="Calibri" panose="020F0502020204030204" pitchFamily="34" charset="0"/>
                </a:rPr>
                <a:t>Card</a:t>
              </a:r>
              <a:r>
                <a:rPr lang="fr-FR" sz="1600" dirty="0">
                  <a:solidFill>
                    <a:srgbClr val="383838"/>
                  </a:solidFill>
                  <a:effectLst/>
                  <a:ea typeface="Calibri" panose="020F0502020204030204" pitchFamily="34" charset="0"/>
                </a:rPr>
                <a:t> vous offre également une croisière sur les canaux (1 heure), l’accès</a:t>
              </a:r>
              <a:r>
                <a:rPr lang="fr-FR" sz="1600" spc="-21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illimité</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aux</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transports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en</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commun</a:t>
              </a:r>
              <a:r>
                <a:rPr lang="fr-FR" sz="1600" spc="5" dirty="0">
                  <a:solidFill>
                    <a:srgbClr val="383838"/>
                  </a:solidFill>
                  <a:effectLst/>
                  <a:ea typeface="Calibri" panose="020F0502020204030204" pitchFamily="34" charset="0"/>
                </a:rPr>
                <a:t> </a:t>
              </a:r>
              <a:r>
                <a:rPr lang="fr-FR" sz="1600" spc="-5" dirty="0">
                  <a:solidFill>
                    <a:srgbClr val="383838"/>
                  </a:solidFill>
                  <a:effectLst/>
                  <a:ea typeface="Calibri" panose="020F0502020204030204" pitchFamily="34" charset="0"/>
                </a:rPr>
                <a:t>(bus,</a:t>
              </a:r>
              <a:r>
                <a:rPr lang="fr-FR" sz="1600" spc="-45" dirty="0">
                  <a:solidFill>
                    <a:srgbClr val="383838"/>
                  </a:solidFill>
                  <a:effectLst/>
                  <a:ea typeface="Calibri" panose="020F0502020204030204" pitchFamily="34" charset="0"/>
                </a:rPr>
                <a:t> </a:t>
              </a:r>
              <a:r>
                <a:rPr lang="fr-FR" sz="1600" spc="-5" dirty="0">
                  <a:solidFill>
                    <a:srgbClr val="383838"/>
                  </a:solidFill>
                  <a:effectLst/>
                  <a:ea typeface="Calibri" panose="020F0502020204030204" pitchFamily="34" charset="0"/>
                </a:rPr>
                <a:t>tram</a:t>
              </a:r>
              <a:r>
                <a:rPr lang="fr-FR" sz="1600" spc="-50" dirty="0">
                  <a:solidFill>
                    <a:srgbClr val="383838"/>
                  </a:solidFill>
                  <a:effectLst/>
                  <a:ea typeface="Calibri" panose="020F0502020204030204" pitchFamily="34" charset="0"/>
                </a:rPr>
                <a:t> </a:t>
              </a:r>
              <a:r>
                <a:rPr lang="fr-FR" sz="1600" spc="-5" dirty="0">
                  <a:solidFill>
                    <a:srgbClr val="383838"/>
                  </a:solidFill>
                  <a:effectLst/>
                  <a:ea typeface="Calibri" panose="020F0502020204030204" pitchFamily="34" charset="0"/>
                </a:rPr>
                <a:t>et</a:t>
              </a:r>
              <a:r>
                <a:rPr lang="fr-FR" sz="1600" spc="-45" dirty="0">
                  <a:solidFill>
                    <a:srgbClr val="383838"/>
                  </a:solidFill>
                  <a:effectLst/>
                  <a:ea typeface="Calibri" panose="020F0502020204030204" pitchFamily="34" charset="0"/>
                </a:rPr>
                <a:t> </a:t>
              </a:r>
              <a:r>
                <a:rPr lang="fr-FR" sz="1600" spc="-5" dirty="0">
                  <a:solidFill>
                    <a:srgbClr val="383838"/>
                  </a:solidFill>
                  <a:effectLst/>
                  <a:ea typeface="Calibri" panose="020F0502020204030204" pitchFamily="34" charset="0"/>
                </a:rPr>
                <a:t>métro)</a:t>
              </a:r>
              <a:r>
                <a:rPr lang="fr-FR" sz="1600" spc="-4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et</a:t>
              </a:r>
              <a:r>
                <a:rPr lang="fr-FR" sz="1600" spc="-4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des</a:t>
              </a:r>
              <a:r>
                <a:rPr lang="fr-FR" sz="1600" spc="-40"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réductions</a:t>
              </a:r>
              <a:r>
                <a:rPr lang="fr-FR" sz="1600" spc="-21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dans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certains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restaurants,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chez</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certains</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loueurs de</a:t>
              </a:r>
              <a:r>
                <a:rPr lang="fr-FR" sz="1600" spc="-5" dirty="0">
                  <a:solidFill>
                    <a:srgbClr val="383838"/>
                  </a:solidFill>
                  <a:effectLst/>
                  <a:ea typeface="Calibri" panose="020F0502020204030204" pitchFamily="34" charset="0"/>
                </a:rPr>
                <a:t> </a:t>
              </a:r>
              <a:r>
                <a:rPr lang="fr-FR" sz="1600" dirty="0">
                  <a:solidFill>
                    <a:srgbClr val="383838"/>
                  </a:solidFill>
                  <a:effectLst/>
                  <a:ea typeface="Calibri" panose="020F0502020204030204" pitchFamily="34" charset="0"/>
                </a:rPr>
                <a:t>bicyclettes…</a:t>
              </a:r>
              <a:endParaRPr lang="fr-FR" sz="1600" dirty="0">
                <a:effectLst/>
                <a:ea typeface="Calibri" panose="020F0502020204030204" pitchFamily="34" charset="0"/>
              </a:endParaRPr>
            </a:p>
          </p:txBody>
        </p:sp>
      </p:grpSp>
    </p:spTree>
    <p:extLst>
      <p:ext uri="{BB962C8B-B14F-4D97-AF65-F5344CB8AC3E}">
        <p14:creationId xmlns:p14="http://schemas.microsoft.com/office/powerpoint/2010/main" val="339409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084726-9C89-4BD2-8E9E-CA15C5C91F6A}"/>
              </a:ext>
            </a:extLst>
          </p:cNvPr>
          <p:cNvSpPr txBox="1"/>
          <p:nvPr/>
        </p:nvSpPr>
        <p:spPr>
          <a:xfrm>
            <a:off x="228056" y="201213"/>
            <a:ext cx="6237514" cy="268663"/>
          </a:xfrm>
          <a:prstGeom prst="rect">
            <a:avLst/>
          </a:prstGeom>
          <a:noFill/>
        </p:spPr>
        <p:txBody>
          <a:bodyPr wrap="square">
            <a:spAutoFit/>
          </a:bodyPr>
          <a:lstStyle/>
          <a:p>
            <a:pPr marL="12700">
              <a:lnSpc>
                <a:spcPts val="1225"/>
              </a:lnSpc>
            </a:pPr>
            <a:r>
              <a:rPr lang="fr-FR" sz="1800" u="sng" dirty="0">
                <a:effectLst/>
                <a:latin typeface="Calibri" panose="020F0502020204030204" pitchFamily="34" charset="0"/>
                <a:ea typeface="Calibri" panose="020F0502020204030204" pitchFamily="34" charset="0"/>
              </a:rPr>
              <a:t>Document</a:t>
            </a:r>
            <a:r>
              <a:rPr lang="fr-FR" sz="1800" u="sng" spc="-25" dirty="0">
                <a:effectLst/>
                <a:latin typeface="Calibri" panose="020F0502020204030204" pitchFamily="34" charset="0"/>
                <a:ea typeface="Calibri" panose="020F0502020204030204" pitchFamily="34" charset="0"/>
              </a:rPr>
              <a:t> </a:t>
            </a:r>
            <a:r>
              <a:rPr lang="fr-FR" u="sng" spc="-25" dirty="0">
                <a:latin typeface="Calibri" panose="020F0502020204030204" pitchFamily="34" charset="0"/>
                <a:ea typeface="Calibri" panose="020F0502020204030204" pitchFamily="34" charset="0"/>
              </a:rPr>
              <a:t>8</a:t>
            </a:r>
            <a:r>
              <a:rPr lang="fr-FR" sz="1800" spc="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t>
            </a:r>
            <a:r>
              <a:rPr lang="fr-FR" sz="1800" spc="-20"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file d’attente </a:t>
            </a:r>
            <a:r>
              <a:rPr lang="fr-FR" sz="1800" dirty="0">
                <a:effectLst/>
                <a:latin typeface="Calibri" panose="020F0502020204030204" pitchFamily="34" charset="0"/>
                <a:ea typeface="Calibri" panose="020F0502020204030204" pitchFamily="34" charset="0"/>
                <a:cs typeface="Calibri" panose="020F0502020204030204" pitchFamily="34" charset="0"/>
              </a:rPr>
              <a:t>devant</a:t>
            </a:r>
            <a:r>
              <a:rPr lang="fr-FR" sz="1800" dirty="0">
                <a:effectLst/>
                <a:latin typeface="Calibri" panose="020F0502020204030204" pitchFamily="34" charset="0"/>
                <a:ea typeface="Calibri" panose="020F0502020204030204" pitchFamily="34" charset="0"/>
              </a:rPr>
              <a:t> la maison d’Anne Franck</a:t>
            </a:r>
          </a:p>
        </p:txBody>
      </p:sp>
      <p:pic>
        <p:nvPicPr>
          <p:cNvPr id="4" name="image2.jpeg" descr="Résultat de recherche d'images pour &quot;maison d'anne frank&quot;">
            <a:extLst>
              <a:ext uri="{FF2B5EF4-FFF2-40B4-BE49-F238E27FC236}">
                <a16:creationId xmlns:a16="http://schemas.microsoft.com/office/drawing/2014/main" id="{70E460D4-7C46-47F9-813D-7FFB4E9EE1CF}"/>
              </a:ext>
            </a:extLst>
          </p:cNvPr>
          <p:cNvPicPr/>
          <p:nvPr/>
        </p:nvPicPr>
        <p:blipFill>
          <a:blip r:embed="rId2" cstate="print"/>
          <a:stretch>
            <a:fillRect/>
          </a:stretch>
        </p:blipFill>
        <p:spPr>
          <a:xfrm>
            <a:off x="136616" y="469876"/>
            <a:ext cx="6972844" cy="4432585"/>
          </a:xfrm>
          <a:prstGeom prst="rect">
            <a:avLst/>
          </a:prstGeom>
        </p:spPr>
      </p:pic>
      <p:sp>
        <p:nvSpPr>
          <p:cNvPr id="2" name="ZoneTexte 1">
            <a:extLst>
              <a:ext uri="{FF2B5EF4-FFF2-40B4-BE49-F238E27FC236}">
                <a16:creationId xmlns:a16="http://schemas.microsoft.com/office/drawing/2014/main" id="{D232987C-6DC3-4A3B-A5B1-FC2E15B7285A}"/>
              </a:ext>
            </a:extLst>
          </p:cNvPr>
          <p:cNvSpPr txBox="1"/>
          <p:nvPr/>
        </p:nvSpPr>
        <p:spPr>
          <a:xfrm>
            <a:off x="336913" y="4902461"/>
            <a:ext cx="8470174" cy="1754326"/>
          </a:xfrm>
          <a:prstGeom prst="rect">
            <a:avLst/>
          </a:prstGeom>
          <a:noFill/>
        </p:spPr>
        <p:txBody>
          <a:bodyPr wrap="square" rtlCol="0">
            <a:spAutoFit/>
          </a:bodyPr>
          <a:lstStyle/>
          <a:p>
            <a:r>
              <a:rPr lang="fr-FR" dirty="0"/>
              <a:t>1,28 millions de visiteurs en 2024</a:t>
            </a:r>
          </a:p>
          <a:p>
            <a:r>
              <a:rPr lang="fr-FR" dirty="0"/>
              <a:t>3</a:t>
            </a:r>
            <a:r>
              <a:rPr lang="fr-FR" baseline="30000" dirty="0"/>
              <a:t>e</a:t>
            </a:r>
            <a:r>
              <a:rPr lang="fr-FR" dirty="0"/>
              <a:t> musée le plus visité de la ville après le musée Van Gogh et le </a:t>
            </a:r>
            <a:r>
              <a:rPr lang="fr-FR" dirty="0" err="1"/>
              <a:t>Riijksmuseum</a:t>
            </a:r>
            <a:r>
              <a:rPr lang="fr-FR" dirty="0"/>
              <a:t>.</a:t>
            </a:r>
          </a:p>
          <a:p>
            <a:r>
              <a:rPr lang="fr-FR" dirty="0"/>
              <a:t>Ouverture de 9h à 22h d’avril à octobre, de 9h à 19h de novembre à mars.</a:t>
            </a:r>
          </a:p>
          <a:p>
            <a:r>
              <a:rPr lang="fr-FR" dirty="0"/>
              <a:t>Depuis 2016, tickets vendus en ligne uniquement (80 % mis en vente 2 mois à l’avance, 20 % le jour même ) fixant un horaire de visite. Ni échangeable ni remboursable</a:t>
            </a:r>
          </a:p>
          <a:p>
            <a:r>
              <a:rPr lang="fr-FR" dirty="0"/>
              <a:t>(16 euros / adulte)</a:t>
            </a:r>
          </a:p>
        </p:txBody>
      </p:sp>
    </p:spTree>
    <p:extLst>
      <p:ext uri="{BB962C8B-B14F-4D97-AF65-F5344CB8AC3E}">
        <p14:creationId xmlns:p14="http://schemas.microsoft.com/office/powerpoint/2010/main" val="25462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2641ECA-B46D-431C-BE47-C2B546BF4DA9}"/>
              </a:ext>
            </a:extLst>
          </p:cNvPr>
          <p:cNvSpPr txBox="1"/>
          <p:nvPr/>
        </p:nvSpPr>
        <p:spPr>
          <a:xfrm>
            <a:off x="163286" y="202382"/>
            <a:ext cx="8446770" cy="268663"/>
          </a:xfrm>
          <a:prstGeom prst="rect">
            <a:avLst/>
          </a:prstGeom>
          <a:noFill/>
        </p:spPr>
        <p:txBody>
          <a:bodyPr wrap="square">
            <a:spAutoFit/>
          </a:bodyPr>
          <a:lstStyle/>
          <a:p>
            <a:pPr marL="12700">
              <a:lnSpc>
                <a:spcPts val="1225"/>
              </a:lnSpc>
            </a:pPr>
            <a:r>
              <a:rPr lang="fr-FR" sz="1800" u="sng" dirty="0">
                <a:effectLst/>
                <a:latin typeface="Calibri" panose="020F0502020204030204" pitchFamily="34" charset="0"/>
                <a:ea typeface="Calibri" panose="020F0502020204030204" pitchFamily="34" charset="0"/>
              </a:rPr>
              <a:t>Document </a:t>
            </a:r>
            <a:r>
              <a:rPr lang="fr-FR" u="sng" dirty="0">
                <a:latin typeface="Calibri" panose="020F0502020204030204" pitchFamily="34" charset="0"/>
                <a:ea typeface="Calibri" panose="020F0502020204030204" pitchFamily="34" charset="0"/>
              </a:rPr>
              <a:t>9</a:t>
            </a:r>
            <a:r>
              <a:rPr lang="fr-FR" sz="1800" dirty="0">
                <a:effectLst/>
                <a:latin typeface="Calibri" panose="020F0502020204030204" pitchFamily="34" charset="0"/>
                <a:ea typeface="Calibri" panose="020F0502020204030204" pitchFamily="34" charset="0"/>
              </a:rPr>
              <a:t> : Amsterdam prend des mesures pour limiter le nombre de touristes</a:t>
            </a:r>
          </a:p>
        </p:txBody>
      </p:sp>
      <p:pic>
        <p:nvPicPr>
          <p:cNvPr id="4" name="image4.jpeg" descr="Amsterdam veut endiguer le tourisme de masse">
            <a:extLst>
              <a:ext uri="{FF2B5EF4-FFF2-40B4-BE49-F238E27FC236}">
                <a16:creationId xmlns:a16="http://schemas.microsoft.com/office/drawing/2014/main" id="{F6D040E0-9EED-40F4-A652-0C7FF85B66B1}"/>
              </a:ext>
            </a:extLst>
          </p:cNvPr>
          <p:cNvPicPr/>
          <p:nvPr/>
        </p:nvPicPr>
        <p:blipFill>
          <a:blip r:embed="rId2" cstate="print"/>
          <a:stretch>
            <a:fillRect/>
          </a:stretch>
        </p:blipFill>
        <p:spPr>
          <a:xfrm>
            <a:off x="514350" y="1018426"/>
            <a:ext cx="7955280" cy="5199493"/>
          </a:xfrm>
          <a:prstGeom prst="rect">
            <a:avLst/>
          </a:prstGeom>
        </p:spPr>
      </p:pic>
      <p:sp>
        <p:nvSpPr>
          <p:cNvPr id="5" name="ZoneTexte 4">
            <a:extLst>
              <a:ext uri="{FF2B5EF4-FFF2-40B4-BE49-F238E27FC236}">
                <a16:creationId xmlns:a16="http://schemas.microsoft.com/office/drawing/2014/main" id="{9F674CFC-5119-4D56-92A7-B239903EF853}"/>
              </a:ext>
            </a:extLst>
          </p:cNvPr>
          <p:cNvSpPr txBox="1"/>
          <p:nvPr/>
        </p:nvSpPr>
        <p:spPr>
          <a:xfrm>
            <a:off x="297180" y="560070"/>
            <a:ext cx="8446770" cy="369332"/>
          </a:xfrm>
          <a:prstGeom prst="rect">
            <a:avLst/>
          </a:prstGeom>
          <a:noFill/>
        </p:spPr>
        <p:txBody>
          <a:bodyPr wrap="square" rtlCol="0">
            <a:spAutoFit/>
          </a:bodyPr>
          <a:lstStyle/>
          <a:p>
            <a:r>
              <a:rPr lang="fr-FR" i="1" dirty="0"/>
              <a:t>A ) Des touristes visitent le centre ville d ‘Amsterdam ; à l’arrière plan, la gare centrale.</a:t>
            </a:r>
          </a:p>
        </p:txBody>
      </p:sp>
    </p:spTree>
    <p:extLst>
      <p:ext uri="{BB962C8B-B14F-4D97-AF65-F5344CB8AC3E}">
        <p14:creationId xmlns:p14="http://schemas.microsoft.com/office/powerpoint/2010/main" val="296831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B4D85D-1339-4F8D-A234-65D9EF06AAEC}"/>
              </a:ext>
            </a:extLst>
          </p:cNvPr>
          <p:cNvSpPr txBox="1"/>
          <p:nvPr/>
        </p:nvSpPr>
        <p:spPr>
          <a:xfrm>
            <a:off x="160020" y="22860"/>
            <a:ext cx="6595110" cy="369332"/>
          </a:xfrm>
          <a:prstGeom prst="rect">
            <a:avLst/>
          </a:prstGeom>
          <a:noFill/>
        </p:spPr>
        <p:txBody>
          <a:bodyPr wrap="square" rtlCol="0">
            <a:spAutoFit/>
          </a:bodyPr>
          <a:lstStyle/>
          <a:p>
            <a:r>
              <a:rPr lang="fr-FR" i="1" dirty="0"/>
              <a:t>B) quelles réponses ?</a:t>
            </a:r>
          </a:p>
        </p:txBody>
      </p:sp>
      <p:sp>
        <p:nvSpPr>
          <p:cNvPr id="3" name="ZoneTexte 2">
            <a:extLst>
              <a:ext uri="{FF2B5EF4-FFF2-40B4-BE49-F238E27FC236}">
                <a16:creationId xmlns:a16="http://schemas.microsoft.com/office/drawing/2014/main" id="{5CBB24FB-D569-48FF-9D7F-8CA76BCE1F74}"/>
              </a:ext>
            </a:extLst>
          </p:cNvPr>
          <p:cNvSpPr txBox="1"/>
          <p:nvPr/>
        </p:nvSpPr>
        <p:spPr>
          <a:xfrm>
            <a:off x="160020" y="312182"/>
            <a:ext cx="8983980" cy="6370975"/>
          </a:xfrm>
          <a:prstGeom prst="rect">
            <a:avLst/>
          </a:prstGeom>
          <a:noFill/>
        </p:spPr>
        <p:txBody>
          <a:bodyPr wrap="square" rtlCol="0">
            <a:spAutoFit/>
          </a:bodyPr>
          <a:lstStyle/>
          <a:p>
            <a:pPr algn="just"/>
            <a:r>
              <a:rPr lang="fr-FR" sz="1700" b="1" dirty="0"/>
              <a:t>Tourisme de masse à Amsterdam : quelles sont les alternatives mises en place ?</a:t>
            </a:r>
          </a:p>
          <a:p>
            <a:pPr algn="just"/>
            <a:r>
              <a:rPr lang="fr-FR" sz="1700" dirty="0"/>
              <a:t>[…] Amsterdam a toujours été une destination très prisée par les touristes. Victime de son succès, la ville subit désormais les revers du tourisme de masse. Avec la venue des touristes, les rues et les transports sont surchargés, les plages sont toujours bondées et les petits commerces de quartiers ont laissé place à des boutiques de souvenirs et des bars. […]</a:t>
            </a:r>
          </a:p>
          <a:p>
            <a:pPr algn="just"/>
            <a:r>
              <a:rPr lang="fr-FR" sz="1700" dirty="0"/>
              <a:t>Cela crée au final un réel déséquilibre au niveau local, les habitants doivent compter avec l’intrusion des touristes d’une part. D’autre part, ils rencontrent des problèmes qui n’auraient jamais dû exister tels qu’un coût de vie plus élevé, une pénurie de logements ou encore une hausse du prix de l’immobilier. Cela vient tout naturellement accentuer le phénomène de gentrification. […]</a:t>
            </a:r>
          </a:p>
          <a:p>
            <a:pPr algn="just"/>
            <a:r>
              <a:rPr lang="fr-FR" sz="1700" dirty="0"/>
              <a:t>La municipalité d’Amsterdam essaie tant bien que mal de gérer la situation. Depuis le mois de mars dernier, elle a lancé une campagne de communication visant à décourager les fêtards de mettre le cap sur Amsterdam. Lancée en ligne, ladite campagne s’adresse surtout aux jeunes touristes qui viennent pour faire la tournée des bars, consommer de la drogue, faire la fête et pour découvrir les maisons closes et le quartier rouge. […] Dès que l’on fait des recherches sur le web sur des termes spécifiques comme « hôtel pas cher Amsterdam » ou « tournées bar Amsterdam », un message s’affiche alors comme une mise en garde. [… ] Amendes, casiers judiciaires, arrestation et hospitalisation sont des termes qui y apparaissent.</a:t>
            </a:r>
          </a:p>
          <a:p>
            <a:pPr algn="just"/>
            <a:r>
              <a:rPr lang="fr-FR" sz="1700" dirty="0"/>
              <a:t>Le conseil communal d’Amsterdam a par ailleurs adopté d’autres mesures telles que la limitation de construction de nouveaux hôtels, d’appartements locatifs et d’auberges de jeunesse dans le centre-ville. Ils espèrent ainsi réduire la pression immobilière liée au tourisme.</a:t>
            </a:r>
          </a:p>
          <a:p>
            <a:pPr algn="r"/>
            <a:r>
              <a:rPr lang="fr-FR" sz="1700" dirty="0"/>
              <a:t>Ce n’est pas tout, le conseil communal a également voté pour la fermeture d’un grand terminal de bateaux de croisière dans le centre-ville d’Amsterdam. Pour les membres du conseil, les croisières n’apportent rien de positif à la ville d’Amsterdam sauf peut-être la pollution. […]										Tour Hebdo - 25.07.2023</a:t>
            </a:r>
          </a:p>
        </p:txBody>
      </p:sp>
    </p:spTree>
    <p:extLst>
      <p:ext uri="{BB962C8B-B14F-4D97-AF65-F5344CB8AC3E}">
        <p14:creationId xmlns:p14="http://schemas.microsoft.com/office/powerpoint/2010/main" val="40942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8DF243-601C-443D-84C7-10F470D1912A}"/>
              </a:ext>
            </a:extLst>
          </p:cNvPr>
          <p:cNvSpPr txBox="1"/>
          <p:nvPr/>
        </p:nvSpPr>
        <p:spPr>
          <a:xfrm>
            <a:off x="582929" y="788670"/>
            <a:ext cx="8147413" cy="3966150"/>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Liste des annexes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1 : Une métropole au cœur de l’Europe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2 : Amsterdam, vue aérienne du centre-ville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3 : Amsterdam en 2000, ses aménagements urbains.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a:t>
            </a:r>
            <a:r>
              <a:rPr lang="fr-FR" dirty="0">
                <a:latin typeface="Calibri" panose="020F0502020204030204" pitchFamily="34" charset="0"/>
                <a:ea typeface="Calibri" panose="020F0502020204030204" pitchFamily="34" charset="0"/>
                <a:cs typeface="Times New Roman" panose="02020603050405020304" pitchFamily="18" charset="0"/>
              </a:rPr>
              <a:t>4</a:t>
            </a:r>
            <a:r>
              <a:rPr lang="fr-FR" sz="1800" dirty="0">
                <a:effectLst/>
                <a:latin typeface="Calibri" panose="020F0502020204030204" pitchFamily="34" charset="0"/>
                <a:ea typeface="Calibri" panose="020F0502020204030204" pitchFamily="34" charset="0"/>
                <a:cs typeface="Times New Roman" panose="02020603050405020304" pitchFamily="18" charset="0"/>
              </a:rPr>
              <a:t> : L’écotourisme à Amsterdam</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5 : Visites culturelles et curiosités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6 : Amsterdam en chiffres</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Document 7 : Proposition de séjour à Amsterdam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8 : File d’attente devant la maison d’Anne Franck</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Document 9 : Amsterdam prend des mesures pour limiter le nombre de touristes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94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cshapegroup6">
            <a:extLst>
              <a:ext uri="{FF2B5EF4-FFF2-40B4-BE49-F238E27FC236}">
                <a16:creationId xmlns:a16="http://schemas.microsoft.com/office/drawing/2014/main" id="{90B2FE15-AAE6-4067-B7B6-F66673FA365F}"/>
              </a:ext>
            </a:extLst>
          </p:cNvPr>
          <p:cNvGrpSpPr>
            <a:grpSpLocks/>
          </p:cNvGrpSpPr>
          <p:nvPr/>
        </p:nvGrpSpPr>
        <p:grpSpPr bwMode="auto">
          <a:xfrm>
            <a:off x="0" y="875398"/>
            <a:ext cx="5234940" cy="4635500"/>
            <a:chOff x="741" y="181"/>
            <a:chExt cx="6287" cy="5276"/>
          </a:xfrm>
        </p:grpSpPr>
        <p:pic>
          <p:nvPicPr>
            <p:cNvPr id="3" name="docshape7" descr="Résultat de recherche d'images pour &quot;carte lign eTGV  amsterdam&quot;">
              <a:extLst>
                <a:ext uri="{FF2B5EF4-FFF2-40B4-BE49-F238E27FC236}">
                  <a16:creationId xmlns:a16="http://schemas.microsoft.com/office/drawing/2014/main" id="{033D9A54-898C-4C2A-BF2F-DFC236C3C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 y="181"/>
              <a:ext cx="5787"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shape8">
              <a:extLst>
                <a:ext uri="{FF2B5EF4-FFF2-40B4-BE49-F238E27FC236}">
                  <a16:creationId xmlns:a16="http://schemas.microsoft.com/office/drawing/2014/main" id="{F6D03AE8-A0D1-45B7-95A0-DC6FBC7E04E8}"/>
                </a:ext>
              </a:extLst>
            </p:cNvPr>
            <p:cNvSpPr>
              <a:spLocks noChangeArrowheads="1"/>
            </p:cNvSpPr>
            <p:nvPr/>
          </p:nvSpPr>
          <p:spPr bwMode="auto">
            <a:xfrm>
              <a:off x="741" y="4833"/>
              <a:ext cx="2856"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cxnSp>
          <p:nvCxnSpPr>
            <p:cNvPr id="5" name="Line 16">
              <a:extLst>
                <a:ext uri="{FF2B5EF4-FFF2-40B4-BE49-F238E27FC236}">
                  <a16:creationId xmlns:a16="http://schemas.microsoft.com/office/drawing/2014/main" id="{077BD167-625E-4AE3-9C7C-267FF28893DA}"/>
                </a:ext>
              </a:extLst>
            </p:cNvPr>
            <p:cNvCxnSpPr>
              <a:cxnSpLocks noChangeShapeType="1"/>
            </p:cNvCxnSpPr>
            <p:nvPr/>
          </p:nvCxnSpPr>
          <p:spPr bwMode="auto">
            <a:xfrm>
              <a:off x="774" y="5068"/>
              <a:ext cx="468" cy="0"/>
            </a:xfrm>
            <a:prstGeom prst="line">
              <a:avLst/>
            </a:prstGeom>
            <a:noFill/>
            <a:ln w="38100">
              <a:solidFill>
                <a:srgbClr val="FF0000"/>
              </a:solidFill>
              <a:prstDash val="solid"/>
              <a:round/>
              <a:headEnd/>
              <a:tailEnd/>
            </a:ln>
            <a:extLst>
              <a:ext uri="{909E8E84-426E-40DD-AFC4-6F175D3DCCD1}">
                <a14:hiddenFill xmlns:a14="http://schemas.microsoft.com/office/drawing/2010/main">
                  <a:noFill/>
                </a14:hiddenFill>
              </a:ext>
            </a:extLst>
          </p:spPr>
        </p:cxnSp>
        <p:sp>
          <p:nvSpPr>
            <p:cNvPr id="6" name="docshape9">
              <a:extLst>
                <a:ext uri="{FF2B5EF4-FFF2-40B4-BE49-F238E27FC236}">
                  <a16:creationId xmlns:a16="http://schemas.microsoft.com/office/drawing/2014/main" id="{830CF350-1C79-4132-9384-6FE4232D10D1}"/>
                </a:ext>
              </a:extLst>
            </p:cNvPr>
            <p:cNvSpPr txBox="1">
              <a:spLocks noChangeArrowheads="1"/>
            </p:cNvSpPr>
            <p:nvPr/>
          </p:nvSpPr>
          <p:spPr bwMode="auto">
            <a:xfrm>
              <a:off x="1344" y="4954"/>
              <a:ext cx="188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pPr>
              <a:r>
                <a:rPr lang="fr-FR" sz="1000">
                  <a:effectLst/>
                  <a:latin typeface="Calibri" panose="020F0502020204030204" pitchFamily="34" charset="0"/>
                  <a:ea typeface="Calibri" panose="020F0502020204030204" pitchFamily="34" charset="0"/>
                </a:rPr>
                <a:t>Lignes</a:t>
              </a:r>
              <a:r>
                <a:rPr lang="fr-FR" sz="1000" spc="-15">
                  <a:effectLst/>
                  <a:latin typeface="Calibri" panose="020F0502020204030204" pitchFamily="34" charset="0"/>
                  <a:ea typeface="Calibri" panose="020F0502020204030204" pitchFamily="34" charset="0"/>
                </a:rPr>
                <a:t> </a:t>
              </a:r>
              <a:r>
                <a:rPr lang="fr-FR" sz="1000">
                  <a:effectLst/>
                  <a:latin typeface="Calibri" panose="020F0502020204030204" pitchFamily="34" charset="0"/>
                  <a:ea typeface="Calibri" panose="020F0502020204030204" pitchFamily="34" charset="0"/>
                </a:rPr>
                <a:t>à</a:t>
              </a:r>
              <a:r>
                <a:rPr lang="fr-FR" sz="1000" spc="-10">
                  <a:effectLst/>
                  <a:latin typeface="Calibri" panose="020F0502020204030204" pitchFamily="34" charset="0"/>
                  <a:ea typeface="Calibri" panose="020F0502020204030204" pitchFamily="34" charset="0"/>
                </a:rPr>
                <a:t> </a:t>
              </a:r>
              <a:r>
                <a:rPr lang="fr-FR" sz="1000">
                  <a:effectLst/>
                  <a:latin typeface="Calibri" panose="020F0502020204030204" pitchFamily="34" charset="0"/>
                  <a:ea typeface="Calibri" panose="020F0502020204030204" pitchFamily="34" charset="0"/>
                </a:rPr>
                <a:t>grande</a:t>
              </a:r>
              <a:r>
                <a:rPr lang="fr-FR" sz="1000" spc="-20">
                  <a:effectLst/>
                  <a:latin typeface="Calibri" panose="020F0502020204030204" pitchFamily="34" charset="0"/>
                  <a:ea typeface="Calibri" panose="020F0502020204030204" pitchFamily="34" charset="0"/>
                </a:rPr>
                <a:t> </a:t>
              </a:r>
              <a:r>
                <a:rPr lang="fr-FR" sz="1000">
                  <a:effectLst/>
                  <a:latin typeface="Calibri" panose="020F0502020204030204" pitchFamily="34" charset="0"/>
                  <a:ea typeface="Calibri" panose="020F0502020204030204" pitchFamily="34" charset="0"/>
                </a:rPr>
                <a:t>vitesse</a:t>
              </a:r>
              <a:endParaRPr lang="fr-FR" sz="1100">
                <a:effectLst/>
                <a:latin typeface="Calibri" panose="020F0502020204030204" pitchFamily="34" charset="0"/>
                <a:ea typeface="Calibri" panose="020F0502020204030204" pitchFamily="34" charset="0"/>
              </a:endParaRPr>
            </a:p>
          </p:txBody>
        </p:sp>
      </p:grpSp>
      <p:sp>
        <p:nvSpPr>
          <p:cNvPr id="7" name="ZoneTexte 6">
            <a:extLst>
              <a:ext uri="{FF2B5EF4-FFF2-40B4-BE49-F238E27FC236}">
                <a16:creationId xmlns:a16="http://schemas.microsoft.com/office/drawing/2014/main" id="{33B88A7F-CACE-41CB-B42B-3100E76A69E4}"/>
              </a:ext>
            </a:extLst>
          </p:cNvPr>
          <p:cNvSpPr txBox="1"/>
          <p:nvPr/>
        </p:nvSpPr>
        <p:spPr>
          <a:xfrm>
            <a:off x="491490" y="125730"/>
            <a:ext cx="4857750"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1</a:t>
            </a:r>
            <a:r>
              <a:rPr lang="fr-FR" sz="1800" dirty="0">
                <a:effectLst/>
                <a:latin typeface="Calibri" panose="020F0502020204030204" pitchFamily="34" charset="0"/>
                <a:ea typeface="Calibri" panose="020F0502020204030204" pitchFamily="34" charset="0"/>
                <a:cs typeface="Times New Roman" panose="02020603050405020304" pitchFamily="18" charset="0"/>
              </a:rPr>
              <a:t> : une métropole au cœur de l’Europe</a:t>
            </a:r>
          </a:p>
        </p:txBody>
      </p:sp>
      <p:sp>
        <p:nvSpPr>
          <p:cNvPr id="9" name="ZoneTexte 8">
            <a:extLst>
              <a:ext uri="{FF2B5EF4-FFF2-40B4-BE49-F238E27FC236}">
                <a16:creationId xmlns:a16="http://schemas.microsoft.com/office/drawing/2014/main" id="{42123D98-7D62-400A-9E2E-8624F6967ADC}"/>
              </a:ext>
            </a:extLst>
          </p:cNvPr>
          <p:cNvSpPr txBox="1"/>
          <p:nvPr/>
        </p:nvSpPr>
        <p:spPr>
          <a:xfrm>
            <a:off x="5234940" y="875398"/>
            <a:ext cx="3824128" cy="3416320"/>
          </a:xfrm>
          <a:prstGeom prst="rect">
            <a:avLst/>
          </a:prstGeom>
          <a:noFill/>
        </p:spPr>
        <p:txBody>
          <a:bodyPr wrap="square" rtlCol="0">
            <a:spAutoFit/>
          </a:bodyPr>
          <a:lstStyle/>
          <a:p>
            <a:pPr marR="695325">
              <a:spcAft>
                <a:spcPts val="0"/>
              </a:spcAft>
            </a:pPr>
            <a:r>
              <a:rPr lang="fr-FR" u="sng" dirty="0">
                <a:effectLst/>
                <a:latin typeface="Calibri" panose="020F0502020204030204" pitchFamily="34" charset="0"/>
                <a:ea typeface="Calibri" panose="020F0502020204030204" pitchFamily="34" charset="0"/>
              </a:rPr>
              <a:t>Paris Amsterdam (TGV Thalys)</a:t>
            </a:r>
            <a:r>
              <a:rPr lang="fr-FR" u="sng" spc="-22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11</a:t>
            </a:r>
            <a:r>
              <a:rPr lang="fr-FR" spc="22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AR</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jour</a:t>
            </a:r>
            <a:r>
              <a:rPr lang="fr-FR" spc="230" dirty="0">
                <a:effectLst/>
                <a:latin typeface="Calibri" panose="020F0502020204030204" pitchFamily="34" charset="0"/>
                <a:ea typeface="Calibri" panose="020F0502020204030204" pitchFamily="34" charset="0"/>
              </a:rPr>
              <a:t> - </a:t>
            </a:r>
            <a:r>
              <a:rPr lang="fr-FR" dirty="0">
                <a:effectLst/>
                <a:latin typeface="Calibri" panose="020F0502020204030204" pitchFamily="34" charset="0"/>
                <a:ea typeface="Calibri" panose="020F0502020204030204" pitchFamily="34" charset="0"/>
              </a:rPr>
              <a:t>durée :</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4h40</a:t>
            </a:r>
          </a:p>
          <a:p>
            <a:endParaRPr lang="fr-FR" dirty="0">
              <a:latin typeface="Calibri" panose="020F0502020204030204" pitchFamily="34" charset="0"/>
              <a:ea typeface="Calibri" panose="020F0502020204030204" pitchFamily="34" charset="0"/>
            </a:endParaRPr>
          </a:p>
          <a:p>
            <a:r>
              <a:rPr lang="fr-FR" u="sng" dirty="0">
                <a:effectLst/>
                <a:latin typeface="Calibri" panose="020F0502020204030204" pitchFamily="34" charset="0"/>
                <a:ea typeface="Calibri" panose="020F0502020204030204" pitchFamily="34" charset="0"/>
              </a:rPr>
              <a:t>Paris</a:t>
            </a:r>
            <a:r>
              <a:rPr lang="fr-FR" u="sng" spc="-10" dirty="0">
                <a:effectLst/>
                <a:latin typeface="Calibri" panose="020F0502020204030204" pitchFamily="34" charset="0"/>
                <a:ea typeface="Calibri" panose="020F0502020204030204" pitchFamily="34" charset="0"/>
              </a:rPr>
              <a:t> </a:t>
            </a:r>
            <a:r>
              <a:rPr lang="fr-FR" u="sng" dirty="0">
                <a:effectLst/>
                <a:latin typeface="Calibri" panose="020F0502020204030204" pitchFamily="34" charset="0"/>
                <a:ea typeface="Calibri" panose="020F0502020204030204" pitchFamily="34" charset="0"/>
              </a:rPr>
              <a:t>Amsterdam</a:t>
            </a:r>
            <a:r>
              <a:rPr lang="fr-FR" u="sng" spc="-15" dirty="0">
                <a:effectLst/>
                <a:latin typeface="Calibri" panose="020F0502020204030204" pitchFamily="34" charset="0"/>
                <a:ea typeface="Calibri" panose="020F0502020204030204" pitchFamily="34" charset="0"/>
              </a:rPr>
              <a:t> </a:t>
            </a:r>
            <a:r>
              <a:rPr lang="fr-FR" u="sng" dirty="0">
                <a:effectLst/>
                <a:latin typeface="Calibri" panose="020F0502020204030204" pitchFamily="34" charset="0"/>
                <a:ea typeface="Calibri" panose="020F0502020204030204" pitchFamily="34" charset="0"/>
              </a:rPr>
              <a:t>vol</a:t>
            </a:r>
            <a:r>
              <a:rPr lang="fr-FR" u="sng" spc="-10" dirty="0">
                <a:effectLst/>
                <a:latin typeface="Calibri" panose="020F0502020204030204" pitchFamily="34" charset="0"/>
                <a:ea typeface="Calibri" panose="020F0502020204030204" pitchFamily="34" charset="0"/>
              </a:rPr>
              <a:t> </a:t>
            </a:r>
            <a:r>
              <a:rPr lang="fr-FR" u="sng" dirty="0">
                <a:effectLst/>
                <a:latin typeface="Calibri" panose="020F0502020204030204" pitchFamily="34" charset="0"/>
                <a:ea typeface="Calibri" panose="020F0502020204030204" pitchFamily="34" charset="0"/>
              </a:rPr>
              <a:t>directs</a:t>
            </a:r>
          </a:p>
          <a:p>
            <a:pPr>
              <a:spcBef>
                <a:spcPts val="45"/>
              </a:spcBef>
            </a:pPr>
            <a:r>
              <a:rPr lang="fr-FR" dirty="0">
                <a:effectLst/>
                <a:latin typeface="Calibri" panose="020F0502020204030204" pitchFamily="34" charset="0"/>
                <a:ea typeface="Calibri" panose="020F0502020204030204" pitchFamily="34" charset="0"/>
              </a:rPr>
              <a:t>1361</a:t>
            </a:r>
            <a:r>
              <a:rPr lang="fr-FR" spc="21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vols</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directs  /</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semaine</a:t>
            </a:r>
            <a:r>
              <a:rPr lang="fr-FR" spc="210" dirty="0">
                <a:effectLst/>
                <a:latin typeface="Calibri" panose="020F0502020204030204" pitchFamily="34" charset="0"/>
                <a:ea typeface="Calibri" panose="020F0502020204030204" pitchFamily="34" charset="0"/>
              </a:rPr>
              <a:t> </a:t>
            </a:r>
          </a:p>
          <a:p>
            <a:pPr>
              <a:spcBef>
                <a:spcPts val="45"/>
              </a:spcBef>
            </a:pPr>
            <a:r>
              <a:rPr lang="fr-FR" spc="210" dirty="0">
                <a:latin typeface="Calibri" panose="020F0502020204030204" pitchFamily="34" charset="0"/>
                <a:ea typeface="Calibri" panose="020F0502020204030204" pitchFamily="34" charset="0"/>
              </a:rPr>
              <a:t>Durée : </a:t>
            </a:r>
            <a:r>
              <a:rPr lang="fr-FR" dirty="0">
                <a:effectLst/>
                <a:latin typeface="Calibri" panose="020F0502020204030204" pitchFamily="34" charset="0"/>
                <a:ea typeface="Calibri" panose="020F0502020204030204" pitchFamily="34" charset="0"/>
              </a:rPr>
              <a:t>1h</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15</a:t>
            </a:r>
          </a:p>
          <a:p>
            <a:r>
              <a:rPr lang="fr-FR" dirty="0">
                <a:effectLst/>
                <a:latin typeface="Calibri" panose="020F0502020204030204" pitchFamily="34" charset="0"/>
                <a:ea typeface="Calibri" panose="020F0502020204030204" pitchFamily="34" charset="0"/>
              </a:rPr>
              <a:t> </a:t>
            </a:r>
          </a:p>
          <a:p>
            <a:r>
              <a:rPr lang="fr-FR" u="sng" dirty="0">
                <a:effectLst/>
                <a:latin typeface="Calibri" panose="020F0502020204030204" pitchFamily="34" charset="0"/>
                <a:ea typeface="Calibri" panose="020F0502020204030204" pitchFamily="34" charset="0"/>
              </a:rPr>
              <a:t>Paris Amsterdam par autoroute</a:t>
            </a:r>
            <a:r>
              <a:rPr lang="fr-FR" u="sng" spc="-220" dirty="0">
                <a:effectLst/>
                <a:latin typeface="Calibri" panose="020F0502020204030204" pitchFamily="34" charset="0"/>
                <a:ea typeface="Calibri" panose="020F0502020204030204" pitchFamily="34" charset="0"/>
              </a:rPr>
              <a:t> </a:t>
            </a:r>
          </a:p>
          <a:p>
            <a:r>
              <a:rPr lang="fr-FR" dirty="0">
                <a:effectLst/>
                <a:latin typeface="Calibri" panose="020F0502020204030204" pitchFamily="34" charset="0"/>
                <a:ea typeface="Calibri" panose="020F0502020204030204" pitchFamily="34" charset="0"/>
              </a:rPr>
              <a:t>500</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km</a:t>
            </a:r>
          </a:p>
          <a:p>
            <a:r>
              <a:rPr lang="fr-FR" dirty="0">
                <a:latin typeface="Calibri" panose="020F0502020204030204" pitchFamily="34" charset="0"/>
                <a:ea typeface="Calibri" panose="020F0502020204030204" pitchFamily="34" charset="0"/>
              </a:rPr>
              <a:t>5 h (le plus rapide) en voiture</a:t>
            </a:r>
          </a:p>
          <a:p>
            <a:r>
              <a:rPr lang="fr-FR" dirty="0">
                <a:effectLst/>
                <a:latin typeface="Calibri" panose="020F0502020204030204" pitchFamily="34" charset="0"/>
                <a:ea typeface="Calibri" panose="020F0502020204030204" pitchFamily="34" charset="0"/>
              </a:rPr>
              <a:t>7</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à</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8</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h</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par</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bus</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7</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trajets</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quotidiens)</a:t>
            </a:r>
          </a:p>
          <a:p>
            <a:endParaRPr lang="fr-FR" dirty="0"/>
          </a:p>
        </p:txBody>
      </p:sp>
    </p:spTree>
    <p:extLst>
      <p:ext uri="{BB962C8B-B14F-4D97-AF65-F5344CB8AC3E}">
        <p14:creationId xmlns:p14="http://schemas.microsoft.com/office/powerpoint/2010/main" val="102792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02A09D-A321-41CF-91E9-6CD4475FD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63" y="640447"/>
            <a:ext cx="8432074" cy="5270046"/>
          </a:xfrm>
          <a:prstGeom prst="rect">
            <a:avLst/>
          </a:prstGeom>
        </p:spPr>
      </p:pic>
      <p:sp>
        <p:nvSpPr>
          <p:cNvPr id="4" name="ZoneTexte 3">
            <a:extLst>
              <a:ext uri="{FF2B5EF4-FFF2-40B4-BE49-F238E27FC236}">
                <a16:creationId xmlns:a16="http://schemas.microsoft.com/office/drawing/2014/main" id="{2B0F680F-7548-4B27-963D-9628A382F766}"/>
              </a:ext>
            </a:extLst>
          </p:cNvPr>
          <p:cNvSpPr txBox="1"/>
          <p:nvPr/>
        </p:nvSpPr>
        <p:spPr>
          <a:xfrm>
            <a:off x="491490" y="125730"/>
            <a:ext cx="5310596"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a:t>
            </a:r>
            <a:r>
              <a:rPr lang="fr-FR" u="sng" dirty="0">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 Amsterdam, vue aérienne du centre-ville</a:t>
            </a:r>
          </a:p>
        </p:txBody>
      </p:sp>
    </p:spTree>
    <p:extLst>
      <p:ext uri="{BB962C8B-B14F-4D97-AF65-F5344CB8AC3E}">
        <p14:creationId xmlns:p14="http://schemas.microsoft.com/office/powerpoint/2010/main" val="427672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62622A1-4B8E-4CF5-8CDD-7CC09EB1C8FD}"/>
              </a:ext>
            </a:extLst>
          </p:cNvPr>
          <p:cNvSpPr txBox="1"/>
          <p:nvPr/>
        </p:nvSpPr>
        <p:spPr>
          <a:xfrm>
            <a:off x="491489" y="125730"/>
            <a:ext cx="6312081"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3</a:t>
            </a:r>
            <a:r>
              <a:rPr lang="fr-FR" sz="1800" dirty="0">
                <a:effectLst/>
                <a:latin typeface="Calibri" panose="020F0502020204030204" pitchFamily="34" charset="0"/>
                <a:ea typeface="Calibri" panose="020F0502020204030204" pitchFamily="34" charset="0"/>
                <a:cs typeface="Times New Roman" panose="02020603050405020304" pitchFamily="18" charset="0"/>
              </a:rPr>
              <a:t> : Amsterdam en 2000, ses aménagements urbains</a:t>
            </a:r>
          </a:p>
        </p:txBody>
      </p:sp>
      <p:pic>
        <p:nvPicPr>
          <p:cNvPr id="7" name="Image 6">
            <a:extLst>
              <a:ext uri="{FF2B5EF4-FFF2-40B4-BE49-F238E27FC236}">
                <a16:creationId xmlns:a16="http://schemas.microsoft.com/office/drawing/2014/main" id="{CD27D31F-F94E-4331-A592-C456EE911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89" y="475838"/>
            <a:ext cx="7068536" cy="5906324"/>
          </a:xfrm>
          <a:prstGeom prst="rect">
            <a:avLst/>
          </a:prstGeom>
        </p:spPr>
      </p:pic>
      <p:sp>
        <p:nvSpPr>
          <p:cNvPr id="8" name="ZoneTexte 7">
            <a:extLst>
              <a:ext uri="{FF2B5EF4-FFF2-40B4-BE49-F238E27FC236}">
                <a16:creationId xmlns:a16="http://schemas.microsoft.com/office/drawing/2014/main" id="{2432CC46-5C78-48CC-9E3C-C1220B2961D3}"/>
              </a:ext>
            </a:extLst>
          </p:cNvPr>
          <p:cNvSpPr txBox="1"/>
          <p:nvPr/>
        </p:nvSpPr>
        <p:spPr>
          <a:xfrm>
            <a:off x="6281570" y="1538561"/>
            <a:ext cx="1044000" cy="491827"/>
          </a:xfrm>
          <a:prstGeom prst="rect">
            <a:avLst/>
          </a:prstGeom>
          <a:noFill/>
        </p:spPr>
        <p:txBody>
          <a:bodyPr wrap="square" rtlCol="0">
            <a:normAutofit lnSpcReduction="10000"/>
          </a:bodyPr>
          <a:lstStyle/>
          <a:p>
            <a:r>
              <a:rPr lang="fr-FR" sz="1400" dirty="0">
                <a:solidFill>
                  <a:srgbClr val="FF9797"/>
                </a:solidFill>
              </a:rPr>
              <a:t>Anneau</a:t>
            </a:r>
            <a:r>
              <a:rPr lang="fr-FR" sz="1400" dirty="0">
                <a:solidFill>
                  <a:srgbClr val="C00000"/>
                </a:solidFill>
              </a:rPr>
              <a:t> </a:t>
            </a:r>
            <a:r>
              <a:rPr lang="fr-FR" sz="1400" dirty="0">
                <a:solidFill>
                  <a:srgbClr val="FF9797"/>
                </a:solidFill>
              </a:rPr>
              <a:t>autoroutier</a:t>
            </a:r>
          </a:p>
        </p:txBody>
      </p:sp>
    </p:spTree>
    <p:extLst>
      <p:ext uri="{BB962C8B-B14F-4D97-AF65-F5344CB8AC3E}">
        <p14:creationId xmlns:p14="http://schemas.microsoft.com/office/powerpoint/2010/main" val="334660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50EE4AC-D8FB-4827-98CA-25362DC55755}"/>
              </a:ext>
            </a:extLst>
          </p:cNvPr>
          <p:cNvSpPr txBox="1"/>
          <p:nvPr/>
        </p:nvSpPr>
        <p:spPr>
          <a:xfrm>
            <a:off x="174171" y="186557"/>
            <a:ext cx="8795658" cy="652551"/>
          </a:xfrm>
          <a:prstGeom prst="rect">
            <a:avLst/>
          </a:prstGeom>
          <a:noFill/>
        </p:spPr>
        <p:txBody>
          <a:bodyPr wrap="square">
            <a:spAutoFit/>
          </a:bodyPr>
          <a:lstStyle/>
          <a:p>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4</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 l’écotourisme à Amsterdam (2017 actualisé en 2024)</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Source : Blog de l’hôtel Radisson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Blu</a:t>
            </a:r>
            <a:r>
              <a:rPr lang="fr-FR" sz="1800" dirty="0">
                <a:effectLst/>
                <a:latin typeface="Calibri" panose="020F0502020204030204" pitchFamily="34" charset="0"/>
                <a:ea typeface="Calibri" panose="020F0502020204030204" pitchFamily="34" charset="0"/>
                <a:cs typeface="Times New Roman" panose="02020603050405020304" pitchFamily="18" charset="0"/>
              </a:rPr>
              <a:t>, http://blog.radissonblu.fr/ecotourisme-a-amsterdam/</a:t>
            </a:r>
          </a:p>
        </p:txBody>
      </p:sp>
      <p:sp>
        <p:nvSpPr>
          <p:cNvPr id="4" name="ZoneTexte 3">
            <a:extLst>
              <a:ext uri="{FF2B5EF4-FFF2-40B4-BE49-F238E27FC236}">
                <a16:creationId xmlns:a16="http://schemas.microsoft.com/office/drawing/2014/main" id="{F6832B4D-DF57-4957-B10D-DCC0789C5030}"/>
              </a:ext>
            </a:extLst>
          </p:cNvPr>
          <p:cNvSpPr txBox="1"/>
          <p:nvPr/>
        </p:nvSpPr>
        <p:spPr>
          <a:xfrm>
            <a:off x="174171" y="839108"/>
            <a:ext cx="8795658" cy="5586145"/>
          </a:xfrm>
          <a:prstGeom prst="rect">
            <a:avLst/>
          </a:prstGeom>
          <a:noFill/>
          <a:ln>
            <a:solidFill>
              <a:schemeClr val="tx1"/>
            </a:solidFill>
          </a:ln>
        </p:spPr>
        <p:txBody>
          <a:bodyPr wrap="square" rtlCol="0">
            <a:spAutoFit/>
          </a:bodyPr>
          <a:lstStyle/>
          <a:p>
            <a:r>
              <a:rPr lang="fr-FR" sz="1600" dirty="0"/>
              <a:t>Qu'est-ce que l'écotourisme?</a:t>
            </a:r>
          </a:p>
          <a:p>
            <a:r>
              <a:rPr lang="fr-FR" sz="1600" dirty="0"/>
              <a:t>L'écotourisme est une forme de tourisme qui cherche à faire découvrir une ville, une région ou un pays, en limitant la pollution, en protégeant l'environnement et en sensibilisant les touristes aux enjeux de la protection de la planète.</a:t>
            </a:r>
          </a:p>
          <a:p>
            <a:r>
              <a:rPr lang="fr-FR" sz="1600" dirty="0"/>
              <a:t>Cette forme de tourisme se développe de plus en plus et séduit de très nombreux citoyens qui souhaitent participer à cet effort environnemental. Alors, comment cela se traduit-il à l'échelle d'une ville comme Amsterdam ? Quels sont les moyens mis en place par la ville afin d'implanter et de développer cette forme de tourisme encore relativement récente.</a:t>
            </a:r>
          </a:p>
          <a:p>
            <a:pPr>
              <a:spcBef>
                <a:spcPts val="600"/>
              </a:spcBef>
            </a:pPr>
            <a:r>
              <a:rPr lang="fr-FR" sz="1600" u="sng" dirty="0"/>
              <a:t>Pistes cyclables d'Amsterdam </a:t>
            </a:r>
          </a:p>
          <a:p>
            <a:r>
              <a:rPr lang="fr-FR" sz="1600" dirty="0"/>
              <a:t>Les Pays-Bas mettent la priorité sur le développement d'un environnement « vert » et non pollué depuis des décennies. Leurs efforts ne se limitent d'ailleurs pas seulement au tourisme. En effet ils font attention à l'air, à l'eau, à l'électricité (notamment avec les éoliennes), aux infrastructures, aux terres agricoles... En 2010, Amsterdam a même fait partie des finalistes pour recevoir le Prix de Capitale verte de l'Europe.</a:t>
            </a:r>
          </a:p>
          <a:p>
            <a:r>
              <a:rPr lang="fr-FR" sz="1600" dirty="0"/>
              <a:t>Pour découvrir Amsterdam comme un vrai hollandais, rien de mieux que se balader à pied ou à vélo, le mode de transport privilégié à la fois par les habitants de la ville et par les touristes. En plus de ne pas avoir d'impact négatif sur l'environnement, il s'agit d'un moyen de se déplacer en évitant les embouteillages et en entretenant sa forme physique ! Cela est possible grâce aux efforts de la ville sur le développement d'un système de pistes cyclables dans tous les quartiers et depuis des années. L'aménagement de ce réseau qui s'étend sur plusieurs centaines de kilomètres donne beaucoup de charme à cette ville pittoresque. Vous n'aurez vraiment aucune difficulté à trouver un lieu pour louer un vélo au cours de vos vacances à Amsterdam.</a:t>
            </a:r>
          </a:p>
        </p:txBody>
      </p:sp>
    </p:spTree>
    <p:extLst>
      <p:ext uri="{BB962C8B-B14F-4D97-AF65-F5344CB8AC3E}">
        <p14:creationId xmlns:p14="http://schemas.microsoft.com/office/powerpoint/2010/main" val="420493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A27463B-5363-45D0-A165-781F8BEBA0C4}"/>
              </a:ext>
            </a:extLst>
          </p:cNvPr>
          <p:cNvSpPr txBox="1"/>
          <p:nvPr/>
        </p:nvSpPr>
        <p:spPr>
          <a:xfrm>
            <a:off x="174171" y="3429000"/>
            <a:ext cx="8795658" cy="3370153"/>
          </a:xfrm>
          <a:prstGeom prst="rect">
            <a:avLst/>
          </a:prstGeom>
          <a:noFill/>
          <a:ln>
            <a:solidFill>
              <a:schemeClr val="tx1"/>
            </a:solidFill>
          </a:ln>
        </p:spPr>
        <p:txBody>
          <a:bodyPr wrap="square" rtlCol="0">
            <a:spAutoFit/>
          </a:bodyPr>
          <a:lstStyle/>
          <a:p>
            <a:r>
              <a:rPr lang="fr-FR" sz="1600" dirty="0"/>
              <a:t>La ville est également réputée pour ses magnifiques canaux et vous pouvez opter pour une balade en pédalo, afin de voguer à votre rythme le long des célèbres rives d'Amsterdam. Si vous êtes fatigué, pas de panique, vous pourrez quand même profiter des canaux sans polluer en montant à bord d'un des très nombreux bateaux électriques de la ville.</a:t>
            </a:r>
          </a:p>
          <a:p>
            <a:pPr>
              <a:spcBef>
                <a:spcPts val="600"/>
              </a:spcBef>
            </a:pPr>
            <a:r>
              <a:rPr lang="fr-FR" sz="1600" u="sng" dirty="0"/>
              <a:t>Un séjour éco à Amsterdam </a:t>
            </a:r>
          </a:p>
          <a:p>
            <a:r>
              <a:rPr lang="fr-FR" sz="1600" dirty="0"/>
              <a:t>En ce qui concerne l'hébergement, de nombreux hôtels s'engagent à limiter leur consommation en eau et en électricité, protégeant ainsi les précieuses ressources naturelles du pays. Alors, soyez un touriste responsable et renseignez-vous avant le grand départ ! Enfin, vous trouverez aussi des restaurants et marchés qui proposent des produits frais et bio car les Hollandais sont particulièrement attentifs à la qualité et au faible impact environnemental de la production et l'utilisation de leurs produits.</a:t>
            </a:r>
          </a:p>
          <a:p>
            <a:endParaRPr lang="fr-FR" sz="1600" dirty="0"/>
          </a:p>
          <a:p>
            <a:r>
              <a:rPr lang="fr-FR" sz="1600" dirty="0"/>
              <a:t>Pour profiter pleinement de votre séjour d'écotourisme à Amsterdam, réservez dès maintenant votre chambre à l'hôtel Radisson </a:t>
            </a:r>
            <a:r>
              <a:rPr lang="fr-FR" sz="1600" dirty="0" err="1"/>
              <a:t>Blu</a:t>
            </a:r>
            <a:r>
              <a:rPr lang="fr-FR" sz="1600" dirty="0"/>
              <a:t>, Amsterdam.</a:t>
            </a:r>
          </a:p>
        </p:txBody>
      </p:sp>
      <p:pic>
        <p:nvPicPr>
          <p:cNvPr id="3" name="image5.jpeg">
            <a:extLst>
              <a:ext uri="{FF2B5EF4-FFF2-40B4-BE49-F238E27FC236}">
                <a16:creationId xmlns:a16="http://schemas.microsoft.com/office/drawing/2014/main" id="{9765EFF4-1117-415F-ABB7-7BAC1B2CDC0C}"/>
              </a:ext>
            </a:extLst>
          </p:cNvPr>
          <p:cNvPicPr/>
          <p:nvPr/>
        </p:nvPicPr>
        <p:blipFill>
          <a:blip r:embed="rId2" cstate="print"/>
          <a:stretch>
            <a:fillRect/>
          </a:stretch>
        </p:blipFill>
        <p:spPr>
          <a:xfrm>
            <a:off x="354329" y="161563"/>
            <a:ext cx="4631327" cy="3136808"/>
          </a:xfrm>
          <a:prstGeom prst="rect">
            <a:avLst/>
          </a:prstGeom>
        </p:spPr>
      </p:pic>
    </p:spTree>
    <p:extLst>
      <p:ext uri="{BB962C8B-B14F-4D97-AF65-F5344CB8AC3E}">
        <p14:creationId xmlns:p14="http://schemas.microsoft.com/office/powerpoint/2010/main" val="352479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DFF2C0F-D565-4704-B08F-45944BA18616}"/>
              </a:ext>
            </a:extLst>
          </p:cNvPr>
          <p:cNvSpPr txBox="1"/>
          <p:nvPr/>
        </p:nvSpPr>
        <p:spPr>
          <a:xfrm>
            <a:off x="152400" y="125730"/>
            <a:ext cx="8991599"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5</a:t>
            </a:r>
            <a:r>
              <a:rPr lang="fr-FR" sz="1800" dirty="0">
                <a:effectLst/>
                <a:latin typeface="Calibri" panose="020F0502020204030204" pitchFamily="34" charset="0"/>
                <a:ea typeface="Calibri" panose="020F0502020204030204" pitchFamily="34" charset="0"/>
                <a:cs typeface="Times New Roman" panose="02020603050405020304" pitchFamily="18" charset="0"/>
              </a:rPr>
              <a:t> : Visites culturelles et curiosités – source https://www.amsterdam.info/fr/visite/</a:t>
            </a:r>
          </a:p>
        </p:txBody>
      </p:sp>
      <p:sp>
        <p:nvSpPr>
          <p:cNvPr id="3" name="ZoneTexte 2">
            <a:extLst>
              <a:ext uri="{FF2B5EF4-FFF2-40B4-BE49-F238E27FC236}">
                <a16:creationId xmlns:a16="http://schemas.microsoft.com/office/drawing/2014/main" id="{0FB7DB33-BD67-442C-800D-054963ADA926}"/>
              </a:ext>
            </a:extLst>
          </p:cNvPr>
          <p:cNvSpPr txBox="1"/>
          <p:nvPr/>
        </p:nvSpPr>
        <p:spPr>
          <a:xfrm>
            <a:off x="293915" y="501282"/>
            <a:ext cx="8316686" cy="5909310"/>
          </a:xfrm>
          <a:prstGeom prst="rect">
            <a:avLst/>
          </a:prstGeom>
          <a:noFill/>
          <a:ln>
            <a:solidFill>
              <a:schemeClr val="tx1"/>
            </a:solidFill>
          </a:ln>
        </p:spPr>
        <p:txBody>
          <a:bodyPr wrap="square" rtlCol="0">
            <a:spAutoFit/>
          </a:bodyPr>
          <a:lstStyle/>
          <a:p>
            <a:r>
              <a:rPr lang="fr-FR" dirty="0"/>
              <a:t>Difficile de s’ennuyer à Amsterdam. La capitale regorge de curiosités diverses, de façades de toute beauté, de balades romantiques et de joyaux culturels. Du fait de sa petite taille, la ville permet de visiter en une même journée la plus vieille église d’Amsterdam (Oude </a:t>
            </a:r>
            <a:r>
              <a:rPr lang="fr-FR" dirty="0" err="1"/>
              <a:t>Kerk</a:t>
            </a:r>
            <a:r>
              <a:rPr lang="fr-FR" dirty="0"/>
              <a:t>), de pique-niquer dans le Vondel Park (Central Park Amstellodamois), de s’instruire au Musée du Cannabis, puis de passer la soirée à flâner le long des canaux.</a:t>
            </a:r>
          </a:p>
          <a:p>
            <a:r>
              <a:rPr lang="fr-FR" dirty="0"/>
              <a:t>Amsterdam est bien sûr mondialement connue pour ses musées. La capitale hollandaise en recense plus de 50. Parmi les plus célèbres, le Rijksmuseum, le musée Van Gogh ou encore la Maison d’Anne Frank, mais il y en a aussi de plus originaux tels que le Musée du Sexe, par exemple. Les musées d’Amsterdam attirent chaque année des millions de visiteurs du monde entier.</a:t>
            </a:r>
          </a:p>
          <a:p>
            <a:r>
              <a:rPr lang="fr-FR" dirty="0"/>
              <a:t>Outre ses musées, Amsterdam est l’écrin de mille beautés architecturales (pas moins de 7000 maisons classées Monuments historiques) que vous découvrirez à travers vos promenades à pied ou lors de votre périple en vélo.</a:t>
            </a:r>
          </a:p>
          <a:p>
            <a:r>
              <a:rPr lang="fr-FR" u="sng" dirty="0"/>
              <a:t>Le Vieux Centre </a:t>
            </a:r>
            <a:r>
              <a:rPr lang="fr-FR" dirty="0"/>
              <a:t>: Si vous arrivez avec le train à la Gare Centrale ou séjournez près du Dam, vous pouvez commencer votre visite par le vieux centre. C’est le cœur historique de la ville. Devenu quelque peu touristique, il regorge tout de même de beaux édifices et constitue une balade inévitable.</a:t>
            </a:r>
          </a:p>
          <a:p>
            <a:r>
              <a:rPr lang="fr-FR" u="sng" dirty="0"/>
              <a:t>Le Quartier Rouge </a:t>
            </a:r>
            <a:r>
              <a:rPr lang="fr-FR" dirty="0"/>
              <a:t>: Le fameux Quartier Rouge se trouvant juste à l’Est du vieux centre, il est judicieux de combiner les 2 visites. Outre les vitrines qui risquent de ne pas vous amuser bien longtemps, la Oude </a:t>
            </a:r>
            <a:r>
              <a:rPr lang="fr-FR" dirty="0" err="1"/>
              <a:t>Kerk</a:t>
            </a:r>
            <a:r>
              <a:rPr lang="fr-FR" dirty="0"/>
              <a:t> (Vieille Eglise), mérite le coup d’œil.</a:t>
            </a:r>
          </a:p>
        </p:txBody>
      </p:sp>
    </p:spTree>
    <p:extLst>
      <p:ext uri="{BB962C8B-B14F-4D97-AF65-F5344CB8AC3E}">
        <p14:creationId xmlns:p14="http://schemas.microsoft.com/office/powerpoint/2010/main" val="424047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390BA8-C51F-4B24-A3DF-CDA20797A3D6}"/>
              </a:ext>
            </a:extLst>
          </p:cNvPr>
          <p:cNvSpPr txBox="1"/>
          <p:nvPr/>
        </p:nvSpPr>
        <p:spPr>
          <a:xfrm>
            <a:off x="212271" y="113211"/>
            <a:ext cx="8485959" cy="6740307"/>
          </a:xfrm>
          <a:prstGeom prst="rect">
            <a:avLst/>
          </a:prstGeom>
          <a:noFill/>
          <a:ln>
            <a:solidFill>
              <a:schemeClr val="tx1"/>
            </a:solidFill>
          </a:ln>
        </p:spPr>
        <p:txBody>
          <a:bodyPr wrap="square" rtlCol="0">
            <a:spAutoFit/>
          </a:bodyPr>
          <a:lstStyle/>
          <a:p>
            <a:r>
              <a:rPr lang="fr-FR" u="sng" dirty="0" err="1"/>
              <a:t>Rembrandtplein</a:t>
            </a:r>
            <a:r>
              <a:rPr lang="fr-FR" dirty="0"/>
              <a:t> : Pour prendre un café en terrasse ou pour sortir le soir, les nombreuses places (« plein » en néerlandais) garantissent une animation maximale. Les deux plus célèbres sont </a:t>
            </a:r>
            <a:r>
              <a:rPr lang="fr-FR" dirty="0" err="1"/>
              <a:t>Rembrandtplein</a:t>
            </a:r>
            <a:r>
              <a:rPr lang="fr-FR" dirty="0"/>
              <a:t> et </a:t>
            </a:r>
            <a:r>
              <a:rPr lang="fr-FR" dirty="0" err="1"/>
              <a:t>Leidseplein</a:t>
            </a:r>
            <a:r>
              <a:rPr lang="fr-FR" dirty="0"/>
              <a:t>. Pour les cinéphiles, les amoureux d’Art Déco et les amoureux tout court, le cinéma </a:t>
            </a:r>
            <a:r>
              <a:rPr lang="fr-FR" dirty="0" err="1"/>
              <a:t>Tuschinski</a:t>
            </a:r>
            <a:r>
              <a:rPr lang="fr-FR" dirty="0"/>
              <a:t>, près de </a:t>
            </a:r>
            <a:r>
              <a:rPr lang="fr-FR" dirty="0" err="1"/>
              <a:t>Rembrandtplein</a:t>
            </a:r>
            <a:r>
              <a:rPr lang="fr-FR" dirty="0"/>
              <a:t>, est un passage obligatoire. Une pure merveille !</a:t>
            </a:r>
            <a:endParaRPr lang="fr-FR" u="sng" dirty="0"/>
          </a:p>
          <a:p>
            <a:r>
              <a:rPr lang="fr-FR" u="sng" dirty="0" err="1"/>
              <a:t>Leidseplein</a:t>
            </a:r>
            <a:r>
              <a:rPr lang="fr-FR" dirty="0"/>
              <a:t> : Outre d’innombrables cafés, théâtres et boîtes de nuit, Leidseplein abrite aussi le Théâtre Municipal et le superbe American Hôtel. Tout près, n’hésitez pas à découvrir le parc le plus connu des Pays-Bas, le Vondelpark, où se retrouve toute la jeunesse amstellodamoise. 48 hectares de pelouse très animés dès que le moindre rayon de soleil perce : pensez à amener votre guitare !</a:t>
            </a:r>
          </a:p>
          <a:p>
            <a:r>
              <a:rPr lang="fr-FR" u="sng" dirty="0"/>
              <a:t>Muntplein</a:t>
            </a:r>
            <a:r>
              <a:rPr lang="fr-FR" dirty="0"/>
              <a:t> : Tout proche d’une autre place, plus petite, Muntplein, se trouve le marché aux fleurs flottant</a:t>
            </a:r>
          </a:p>
          <a:p>
            <a:r>
              <a:rPr lang="fr-FR" dirty="0"/>
              <a:t>d’Amsterdam, sans doute le marché aux fleurs le plus célèbre du monde. Achetez vos bulbes en Hollande, ça fait très chic !</a:t>
            </a:r>
          </a:p>
          <a:p>
            <a:r>
              <a:rPr lang="fr-FR" u="sng" dirty="0"/>
              <a:t>Le Jordaan </a:t>
            </a:r>
            <a:r>
              <a:rPr lang="fr-FR" dirty="0"/>
              <a:t>: Enfin, la visite du centre d’Amsterdam ne serait pas complète sans une promenade dans le Jordaan, l’ancien quartier pauvre devenu branché, situé au Nord-Ouest du centre. C’est là que vous trouverez la Maison d’Anne Frank et juste à côté la Westerkerk (le plus haut clocher d’Amsterdam d’où vous aurez une vue superbe sur la ville).</a:t>
            </a:r>
          </a:p>
          <a:p>
            <a:r>
              <a:rPr lang="fr-FR" u="sng" dirty="0"/>
              <a:t>Les canaux </a:t>
            </a:r>
            <a:r>
              <a:rPr lang="fr-FR" dirty="0"/>
              <a:t>: Pour vous rendre dans le Jordaan, nous vous conseillons une balade le long des canaux. De l’Est vers le Nord-Ouest, remontez les quatre grands canaux d’Amsterdam qui entourent le centre. Ils mènent tous vers le Jordaan et constituent sans aucun doute le clou de votre visite. Un dernier conseil : en vélo vous vous imprégnerez vraiment de l’atmosphère d’Amsterdam et vous sillonnerez plus facilement tous les canaux.</a:t>
            </a:r>
          </a:p>
        </p:txBody>
      </p:sp>
    </p:spTree>
    <p:extLst>
      <p:ext uri="{BB962C8B-B14F-4D97-AF65-F5344CB8AC3E}">
        <p14:creationId xmlns:p14="http://schemas.microsoft.com/office/powerpoint/2010/main" val="64121510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2326</Words>
  <Application>Microsoft Office PowerPoint</Application>
  <PresentationFormat>Affichage à l'écran (4:3)</PresentationFormat>
  <Paragraphs>142</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Thierry Périssé</cp:lastModifiedBy>
  <cp:revision>36</cp:revision>
  <dcterms:created xsi:type="dcterms:W3CDTF">2021-09-25T19:04:31Z</dcterms:created>
  <dcterms:modified xsi:type="dcterms:W3CDTF">2026-01-04T20:16:31Z</dcterms:modified>
</cp:coreProperties>
</file>