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1" r:id="rId30"/>
    <p:sldId id="286" r:id="rId31"/>
    <p:sldId id="285" r:id="rId32"/>
    <p:sldId id="287" r:id="rId33"/>
    <p:sldId id="288" r:id="rId34"/>
    <p:sldId id="289" r:id="rId35"/>
    <p:sldId id="292" r:id="rId36"/>
    <p:sldId id="293" r:id="rId37"/>
    <p:sldId id="294" r:id="rId38"/>
    <p:sldId id="290" r:id="rId39"/>
    <p:sldId id="295" r:id="rId40"/>
    <p:sldId id="296" r:id="rId41"/>
    <p:sldId id="298" r:id="rId42"/>
    <p:sldId id="300" r:id="rId43"/>
    <p:sldId id="325" r:id="rId44"/>
    <p:sldId id="303" r:id="rId45"/>
    <p:sldId id="304" r:id="rId46"/>
    <p:sldId id="299" r:id="rId47"/>
    <p:sldId id="306" r:id="rId48"/>
    <p:sldId id="301" r:id="rId49"/>
    <p:sldId id="305" r:id="rId50"/>
    <p:sldId id="307" r:id="rId51"/>
    <p:sldId id="308" r:id="rId52"/>
    <p:sldId id="309" r:id="rId53"/>
    <p:sldId id="310" r:id="rId54"/>
    <p:sldId id="313" r:id="rId55"/>
    <p:sldId id="311" r:id="rId56"/>
    <p:sldId id="312" r:id="rId57"/>
    <p:sldId id="314" r:id="rId58"/>
    <p:sldId id="315" r:id="rId59"/>
    <p:sldId id="318" r:id="rId60"/>
    <p:sldId id="319" r:id="rId61"/>
    <p:sldId id="320" r:id="rId62"/>
    <p:sldId id="316" r:id="rId63"/>
    <p:sldId id="317" r:id="rId64"/>
    <p:sldId id="321" r:id="rId65"/>
    <p:sldId id="322" r:id="rId66"/>
    <p:sldId id="324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5B6DA-4997-4384-83F7-CB028CD9536A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E7535-438E-4F18-9A66-F6BB2DE37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5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54FE-8770-44E3-9961-5FF5AF6D1018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7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A2B8-462C-41C2-A273-44A28E3778B5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78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8DB6-231C-4156-BA7A-AE5077960067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43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1CA-3A35-43F8-8F92-B1955B4F4227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11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0FED-EF3B-4B9E-A27C-68D91728783C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4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FF8D0-D008-421F-9691-632CB40BC38F}" type="datetime1">
              <a:rPr lang="fr-FR" smtClean="0"/>
              <a:t>31/03/2026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B283-693A-487B-96B9-68B31D251C41}" type="datetime1">
              <a:rPr lang="fr-FR" smtClean="0"/>
              <a:t>31/03/2026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5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06B0-4432-48FD-B40C-46B4E423DE38}" type="datetime1">
              <a:rPr lang="fr-FR" smtClean="0"/>
              <a:t>31/03/2026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77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0F39-2AFF-4590-BAED-21CDA4944266}" type="datetime1">
              <a:rPr lang="fr-FR" smtClean="0"/>
              <a:t>31/03/2026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86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D6A-DD5C-4ABD-A4AE-2BAFF3BAE57D}" type="datetime1">
              <a:rPr lang="fr-FR" smtClean="0"/>
              <a:t>31/03/2026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26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76C4-E939-4B6C-8967-70B16F560BEA}" type="datetime1">
              <a:rPr lang="fr-FR" smtClean="0"/>
              <a:t>31/03/2026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7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98F9B-47F1-40F2-B59D-EDD59A4BA0AB}" type="datetime1">
              <a:rPr lang="fr-FR" smtClean="0"/>
              <a:t>31/03/2026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5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864FCF-1952-4811-90D2-048FAA5AF259}"/>
              </a:ext>
            </a:extLst>
          </p:cNvPr>
          <p:cNvSpPr txBox="1"/>
          <p:nvPr/>
        </p:nvSpPr>
        <p:spPr>
          <a:xfrm rot="19463975">
            <a:off x="605790" y="525780"/>
            <a:ext cx="1794510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 Black" panose="020B0A04020102020204" pitchFamily="34" charset="0"/>
              </a:rPr>
              <a:t>Chapitre 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C9B98C-CA7D-4500-95AA-017DF7B57978}"/>
              </a:ext>
            </a:extLst>
          </p:cNvPr>
          <p:cNvSpPr txBox="1"/>
          <p:nvPr/>
        </p:nvSpPr>
        <p:spPr>
          <a:xfrm>
            <a:off x="2937510" y="178293"/>
            <a:ext cx="5966460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Présentation du tourisme en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89C21A-9D85-4A16-877A-E6A91A5A54A1}"/>
              </a:ext>
            </a:extLst>
          </p:cNvPr>
          <p:cNvSpPr txBox="1"/>
          <p:nvPr/>
        </p:nvSpPr>
        <p:spPr>
          <a:xfrm>
            <a:off x="303088" y="1805940"/>
            <a:ext cx="20459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39A661-92EE-4465-8A31-B979255D2B5D}"/>
              </a:ext>
            </a:extLst>
          </p:cNvPr>
          <p:cNvSpPr txBox="1"/>
          <p:nvPr/>
        </p:nvSpPr>
        <p:spPr>
          <a:xfrm>
            <a:off x="303088" y="2484120"/>
            <a:ext cx="75036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Problématique : Qu’est-ce qui explique le poids du tourisme en France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827EB8-D4A4-4832-A7C2-2F929C0F78D1}"/>
              </a:ext>
            </a:extLst>
          </p:cNvPr>
          <p:cNvSpPr txBox="1"/>
          <p:nvPr/>
        </p:nvSpPr>
        <p:spPr>
          <a:xfrm>
            <a:off x="303088" y="3398580"/>
            <a:ext cx="69435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 Des atouts exceptionnels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 Un rôle économique essentiel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III des destinations et une offre touristique variées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B9343E-92B2-4641-8323-D3D450CE3591}"/>
              </a:ext>
            </a:extLst>
          </p:cNvPr>
          <p:cNvSpPr txBox="1"/>
          <p:nvPr/>
        </p:nvSpPr>
        <p:spPr>
          <a:xfrm>
            <a:off x="303088" y="5135880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 Des atouts exceptionnels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79DD97-99AA-452F-A64C-9694A33BC0A8}"/>
              </a:ext>
            </a:extLst>
          </p:cNvPr>
          <p:cNvSpPr txBox="1"/>
          <p:nvPr/>
        </p:nvSpPr>
        <p:spPr>
          <a:xfrm>
            <a:off x="534449" y="5780573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paysages séduisants</a:t>
            </a:r>
          </a:p>
        </p:txBody>
      </p:sp>
    </p:spTree>
    <p:extLst>
      <p:ext uri="{BB962C8B-B14F-4D97-AF65-F5344CB8AC3E}">
        <p14:creationId xmlns:p14="http://schemas.microsoft.com/office/powerpoint/2010/main" val="10182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A550B4-EE09-43CD-91C6-05D3574EF637}"/>
              </a:ext>
            </a:extLst>
          </p:cNvPr>
          <p:cNvSpPr txBox="1"/>
          <p:nvPr/>
        </p:nvSpPr>
        <p:spPr>
          <a:xfrm>
            <a:off x="5913121" y="175484"/>
            <a:ext cx="191667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végétation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9AEDD7-C2B5-4491-9F82-CE43575C4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24631"/>
            <a:ext cx="7315200" cy="548279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7FF16E-915F-4052-8011-2CBACCE5B070}"/>
              </a:ext>
            </a:extLst>
          </p:cNvPr>
          <p:cNvSpPr txBox="1"/>
          <p:nvPr/>
        </p:nvSpPr>
        <p:spPr>
          <a:xfrm>
            <a:off x="628650" y="524521"/>
            <a:ext cx="41260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Forêt des Landes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D4070F-B193-4320-89D0-D6A3DF1B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F5CB39-8E33-4E40-9FD4-129FAEAD2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2" y="1040130"/>
            <a:ext cx="7827815" cy="51663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28BF72-E668-4596-920D-D043D7EA1ED7}"/>
              </a:ext>
            </a:extLst>
          </p:cNvPr>
          <p:cNvSpPr txBox="1"/>
          <p:nvPr/>
        </p:nvSpPr>
        <p:spPr>
          <a:xfrm>
            <a:off x="1564537" y="633788"/>
            <a:ext cx="68053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Végétation méditerranéenne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FD331E-7A27-4647-BFD6-12BF9717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32D363-3E1C-42CA-B6E7-48C98A7C564D}"/>
              </a:ext>
            </a:extLst>
          </p:cNvPr>
          <p:cNvSpPr txBox="1"/>
          <p:nvPr/>
        </p:nvSpPr>
        <p:spPr>
          <a:xfrm>
            <a:off x="305848" y="191303"/>
            <a:ext cx="674646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Un remarquable patrimoine culturel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6232EAB-628D-4BF5-A424-0D43C55F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0CE39F-613A-4598-B3EB-BBCF02067BB5}"/>
              </a:ext>
            </a:extLst>
          </p:cNvPr>
          <p:cNvSpPr txBox="1"/>
          <p:nvPr/>
        </p:nvSpPr>
        <p:spPr>
          <a:xfrm>
            <a:off x="419300" y="5426568"/>
            <a:ext cx="7570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 de Lascaux - Dordogne (Nouvelle Aquitaine)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BB7641-8C20-49E9-B875-F294AFA42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031322"/>
            <a:ext cx="8727274" cy="43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37BFF3-CC8F-4746-A85B-AA917548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F13AC-1F92-409E-B856-39DE0EA7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5" y="136524"/>
            <a:ext cx="7607540" cy="55327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C303EF-2774-4CC0-A4D4-8DC131903CD9}"/>
              </a:ext>
            </a:extLst>
          </p:cNvPr>
          <p:cNvSpPr txBox="1"/>
          <p:nvPr/>
        </p:nvSpPr>
        <p:spPr>
          <a:xfrm>
            <a:off x="583105" y="5669280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Grottes de la vallée de la Vézère - Dordogne (Nouvelle Aquitaine)</a:t>
            </a:r>
          </a:p>
        </p:txBody>
      </p:sp>
    </p:spTree>
    <p:extLst>
      <p:ext uri="{BB962C8B-B14F-4D97-AF65-F5344CB8AC3E}">
        <p14:creationId xmlns:p14="http://schemas.microsoft.com/office/powerpoint/2010/main" val="1706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BB0725-DD47-466E-9BF7-68421C63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715F79-0EB3-4A49-9D99-84427E131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20040"/>
            <a:ext cx="7989570" cy="5198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C86421-2AAA-431B-800D-C531D159818A}"/>
              </a:ext>
            </a:extLst>
          </p:cNvPr>
          <p:cNvSpPr txBox="1"/>
          <p:nvPr/>
        </p:nvSpPr>
        <p:spPr>
          <a:xfrm>
            <a:off x="537027" y="5537432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Pont du Gard (aqueduc romain) non loin de Nîmes</a:t>
            </a:r>
          </a:p>
        </p:txBody>
      </p:sp>
    </p:spTree>
    <p:extLst>
      <p:ext uri="{BB962C8B-B14F-4D97-AF65-F5344CB8AC3E}">
        <p14:creationId xmlns:p14="http://schemas.microsoft.com/office/powerpoint/2010/main" val="26348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1996B0-EB4C-486A-A807-FB4AC7B5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935C2D-BBB9-4D37-9979-BEACE55C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2" y="204468"/>
            <a:ext cx="8397615" cy="43907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2C3244-6D99-4B68-82FE-449ECB6E59B6}"/>
              </a:ext>
            </a:extLst>
          </p:cNvPr>
          <p:cNvSpPr txBox="1"/>
          <p:nvPr/>
        </p:nvSpPr>
        <p:spPr>
          <a:xfrm>
            <a:off x="559887" y="4595221"/>
            <a:ext cx="76470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Arènes d’Arles (amphithéâtre romain pour combats de gladiateurs et de fauves) – construit entre 80 et 90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J-C</a:t>
            </a:r>
          </a:p>
        </p:txBody>
      </p:sp>
    </p:spTree>
    <p:extLst>
      <p:ext uri="{BB962C8B-B14F-4D97-AF65-F5344CB8AC3E}">
        <p14:creationId xmlns:p14="http://schemas.microsoft.com/office/powerpoint/2010/main" val="3458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415B65-B977-4E95-8D6D-C3A026CC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C688C-7DD0-421C-BA12-5ED59E32C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8818"/>
            <a:ext cx="6916052" cy="5713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16028F-DD82-49A6-AF3D-17023BD8B5D9}"/>
              </a:ext>
            </a:extLst>
          </p:cNvPr>
          <p:cNvSpPr txBox="1"/>
          <p:nvPr/>
        </p:nvSpPr>
        <p:spPr>
          <a:xfrm>
            <a:off x="125731" y="5888664"/>
            <a:ext cx="69160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 de Germanicus an 18 ou 19 –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Saintes (Charente-Maritime)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9AB668-3E18-47E6-B74B-050FDEC515D2}"/>
              </a:ext>
            </a:extLst>
          </p:cNvPr>
          <p:cNvSpPr txBox="1"/>
          <p:nvPr/>
        </p:nvSpPr>
        <p:spPr>
          <a:xfrm>
            <a:off x="7132319" y="136524"/>
            <a:ext cx="1885950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Il ne s'agit pas d'un arc de triomphe. Sa construction a été financée par un riche et illustre citoyen de Saintes, C. Julius Rufus.</a:t>
            </a:r>
          </a:p>
          <a:p>
            <a:r>
              <a:rPr lang="fr-FR" dirty="0"/>
              <a:t>Il s'agit d'un arc routier bâti à l’arrivée de la voie romaine Lyon - Saintes au niveau du pont romain sur la Charente. Il fut déplacé à vingt-huit mètres de son emplacement pour des travaux sur les quais de la Charente.</a:t>
            </a:r>
          </a:p>
        </p:txBody>
      </p:sp>
    </p:spTree>
    <p:extLst>
      <p:ext uri="{BB962C8B-B14F-4D97-AF65-F5344CB8AC3E}">
        <p14:creationId xmlns:p14="http://schemas.microsoft.com/office/powerpoint/2010/main" val="10718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6D7653-597E-45E1-8CEC-9578F84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5FF527-E78D-43E9-949D-68F5DBC46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9" y="394053"/>
            <a:ext cx="8618461" cy="48446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F79274-C540-4B69-9BD1-BAEAA15A7AA8}"/>
              </a:ext>
            </a:extLst>
          </p:cNvPr>
          <p:cNvSpPr txBox="1"/>
          <p:nvPr/>
        </p:nvSpPr>
        <p:spPr>
          <a:xfrm>
            <a:off x="1113974" y="52387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Château-Gaillard fin XII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Eure) </a:t>
            </a:r>
          </a:p>
        </p:txBody>
      </p:sp>
    </p:spTree>
    <p:extLst>
      <p:ext uri="{BB962C8B-B14F-4D97-AF65-F5344CB8AC3E}">
        <p14:creationId xmlns:p14="http://schemas.microsoft.com/office/powerpoint/2010/main" val="82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42E502-F492-422B-8D45-063E6DD0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839A9E-240F-4E21-A641-B11344EDA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349239"/>
            <a:ext cx="8311415" cy="54927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20E6E7-F53E-4DD0-85E7-DD98C62625BA}"/>
              </a:ext>
            </a:extLst>
          </p:cNvPr>
          <p:cNvSpPr txBox="1"/>
          <p:nvPr/>
        </p:nvSpPr>
        <p:spPr>
          <a:xfrm>
            <a:off x="1113974" y="58420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Cité fortifiée d’Aigues-Mortes XIII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(Gard)</a:t>
            </a:r>
          </a:p>
        </p:txBody>
      </p:sp>
    </p:spTree>
    <p:extLst>
      <p:ext uri="{BB962C8B-B14F-4D97-AF65-F5344CB8AC3E}">
        <p14:creationId xmlns:p14="http://schemas.microsoft.com/office/powerpoint/2010/main" val="39683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BAEA08-886B-4974-882E-5EC61EC6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13A99B-243A-4240-B186-E0FD892BDAA0}"/>
              </a:ext>
            </a:extLst>
          </p:cNvPr>
          <p:cNvSpPr txBox="1"/>
          <p:nvPr/>
        </p:nvSpPr>
        <p:spPr>
          <a:xfrm>
            <a:off x="294097" y="3457001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Abbatiale de Saint-Savin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969D4-EA83-426C-A2B2-271E0AA7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33904"/>
            <a:ext cx="4263391" cy="33964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D5E2F7-B07E-4262-BD4B-EE5FB9E8BC51}"/>
              </a:ext>
            </a:extLst>
          </p:cNvPr>
          <p:cNvSpPr txBox="1"/>
          <p:nvPr/>
        </p:nvSpPr>
        <p:spPr>
          <a:xfrm>
            <a:off x="4968607" y="5648465"/>
            <a:ext cx="34747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Saint-Hilaire-le-Grand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Poitiers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42F346-11DB-4056-A954-E8E39CD38321}"/>
              </a:ext>
            </a:extLst>
          </p:cNvPr>
          <p:cNvSpPr txBox="1"/>
          <p:nvPr/>
        </p:nvSpPr>
        <p:spPr>
          <a:xfrm>
            <a:off x="4634414" y="3396340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 – Melle (79)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D7419B-F08F-4204-A498-F591361B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" y="3966718"/>
            <a:ext cx="4616773" cy="27204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A3138A-6CCB-43A1-B592-CF084CB0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13" y="42290"/>
            <a:ext cx="4382709" cy="3284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E9682B-761E-4D2D-AA22-994B0953FFBD}"/>
              </a:ext>
            </a:extLst>
          </p:cNvPr>
          <p:cNvSpPr txBox="1"/>
          <p:nvPr/>
        </p:nvSpPr>
        <p:spPr>
          <a:xfrm>
            <a:off x="5494387" y="4225746"/>
            <a:ext cx="242316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églises romanes du Poitou (XI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-XII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0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F03CC2-74D2-46C4-BF1D-B835248EFDE1}"/>
              </a:ext>
            </a:extLst>
          </p:cNvPr>
          <p:cNvSpPr txBox="1"/>
          <p:nvPr/>
        </p:nvSpPr>
        <p:spPr>
          <a:xfrm>
            <a:off x="211648" y="262890"/>
            <a:ext cx="194862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Les hautes 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A56DE-6CB0-4B8D-95AD-7B02C57E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18" y="86458"/>
            <a:ext cx="6096665" cy="66850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8C3600-E251-4AA5-8F1D-3A7DDF04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" y="5317858"/>
            <a:ext cx="2455926" cy="14608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B0FE51-0195-48D4-A7A3-A6A18C0D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FE34AB2-D0BA-4149-9F94-B48ED86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052BE7-B301-4D6A-A7E1-0BDA3B152E63}"/>
              </a:ext>
            </a:extLst>
          </p:cNvPr>
          <p:cNvSpPr txBox="1"/>
          <p:nvPr/>
        </p:nvSpPr>
        <p:spPr>
          <a:xfrm>
            <a:off x="1113974" y="58102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Blois - Renaissance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4D31F6-39F6-4886-A179-F8D3D044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0" y="136524"/>
            <a:ext cx="8518908" cy="56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5841B87-B054-4AD2-AA40-AE639C93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097C18-8783-4D5B-B515-F10335D12D79}"/>
              </a:ext>
            </a:extLst>
          </p:cNvPr>
          <p:cNvSpPr txBox="1"/>
          <p:nvPr/>
        </p:nvSpPr>
        <p:spPr>
          <a:xfrm>
            <a:off x="1113974" y="5529754"/>
            <a:ext cx="74013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Fontainebleau - styles Renaissance et classique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1C24E2-C4A8-4653-B915-D50E3C88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524"/>
            <a:ext cx="8058150" cy="53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0D8E0-12FF-4823-8C03-FFC41ADF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7D3456-D66B-46DB-A8B2-6A5CADC067D7}"/>
              </a:ext>
            </a:extLst>
          </p:cNvPr>
          <p:cNvSpPr txBox="1"/>
          <p:nvPr/>
        </p:nvSpPr>
        <p:spPr>
          <a:xfrm>
            <a:off x="1113974" y="6075015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Versailles – XVII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C58694-FB63-4ACE-BE88-AB8ECDC9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22872"/>
            <a:ext cx="7882890" cy="59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BA7905-4EA9-4BAD-A01B-B767D5EC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9337A6-568C-4A4D-B85D-F84636C2B2F5}"/>
              </a:ext>
            </a:extLst>
          </p:cNvPr>
          <p:cNvSpPr txBox="1"/>
          <p:nvPr/>
        </p:nvSpPr>
        <p:spPr>
          <a:xfrm>
            <a:off x="1033964" y="6138803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de la Tour Eiffel 1887-1889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542C4-BC0A-4FD9-8DBD-EA9C4DCD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" y="314019"/>
            <a:ext cx="7286516" cy="5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285C80-4157-4D34-8CDF-92ABD80E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C92017-EF41-4376-86E1-B2574F71F342}"/>
              </a:ext>
            </a:extLst>
          </p:cNvPr>
          <p:cNvSpPr txBox="1"/>
          <p:nvPr/>
        </p:nvSpPr>
        <p:spPr>
          <a:xfrm>
            <a:off x="919663" y="586359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Viaduc ferroviaire de Garabit 1880-1884 - Cantal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48F63B-F379-4353-89BE-F18A949BE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2" y="377190"/>
            <a:ext cx="84750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755D8E-6CFB-4C7A-9E51-F4DECFCB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1C1089-D482-4860-B613-3A355AABD6DC}"/>
              </a:ext>
            </a:extLst>
          </p:cNvPr>
          <p:cNvSpPr txBox="1"/>
          <p:nvPr/>
        </p:nvSpPr>
        <p:spPr>
          <a:xfrm>
            <a:off x="1113973" y="5730152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Centre Pompidou Paris – ouvert en 1977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F8872D-AE28-4D7F-A790-A2508380C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9" y="136524"/>
            <a:ext cx="8184361" cy="55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FA5433-437C-4D71-993D-35C95ACE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0F771F-B64A-4CFA-BFDD-98574BEA497E}"/>
              </a:ext>
            </a:extLst>
          </p:cNvPr>
          <p:cNvSpPr txBox="1"/>
          <p:nvPr/>
        </p:nvSpPr>
        <p:spPr>
          <a:xfrm>
            <a:off x="1113974" y="5956241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Arche de la Défense 1989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6C2F1B-D0E7-4B99-81CA-093F2E9A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2" y="136524"/>
            <a:ext cx="7146860" cy="57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97E5C-382D-4CA4-803E-9AA224C4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2F432-D4AE-4E20-B73B-3D388617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7" y="60198"/>
            <a:ext cx="8510433" cy="56421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0D68E0-DAE3-4FB9-829B-521C7DE7C6F4}"/>
              </a:ext>
            </a:extLst>
          </p:cNvPr>
          <p:cNvSpPr txBox="1"/>
          <p:nvPr/>
        </p:nvSpPr>
        <p:spPr>
          <a:xfrm>
            <a:off x="1110717" y="57023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musée du Louvre et le jardin des Tuileries</a:t>
            </a:r>
          </a:p>
        </p:txBody>
      </p:sp>
    </p:spTree>
    <p:extLst>
      <p:ext uri="{BB962C8B-B14F-4D97-AF65-F5344CB8AC3E}">
        <p14:creationId xmlns:p14="http://schemas.microsoft.com/office/powerpoint/2010/main" val="33279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E46B0D-4A4F-4573-91C5-13A5D18D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AED9C0-4E50-4B78-A49F-A27B6A78858C}"/>
              </a:ext>
            </a:extLst>
          </p:cNvPr>
          <p:cNvSpPr txBox="1"/>
          <p:nvPr/>
        </p:nvSpPr>
        <p:spPr>
          <a:xfrm>
            <a:off x="3409701" y="3028890"/>
            <a:ext cx="340257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Patrimoine immatériel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F6C048-C0E8-4EFA-AB39-16EF92676728}"/>
              </a:ext>
            </a:extLst>
          </p:cNvPr>
          <p:cNvSpPr txBox="1"/>
          <p:nvPr/>
        </p:nvSpPr>
        <p:spPr>
          <a:xfrm>
            <a:off x="308039" y="655260"/>
            <a:ext cx="189851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Savoir-faire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D98E65-A5B7-415F-A323-8F0E1A7C6814}"/>
              </a:ext>
            </a:extLst>
          </p:cNvPr>
          <p:cNvSpPr txBox="1"/>
          <p:nvPr/>
        </p:nvSpPr>
        <p:spPr>
          <a:xfrm>
            <a:off x="5945381" y="501372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rituelles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FBCB48-979E-4E3A-B2B6-C009C18D0E75}"/>
              </a:ext>
            </a:extLst>
          </p:cNvPr>
          <p:cNvSpPr txBox="1"/>
          <p:nvPr/>
        </p:nvSpPr>
        <p:spPr>
          <a:xfrm>
            <a:off x="3601340" y="855315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Musiques et danses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F9DB06-22EE-4042-9E77-DFF292F867B6}"/>
              </a:ext>
            </a:extLst>
          </p:cNvPr>
          <p:cNvSpPr txBox="1"/>
          <p:nvPr/>
        </p:nvSpPr>
        <p:spPr>
          <a:xfrm>
            <a:off x="138940" y="3506875"/>
            <a:ext cx="194132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Jeux et pratiques sportives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7ED610-D8CD-4B45-82CC-5D7A4B71245B}"/>
              </a:ext>
            </a:extLst>
          </p:cNvPr>
          <p:cNvSpPr txBox="1"/>
          <p:nvPr/>
        </p:nvSpPr>
        <p:spPr>
          <a:xfrm>
            <a:off x="3601340" y="4948139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 du conte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1C5CBA-E893-440B-9DD7-F836C611AA2F}"/>
              </a:ext>
            </a:extLst>
          </p:cNvPr>
          <p:cNvSpPr txBox="1"/>
          <p:nvPr/>
        </p:nvSpPr>
        <p:spPr>
          <a:xfrm>
            <a:off x="6916041" y="4273783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festives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D6D68EE-5F5A-46DA-8143-9C7D233F1418}"/>
              </a:ext>
            </a:extLst>
          </p:cNvPr>
          <p:cNvCxnSpPr/>
          <p:nvPr/>
        </p:nvCxnSpPr>
        <p:spPr>
          <a:xfrm>
            <a:off x="2068830" y="1337310"/>
            <a:ext cx="1340871" cy="128016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E2DF42B-F33F-4A2D-939A-8181FE607D89}"/>
              </a:ext>
            </a:extLst>
          </p:cNvPr>
          <p:cNvCxnSpPr>
            <a:cxnSpLocks/>
          </p:cNvCxnSpPr>
          <p:nvPr/>
        </p:nvCxnSpPr>
        <p:spPr>
          <a:xfrm>
            <a:off x="4880610" y="1914574"/>
            <a:ext cx="0" cy="9196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E166421-4BA9-4B30-AFB2-64C26A155BD4}"/>
              </a:ext>
            </a:extLst>
          </p:cNvPr>
          <p:cNvCxnSpPr>
            <a:cxnSpLocks/>
          </p:cNvCxnSpPr>
          <p:nvPr/>
        </p:nvCxnSpPr>
        <p:spPr>
          <a:xfrm flipH="1">
            <a:off x="5945381" y="1298514"/>
            <a:ext cx="916180" cy="13189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754925-C3B0-488A-9F1D-7E0B4A8E3BD5}"/>
              </a:ext>
            </a:extLst>
          </p:cNvPr>
          <p:cNvCxnSpPr>
            <a:cxnSpLocks/>
          </p:cNvCxnSpPr>
          <p:nvPr/>
        </p:nvCxnSpPr>
        <p:spPr>
          <a:xfrm flipV="1">
            <a:off x="2284619" y="3407457"/>
            <a:ext cx="794990" cy="6875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82FFB8A-AA44-44FE-B147-F0EBC87F2447}"/>
              </a:ext>
            </a:extLst>
          </p:cNvPr>
          <p:cNvCxnSpPr>
            <a:cxnSpLocks/>
          </p:cNvCxnSpPr>
          <p:nvPr/>
        </p:nvCxnSpPr>
        <p:spPr>
          <a:xfrm flipH="1">
            <a:off x="4629150" y="3581144"/>
            <a:ext cx="251460" cy="10040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E93A66-A173-4710-940C-8843051472F0}"/>
              </a:ext>
            </a:extLst>
          </p:cNvPr>
          <p:cNvCxnSpPr>
            <a:cxnSpLocks/>
          </p:cNvCxnSpPr>
          <p:nvPr/>
        </p:nvCxnSpPr>
        <p:spPr>
          <a:xfrm>
            <a:off x="6115050" y="3506875"/>
            <a:ext cx="948690" cy="5762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B4687-ED05-4086-BED7-AE34CFC9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EFD86B-D24C-4515-A2B2-4F1323CA0CC2}"/>
              </a:ext>
            </a:extLst>
          </p:cNvPr>
          <p:cNvSpPr txBox="1"/>
          <p:nvPr/>
        </p:nvSpPr>
        <p:spPr>
          <a:xfrm>
            <a:off x="326390" y="3429000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Dentelle du Puy-en-Velay (Haute Loire)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EBFC3D-E523-476A-8DB0-01885ABE8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" y="152340"/>
            <a:ext cx="4368880" cy="32766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5CC7C6-AAB7-4B67-8BCB-A0923E8B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0" y="152340"/>
            <a:ext cx="3479800" cy="52134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C5F1B-D261-4E32-BA82-8A99626E0718}"/>
              </a:ext>
            </a:extLst>
          </p:cNvPr>
          <p:cNvSpPr txBox="1"/>
          <p:nvPr/>
        </p:nvSpPr>
        <p:spPr>
          <a:xfrm>
            <a:off x="4954190" y="5368862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Biou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suspendu à l'église Saint-Just - Jura</a:t>
            </a:r>
          </a:p>
        </p:txBody>
      </p:sp>
    </p:spTree>
    <p:extLst>
      <p:ext uri="{BB962C8B-B14F-4D97-AF65-F5344CB8AC3E}">
        <p14:creationId xmlns:p14="http://schemas.microsoft.com/office/powerpoint/2010/main" val="19744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07314E-20C9-49FE-B87C-507CB3C06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868680"/>
            <a:ext cx="8761095" cy="58407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A1AA36-43F1-42DB-8CB6-E1C9C39213DA}"/>
              </a:ext>
            </a:extLst>
          </p:cNvPr>
          <p:cNvSpPr txBox="1"/>
          <p:nvPr/>
        </p:nvSpPr>
        <p:spPr>
          <a:xfrm>
            <a:off x="108585" y="468570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Serre Chevalier dans les Alpes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70448-D18B-449E-8383-40324A8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336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8E5426-7602-40D9-A8BC-3F34EB1C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7FE90B-7DB4-4EC7-A9E1-33D585363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6" y="285114"/>
            <a:ext cx="8494587" cy="47669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6DF82-BA8B-4118-8B5E-DFFAA4E632F1}"/>
              </a:ext>
            </a:extLst>
          </p:cNvPr>
          <p:cNvSpPr txBox="1"/>
          <p:nvPr/>
        </p:nvSpPr>
        <p:spPr>
          <a:xfrm>
            <a:off x="1008173" y="5052060"/>
            <a:ext cx="7127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32E5C4-569C-46A9-AC9A-766A6B10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9384"/>
            <a:ext cx="3892550" cy="218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5FBDF1-F2B7-4DC4-9230-FA0D367E59E1}"/>
              </a:ext>
            </a:extLst>
          </p:cNvPr>
          <p:cNvSpPr txBox="1"/>
          <p:nvPr/>
        </p:nvSpPr>
        <p:spPr>
          <a:xfrm>
            <a:off x="245110" y="2343784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16AFB-D217-465B-9169-61EB9C5AD60C}"/>
              </a:ext>
            </a:extLst>
          </p:cNvPr>
          <p:cNvSpPr txBox="1"/>
          <p:nvPr/>
        </p:nvSpPr>
        <p:spPr>
          <a:xfrm>
            <a:off x="245110" y="5633075"/>
            <a:ext cx="83722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cabrette vidéo youtube rencontre avec Jean-Louis, fabricant de cabrette de 1 à 2min 38 puis de 6min34 à la fin (8min47)</a:t>
            </a:r>
            <a:endParaRPr lang="fr-FR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81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1CA59F-E095-4323-8556-EB6232EA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137DCB-2761-407C-A7A9-DAFE516E6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" y="148143"/>
            <a:ext cx="7564608" cy="56697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EF9AA1-3034-48B4-A122-562FC41C280A}"/>
              </a:ext>
            </a:extLst>
          </p:cNvPr>
          <p:cNvSpPr txBox="1"/>
          <p:nvPr/>
        </p:nvSpPr>
        <p:spPr>
          <a:xfrm>
            <a:off x="2553890" y="5817870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Festnoz en Bretagne</a:t>
            </a:r>
          </a:p>
        </p:txBody>
      </p:sp>
    </p:spTree>
    <p:extLst>
      <p:ext uri="{BB962C8B-B14F-4D97-AF65-F5344CB8AC3E}">
        <p14:creationId xmlns:p14="http://schemas.microsoft.com/office/powerpoint/2010/main" val="952906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2EF411-C3D0-45F1-A85C-7F936922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BE67E1-F246-461F-802B-AE6F393256F2}"/>
              </a:ext>
            </a:extLst>
          </p:cNvPr>
          <p:cNvSpPr txBox="1"/>
          <p:nvPr/>
        </p:nvSpPr>
        <p:spPr>
          <a:xfrm>
            <a:off x="2391370" y="5841809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Joutes nautiques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2215A0-2737-4BC3-B071-99EEC06B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307022"/>
            <a:ext cx="7787640" cy="55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5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E9F00F-84BD-4E0D-BBC5-BD8F21E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057F21-98CF-4737-85F8-0EAF5608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730"/>
            <a:ext cx="6595746" cy="65957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FF18DE1-D719-40DA-A493-87689D5C0587}"/>
              </a:ext>
            </a:extLst>
          </p:cNvPr>
          <p:cNvSpPr txBox="1"/>
          <p:nvPr/>
        </p:nvSpPr>
        <p:spPr>
          <a:xfrm>
            <a:off x="6497955" y="1497330"/>
            <a:ext cx="197739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 Petit Prince, célèbre conte moderne de Saint-Exupéry, traduit en occitan (languedocien).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12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C2C4EA-DEDA-44F3-8998-134A5BCD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D68C9B-5320-415D-9357-0C50F11066A1}"/>
              </a:ext>
            </a:extLst>
          </p:cNvPr>
          <p:cNvSpPr txBox="1"/>
          <p:nvPr/>
        </p:nvSpPr>
        <p:spPr>
          <a:xfrm>
            <a:off x="305848" y="191303"/>
            <a:ext cx="8072342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3/ Une offre d’hébergement et de restauration de qualité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120C807-46AC-4E38-BCD5-31C2BFB39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384875"/>
              </p:ext>
            </p:extLst>
          </p:nvPr>
        </p:nvGraphicFramePr>
        <p:xfrm>
          <a:off x="193516" y="1982047"/>
          <a:ext cx="8756968" cy="1512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2034">
                  <a:extLst>
                    <a:ext uri="{9D8B030D-6E8A-4147-A177-3AD203B41FA5}">
                      <a16:colId xmlns:a16="http://schemas.microsoft.com/office/drawing/2014/main" val="3793245855"/>
                    </a:ext>
                  </a:extLst>
                </a:gridCol>
                <a:gridCol w="4014934">
                  <a:extLst>
                    <a:ext uri="{9D8B030D-6E8A-4147-A177-3AD203B41FA5}">
                      <a16:colId xmlns:a16="http://schemas.microsoft.com/office/drawing/2014/main" val="2974198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d'offre</a:t>
                      </a:r>
                      <a:endParaRPr lang="fr-FR" sz="20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estimée de l'offre (en lits)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27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Hôtellerie classique</a:t>
                      </a:r>
                      <a:endParaRPr lang="fr-FR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232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Campings</a:t>
                      </a:r>
                      <a:endParaRPr lang="fr-FR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1627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Locations saisonnières (Airbnb &amp; co)</a:t>
                      </a:r>
                      <a:endParaRPr lang="fr-FR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à 30%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879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 (Résidences, Villages vacances)	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358949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C3DA855-B8FE-44B2-8448-E3E8C54E7C14}"/>
              </a:ext>
            </a:extLst>
          </p:cNvPr>
          <p:cNvSpPr txBox="1"/>
          <p:nvPr/>
        </p:nvSpPr>
        <p:spPr>
          <a:xfrm>
            <a:off x="305848" y="1273713"/>
            <a:ext cx="866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L’hébergement en France 2024-2025 – Source INSEE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79A693-84EA-4066-9B41-7ABA2833A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96034"/>
              </p:ext>
            </p:extLst>
          </p:nvPr>
        </p:nvGraphicFramePr>
        <p:xfrm>
          <a:off x="193516" y="3710641"/>
          <a:ext cx="7886700" cy="295605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33217">
                  <a:extLst>
                    <a:ext uri="{9D8B030D-6E8A-4147-A177-3AD203B41FA5}">
                      <a16:colId xmlns:a16="http://schemas.microsoft.com/office/drawing/2014/main" val="158425243"/>
                    </a:ext>
                  </a:extLst>
                </a:gridCol>
                <a:gridCol w="3699934">
                  <a:extLst>
                    <a:ext uri="{9D8B030D-6E8A-4147-A177-3AD203B41FA5}">
                      <a16:colId xmlns:a16="http://schemas.microsoft.com/office/drawing/2014/main" val="2472876053"/>
                    </a:ext>
                  </a:extLst>
                </a:gridCol>
                <a:gridCol w="2153549">
                  <a:extLst>
                    <a:ext uri="{9D8B030D-6E8A-4147-A177-3AD203B41FA5}">
                      <a16:colId xmlns:a16="http://schemas.microsoft.com/office/drawing/2014/main" val="9186369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Pays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Nuitées via Plateformes (en millions)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Part estimée du marché total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98322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France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159,1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28 %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61076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Espagne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141,1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22 %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79246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Italie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107,3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26 %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795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Allemagne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49,3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12 %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299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Portugal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39,5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38 %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5649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Grèce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36,2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~ 33 %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21327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Croatie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32,8 M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~ 42 %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20999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6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DB7997-12C7-4642-9F80-5C692F3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88511F-8A72-4B0E-AFEF-2FE5A176E903}"/>
              </a:ext>
            </a:extLst>
          </p:cNvPr>
          <p:cNvSpPr txBox="1"/>
          <p:nvPr/>
        </p:nvSpPr>
        <p:spPr>
          <a:xfrm>
            <a:off x="303088" y="240030"/>
            <a:ext cx="8669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Lien tourisme et gastronomie ne date pas d’hier mais il se renforce depuis quelques années, aussi bien pour les Français que les touristes étrangers.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5D20F-DB57-4EC1-A9FA-F4BB74B1ABA3}"/>
              </a:ext>
            </a:extLst>
          </p:cNvPr>
          <p:cNvSpPr txBox="1"/>
          <p:nvPr/>
        </p:nvSpPr>
        <p:spPr>
          <a:xfrm>
            <a:off x="303088" y="1443990"/>
            <a:ext cx="8669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: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Tourisme gastronomique et Tourisme culinaire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BCCFC6-E05E-4892-B3D2-A1946AB0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2340173"/>
            <a:ext cx="7298329" cy="43813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0F8A52-A69A-44B1-813C-60028EB814AE}"/>
              </a:ext>
            </a:extLst>
          </p:cNvPr>
          <p:cNvSpPr txBox="1"/>
          <p:nvPr/>
        </p:nvSpPr>
        <p:spPr>
          <a:xfrm>
            <a:off x="7266572" y="2930674"/>
            <a:ext cx="174026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clos des sens à Annecy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Restaurant 3 étoiles</a:t>
            </a:r>
          </a:p>
        </p:txBody>
      </p:sp>
    </p:spTree>
    <p:extLst>
      <p:ext uri="{BB962C8B-B14F-4D97-AF65-F5344CB8AC3E}">
        <p14:creationId xmlns:p14="http://schemas.microsoft.com/office/powerpoint/2010/main" val="25820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10D21E-890A-4571-8CC8-455F3BE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36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3A10C6-A2BB-41DC-967E-705A9875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696312"/>
            <a:ext cx="7795260" cy="58426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174F4D-529E-4AC1-8939-BE434369CC63}"/>
              </a:ext>
            </a:extLst>
          </p:cNvPr>
          <p:cNvSpPr txBox="1"/>
          <p:nvPr/>
        </p:nvSpPr>
        <p:spPr>
          <a:xfrm>
            <a:off x="720090" y="296202"/>
            <a:ext cx="77952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Auberge Le Centre Poitou – Coulombiers (86)</a:t>
            </a:r>
          </a:p>
        </p:txBody>
      </p:sp>
    </p:spTree>
    <p:extLst>
      <p:ext uri="{BB962C8B-B14F-4D97-AF65-F5344CB8AC3E}">
        <p14:creationId xmlns:p14="http://schemas.microsoft.com/office/powerpoint/2010/main" val="1695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86C2C7-7CF6-4532-A579-F8474812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B10AD-3EB8-41EC-9FA3-85599433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5" y="354330"/>
            <a:ext cx="7427165" cy="61136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97AA3F-66BE-43CE-903F-3BE82DE7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818227"/>
            <a:ext cx="1371600" cy="10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8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CB7757-D900-48CD-9C83-1C2A0BB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7F4656-8828-4126-818F-218FC600D79E}"/>
              </a:ext>
            </a:extLst>
          </p:cNvPr>
          <p:cNvSpPr txBox="1"/>
          <p:nvPr/>
        </p:nvSpPr>
        <p:spPr>
          <a:xfrm>
            <a:off x="119113" y="202733"/>
            <a:ext cx="2228850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4/ Des réseaux de transport performants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EE721-AD8D-4045-81EA-40B041BCD48C}"/>
              </a:ext>
            </a:extLst>
          </p:cNvPr>
          <p:cNvSpPr txBox="1"/>
          <p:nvPr/>
        </p:nvSpPr>
        <p:spPr>
          <a:xfrm>
            <a:off x="256878" y="2194947"/>
            <a:ext cx="209108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11 000 km d’autoroutes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148BAA-8B94-4DB2-979A-7158DEA0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16" y="37221"/>
            <a:ext cx="6572371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1AE9C9-7283-40F6-9284-5CABBB0F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447AA2-EEAE-4124-B47E-AD19685E561A}"/>
              </a:ext>
            </a:extLst>
          </p:cNvPr>
          <p:cNvSpPr txBox="1"/>
          <p:nvPr/>
        </p:nvSpPr>
        <p:spPr>
          <a:xfrm>
            <a:off x="7206498" y="883909"/>
            <a:ext cx="182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Réseau ferroviaire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4C3E50-1EF2-4D3F-BB2F-578CF7F5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" y="160656"/>
            <a:ext cx="7096397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AA7782-D647-455D-B364-E2487ED5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0" y="1200966"/>
            <a:ext cx="8722976" cy="46854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4221FA-3253-4C4D-997B-F0479C0BD0A5}"/>
              </a:ext>
            </a:extLst>
          </p:cNvPr>
          <p:cNvSpPr txBox="1"/>
          <p:nvPr/>
        </p:nvSpPr>
        <p:spPr>
          <a:xfrm>
            <a:off x="299490" y="771495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Mongie dans les Pyrénées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F030EF-274E-4202-BDE0-73C50CAD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29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17C11A-8B27-4E66-BD73-00C334FB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F754BA-BFC7-47DF-82DD-07525AAA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99056"/>
            <a:ext cx="6018564" cy="6659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CAD1DA-493A-4B46-A83C-1739E768EBD5}"/>
              </a:ext>
            </a:extLst>
          </p:cNvPr>
          <p:cNvSpPr txBox="1"/>
          <p:nvPr/>
        </p:nvSpPr>
        <p:spPr>
          <a:xfrm>
            <a:off x="6297930" y="609495"/>
            <a:ext cx="2091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Les autocars</a:t>
            </a:r>
          </a:p>
        </p:txBody>
      </p:sp>
    </p:spTree>
    <p:extLst>
      <p:ext uri="{BB962C8B-B14F-4D97-AF65-F5344CB8AC3E}">
        <p14:creationId xmlns:p14="http://schemas.microsoft.com/office/powerpoint/2010/main" val="212201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E999C9-5488-40D0-A92D-E48F5CA09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4" name="Picture 2" descr="AirHelp publie son rapport annuel sur le trafic aérien en 2024">
            <a:extLst>
              <a:ext uri="{FF2B5EF4-FFF2-40B4-BE49-F238E27FC236}">
                <a16:creationId xmlns:a16="http://schemas.microsoft.com/office/drawing/2014/main" id="{4D85AFF0-D8AE-4D2D-B2B9-530348B5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" y="241226"/>
            <a:ext cx="8976829" cy="494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70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DC2AA0-CAFD-4A1B-9CE0-1E56535D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5595C-5A2F-40B5-873E-CA5C2BF040A4}"/>
              </a:ext>
            </a:extLst>
          </p:cNvPr>
          <p:cNvSpPr txBox="1"/>
          <p:nvPr/>
        </p:nvSpPr>
        <p:spPr>
          <a:xfrm>
            <a:off x="130174" y="75558"/>
            <a:ext cx="5902779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II Un rôle économique essentiel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0C46EA-B300-4E69-856F-3BC246A06992}"/>
              </a:ext>
            </a:extLst>
          </p:cNvPr>
          <p:cNvSpPr txBox="1"/>
          <p:nvPr/>
        </p:nvSpPr>
        <p:spPr>
          <a:xfrm>
            <a:off x="393265" y="621832"/>
            <a:ext cx="835746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recettes importantes grâce à un grand nombre d’arrivées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8D20A9-7735-4AEE-8FF1-ED924FCC8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4" y="1537438"/>
            <a:ext cx="7933619" cy="5245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4"/>
    </mc:Choice>
    <mc:Fallback xmlns="">
      <p:transition spd="slow" advTm="25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DF525E-9065-4D60-A65F-D577BB4C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43</a:t>
            </a:fld>
            <a:endParaRPr lang="fr-FR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4EC5D60-EF01-495F-81F6-C0ED77BD4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83392"/>
              </p:ext>
            </p:extLst>
          </p:nvPr>
        </p:nvGraphicFramePr>
        <p:xfrm>
          <a:off x="230716" y="527488"/>
          <a:ext cx="8284632" cy="606804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71158">
                  <a:extLst>
                    <a:ext uri="{9D8B030D-6E8A-4147-A177-3AD203B41FA5}">
                      <a16:colId xmlns:a16="http://schemas.microsoft.com/office/drawing/2014/main" val="118770961"/>
                    </a:ext>
                  </a:extLst>
                </a:gridCol>
                <a:gridCol w="2071158">
                  <a:extLst>
                    <a:ext uri="{9D8B030D-6E8A-4147-A177-3AD203B41FA5}">
                      <a16:colId xmlns:a16="http://schemas.microsoft.com/office/drawing/2014/main" val="947486760"/>
                    </a:ext>
                  </a:extLst>
                </a:gridCol>
                <a:gridCol w="2071158">
                  <a:extLst>
                    <a:ext uri="{9D8B030D-6E8A-4147-A177-3AD203B41FA5}">
                      <a16:colId xmlns:a16="http://schemas.microsoft.com/office/drawing/2014/main" val="767347842"/>
                    </a:ext>
                  </a:extLst>
                </a:gridCol>
                <a:gridCol w="2071158">
                  <a:extLst>
                    <a:ext uri="{9D8B030D-6E8A-4147-A177-3AD203B41FA5}">
                      <a16:colId xmlns:a16="http://schemas.microsoft.com/office/drawing/2014/main" val="1908458038"/>
                    </a:ext>
                  </a:extLst>
                </a:gridCol>
              </a:tblGrid>
              <a:tr h="628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Continent / Zone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Marché (Pays)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Part des arrivées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Volume (en millions)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182367597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EUROPE (76%)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Allemagne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14,80%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15,1 M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61530951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Royaume-Uni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12,70%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13,0 M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006400627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Belgique / Lux.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10,80%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11,0 M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85861383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Italie / Espagne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11,50%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11,7 M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199173821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7030A0"/>
                          </a:solidFill>
                          <a:effectLst/>
                        </a:rPr>
                        <a:t>Pays-Bas / Suisse</a:t>
                      </a:r>
                      <a:endParaRPr lang="fr-FR" sz="18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9,30%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9,5 M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528106645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Reste de l'Europe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7030A0"/>
                          </a:solidFill>
                          <a:effectLst/>
                        </a:rPr>
                        <a:t>16,90%</a:t>
                      </a:r>
                      <a:endParaRPr lang="fr-FR" sz="18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7030A0"/>
                          </a:solidFill>
                          <a:effectLst/>
                        </a:rPr>
                        <a:t>17,2 M</a:t>
                      </a:r>
                      <a:endParaRPr lang="fr-FR" sz="18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60801835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AMÉRIQUES (12%)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</a:rPr>
                        <a:t>États-Unis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6,70%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6,8 M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688600439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Canada / Brésil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3,20%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3,3 M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927889796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FF0000"/>
                          </a:solidFill>
                          <a:effectLst/>
                        </a:rPr>
                        <a:t>Reste Amérique</a:t>
                      </a:r>
                      <a:endParaRPr lang="fr-FR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</a:rPr>
                        <a:t>2,10%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</a:rPr>
                        <a:t>2,1 M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126638813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ASIE-OCÉANIE (9%)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Chine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3,10%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3,2 M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18151199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Japon / Inde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2,50%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2,6 M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795677989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Australie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1,40%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1,4 M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392235377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Reste Asie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</a:rPr>
                        <a:t>2,00%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2,0 M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40398227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AUTRES (3%)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70C0"/>
                          </a:solidFill>
                          <a:effectLst/>
                        </a:rPr>
                        <a:t>Proche-Orient / Afrique</a:t>
                      </a:r>
                      <a:endParaRPr lang="fr-FR" sz="18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70C0"/>
                          </a:solidFill>
                          <a:effectLst/>
                        </a:rPr>
                        <a:t>3,00%</a:t>
                      </a:r>
                      <a:endParaRPr lang="fr-FR" sz="18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</a:rPr>
                        <a:t>3,1 M</a:t>
                      </a:r>
                      <a:endParaRPr lang="fr-FR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4169602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17328DA-8485-4781-BD1D-9C16D4DF93D9}"/>
              </a:ext>
            </a:extLst>
          </p:cNvPr>
          <p:cNvSpPr txBox="1"/>
          <p:nvPr/>
        </p:nvSpPr>
        <p:spPr>
          <a:xfrm>
            <a:off x="101600" y="77801"/>
            <a:ext cx="3288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Provenance des touristes</a:t>
            </a:r>
          </a:p>
        </p:txBody>
      </p:sp>
    </p:spTree>
    <p:extLst>
      <p:ext uri="{BB962C8B-B14F-4D97-AF65-F5344CB8AC3E}">
        <p14:creationId xmlns:p14="http://schemas.microsoft.com/office/powerpoint/2010/main" val="1452396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BD334F-F7BE-40E2-B740-D1BDBC1F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44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E9D3647-03AF-4543-A499-BE0B6B41B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73579"/>
              </p:ext>
            </p:extLst>
          </p:nvPr>
        </p:nvGraphicFramePr>
        <p:xfrm>
          <a:off x="401637" y="216883"/>
          <a:ext cx="7085013" cy="394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0423">
                  <a:extLst>
                    <a:ext uri="{9D8B030D-6E8A-4147-A177-3AD203B41FA5}">
                      <a16:colId xmlns:a16="http://schemas.microsoft.com/office/drawing/2014/main" val="2649303212"/>
                    </a:ext>
                  </a:extLst>
                </a:gridCol>
                <a:gridCol w="2434590">
                  <a:extLst>
                    <a:ext uri="{9D8B030D-6E8A-4147-A177-3AD203B41FA5}">
                      <a16:colId xmlns:a16="http://schemas.microsoft.com/office/drawing/2014/main" val="680670520"/>
                    </a:ext>
                  </a:extLst>
                </a:gridCol>
              </a:tblGrid>
              <a:tr h="66021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Tourisme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dans le PIB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5096100"/>
                  </a:ext>
                </a:extLst>
              </a:tr>
              <a:tr h="5800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42044"/>
                  </a:ext>
                </a:extLst>
              </a:tr>
              <a:tr h="85267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méditerranéennes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8866043"/>
                  </a:ext>
                </a:extLst>
              </a:tr>
              <a:tr h="5878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Corse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6226963"/>
                  </a:ext>
                </a:extLst>
              </a:tr>
              <a:tr h="7702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septentrionales (du Nord)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646367"/>
                  </a:ext>
                </a:extLst>
              </a:tr>
              <a:tr h="4932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2674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314897C-A588-409E-98ED-B26045D2AE16}"/>
              </a:ext>
            </a:extLst>
          </p:cNvPr>
          <p:cNvSpPr txBox="1"/>
          <p:nvPr/>
        </p:nvSpPr>
        <p:spPr>
          <a:xfrm>
            <a:off x="384895" y="4427755"/>
            <a:ext cx="4392845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De nombreux emplois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5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2"/>
    </mc:Choice>
    <mc:Fallback xmlns="">
      <p:transition spd="slow" advTm="15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BD18AF-C478-4561-9FFA-B2BA1E9D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4ADC4C-9F22-45CE-A4F4-40926A501A52}"/>
              </a:ext>
            </a:extLst>
          </p:cNvPr>
          <p:cNvSpPr txBox="1"/>
          <p:nvPr/>
        </p:nvSpPr>
        <p:spPr>
          <a:xfrm>
            <a:off x="3704907" y="2549664"/>
            <a:ext cx="239871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L’emploi dans le tourisme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46FCF7-E2B8-4AF8-B1F7-0A4B7D7A642B}"/>
              </a:ext>
            </a:extLst>
          </p:cNvPr>
          <p:cNvSpPr txBox="1"/>
          <p:nvPr/>
        </p:nvSpPr>
        <p:spPr>
          <a:xfrm>
            <a:off x="279717" y="320159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Offres d’emplois &gt; à la demande dans hôtellerie et restauration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C6E029-8DC8-44EF-83E1-E1B0CCD8A77E}"/>
              </a:ext>
            </a:extLst>
          </p:cNvPr>
          <p:cNvSpPr txBox="1"/>
          <p:nvPr/>
        </p:nvSpPr>
        <p:spPr>
          <a:xfrm>
            <a:off x="6192680" y="320159"/>
            <a:ext cx="239871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d’emplois : les permanents et les saisonniers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4C1399-8EA7-4551-AFF0-817DBCD13CAD}"/>
              </a:ext>
            </a:extLst>
          </p:cNvPr>
          <p:cNvSpPr txBox="1"/>
          <p:nvPr/>
        </p:nvSpPr>
        <p:spPr>
          <a:xfrm>
            <a:off x="365760" y="4456778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emplois saisonniers = la non-qualification du personnel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E3D6BC-7159-4A26-8ACC-28DA769F8A75}"/>
              </a:ext>
            </a:extLst>
          </p:cNvPr>
          <p:cNvSpPr txBox="1"/>
          <p:nvPr/>
        </p:nvSpPr>
        <p:spPr>
          <a:xfrm>
            <a:off x="5735480" y="4610666"/>
            <a:ext cx="304276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agences de voyages, offices de tourisme, TO = personnel qualifié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261E673-CEBF-4687-8734-6BEA14E16A0A}"/>
              </a:ext>
            </a:extLst>
          </p:cNvPr>
          <p:cNvCxnSpPr>
            <a:cxnSpLocks/>
          </p:cNvCxnSpPr>
          <p:nvPr/>
        </p:nvCxnSpPr>
        <p:spPr>
          <a:xfrm flipH="1">
            <a:off x="5200652" y="1289655"/>
            <a:ext cx="731518" cy="101727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D8C3CE-F0CF-4962-8B47-850553A527F3}"/>
              </a:ext>
            </a:extLst>
          </p:cNvPr>
          <p:cNvCxnSpPr>
            <a:cxnSpLocks/>
          </p:cNvCxnSpPr>
          <p:nvPr/>
        </p:nvCxnSpPr>
        <p:spPr>
          <a:xfrm>
            <a:off x="2951320" y="1474470"/>
            <a:ext cx="1033940" cy="83245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7B7513E-B202-43CD-BDA5-58C0E04EFB62}"/>
              </a:ext>
            </a:extLst>
          </p:cNvPr>
          <p:cNvCxnSpPr>
            <a:cxnSpLocks/>
          </p:cNvCxnSpPr>
          <p:nvPr/>
        </p:nvCxnSpPr>
        <p:spPr>
          <a:xfrm flipH="1">
            <a:off x="2951320" y="3429000"/>
            <a:ext cx="1033940" cy="81590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269A563-CE89-439B-A1A3-7B0BA0E209EF}"/>
              </a:ext>
            </a:extLst>
          </p:cNvPr>
          <p:cNvCxnSpPr>
            <a:cxnSpLocks/>
          </p:cNvCxnSpPr>
          <p:nvPr/>
        </p:nvCxnSpPr>
        <p:spPr>
          <a:xfrm>
            <a:off x="5063490" y="3537159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32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9"/>
    </mc:Choice>
    <mc:Fallback xmlns="">
      <p:transition spd="slow" advTm="10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2F4C3C-EFE5-4EEF-9E5C-4460590B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FA6768-C5FC-4095-816C-AA5EEF75BE47}"/>
              </a:ext>
            </a:extLst>
          </p:cNvPr>
          <p:cNvSpPr txBox="1"/>
          <p:nvPr/>
        </p:nvSpPr>
        <p:spPr>
          <a:xfrm>
            <a:off x="131311" y="100673"/>
            <a:ext cx="2794769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300" b="1" dirty="0">
                <a:latin typeface="Arial Black" panose="020B0A04020102020204" pitchFamily="34" charset="0"/>
                <a:ea typeface="Verdana" panose="020B0604030504040204" pitchFamily="34" charset="0"/>
              </a:rPr>
              <a:t>III des destinations  et une offre touristique variées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F21A55-3407-49E2-B36C-6D12C18BD87D}"/>
              </a:ext>
            </a:extLst>
          </p:cNvPr>
          <p:cNvSpPr txBox="1"/>
          <p:nvPr/>
        </p:nvSpPr>
        <p:spPr>
          <a:xfrm>
            <a:off x="131311" y="2080006"/>
            <a:ext cx="2903218" cy="10618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100" b="1" dirty="0">
                <a:latin typeface="Arial Black" panose="020B0A04020102020204" pitchFamily="34" charset="0"/>
                <a:ea typeface="Verdana" panose="020B0604030504040204" pitchFamily="34" charset="0"/>
              </a:rPr>
              <a:t>1/ une géographie du tourisme différenciée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DFC175-AB42-46D6-95D9-022D076C3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3344077"/>
            <a:ext cx="2728315" cy="2146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A4D3FD-5E42-4F37-BD49-437DDF1BB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5490619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B0ABA3-526C-4F8E-ADBD-E0C40A42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9" y="407044"/>
            <a:ext cx="5978160" cy="631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1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88"/>
    </mc:Choice>
    <mc:Fallback xmlns="">
      <p:transition spd="slow" advTm="16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CB10A4-604E-451E-9760-53C8993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47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401F0F4-1E1D-4BEC-8B34-2A1DE21EC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32754"/>
              </p:ext>
            </p:extLst>
          </p:nvPr>
        </p:nvGraphicFramePr>
        <p:xfrm>
          <a:off x="400050" y="96401"/>
          <a:ext cx="7875270" cy="6098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5806">
                  <a:extLst>
                    <a:ext uri="{9D8B030D-6E8A-4147-A177-3AD203B41FA5}">
                      <a16:colId xmlns:a16="http://schemas.microsoft.com/office/drawing/2014/main" val="2267203064"/>
                    </a:ext>
                  </a:extLst>
                </a:gridCol>
                <a:gridCol w="3175806">
                  <a:extLst>
                    <a:ext uri="{9D8B030D-6E8A-4147-A177-3AD203B41FA5}">
                      <a16:colId xmlns:a16="http://schemas.microsoft.com/office/drawing/2014/main" val="452526507"/>
                    </a:ext>
                  </a:extLst>
                </a:gridCol>
                <a:gridCol w="1523658">
                  <a:extLst>
                    <a:ext uri="{9D8B030D-6E8A-4147-A177-3AD203B41FA5}">
                      <a16:colId xmlns:a16="http://schemas.microsoft.com/office/drawing/2014/main" val="1424811330"/>
                    </a:ext>
                  </a:extLst>
                </a:gridCol>
              </a:tblGrid>
              <a:tr h="1049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fr-FR" sz="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Nuitées d’été en 2024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 millions)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fr-FR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%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348898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29166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méditerranéen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330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atlantique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463784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breton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0378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nord et normand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88357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Massifs de montagne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97874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alpin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92890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pyrénéen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1906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 massifs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74385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134,2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53402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83172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 de province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27512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Campagne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68,8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63871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353,2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100 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76567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FF69795-4E26-4489-BB76-95FC78A1903B}"/>
              </a:ext>
            </a:extLst>
          </p:cNvPr>
          <p:cNvSpPr txBox="1"/>
          <p:nvPr/>
        </p:nvSpPr>
        <p:spPr>
          <a:xfrm>
            <a:off x="400050" y="96401"/>
            <a:ext cx="3197085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200" b="1" dirty="0">
                <a:latin typeface="Arial Black" panose="020B0A04020102020204" pitchFamily="34" charset="0"/>
                <a:ea typeface="Verdana" panose="020B0604030504040204" pitchFamily="34" charset="0"/>
              </a:rPr>
              <a:t>2/ Les pratiques touristiques en France</a:t>
            </a:r>
          </a:p>
        </p:txBody>
      </p:sp>
    </p:spTree>
    <p:extLst>
      <p:ext uri="{BB962C8B-B14F-4D97-AF65-F5344CB8AC3E}">
        <p14:creationId xmlns:p14="http://schemas.microsoft.com/office/powerpoint/2010/main" val="39993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54"/>
    </mc:Choice>
    <mc:Fallback xmlns="">
      <p:transition spd="slow" advTm="349354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6391F7-9AA6-42F2-96C1-EF98EF60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74E0E3-817F-4ACD-8BCB-C72C2D8CF31C}"/>
              </a:ext>
            </a:extLst>
          </p:cNvPr>
          <p:cNvSpPr txBox="1"/>
          <p:nvPr/>
        </p:nvSpPr>
        <p:spPr>
          <a:xfrm>
            <a:off x="274320" y="477111"/>
            <a:ext cx="525385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balnéaire et nautique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6B50CC-EC47-4806-BF12-882E36CAE4AC}"/>
              </a:ext>
            </a:extLst>
          </p:cNvPr>
          <p:cNvSpPr txBox="1"/>
          <p:nvPr/>
        </p:nvSpPr>
        <p:spPr>
          <a:xfrm>
            <a:off x="628650" y="1370481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03877E-110B-4B1E-8366-F919D3B970E5}"/>
              </a:ext>
            </a:extLst>
          </p:cNvPr>
          <p:cNvSpPr txBox="1"/>
          <p:nvPr/>
        </p:nvSpPr>
        <p:spPr>
          <a:xfrm>
            <a:off x="139539" y="2050919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Dès fin XVIII</a:t>
            </a:r>
            <a:r>
              <a:rPr lang="fr-FR" sz="20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– Côte d’azur en hiver (Nice et Hyères), Manche, Normandie en été - Aristocrates étrangers et grande </a:t>
            </a:r>
            <a:r>
              <a:rPr lang="fr-FR" sz="2000" b="1">
                <a:latin typeface="Verdana" panose="020B0604030504040204" pitchFamily="34" charset="0"/>
                <a:ea typeface="Verdana" panose="020B0604030504040204" pitchFamily="34" charset="0"/>
              </a:rPr>
              <a:t>bourgeoisie française.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7BD19-03D8-4510-9787-3081D09251C4}"/>
              </a:ext>
            </a:extLst>
          </p:cNvPr>
          <p:cNvSpPr txBox="1"/>
          <p:nvPr/>
        </p:nvSpPr>
        <p:spPr>
          <a:xfrm>
            <a:off x="4705999" y="1292511"/>
            <a:ext cx="322232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Qui ? Période de l’année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17F4E0-319F-46D9-A758-3B255B4394DB}"/>
              </a:ext>
            </a:extLst>
          </p:cNvPr>
          <p:cNvSpPr txBox="1"/>
          <p:nvPr/>
        </p:nvSpPr>
        <p:spPr>
          <a:xfrm>
            <a:off x="139539" y="3350810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-Après PGM, tourisme balnéaire = tourisme d’été sur tous les littoraux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D61F4C-8BCE-4B3E-BEE6-9D21242C96BD}"/>
              </a:ext>
            </a:extLst>
          </p:cNvPr>
          <p:cNvSpPr txBox="1"/>
          <p:nvPr/>
        </p:nvSpPr>
        <p:spPr>
          <a:xfrm>
            <a:off x="139539" y="4475811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latin typeface="Verdana" panose="020B0604030504040204" pitchFamily="34" charset="0"/>
                <a:ea typeface="Verdana" panose="020B0604030504040204" pitchFamily="34" charset="0"/>
              </a:rPr>
              <a:t>Après DGM = essor encore + rapide grâce essor automobile (Les Landes, la Vendée). Développement camping d’où arrivée catégories sociales + modestes.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839D43-1942-4BB2-BD28-CAA929C2E76A}"/>
              </a:ext>
            </a:extLst>
          </p:cNvPr>
          <p:cNvSpPr txBox="1"/>
          <p:nvPr/>
        </p:nvSpPr>
        <p:spPr>
          <a:xfrm>
            <a:off x="139539" y="5740478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Conséquence : urbanisation du front de mer = tourisme de masse.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B456AB-CF34-4F29-A147-9F2497F525D2}"/>
              </a:ext>
            </a:extLst>
          </p:cNvPr>
          <p:cNvSpPr txBox="1"/>
          <p:nvPr/>
        </p:nvSpPr>
        <p:spPr>
          <a:xfrm rot="951657">
            <a:off x="4705377" y="397815"/>
            <a:ext cx="290483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Rappel chapitre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7"/>
    </mc:Choice>
    <mc:Fallback xmlns="">
      <p:transition spd="slow" advTm="17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2A675A-4F6C-4164-B687-7836A0D3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49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86451-47DA-4321-A0D2-AC58F69B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2995012"/>
            <a:ext cx="2728315" cy="21465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231BC3-72AD-4578-B062-660AABEF9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5141554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3D99BF-1EE8-4E95-9E46-6F14B437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25" y="136523"/>
            <a:ext cx="6153065" cy="64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1"/>
    </mc:Choice>
    <mc:Fallback xmlns="">
      <p:transition spd="slow" advTm="3939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20EE92-4B1E-4100-BA52-769BC9402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231">
            <a:off x="604437" y="751477"/>
            <a:ext cx="3846731" cy="26337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23E18F-686D-4AC7-9E8E-4DF87EAEF350}"/>
              </a:ext>
            </a:extLst>
          </p:cNvPr>
          <p:cNvSpPr txBox="1"/>
          <p:nvPr/>
        </p:nvSpPr>
        <p:spPr>
          <a:xfrm rot="20556648">
            <a:off x="173760" y="480705"/>
            <a:ext cx="3278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Lioran Massif Central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F9D6ED-44DB-4442-A7FE-F0965F33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589">
            <a:off x="5029538" y="812010"/>
            <a:ext cx="3769095" cy="25127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E4384A-AB8A-4EA7-A140-8606FCD1A3CC}"/>
              </a:ext>
            </a:extLst>
          </p:cNvPr>
          <p:cNvSpPr txBox="1"/>
          <p:nvPr/>
        </p:nvSpPr>
        <p:spPr>
          <a:xfrm rot="940570">
            <a:off x="6198328" y="475692"/>
            <a:ext cx="23422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Rousses Jura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09BAF5-1EC0-4B2B-B8B9-DC5BA1BF2F6E}"/>
              </a:ext>
            </a:extLst>
          </p:cNvPr>
          <p:cNvSpPr txBox="1"/>
          <p:nvPr/>
        </p:nvSpPr>
        <p:spPr>
          <a:xfrm>
            <a:off x="3146811" y="3518566"/>
            <a:ext cx="340257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moyennes montagnes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3A0A0B-79D3-4415-8A4C-05243A1BA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30" y="4038139"/>
            <a:ext cx="4800670" cy="26986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542BE4A-9B1A-4F0E-9F02-A4EE6A547B4A}"/>
              </a:ext>
            </a:extLst>
          </p:cNvPr>
          <p:cNvSpPr txBox="1"/>
          <p:nvPr/>
        </p:nvSpPr>
        <p:spPr>
          <a:xfrm>
            <a:off x="1233781" y="5553105"/>
            <a:ext cx="15093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Bussang Les Vosges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6609D4-3007-42E5-9F8C-D3E1E691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26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A23D18-0A55-419A-B335-D375F207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1B971-BD56-4BA1-9869-A1ABE44ECCDE}"/>
              </a:ext>
            </a:extLst>
          </p:cNvPr>
          <p:cNvSpPr txBox="1"/>
          <p:nvPr/>
        </p:nvSpPr>
        <p:spPr>
          <a:xfrm>
            <a:off x="260081" y="352426"/>
            <a:ext cx="4008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montagnard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53595-5E82-4FCE-87A9-B409038CA366}"/>
              </a:ext>
            </a:extLst>
          </p:cNvPr>
          <p:cNvSpPr txBox="1"/>
          <p:nvPr/>
        </p:nvSpPr>
        <p:spPr>
          <a:xfrm>
            <a:off x="735150" y="923450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5109BB-AAAB-46A1-83E2-AF6611C47EFB}"/>
              </a:ext>
            </a:extLst>
          </p:cNvPr>
          <p:cNvSpPr txBox="1"/>
          <p:nvPr/>
        </p:nvSpPr>
        <p:spPr>
          <a:xfrm>
            <a:off x="735150" y="1517274"/>
            <a:ext cx="24341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9C314C3-BF49-467E-B965-9BF47793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1" y="3079773"/>
            <a:ext cx="4178300" cy="30238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Ascension du Mont Blanc en 1786. </a:t>
            </a:r>
          </a:p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Milieu XIX</a:t>
            </a:r>
            <a:r>
              <a:rPr lang="fr-FR" altLang="fr-FR" sz="2000" b="1" baseline="30000" dirty="0"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latin typeface="Verdana" panose="020B0604030504040204" pitchFamily="34" charset="0"/>
              </a:rPr>
              <a:t> siècle = création de 2 clubs alpins = British alpine club et club alpin français (1874) + succès du thermalisme (Luchon ou Aix-les-Bains avec clientèle aisée).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3645B1-8406-48F0-B605-9F6326D2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0" y="466150"/>
            <a:ext cx="4451004" cy="639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0"/>
    </mc:Choice>
    <mc:Fallback xmlns="">
      <p:transition spd="slow" advTm="16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1EF126-9F83-4022-BA3D-86F0E48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DDCDB6-9693-4236-BD93-0228EF252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18" y="136524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7698057-1952-41A6-A616-F809912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888" y="1697593"/>
            <a:ext cx="3168650" cy="709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Invention des sports d’hiver fin XIX</a:t>
            </a:r>
            <a:r>
              <a:rPr lang="fr-FR" altLang="fr-FR" sz="2000" b="1" baseline="33000" dirty="0">
                <a:latin typeface="Verdana" panose="020B0604030504040204" pitchFamily="34" charset="0"/>
              </a:rPr>
              <a:t>e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5B2D6CE1-375B-4C1B-A923-07808659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5" y="905430"/>
            <a:ext cx="503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8000"/>
              </a:lnSpc>
            </a:pPr>
            <a:r>
              <a:rPr lang="fr-FR" altLang="fr-FR" sz="40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644668B-9E88-4521-B683-ACB08200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2914172"/>
            <a:ext cx="54610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Apparition sports d’hiver début XXe (apparition ski années 1880).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0C3DA1B-A20C-4E8E-86A5-68A84E94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" y="4134483"/>
            <a:ext cx="871093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Entre 2 guerres = jeux olympiques d’hiver de Chamonix en 1924 + premières remontées mécaniques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1E4CED7-A4D8-4ECC-9963-6694F02CE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5346852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4"/>
    </mc:Choice>
    <mc:Fallback xmlns="">
      <p:transition spd="slow" advTm="7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17889D-BD1D-4B39-B4C3-B5EF7615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52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A40C708-EF1B-4391-AA8E-C74E2B17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1102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Essor du ski à partir des années 1960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causes</a:t>
            </a: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endParaRPr lang="fr-FR" altLang="fr-FR" sz="2000" b="1" baseline="33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2F6DDF4-069A-4E9E-97A6-CBB9EA4BB61B}"/>
              </a:ext>
            </a:extLst>
          </p:cNvPr>
          <p:cNvCxnSpPr>
            <a:cxnSpLocks/>
          </p:cNvCxnSpPr>
          <p:nvPr/>
        </p:nvCxnSpPr>
        <p:spPr>
          <a:xfrm flipH="1">
            <a:off x="5543552" y="1093649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43D10D0-7CAF-4CF5-92C6-A6A16C7DFFCC}"/>
              </a:ext>
            </a:extLst>
          </p:cNvPr>
          <p:cNvCxnSpPr>
            <a:cxnSpLocks/>
          </p:cNvCxnSpPr>
          <p:nvPr/>
        </p:nvCxnSpPr>
        <p:spPr>
          <a:xfrm>
            <a:off x="2651760" y="999941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5B2256F-6344-4F26-9550-E7280009EC0C}"/>
              </a:ext>
            </a:extLst>
          </p:cNvPr>
          <p:cNvCxnSpPr>
            <a:cxnSpLocks/>
          </p:cNvCxnSpPr>
          <p:nvPr/>
        </p:nvCxnSpPr>
        <p:spPr>
          <a:xfrm flipH="1">
            <a:off x="2366010" y="3540328"/>
            <a:ext cx="1079504" cy="6290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90A1A5-B3BB-4E8B-8BA4-F3A476DAE8E5}"/>
              </a:ext>
            </a:extLst>
          </p:cNvPr>
          <p:cNvCxnSpPr>
            <a:cxnSpLocks/>
          </p:cNvCxnSpPr>
          <p:nvPr/>
        </p:nvCxnSpPr>
        <p:spPr>
          <a:xfrm>
            <a:off x="5338603" y="3363143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50927A6-B27E-4293-86C5-5E1E9DB62D55}"/>
              </a:ext>
            </a:extLst>
          </p:cNvPr>
          <p:cNvSpPr txBox="1"/>
          <p:nvPr/>
        </p:nvSpPr>
        <p:spPr>
          <a:xfrm>
            <a:off x="678026" y="169419"/>
            <a:ext cx="1847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automobile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A85F7C-9BFD-45F4-9432-23B778A1A8A4}"/>
              </a:ext>
            </a:extLst>
          </p:cNvPr>
          <p:cNvSpPr txBox="1"/>
          <p:nvPr/>
        </p:nvSpPr>
        <p:spPr>
          <a:xfrm>
            <a:off x="6116636" y="210615"/>
            <a:ext cx="23987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hausse niveau de vie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88F804-72AD-4ACF-AF1C-683FE10123E8}"/>
              </a:ext>
            </a:extLst>
          </p:cNvPr>
          <p:cNvSpPr txBox="1"/>
          <p:nvPr/>
        </p:nvSpPr>
        <p:spPr>
          <a:xfrm>
            <a:off x="5977891" y="4657532"/>
            <a:ext cx="23987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multiplication des équipements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CE6C70-6FEB-4BAF-9753-38A4938E47F2}"/>
              </a:ext>
            </a:extLst>
          </p:cNvPr>
          <p:cNvSpPr txBox="1"/>
          <p:nvPr/>
        </p:nvSpPr>
        <p:spPr>
          <a:xfrm>
            <a:off x="127160" y="4665033"/>
            <a:ext cx="42962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 de Grenoble (1968) puis Albertville (1992) avec victoires sportifs français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17FA3E-C910-44D4-9A52-9856324FB489}"/>
              </a:ext>
            </a:extLst>
          </p:cNvPr>
          <p:cNvSpPr txBox="1"/>
          <p:nvPr/>
        </p:nvSpPr>
        <p:spPr>
          <a:xfrm>
            <a:off x="201455" y="5907964"/>
            <a:ext cx="8741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Nombre Français au ski : 1972 = 3% et 2013 = 10% (stable depuis 13 ans)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2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5"/>
    </mc:Choice>
    <mc:Fallback xmlns="">
      <p:transition spd="slow" advTm="9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92A579-4E43-4B56-B09A-194D6DB8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53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1C8872-8A20-4ADF-A6F1-51F9916BF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650466"/>
              </p:ext>
            </p:extLst>
          </p:nvPr>
        </p:nvGraphicFramePr>
        <p:xfrm>
          <a:off x="685800" y="251460"/>
          <a:ext cx="8229600" cy="2388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3738">
                  <a:extLst>
                    <a:ext uri="{9D8B030D-6E8A-4147-A177-3AD203B41FA5}">
                      <a16:colId xmlns:a16="http://schemas.microsoft.com/office/drawing/2014/main" val="1726756059"/>
                    </a:ext>
                  </a:extLst>
                </a:gridCol>
                <a:gridCol w="3705862">
                  <a:extLst>
                    <a:ext uri="{9D8B030D-6E8A-4147-A177-3AD203B41FA5}">
                      <a16:colId xmlns:a16="http://schemas.microsoft.com/office/drawing/2014/main" val="3506819485"/>
                    </a:ext>
                  </a:extLst>
                </a:gridCol>
              </a:tblGrid>
              <a:tr h="417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montagnard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de la clientèle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315666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Nord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113814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Sud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59537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Pyrénées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303728"/>
                  </a:ext>
                </a:extLst>
              </a:tr>
              <a:tr h="315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87475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F3FD49BF-CA67-4114-80FB-72FE480D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9" y="2883153"/>
            <a:ext cx="4826632" cy="45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4 générations de stations de ski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E78348D-A531-4A69-954E-EC009444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8" y="3580384"/>
            <a:ext cx="8335641" cy="2203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1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Chamonix (alpinisme), Saint-Gervais (thermalisme), greffées sur le village = altitude moyenne, desservies par la route et le rail. Certaines + élevées : </a:t>
            </a:r>
            <a:r>
              <a:rPr lang="fr-FR" altLang="fr-FR" sz="2000" b="1" dirty="0" err="1">
                <a:latin typeface="Verdana" panose="020B0604030504040204" pitchFamily="34" charset="0"/>
              </a:rPr>
              <a:t>Mégève</a:t>
            </a:r>
            <a:r>
              <a:rPr lang="fr-FR" altLang="fr-FR" sz="2000" b="1" dirty="0">
                <a:latin typeface="Verdana" panose="020B0604030504040204" pitchFamily="34" charset="0"/>
              </a:rPr>
              <a:t> (1100m), Serre-Chevalier (1350m) ou Val d’Isère lancée en 1935. Leur architecture est variée.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92"/>
    </mc:Choice>
    <mc:Fallback xmlns="">
      <p:transition spd="slow" advTm="16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D0108E-572C-4B6C-98D5-78DD29DE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8E63D1-43A5-4969-A233-210BA944C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" y="161607"/>
            <a:ext cx="6894499" cy="65347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83FA87-0800-426B-96C8-17685442A830}"/>
              </a:ext>
            </a:extLst>
          </p:cNvPr>
          <p:cNvSpPr txBox="1"/>
          <p:nvPr/>
        </p:nvSpPr>
        <p:spPr>
          <a:xfrm>
            <a:off x="7126909" y="2481302"/>
            <a:ext cx="15713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Val d’Isère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années 1950</a:t>
            </a:r>
          </a:p>
        </p:txBody>
      </p:sp>
    </p:spTree>
    <p:extLst>
      <p:ext uri="{BB962C8B-B14F-4D97-AF65-F5344CB8AC3E}">
        <p14:creationId xmlns:p14="http://schemas.microsoft.com/office/powerpoint/2010/main" val="14394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5520B8-68CB-449F-BA0D-14CC2139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F0DFDFD-1ED9-4AA8-87CD-4DA447B6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9" y="136524"/>
            <a:ext cx="2480561" cy="6584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Courchevel, Chamrousse, Méribel, etc. = stations d’altitude, parfois construites avec aide des collectivités locales (Savoie à Courchevel). </a:t>
            </a:r>
            <a:r>
              <a:rPr lang="fr-FR" altLang="fr-FR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Elles ont un plan d’aménagement global. Elles sont + proches des pistes, domaine skiable + étendu.</a:t>
            </a:r>
          </a:p>
          <a:p>
            <a:pPr>
              <a:lnSpc>
                <a:spcPct val="102000"/>
              </a:lnSpc>
            </a:pPr>
            <a:endParaRPr lang="fr-FR" altLang="fr-FR" sz="2000" b="1" dirty="0">
              <a:latin typeface="Verdana" panose="020B060403050404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3113F1-D5CC-4F2C-BD30-329CD23FE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53" y="353694"/>
            <a:ext cx="6264808" cy="47555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42E2FF-32EC-46BA-859C-B05735D177CB}"/>
              </a:ext>
            </a:extLst>
          </p:cNvPr>
          <p:cNvSpPr txBox="1"/>
          <p:nvPr/>
        </p:nvSpPr>
        <p:spPr>
          <a:xfrm>
            <a:off x="2966085" y="5178782"/>
            <a:ext cx="3920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Courchevel dans les années 1970</a:t>
            </a:r>
          </a:p>
        </p:txBody>
      </p:sp>
    </p:spTree>
    <p:extLst>
      <p:ext uri="{BB962C8B-B14F-4D97-AF65-F5344CB8AC3E}">
        <p14:creationId xmlns:p14="http://schemas.microsoft.com/office/powerpoint/2010/main" val="34524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8"/>
    </mc:Choice>
    <mc:Fallback xmlns="">
      <p:transition spd="slow" advTm="49468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4A7A5B-BDA4-4262-AB73-1B86F140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56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DEF18A8-3BEE-4536-8B91-7741B1BE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8" y="124458"/>
            <a:ext cx="2473231" cy="5647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3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« stations intégrées » après 1960. Totale planification, capitaux privés. Vente des appartements rembourse les capitaux empruntés. Elles sont nombreuses : Val-Thorens, Tignes, Les Arcs, La </a:t>
            </a:r>
            <a:r>
              <a:rPr lang="fr-FR" altLang="fr-FR" sz="2000" b="1" dirty="0" err="1">
                <a:latin typeface="Verdana" panose="020B0604030504040204" pitchFamily="34" charset="0"/>
              </a:rPr>
              <a:t>Plagne</a:t>
            </a:r>
            <a:r>
              <a:rPr lang="fr-FR" altLang="fr-FR" sz="2000" b="1" dirty="0">
                <a:latin typeface="Verdana" panose="020B0604030504040204" pitchFamily="34" charset="0"/>
              </a:rPr>
              <a:t>, Isola 2000.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CBF369-A210-4388-BADA-AE2B198B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40" y="136524"/>
            <a:ext cx="6311350" cy="487283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C8F7C63-7B03-499F-BAF6-C57198EC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40" y="5191918"/>
            <a:ext cx="6068149" cy="1346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Haute altitude. Ce sont des usines à ski. Architecture controversé (immeubles, barres). Mais fréquentation estivale faible.</a:t>
            </a:r>
            <a:endParaRPr lang="fr-FR" altLang="fr-FR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6"/>
    </mc:Choice>
    <mc:Fallback xmlns="">
      <p:transition spd="slow" advTm="8954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950322-7186-42F4-B5B4-9CB9F8B1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57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F86F9AF-2045-4CA5-A59A-B447CC090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9" y="242824"/>
            <a:ext cx="8335641" cy="1677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4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altitudes plus modestes, équipement de moindre envergure, mieux contrôlé, respect de l’environnement (des chalets). </a:t>
            </a:r>
            <a:r>
              <a:rPr lang="fr-FR" altLang="fr-FR" sz="2000" b="1">
                <a:latin typeface="Verdana" panose="020B0604030504040204" pitchFamily="34" charset="0"/>
              </a:rPr>
              <a:t>Hôtellerie modeste</a:t>
            </a:r>
            <a:r>
              <a:rPr lang="fr-FR" altLang="fr-FR" sz="2000" b="1" dirty="0">
                <a:latin typeface="Verdana" panose="020B0604030504040204" pitchFamily="34" charset="0"/>
              </a:rPr>
              <a:t>, + d’hébergement rural. Ex : Bonneval-sur-Arc.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DDAA2-AC40-4AA2-9E9F-CDDF421A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9" y="1920240"/>
            <a:ext cx="8446770" cy="47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2"/>
    </mc:Choice>
    <mc:Fallback xmlns="">
      <p:transition spd="slow" advTm="3702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9328750-3408-49FB-84D4-A637A92B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4DF811-6396-4AF2-8B59-61410584D856}"/>
              </a:ext>
            </a:extLst>
          </p:cNvPr>
          <p:cNvSpPr txBox="1"/>
          <p:nvPr/>
        </p:nvSpPr>
        <p:spPr>
          <a:xfrm>
            <a:off x="88631" y="101939"/>
            <a:ext cx="510058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vert et tourisme rural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5F8DEB-9815-4558-9249-7D39AB1997D5}"/>
              </a:ext>
            </a:extLst>
          </p:cNvPr>
          <p:cNvSpPr txBox="1"/>
          <p:nvPr/>
        </p:nvSpPr>
        <p:spPr>
          <a:xfrm>
            <a:off x="464576" y="1028700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8 millions de touristes par 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D4FE88-70E5-42C9-9A2C-F5084AA39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6" y="1440816"/>
            <a:ext cx="7618231" cy="52806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631A19-4FDB-427E-ACB2-6388C0B70032}"/>
              </a:ext>
            </a:extLst>
          </p:cNvPr>
          <p:cNvSpPr txBox="1"/>
          <p:nvPr/>
        </p:nvSpPr>
        <p:spPr>
          <a:xfrm>
            <a:off x="4816086" y="698721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11 parcs nationaux français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80"/>
    </mc:Choice>
    <mc:Fallback xmlns="">
      <p:transition spd="slow" advTm="15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C38348-7600-484D-83CA-61D4EE1E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59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048714-7987-4931-9A91-D64606E0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0"/>
            <a:ext cx="756666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2A25AF-4126-4791-9DD3-15160B73A4EC}"/>
              </a:ext>
            </a:extLst>
          </p:cNvPr>
          <p:cNvSpPr txBox="1"/>
          <p:nvPr/>
        </p:nvSpPr>
        <p:spPr>
          <a:xfrm>
            <a:off x="7486650" y="230326"/>
            <a:ext cx="160841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51 parcs naturels régionaux français</a:t>
            </a:r>
          </a:p>
          <a:p>
            <a:r>
              <a:rPr lang="fr-FR" sz="2200" b="1" dirty="0"/>
              <a:t>Soit 15% du territoire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8DA2A0-AB8C-4709-977C-710AFEFE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" y="112014"/>
            <a:ext cx="1028154" cy="11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88560-0BA3-47AF-95F0-B54FC0E0EB08}"/>
              </a:ext>
            </a:extLst>
          </p:cNvPr>
          <p:cNvSpPr txBox="1"/>
          <p:nvPr/>
        </p:nvSpPr>
        <p:spPr>
          <a:xfrm>
            <a:off x="3833122" y="3371850"/>
            <a:ext cx="191667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plateaux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ABA25-F141-4EF1-919D-D89BFE2F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1" y="483870"/>
            <a:ext cx="4046220" cy="2697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F7837D-26B0-4F6A-98B2-76B5E8A9F296}"/>
              </a:ext>
            </a:extLst>
          </p:cNvPr>
          <p:cNvSpPr txBox="1"/>
          <p:nvPr/>
        </p:nvSpPr>
        <p:spPr>
          <a:xfrm>
            <a:off x="346461" y="93315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Tarn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D460EF-CFD7-48FC-8B86-58730A07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5407"/>
            <a:ext cx="4366260" cy="2454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21B88C-1EE9-4737-A24F-867FCEC04D44}"/>
              </a:ext>
            </a:extLst>
          </p:cNvPr>
          <p:cNvSpPr txBox="1"/>
          <p:nvPr/>
        </p:nvSpPr>
        <p:spPr>
          <a:xfrm>
            <a:off x="5101011" y="205297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Verdon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DBA8A2-3A78-4A6A-96F8-9BD034A9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1" y="4067205"/>
            <a:ext cx="4712308" cy="26855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D616BA-CF4C-4F2E-8A6E-C0E4B948334B}"/>
              </a:ext>
            </a:extLst>
          </p:cNvPr>
          <p:cNvSpPr txBox="1"/>
          <p:nvPr/>
        </p:nvSpPr>
        <p:spPr>
          <a:xfrm>
            <a:off x="134451" y="3667095"/>
            <a:ext cx="31916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Gouffre de Padirac (Lot)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E36D6F-FBA5-4BF0-9B77-868784E98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89" y="4023002"/>
            <a:ext cx="3698671" cy="27740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DF674C2-F0EB-4E3A-AD98-533D1744BA71}"/>
              </a:ext>
            </a:extLst>
          </p:cNvPr>
          <p:cNvSpPr txBox="1"/>
          <p:nvPr/>
        </p:nvSpPr>
        <p:spPr>
          <a:xfrm>
            <a:off x="6171541" y="3622892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Aven Armand (Lozère)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3B13E1-1C24-472F-BEB5-B59B4BDE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4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14A139-CFEC-47AC-8FEA-804A4079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A59FEA4-310A-4CA0-A7E2-D0904C0D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806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Tourisme rural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= la campagne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FC4D8E7-7C1C-4C7F-A0CC-34195C1DF573}"/>
              </a:ext>
            </a:extLst>
          </p:cNvPr>
          <p:cNvCxnSpPr>
            <a:cxnSpLocks/>
          </p:cNvCxnSpPr>
          <p:nvPr/>
        </p:nvCxnSpPr>
        <p:spPr>
          <a:xfrm flipH="1">
            <a:off x="4572000" y="1062483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F591C65-D4DE-41B5-A677-679CA974D7E7}"/>
              </a:ext>
            </a:extLst>
          </p:cNvPr>
          <p:cNvCxnSpPr>
            <a:cxnSpLocks/>
          </p:cNvCxnSpPr>
          <p:nvPr/>
        </p:nvCxnSpPr>
        <p:spPr>
          <a:xfrm>
            <a:off x="3384866" y="1019453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C060AA7-FEEB-4CF9-90D3-E45153349286}"/>
              </a:ext>
            </a:extLst>
          </p:cNvPr>
          <p:cNvCxnSpPr>
            <a:cxnSpLocks/>
          </p:cNvCxnSpPr>
          <p:nvPr/>
        </p:nvCxnSpPr>
        <p:spPr>
          <a:xfrm flipH="1">
            <a:off x="1988820" y="2603534"/>
            <a:ext cx="991237" cy="314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34FBF6-8170-4B82-9B6E-E18E48DBE74A}"/>
              </a:ext>
            </a:extLst>
          </p:cNvPr>
          <p:cNvCxnSpPr>
            <a:cxnSpLocks/>
          </p:cNvCxnSpPr>
          <p:nvPr/>
        </p:nvCxnSpPr>
        <p:spPr>
          <a:xfrm>
            <a:off x="6297299" y="3113930"/>
            <a:ext cx="1040129" cy="63013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58B989A-15F6-4843-9B81-72F7CC470935}"/>
              </a:ext>
            </a:extLst>
          </p:cNvPr>
          <p:cNvSpPr txBox="1"/>
          <p:nvPr/>
        </p:nvSpPr>
        <p:spPr>
          <a:xfrm>
            <a:off x="217169" y="169419"/>
            <a:ext cx="307467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Un tiers de la fréquentation touristique annuelle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D0C736-C9C4-4A9A-BD89-DD042178A86B}"/>
              </a:ext>
            </a:extLst>
          </p:cNvPr>
          <p:cNvSpPr txBox="1"/>
          <p:nvPr/>
        </p:nvSpPr>
        <p:spPr>
          <a:xfrm>
            <a:off x="5612130" y="210615"/>
            <a:ext cx="3429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destination traditionnelle pour bcp de citadins (village d’origine, maison familiale)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B2DC8B-A311-4042-8148-74EA0695CE44}"/>
              </a:ext>
            </a:extLst>
          </p:cNvPr>
          <p:cNvSpPr txBox="1"/>
          <p:nvPr/>
        </p:nvSpPr>
        <p:spPr>
          <a:xfrm>
            <a:off x="6618126" y="3939938"/>
            <a:ext cx="239871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Pour les autres = camping ou location gîte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334C2D-351B-4C95-964F-F1C3ECB6FC14}"/>
              </a:ext>
            </a:extLst>
          </p:cNvPr>
          <p:cNvSpPr txBox="1"/>
          <p:nvPr/>
        </p:nvSpPr>
        <p:spPr>
          <a:xfrm>
            <a:off x="186052" y="3136952"/>
            <a:ext cx="2204560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But : échapper au rythme trépidant de la ville et fuir tourisme de masse (littoral, villes)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26BA2A-207F-4B98-B5C4-79642E843EFD}"/>
              </a:ext>
            </a:extLst>
          </p:cNvPr>
          <p:cNvCxnSpPr>
            <a:cxnSpLocks/>
          </p:cNvCxnSpPr>
          <p:nvPr/>
        </p:nvCxnSpPr>
        <p:spPr>
          <a:xfrm>
            <a:off x="4538347" y="3113930"/>
            <a:ext cx="0" cy="68483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5091E95-8301-49A2-868C-685879A7908F}"/>
              </a:ext>
            </a:extLst>
          </p:cNvPr>
          <p:cNvSpPr txBox="1"/>
          <p:nvPr/>
        </p:nvSpPr>
        <p:spPr>
          <a:xfrm>
            <a:off x="3552829" y="3986105"/>
            <a:ext cx="232029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+ en + d’étrangers : Britanniques, Allemands, Néerlandais et Belges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1"/>
    </mc:Choice>
    <mc:Fallback xmlns="">
      <p:transition spd="slow" advTm="10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2E0229-6690-4ECA-ABE1-2AB076B5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B71F701-3356-4D8A-8E74-F3354D44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37395"/>
            <a:ext cx="6663690" cy="6794865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C8DE3432-08BA-4813-8AE5-B202143BAB8E}"/>
              </a:ext>
            </a:extLst>
          </p:cNvPr>
          <p:cNvSpPr/>
          <p:nvPr/>
        </p:nvSpPr>
        <p:spPr>
          <a:xfrm>
            <a:off x="4011930" y="458343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D27E601-99B9-4E54-9783-5141ED6AA710}"/>
              </a:ext>
            </a:extLst>
          </p:cNvPr>
          <p:cNvSpPr/>
          <p:nvPr/>
        </p:nvSpPr>
        <p:spPr>
          <a:xfrm rot="20078584">
            <a:off x="3533544" y="4131814"/>
            <a:ext cx="738661" cy="738727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55F0D78-432F-4B17-AC37-29C4A0659B9E}"/>
              </a:ext>
            </a:extLst>
          </p:cNvPr>
          <p:cNvSpPr/>
          <p:nvPr/>
        </p:nvSpPr>
        <p:spPr>
          <a:xfrm>
            <a:off x="5284470" y="250698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40E356E-255A-45FE-9029-0A1057EC1F54}"/>
              </a:ext>
            </a:extLst>
          </p:cNvPr>
          <p:cNvSpPr/>
          <p:nvPr/>
        </p:nvSpPr>
        <p:spPr>
          <a:xfrm>
            <a:off x="4947285" y="209550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AC30842-8756-428A-9D24-9FEB6284A53C}"/>
              </a:ext>
            </a:extLst>
          </p:cNvPr>
          <p:cNvSpPr/>
          <p:nvPr/>
        </p:nvSpPr>
        <p:spPr>
          <a:xfrm>
            <a:off x="5440681" y="4298145"/>
            <a:ext cx="591986" cy="902969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7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8"/>
    </mc:Choice>
    <mc:Fallback xmlns="">
      <p:transition spd="slow" advTm="11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93B862-0066-4605-AA02-BFABAC8C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0E7EE-88AE-4AB8-85D0-2D8689F53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" y="736599"/>
            <a:ext cx="8751195" cy="5384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CE31C9-9BEE-4EC9-8F73-B7D31FD68E10}"/>
              </a:ext>
            </a:extLst>
          </p:cNvPr>
          <p:cNvSpPr txBox="1"/>
          <p:nvPr/>
        </p:nvSpPr>
        <p:spPr>
          <a:xfrm>
            <a:off x="88631" y="101939"/>
            <a:ext cx="326035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 tourisme social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09FA84-2817-412E-AF65-61EA85C46577}"/>
              </a:ext>
            </a:extLst>
          </p:cNvPr>
          <p:cNvSpPr txBox="1"/>
          <p:nvPr/>
        </p:nvSpPr>
        <p:spPr>
          <a:xfrm>
            <a:off x="321734" y="6265333"/>
            <a:ext cx="353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En 2025, le taux de départs = 63%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3"/>
    </mc:Choice>
    <mc:Fallback xmlns="">
      <p:transition spd="slow" advTm="9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63DD20-C2A7-4EA2-97FD-A2B438F8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9DBCBC-D8D0-4386-822D-DAA610462469}"/>
              </a:ext>
            </a:extLst>
          </p:cNvPr>
          <p:cNvSpPr txBox="1"/>
          <p:nvPr/>
        </p:nvSpPr>
        <p:spPr>
          <a:xfrm>
            <a:off x="147466" y="194142"/>
            <a:ext cx="41502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 Vidéo UNAT Val de Loire 15min</a:t>
            </a:r>
          </a:p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https://www.youtube.com/watch?v=4IPKEy0xgFM</a:t>
            </a:r>
            <a:endParaRPr lang="fr-FR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F4059D-D588-41C3-B509-1F02CB67F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82" y="100846"/>
            <a:ext cx="4615218" cy="25841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FC0E3-450C-4AC5-96A3-4DC7FD6F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2685038"/>
            <a:ext cx="8351880" cy="4126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E8A939-2A45-4966-8187-CC40679F6543}"/>
              </a:ext>
            </a:extLst>
          </p:cNvPr>
          <p:cNvSpPr txBox="1"/>
          <p:nvPr/>
        </p:nvSpPr>
        <p:spPr>
          <a:xfrm>
            <a:off x="347134" y="1667933"/>
            <a:ext cx="3327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155 familles sont parties en 2025</a:t>
            </a:r>
          </a:p>
        </p:txBody>
      </p:sp>
    </p:spTree>
    <p:extLst>
      <p:ext uri="{BB962C8B-B14F-4D97-AF65-F5344CB8AC3E}">
        <p14:creationId xmlns:p14="http://schemas.microsoft.com/office/powerpoint/2010/main" val="28850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8"/>
    </mc:Choice>
    <mc:Fallback xmlns="">
      <p:transition spd="slow" advTm="149198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006342-CD97-401B-966B-A8232341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118F1C-0A4A-4384-A8DF-395F1A4830D5}"/>
              </a:ext>
            </a:extLst>
          </p:cNvPr>
          <p:cNvSpPr txBox="1"/>
          <p:nvPr/>
        </p:nvSpPr>
        <p:spPr>
          <a:xfrm>
            <a:off x="6117859" y="261959"/>
            <a:ext cx="293751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Les parcs de loisirs : un secteur dynamique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8E5E0A-E416-4483-8224-B30A63E7C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" y="62124"/>
            <a:ext cx="5934980" cy="66939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45FB288-231E-4480-8495-B3339DA144D8}"/>
              </a:ext>
            </a:extLst>
          </p:cNvPr>
          <p:cNvSpPr txBox="1"/>
          <p:nvPr/>
        </p:nvSpPr>
        <p:spPr>
          <a:xfrm>
            <a:off x="491067" y="1024468"/>
            <a:ext cx="474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72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04C0D-93D8-4492-ACB5-1CAC34CD2C13}"/>
              </a:ext>
            </a:extLst>
          </p:cNvPr>
          <p:cNvSpPr txBox="1"/>
          <p:nvPr/>
        </p:nvSpPr>
        <p:spPr>
          <a:xfrm>
            <a:off x="2641600" y="3193535"/>
            <a:ext cx="130386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6600" b="1" dirty="0"/>
              <a:t>5,4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254389-28CC-4DA1-9BEC-EFDD6D2D88F3}"/>
              </a:ext>
            </a:extLst>
          </p:cNvPr>
          <p:cNvSpPr txBox="1"/>
          <p:nvPr/>
        </p:nvSpPr>
        <p:spPr>
          <a:xfrm>
            <a:off x="1905002" y="5511801"/>
            <a:ext cx="491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10,4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702ABD-A8F4-4E35-8015-285A3D6B92BD}"/>
              </a:ext>
            </a:extLst>
          </p:cNvPr>
          <p:cNvSpPr txBox="1"/>
          <p:nvPr/>
        </p:nvSpPr>
        <p:spPr>
          <a:xfrm>
            <a:off x="2122172" y="5788800"/>
            <a:ext cx="4008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5,8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ABA0E3-BD01-4EFE-BA4D-29A9732DBB2B}"/>
              </a:ext>
            </a:extLst>
          </p:cNvPr>
          <p:cNvSpPr txBox="1"/>
          <p:nvPr/>
        </p:nvSpPr>
        <p:spPr>
          <a:xfrm>
            <a:off x="1536857" y="5950299"/>
            <a:ext cx="491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2,85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DA9A61-5CBB-4DB7-A6B1-78154FECB2B4}"/>
              </a:ext>
            </a:extLst>
          </p:cNvPr>
          <p:cNvSpPr txBox="1"/>
          <p:nvPr/>
        </p:nvSpPr>
        <p:spPr>
          <a:xfrm>
            <a:off x="1448113" y="6243348"/>
            <a:ext cx="491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2,60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EC6375-F1F1-4527-9ED6-A9233145D3BC}"/>
              </a:ext>
            </a:extLst>
          </p:cNvPr>
          <p:cNvSpPr txBox="1"/>
          <p:nvPr/>
        </p:nvSpPr>
        <p:spPr>
          <a:xfrm>
            <a:off x="1625602" y="6444477"/>
            <a:ext cx="4023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1,9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1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81"/>
    </mc:Choice>
    <mc:Fallback xmlns="">
      <p:transition spd="slow" advTm="13148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07791E-99BF-4331-B225-8A5678A7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58017B-0A85-4056-8B92-1ECAE16F3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" y="124586"/>
            <a:ext cx="4107942" cy="52780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FA62CE-371B-4D46-80C1-80857DBFE054}"/>
              </a:ext>
            </a:extLst>
          </p:cNvPr>
          <p:cNvSpPr txBox="1"/>
          <p:nvPr/>
        </p:nvSpPr>
        <p:spPr>
          <a:xfrm>
            <a:off x="414866" y="660401"/>
            <a:ext cx="1176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52 000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6C2A49-6D2B-4E84-915E-6E2EC65C4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54354"/>
            <a:ext cx="5281041" cy="39139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10D58F-5567-4EEC-BA97-802DEF2E5D6C}"/>
              </a:ext>
            </a:extLst>
          </p:cNvPr>
          <p:cNvSpPr txBox="1"/>
          <p:nvPr/>
        </p:nvSpPr>
        <p:spPr>
          <a:xfrm>
            <a:off x="6427069" y="2193273"/>
            <a:ext cx="34065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b="1" dirty="0"/>
              <a:t>51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3888F6-3DE1-4654-A832-1B82F9972D12}"/>
              </a:ext>
            </a:extLst>
          </p:cNvPr>
          <p:cNvSpPr txBox="1"/>
          <p:nvPr/>
        </p:nvSpPr>
        <p:spPr>
          <a:xfrm>
            <a:off x="6033666" y="3076814"/>
            <a:ext cx="34065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b="1" dirty="0"/>
              <a:t>26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B38B25-57E9-4016-94B6-36229D2610B6}"/>
              </a:ext>
            </a:extLst>
          </p:cNvPr>
          <p:cNvSpPr txBox="1"/>
          <p:nvPr/>
        </p:nvSpPr>
        <p:spPr>
          <a:xfrm>
            <a:off x="5981365" y="3670954"/>
            <a:ext cx="34065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887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2"/>
    </mc:Choice>
    <mc:Fallback xmlns="">
      <p:transition spd="slow" advTm="38392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2A956D-0195-4DAF-885E-F832269D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66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D6A9787-FBA5-4869-B740-38028A3F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349135"/>
            <a:ext cx="763841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Ces parcs ont un poids important sur leur territoire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A9DDF12-F693-4B26-91FA-1EB25AA1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1384303"/>
            <a:ext cx="50438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Impacts de la pandémie </a:t>
            </a:r>
            <a:r>
              <a:rPr lang="fr-FR" altLang="fr-FR" sz="2000" b="1" dirty="0" err="1">
                <a:latin typeface="Verdana" panose="020B0604030504040204" pitchFamily="34" charset="0"/>
              </a:rPr>
              <a:t>covid</a:t>
            </a:r>
            <a:r>
              <a:rPr lang="fr-FR" altLang="fr-FR" sz="2000" b="1" dirty="0">
                <a:latin typeface="Verdana" panose="020B0604030504040204" pitchFamily="34" charset="0"/>
              </a:rPr>
              <a:t> 19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07DD3FA-FF03-43B4-90B8-661B4E18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2383095"/>
            <a:ext cx="534098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L’innovation et les investissements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411D697-0C30-48C9-A037-FE788EEED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3352743"/>
            <a:ext cx="66440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Réduire l’impact environnemental des parcs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27B55AE-8E27-4C53-A763-A23D4C70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6" y="4387911"/>
            <a:ext cx="8755693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La question du bien-être animal dans les parcs animaliers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9DF10E0-ADB0-44AE-B92E-23A0B69B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5257923"/>
            <a:ext cx="800417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Comment faire face à la concurrence entre les parcs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09"/>
    </mc:Choice>
    <mc:Fallback xmlns="">
      <p:transition spd="slow" advTm="62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0AC6F4-32B9-4D85-B4BD-C2975BFF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897255"/>
            <a:ext cx="7658100" cy="57435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235692-05C2-4935-A339-81CF1AD789A3}"/>
              </a:ext>
            </a:extLst>
          </p:cNvPr>
          <p:cNvSpPr txBox="1"/>
          <p:nvPr/>
        </p:nvSpPr>
        <p:spPr>
          <a:xfrm>
            <a:off x="742950" y="497145"/>
            <a:ext cx="58635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Plaine du Comtat Venaissin (Vaucluse)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8CA6CA-4CDB-481D-8213-0343AE62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34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5CDEDAF-AD1D-4062-918D-D72DEC30A1A0}"/>
              </a:ext>
            </a:extLst>
          </p:cNvPr>
          <p:cNvSpPr txBox="1"/>
          <p:nvPr/>
        </p:nvSpPr>
        <p:spPr>
          <a:xfrm>
            <a:off x="4084582" y="3521032"/>
            <a:ext cx="191667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littoraux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E45611-B5CD-4C32-87B4-F5E8F2BD988F}"/>
              </a:ext>
            </a:extLst>
          </p:cNvPr>
          <p:cNvSpPr txBox="1"/>
          <p:nvPr/>
        </p:nvSpPr>
        <p:spPr>
          <a:xfrm>
            <a:off x="213520" y="376643"/>
            <a:ext cx="44390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Falaises Pays de Caux (Normandie)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413E42-0589-4D88-A6B6-1577ECA50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801201"/>
            <a:ext cx="4439058" cy="2495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8A873F-7826-49CD-A54F-81C35382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0" y="801201"/>
            <a:ext cx="4183682" cy="23552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6F0CF1-C818-4AB7-B35A-5E2CE0C65EA4}"/>
              </a:ext>
            </a:extLst>
          </p:cNvPr>
          <p:cNvSpPr txBox="1"/>
          <p:nvPr/>
        </p:nvSpPr>
        <p:spPr>
          <a:xfrm>
            <a:off x="4819090" y="410033"/>
            <a:ext cx="41836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Côtes rocheuses (Bretagne)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B5F604-39BF-40D0-A087-738D76213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4057371"/>
            <a:ext cx="4084456" cy="24953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DC5089-5CCF-4CA3-9C1F-63DC7050E58B}"/>
              </a:ext>
            </a:extLst>
          </p:cNvPr>
          <p:cNvSpPr txBox="1"/>
          <p:nvPr/>
        </p:nvSpPr>
        <p:spPr>
          <a:xfrm>
            <a:off x="213521" y="4057371"/>
            <a:ext cx="4084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Une plage en Vendée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ACA3E2-9C9B-4C23-89E5-F0A712A54850}"/>
              </a:ext>
            </a:extLst>
          </p:cNvPr>
          <p:cNvSpPr txBox="1"/>
          <p:nvPr/>
        </p:nvSpPr>
        <p:spPr>
          <a:xfrm>
            <a:off x="4469128" y="4079696"/>
            <a:ext cx="4533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 marécageuse La Camargue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23616F-13BB-47DC-AC62-9B6FAF21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CDF7AA-8FD7-C758-6667-29AED7D9C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27" y="4457481"/>
            <a:ext cx="4533643" cy="23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1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4C62ED-8968-4DDF-A53B-7A393C58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00E09F-9807-42C0-BE3A-81375D4B2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" y="570531"/>
            <a:ext cx="8933970" cy="51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27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|4.1|8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|0.4|4.1|0.4|18.5|0.5|18.2|0.6|12.7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1.6|20.4|10.7|1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5.9|204.3|120.8|83.5|6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2|0.5|37.8|6.4|11.3|0.5|17.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3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2|7.7|12.1|30.3|54.6|19.1|2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5.4|4.2|23.1|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8|1|19.4|7.8|1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8.6|1.5|1|0.6|1.7|2.8|4.9|4.7|2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9.3|15.7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2582</TotalTime>
  <Words>1671</Words>
  <Application>Microsoft Office PowerPoint</Application>
  <PresentationFormat>Affichage à l'écran (4:3)</PresentationFormat>
  <Paragraphs>387</Paragraphs>
  <Slides>66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3" baseType="lpstr">
      <vt:lpstr>Microsoft YaHei</vt:lpstr>
      <vt:lpstr>Arial</vt:lpstr>
      <vt:lpstr>Arial Black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tperisse932@gmail.com</dc:creator>
  <cp:lastModifiedBy>PERISSE THIERRY</cp:lastModifiedBy>
  <cp:revision>205</cp:revision>
  <dcterms:created xsi:type="dcterms:W3CDTF">2021-02-14T11:04:48Z</dcterms:created>
  <dcterms:modified xsi:type="dcterms:W3CDTF">2026-03-31T12:02:08Z</dcterms:modified>
</cp:coreProperties>
</file>