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8"/>
  </p:notesMasterIdLst>
  <p:sldIdLst>
    <p:sldId id="256" r:id="rId2"/>
    <p:sldId id="257" r:id="rId3"/>
    <p:sldId id="258" r:id="rId4"/>
    <p:sldId id="263" r:id="rId5"/>
    <p:sldId id="259" r:id="rId6"/>
    <p:sldId id="261" r:id="rId7"/>
    <p:sldId id="260" r:id="rId8"/>
    <p:sldId id="262" r:id="rId9"/>
    <p:sldId id="264" r:id="rId10"/>
    <p:sldId id="266" r:id="rId11"/>
    <p:sldId id="265" r:id="rId12"/>
    <p:sldId id="269" r:id="rId13"/>
    <p:sldId id="271" r:id="rId14"/>
    <p:sldId id="270" r:id="rId15"/>
    <p:sldId id="268" r:id="rId16"/>
    <p:sldId id="272" r:id="rId17"/>
    <p:sldId id="273" r:id="rId18"/>
    <p:sldId id="274" r:id="rId19"/>
    <p:sldId id="275" r:id="rId20"/>
    <p:sldId id="276" r:id="rId21"/>
    <p:sldId id="277" r:id="rId22"/>
    <p:sldId id="278" r:id="rId23"/>
    <p:sldId id="281" r:id="rId24"/>
    <p:sldId id="287" r:id="rId25"/>
    <p:sldId id="282" r:id="rId26"/>
    <p:sldId id="283" r:id="rId27"/>
    <p:sldId id="284" r:id="rId28"/>
    <p:sldId id="285" r:id="rId29"/>
    <p:sldId id="286" r:id="rId30"/>
    <p:sldId id="288" r:id="rId31"/>
    <p:sldId id="302" r:id="rId32"/>
    <p:sldId id="290" r:id="rId33"/>
    <p:sldId id="291" r:id="rId34"/>
    <p:sldId id="298" r:id="rId35"/>
    <p:sldId id="299" r:id="rId36"/>
    <p:sldId id="300"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2" d="100"/>
          <a:sy n="72" d="100"/>
        </p:scale>
        <p:origin x="113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7664B-8AA8-4B3E-A153-6B3F742CCB92}" type="datetimeFigureOut">
              <a:rPr lang="fr-FR" smtClean="0"/>
              <a:t>05/01/2026</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E3780D-E033-4E97-BFB9-8579DD6D5038}" type="slidenum">
              <a:rPr lang="fr-FR" smtClean="0"/>
              <a:t>‹N°›</a:t>
            </a:fld>
            <a:endParaRPr lang="fr-FR"/>
          </a:p>
        </p:txBody>
      </p:sp>
    </p:spTree>
    <p:extLst>
      <p:ext uri="{BB962C8B-B14F-4D97-AF65-F5344CB8AC3E}">
        <p14:creationId xmlns:p14="http://schemas.microsoft.com/office/powerpoint/2010/main" val="2537176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0881F9E0-A5DA-42FB-9961-C15617A9FD23}" type="datetime1">
              <a:rPr lang="fr-FR" smtClean="0"/>
              <a:t>05/01/2026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46638AE-AEC8-4DB5-AEC5-4B7C46AE1F73}" type="slidenum">
              <a:rPr lang="fr-FR" smtClean="0"/>
              <a:t>‹N°›</a:t>
            </a:fld>
            <a:endParaRPr lang="fr-FR"/>
          </a:p>
        </p:txBody>
      </p:sp>
    </p:spTree>
    <p:extLst>
      <p:ext uri="{BB962C8B-B14F-4D97-AF65-F5344CB8AC3E}">
        <p14:creationId xmlns:p14="http://schemas.microsoft.com/office/powerpoint/2010/main" val="4052310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DE31E49-C7CD-4454-B7EE-4AEE794C731C}" type="datetime1">
              <a:rPr lang="fr-FR" smtClean="0"/>
              <a:t>05/01/2026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46638AE-AEC8-4DB5-AEC5-4B7C46AE1F73}" type="slidenum">
              <a:rPr lang="fr-FR" smtClean="0"/>
              <a:t>‹N°›</a:t>
            </a:fld>
            <a:endParaRPr lang="fr-FR"/>
          </a:p>
        </p:txBody>
      </p:sp>
    </p:spTree>
    <p:extLst>
      <p:ext uri="{BB962C8B-B14F-4D97-AF65-F5344CB8AC3E}">
        <p14:creationId xmlns:p14="http://schemas.microsoft.com/office/powerpoint/2010/main" val="647965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669C78-0A1C-49E9-AA45-9C692C3207A1}" type="datetime1">
              <a:rPr lang="fr-FR" smtClean="0"/>
              <a:t>05/01/2026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46638AE-AEC8-4DB5-AEC5-4B7C46AE1F73}" type="slidenum">
              <a:rPr lang="fr-FR" smtClean="0"/>
              <a:t>‹N°›</a:t>
            </a:fld>
            <a:endParaRPr lang="fr-FR"/>
          </a:p>
        </p:txBody>
      </p:sp>
    </p:spTree>
    <p:extLst>
      <p:ext uri="{BB962C8B-B14F-4D97-AF65-F5344CB8AC3E}">
        <p14:creationId xmlns:p14="http://schemas.microsoft.com/office/powerpoint/2010/main" val="157526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BD47C34-9B5B-417C-897E-5619026439ED}" type="datetime1">
              <a:rPr lang="fr-FR" smtClean="0"/>
              <a:t>05/01/2026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46638AE-AEC8-4DB5-AEC5-4B7C46AE1F73}" type="slidenum">
              <a:rPr lang="fr-FR" smtClean="0"/>
              <a:t>‹N°›</a:t>
            </a:fld>
            <a:endParaRPr lang="fr-FR"/>
          </a:p>
        </p:txBody>
      </p:sp>
    </p:spTree>
    <p:extLst>
      <p:ext uri="{BB962C8B-B14F-4D97-AF65-F5344CB8AC3E}">
        <p14:creationId xmlns:p14="http://schemas.microsoft.com/office/powerpoint/2010/main" val="4168811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75B703F-C5C9-46CC-B6DA-0362732EDB20}" type="datetime1">
              <a:rPr lang="fr-FR" smtClean="0"/>
              <a:t>05/01/2026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46638AE-AEC8-4DB5-AEC5-4B7C46AE1F73}" type="slidenum">
              <a:rPr lang="fr-FR" smtClean="0"/>
              <a:t>‹N°›</a:t>
            </a:fld>
            <a:endParaRPr lang="fr-FR"/>
          </a:p>
        </p:txBody>
      </p:sp>
    </p:spTree>
    <p:extLst>
      <p:ext uri="{BB962C8B-B14F-4D97-AF65-F5344CB8AC3E}">
        <p14:creationId xmlns:p14="http://schemas.microsoft.com/office/powerpoint/2010/main" val="1438165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9783E2C-9828-4DC1-9A4E-A693061CDAAD}" type="datetime1">
              <a:rPr lang="fr-FR" smtClean="0"/>
              <a:t>05/01/2026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46638AE-AEC8-4DB5-AEC5-4B7C46AE1F73}" type="slidenum">
              <a:rPr lang="fr-FR" smtClean="0"/>
              <a:t>‹N°›</a:t>
            </a:fld>
            <a:endParaRPr lang="fr-FR"/>
          </a:p>
        </p:txBody>
      </p:sp>
    </p:spTree>
    <p:extLst>
      <p:ext uri="{BB962C8B-B14F-4D97-AF65-F5344CB8AC3E}">
        <p14:creationId xmlns:p14="http://schemas.microsoft.com/office/powerpoint/2010/main" val="1994025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C629C3A-AD15-4C9B-8FD7-09A2162D7BE3}" type="datetime1">
              <a:rPr lang="fr-FR" smtClean="0"/>
              <a:t>05/01/2026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46638AE-AEC8-4DB5-AEC5-4B7C46AE1F73}" type="slidenum">
              <a:rPr lang="fr-FR" smtClean="0"/>
              <a:t>‹N°›</a:t>
            </a:fld>
            <a:endParaRPr lang="fr-FR"/>
          </a:p>
        </p:txBody>
      </p:sp>
    </p:spTree>
    <p:extLst>
      <p:ext uri="{BB962C8B-B14F-4D97-AF65-F5344CB8AC3E}">
        <p14:creationId xmlns:p14="http://schemas.microsoft.com/office/powerpoint/2010/main" val="2493542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BA8C8A6-96FB-4B1C-B535-7D93A9F7B4B2}" type="datetime1">
              <a:rPr lang="fr-FR" smtClean="0"/>
              <a:t>05/01/2026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46638AE-AEC8-4DB5-AEC5-4B7C46AE1F73}" type="slidenum">
              <a:rPr lang="fr-FR" smtClean="0"/>
              <a:t>‹N°›</a:t>
            </a:fld>
            <a:endParaRPr lang="fr-FR"/>
          </a:p>
        </p:txBody>
      </p:sp>
    </p:spTree>
    <p:extLst>
      <p:ext uri="{BB962C8B-B14F-4D97-AF65-F5344CB8AC3E}">
        <p14:creationId xmlns:p14="http://schemas.microsoft.com/office/powerpoint/2010/main" val="169652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1C1E34-DF0D-4456-B80F-12418BBA9A55}" type="datetime1">
              <a:rPr lang="fr-FR" smtClean="0"/>
              <a:t>05/01/2026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46638AE-AEC8-4DB5-AEC5-4B7C46AE1F73}" type="slidenum">
              <a:rPr lang="fr-FR" smtClean="0"/>
              <a:t>‹N°›</a:t>
            </a:fld>
            <a:endParaRPr lang="fr-FR"/>
          </a:p>
        </p:txBody>
      </p:sp>
    </p:spTree>
    <p:extLst>
      <p:ext uri="{BB962C8B-B14F-4D97-AF65-F5344CB8AC3E}">
        <p14:creationId xmlns:p14="http://schemas.microsoft.com/office/powerpoint/2010/main" val="2769484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085E2FD-B865-4E93-888B-F508253CACB9}" type="datetime1">
              <a:rPr lang="fr-FR" smtClean="0"/>
              <a:t>05/01/2026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46638AE-AEC8-4DB5-AEC5-4B7C46AE1F73}" type="slidenum">
              <a:rPr lang="fr-FR" smtClean="0"/>
              <a:t>‹N°›</a:t>
            </a:fld>
            <a:endParaRPr lang="fr-FR"/>
          </a:p>
        </p:txBody>
      </p:sp>
    </p:spTree>
    <p:extLst>
      <p:ext uri="{BB962C8B-B14F-4D97-AF65-F5344CB8AC3E}">
        <p14:creationId xmlns:p14="http://schemas.microsoft.com/office/powerpoint/2010/main" val="2518493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A8869B7-684D-4E5A-B46A-EF1993B18A7C}" type="datetime1">
              <a:rPr lang="fr-FR" smtClean="0"/>
              <a:t>05/01/2026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46638AE-AEC8-4DB5-AEC5-4B7C46AE1F73}" type="slidenum">
              <a:rPr lang="fr-FR" smtClean="0"/>
              <a:t>‹N°›</a:t>
            </a:fld>
            <a:endParaRPr lang="fr-FR"/>
          </a:p>
        </p:txBody>
      </p:sp>
    </p:spTree>
    <p:extLst>
      <p:ext uri="{BB962C8B-B14F-4D97-AF65-F5344CB8AC3E}">
        <p14:creationId xmlns:p14="http://schemas.microsoft.com/office/powerpoint/2010/main" val="3457781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49EA4-18A0-4ABE-94FA-24A16C1F7B28}" type="datetime1">
              <a:rPr lang="fr-FR" smtClean="0"/>
              <a:t>05/01/2026</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638AE-AEC8-4DB5-AEC5-4B7C46AE1F73}" type="slidenum">
              <a:rPr lang="fr-FR" smtClean="0"/>
              <a:t>‹N°›</a:t>
            </a:fld>
            <a:endParaRPr lang="fr-FR"/>
          </a:p>
        </p:txBody>
      </p:sp>
    </p:spTree>
    <p:extLst>
      <p:ext uri="{BB962C8B-B14F-4D97-AF65-F5344CB8AC3E}">
        <p14:creationId xmlns:p14="http://schemas.microsoft.com/office/powerpoint/2010/main" val="862494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8B2A27F-EBA7-4AEE-9503-985DA3A6A79D}"/>
              </a:ext>
            </a:extLst>
          </p:cNvPr>
          <p:cNvSpPr txBox="1"/>
          <p:nvPr/>
        </p:nvSpPr>
        <p:spPr>
          <a:xfrm>
            <a:off x="2560320" y="582930"/>
            <a:ext cx="6115050" cy="646331"/>
          </a:xfrm>
          <a:prstGeom prst="rect">
            <a:avLst/>
          </a:prstGeom>
          <a:noFill/>
        </p:spPr>
        <p:txBody>
          <a:bodyPr wrap="square" rtlCol="0">
            <a:spAutoFit/>
          </a:bodyPr>
          <a:lstStyle/>
          <a:p>
            <a:r>
              <a:rPr lang="fr-FR" sz="3600" dirty="0">
                <a:latin typeface="Arial Black" panose="020B0A04020102020204" pitchFamily="34" charset="0"/>
              </a:rPr>
              <a:t>Patrimoine et tourisme</a:t>
            </a:r>
          </a:p>
        </p:txBody>
      </p:sp>
      <p:sp>
        <p:nvSpPr>
          <p:cNvPr id="5" name="ZoneTexte 4">
            <a:extLst>
              <a:ext uri="{FF2B5EF4-FFF2-40B4-BE49-F238E27FC236}">
                <a16:creationId xmlns:a16="http://schemas.microsoft.com/office/drawing/2014/main" id="{9C3F899D-2BA4-4971-BAEE-361B3C75016A}"/>
              </a:ext>
            </a:extLst>
          </p:cNvPr>
          <p:cNvSpPr txBox="1"/>
          <p:nvPr/>
        </p:nvSpPr>
        <p:spPr>
          <a:xfrm rot="19942350">
            <a:off x="297181" y="765810"/>
            <a:ext cx="2023110" cy="461665"/>
          </a:xfrm>
          <a:prstGeom prst="rect">
            <a:avLst/>
          </a:prstGeom>
          <a:noFill/>
        </p:spPr>
        <p:txBody>
          <a:bodyPr wrap="square" rtlCol="0">
            <a:spAutoFit/>
          </a:bodyPr>
          <a:lstStyle/>
          <a:p>
            <a:r>
              <a:rPr lang="fr-FR" sz="2400" b="1" dirty="0">
                <a:solidFill>
                  <a:schemeClr val="accent6">
                    <a:lumMod val="75000"/>
                  </a:schemeClr>
                </a:solidFill>
                <a:latin typeface="Elephant" panose="02020904090505020303" pitchFamily="18" charset="0"/>
              </a:rPr>
              <a:t>Chapitre 5</a:t>
            </a:r>
          </a:p>
        </p:txBody>
      </p:sp>
      <p:sp>
        <p:nvSpPr>
          <p:cNvPr id="6" name="ZoneTexte 5">
            <a:extLst>
              <a:ext uri="{FF2B5EF4-FFF2-40B4-BE49-F238E27FC236}">
                <a16:creationId xmlns:a16="http://schemas.microsoft.com/office/drawing/2014/main" id="{34A27446-2AB5-4DCA-8FB6-C071B53DDD91}"/>
              </a:ext>
            </a:extLst>
          </p:cNvPr>
          <p:cNvSpPr txBox="1"/>
          <p:nvPr/>
        </p:nvSpPr>
        <p:spPr>
          <a:xfrm>
            <a:off x="180106" y="1754569"/>
            <a:ext cx="1854795" cy="369332"/>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Introduction</a:t>
            </a:r>
          </a:p>
        </p:txBody>
      </p:sp>
      <p:sp>
        <p:nvSpPr>
          <p:cNvPr id="8" name="ZoneTexte 7">
            <a:extLst>
              <a:ext uri="{FF2B5EF4-FFF2-40B4-BE49-F238E27FC236}">
                <a16:creationId xmlns:a16="http://schemas.microsoft.com/office/drawing/2014/main" id="{36EBD93D-3E92-483B-A702-4924A6A785E2}"/>
              </a:ext>
            </a:extLst>
          </p:cNvPr>
          <p:cNvSpPr txBox="1"/>
          <p:nvPr/>
        </p:nvSpPr>
        <p:spPr>
          <a:xfrm>
            <a:off x="130340" y="2208235"/>
            <a:ext cx="3717886" cy="369332"/>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 Présentation du chapitre</a:t>
            </a:r>
          </a:p>
        </p:txBody>
      </p:sp>
      <p:sp>
        <p:nvSpPr>
          <p:cNvPr id="10" name="ZoneTexte 9">
            <a:extLst>
              <a:ext uri="{FF2B5EF4-FFF2-40B4-BE49-F238E27FC236}">
                <a16:creationId xmlns:a16="http://schemas.microsoft.com/office/drawing/2014/main" id="{6158AED8-517B-4554-92BD-E471D6A91001}"/>
              </a:ext>
            </a:extLst>
          </p:cNvPr>
          <p:cNvSpPr txBox="1"/>
          <p:nvPr/>
        </p:nvSpPr>
        <p:spPr>
          <a:xfrm>
            <a:off x="117708" y="2674592"/>
            <a:ext cx="8614073" cy="923330"/>
          </a:xfrm>
          <a:prstGeom prst="rect">
            <a:avLst/>
          </a:prstGeom>
          <a:noFill/>
        </p:spPr>
        <p:txBody>
          <a:bodyPr wrap="square" rtlCol="0">
            <a:spAutoFit/>
          </a:bodyPr>
          <a:lstStyle/>
          <a:p>
            <a:r>
              <a:rPr lang="fr-FR" b="1" dirty="0">
                <a:solidFill>
                  <a:srgbClr val="0070C0"/>
                </a:solidFill>
                <a:latin typeface="Verdana" panose="020B0604030504040204" pitchFamily="34" charset="0"/>
                <a:ea typeface="Verdana" panose="020B0604030504040204" pitchFamily="34" charset="0"/>
              </a:rPr>
              <a:t>Le </a:t>
            </a:r>
            <a:r>
              <a:rPr lang="fr-FR" b="1" u="sng" dirty="0">
                <a:solidFill>
                  <a:srgbClr val="0070C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patrimoine</a:t>
            </a:r>
            <a:r>
              <a:rPr lang="fr-FR" b="1" dirty="0">
                <a:solidFill>
                  <a:srgbClr val="0070C0"/>
                </a:solidFill>
                <a:latin typeface="Verdana" panose="020B0604030504040204" pitchFamily="34" charset="0"/>
                <a:ea typeface="Verdana" panose="020B0604030504040204" pitchFamily="34" charset="0"/>
              </a:rPr>
              <a:t> est ce qui est perçu par une société comme étant digne d’intérêt et devant de ce fait être transmis aux générations futures. </a:t>
            </a:r>
          </a:p>
        </p:txBody>
      </p:sp>
      <p:sp>
        <p:nvSpPr>
          <p:cNvPr id="14" name="ZoneTexte 13">
            <a:extLst>
              <a:ext uri="{FF2B5EF4-FFF2-40B4-BE49-F238E27FC236}">
                <a16:creationId xmlns:a16="http://schemas.microsoft.com/office/drawing/2014/main" id="{E1A95985-9E69-4F77-99E9-1F7776ACCFD7}"/>
              </a:ext>
            </a:extLst>
          </p:cNvPr>
          <p:cNvSpPr txBox="1"/>
          <p:nvPr/>
        </p:nvSpPr>
        <p:spPr>
          <a:xfrm>
            <a:off x="78972" y="3751170"/>
            <a:ext cx="8711059" cy="923330"/>
          </a:xfrm>
          <a:prstGeom prst="rect">
            <a:avLst/>
          </a:prstGeom>
          <a:noFill/>
        </p:spPr>
        <p:txBody>
          <a:bodyPr wrap="square" rtlCol="0">
            <a:spAutoFit/>
          </a:bodyPr>
          <a:lstStyle/>
          <a:p>
            <a:r>
              <a:rPr lang="fr-FR" b="1" i="1" u="sng"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Problématique</a:t>
            </a:r>
            <a:r>
              <a:rPr lang="fr-FR" b="1" i="1" dirty="0">
                <a:latin typeface="Verdana" panose="020B0604030504040204" pitchFamily="34" charset="0"/>
                <a:ea typeface="Verdana" panose="020B0604030504040204" pitchFamily="34" charset="0"/>
              </a:rPr>
              <a:t> : Quelles sont les différentes catégories de patrimoines mis en tourisme et quels sont les effets et les limites de la patrimonialisation des territoires ?</a:t>
            </a:r>
          </a:p>
        </p:txBody>
      </p:sp>
      <p:sp>
        <p:nvSpPr>
          <p:cNvPr id="16" name="ZoneTexte 15">
            <a:extLst>
              <a:ext uri="{FF2B5EF4-FFF2-40B4-BE49-F238E27FC236}">
                <a16:creationId xmlns:a16="http://schemas.microsoft.com/office/drawing/2014/main" id="{60F10911-F978-4F61-A53A-D9A001A54C96}"/>
              </a:ext>
            </a:extLst>
          </p:cNvPr>
          <p:cNvSpPr txBox="1"/>
          <p:nvPr/>
        </p:nvSpPr>
        <p:spPr>
          <a:xfrm>
            <a:off x="130340" y="4786395"/>
            <a:ext cx="8711059" cy="1477328"/>
          </a:xfrm>
          <a:prstGeom prst="rect">
            <a:avLst/>
          </a:prstGeom>
          <a:noFill/>
        </p:spPr>
        <p:txBody>
          <a:bodyPr wrap="square" rtlCol="0">
            <a:spAutoFit/>
          </a:bodyPr>
          <a:lstStyle/>
          <a:p>
            <a:r>
              <a:rPr lang="fr-FR"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Plan</a:t>
            </a:r>
          </a:p>
          <a:p>
            <a:r>
              <a:rPr lang="fr-FR"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 Le patrimoine naturel</a:t>
            </a:r>
          </a:p>
          <a:p>
            <a:r>
              <a:rPr lang="fr-FR"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II Le patrimoine matériel</a:t>
            </a:r>
          </a:p>
          <a:p>
            <a:r>
              <a:rPr lang="fr-FR"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III Le patrimoine immatériel</a:t>
            </a:r>
          </a:p>
          <a:p>
            <a:r>
              <a:rPr lang="fr-FR"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IV L’instrumentalisation du patrimoine</a:t>
            </a:r>
            <a:endParaRPr lang="fr-FR"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30536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0" grpId="0"/>
      <p:bldP spid="14"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B0351E9-8174-48B1-BE11-A63EB846E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172" y="1006752"/>
            <a:ext cx="8580388" cy="4844496"/>
          </a:xfrm>
          <a:prstGeom prst="rect">
            <a:avLst/>
          </a:prstGeom>
        </p:spPr>
      </p:pic>
      <p:sp>
        <p:nvSpPr>
          <p:cNvPr id="4" name="ZoneTexte 3">
            <a:extLst>
              <a:ext uri="{FF2B5EF4-FFF2-40B4-BE49-F238E27FC236}">
                <a16:creationId xmlns:a16="http://schemas.microsoft.com/office/drawing/2014/main" id="{80341C44-B343-41EC-A49B-20E3DAF0E41D}"/>
              </a:ext>
            </a:extLst>
          </p:cNvPr>
          <p:cNvSpPr txBox="1"/>
          <p:nvPr/>
        </p:nvSpPr>
        <p:spPr>
          <a:xfrm>
            <a:off x="880110" y="155972"/>
            <a:ext cx="6846570" cy="646331"/>
          </a:xfrm>
          <a:prstGeom prst="rect">
            <a:avLst/>
          </a:prstGeom>
          <a:noFill/>
        </p:spPr>
        <p:txBody>
          <a:bodyPr wrap="square" rtlCol="0">
            <a:spAutoFit/>
          </a:bodyPr>
          <a:lstStyle/>
          <a:p>
            <a:r>
              <a:rPr lang="fr-FR"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La maison d’été de l’avionneur Potez racheté avec le jardin par le conservatoire du littoral en 1989</a:t>
            </a:r>
            <a:endParaRPr lang="fr-FR" b="1" i="1" dirty="0">
              <a:latin typeface="Verdana" panose="020B0604030504040204" pitchFamily="34" charset="0"/>
              <a:ea typeface="Verdana" panose="020B0604030504040204" pitchFamily="34" charset="0"/>
            </a:endParaRPr>
          </a:p>
        </p:txBody>
      </p:sp>
      <p:sp>
        <p:nvSpPr>
          <p:cNvPr id="2" name="Espace réservé du numéro de diapositive 1">
            <a:extLst>
              <a:ext uri="{FF2B5EF4-FFF2-40B4-BE49-F238E27FC236}">
                <a16:creationId xmlns:a16="http://schemas.microsoft.com/office/drawing/2014/main" id="{07E54FE5-8683-45CA-8070-C0854B75EF8A}"/>
              </a:ext>
            </a:extLst>
          </p:cNvPr>
          <p:cNvSpPr>
            <a:spLocks noGrp="1"/>
          </p:cNvSpPr>
          <p:nvPr>
            <p:ph type="sldNum" sz="quarter" idx="12"/>
          </p:nvPr>
        </p:nvSpPr>
        <p:spPr/>
        <p:txBody>
          <a:bodyPr/>
          <a:lstStyle/>
          <a:p>
            <a:fld id="{946638AE-AEC8-4DB5-AEC5-4B7C46AE1F73}" type="slidenum">
              <a:rPr lang="fr-FR" smtClean="0"/>
              <a:t>10</a:t>
            </a:fld>
            <a:endParaRPr lang="fr-FR"/>
          </a:p>
        </p:txBody>
      </p:sp>
    </p:spTree>
    <p:extLst>
      <p:ext uri="{BB962C8B-B14F-4D97-AF65-F5344CB8AC3E}">
        <p14:creationId xmlns:p14="http://schemas.microsoft.com/office/powerpoint/2010/main" val="211161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1E23588-31FE-4A6D-9C39-A5555776B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 y="605790"/>
            <a:ext cx="7859522" cy="4440807"/>
          </a:xfrm>
          <a:prstGeom prst="rect">
            <a:avLst/>
          </a:prstGeom>
        </p:spPr>
      </p:pic>
      <p:sp>
        <p:nvSpPr>
          <p:cNvPr id="6" name="ZoneTexte 5">
            <a:extLst>
              <a:ext uri="{FF2B5EF4-FFF2-40B4-BE49-F238E27FC236}">
                <a16:creationId xmlns:a16="http://schemas.microsoft.com/office/drawing/2014/main" id="{441AC07C-4619-4848-8F75-8ACC0F9CB402}"/>
              </a:ext>
            </a:extLst>
          </p:cNvPr>
          <p:cNvSpPr txBox="1"/>
          <p:nvPr/>
        </p:nvSpPr>
        <p:spPr>
          <a:xfrm>
            <a:off x="880110" y="155972"/>
            <a:ext cx="6846570" cy="369332"/>
          </a:xfrm>
          <a:prstGeom prst="rect">
            <a:avLst/>
          </a:prstGeom>
          <a:noFill/>
        </p:spPr>
        <p:txBody>
          <a:bodyPr wrap="square" rtlCol="0">
            <a:spAutoFit/>
          </a:bodyPr>
          <a:lstStyle/>
          <a:p>
            <a:r>
              <a:rPr lang="fr-FR"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Le jardin des Méditerranées – domaine du </a:t>
            </a:r>
            <a:r>
              <a:rPr lang="fr-FR" b="1" dirty="0" err="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Rayol</a:t>
            </a:r>
            <a:endParaRPr lang="fr-FR" b="1" i="1" dirty="0">
              <a:latin typeface="Verdana" panose="020B0604030504040204" pitchFamily="34" charset="0"/>
              <a:ea typeface="Verdana" panose="020B0604030504040204" pitchFamily="34" charset="0"/>
            </a:endParaRPr>
          </a:p>
        </p:txBody>
      </p:sp>
      <p:sp>
        <p:nvSpPr>
          <p:cNvPr id="2" name="Espace réservé du numéro de diapositive 1">
            <a:extLst>
              <a:ext uri="{FF2B5EF4-FFF2-40B4-BE49-F238E27FC236}">
                <a16:creationId xmlns:a16="http://schemas.microsoft.com/office/drawing/2014/main" id="{5E09833B-A7FE-4991-9EF7-964D172B10D7}"/>
              </a:ext>
            </a:extLst>
          </p:cNvPr>
          <p:cNvSpPr>
            <a:spLocks noGrp="1"/>
          </p:cNvSpPr>
          <p:nvPr>
            <p:ph type="sldNum" sz="quarter" idx="12"/>
          </p:nvPr>
        </p:nvSpPr>
        <p:spPr/>
        <p:txBody>
          <a:bodyPr/>
          <a:lstStyle/>
          <a:p>
            <a:fld id="{946638AE-AEC8-4DB5-AEC5-4B7C46AE1F73}" type="slidenum">
              <a:rPr lang="fr-FR" smtClean="0"/>
              <a:t>11</a:t>
            </a:fld>
            <a:endParaRPr lang="fr-FR"/>
          </a:p>
        </p:txBody>
      </p:sp>
      <p:sp>
        <p:nvSpPr>
          <p:cNvPr id="7" name="ZoneTexte 6">
            <a:extLst>
              <a:ext uri="{FF2B5EF4-FFF2-40B4-BE49-F238E27FC236}">
                <a16:creationId xmlns:a16="http://schemas.microsoft.com/office/drawing/2014/main" id="{9C38168B-65DD-4ED3-AEC4-995EA31B933C}"/>
              </a:ext>
            </a:extLst>
          </p:cNvPr>
          <p:cNvSpPr txBox="1"/>
          <p:nvPr/>
        </p:nvSpPr>
        <p:spPr>
          <a:xfrm>
            <a:off x="331470" y="5185575"/>
            <a:ext cx="4869180" cy="461665"/>
          </a:xfrm>
          <a:prstGeom prst="rect">
            <a:avLst/>
          </a:prstGeom>
          <a:solidFill>
            <a:schemeClr val="accent4">
              <a:lumMod val="40000"/>
              <a:lumOff val="60000"/>
            </a:schemeClr>
          </a:solidFill>
        </p:spPr>
        <p:txBody>
          <a:bodyPr wrap="square" rtlCol="0">
            <a:spAutoFit/>
          </a:bodyPr>
          <a:lstStyle/>
          <a:p>
            <a:r>
              <a:rPr lang="fr-FR" sz="2400" dirty="0">
                <a:latin typeface="Arial Black" panose="020B0A04020102020204" pitchFamily="34" charset="0"/>
              </a:rPr>
              <a:t>II Le patrimoine matériel</a:t>
            </a:r>
          </a:p>
        </p:txBody>
      </p:sp>
      <p:sp>
        <p:nvSpPr>
          <p:cNvPr id="8" name="ZoneTexte 7">
            <a:extLst>
              <a:ext uri="{FF2B5EF4-FFF2-40B4-BE49-F238E27FC236}">
                <a16:creationId xmlns:a16="http://schemas.microsoft.com/office/drawing/2014/main" id="{45D8220C-C807-46E6-827C-AEBD430D4724}"/>
              </a:ext>
            </a:extLst>
          </p:cNvPr>
          <p:cNvSpPr txBox="1"/>
          <p:nvPr/>
        </p:nvSpPr>
        <p:spPr>
          <a:xfrm>
            <a:off x="331470" y="5840895"/>
            <a:ext cx="4869180" cy="430887"/>
          </a:xfrm>
          <a:prstGeom prst="rect">
            <a:avLst/>
          </a:prstGeom>
          <a:solidFill>
            <a:schemeClr val="accent4">
              <a:lumMod val="40000"/>
              <a:lumOff val="60000"/>
            </a:schemeClr>
          </a:solidFill>
        </p:spPr>
        <p:txBody>
          <a:bodyPr wrap="square" rtlCol="0">
            <a:spAutoFit/>
          </a:bodyPr>
          <a:lstStyle/>
          <a:p>
            <a:r>
              <a:rPr lang="fr-FR" sz="2200" dirty="0">
                <a:latin typeface="Arial Black" panose="020B0A04020102020204" pitchFamily="34" charset="0"/>
              </a:rPr>
              <a:t>1/ Un peu d’histoire française</a:t>
            </a:r>
          </a:p>
        </p:txBody>
      </p:sp>
      <p:sp>
        <p:nvSpPr>
          <p:cNvPr id="9" name="ZoneTexte 8">
            <a:extLst>
              <a:ext uri="{FF2B5EF4-FFF2-40B4-BE49-F238E27FC236}">
                <a16:creationId xmlns:a16="http://schemas.microsoft.com/office/drawing/2014/main" id="{8576903F-7220-4D49-9851-C51748844A19}"/>
              </a:ext>
            </a:extLst>
          </p:cNvPr>
          <p:cNvSpPr txBox="1"/>
          <p:nvPr/>
        </p:nvSpPr>
        <p:spPr>
          <a:xfrm>
            <a:off x="331470" y="6363838"/>
            <a:ext cx="8419089" cy="369332"/>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La protection des œuvres d’art de 1789 à la fin du XIXe siècle</a:t>
            </a:r>
          </a:p>
        </p:txBody>
      </p:sp>
    </p:spTree>
    <p:extLst>
      <p:ext uri="{BB962C8B-B14F-4D97-AF65-F5344CB8AC3E}">
        <p14:creationId xmlns:p14="http://schemas.microsoft.com/office/powerpoint/2010/main" val="2262965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1F86568-D623-4227-9C79-19675394D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 y="707528"/>
            <a:ext cx="3826668" cy="2870001"/>
          </a:xfrm>
          <a:prstGeom prst="rect">
            <a:avLst/>
          </a:prstGeom>
        </p:spPr>
      </p:pic>
      <p:sp>
        <p:nvSpPr>
          <p:cNvPr id="4" name="ZoneTexte 3">
            <a:extLst>
              <a:ext uri="{FF2B5EF4-FFF2-40B4-BE49-F238E27FC236}">
                <a16:creationId xmlns:a16="http://schemas.microsoft.com/office/drawing/2014/main" id="{ED84F4E9-F2F7-476E-A893-D169DDCC7443}"/>
              </a:ext>
            </a:extLst>
          </p:cNvPr>
          <p:cNvSpPr txBox="1"/>
          <p:nvPr/>
        </p:nvSpPr>
        <p:spPr>
          <a:xfrm>
            <a:off x="421481" y="3085980"/>
            <a:ext cx="142875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Chambord</a:t>
            </a:r>
          </a:p>
        </p:txBody>
      </p:sp>
      <p:pic>
        <p:nvPicPr>
          <p:cNvPr id="9" name="Image 8">
            <a:extLst>
              <a:ext uri="{FF2B5EF4-FFF2-40B4-BE49-F238E27FC236}">
                <a16:creationId xmlns:a16="http://schemas.microsoft.com/office/drawing/2014/main" id="{107B1027-EF92-4802-851F-225908BA4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481" y="3777079"/>
            <a:ext cx="3599497" cy="2657951"/>
          </a:xfrm>
          <a:prstGeom prst="rect">
            <a:avLst/>
          </a:prstGeom>
        </p:spPr>
      </p:pic>
      <p:sp>
        <p:nvSpPr>
          <p:cNvPr id="10" name="ZoneTexte 9">
            <a:extLst>
              <a:ext uri="{FF2B5EF4-FFF2-40B4-BE49-F238E27FC236}">
                <a16:creationId xmlns:a16="http://schemas.microsoft.com/office/drawing/2014/main" id="{E7DCDABB-BE33-464F-9608-9BEC4981BF71}"/>
              </a:ext>
            </a:extLst>
          </p:cNvPr>
          <p:cNvSpPr txBox="1"/>
          <p:nvPr/>
        </p:nvSpPr>
        <p:spPr>
          <a:xfrm>
            <a:off x="1318260" y="6457890"/>
            <a:ext cx="2263140" cy="400110"/>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Blois</a:t>
            </a:r>
          </a:p>
        </p:txBody>
      </p:sp>
      <p:pic>
        <p:nvPicPr>
          <p:cNvPr id="12" name="Image 11">
            <a:extLst>
              <a:ext uri="{FF2B5EF4-FFF2-40B4-BE49-F238E27FC236}">
                <a16:creationId xmlns:a16="http://schemas.microsoft.com/office/drawing/2014/main" id="{61951180-D341-49CF-BB26-B95B07A68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5967" y="776012"/>
            <a:ext cx="4065117" cy="2710078"/>
          </a:xfrm>
          <a:prstGeom prst="rect">
            <a:avLst/>
          </a:prstGeom>
        </p:spPr>
      </p:pic>
      <p:pic>
        <p:nvPicPr>
          <p:cNvPr id="14" name="Image 13">
            <a:extLst>
              <a:ext uri="{FF2B5EF4-FFF2-40B4-BE49-F238E27FC236}">
                <a16:creationId xmlns:a16="http://schemas.microsoft.com/office/drawing/2014/main" id="{10587A0E-7909-4748-A759-8F8E94DCFD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0555" y="3797240"/>
            <a:ext cx="4065116" cy="2515870"/>
          </a:xfrm>
          <a:prstGeom prst="rect">
            <a:avLst/>
          </a:prstGeom>
        </p:spPr>
      </p:pic>
      <p:sp>
        <p:nvSpPr>
          <p:cNvPr id="15" name="ZoneTexte 14">
            <a:extLst>
              <a:ext uri="{FF2B5EF4-FFF2-40B4-BE49-F238E27FC236}">
                <a16:creationId xmlns:a16="http://schemas.microsoft.com/office/drawing/2014/main" id="{C122E30E-7E44-434B-AD67-6E53223CB596}"/>
              </a:ext>
            </a:extLst>
          </p:cNvPr>
          <p:cNvSpPr txBox="1"/>
          <p:nvPr/>
        </p:nvSpPr>
        <p:spPr>
          <a:xfrm>
            <a:off x="6919673" y="6338858"/>
            <a:ext cx="1228725" cy="400110"/>
          </a:xfrm>
          <a:prstGeom prst="rect">
            <a:avLst/>
          </a:prstGeom>
          <a:noFill/>
        </p:spPr>
        <p:txBody>
          <a:bodyPr wrap="square" rtlCol="0">
            <a:spAutoFit/>
          </a:bodyPr>
          <a:lstStyle/>
          <a:p>
            <a:r>
              <a:rPr lang="fr-FR" sz="2000" dirty="0">
                <a:latin typeface="Arial" panose="020B0604020202020204" pitchFamily="34" charset="0"/>
                <a:cs typeface="Arial" panose="020B0604020202020204" pitchFamily="34" charset="0"/>
              </a:rPr>
              <a:t>Amboise</a:t>
            </a:r>
          </a:p>
        </p:txBody>
      </p:sp>
      <p:sp>
        <p:nvSpPr>
          <p:cNvPr id="16" name="ZoneTexte 15">
            <a:extLst>
              <a:ext uri="{FF2B5EF4-FFF2-40B4-BE49-F238E27FC236}">
                <a16:creationId xmlns:a16="http://schemas.microsoft.com/office/drawing/2014/main" id="{A6ADBAA5-C80E-41E8-A75C-4194007E4D58}"/>
              </a:ext>
            </a:extLst>
          </p:cNvPr>
          <p:cNvSpPr txBox="1"/>
          <p:nvPr/>
        </p:nvSpPr>
        <p:spPr>
          <a:xfrm>
            <a:off x="4731305" y="2946885"/>
            <a:ext cx="1658066"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Chenonceau</a:t>
            </a:r>
          </a:p>
        </p:txBody>
      </p:sp>
      <p:sp>
        <p:nvSpPr>
          <p:cNvPr id="17" name="ZoneTexte 16">
            <a:extLst>
              <a:ext uri="{FF2B5EF4-FFF2-40B4-BE49-F238E27FC236}">
                <a16:creationId xmlns:a16="http://schemas.microsoft.com/office/drawing/2014/main" id="{8D28E9A9-B088-41BD-B392-EC573B65EED8}"/>
              </a:ext>
            </a:extLst>
          </p:cNvPr>
          <p:cNvSpPr txBox="1"/>
          <p:nvPr/>
        </p:nvSpPr>
        <p:spPr>
          <a:xfrm>
            <a:off x="194310" y="232410"/>
            <a:ext cx="4869180" cy="430887"/>
          </a:xfrm>
          <a:prstGeom prst="rect">
            <a:avLst/>
          </a:prstGeom>
          <a:solidFill>
            <a:schemeClr val="accent4">
              <a:lumMod val="40000"/>
              <a:lumOff val="60000"/>
            </a:schemeClr>
          </a:solidFill>
        </p:spPr>
        <p:txBody>
          <a:bodyPr wrap="square" rtlCol="0">
            <a:spAutoFit/>
          </a:bodyPr>
          <a:lstStyle/>
          <a:p>
            <a:r>
              <a:rPr lang="fr-FR" sz="2200" dirty="0">
                <a:latin typeface="Arial Black" panose="020B0A04020102020204" pitchFamily="34" charset="0"/>
              </a:rPr>
              <a:t>2/ Le patrimoine architectural</a:t>
            </a:r>
          </a:p>
        </p:txBody>
      </p:sp>
      <p:sp>
        <p:nvSpPr>
          <p:cNvPr id="18" name="ZoneTexte 17">
            <a:extLst>
              <a:ext uri="{FF2B5EF4-FFF2-40B4-BE49-F238E27FC236}">
                <a16:creationId xmlns:a16="http://schemas.microsoft.com/office/drawing/2014/main" id="{D99FADBE-FF19-446D-B21D-C2E2D55A980D}"/>
              </a:ext>
            </a:extLst>
          </p:cNvPr>
          <p:cNvSpPr txBox="1"/>
          <p:nvPr/>
        </p:nvSpPr>
        <p:spPr>
          <a:xfrm>
            <a:off x="2706649" y="6458843"/>
            <a:ext cx="3520440" cy="400110"/>
          </a:xfrm>
          <a:prstGeom prst="rect">
            <a:avLst/>
          </a:prstGeom>
          <a:noFill/>
        </p:spPr>
        <p:txBody>
          <a:bodyPr wrap="square" rtlCol="0">
            <a:spAutoFit/>
          </a:bodyPr>
          <a:lstStyle/>
          <a:p>
            <a:r>
              <a:rPr lang="fr-FR" sz="2000" b="1" dirty="0">
                <a:solidFill>
                  <a:srgbClr val="FF0000"/>
                </a:solidFill>
                <a:latin typeface="Arial" panose="020B0604020202020204" pitchFamily="34" charset="0"/>
                <a:cs typeface="Arial" panose="020B0604020202020204" pitchFamily="34" charset="0"/>
              </a:rPr>
              <a:t>Vidéo châteaux de la Loire</a:t>
            </a:r>
          </a:p>
        </p:txBody>
      </p:sp>
      <p:sp>
        <p:nvSpPr>
          <p:cNvPr id="19" name="ZoneTexte 18">
            <a:extLst>
              <a:ext uri="{FF2B5EF4-FFF2-40B4-BE49-F238E27FC236}">
                <a16:creationId xmlns:a16="http://schemas.microsoft.com/office/drawing/2014/main" id="{37514899-B433-4711-A58D-57550B2D5328}"/>
              </a:ext>
            </a:extLst>
          </p:cNvPr>
          <p:cNvSpPr txBox="1"/>
          <p:nvPr/>
        </p:nvSpPr>
        <p:spPr>
          <a:xfrm>
            <a:off x="5369671" y="223106"/>
            <a:ext cx="2961264"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Les monuments</a:t>
            </a:r>
          </a:p>
        </p:txBody>
      </p:sp>
      <p:sp>
        <p:nvSpPr>
          <p:cNvPr id="2" name="Espace réservé du numéro de diapositive 1">
            <a:extLst>
              <a:ext uri="{FF2B5EF4-FFF2-40B4-BE49-F238E27FC236}">
                <a16:creationId xmlns:a16="http://schemas.microsoft.com/office/drawing/2014/main" id="{3D84A8AF-365C-4BF9-9F52-1391F57E7C6B}"/>
              </a:ext>
            </a:extLst>
          </p:cNvPr>
          <p:cNvSpPr>
            <a:spLocks noGrp="1"/>
          </p:cNvSpPr>
          <p:nvPr>
            <p:ph type="sldNum" sz="quarter" idx="12"/>
          </p:nvPr>
        </p:nvSpPr>
        <p:spPr/>
        <p:txBody>
          <a:bodyPr/>
          <a:lstStyle/>
          <a:p>
            <a:fld id="{946638AE-AEC8-4DB5-AEC5-4B7C46AE1F73}" type="slidenum">
              <a:rPr lang="fr-FR" smtClean="0"/>
              <a:t>12</a:t>
            </a:fld>
            <a:endParaRPr lang="fr-FR"/>
          </a:p>
        </p:txBody>
      </p:sp>
    </p:spTree>
    <p:extLst>
      <p:ext uri="{BB962C8B-B14F-4D97-AF65-F5344CB8AC3E}">
        <p14:creationId xmlns:p14="http://schemas.microsoft.com/office/powerpoint/2010/main" val="2770479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 calcmode="lin" valueType="num">
                                      <p:cBhvr>
                                        <p:cTn id="29" dur="1000" fill="hold"/>
                                        <p:tgtEl>
                                          <p:spTgt spid="12"/>
                                        </p:tgtEl>
                                        <p:attrNameLst>
                                          <p:attrName>style.rotation</p:attrName>
                                        </p:attrNameLst>
                                      </p:cBhvr>
                                      <p:tavLst>
                                        <p:tav tm="0">
                                          <p:val>
                                            <p:fltVal val="90"/>
                                          </p:val>
                                        </p:tav>
                                        <p:tav tm="100000">
                                          <p:val>
                                            <p:fltVal val="0"/>
                                          </p:val>
                                        </p:tav>
                                      </p:tavLst>
                                    </p:anim>
                                    <p:animEffect transition="in" filter="fade">
                                      <p:cBhvr>
                                        <p:cTn id="30" dur="1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1000" fill="hold"/>
                                        <p:tgtEl>
                                          <p:spTgt spid="14"/>
                                        </p:tgtEl>
                                        <p:attrNameLst>
                                          <p:attrName>ppt_w</p:attrName>
                                        </p:attrNameLst>
                                      </p:cBhvr>
                                      <p:tavLst>
                                        <p:tav tm="0">
                                          <p:val>
                                            <p:fltVal val="0"/>
                                          </p:val>
                                        </p:tav>
                                        <p:tav tm="100000">
                                          <p:val>
                                            <p:strVal val="#ppt_w"/>
                                          </p:val>
                                        </p:tav>
                                      </p:tavLst>
                                    </p:anim>
                                    <p:anim calcmode="lin" valueType="num">
                                      <p:cBhvr>
                                        <p:cTn id="52" dur="1000" fill="hold"/>
                                        <p:tgtEl>
                                          <p:spTgt spid="14"/>
                                        </p:tgtEl>
                                        <p:attrNameLst>
                                          <p:attrName>ppt_h</p:attrName>
                                        </p:attrNameLst>
                                      </p:cBhvr>
                                      <p:tavLst>
                                        <p:tav tm="0">
                                          <p:val>
                                            <p:fltVal val="0"/>
                                          </p:val>
                                        </p:tav>
                                        <p:tav tm="100000">
                                          <p:val>
                                            <p:strVal val="#ppt_h"/>
                                          </p:val>
                                        </p:tav>
                                      </p:tavLst>
                                    </p:anim>
                                    <p:anim calcmode="lin" valueType="num">
                                      <p:cBhvr>
                                        <p:cTn id="53" dur="1000" fill="hold"/>
                                        <p:tgtEl>
                                          <p:spTgt spid="14"/>
                                        </p:tgtEl>
                                        <p:attrNameLst>
                                          <p:attrName>style.rotation</p:attrName>
                                        </p:attrNameLst>
                                      </p:cBhvr>
                                      <p:tavLst>
                                        <p:tav tm="0">
                                          <p:val>
                                            <p:fltVal val="90"/>
                                          </p:val>
                                        </p:tav>
                                        <p:tav tm="100000">
                                          <p:val>
                                            <p:fltVal val="0"/>
                                          </p:val>
                                        </p:tav>
                                      </p:tavLst>
                                    </p:anim>
                                    <p:animEffect transition="in" filter="fade">
                                      <p:cBhvr>
                                        <p:cTn id="54" dur="1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5" grpId="0"/>
      <p:bldP spid="16" grpId="0" animBg="1"/>
      <p:bldP spid="17" grpId="0" animBg="1"/>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09002B6-CE0D-4C58-8C88-8B6317F70200}"/>
              </a:ext>
            </a:extLst>
          </p:cNvPr>
          <p:cNvSpPr txBox="1"/>
          <p:nvPr/>
        </p:nvSpPr>
        <p:spPr>
          <a:xfrm>
            <a:off x="363330" y="131666"/>
            <a:ext cx="5054489"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Les ensembles architecturaux</a:t>
            </a:r>
          </a:p>
        </p:txBody>
      </p:sp>
      <p:sp>
        <p:nvSpPr>
          <p:cNvPr id="4" name="ZoneTexte 3">
            <a:extLst>
              <a:ext uri="{FF2B5EF4-FFF2-40B4-BE49-F238E27FC236}">
                <a16:creationId xmlns:a16="http://schemas.microsoft.com/office/drawing/2014/main" id="{124D7FD9-8C27-4417-8775-4F2EF80D3368}"/>
              </a:ext>
            </a:extLst>
          </p:cNvPr>
          <p:cNvSpPr txBox="1"/>
          <p:nvPr/>
        </p:nvSpPr>
        <p:spPr>
          <a:xfrm>
            <a:off x="560071" y="649515"/>
            <a:ext cx="7086599"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Exemple 1 : Le quartier du Port de la Lune à Bordeaux</a:t>
            </a:r>
          </a:p>
        </p:txBody>
      </p:sp>
      <p:pic>
        <p:nvPicPr>
          <p:cNvPr id="7" name="Image 6">
            <a:extLst>
              <a:ext uri="{FF2B5EF4-FFF2-40B4-BE49-F238E27FC236}">
                <a16:creationId xmlns:a16="http://schemas.microsoft.com/office/drawing/2014/main" id="{8769F14E-4DEB-49EE-A7A4-26BFF2CD63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493" y="1167364"/>
            <a:ext cx="8651013" cy="4136156"/>
          </a:xfrm>
          <a:prstGeom prst="rect">
            <a:avLst/>
          </a:prstGeom>
        </p:spPr>
      </p:pic>
      <p:sp>
        <p:nvSpPr>
          <p:cNvPr id="8" name="ZoneTexte 7">
            <a:extLst>
              <a:ext uri="{FF2B5EF4-FFF2-40B4-BE49-F238E27FC236}">
                <a16:creationId xmlns:a16="http://schemas.microsoft.com/office/drawing/2014/main" id="{4AFD816C-E32F-4243-9B5D-7B139521187E}"/>
              </a:ext>
            </a:extLst>
          </p:cNvPr>
          <p:cNvSpPr txBox="1"/>
          <p:nvPr/>
        </p:nvSpPr>
        <p:spPr>
          <a:xfrm>
            <a:off x="91440" y="5607094"/>
            <a:ext cx="9052560" cy="664028"/>
          </a:xfrm>
          <a:prstGeom prst="rect">
            <a:avLst/>
          </a:prstGeom>
          <a:noFill/>
        </p:spPr>
        <p:txBody>
          <a:bodyPr wrap="square" rtlCol="0">
            <a:spAutoFit/>
          </a:bodyPr>
          <a:lstStyle/>
          <a:p>
            <a:pPr rtl="0">
              <a:lnSpc>
                <a:spcPct val="115000"/>
              </a:lnSpc>
            </a:pPr>
            <a:r>
              <a:rPr lang="fr-FR" sz="1700" b="1" dirty="0">
                <a:solidFill>
                  <a:srgbClr val="FF0000"/>
                </a:solidFill>
                <a:effectLst/>
                <a:latin typeface="Verdana" panose="020B0604030504040204" pitchFamily="34" charset="0"/>
                <a:ea typeface="Verdana" panose="020B0604030504040204" pitchFamily="34" charset="0"/>
              </a:rPr>
              <a:t>Vidéo </a:t>
            </a:r>
          </a:p>
          <a:p>
            <a:pPr rtl="0">
              <a:lnSpc>
                <a:spcPct val="115000"/>
              </a:lnSpc>
            </a:pPr>
            <a:r>
              <a:rPr lang="fr-FR" sz="1700" b="1" dirty="0">
                <a:solidFill>
                  <a:srgbClr val="FF0000"/>
                </a:solidFill>
                <a:effectLst/>
                <a:latin typeface="Verdana" panose="020B0604030504040204" pitchFamily="34" charset="0"/>
                <a:ea typeface="Verdana" panose="020B0604030504040204" pitchFamily="34" charset="0"/>
              </a:rPr>
              <a:t>https://www.youtube.com/watch?v=HeTdda7EboM&amp;feature=emb_logo</a:t>
            </a:r>
            <a:endParaRPr lang="fr-FR" sz="1700" dirty="0">
              <a:solidFill>
                <a:srgbClr val="FF0000"/>
              </a:solidFill>
              <a:effectLst/>
              <a:latin typeface="Verdana" panose="020B0604030504040204" pitchFamily="34" charset="0"/>
              <a:ea typeface="Verdana" panose="020B0604030504040204" pitchFamily="34" charset="0"/>
            </a:endParaRPr>
          </a:p>
        </p:txBody>
      </p:sp>
      <p:sp>
        <p:nvSpPr>
          <p:cNvPr id="2" name="Espace réservé du numéro de diapositive 1">
            <a:extLst>
              <a:ext uri="{FF2B5EF4-FFF2-40B4-BE49-F238E27FC236}">
                <a16:creationId xmlns:a16="http://schemas.microsoft.com/office/drawing/2014/main" id="{369B61A1-9C7A-4584-993B-081374EA95AE}"/>
              </a:ext>
            </a:extLst>
          </p:cNvPr>
          <p:cNvSpPr>
            <a:spLocks noGrp="1"/>
          </p:cNvSpPr>
          <p:nvPr>
            <p:ph type="sldNum" sz="quarter" idx="12"/>
          </p:nvPr>
        </p:nvSpPr>
        <p:spPr/>
        <p:txBody>
          <a:bodyPr/>
          <a:lstStyle/>
          <a:p>
            <a:fld id="{946638AE-AEC8-4DB5-AEC5-4B7C46AE1F73}" type="slidenum">
              <a:rPr lang="fr-FR" smtClean="0"/>
              <a:t>13</a:t>
            </a:fld>
            <a:endParaRPr lang="fr-FR"/>
          </a:p>
        </p:txBody>
      </p:sp>
    </p:spTree>
    <p:extLst>
      <p:ext uri="{BB962C8B-B14F-4D97-AF65-F5344CB8AC3E}">
        <p14:creationId xmlns:p14="http://schemas.microsoft.com/office/powerpoint/2010/main" val="3182618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95EA60D-DE0B-428C-83E6-7C272EFF1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57" y="919834"/>
            <a:ext cx="8678486" cy="4001058"/>
          </a:xfrm>
          <a:prstGeom prst="rect">
            <a:avLst/>
          </a:prstGeom>
        </p:spPr>
      </p:pic>
      <p:sp>
        <p:nvSpPr>
          <p:cNvPr id="6" name="ZoneTexte 5">
            <a:extLst>
              <a:ext uri="{FF2B5EF4-FFF2-40B4-BE49-F238E27FC236}">
                <a16:creationId xmlns:a16="http://schemas.microsoft.com/office/drawing/2014/main" id="{473BA2A6-A906-4BA3-BE92-1ACD3B8502AE}"/>
              </a:ext>
            </a:extLst>
          </p:cNvPr>
          <p:cNvSpPr txBox="1"/>
          <p:nvPr/>
        </p:nvSpPr>
        <p:spPr>
          <a:xfrm>
            <a:off x="560071" y="426628"/>
            <a:ext cx="7086599"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Exemple 2 : les alignements de Carnac</a:t>
            </a:r>
          </a:p>
        </p:txBody>
      </p:sp>
      <p:sp>
        <p:nvSpPr>
          <p:cNvPr id="4" name="ZoneTexte 3">
            <a:extLst>
              <a:ext uri="{FF2B5EF4-FFF2-40B4-BE49-F238E27FC236}">
                <a16:creationId xmlns:a16="http://schemas.microsoft.com/office/drawing/2014/main" id="{7ABFB5C4-EDAF-4147-AAC6-D70003A76984}"/>
              </a:ext>
            </a:extLst>
          </p:cNvPr>
          <p:cNvSpPr txBox="1"/>
          <p:nvPr/>
        </p:nvSpPr>
        <p:spPr>
          <a:xfrm>
            <a:off x="1197720" y="5538056"/>
            <a:ext cx="5054489"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Convention de Grenade 1985</a:t>
            </a:r>
          </a:p>
        </p:txBody>
      </p:sp>
      <p:sp>
        <p:nvSpPr>
          <p:cNvPr id="2" name="ZoneTexte 1">
            <a:extLst>
              <a:ext uri="{FF2B5EF4-FFF2-40B4-BE49-F238E27FC236}">
                <a16:creationId xmlns:a16="http://schemas.microsoft.com/office/drawing/2014/main" id="{9A032447-622C-4816-B8A1-67104EDD12EC}"/>
              </a:ext>
            </a:extLst>
          </p:cNvPr>
          <p:cNvSpPr txBox="1"/>
          <p:nvPr/>
        </p:nvSpPr>
        <p:spPr>
          <a:xfrm>
            <a:off x="148590" y="5017770"/>
            <a:ext cx="8762653" cy="410946"/>
          </a:xfrm>
          <a:prstGeom prst="rect">
            <a:avLst/>
          </a:prstGeom>
          <a:noFill/>
        </p:spPr>
        <p:txBody>
          <a:bodyPr wrap="square" rtlCol="0">
            <a:spAutoFit/>
          </a:bodyPr>
          <a:lstStyle/>
          <a:p>
            <a:pPr rtl="0">
              <a:lnSpc>
                <a:spcPct val="115000"/>
              </a:lnSpc>
            </a:pPr>
            <a:r>
              <a:rPr lang="fr-FR" sz="2000" b="1" dirty="0">
                <a:solidFill>
                  <a:srgbClr val="FF0000"/>
                </a:solidFill>
                <a:effectLst/>
                <a:latin typeface="Verdana" panose="020B0604030504040204" pitchFamily="34" charset="0"/>
                <a:ea typeface="Verdana" panose="020B0604030504040204" pitchFamily="34" charset="0"/>
              </a:rPr>
              <a:t>Vidéo https://www.youtube.com/watch?v=C4ZA-BSTvXk</a:t>
            </a:r>
            <a:endParaRPr lang="fr-FR" sz="2000" dirty="0">
              <a:solidFill>
                <a:srgbClr val="FF0000"/>
              </a:solidFill>
              <a:effectLst/>
              <a:latin typeface="Verdana" panose="020B0604030504040204" pitchFamily="34" charset="0"/>
              <a:ea typeface="Verdana" panose="020B0604030504040204" pitchFamily="34" charset="0"/>
            </a:endParaRPr>
          </a:p>
        </p:txBody>
      </p:sp>
      <p:sp>
        <p:nvSpPr>
          <p:cNvPr id="3" name="Espace réservé du numéro de diapositive 2">
            <a:extLst>
              <a:ext uri="{FF2B5EF4-FFF2-40B4-BE49-F238E27FC236}">
                <a16:creationId xmlns:a16="http://schemas.microsoft.com/office/drawing/2014/main" id="{6194BABC-4211-4E32-A192-2E9EC07A4755}"/>
              </a:ext>
            </a:extLst>
          </p:cNvPr>
          <p:cNvSpPr>
            <a:spLocks noGrp="1"/>
          </p:cNvSpPr>
          <p:nvPr>
            <p:ph type="sldNum" sz="quarter" idx="12"/>
          </p:nvPr>
        </p:nvSpPr>
        <p:spPr/>
        <p:txBody>
          <a:bodyPr/>
          <a:lstStyle/>
          <a:p>
            <a:fld id="{946638AE-AEC8-4DB5-AEC5-4B7C46AE1F73}" type="slidenum">
              <a:rPr lang="fr-FR" smtClean="0"/>
              <a:t>14</a:t>
            </a:fld>
            <a:endParaRPr lang="fr-FR"/>
          </a:p>
        </p:txBody>
      </p:sp>
    </p:spTree>
    <p:extLst>
      <p:ext uri="{BB962C8B-B14F-4D97-AF65-F5344CB8AC3E}">
        <p14:creationId xmlns:p14="http://schemas.microsoft.com/office/powerpoint/2010/main" val="1311486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78DD4DC-66CA-4642-AFA6-6068DB1FAD2B}"/>
              </a:ext>
            </a:extLst>
          </p:cNvPr>
          <p:cNvSpPr txBox="1"/>
          <p:nvPr/>
        </p:nvSpPr>
        <p:spPr>
          <a:xfrm>
            <a:off x="194310" y="232410"/>
            <a:ext cx="4046220" cy="430887"/>
          </a:xfrm>
          <a:prstGeom prst="rect">
            <a:avLst/>
          </a:prstGeom>
          <a:solidFill>
            <a:schemeClr val="accent4">
              <a:lumMod val="40000"/>
              <a:lumOff val="60000"/>
            </a:schemeClr>
          </a:solidFill>
        </p:spPr>
        <p:txBody>
          <a:bodyPr wrap="square" rtlCol="0">
            <a:spAutoFit/>
          </a:bodyPr>
          <a:lstStyle/>
          <a:p>
            <a:r>
              <a:rPr lang="fr-FR" sz="2200" dirty="0">
                <a:latin typeface="Arial Black" panose="020B0A04020102020204" pitchFamily="34" charset="0"/>
              </a:rPr>
              <a:t>3/ Le patrimoine mobilier</a:t>
            </a:r>
          </a:p>
        </p:txBody>
      </p:sp>
      <p:sp>
        <p:nvSpPr>
          <p:cNvPr id="3" name="ZoneTexte 2">
            <a:extLst>
              <a:ext uri="{FF2B5EF4-FFF2-40B4-BE49-F238E27FC236}">
                <a16:creationId xmlns:a16="http://schemas.microsoft.com/office/drawing/2014/main" id="{D00621DB-B0E8-4A1E-AE6D-1EDDB175B97F}"/>
              </a:ext>
            </a:extLst>
          </p:cNvPr>
          <p:cNvSpPr txBox="1"/>
          <p:nvPr/>
        </p:nvSpPr>
        <p:spPr>
          <a:xfrm>
            <a:off x="194310" y="811603"/>
            <a:ext cx="8419089" cy="1200329"/>
          </a:xfrm>
          <a:prstGeom prst="rect">
            <a:avLst/>
          </a:prstGeom>
          <a:noFill/>
        </p:spPr>
        <p:txBody>
          <a:bodyPr wrap="square" rtlCol="0">
            <a:spAutoFit/>
          </a:bodyPr>
          <a:lstStyle/>
          <a:p>
            <a:r>
              <a:rPr lang="fr-FR" b="1" dirty="0">
                <a:solidFill>
                  <a:srgbClr val="0070C0"/>
                </a:solidFill>
                <a:latin typeface="Verdana" panose="020B0604030504040204" pitchFamily="34" charset="0"/>
                <a:ea typeface="Verdana" panose="020B0604030504040204" pitchFamily="34" charset="0"/>
              </a:rPr>
              <a:t>Il s’agit de l’ensemble des objets déplaçables : peintures (patrimoine pictural), sculptures, (patrimoine sculptural) mais aussi les monnaies, les instruments de musique, les armes ou les manuscrits.</a:t>
            </a:r>
          </a:p>
        </p:txBody>
      </p:sp>
      <p:sp>
        <p:nvSpPr>
          <p:cNvPr id="4" name="ZoneTexte 3">
            <a:extLst>
              <a:ext uri="{FF2B5EF4-FFF2-40B4-BE49-F238E27FC236}">
                <a16:creationId xmlns:a16="http://schemas.microsoft.com/office/drawing/2014/main" id="{89D74008-21E1-4E5B-9F12-DD6724090BE3}"/>
              </a:ext>
            </a:extLst>
          </p:cNvPr>
          <p:cNvSpPr txBox="1"/>
          <p:nvPr/>
        </p:nvSpPr>
        <p:spPr>
          <a:xfrm>
            <a:off x="194310" y="1975572"/>
            <a:ext cx="4183380" cy="369332"/>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Deux conceptions s’opposent.</a:t>
            </a:r>
          </a:p>
        </p:txBody>
      </p:sp>
      <p:pic>
        <p:nvPicPr>
          <p:cNvPr id="6" name="Image 5">
            <a:extLst>
              <a:ext uri="{FF2B5EF4-FFF2-40B4-BE49-F238E27FC236}">
                <a16:creationId xmlns:a16="http://schemas.microsoft.com/office/drawing/2014/main" id="{6BE3A210-5806-47E1-BF35-1AB6997A8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1" y="2470634"/>
            <a:ext cx="5708189" cy="4278327"/>
          </a:xfrm>
          <a:prstGeom prst="rect">
            <a:avLst/>
          </a:prstGeom>
        </p:spPr>
      </p:pic>
      <p:sp>
        <p:nvSpPr>
          <p:cNvPr id="7" name="ZoneTexte 6">
            <a:extLst>
              <a:ext uri="{FF2B5EF4-FFF2-40B4-BE49-F238E27FC236}">
                <a16:creationId xmlns:a16="http://schemas.microsoft.com/office/drawing/2014/main" id="{34B60EFB-A652-4916-8B7E-5FDC972C67A0}"/>
              </a:ext>
            </a:extLst>
          </p:cNvPr>
          <p:cNvSpPr txBox="1"/>
          <p:nvPr/>
        </p:nvSpPr>
        <p:spPr>
          <a:xfrm>
            <a:off x="6182736" y="2613392"/>
            <a:ext cx="2641223" cy="163121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Exemple 1 : Les marbres du Parthénon au British </a:t>
            </a:r>
            <a:r>
              <a:rPr lang="fr-FR" sz="2000" dirty="0" err="1">
                <a:latin typeface="Arial" panose="020B0604020202020204" pitchFamily="34" charset="0"/>
                <a:cs typeface="Arial" panose="020B0604020202020204" pitchFamily="34" charset="0"/>
              </a:rPr>
              <a:t>museum</a:t>
            </a:r>
            <a:r>
              <a:rPr lang="fr-FR" sz="2000" dirty="0">
                <a:latin typeface="Arial" panose="020B0604020202020204" pitchFamily="34" charset="0"/>
                <a:cs typeface="Arial" panose="020B0604020202020204" pitchFamily="34" charset="0"/>
              </a:rPr>
              <a:t> réclamés par la Grèce</a:t>
            </a:r>
          </a:p>
        </p:txBody>
      </p:sp>
      <p:sp>
        <p:nvSpPr>
          <p:cNvPr id="5" name="Espace réservé du numéro de diapositive 4">
            <a:extLst>
              <a:ext uri="{FF2B5EF4-FFF2-40B4-BE49-F238E27FC236}">
                <a16:creationId xmlns:a16="http://schemas.microsoft.com/office/drawing/2014/main" id="{5789E3B5-C2BD-4DD3-B896-B00F1DB3382F}"/>
              </a:ext>
            </a:extLst>
          </p:cNvPr>
          <p:cNvSpPr>
            <a:spLocks noGrp="1"/>
          </p:cNvSpPr>
          <p:nvPr>
            <p:ph type="sldNum" sz="quarter" idx="12"/>
          </p:nvPr>
        </p:nvSpPr>
        <p:spPr/>
        <p:txBody>
          <a:bodyPr/>
          <a:lstStyle/>
          <a:p>
            <a:fld id="{946638AE-AEC8-4DB5-AEC5-4B7C46AE1F73}" type="slidenum">
              <a:rPr lang="fr-FR" smtClean="0"/>
              <a:t>15</a:t>
            </a:fld>
            <a:endParaRPr lang="fr-FR"/>
          </a:p>
        </p:txBody>
      </p:sp>
    </p:spTree>
    <p:extLst>
      <p:ext uri="{BB962C8B-B14F-4D97-AF65-F5344CB8AC3E}">
        <p14:creationId xmlns:p14="http://schemas.microsoft.com/office/powerpoint/2010/main" val="2878139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82C44A2-48B7-4EE7-87A4-E51BF3D63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 y="238760"/>
            <a:ext cx="8382000" cy="3568700"/>
          </a:xfrm>
          <a:prstGeom prst="rect">
            <a:avLst/>
          </a:prstGeom>
        </p:spPr>
      </p:pic>
      <p:sp>
        <p:nvSpPr>
          <p:cNvPr id="3" name="ZoneTexte 2">
            <a:extLst>
              <a:ext uri="{FF2B5EF4-FFF2-40B4-BE49-F238E27FC236}">
                <a16:creationId xmlns:a16="http://schemas.microsoft.com/office/drawing/2014/main" id="{57728680-E461-4C33-9F3E-8FA85EC6A11D}"/>
              </a:ext>
            </a:extLst>
          </p:cNvPr>
          <p:cNvSpPr txBox="1"/>
          <p:nvPr/>
        </p:nvSpPr>
        <p:spPr>
          <a:xfrm>
            <a:off x="220980" y="3807460"/>
            <a:ext cx="819150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Parthénon : temple dédié à la déesse Athéna sur l’acropole d’Athènes</a:t>
            </a:r>
          </a:p>
        </p:txBody>
      </p:sp>
      <p:sp>
        <p:nvSpPr>
          <p:cNvPr id="4" name="Espace réservé du numéro de diapositive 3">
            <a:extLst>
              <a:ext uri="{FF2B5EF4-FFF2-40B4-BE49-F238E27FC236}">
                <a16:creationId xmlns:a16="http://schemas.microsoft.com/office/drawing/2014/main" id="{76B31E12-47C6-436B-88C6-0DFF714C2592}"/>
              </a:ext>
            </a:extLst>
          </p:cNvPr>
          <p:cNvSpPr>
            <a:spLocks noGrp="1"/>
          </p:cNvSpPr>
          <p:nvPr>
            <p:ph type="sldNum" sz="quarter" idx="12"/>
          </p:nvPr>
        </p:nvSpPr>
        <p:spPr/>
        <p:txBody>
          <a:bodyPr/>
          <a:lstStyle/>
          <a:p>
            <a:fld id="{946638AE-AEC8-4DB5-AEC5-4B7C46AE1F73}" type="slidenum">
              <a:rPr lang="fr-FR" smtClean="0"/>
              <a:t>16</a:t>
            </a:fld>
            <a:endParaRPr lang="fr-FR"/>
          </a:p>
        </p:txBody>
      </p:sp>
    </p:spTree>
    <p:extLst>
      <p:ext uri="{BB962C8B-B14F-4D97-AF65-F5344CB8AC3E}">
        <p14:creationId xmlns:p14="http://schemas.microsoft.com/office/powerpoint/2010/main" val="339184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19F015F-EC42-4CC0-BDCB-49ABB93ABD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2010" y="375920"/>
            <a:ext cx="4244340" cy="5659120"/>
          </a:xfrm>
          <a:prstGeom prst="rect">
            <a:avLst/>
          </a:prstGeom>
        </p:spPr>
      </p:pic>
      <p:sp>
        <p:nvSpPr>
          <p:cNvPr id="4" name="ZoneTexte 3">
            <a:extLst>
              <a:ext uri="{FF2B5EF4-FFF2-40B4-BE49-F238E27FC236}">
                <a16:creationId xmlns:a16="http://schemas.microsoft.com/office/drawing/2014/main" id="{06FC43F7-718A-4246-83C5-50668E7D7C45}"/>
              </a:ext>
            </a:extLst>
          </p:cNvPr>
          <p:cNvSpPr txBox="1"/>
          <p:nvPr/>
        </p:nvSpPr>
        <p:spPr>
          <a:xfrm>
            <a:off x="247650" y="158025"/>
            <a:ext cx="4011929"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Exemple 2 : L’Egypte réclame à l’Allemagne le buste de Néfertiti</a:t>
            </a:r>
          </a:p>
        </p:txBody>
      </p:sp>
      <p:sp>
        <p:nvSpPr>
          <p:cNvPr id="5" name="ZoneTexte 4">
            <a:extLst>
              <a:ext uri="{FF2B5EF4-FFF2-40B4-BE49-F238E27FC236}">
                <a16:creationId xmlns:a16="http://schemas.microsoft.com/office/drawing/2014/main" id="{F812B9B1-3E50-402E-AC1B-C923482CCEEF}"/>
              </a:ext>
            </a:extLst>
          </p:cNvPr>
          <p:cNvSpPr txBox="1"/>
          <p:nvPr/>
        </p:nvSpPr>
        <p:spPr>
          <a:xfrm>
            <a:off x="247651" y="1421130"/>
            <a:ext cx="2735579" cy="769441"/>
          </a:xfrm>
          <a:prstGeom prst="rect">
            <a:avLst/>
          </a:prstGeom>
          <a:solidFill>
            <a:schemeClr val="accent4">
              <a:lumMod val="40000"/>
              <a:lumOff val="60000"/>
            </a:schemeClr>
          </a:solidFill>
        </p:spPr>
        <p:txBody>
          <a:bodyPr wrap="square" rtlCol="0">
            <a:spAutoFit/>
          </a:bodyPr>
          <a:lstStyle/>
          <a:p>
            <a:r>
              <a:rPr lang="fr-FR" sz="2200" dirty="0">
                <a:latin typeface="Arial Black" panose="020B0A04020102020204" pitchFamily="34" charset="0"/>
              </a:rPr>
              <a:t>4/ Le patrimoine vernaculaire</a:t>
            </a:r>
          </a:p>
        </p:txBody>
      </p:sp>
      <p:sp>
        <p:nvSpPr>
          <p:cNvPr id="6" name="ZoneTexte 5">
            <a:extLst>
              <a:ext uri="{FF2B5EF4-FFF2-40B4-BE49-F238E27FC236}">
                <a16:creationId xmlns:a16="http://schemas.microsoft.com/office/drawing/2014/main" id="{DACD6E63-58FF-4CF2-A57C-8C62D4DD6933}"/>
              </a:ext>
            </a:extLst>
          </p:cNvPr>
          <p:cNvSpPr txBox="1"/>
          <p:nvPr/>
        </p:nvSpPr>
        <p:spPr>
          <a:xfrm>
            <a:off x="352427" y="2616597"/>
            <a:ext cx="3577588" cy="3139321"/>
          </a:xfrm>
          <a:prstGeom prst="rect">
            <a:avLst/>
          </a:prstGeom>
          <a:noFill/>
        </p:spPr>
        <p:txBody>
          <a:bodyPr wrap="square" rtlCol="0">
            <a:spAutoFit/>
          </a:bodyPr>
          <a:lstStyle/>
          <a:p>
            <a:r>
              <a:rPr lang="fr-FR" b="1" dirty="0">
                <a:solidFill>
                  <a:srgbClr val="0070C0"/>
                </a:solidFill>
                <a:latin typeface="Verdana" panose="020B0604030504040204" pitchFamily="34" charset="0"/>
                <a:ea typeface="Verdana" panose="020B0604030504040204" pitchFamily="34" charset="0"/>
              </a:rPr>
              <a:t>Il s’agit des éléments caractéristiques d'une culture locale, populaire, non-dominante, celle de l'histoire du quotidien et des pratiques.</a:t>
            </a:r>
          </a:p>
          <a:p>
            <a:r>
              <a:rPr lang="fr-FR" b="1" i="1" dirty="0">
                <a:solidFill>
                  <a:srgbClr val="0070C0"/>
                </a:solidFill>
                <a:latin typeface="Verdana" panose="020B0604030504040204" pitchFamily="34" charset="0"/>
                <a:ea typeface="Verdana" panose="020B0604030504040204" pitchFamily="34" charset="0"/>
              </a:rPr>
              <a:t>Exemples : lavoir, croix, four à pain, abreuvoir, pigeonnier etc.</a:t>
            </a:r>
          </a:p>
          <a:p>
            <a:r>
              <a:rPr lang="fr-FR" b="1" i="1" dirty="0">
                <a:solidFill>
                  <a:srgbClr val="0070C0"/>
                </a:solidFill>
                <a:latin typeface="Verdana" panose="020B0604030504040204" pitchFamily="34" charset="0"/>
                <a:ea typeface="Verdana" panose="020B0604030504040204" pitchFamily="34" charset="0"/>
              </a:rPr>
              <a:t>on parle aussi de « patrimoine rural » </a:t>
            </a:r>
          </a:p>
        </p:txBody>
      </p:sp>
      <p:sp>
        <p:nvSpPr>
          <p:cNvPr id="2" name="Espace réservé du numéro de diapositive 1">
            <a:extLst>
              <a:ext uri="{FF2B5EF4-FFF2-40B4-BE49-F238E27FC236}">
                <a16:creationId xmlns:a16="http://schemas.microsoft.com/office/drawing/2014/main" id="{64D9F568-E63C-418E-99AA-C3DEBA7A6365}"/>
              </a:ext>
            </a:extLst>
          </p:cNvPr>
          <p:cNvSpPr>
            <a:spLocks noGrp="1"/>
          </p:cNvSpPr>
          <p:nvPr>
            <p:ph type="sldNum" sz="quarter" idx="12"/>
          </p:nvPr>
        </p:nvSpPr>
        <p:spPr/>
        <p:txBody>
          <a:bodyPr/>
          <a:lstStyle/>
          <a:p>
            <a:fld id="{946638AE-AEC8-4DB5-AEC5-4B7C46AE1F73}" type="slidenum">
              <a:rPr lang="fr-FR" smtClean="0"/>
              <a:t>17</a:t>
            </a:fld>
            <a:endParaRPr lang="fr-FR"/>
          </a:p>
        </p:txBody>
      </p:sp>
    </p:spTree>
    <p:extLst>
      <p:ext uri="{BB962C8B-B14F-4D97-AF65-F5344CB8AC3E}">
        <p14:creationId xmlns:p14="http://schemas.microsoft.com/office/powerpoint/2010/main" val="1390771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28B8CB7-B869-4008-A6E6-F5DD7E34F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74" y="1142912"/>
            <a:ext cx="8030846" cy="5335177"/>
          </a:xfrm>
          <a:prstGeom prst="rect">
            <a:avLst/>
          </a:prstGeom>
        </p:spPr>
      </p:pic>
      <p:sp>
        <p:nvSpPr>
          <p:cNvPr id="3" name="ZoneTexte 2">
            <a:extLst>
              <a:ext uri="{FF2B5EF4-FFF2-40B4-BE49-F238E27FC236}">
                <a16:creationId xmlns:a16="http://schemas.microsoft.com/office/drawing/2014/main" id="{361A65B4-00E9-4EA0-8124-1191A2E84C64}"/>
              </a:ext>
            </a:extLst>
          </p:cNvPr>
          <p:cNvSpPr txBox="1"/>
          <p:nvPr/>
        </p:nvSpPr>
        <p:spPr>
          <a:xfrm>
            <a:off x="247650" y="158025"/>
            <a:ext cx="8553450"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Borie de Provence : endroit où le paysan déposait son matériel ou abritait son bétail par maison temps. Il devient un lieu de repos au XIXe.</a:t>
            </a:r>
          </a:p>
        </p:txBody>
      </p:sp>
      <p:sp>
        <p:nvSpPr>
          <p:cNvPr id="4" name="Espace réservé du numéro de diapositive 3">
            <a:extLst>
              <a:ext uri="{FF2B5EF4-FFF2-40B4-BE49-F238E27FC236}">
                <a16:creationId xmlns:a16="http://schemas.microsoft.com/office/drawing/2014/main" id="{A7035B50-E0AB-420F-B482-3EECFC0CDAF2}"/>
              </a:ext>
            </a:extLst>
          </p:cNvPr>
          <p:cNvSpPr>
            <a:spLocks noGrp="1"/>
          </p:cNvSpPr>
          <p:nvPr>
            <p:ph type="sldNum" sz="quarter" idx="12"/>
          </p:nvPr>
        </p:nvSpPr>
        <p:spPr/>
        <p:txBody>
          <a:bodyPr/>
          <a:lstStyle/>
          <a:p>
            <a:fld id="{946638AE-AEC8-4DB5-AEC5-4B7C46AE1F73}" type="slidenum">
              <a:rPr lang="fr-FR" smtClean="0"/>
              <a:t>18</a:t>
            </a:fld>
            <a:endParaRPr lang="fr-FR"/>
          </a:p>
        </p:txBody>
      </p:sp>
    </p:spTree>
    <p:extLst>
      <p:ext uri="{BB962C8B-B14F-4D97-AF65-F5344CB8AC3E}">
        <p14:creationId xmlns:p14="http://schemas.microsoft.com/office/powerpoint/2010/main" val="1183038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BD7493F-F7E4-4317-B0F2-54BB22287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755" y="701516"/>
            <a:ext cx="7846695" cy="5885021"/>
          </a:xfrm>
          <a:prstGeom prst="rect">
            <a:avLst/>
          </a:prstGeom>
        </p:spPr>
      </p:pic>
      <p:sp>
        <p:nvSpPr>
          <p:cNvPr id="4" name="ZoneTexte 3">
            <a:extLst>
              <a:ext uri="{FF2B5EF4-FFF2-40B4-BE49-F238E27FC236}">
                <a16:creationId xmlns:a16="http://schemas.microsoft.com/office/drawing/2014/main" id="{A6CBA885-242F-4FFC-9A5A-9F81A3E62374}"/>
              </a:ext>
            </a:extLst>
          </p:cNvPr>
          <p:cNvSpPr txBox="1"/>
          <p:nvPr/>
        </p:nvSpPr>
        <p:spPr>
          <a:xfrm>
            <a:off x="247650" y="158025"/>
            <a:ext cx="855345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Un lavoir</a:t>
            </a:r>
          </a:p>
        </p:txBody>
      </p:sp>
      <p:sp>
        <p:nvSpPr>
          <p:cNvPr id="2" name="Espace réservé du numéro de diapositive 1">
            <a:extLst>
              <a:ext uri="{FF2B5EF4-FFF2-40B4-BE49-F238E27FC236}">
                <a16:creationId xmlns:a16="http://schemas.microsoft.com/office/drawing/2014/main" id="{47D86B20-1472-458F-A048-FF0B7F188CCB}"/>
              </a:ext>
            </a:extLst>
          </p:cNvPr>
          <p:cNvSpPr>
            <a:spLocks noGrp="1"/>
          </p:cNvSpPr>
          <p:nvPr>
            <p:ph type="sldNum" sz="quarter" idx="12"/>
          </p:nvPr>
        </p:nvSpPr>
        <p:spPr/>
        <p:txBody>
          <a:bodyPr/>
          <a:lstStyle/>
          <a:p>
            <a:fld id="{946638AE-AEC8-4DB5-AEC5-4B7C46AE1F73}" type="slidenum">
              <a:rPr lang="fr-FR" smtClean="0"/>
              <a:t>19</a:t>
            </a:fld>
            <a:endParaRPr lang="fr-FR"/>
          </a:p>
        </p:txBody>
      </p:sp>
    </p:spTree>
    <p:extLst>
      <p:ext uri="{BB962C8B-B14F-4D97-AF65-F5344CB8AC3E}">
        <p14:creationId xmlns:p14="http://schemas.microsoft.com/office/powerpoint/2010/main" val="1334540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0AFE632-208F-4B9E-9F30-27E766C556D9}"/>
              </a:ext>
            </a:extLst>
          </p:cNvPr>
          <p:cNvSpPr txBox="1"/>
          <p:nvPr/>
        </p:nvSpPr>
        <p:spPr>
          <a:xfrm>
            <a:off x="205740" y="285750"/>
            <a:ext cx="4171950" cy="461665"/>
          </a:xfrm>
          <a:prstGeom prst="rect">
            <a:avLst/>
          </a:prstGeom>
          <a:solidFill>
            <a:schemeClr val="accent4">
              <a:lumMod val="40000"/>
              <a:lumOff val="60000"/>
            </a:schemeClr>
          </a:solidFill>
        </p:spPr>
        <p:txBody>
          <a:bodyPr wrap="square" rtlCol="0">
            <a:spAutoFit/>
          </a:bodyPr>
          <a:lstStyle/>
          <a:p>
            <a:r>
              <a:rPr lang="fr-FR" sz="2400" dirty="0">
                <a:latin typeface="Arial Black" panose="020B0A04020102020204" pitchFamily="34" charset="0"/>
              </a:rPr>
              <a:t>I Le patrimoine naturel</a:t>
            </a:r>
          </a:p>
        </p:txBody>
      </p:sp>
      <p:sp>
        <p:nvSpPr>
          <p:cNvPr id="4" name="ZoneTexte 3">
            <a:extLst>
              <a:ext uri="{FF2B5EF4-FFF2-40B4-BE49-F238E27FC236}">
                <a16:creationId xmlns:a16="http://schemas.microsoft.com/office/drawing/2014/main" id="{B7726F03-F70D-4618-B3AB-177B34323FBD}"/>
              </a:ext>
            </a:extLst>
          </p:cNvPr>
          <p:cNvSpPr txBox="1"/>
          <p:nvPr/>
        </p:nvSpPr>
        <p:spPr>
          <a:xfrm>
            <a:off x="205740" y="941070"/>
            <a:ext cx="5383530" cy="430887"/>
          </a:xfrm>
          <a:prstGeom prst="rect">
            <a:avLst/>
          </a:prstGeom>
          <a:solidFill>
            <a:schemeClr val="accent4">
              <a:lumMod val="40000"/>
              <a:lumOff val="60000"/>
            </a:schemeClr>
          </a:solidFill>
        </p:spPr>
        <p:txBody>
          <a:bodyPr wrap="square" rtlCol="0">
            <a:spAutoFit/>
          </a:bodyPr>
          <a:lstStyle/>
          <a:p>
            <a:r>
              <a:rPr lang="fr-FR" sz="2200" dirty="0">
                <a:latin typeface="Arial Black" panose="020B0A04020102020204" pitchFamily="34" charset="0"/>
              </a:rPr>
              <a:t>1/ Définition et caractéristiques</a:t>
            </a:r>
          </a:p>
        </p:txBody>
      </p:sp>
      <p:sp>
        <p:nvSpPr>
          <p:cNvPr id="6" name="ZoneTexte 5">
            <a:extLst>
              <a:ext uri="{FF2B5EF4-FFF2-40B4-BE49-F238E27FC236}">
                <a16:creationId xmlns:a16="http://schemas.microsoft.com/office/drawing/2014/main" id="{2DEF14F6-5C26-452B-AFD6-6BA6B02D4FC3}"/>
              </a:ext>
            </a:extLst>
          </p:cNvPr>
          <p:cNvSpPr txBox="1"/>
          <p:nvPr/>
        </p:nvSpPr>
        <p:spPr>
          <a:xfrm>
            <a:off x="205741" y="1565612"/>
            <a:ext cx="2439352" cy="2862322"/>
          </a:xfrm>
          <a:prstGeom prst="rect">
            <a:avLst/>
          </a:prstGeom>
          <a:noFill/>
        </p:spPr>
        <p:txBody>
          <a:bodyPr wrap="square" rtlCol="0">
            <a:spAutoFit/>
          </a:bodyPr>
          <a:lstStyle/>
          <a:p>
            <a:r>
              <a:rPr lang="fr-FR" b="1" u="sng" dirty="0">
                <a:solidFill>
                  <a:srgbClr val="0070C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Patrimoine naturel </a:t>
            </a:r>
            <a:r>
              <a:rPr lang="fr-FR" b="1" dirty="0">
                <a:solidFill>
                  <a:srgbClr val="0070C0"/>
                </a:solidFill>
                <a:latin typeface="Verdana" panose="020B0604030504040204" pitchFamily="34" charset="0"/>
                <a:ea typeface="Verdana" panose="020B0604030504040204" pitchFamily="34" charset="0"/>
              </a:rPr>
              <a:t>: il recouvre la faune et la flore sauvages d’une zone particulière, mais aussi les spécificités géologiques et ses paysages. </a:t>
            </a:r>
          </a:p>
        </p:txBody>
      </p:sp>
      <p:sp>
        <p:nvSpPr>
          <p:cNvPr id="8" name="ZoneTexte 7">
            <a:extLst>
              <a:ext uri="{FF2B5EF4-FFF2-40B4-BE49-F238E27FC236}">
                <a16:creationId xmlns:a16="http://schemas.microsoft.com/office/drawing/2014/main" id="{463BBDD9-33E1-41EB-9520-756387BFC094}"/>
              </a:ext>
            </a:extLst>
          </p:cNvPr>
          <p:cNvSpPr txBox="1"/>
          <p:nvPr/>
        </p:nvSpPr>
        <p:spPr>
          <a:xfrm>
            <a:off x="205740" y="4621589"/>
            <a:ext cx="2251710" cy="2031325"/>
          </a:xfrm>
          <a:prstGeom prst="rect">
            <a:avLst/>
          </a:prstGeom>
          <a:noFill/>
        </p:spPr>
        <p:txBody>
          <a:bodyPr wrap="square" rtlCol="0">
            <a:spAutoFit/>
          </a:bodyPr>
          <a:lstStyle/>
          <a:p>
            <a:r>
              <a:rPr lang="fr-FR"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On tient compte du relief, du climat (températures et précipitations)</a:t>
            </a:r>
          </a:p>
          <a:p>
            <a:endParaRPr lang="fr-FR" b="1" dirty="0">
              <a:latin typeface="Verdana" panose="020B0604030504040204" pitchFamily="34" charset="0"/>
              <a:ea typeface="Verdana" panose="020B0604030504040204" pitchFamily="34" charset="0"/>
            </a:endParaRPr>
          </a:p>
        </p:txBody>
      </p:sp>
      <p:pic>
        <p:nvPicPr>
          <p:cNvPr id="12" name="Image 11">
            <a:extLst>
              <a:ext uri="{FF2B5EF4-FFF2-40B4-BE49-F238E27FC236}">
                <a16:creationId xmlns:a16="http://schemas.microsoft.com/office/drawing/2014/main" id="{6D216B7C-2A36-4EB3-8642-F165ED0DC8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882" y="1509117"/>
            <a:ext cx="6287377" cy="5063133"/>
          </a:xfrm>
          <a:prstGeom prst="rect">
            <a:avLst/>
          </a:prstGeom>
        </p:spPr>
      </p:pic>
      <p:sp>
        <p:nvSpPr>
          <p:cNvPr id="13" name="ZoneTexte 12">
            <a:extLst>
              <a:ext uri="{FF2B5EF4-FFF2-40B4-BE49-F238E27FC236}">
                <a16:creationId xmlns:a16="http://schemas.microsoft.com/office/drawing/2014/main" id="{22A04636-31C2-4302-8835-6CF69DE691C0}"/>
              </a:ext>
            </a:extLst>
          </p:cNvPr>
          <p:cNvSpPr txBox="1"/>
          <p:nvPr/>
        </p:nvSpPr>
        <p:spPr>
          <a:xfrm>
            <a:off x="6115050" y="769619"/>
            <a:ext cx="2617470" cy="400110"/>
          </a:xfrm>
          <a:prstGeom prst="rect">
            <a:avLst/>
          </a:prstGeom>
          <a:noFill/>
        </p:spPr>
        <p:txBody>
          <a:bodyPr wrap="square" rtlCol="0">
            <a:spAutoFit/>
          </a:bodyPr>
          <a:lstStyle/>
          <a:p>
            <a:r>
              <a:rPr lang="fr-FR" sz="2000" dirty="0">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Climat méditerranéen</a:t>
            </a:r>
          </a:p>
        </p:txBody>
      </p:sp>
      <p:sp>
        <p:nvSpPr>
          <p:cNvPr id="5" name="Espace réservé du numéro de diapositive 4">
            <a:extLst>
              <a:ext uri="{FF2B5EF4-FFF2-40B4-BE49-F238E27FC236}">
                <a16:creationId xmlns:a16="http://schemas.microsoft.com/office/drawing/2014/main" id="{4FE088A7-2D2B-4F6B-B587-AF1053E990B1}"/>
              </a:ext>
            </a:extLst>
          </p:cNvPr>
          <p:cNvSpPr>
            <a:spLocks noGrp="1"/>
          </p:cNvSpPr>
          <p:nvPr>
            <p:ph type="sldNum" sz="quarter" idx="12"/>
          </p:nvPr>
        </p:nvSpPr>
        <p:spPr/>
        <p:txBody>
          <a:bodyPr/>
          <a:lstStyle/>
          <a:p>
            <a:fld id="{946638AE-AEC8-4DB5-AEC5-4B7C46AE1F73}" type="slidenum">
              <a:rPr lang="fr-FR" smtClean="0"/>
              <a:t>2</a:t>
            </a:fld>
            <a:endParaRPr lang="fr-FR" dirty="0"/>
          </a:p>
        </p:txBody>
      </p:sp>
    </p:spTree>
    <p:extLst>
      <p:ext uri="{BB962C8B-B14F-4D97-AF65-F5344CB8AC3E}">
        <p14:creationId xmlns:p14="http://schemas.microsoft.com/office/powerpoint/2010/main" val="204532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8"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2694733-82E8-4E08-9CAC-D4F8C98B6AB1}"/>
              </a:ext>
            </a:extLst>
          </p:cNvPr>
          <p:cNvSpPr txBox="1"/>
          <p:nvPr/>
        </p:nvSpPr>
        <p:spPr>
          <a:xfrm>
            <a:off x="167641" y="209550"/>
            <a:ext cx="4404359" cy="430887"/>
          </a:xfrm>
          <a:prstGeom prst="rect">
            <a:avLst/>
          </a:prstGeom>
          <a:solidFill>
            <a:schemeClr val="accent4">
              <a:lumMod val="40000"/>
              <a:lumOff val="60000"/>
            </a:schemeClr>
          </a:solidFill>
        </p:spPr>
        <p:txBody>
          <a:bodyPr wrap="square" rtlCol="0">
            <a:spAutoFit/>
          </a:bodyPr>
          <a:lstStyle/>
          <a:p>
            <a:r>
              <a:rPr lang="fr-FR" sz="2200" dirty="0">
                <a:latin typeface="Arial Black" panose="020B0A04020102020204" pitchFamily="34" charset="0"/>
              </a:rPr>
              <a:t>5. Le patrimoine industriel</a:t>
            </a:r>
          </a:p>
        </p:txBody>
      </p:sp>
      <p:sp>
        <p:nvSpPr>
          <p:cNvPr id="4" name="ZoneTexte 3">
            <a:extLst>
              <a:ext uri="{FF2B5EF4-FFF2-40B4-BE49-F238E27FC236}">
                <a16:creationId xmlns:a16="http://schemas.microsoft.com/office/drawing/2014/main" id="{DCA0C67E-9F79-4524-9F93-E8D9CB998991}"/>
              </a:ext>
            </a:extLst>
          </p:cNvPr>
          <p:cNvSpPr txBox="1"/>
          <p:nvPr/>
        </p:nvSpPr>
        <p:spPr>
          <a:xfrm>
            <a:off x="363855" y="820965"/>
            <a:ext cx="8220075"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Exemple 1 : Châtellerault mise sur le patrimoine industriel</a:t>
            </a:r>
          </a:p>
        </p:txBody>
      </p:sp>
      <p:pic>
        <p:nvPicPr>
          <p:cNvPr id="8" name="Image 7">
            <a:extLst>
              <a:ext uri="{FF2B5EF4-FFF2-40B4-BE49-F238E27FC236}">
                <a16:creationId xmlns:a16="http://schemas.microsoft.com/office/drawing/2014/main" id="{C71165A0-DED7-43B8-9BD0-482AD0424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855" y="1265467"/>
            <a:ext cx="8078327" cy="4467849"/>
          </a:xfrm>
          <a:prstGeom prst="rect">
            <a:avLst/>
          </a:prstGeom>
        </p:spPr>
      </p:pic>
      <p:sp>
        <p:nvSpPr>
          <p:cNvPr id="9" name="ZoneTexte 8">
            <a:extLst>
              <a:ext uri="{FF2B5EF4-FFF2-40B4-BE49-F238E27FC236}">
                <a16:creationId xmlns:a16="http://schemas.microsoft.com/office/drawing/2014/main" id="{77F97E10-AD3D-43C4-A184-E89EC5999D77}"/>
              </a:ext>
            </a:extLst>
          </p:cNvPr>
          <p:cNvSpPr txBox="1"/>
          <p:nvPr/>
        </p:nvSpPr>
        <p:spPr>
          <a:xfrm>
            <a:off x="363855" y="5777708"/>
            <a:ext cx="8762653" cy="630429"/>
          </a:xfrm>
          <a:prstGeom prst="rect">
            <a:avLst/>
          </a:prstGeom>
          <a:noFill/>
        </p:spPr>
        <p:txBody>
          <a:bodyPr wrap="square" rtlCol="0">
            <a:spAutoFit/>
          </a:bodyPr>
          <a:lstStyle/>
          <a:p>
            <a:pPr>
              <a:lnSpc>
                <a:spcPct val="115000"/>
              </a:lnSpc>
            </a:pPr>
            <a:r>
              <a:rPr lang="fr-FR" sz="1600" b="1" dirty="0">
                <a:solidFill>
                  <a:srgbClr val="FF0000"/>
                </a:solidFill>
                <a:latin typeface="Verdana" panose="020B0604030504040204" pitchFamily="34" charset="0"/>
                <a:ea typeface="Verdana" panose="020B0604030504040204" pitchFamily="34" charset="0"/>
              </a:rPr>
              <a:t>vidéo https://www.youtube.com/watch?v=al1eGslnfaw&amp;feature=emb_logo</a:t>
            </a:r>
            <a:endParaRPr lang="fr-FR" sz="1600" dirty="0">
              <a:solidFill>
                <a:srgbClr val="FF0000"/>
              </a:solidFill>
              <a:effectLst/>
              <a:latin typeface="Verdana" panose="020B0604030504040204" pitchFamily="34" charset="0"/>
              <a:ea typeface="Verdana" panose="020B0604030504040204" pitchFamily="34" charset="0"/>
            </a:endParaRPr>
          </a:p>
        </p:txBody>
      </p:sp>
      <p:sp>
        <p:nvSpPr>
          <p:cNvPr id="3" name="Espace réservé du numéro de diapositive 2">
            <a:extLst>
              <a:ext uri="{FF2B5EF4-FFF2-40B4-BE49-F238E27FC236}">
                <a16:creationId xmlns:a16="http://schemas.microsoft.com/office/drawing/2014/main" id="{576523E9-0BB3-4D9A-81EA-E208F708AE29}"/>
              </a:ext>
            </a:extLst>
          </p:cNvPr>
          <p:cNvSpPr>
            <a:spLocks noGrp="1"/>
          </p:cNvSpPr>
          <p:nvPr>
            <p:ph type="sldNum" sz="quarter" idx="12"/>
          </p:nvPr>
        </p:nvSpPr>
        <p:spPr/>
        <p:txBody>
          <a:bodyPr/>
          <a:lstStyle/>
          <a:p>
            <a:fld id="{946638AE-AEC8-4DB5-AEC5-4B7C46AE1F73}" type="slidenum">
              <a:rPr lang="fr-FR" smtClean="0"/>
              <a:t>20</a:t>
            </a:fld>
            <a:endParaRPr lang="fr-FR"/>
          </a:p>
        </p:txBody>
      </p:sp>
    </p:spTree>
    <p:extLst>
      <p:ext uri="{BB962C8B-B14F-4D97-AF65-F5344CB8AC3E}">
        <p14:creationId xmlns:p14="http://schemas.microsoft.com/office/powerpoint/2010/main" val="2248162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84EB5CF-5493-40E9-8903-92A7A9585408}"/>
              </a:ext>
            </a:extLst>
          </p:cNvPr>
          <p:cNvSpPr txBox="1"/>
          <p:nvPr/>
        </p:nvSpPr>
        <p:spPr>
          <a:xfrm>
            <a:off x="306705" y="123735"/>
            <a:ext cx="7694295"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Exemple 2 : La manufacture d’armes de Châtellerault</a:t>
            </a:r>
          </a:p>
        </p:txBody>
      </p:sp>
      <p:pic>
        <p:nvPicPr>
          <p:cNvPr id="6" name="Image 5">
            <a:extLst>
              <a:ext uri="{FF2B5EF4-FFF2-40B4-BE49-F238E27FC236}">
                <a16:creationId xmlns:a16="http://schemas.microsoft.com/office/drawing/2014/main" id="{B80B156E-DF1D-41C3-8768-034EEF4E0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05" y="605730"/>
            <a:ext cx="8272075" cy="4717793"/>
          </a:xfrm>
          <a:prstGeom prst="rect">
            <a:avLst/>
          </a:prstGeom>
        </p:spPr>
      </p:pic>
      <p:sp>
        <p:nvSpPr>
          <p:cNvPr id="7" name="ZoneTexte 6">
            <a:extLst>
              <a:ext uri="{FF2B5EF4-FFF2-40B4-BE49-F238E27FC236}">
                <a16:creationId xmlns:a16="http://schemas.microsoft.com/office/drawing/2014/main" id="{60F0A54F-B8CF-48FA-AF34-215134CB2A0A}"/>
              </a:ext>
            </a:extLst>
          </p:cNvPr>
          <p:cNvSpPr txBox="1"/>
          <p:nvPr/>
        </p:nvSpPr>
        <p:spPr>
          <a:xfrm>
            <a:off x="190673" y="5405408"/>
            <a:ext cx="8762653" cy="630429"/>
          </a:xfrm>
          <a:prstGeom prst="rect">
            <a:avLst/>
          </a:prstGeom>
          <a:noFill/>
        </p:spPr>
        <p:txBody>
          <a:bodyPr wrap="square" rtlCol="0">
            <a:spAutoFit/>
          </a:bodyPr>
          <a:lstStyle/>
          <a:p>
            <a:pPr>
              <a:lnSpc>
                <a:spcPct val="115000"/>
              </a:lnSpc>
            </a:pPr>
            <a:r>
              <a:rPr lang="fr-FR" sz="1600" b="1" dirty="0">
                <a:solidFill>
                  <a:srgbClr val="FF0000"/>
                </a:solidFill>
                <a:latin typeface="Verdana" panose="020B0604030504040204" pitchFamily="34" charset="0"/>
                <a:ea typeface="Verdana" panose="020B0604030504040204" pitchFamily="34" charset="0"/>
              </a:rPr>
              <a:t>vidéo </a:t>
            </a:r>
          </a:p>
          <a:p>
            <a:pPr>
              <a:lnSpc>
                <a:spcPct val="115000"/>
              </a:lnSpc>
            </a:pPr>
            <a:r>
              <a:rPr lang="fr-FR" sz="1600" b="1" dirty="0">
                <a:solidFill>
                  <a:srgbClr val="FF0000"/>
                </a:solidFill>
                <a:latin typeface="Verdana" panose="020B0604030504040204" pitchFamily="34" charset="0"/>
                <a:ea typeface="Verdana" panose="020B0604030504040204" pitchFamily="34" charset="0"/>
              </a:rPr>
              <a:t>https://www.youtube.com/watch?v=OJr-5_WFUvU&amp;feature=emb_logo</a:t>
            </a:r>
            <a:endParaRPr lang="fr-FR" sz="1600" dirty="0">
              <a:solidFill>
                <a:srgbClr val="FF0000"/>
              </a:solidFill>
              <a:effectLst/>
              <a:latin typeface="Verdana" panose="020B0604030504040204" pitchFamily="34" charset="0"/>
              <a:ea typeface="Verdana" panose="020B0604030504040204" pitchFamily="34" charset="0"/>
            </a:endParaRPr>
          </a:p>
        </p:txBody>
      </p:sp>
      <p:sp>
        <p:nvSpPr>
          <p:cNvPr id="3" name="Espace réservé du numéro de diapositive 2">
            <a:extLst>
              <a:ext uri="{FF2B5EF4-FFF2-40B4-BE49-F238E27FC236}">
                <a16:creationId xmlns:a16="http://schemas.microsoft.com/office/drawing/2014/main" id="{9D582040-F117-4472-AF97-5AF242524225}"/>
              </a:ext>
            </a:extLst>
          </p:cNvPr>
          <p:cNvSpPr>
            <a:spLocks noGrp="1"/>
          </p:cNvSpPr>
          <p:nvPr>
            <p:ph type="sldNum" sz="quarter" idx="12"/>
          </p:nvPr>
        </p:nvSpPr>
        <p:spPr/>
        <p:txBody>
          <a:bodyPr/>
          <a:lstStyle/>
          <a:p>
            <a:fld id="{946638AE-AEC8-4DB5-AEC5-4B7C46AE1F73}" type="slidenum">
              <a:rPr lang="fr-FR" smtClean="0"/>
              <a:t>21</a:t>
            </a:fld>
            <a:endParaRPr lang="fr-FR"/>
          </a:p>
        </p:txBody>
      </p:sp>
    </p:spTree>
    <p:extLst>
      <p:ext uri="{BB962C8B-B14F-4D97-AF65-F5344CB8AC3E}">
        <p14:creationId xmlns:p14="http://schemas.microsoft.com/office/powerpoint/2010/main" val="2707169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3CD8281-6451-4A9E-B7EC-D776A1BA5F6E}"/>
              </a:ext>
            </a:extLst>
          </p:cNvPr>
          <p:cNvSpPr txBox="1"/>
          <p:nvPr/>
        </p:nvSpPr>
        <p:spPr>
          <a:xfrm>
            <a:off x="205740" y="285750"/>
            <a:ext cx="4869180" cy="461665"/>
          </a:xfrm>
          <a:prstGeom prst="rect">
            <a:avLst/>
          </a:prstGeom>
          <a:solidFill>
            <a:schemeClr val="accent4">
              <a:lumMod val="40000"/>
              <a:lumOff val="60000"/>
            </a:schemeClr>
          </a:solidFill>
        </p:spPr>
        <p:txBody>
          <a:bodyPr wrap="square" rtlCol="0">
            <a:spAutoFit/>
          </a:bodyPr>
          <a:lstStyle/>
          <a:p>
            <a:r>
              <a:rPr lang="fr-FR" sz="2400" dirty="0">
                <a:latin typeface="Arial Black" panose="020B0A04020102020204" pitchFamily="34" charset="0"/>
              </a:rPr>
              <a:t>III Le patrimoine immatériel</a:t>
            </a:r>
          </a:p>
        </p:txBody>
      </p:sp>
      <p:sp>
        <p:nvSpPr>
          <p:cNvPr id="3" name="ZoneTexte 2">
            <a:extLst>
              <a:ext uri="{FF2B5EF4-FFF2-40B4-BE49-F238E27FC236}">
                <a16:creationId xmlns:a16="http://schemas.microsoft.com/office/drawing/2014/main" id="{473D73BF-F820-42FE-8517-B54B0DCC309B}"/>
              </a:ext>
            </a:extLst>
          </p:cNvPr>
          <p:cNvSpPr txBox="1"/>
          <p:nvPr/>
        </p:nvSpPr>
        <p:spPr>
          <a:xfrm>
            <a:off x="205740" y="941070"/>
            <a:ext cx="4000500" cy="430887"/>
          </a:xfrm>
          <a:prstGeom prst="rect">
            <a:avLst/>
          </a:prstGeom>
          <a:solidFill>
            <a:schemeClr val="accent4">
              <a:lumMod val="40000"/>
              <a:lumOff val="60000"/>
            </a:schemeClr>
          </a:solidFill>
        </p:spPr>
        <p:txBody>
          <a:bodyPr wrap="square" rtlCol="0">
            <a:spAutoFit/>
          </a:bodyPr>
          <a:lstStyle/>
          <a:p>
            <a:r>
              <a:rPr lang="fr-FR" sz="2200" dirty="0">
                <a:latin typeface="Arial Black" panose="020B0A04020102020204" pitchFamily="34" charset="0"/>
              </a:rPr>
              <a:t>1/ définition et exemples</a:t>
            </a:r>
          </a:p>
        </p:txBody>
      </p:sp>
      <p:sp>
        <p:nvSpPr>
          <p:cNvPr id="4" name="ZoneTexte 3">
            <a:extLst>
              <a:ext uri="{FF2B5EF4-FFF2-40B4-BE49-F238E27FC236}">
                <a16:creationId xmlns:a16="http://schemas.microsoft.com/office/drawing/2014/main" id="{0BE07F25-1614-43B4-BA0B-2A665BC445D2}"/>
              </a:ext>
            </a:extLst>
          </p:cNvPr>
          <p:cNvSpPr txBox="1"/>
          <p:nvPr/>
        </p:nvSpPr>
        <p:spPr>
          <a:xfrm>
            <a:off x="205740" y="1565612"/>
            <a:ext cx="8242933" cy="1200329"/>
          </a:xfrm>
          <a:prstGeom prst="rect">
            <a:avLst/>
          </a:prstGeom>
          <a:noFill/>
        </p:spPr>
        <p:txBody>
          <a:bodyPr wrap="square" rtlCol="0">
            <a:spAutoFit/>
          </a:bodyPr>
          <a:lstStyle/>
          <a:p>
            <a:r>
              <a:rPr lang="fr-FR" b="1" dirty="0">
                <a:solidFill>
                  <a:srgbClr val="0070C0"/>
                </a:solidFill>
                <a:latin typeface="Verdana" panose="020B0604030504040204" pitchFamily="34" charset="0"/>
                <a:ea typeface="Verdana" panose="020B0604030504040204" pitchFamily="34" charset="0"/>
              </a:rPr>
              <a:t>Le patrimoine immatériel ou patrimoine vivant se réfère à des rituels, des savoir-faire artisanaux, des espaces de sociabilité, des pratiques alimentaires ou les arts du spectacle. </a:t>
            </a:r>
          </a:p>
          <a:p>
            <a:r>
              <a:rPr lang="fr-FR" b="1" dirty="0">
                <a:solidFill>
                  <a:srgbClr val="0070C0"/>
                </a:solidFill>
                <a:latin typeface="Verdana" panose="020B0604030504040204" pitchFamily="34" charset="0"/>
                <a:ea typeface="Verdana" panose="020B0604030504040204" pitchFamily="34" charset="0"/>
              </a:rPr>
              <a:t>Il fut adopté par l’UNESCO en 2003.</a:t>
            </a:r>
            <a:endParaRPr lang="fr-FR" b="1" i="1" dirty="0">
              <a:solidFill>
                <a:srgbClr val="0070C0"/>
              </a:solidFill>
              <a:latin typeface="Verdana" panose="020B0604030504040204" pitchFamily="34" charset="0"/>
              <a:ea typeface="Verdana" panose="020B0604030504040204" pitchFamily="34" charset="0"/>
            </a:endParaRPr>
          </a:p>
        </p:txBody>
      </p:sp>
      <p:sp>
        <p:nvSpPr>
          <p:cNvPr id="7" name="Espace réservé du numéro de diapositive 6">
            <a:extLst>
              <a:ext uri="{FF2B5EF4-FFF2-40B4-BE49-F238E27FC236}">
                <a16:creationId xmlns:a16="http://schemas.microsoft.com/office/drawing/2014/main" id="{18CDE584-A2C8-4218-8C8D-6A18F82AB488}"/>
              </a:ext>
            </a:extLst>
          </p:cNvPr>
          <p:cNvSpPr>
            <a:spLocks noGrp="1"/>
          </p:cNvSpPr>
          <p:nvPr>
            <p:ph type="sldNum" sz="quarter" idx="12"/>
          </p:nvPr>
        </p:nvSpPr>
        <p:spPr/>
        <p:txBody>
          <a:bodyPr/>
          <a:lstStyle/>
          <a:p>
            <a:fld id="{946638AE-AEC8-4DB5-AEC5-4B7C46AE1F73}" type="slidenum">
              <a:rPr lang="fr-FR" smtClean="0"/>
              <a:t>22</a:t>
            </a:fld>
            <a:endParaRPr lang="fr-FR"/>
          </a:p>
        </p:txBody>
      </p:sp>
      <p:pic>
        <p:nvPicPr>
          <p:cNvPr id="8" name="Image 7">
            <a:extLst>
              <a:ext uri="{FF2B5EF4-FFF2-40B4-BE49-F238E27FC236}">
                <a16:creationId xmlns:a16="http://schemas.microsoft.com/office/drawing/2014/main" id="{0367930F-AE9A-4FA4-9A3C-DE49E53959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30" y="2935632"/>
            <a:ext cx="5288820" cy="3785844"/>
          </a:xfrm>
          <a:prstGeom prst="rect">
            <a:avLst/>
          </a:prstGeom>
        </p:spPr>
      </p:pic>
      <p:sp>
        <p:nvSpPr>
          <p:cNvPr id="9" name="ZoneTexte 8">
            <a:extLst>
              <a:ext uri="{FF2B5EF4-FFF2-40B4-BE49-F238E27FC236}">
                <a16:creationId xmlns:a16="http://schemas.microsoft.com/office/drawing/2014/main" id="{16DB0B2D-B554-453D-81B9-4D51B55513C3}"/>
              </a:ext>
            </a:extLst>
          </p:cNvPr>
          <p:cNvSpPr txBox="1"/>
          <p:nvPr/>
        </p:nvSpPr>
        <p:spPr>
          <a:xfrm>
            <a:off x="5829299" y="3186252"/>
            <a:ext cx="2045971" cy="3170099"/>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 carnaval de Binche en Belgique est reconnu depuis 2003 au patrimoine culturel immatériel de l’humanité (UNESCO).</a:t>
            </a:r>
          </a:p>
        </p:txBody>
      </p:sp>
    </p:spTree>
    <p:extLst>
      <p:ext uri="{BB962C8B-B14F-4D97-AF65-F5344CB8AC3E}">
        <p14:creationId xmlns:p14="http://schemas.microsoft.com/office/powerpoint/2010/main" val="176602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5FE7384-AABE-4BB7-8311-519E25821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 y="836935"/>
            <a:ext cx="7772400" cy="5184130"/>
          </a:xfrm>
          <a:prstGeom prst="rect">
            <a:avLst/>
          </a:prstGeom>
        </p:spPr>
      </p:pic>
      <p:sp>
        <p:nvSpPr>
          <p:cNvPr id="4" name="ZoneTexte 3">
            <a:extLst>
              <a:ext uri="{FF2B5EF4-FFF2-40B4-BE49-F238E27FC236}">
                <a16:creationId xmlns:a16="http://schemas.microsoft.com/office/drawing/2014/main" id="{DABF78FD-5E41-4ADA-9998-584CA28C23BA}"/>
              </a:ext>
            </a:extLst>
          </p:cNvPr>
          <p:cNvSpPr txBox="1"/>
          <p:nvPr/>
        </p:nvSpPr>
        <p:spPr>
          <a:xfrm>
            <a:off x="558165" y="306615"/>
            <a:ext cx="7694295"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 théâtre de marionnettes sicilien Opera dei </a:t>
            </a:r>
            <a:r>
              <a:rPr lang="fr-FR" sz="2000" dirty="0" err="1">
                <a:latin typeface="Arial" panose="020B0604020202020204" pitchFamily="34" charset="0"/>
                <a:cs typeface="Arial" panose="020B0604020202020204" pitchFamily="34" charset="0"/>
              </a:rPr>
              <a:t>Pupi</a:t>
            </a:r>
            <a:r>
              <a:rPr lang="fr-FR" sz="2000" dirty="0">
                <a:latin typeface="Arial" panose="020B0604020202020204" pitchFamily="34" charset="0"/>
                <a:cs typeface="Arial" panose="020B0604020202020204" pitchFamily="34" charset="0"/>
              </a:rPr>
              <a:t> en Italie.</a:t>
            </a:r>
          </a:p>
        </p:txBody>
      </p:sp>
      <p:sp>
        <p:nvSpPr>
          <p:cNvPr id="5" name="Espace réservé du numéro de diapositive 4">
            <a:extLst>
              <a:ext uri="{FF2B5EF4-FFF2-40B4-BE49-F238E27FC236}">
                <a16:creationId xmlns:a16="http://schemas.microsoft.com/office/drawing/2014/main" id="{D79E92A1-FDA9-4B72-A030-031A5092E1E9}"/>
              </a:ext>
            </a:extLst>
          </p:cNvPr>
          <p:cNvSpPr>
            <a:spLocks noGrp="1"/>
          </p:cNvSpPr>
          <p:nvPr>
            <p:ph type="sldNum" sz="quarter" idx="12"/>
          </p:nvPr>
        </p:nvSpPr>
        <p:spPr/>
        <p:txBody>
          <a:bodyPr/>
          <a:lstStyle/>
          <a:p>
            <a:fld id="{946638AE-AEC8-4DB5-AEC5-4B7C46AE1F73}" type="slidenum">
              <a:rPr lang="fr-FR" smtClean="0"/>
              <a:t>23</a:t>
            </a:fld>
            <a:endParaRPr lang="fr-FR"/>
          </a:p>
        </p:txBody>
      </p:sp>
    </p:spTree>
    <p:extLst>
      <p:ext uri="{BB962C8B-B14F-4D97-AF65-F5344CB8AC3E}">
        <p14:creationId xmlns:p14="http://schemas.microsoft.com/office/powerpoint/2010/main" val="384029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6463CED-0CCC-4091-9B7C-57F377FE9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133" y="948689"/>
            <a:ext cx="6943734" cy="5199121"/>
          </a:xfrm>
          <a:prstGeom prst="rect">
            <a:avLst/>
          </a:prstGeom>
        </p:spPr>
      </p:pic>
      <p:sp>
        <p:nvSpPr>
          <p:cNvPr id="4" name="ZoneTexte 3">
            <a:extLst>
              <a:ext uri="{FF2B5EF4-FFF2-40B4-BE49-F238E27FC236}">
                <a16:creationId xmlns:a16="http://schemas.microsoft.com/office/drawing/2014/main" id="{863E2A04-002E-448A-ADFC-19A3F9C38FC8}"/>
              </a:ext>
            </a:extLst>
          </p:cNvPr>
          <p:cNvSpPr txBox="1"/>
          <p:nvPr/>
        </p:nvSpPr>
        <p:spPr>
          <a:xfrm>
            <a:off x="558165" y="306615"/>
            <a:ext cx="7694295"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Les fêtes indigènes dédiées aux morts à Xochimilco, Mexico.</a:t>
            </a:r>
          </a:p>
        </p:txBody>
      </p:sp>
      <p:sp>
        <p:nvSpPr>
          <p:cNvPr id="5" name="Espace réservé du numéro de diapositive 4">
            <a:extLst>
              <a:ext uri="{FF2B5EF4-FFF2-40B4-BE49-F238E27FC236}">
                <a16:creationId xmlns:a16="http://schemas.microsoft.com/office/drawing/2014/main" id="{FF52C4F7-D828-47AE-88FF-F7F9313D2C85}"/>
              </a:ext>
            </a:extLst>
          </p:cNvPr>
          <p:cNvSpPr>
            <a:spLocks noGrp="1"/>
          </p:cNvSpPr>
          <p:nvPr>
            <p:ph type="sldNum" sz="quarter" idx="12"/>
          </p:nvPr>
        </p:nvSpPr>
        <p:spPr/>
        <p:txBody>
          <a:bodyPr/>
          <a:lstStyle/>
          <a:p>
            <a:fld id="{946638AE-AEC8-4DB5-AEC5-4B7C46AE1F73}" type="slidenum">
              <a:rPr lang="fr-FR" smtClean="0"/>
              <a:t>24</a:t>
            </a:fld>
            <a:endParaRPr lang="fr-FR"/>
          </a:p>
        </p:txBody>
      </p:sp>
    </p:spTree>
    <p:extLst>
      <p:ext uri="{BB962C8B-B14F-4D97-AF65-F5344CB8AC3E}">
        <p14:creationId xmlns:p14="http://schemas.microsoft.com/office/powerpoint/2010/main" val="705627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9365DC8-76C1-4332-A757-9C247BE754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170" y="969293"/>
            <a:ext cx="6191908" cy="5557237"/>
          </a:xfrm>
          <a:prstGeom prst="rect">
            <a:avLst/>
          </a:prstGeom>
        </p:spPr>
      </p:pic>
      <p:sp>
        <p:nvSpPr>
          <p:cNvPr id="4" name="ZoneTexte 3">
            <a:extLst>
              <a:ext uri="{FF2B5EF4-FFF2-40B4-BE49-F238E27FC236}">
                <a16:creationId xmlns:a16="http://schemas.microsoft.com/office/drawing/2014/main" id="{9CE29489-00D1-457C-A129-44DB4FAA1777}"/>
              </a:ext>
            </a:extLst>
          </p:cNvPr>
          <p:cNvSpPr txBox="1"/>
          <p:nvPr/>
        </p:nvSpPr>
        <p:spPr>
          <a:xfrm>
            <a:off x="2009775" y="331470"/>
            <a:ext cx="4448175"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Chant traditionnel du Bangladesh</a:t>
            </a:r>
          </a:p>
        </p:txBody>
      </p:sp>
      <p:sp>
        <p:nvSpPr>
          <p:cNvPr id="5" name="Espace réservé du numéro de diapositive 4">
            <a:extLst>
              <a:ext uri="{FF2B5EF4-FFF2-40B4-BE49-F238E27FC236}">
                <a16:creationId xmlns:a16="http://schemas.microsoft.com/office/drawing/2014/main" id="{519172CB-C789-4D57-8D1F-A86ECF20E075}"/>
              </a:ext>
            </a:extLst>
          </p:cNvPr>
          <p:cNvSpPr>
            <a:spLocks noGrp="1"/>
          </p:cNvSpPr>
          <p:nvPr>
            <p:ph type="sldNum" sz="quarter" idx="12"/>
          </p:nvPr>
        </p:nvSpPr>
        <p:spPr/>
        <p:txBody>
          <a:bodyPr/>
          <a:lstStyle/>
          <a:p>
            <a:fld id="{946638AE-AEC8-4DB5-AEC5-4B7C46AE1F73}" type="slidenum">
              <a:rPr lang="fr-FR" smtClean="0"/>
              <a:t>25</a:t>
            </a:fld>
            <a:endParaRPr lang="fr-FR"/>
          </a:p>
        </p:txBody>
      </p:sp>
    </p:spTree>
    <p:extLst>
      <p:ext uri="{BB962C8B-B14F-4D97-AF65-F5344CB8AC3E}">
        <p14:creationId xmlns:p14="http://schemas.microsoft.com/office/powerpoint/2010/main" val="377901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9F57C99-F8DE-494A-82F4-F91A1B157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920" y="1497330"/>
            <a:ext cx="7835650" cy="4859021"/>
          </a:xfrm>
          <a:prstGeom prst="rect">
            <a:avLst/>
          </a:prstGeom>
        </p:spPr>
      </p:pic>
      <p:sp>
        <p:nvSpPr>
          <p:cNvPr id="4" name="ZoneTexte 3">
            <a:extLst>
              <a:ext uri="{FF2B5EF4-FFF2-40B4-BE49-F238E27FC236}">
                <a16:creationId xmlns:a16="http://schemas.microsoft.com/office/drawing/2014/main" id="{68229D93-69E2-4AE6-97C8-C3B04FFB9C5B}"/>
              </a:ext>
            </a:extLst>
          </p:cNvPr>
          <p:cNvSpPr txBox="1"/>
          <p:nvPr/>
        </p:nvSpPr>
        <p:spPr>
          <a:xfrm>
            <a:off x="558165" y="306615"/>
            <a:ext cx="7694295"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 fauconnerie devient patrimoine culturel immatériel de l’humanité en 2012 et est pratiquée par plusieurs pays du monde.</a:t>
            </a:r>
          </a:p>
        </p:txBody>
      </p:sp>
      <p:sp>
        <p:nvSpPr>
          <p:cNvPr id="5" name="Espace réservé du numéro de diapositive 4">
            <a:extLst>
              <a:ext uri="{FF2B5EF4-FFF2-40B4-BE49-F238E27FC236}">
                <a16:creationId xmlns:a16="http://schemas.microsoft.com/office/drawing/2014/main" id="{3EB6DF20-A2BC-450A-B207-42B2FD50BD0E}"/>
              </a:ext>
            </a:extLst>
          </p:cNvPr>
          <p:cNvSpPr>
            <a:spLocks noGrp="1"/>
          </p:cNvSpPr>
          <p:nvPr>
            <p:ph type="sldNum" sz="quarter" idx="12"/>
          </p:nvPr>
        </p:nvSpPr>
        <p:spPr/>
        <p:txBody>
          <a:bodyPr/>
          <a:lstStyle/>
          <a:p>
            <a:fld id="{946638AE-AEC8-4DB5-AEC5-4B7C46AE1F73}" type="slidenum">
              <a:rPr lang="fr-FR" smtClean="0"/>
              <a:t>26</a:t>
            </a:fld>
            <a:endParaRPr lang="fr-FR"/>
          </a:p>
        </p:txBody>
      </p:sp>
    </p:spTree>
    <p:extLst>
      <p:ext uri="{BB962C8B-B14F-4D97-AF65-F5344CB8AC3E}">
        <p14:creationId xmlns:p14="http://schemas.microsoft.com/office/powerpoint/2010/main" val="3487530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8678CB3-E48D-4DDD-9BFA-764261A5EF85}"/>
              </a:ext>
            </a:extLst>
          </p:cNvPr>
          <p:cNvSpPr txBox="1"/>
          <p:nvPr/>
        </p:nvSpPr>
        <p:spPr>
          <a:xfrm>
            <a:off x="262890" y="300990"/>
            <a:ext cx="4743450" cy="430887"/>
          </a:xfrm>
          <a:prstGeom prst="rect">
            <a:avLst/>
          </a:prstGeom>
          <a:solidFill>
            <a:schemeClr val="accent4">
              <a:lumMod val="40000"/>
              <a:lumOff val="60000"/>
            </a:schemeClr>
          </a:solidFill>
        </p:spPr>
        <p:txBody>
          <a:bodyPr wrap="square" rtlCol="0">
            <a:spAutoFit/>
          </a:bodyPr>
          <a:lstStyle/>
          <a:p>
            <a:r>
              <a:rPr lang="fr-FR" sz="2200" dirty="0">
                <a:latin typeface="Arial Black" panose="020B0A04020102020204" pitchFamily="34" charset="0"/>
              </a:rPr>
              <a:t>2/ Deux exemples particuliers</a:t>
            </a:r>
          </a:p>
        </p:txBody>
      </p:sp>
      <p:sp>
        <p:nvSpPr>
          <p:cNvPr id="4" name="ZoneTexte 3">
            <a:extLst>
              <a:ext uri="{FF2B5EF4-FFF2-40B4-BE49-F238E27FC236}">
                <a16:creationId xmlns:a16="http://schemas.microsoft.com/office/drawing/2014/main" id="{06ABCF26-C03A-4E00-9D21-3DBC2C39CC31}"/>
              </a:ext>
            </a:extLst>
          </p:cNvPr>
          <p:cNvSpPr txBox="1"/>
          <p:nvPr/>
        </p:nvSpPr>
        <p:spPr>
          <a:xfrm>
            <a:off x="674371" y="817836"/>
            <a:ext cx="7086599"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Exemple 1 : La place </a:t>
            </a:r>
            <a:r>
              <a:rPr lang="fr-FR" sz="2000" dirty="0" err="1">
                <a:latin typeface="Arial" panose="020B0604020202020204" pitchFamily="34" charset="0"/>
                <a:cs typeface="Arial" panose="020B0604020202020204" pitchFamily="34" charset="0"/>
              </a:rPr>
              <a:t>Jemaa</a:t>
            </a:r>
            <a:r>
              <a:rPr lang="fr-FR" sz="2000" dirty="0">
                <a:latin typeface="Arial" panose="020B0604020202020204" pitchFamily="34" charset="0"/>
                <a:cs typeface="Arial" panose="020B0604020202020204" pitchFamily="34" charset="0"/>
              </a:rPr>
              <a:t> El-</a:t>
            </a:r>
            <a:r>
              <a:rPr lang="fr-FR" sz="2000" dirty="0" err="1">
                <a:latin typeface="Arial" panose="020B0604020202020204" pitchFamily="34" charset="0"/>
                <a:cs typeface="Arial" panose="020B0604020202020204" pitchFamily="34" charset="0"/>
              </a:rPr>
              <a:t>Fna</a:t>
            </a:r>
            <a:r>
              <a:rPr lang="fr-FR" sz="2000" dirty="0">
                <a:latin typeface="Arial" panose="020B0604020202020204" pitchFamily="34" charset="0"/>
                <a:cs typeface="Arial" panose="020B0604020202020204" pitchFamily="34" charset="0"/>
              </a:rPr>
              <a:t> de Marrakech</a:t>
            </a:r>
          </a:p>
        </p:txBody>
      </p:sp>
      <p:sp>
        <p:nvSpPr>
          <p:cNvPr id="5" name="ZoneTexte 4">
            <a:extLst>
              <a:ext uri="{FF2B5EF4-FFF2-40B4-BE49-F238E27FC236}">
                <a16:creationId xmlns:a16="http://schemas.microsoft.com/office/drawing/2014/main" id="{F2EC1E8C-ACEB-4C1D-9376-C6003B419E3F}"/>
              </a:ext>
            </a:extLst>
          </p:cNvPr>
          <p:cNvSpPr txBox="1"/>
          <p:nvPr/>
        </p:nvSpPr>
        <p:spPr>
          <a:xfrm>
            <a:off x="262890" y="6040164"/>
            <a:ext cx="8762653" cy="764889"/>
          </a:xfrm>
          <a:prstGeom prst="rect">
            <a:avLst/>
          </a:prstGeom>
          <a:noFill/>
        </p:spPr>
        <p:txBody>
          <a:bodyPr wrap="square" rtlCol="0">
            <a:spAutoFit/>
          </a:bodyPr>
          <a:lstStyle/>
          <a:p>
            <a:pPr>
              <a:lnSpc>
                <a:spcPct val="115000"/>
              </a:lnSpc>
            </a:pPr>
            <a:r>
              <a:rPr lang="fr-FR" sz="2000" b="1" dirty="0">
                <a:solidFill>
                  <a:srgbClr val="FF0000"/>
                </a:solidFill>
                <a:latin typeface="Verdana" panose="020B0604030504040204" pitchFamily="34" charset="0"/>
                <a:ea typeface="Verdana" panose="020B0604030504040204" pitchFamily="34" charset="0"/>
              </a:rPr>
              <a:t>vidéo https://www.youtube.com/watch?v=LBEUedr7R7A</a:t>
            </a:r>
          </a:p>
          <a:p>
            <a:pPr>
              <a:lnSpc>
                <a:spcPct val="115000"/>
              </a:lnSpc>
            </a:pPr>
            <a:r>
              <a:rPr lang="fr-FR" sz="2000" i="1" dirty="0">
                <a:solidFill>
                  <a:srgbClr val="FF0000"/>
                </a:solidFill>
                <a:latin typeface="Verdana" panose="020B0604030504040204" pitchFamily="34" charset="0"/>
                <a:ea typeface="Verdana" panose="020B0604030504040204" pitchFamily="34" charset="0"/>
              </a:rPr>
              <a:t>Pourquoi </a:t>
            </a:r>
            <a:r>
              <a:rPr lang="fr-FR" sz="2000" i="1" dirty="0" err="1">
                <a:solidFill>
                  <a:srgbClr val="FF0000"/>
                </a:solidFill>
                <a:latin typeface="Verdana" panose="020B0604030504040204" pitchFamily="34" charset="0"/>
                <a:ea typeface="Verdana" panose="020B0604030504040204" pitchFamily="34" charset="0"/>
              </a:rPr>
              <a:t>fait-elle</a:t>
            </a:r>
            <a:r>
              <a:rPr lang="fr-FR" sz="2000" i="1" dirty="0">
                <a:solidFill>
                  <a:srgbClr val="FF0000"/>
                </a:solidFill>
                <a:latin typeface="Verdana" panose="020B0604030504040204" pitchFamily="34" charset="0"/>
                <a:ea typeface="Verdana" panose="020B0604030504040204" pitchFamily="34" charset="0"/>
              </a:rPr>
              <a:t> partie du patrimoine immatériel du Maroc ?</a:t>
            </a:r>
            <a:endParaRPr lang="fr-FR" sz="2000" i="1" dirty="0">
              <a:solidFill>
                <a:srgbClr val="FF0000"/>
              </a:solidFill>
              <a:effectLst/>
              <a:latin typeface="Verdana" panose="020B0604030504040204" pitchFamily="34" charset="0"/>
              <a:ea typeface="Verdana" panose="020B0604030504040204" pitchFamily="34" charset="0"/>
            </a:endParaRPr>
          </a:p>
        </p:txBody>
      </p:sp>
      <p:pic>
        <p:nvPicPr>
          <p:cNvPr id="7" name="Image 6">
            <a:extLst>
              <a:ext uri="{FF2B5EF4-FFF2-40B4-BE49-F238E27FC236}">
                <a16:creationId xmlns:a16="http://schemas.microsoft.com/office/drawing/2014/main" id="{6AEB803A-966C-46DA-98D5-BD8B15902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71" y="1216055"/>
            <a:ext cx="7213600" cy="4826000"/>
          </a:xfrm>
          <a:prstGeom prst="rect">
            <a:avLst/>
          </a:prstGeom>
        </p:spPr>
      </p:pic>
      <p:sp>
        <p:nvSpPr>
          <p:cNvPr id="8" name="Espace réservé du numéro de diapositive 7">
            <a:extLst>
              <a:ext uri="{FF2B5EF4-FFF2-40B4-BE49-F238E27FC236}">
                <a16:creationId xmlns:a16="http://schemas.microsoft.com/office/drawing/2014/main" id="{3F98FAEB-95DE-46BC-9A0C-CE8D64B43BE6}"/>
              </a:ext>
            </a:extLst>
          </p:cNvPr>
          <p:cNvSpPr>
            <a:spLocks noGrp="1"/>
          </p:cNvSpPr>
          <p:nvPr>
            <p:ph type="sldNum" sz="quarter" idx="12"/>
          </p:nvPr>
        </p:nvSpPr>
        <p:spPr/>
        <p:txBody>
          <a:bodyPr/>
          <a:lstStyle/>
          <a:p>
            <a:fld id="{946638AE-AEC8-4DB5-AEC5-4B7C46AE1F73}" type="slidenum">
              <a:rPr lang="fr-FR" smtClean="0"/>
              <a:t>27</a:t>
            </a:fld>
            <a:endParaRPr lang="fr-FR"/>
          </a:p>
        </p:txBody>
      </p:sp>
    </p:spTree>
    <p:extLst>
      <p:ext uri="{BB962C8B-B14F-4D97-AF65-F5344CB8AC3E}">
        <p14:creationId xmlns:p14="http://schemas.microsoft.com/office/powerpoint/2010/main" val="1332633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par>
                                <p:cTn id="15" presetID="3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36C67C2-76D3-4E0D-B282-D809BEA07E22}"/>
              </a:ext>
            </a:extLst>
          </p:cNvPr>
          <p:cNvSpPr>
            <a:spLocks noGrp="1"/>
          </p:cNvSpPr>
          <p:nvPr>
            <p:ph type="sldNum" sz="quarter" idx="12"/>
          </p:nvPr>
        </p:nvSpPr>
        <p:spPr/>
        <p:txBody>
          <a:bodyPr/>
          <a:lstStyle/>
          <a:p>
            <a:fld id="{946638AE-AEC8-4DB5-AEC5-4B7C46AE1F73}" type="slidenum">
              <a:rPr lang="fr-FR" smtClean="0"/>
              <a:t>28</a:t>
            </a:fld>
            <a:endParaRPr lang="fr-FR"/>
          </a:p>
        </p:txBody>
      </p:sp>
      <p:pic>
        <p:nvPicPr>
          <p:cNvPr id="6" name="Image 5">
            <a:extLst>
              <a:ext uri="{FF2B5EF4-FFF2-40B4-BE49-F238E27FC236}">
                <a16:creationId xmlns:a16="http://schemas.microsoft.com/office/drawing/2014/main" id="{A8488E0A-6940-4489-AEA6-312C51AAA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05" y="1089671"/>
            <a:ext cx="7252335" cy="4834890"/>
          </a:xfrm>
          <a:prstGeom prst="rect">
            <a:avLst/>
          </a:prstGeom>
        </p:spPr>
      </p:pic>
      <p:sp>
        <p:nvSpPr>
          <p:cNvPr id="8" name="ZoneTexte 7">
            <a:extLst>
              <a:ext uri="{FF2B5EF4-FFF2-40B4-BE49-F238E27FC236}">
                <a16:creationId xmlns:a16="http://schemas.microsoft.com/office/drawing/2014/main" id="{ECD4E370-ABF7-4DA2-9CED-0366230CB405}"/>
              </a:ext>
            </a:extLst>
          </p:cNvPr>
          <p:cNvSpPr txBox="1"/>
          <p:nvPr/>
        </p:nvSpPr>
        <p:spPr>
          <a:xfrm>
            <a:off x="651510" y="86975"/>
            <a:ext cx="7929562" cy="923330"/>
          </a:xfrm>
          <a:prstGeom prst="rect">
            <a:avLst/>
          </a:prstGeom>
          <a:noFill/>
        </p:spPr>
        <p:txBody>
          <a:bodyPr wrap="square">
            <a:spAutoFit/>
          </a:bodyPr>
          <a:lstStyle/>
          <a:p>
            <a:r>
              <a:rPr lang="fr-FR" b="1" dirty="0">
                <a:solidFill>
                  <a:srgbClr val="FF0000"/>
                </a:solidFill>
                <a:latin typeface="Verdana" panose="020B0604030504040204" pitchFamily="34" charset="0"/>
                <a:ea typeface="Verdana" panose="020B0604030504040204" pitchFamily="34" charset="0"/>
              </a:rPr>
              <a:t>Exemple 2 : le repas </a:t>
            </a:r>
            <a:r>
              <a:rPr lang="fr-FR" b="1">
                <a:solidFill>
                  <a:srgbClr val="FF0000"/>
                </a:solidFill>
                <a:latin typeface="Verdana" panose="020B0604030504040204" pitchFamily="34" charset="0"/>
                <a:ea typeface="Verdana" panose="020B0604030504040204" pitchFamily="34" charset="0"/>
              </a:rPr>
              <a:t>gastronomique français</a:t>
            </a:r>
            <a:endParaRPr lang="fr-FR" b="1" dirty="0">
              <a:solidFill>
                <a:srgbClr val="FF0000"/>
              </a:solidFill>
              <a:latin typeface="Verdana" panose="020B0604030504040204" pitchFamily="34" charset="0"/>
              <a:ea typeface="Verdana" panose="020B0604030504040204" pitchFamily="34" charset="0"/>
            </a:endParaRPr>
          </a:p>
          <a:p>
            <a:r>
              <a:rPr lang="fr-FR" dirty="0">
                <a:latin typeface="Verdana" panose="020B0604030504040204" pitchFamily="34" charset="0"/>
                <a:ea typeface="Verdana" panose="020B0604030504040204" pitchFamily="34" charset="0"/>
              </a:rPr>
              <a:t>Il a été classé en 2010 au patrimoine culturel immatériel de l’humanité par l’UNESCO.</a:t>
            </a:r>
          </a:p>
        </p:txBody>
      </p:sp>
      <p:sp>
        <p:nvSpPr>
          <p:cNvPr id="9" name="ZoneTexte 8">
            <a:extLst>
              <a:ext uri="{FF2B5EF4-FFF2-40B4-BE49-F238E27FC236}">
                <a16:creationId xmlns:a16="http://schemas.microsoft.com/office/drawing/2014/main" id="{3EDA03C4-23B3-4470-B7BA-C8FEF66CDBEE}"/>
              </a:ext>
            </a:extLst>
          </p:cNvPr>
          <p:cNvSpPr txBox="1"/>
          <p:nvPr/>
        </p:nvSpPr>
        <p:spPr>
          <a:xfrm>
            <a:off x="607219" y="6003927"/>
            <a:ext cx="7929562" cy="646331"/>
          </a:xfrm>
          <a:prstGeom prst="rect">
            <a:avLst/>
          </a:prstGeom>
          <a:noFill/>
        </p:spPr>
        <p:txBody>
          <a:bodyPr wrap="square">
            <a:spAutoFit/>
          </a:bodyPr>
          <a:lstStyle/>
          <a:p>
            <a:r>
              <a:rPr lang="fr-FR" i="1" dirty="0">
                <a:solidFill>
                  <a:srgbClr val="FF0000"/>
                </a:solidFill>
                <a:latin typeface="Verdana" panose="020B0604030504040204" pitchFamily="34" charset="0"/>
                <a:ea typeface="Verdana" panose="020B0604030504040204" pitchFamily="34" charset="0"/>
              </a:rPr>
              <a:t>Pourquoi ce classement au Patrimoine de l’UNESCO ? Quel est le risque de cette distinction ?</a:t>
            </a:r>
            <a:endParaRPr lang="fr-FR" i="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75174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11AA467-FD75-4E5C-87FE-027EE23A9A49}"/>
              </a:ext>
            </a:extLst>
          </p:cNvPr>
          <p:cNvSpPr>
            <a:spLocks noGrp="1"/>
          </p:cNvSpPr>
          <p:nvPr>
            <p:ph type="sldNum" sz="quarter" idx="12"/>
          </p:nvPr>
        </p:nvSpPr>
        <p:spPr/>
        <p:txBody>
          <a:bodyPr/>
          <a:lstStyle/>
          <a:p>
            <a:fld id="{946638AE-AEC8-4DB5-AEC5-4B7C46AE1F73}" type="slidenum">
              <a:rPr lang="fr-FR" smtClean="0"/>
              <a:t>29</a:t>
            </a:fld>
            <a:endParaRPr lang="fr-FR"/>
          </a:p>
        </p:txBody>
      </p:sp>
      <p:sp>
        <p:nvSpPr>
          <p:cNvPr id="3" name="ZoneTexte 2">
            <a:extLst>
              <a:ext uri="{FF2B5EF4-FFF2-40B4-BE49-F238E27FC236}">
                <a16:creationId xmlns:a16="http://schemas.microsoft.com/office/drawing/2014/main" id="{B33A5F01-F078-4EDE-87D5-DA791E0022D2}"/>
              </a:ext>
            </a:extLst>
          </p:cNvPr>
          <p:cNvSpPr txBox="1"/>
          <p:nvPr/>
        </p:nvSpPr>
        <p:spPr>
          <a:xfrm>
            <a:off x="205740" y="285750"/>
            <a:ext cx="6753860" cy="461665"/>
          </a:xfrm>
          <a:prstGeom prst="rect">
            <a:avLst/>
          </a:prstGeom>
          <a:solidFill>
            <a:schemeClr val="accent4">
              <a:lumMod val="40000"/>
              <a:lumOff val="60000"/>
            </a:schemeClr>
          </a:solidFill>
        </p:spPr>
        <p:txBody>
          <a:bodyPr wrap="square" rtlCol="0">
            <a:spAutoFit/>
          </a:bodyPr>
          <a:lstStyle/>
          <a:p>
            <a:r>
              <a:rPr lang="fr-FR" sz="2400" dirty="0">
                <a:latin typeface="Arial Black" panose="020B0A04020102020204" pitchFamily="34" charset="0"/>
              </a:rPr>
              <a:t>IV L’instrumentalisation du patrimoine</a:t>
            </a:r>
          </a:p>
        </p:txBody>
      </p:sp>
      <p:sp>
        <p:nvSpPr>
          <p:cNvPr id="4" name="ZoneTexte 3">
            <a:extLst>
              <a:ext uri="{FF2B5EF4-FFF2-40B4-BE49-F238E27FC236}">
                <a16:creationId xmlns:a16="http://schemas.microsoft.com/office/drawing/2014/main" id="{CC6FB99C-CD6F-48D9-BEEF-A419678A0C82}"/>
              </a:ext>
            </a:extLst>
          </p:cNvPr>
          <p:cNvSpPr txBox="1"/>
          <p:nvPr/>
        </p:nvSpPr>
        <p:spPr>
          <a:xfrm>
            <a:off x="205740" y="1696845"/>
            <a:ext cx="8242932" cy="769441"/>
          </a:xfrm>
          <a:prstGeom prst="rect">
            <a:avLst/>
          </a:prstGeom>
          <a:solidFill>
            <a:schemeClr val="accent4">
              <a:lumMod val="40000"/>
              <a:lumOff val="60000"/>
            </a:schemeClr>
          </a:solidFill>
        </p:spPr>
        <p:txBody>
          <a:bodyPr wrap="square" rtlCol="0">
            <a:spAutoFit/>
          </a:bodyPr>
          <a:lstStyle/>
          <a:p>
            <a:r>
              <a:rPr lang="fr-FR" sz="2200" dirty="0">
                <a:latin typeface="Arial Black" panose="020B0A04020102020204" pitchFamily="34" charset="0"/>
              </a:rPr>
              <a:t>1/ le statut de « patrimoine mondial de l’humanité » et ses conséquences</a:t>
            </a:r>
          </a:p>
        </p:txBody>
      </p:sp>
      <p:sp>
        <p:nvSpPr>
          <p:cNvPr id="5" name="ZoneTexte 4">
            <a:extLst>
              <a:ext uri="{FF2B5EF4-FFF2-40B4-BE49-F238E27FC236}">
                <a16:creationId xmlns:a16="http://schemas.microsoft.com/office/drawing/2014/main" id="{273A684F-E5A6-4C65-8AC5-F20304594C1C}"/>
              </a:ext>
            </a:extLst>
          </p:cNvPr>
          <p:cNvSpPr txBox="1"/>
          <p:nvPr/>
        </p:nvSpPr>
        <p:spPr>
          <a:xfrm>
            <a:off x="205739" y="821118"/>
            <a:ext cx="8242933" cy="646331"/>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Instrumentalisation : on utilise le patrimoine à son profit. phénomène plutôt négatif.</a:t>
            </a:r>
            <a:endParaRPr lang="fr-FR" b="1" i="1" dirty="0">
              <a:latin typeface="Verdana" panose="020B0604030504040204" pitchFamily="34" charset="0"/>
              <a:ea typeface="Verdana" panose="020B0604030504040204" pitchFamily="34" charset="0"/>
            </a:endParaRPr>
          </a:p>
        </p:txBody>
      </p:sp>
      <p:sp>
        <p:nvSpPr>
          <p:cNvPr id="6" name="ZoneTexte 5">
            <a:extLst>
              <a:ext uri="{FF2B5EF4-FFF2-40B4-BE49-F238E27FC236}">
                <a16:creationId xmlns:a16="http://schemas.microsoft.com/office/drawing/2014/main" id="{42690B89-6F33-4A00-BA5E-5152E7C65AA2}"/>
              </a:ext>
            </a:extLst>
          </p:cNvPr>
          <p:cNvSpPr txBox="1"/>
          <p:nvPr/>
        </p:nvSpPr>
        <p:spPr>
          <a:xfrm>
            <a:off x="502788" y="2589397"/>
            <a:ext cx="7904739" cy="646331"/>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1972 : création du statut de « patrimoine mondial de l’humanité » par l’UNESCO</a:t>
            </a:r>
          </a:p>
        </p:txBody>
      </p:sp>
      <p:graphicFrame>
        <p:nvGraphicFramePr>
          <p:cNvPr id="7" name="Tableau 6">
            <a:extLst>
              <a:ext uri="{FF2B5EF4-FFF2-40B4-BE49-F238E27FC236}">
                <a16:creationId xmlns:a16="http://schemas.microsoft.com/office/drawing/2014/main" id="{F0E5C40B-4108-4C1E-A0AC-E59D5A609A3C}"/>
              </a:ext>
            </a:extLst>
          </p:cNvPr>
          <p:cNvGraphicFramePr>
            <a:graphicFrameLocks noGrp="1"/>
          </p:cNvGraphicFramePr>
          <p:nvPr>
            <p:extLst>
              <p:ext uri="{D42A27DB-BD31-4B8C-83A1-F6EECF244321}">
                <p14:modId xmlns:p14="http://schemas.microsoft.com/office/powerpoint/2010/main" val="3054088358"/>
              </p:ext>
            </p:extLst>
          </p:nvPr>
        </p:nvGraphicFramePr>
        <p:xfrm>
          <a:off x="205736" y="3993324"/>
          <a:ext cx="8498839" cy="2043558"/>
        </p:xfrm>
        <a:graphic>
          <a:graphicData uri="http://schemas.openxmlformats.org/drawingml/2006/table">
            <a:tbl>
              <a:tblPr firstRow="1" firstCol="1" bandRow="1">
                <a:tableStyleId>{5C22544A-7EE6-4342-B048-85BDC9FD1C3A}</a:tableStyleId>
              </a:tblPr>
              <a:tblGrid>
                <a:gridCol w="772160">
                  <a:extLst>
                    <a:ext uri="{9D8B030D-6E8A-4147-A177-3AD203B41FA5}">
                      <a16:colId xmlns:a16="http://schemas.microsoft.com/office/drawing/2014/main" val="3322967253"/>
                    </a:ext>
                  </a:extLst>
                </a:gridCol>
                <a:gridCol w="1177290">
                  <a:extLst>
                    <a:ext uri="{9D8B030D-6E8A-4147-A177-3AD203B41FA5}">
                      <a16:colId xmlns:a16="http://schemas.microsoft.com/office/drawing/2014/main" val="1581681908"/>
                    </a:ext>
                  </a:extLst>
                </a:gridCol>
                <a:gridCol w="834390">
                  <a:extLst>
                    <a:ext uri="{9D8B030D-6E8A-4147-A177-3AD203B41FA5}">
                      <a16:colId xmlns:a16="http://schemas.microsoft.com/office/drawing/2014/main" val="643925504"/>
                    </a:ext>
                  </a:extLst>
                </a:gridCol>
                <a:gridCol w="5714999">
                  <a:extLst>
                    <a:ext uri="{9D8B030D-6E8A-4147-A177-3AD203B41FA5}">
                      <a16:colId xmlns:a16="http://schemas.microsoft.com/office/drawing/2014/main" val="414667802"/>
                    </a:ext>
                  </a:extLst>
                </a:gridCol>
              </a:tblGrid>
              <a:tr h="0">
                <a:tc>
                  <a:txBody>
                    <a:bodyPr/>
                    <a:lstStyle/>
                    <a:p>
                      <a:pPr>
                        <a:lnSpc>
                          <a:spcPct val="115000"/>
                        </a:lnSpc>
                      </a:pPr>
                      <a:r>
                        <a:rPr lang="fr-FR" sz="2000" kern="150" dirty="0">
                          <a:effectLst/>
                          <a:latin typeface="Arial" panose="020B0604020202020204" pitchFamily="34" charset="0"/>
                          <a:cs typeface="Arial" panose="020B0604020202020204" pitchFamily="34" charset="0"/>
                        </a:rPr>
                        <a:t> </a:t>
                      </a:r>
                      <a:endParaRPr lang="fr-FR" sz="2000" kern="150" dirty="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nSpc>
                          <a:spcPct val="115000"/>
                        </a:lnSpc>
                      </a:pPr>
                      <a:r>
                        <a:rPr lang="fr-FR" sz="2000" kern="150" dirty="0">
                          <a:effectLst/>
                          <a:latin typeface="Arial" panose="020B0604020202020204" pitchFamily="34" charset="0"/>
                          <a:cs typeface="Arial" panose="020B0604020202020204" pitchFamily="34" charset="0"/>
                        </a:rPr>
                        <a:t>Nombre</a:t>
                      </a:r>
                      <a:endParaRPr lang="fr-FR" sz="2000" kern="150" dirty="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nSpc>
                          <a:spcPct val="115000"/>
                        </a:lnSpc>
                      </a:pPr>
                      <a:r>
                        <a:rPr lang="fr-FR" sz="2000" kern="150">
                          <a:effectLst/>
                          <a:latin typeface="Arial" panose="020B0604020202020204" pitchFamily="34" charset="0"/>
                          <a:cs typeface="Arial" panose="020B0604020202020204" pitchFamily="34" charset="0"/>
                        </a:rPr>
                        <a:t>Pays </a:t>
                      </a:r>
                      <a:endParaRPr lang="fr-FR" sz="2000" kern="15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r>
                        <a:rPr lang="fr-FR" sz="2000" kern="150" dirty="0">
                          <a:effectLst/>
                          <a:latin typeface="Arial" panose="020B0604020202020204" pitchFamily="34" charset="0"/>
                          <a:cs typeface="Arial" panose="020B0604020202020204" pitchFamily="34" charset="0"/>
                        </a:rPr>
                        <a:t>Des déséquilibres</a:t>
                      </a:r>
                      <a:endParaRPr lang="fr-FR" sz="2000" kern="150" dirty="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extLst>
                  <a:ext uri="{0D108BD9-81ED-4DB2-BD59-A6C34878D82A}">
                    <a16:rowId xmlns:a16="http://schemas.microsoft.com/office/drawing/2014/main" val="811034676"/>
                  </a:ext>
                </a:extLst>
              </a:tr>
              <a:tr h="0">
                <a:tc>
                  <a:txBody>
                    <a:bodyPr/>
                    <a:lstStyle/>
                    <a:p>
                      <a:pPr>
                        <a:lnSpc>
                          <a:spcPct val="115000"/>
                        </a:lnSpc>
                      </a:pPr>
                      <a:endParaRPr lang="fr-FR" sz="2000" kern="150" dirty="0">
                        <a:effectLst/>
                        <a:latin typeface="Arial" panose="020B0604020202020204" pitchFamily="34" charset="0"/>
                        <a:cs typeface="Arial" panose="020B0604020202020204" pitchFamily="34" charset="0"/>
                      </a:endParaRPr>
                    </a:p>
                    <a:p>
                      <a:pPr>
                        <a:lnSpc>
                          <a:spcPct val="115000"/>
                        </a:lnSpc>
                      </a:pPr>
                      <a:r>
                        <a:rPr lang="fr-FR" sz="2000" kern="150" dirty="0">
                          <a:effectLst/>
                          <a:latin typeface="Arial" panose="020B0604020202020204" pitchFamily="34" charset="0"/>
                          <a:cs typeface="Arial" panose="020B0604020202020204" pitchFamily="34" charset="0"/>
                        </a:rPr>
                        <a:t>2017</a:t>
                      </a:r>
                      <a:endParaRPr lang="fr-FR" sz="2000" kern="150" dirty="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endParaRPr lang="fr-FR" sz="2000" kern="150" dirty="0">
                        <a:effectLst/>
                        <a:latin typeface="Arial" panose="020B0604020202020204" pitchFamily="34" charset="0"/>
                        <a:cs typeface="Arial" panose="020B0604020202020204" pitchFamily="34" charset="0"/>
                      </a:endParaRPr>
                    </a:p>
                    <a:p>
                      <a:pPr algn="ctr">
                        <a:lnSpc>
                          <a:spcPct val="115000"/>
                        </a:lnSpc>
                      </a:pPr>
                      <a:r>
                        <a:rPr lang="fr-FR" sz="2000" kern="150" dirty="0">
                          <a:effectLst/>
                          <a:latin typeface="Arial" panose="020B0604020202020204" pitchFamily="34" charset="0"/>
                          <a:cs typeface="Arial" panose="020B0604020202020204" pitchFamily="34" charset="0"/>
                        </a:rPr>
                        <a:t>1052</a:t>
                      </a:r>
                      <a:endParaRPr lang="fr-FR" sz="2000" kern="150" dirty="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endParaRPr lang="fr-FR" sz="2000" kern="150" dirty="0">
                        <a:effectLst/>
                        <a:latin typeface="Arial" panose="020B0604020202020204" pitchFamily="34" charset="0"/>
                        <a:cs typeface="Arial" panose="020B0604020202020204" pitchFamily="34" charset="0"/>
                      </a:endParaRPr>
                    </a:p>
                    <a:p>
                      <a:pPr algn="ctr">
                        <a:lnSpc>
                          <a:spcPct val="115000"/>
                        </a:lnSpc>
                      </a:pPr>
                      <a:r>
                        <a:rPr lang="fr-FR" sz="2000" kern="150" dirty="0">
                          <a:effectLst/>
                          <a:latin typeface="Arial" panose="020B0604020202020204" pitchFamily="34" charset="0"/>
                          <a:cs typeface="Arial" panose="020B0604020202020204" pitchFamily="34" charset="0"/>
                        </a:rPr>
                        <a:t>165</a:t>
                      </a:r>
                      <a:endParaRPr lang="fr-FR" sz="2000" kern="150" dirty="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nSpc>
                          <a:spcPct val="115000"/>
                        </a:lnSpc>
                      </a:pPr>
                      <a:r>
                        <a:rPr lang="fr-FR" sz="2000" kern="150" dirty="0">
                          <a:effectLst/>
                          <a:latin typeface="Arial" panose="020B0604020202020204" pitchFamily="34" charset="0"/>
                          <a:cs typeface="Arial" panose="020B0604020202020204" pitchFamily="34" charset="0"/>
                        </a:rPr>
                        <a:t>- Plus de sites culturels que naturels</a:t>
                      </a:r>
                    </a:p>
                    <a:p>
                      <a:pPr>
                        <a:lnSpc>
                          <a:spcPct val="115000"/>
                        </a:lnSpc>
                      </a:pPr>
                      <a:r>
                        <a:rPr lang="fr-FR" sz="2000" kern="150" dirty="0">
                          <a:effectLst/>
                          <a:latin typeface="Arial" panose="020B0604020202020204" pitchFamily="34" charset="0"/>
                          <a:cs typeface="Arial" panose="020B0604020202020204" pitchFamily="34" charset="0"/>
                        </a:rPr>
                        <a:t>- Plus de villes historiques (surtout Europe et Amérique latine) que d’architecture moderne</a:t>
                      </a:r>
                    </a:p>
                    <a:p>
                      <a:pPr>
                        <a:lnSpc>
                          <a:spcPct val="115000"/>
                        </a:lnSpc>
                      </a:pPr>
                      <a:r>
                        <a:rPr lang="fr-FR" sz="2000" kern="150" dirty="0">
                          <a:effectLst/>
                          <a:latin typeface="Arial" panose="020B0604020202020204" pitchFamily="34" charset="0"/>
                          <a:cs typeface="Arial" panose="020B0604020202020204" pitchFamily="34" charset="0"/>
                        </a:rPr>
                        <a:t>- L’Europe est surreprésentée par rapport aux PED</a:t>
                      </a:r>
                      <a:endParaRPr lang="fr-FR" sz="2000" kern="150" dirty="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extLst>
                  <a:ext uri="{0D108BD9-81ED-4DB2-BD59-A6C34878D82A}">
                    <a16:rowId xmlns:a16="http://schemas.microsoft.com/office/drawing/2014/main" val="3290314843"/>
                  </a:ext>
                </a:extLst>
              </a:tr>
            </a:tbl>
          </a:graphicData>
        </a:graphic>
      </p:graphicFrame>
      <p:sp>
        <p:nvSpPr>
          <p:cNvPr id="8" name="ZoneTexte 7">
            <a:extLst>
              <a:ext uri="{FF2B5EF4-FFF2-40B4-BE49-F238E27FC236}">
                <a16:creationId xmlns:a16="http://schemas.microsoft.com/office/drawing/2014/main" id="{8944EC8F-D247-4E6B-ADC3-DCDFCC10E3ED}"/>
              </a:ext>
            </a:extLst>
          </p:cNvPr>
          <p:cNvSpPr txBox="1"/>
          <p:nvPr/>
        </p:nvSpPr>
        <p:spPr>
          <a:xfrm>
            <a:off x="502787" y="3365814"/>
            <a:ext cx="7904739" cy="369332"/>
          </a:xfrm>
          <a:prstGeom prst="rect">
            <a:avLst/>
          </a:prstGeom>
          <a:noFill/>
        </p:spPr>
        <p:txBody>
          <a:bodyPr wrap="square" rtlCol="0">
            <a:spAutoFit/>
          </a:bodyPr>
          <a:lstStyle/>
          <a:p>
            <a:r>
              <a:rPr lang="fr-FR" b="1" dirty="0">
                <a:solidFill>
                  <a:srgbClr val="FF0000"/>
                </a:solidFill>
                <a:latin typeface="Verdana" panose="020B0604030504040204" pitchFamily="34" charset="0"/>
                <a:ea typeface="Verdana" panose="020B0604030504040204" pitchFamily="34" charset="0"/>
              </a:rPr>
              <a:t>Les sites de la liste du patrimoine mondial de l’UNESCO</a:t>
            </a:r>
          </a:p>
        </p:txBody>
      </p:sp>
    </p:spTree>
    <p:extLst>
      <p:ext uri="{BB962C8B-B14F-4D97-AF65-F5344CB8AC3E}">
        <p14:creationId xmlns:p14="http://schemas.microsoft.com/office/powerpoint/2010/main" val="1088448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par>
                                <p:cTn id="27" presetID="3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0C8102CF-0375-430D-B066-E8388A845018}"/>
              </a:ext>
            </a:extLst>
          </p:cNvPr>
          <p:cNvSpPr txBox="1"/>
          <p:nvPr/>
        </p:nvSpPr>
        <p:spPr>
          <a:xfrm>
            <a:off x="2217420" y="369569"/>
            <a:ext cx="3543300" cy="400110"/>
          </a:xfrm>
          <a:prstGeom prst="rect">
            <a:avLst/>
          </a:prstGeom>
          <a:noFill/>
        </p:spPr>
        <p:txBody>
          <a:bodyPr wrap="square" rtlCol="0">
            <a:spAutoFit/>
          </a:bodyPr>
          <a:lstStyle/>
          <a:p>
            <a:r>
              <a:rPr lang="fr-FR" sz="2000" dirty="0">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Climat de haute montagne</a:t>
            </a:r>
          </a:p>
        </p:txBody>
      </p:sp>
      <p:pic>
        <p:nvPicPr>
          <p:cNvPr id="3" name="Image 2">
            <a:extLst>
              <a:ext uri="{FF2B5EF4-FFF2-40B4-BE49-F238E27FC236}">
                <a16:creationId xmlns:a16="http://schemas.microsoft.com/office/drawing/2014/main" id="{F6627A32-102C-48E7-8A1E-EE9F8A0C70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 y="939114"/>
            <a:ext cx="8401050" cy="5549317"/>
          </a:xfrm>
          <a:prstGeom prst="rect">
            <a:avLst/>
          </a:prstGeom>
        </p:spPr>
      </p:pic>
      <p:sp>
        <p:nvSpPr>
          <p:cNvPr id="2" name="Espace réservé du numéro de diapositive 1">
            <a:extLst>
              <a:ext uri="{FF2B5EF4-FFF2-40B4-BE49-F238E27FC236}">
                <a16:creationId xmlns:a16="http://schemas.microsoft.com/office/drawing/2014/main" id="{07E63441-0A5C-4586-8AFE-A4C592D483AF}"/>
              </a:ext>
            </a:extLst>
          </p:cNvPr>
          <p:cNvSpPr>
            <a:spLocks noGrp="1"/>
          </p:cNvSpPr>
          <p:nvPr>
            <p:ph type="sldNum" sz="quarter" idx="12"/>
          </p:nvPr>
        </p:nvSpPr>
        <p:spPr/>
        <p:txBody>
          <a:bodyPr/>
          <a:lstStyle/>
          <a:p>
            <a:fld id="{946638AE-AEC8-4DB5-AEC5-4B7C46AE1F73}" type="slidenum">
              <a:rPr lang="fr-FR" smtClean="0"/>
              <a:t>3</a:t>
            </a:fld>
            <a:endParaRPr lang="fr-FR"/>
          </a:p>
        </p:txBody>
      </p:sp>
    </p:spTree>
    <p:extLst>
      <p:ext uri="{BB962C8B-B14F-4D97-AF65-F5344CB8AC3E}">
        <p14:creationId xmlns:p14="http://schemas.microsoft.com/office/powerpoint/2010/main" val="1557955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8A19CF2-F886-4D5A-BD57-DF2284B699D8}"/>
              </a:ext>
            </a:extLst>
          </p:cNvPr>
          <p:cNvSpPr>
            <a:spLocks noGrp="1"/>
          </p:cNvSpPr>
          <p:nvPr>
            <p:ph type="sldNum" sz="quarter" idx="12"/>
          </p:nvPr>
        </p:nvSpPr>
        <p:spPr/>
        <p:txBody>
          <a:bodyPr/>
          <a:lstStyle/>
          <a:p>
            <a:fld id="{946638AE-AEC8-4DB5-AEC5-4B7C46AE1F73}" type="slidenum">
              <a:rPr lang="fr-FR" smtClean="0"/>
              <a:t>30</a:t>
            </a:fld>
            <a:endParaRPr lang="fr-FR"/>
          </a:p>
        </p:txBody>
      </p:sp>
      <p:pic>
        <p:nvPicPr>
          <p:cNvPr id="4" name="Image 3">
            <a:extLst>
              <a:ext uri="{FF2B5EF4-FFF2-40B4-BE49-F238E27FC236}">
                <a16:creationId xmlns:a16="http://schemas.microsoft.com/office/drawing/2014/main" id="{72EAD018-0DFE-4789-9EAD-667EC245A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484" y="354330"/>
            <a:ext cx="8778635" cy="6002021"/>
          </a:xfrm>
          <a:prstGeom prst="rect">
            <a:avLst/>
          </a:prstGeom>
        </p:spPr>
      </p:pic>
    </p:spTree>
    <p:extLst>
      <p:ext uri="{BB962C8B-B14F-4D97-AF65-F5344CB8AC3E}">
        <p14:creationId xmlns:p14="http://schemas.microsoft.com/office/powerpoint/2010/main" val="2583384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E641DDA-5301-AA95-D896-AF1DA6B80617}"/>
              </a:ext>
            </a:extLst>
          </p:cNvPr>
          <p:cNvSpPr>
            <a:spLocks noGrp="1"/>
          </p:cNvSpPr>
          <p:nvPr>
            <p:ph type="sldNum" sz="quarter" idx="12"/>
          </p:nvPr>
        </p:nvSpPr>
        <p:spPr/>
        <p:txBody>
          <a:bodyPr/>
          <a:lstStyle/>
          <a:p>
            <a:fld id="{946638AE-AEC8-4DB5-AEC5-4B7C46AE1F73}" type="slidenum">
              <a:rPr lang="fr-FR" smtClean="0"/>
              <a:t>31</a:t>
            </a:fld>
            <a:endParaRPr lang="fr-FR"/>
          </a:p>
        </p:txBody>
      </p:sp>
      <p:sp>
        <p:nvSpPr>
          <p:cNvPr id="3" name="ZoneTexte 2">
            <a:extLst>
              <a:ext uri="{FF2B5EF4-FFF2-40B4-BE49-F238E27FC236}">
                <a16:creationId xmlns:a16="http://schemas.microsoft.com/office/drawing/2014/main" id="{CC09F155-9852-94E2-C521-1648C9EB918B}"/>
              </a:ext>
            </a:extLst>
          </p:cNvPr>
          <p:cNvSpPr txBox="1"/>
          <p:nvPr/>
        </p:nvSpPr>
        <p:spPr>
          <a:xfrm>
            <a:off x="608957" y="287173"/>
            <a:ext cx="7435448" cy="1015663"/>
          </a:xfrm>
          <a:prstGeom prst="rect">
            <a:avLst/>
          </a:prstGeom>
          <a:noFill/>
        </p:spPr>
        <p:txBody>
          <a:bodyPr wrap="square" rtlCol="0">
            <a:spAutoFit/>
          </a:bodyPr>
          <a:lstStyle/>
          <a:p>
            <a:pPr algn="ctr"/>
            <a:r>
              <a:rPr lang="fr-FR" sz="2000" b="1" dirty="0">
                <a:solidFill>
                  <a:srgbClr val="FF0000"/>
                </a:solidFill>
                <a:latin typeface="Verdana" panose="020B0604030504040204" pitchFamily="34" charset="0"/>
                <a:ea typeface="Verdana" panose="020B0604030504040204" pitchFamily="34" charset="0"/>
              </a:rPr>
              <a:t>Exercice Les effets positifs et négatifs de l’inscription au patrimoine mondial de l’Unesco : le cas de </a:t>
            </a:r>
            <a:r>
              <a:rPr lang="fr-FR" sz="2000" b="1" dirty="0" err="1">
                <a:solidFill>
                  <a:srgbClr val="FF0000"/>
                </a:solidFill>
                <a:latin typeface="Verdana" panose="020B0604030504040204" pitchFamily="34" charset="0"/>
                <a:ea typeface="Verdana" panose="020B0604030504040204" pitchFamily="34" charset="0"/>
              </a:rPr>
              <a:t>Luang</a:t>
            </a:r>
            <a:r>
              <a:rPr lang="fr-FR" sz="2000" b="1" dirty="0">
                <a:solidFill>
                  <a:srgbClr val="FF0000"/>
                </a:solidFill>
                <a:latin typeface="Verdana" panose="020B0604030504040204" pitchFamily="34" charset="0"/>
                <a:ea typeface="Verdana" panose="020B0604030504040204" pitchFamily="34" charset="0"/>
              </a:rPr>
              <a:t> </a:t>
            </a:r>
            <a:r>
              <a:rPr lang="fr-FR" sz="2000" b="1" dirty="0" err="1">
                <a:solidFill>
                  <a:srgbClr val="FF0000"/>
                </a:solidFill>
                <a:latin typeface="Verdana" panose="020B0604030504040204" pitchFamily="34" charset="0"/>
                <a:ea typeface="Verdana" panose="020B0604030504040204" pitchFamily="34" charset="0"/>
              </a:rPr>
              <a:t>Prabang</a:t>
            </a:r>
            <a:r>
              <a:rPr lang="fr-FR" sz="2000" b="1" dirty="0">
                <a:solidFill>
                  <a:srgbClr val="FF0000"/>
                </a:solidFill>
                <a:latin typeface="Verdana" panose="020B0604030504040204" pitchFamily="34" charset="0"/>
                <a:ea typeface="Verdana" panose="020B0604030504040204" pitchFamily="34" charset="0"/>
              </a:rPr>
              <a:t> (Laos)</a:t>
            </a:r>
            <a:endParaRPr lang="fr-FR" b="1" dirty="0">
              <a:solidFill>
                <a:srgbClr val="FF0000"/>
              </a:solidFill>
              <a:latin typeface="Verdana" panose="020B0604030504040204" pitchFamily="34" charset="0"/>
              <a:ea typeface="Verdana" panose="020B0604030504040204" pitchFamily="34" charset="0"/>
            </a:endParaRPr>
          </a:p>
        </p:txBody>
      </p:sp>
      <p:pic>
        <p:nvPicPr>
          <p:cNvPr id="5" name="Image 4">
            <a:extLst>
              <a:ext uri="{FF2B5EF4-FFF2-40B4-BE49-F238E27FC236}">
                <a16:creationId xmlns:a16="http://schemas.microsoft.com/office/drawing/2014/main" id="{9B80B340-E031-2D88-C51C-964501ABC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815" y="1597306"/>
            <a:ext cx="8440964" cy="4107699"/>
          </a:xfrm>
          <a:prstGeom prst="rect">
            <a:avLst/>
          </a:prstGeom>
        </p:spPr>
      </p:pic>
      <p:sp>
        <p:nvSpPr>
          <p:cNvPr id="6" name="ZoneTexte 5">
            <a:extLst>
              <a:ext uri="{FF2B5EF4-FFF2-40B4-BE49-F238E27FC236}">
                <a16:creationId xmlns:a16="http://schemas.microsoft.com/office/drawing/2014/main" id="{86DC866C-70AB-5E40-0F52-7B351DE4909E}"/>
              </a:ext>
            </a:extLst>
          </p:cNvPr>
          <p:cNvSpPr txBox="1"/>
          <p:nvPr/>
        </p:nvSpPr>
        <p:spPr>
          <a:xfrm>
            <a:off x="808029" y="5956241"/>
            <a:ext cx="7991750" cy="400110"/>
          </a:xfrm>
          <a:prstGeom prst="rect">
            <a:avLst/>
          </a:prstGeom>
          <a:noFill/>
        </p:spPr>
        <p:txBody>
          <a:bodyPr wrap="square" rtlCol="0">
            <a:spAutoFit/>
          </a:bodyPr>
          <a:lstStyle/>
          <a:p>
            <a:r>
              <a:rPr lang="fr-FR" sz="2000" dirty="0">
                <a:solidFill>
                  <a:srgbClr val="FF0000"/>
                </a:solidFill>
                <a:latin typeface="Verdana" panose="020B0604030504040204" pitchFamily="34" charset="0"/>
                <a:ea typeface="Verdana" panose="020B0604030504040204" pitchFamily="34" charset="0"/>
              </a:rPr>
              <a:t>Voir la vidéo de présentation de la ville et le texte sur le blog</a:t>
            </a:r>
            <a:endParaRPr lang="fr-FR" dirty="0">
              <a:solidFill>
                <a:srgbClr val="FF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68569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750F6B1-A6EE-493C-808D-3812027FEC5C}"/>
              </a:ext>
            </a:extLst>
          </p:cNvPr>
          <p:cNvSpPr>
            <a:spLocks noGrp="1"/>
          </p:cNvSpPr>
          <p:nvPr>
            <p:ph type="sldNum" sz="quarter" idx="12"/>
          </p:nvPr>
        </p:nvSpPr>
        <p:spPr/>
        <p:txBody>
          <a:bodyPr/>
          <a:lstStyle/>
          <a:p>
            <a:fld id="{946638AE-AEC8-4DB5-AEC5-4B7C46AE1F73}" type="slidenum">
              <a:rPr lang="fr-FR" smtClean="0"/>
              <a:t>32</a:t>
            </a:fld>
            <a:endParaRPr lang="fr-FR"/>
          </a:p>
        </p:txBody>
      </p:sp>
      <p:graphicFrame>
        <p:nvGraphicFramePr>
          <p:cNvPr id="7" name="Tableau 6">
            <a:extLst>
              <a:ext uri="{FF2B5EF4-FFF2-40B4-BE49-F238E27FC236}">
                <a16:creationId xmlns:a16="http://schemas.microsoft.com/office/drawing/2014/main" id="{56B0123E-9CFB-4457-B225-88C609AE8181}"/>
              </a:ext>
            </a:extLst>
          </p:cNvPr>
          <p:cNvGraphicFramePr>
            <a:graphicFrameLocks noGrp="1"/>
          </p:cNvGraphicFramePr>
          <p:nvPr>
            <p:extLst>
              <p:ext uri="{D42A27DB-BD31-4B8C-83A1-F6EECF244321}">
                <p14:modId xmlns:p14="http://schemas.microsoft.com/office/powerpoint/2010/main" val="1945198507"/>
              </p:ext>
            </p:extLst>
          </p:nvPr>
        </p:nvGraphicFramePr>
        <p:xfrm>
          <a:off x="339937" y="1116597"/>
          <a:ext cx="7636510" cy="1954215"/>
        </p:xfrm>
        <a:graphic>
          <a:graphicData uri="http://schemas.openxmlformats.org/drawingml/2006/table">
            <a:tbl>
              <a:tblPr firstRow="1" firstCol="1" bandRow="1">
                <a:tableStyleId>{5C22544A-7EE6-4342-B048-85BDC9FD1C3A}</a:tableStyleId>
              </a:tblPr>
              <a:tblGrid>
                <a:gridCol w="1611630">
                  <a:extLst>
                    <a:ext uri="{9D8B030D-6E8A-4147-A177-3AD203B41FA5}">
                      <a16:colId xmlns:a16="http://schemas.microsoft.com/office/drawing/2014/main" val="4223702549"/>
                    </a:ext>
                  </a:extLst>
                </a:gridCol>
                <a:gridCol w="1249604">
                  <a:extLst>
                    <a:ext uri="{9D8B030D-6E8A-4147-A177-3AD203B41FA5}">
                      <a16:colId xmlns:a16="http://schemas.microsoft.com/office/drawing/2014/main" val="1095443281"/>
                    </a:ext>
                  </a:extLst>
                </a:gridCol>
                <a:gridCol w="1754656">
                  <a:extLst>
                    <a:ext uri="{9D8B030D-6E8A-4147-A177-3AD203B41FA5}">
                      <a16:colId xmlns:a16="http://schemas.microsoft.com/office/drawing/2014/main" val="11796732"/>
                    </a:ext>
                  </a:extLst>
                </a:gridCol>
                <a:gridCol w="1510310">
                  <a:extLst>
                    <a:ext uri="{9D8B030D-6E8A-4147-A177-3AD203B41FA5}">
                      <a16:colId xmlns:a16="http://schemas.microsoft.com/office/drawing/2014/main" val="3281221820"/>
                    </a:ext>
                  </a:extLst>
                </a:gridCol>
                <a:gridCol w="1510310">
                  <a:extLst>
                    <a:ext uri="{9D8B030D-6E8A-4147-A177-3AD203B41FA5}">
                      <a16:colId xmlns:a16="http://schemas.microsoft.com/office/drawing/2014/main" val="1361617910"/>
                    </a:ext>
                  </a:extLst>
                </a:gridCol>
              </a:tblGrid>
              <a:tr h="0">
                <a:tc>
                  <a:txBody>
                    <a:bodyPr/>
                    <a:lstStyle/>
                    <a:p>
                      <a:pPr algn="ctr">
                        <a:lnSpc>
                          <a:spcPct val="115000"/>
                        </a:lnSpc>
                      </a:pPr>
                      <a:r>
                        <a:rPr lang="fr-FR" sz="2000" kern="150" dirty="0">
                          <a:effectLst/>
                          <a:latin typeface="Arial" panose="020B0604020202020204" pitchFamily="34" charset="0"/>
                          <a:cs typeface="Arial" panose="020B0604020202020204" pitchFamily="34" charset="0"/>
                        </a:rPr>
                        <a:t>Classement </a:t>
                      </a:r>
                      <a:endParaRPr lang="fr-FR" sz="2000" kern="150" dirty="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r>
                        <a:rPr lang="fr-FR" sz="2000" kern="150" dirty="0">
                          <a:effectLst/>
                          <a:latin typeface="Arial" panose="020B0604020202020204" pitchFamily="34" charset="0"/>
                          <a:cs typeface="Arial" panose="020B0604020202020204" pitchFamily="34" charset="0"/>
                        </a:rPr>
                        <a:t>Pays</a:t>
                      </a:r>
                      <a:endParaRPr lang="fr-FR" sz="2000" kern="150" dirty="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r>
                        <a:rPr lang="fr-FR" sz="2000" kern="150">
                          <a:effectLst/>
                          <a:latin typeface="Arial" panose="020B0604020202020204" pitchFamily="34" charset="0"/>
                          <a:cs typeface="Arial" panose="020B0604020202020204" pitchFamily="34" charset="0"/>
                        </a:rPr>
                        <a:t>Nombre de sites classés</a:t>
                      </a:r>
                      <a:endParaRPr lang="fr-FR" sz="2000" kern="15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r>
                        <a:rPr lang="fr-FR" sz="2000" kern="150">
                          <a:effectLst/>
                          <a:latin typeface="Arial" panose="020B0604020202020204" pitchFamily="34" charset="0"/>
                          <a:cs typeface="Arial" panose="020B0604020202020204" pitchFamily="34" charset="0"/>
                        </a:rPr>
                        <a:t>Sites culturels</a:t>
                      </a:r>
                      <a:endParaRPr lang="fr-FR" sz="2000" kern="15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r>
                        <a:rPr lang="fr-FR" sz="2000" kern="150">
                          <a:effectLst/>
                          <a:latin typeface="Arial" panose="020B0604020202020204" pitchFamily="34" charset="0"/>
                          <a:cs typeface="Arial" panose="020B0604020202020204" pitchFamily="34" charset="0"/>
                        </a:rPr>
                        <a:t>Sites naturels</a:t>
                      </a:r>
                      <a:endParaRPr lang="fr-FR" sz="2000" kern="15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extLst>
                  <a:ext uri="{0D108BD9-81ED-4DB2-BD59-A6C34878D82A}">
                    <a16:rowId xmlns:a16="http://schemas.microsoft.com/office/drawing/2014/main" val="1008497630"/>
                  </a:ext>
                </a:extLst>
              </a:tr>
              <a:tr h="0">
                <a:tc>
                  <a:txBody>
                    <a:bodyPr/>
                    <a:lstStyle/>
                    <a:p>
                      <a:pPr algn="ctr">
                        <a:lnSpc>
                          <a:spcPct val="115000"/>
                        </a:lnSpc>
                      </a:pPr>
                      <a:r>
                        <a:rPr lang="fr-FR" sz="2000" kern="150">
                          <a:effectLst/>
                          <a:latin typeface="Arial" panose="020B0604020202020204" pitchFamily="34" charset="0"/>
                          <a:cs typeface="Arial" panose="020B0604020202020204" pitchFamily="34" charset="0"/>
                        </a:rPr>
                        <a:t>1</a:t>
                      </a:r>
                      <a:r>
                        <a:rPr lang="fr-FR" sz="2000" kern="150" baseline="30000">
                          <a:effectLst/>
                          <a:latin typeface="Arial" panose="020B0604020202020204" pitchFamily="34" charset="0"/>
                          <a:cs typeface="Arial" panose="020B0604020202020204" pitchFamily="34" charset="0"/>
                        </a:rPr>
                        <a:t>er</a:t>
                      </a:r>
                      <a:r>
                        <a:rPr lang="fr-FR" sz="2000" kern="150">
                          <a:effectLst/>
                          <a:latin typeface="Arial" panose="020B0604020202020204" pitchFamily="34" charset="0"/>
                          <a:cs typeface="Arial" panose="020B0604020202020204" pitchFamily="34" charset="0"/>
                        </a:rPr>
                        <a:t> </a:t>
                      </a:r>
                      <a:endParaRPr lang="fr-FR" sz="2000" kern="15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r>
                        <a:rPr lang="fr-FR" sz="2000" kern="150" dirty="0">
                          <a:effectLst/>
                          <a:latin typeface="Arial" panose="020B0604020202020204" pitchFamily="34" charset="0"/>
                          <a:cs typeface="Arial" panose="020B0604020202020204" pitchFamily="34" charset="0"/>
                        </a:rPr>
                        <a:t>Italie</a:t>
                      </a:r>
                      <a:endParaRPr lang="fr-FR" sz="2000" kern="150" dirty="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r>
                        <a:rPr lang="fr-FR" sz="2000" kern="150">
                          <a:effectLst/>
                          <a:latin typeface="Arial" panose="020B0604020202020204" pitchFamily="34" charset="0"/>
                          <a:cs typeface="Arial" panose="020B0604020202020204" pitchFamily="34" charset="0"/>
                        </a:rPr>
                        <a:t>54</a:t>
                      </a:r>
                      <a:endParaRPr lang="fr-FR" sz="2000" kern="15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r>
                        <a:rPr lang="fr-FR" sz="2000" kern="150">
                          <a:effectLst/>
                          <a:latin typeface="Arial" panose="020B0604020202020204" pitchFamily="34" charset="0"/>
                          <a:cs typeface="Arial" panose="020B0604020202020204" pitchFamily="34" charset="0"/>
                        </a:rPr>
                        <a:t>49</a:t>
                      </a:r>
                      <a:endParaRPr lang="fr-FR" sz="2000" kern="15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r>
                        <a:rPr lang="fr-FR" sz="2000" kern="150">
                          <a:effectLst/>
                          <a:latin typeface="Arial" panose="020B0604020202020204" pitchFamily="34" charset="0"/>
                          <a:cs typeface="Arial" panose="020B0604020202020204" pitchFamily="34" charset="0"/>
                        </a:rPr>
                        <a:t>5</a:t>
                      </a:r>
                      <a:endParaRPr lang="fr-FR" sz="2000" kern="15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extLst>
                  <a:ext uri="{0D108BD9-81ED-4DB2-BD59-A6C34878D82A}">
                    <a16:rowId xmlns:a16="http://schemas.microsoft.com/office/drawing/2014/main" val="2481084828"/>
                  </a:ext>
                </a:extLst>
              </a:tr>
              <a:tr h="0">
                <a:tc>
                  <a:txBody>
                    <a:bodyPr/>
                    <a:lstStyle/>
                    <a:p>
                      <a:pPr algn="ctr">
                        <a:lnSpc>
                          <a:spcPct val="115000"/>
                        </a:lnSpc>
                      </a:pPr>
                      <a:r>
                        <a:rPr lang="fr-FR" sz="2000" kern="150">
                          <a:effectLst/>
                          <a:latin typeface="Arial" panose="020B0604020202020204" pitchFamily="34" charset="0"/>
                          <a:cs typeface="Arial" panose="020B0604020202020204" pitchFamily="34" charset="0"/>
                        </a:rPr>
                        <a:t>2</a:t>
                      </a:r>
                      <a:r>
                        <a:rPr lang="fr-FR" sz="2000" kern="150" baseline="30000">
                          <a:effectLst/>
                          <a:latin typeface="Arial" panose="020B0604020202020204" pitchFamily="34" charset="0"/>
                          <a:cs typeface="Arial" panose="020B0604020202020204" pitchFamily="34" charset="0"/>
                        </a:rPr>
                        <a:t>e</a:t>
                      </a:r>
                      <a:r>
                        <a:rPr lang="fr-FR" sz="2000" kern="150">
                          <a:effectLst/>
                          <a:latin typeface="Arial" panose="020B0604020202020204" pitchFamily="34" charset="0"/>
                          <a:cs typeface="Arial" panose="020B0604020202020204" pitchFamily="34" charset="0"/>
                        </a:rPr>
                        <a:t> </a:t>
                      </a:r>
                      <a:endParaRPr lang="fr-FR" sz="2000" kern="15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r>
                        <a:rPr lang="fr-FR" sz="2000" kern="150" dirty="0">
                          <a:effectLst/>
                          <a:latin typeface="Arial" panose="020B0604020202020204" pitchFamily="34" charset="0"/>
                          <a:cs typeface="Arial" panose="020B0604020202020204" pitchFamily="34" charset="0"/>
                        </a:rPr>
                        <a:t>Chine</a:t>
                      </a:r>
                      <a:endParaRPr lang="fr-FR" sz="2000" kern="150" dirty="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r>
                        <a:rPr lang="fr-FR" sz="2000" kern="150" dirty="0">
                          <a:effectLst/>
                          <a:latin typeface="Arial" panose="020B0604020202020204" pitchFamily="34" charset="0"/>
                          <a:cs typeface="Arial" panose="020B0604020202020204" pitchFamily="34" charset="0"/>
                        </a:rPr>
                        <a:t>53</a:t>
                      </a:r>
                      <a:endParaRPr lang="fr-FR" sz="2000" kern="150" dirty="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r>
                        <a:rPr lang="fr-FR" sz="2000" kern="150">
                          <a:effectLst/>
                          <a:latin typeface="Arial" panose="020B0604020202020204" pitchFamily="34" charset="0"/>
                          <a:cs typeface="Arial" panose="020B0604020202020204" pitchFamily="34" charset="0"/>
                        </a:rPr>
                        <a:t>37</a:t>
                      </a:r>
                      <a:endParaRPr lang="fr-FR" sz="2000" kern="15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r>
                        <a:rPr lang="fr-FR" sz="2000" kern="150">
                          <a:effectLst/>
                          <a:latin typeface="Arial" panose="020B0604020202020204" pitchFamily="34" charset="0"/>
                          <a:cs typeface="Arial" panose="020B0604020202020204" pitchFamily="34" charset="0"/>
                        </a:rPr>
                        <a:t>14</a:t>
                      </a:r>
                      <a:endParaRPr lang="fr-FR" sz="2000" kern="15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extLst>
                  <a:ext uri="{0D108BD9-81ED-4DB2-BD59-A6C34878D82A}">
                    <a16:rowId xmlns:a16="http://schemas.microsoft.com/office/drawing/2014/main" val="1534739724"/>
                  </a:ext>
                </a:extLst>
              </a:tr>
              <a:tr h="0">
                <a:tc>
                  <a:txBody>
                    <a:bodyPr/>
                    <a:lstStyle/>
                    <a:p>
                      <a:pPr algn="ctr">
                        <a:lnSpc>
                          <a:spcPct val="115000"/>
                        </a:lnSpc>
                      </a:pPr>
                      <a:r>
                        <a:rPr lang="fr-FR" sz="2000" kern="150">
                          <a:effectLst/>
                          <a:latin typeface="Arial" panose="020B0604020202020204" pitchFamily="34" charset="0"/>
                          <a:cs typeface="Arial" panose="020B0604020202020204" pitchFamily="34" charset="0"/>
                        </a:rPr>
                        <a:t>3</a:t>
                      </a:r>
                      <a:r>
                        <a:rPr lang="fr-FR" sz="2000" kern="150" baseline="30000">
                          <a:effectLst/>
                          <a:latin typeface="Arial" panose="020B0604020202020204" pitchFamily="34" charset="0"/>
                          <a:cs typeface="Arial" panose="020B0604020202020204" pitchFamily="34" charset="0"/>
                        </a:rPr>
                        <a:t>e</a:t>
                      </a:r>
                      <a:r>
                        <a:rPr lang="fr-FR" sz="2000" kern="150">
                          <a:effectLst/>
                          <a:latin typeface="Arial" panose="020B0604020202020204" pitchFamily="34" charset="0"/>
                          <a:cs typeface="Arial" panose="020B0604020202020204" pitchFamily="34" charset="0"/>
                        </a:rPr>
                        <a:t> </a:t>
                      </a:r>
                      <a:endParaRPr lang="fr-FR" sz="2000" kern="15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r>
                        <a:rPr lang="fr-FR" sz="2000" kern="150">
                          <a:effectLst/>
                          <a:latin typeface="Arial" panose="020B0604020202020204" pitchFamily="34" charset="0"/>
                          <a:cs typeface="Arial" panose="020B0604020202020204" pitchFamily="34" charset="0"/>
                        </a:rPr>
                        <a:t>Espagne</a:t>
                      </a:r>
                      <a:endParaRPr lang="fr-FR" sz="2000" kern="15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r>
                        <a:rPr lang="fr-FR" sz="2000" kern="150" dirty="0">
                          <a:effectLst/>
                          <a:latin typeface="Arial" panose="020B0604020202020204" pitchFamily="34" charset="0"/>
                          <a:cs typeface="Arial" panose="020B0604020202020204" pitchFamily="34" charset="0"/>
                        </a:rPr>
                        <a:t>47</a:t>
                      </a:r>
                      <a:endParaRPr lang="fr-FR" sz="2000" kern="150" dirty="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r>
                        <a:rPr lang="fr-FR" sz="2000" kern="150">
                          <a:effectLst/>
                          <a:latin typeface="Arial" panose="020B0604020202020204" pitchFamily="34" charset="0"/>
                          <a:cs typeface="Arial" panose="020B0604020202020204" pitchFamily="34" charset="0"/>
                        </a:rPr>
                        <a:t>41</a:t>
                      </a:r>
                      <a:endParaRPr lang="fr-FR" sz="2000" kern="15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r>
                        <a:rPr lang="fr-FR" sz="2000" kern="150">
                          <a:effectLst/>
                          <a:latin typeface="Arial" panose="020B0604020202020204" pitchFamily="34" charset="0"/>
                          <a:cs typeface="Arial" panose="020B0604020202020204" pitchFamily="34" charset="0"/>
                        </a:rPr>
                        <a:t>6</a:t>
                      </a:r>
                      <a:endParaRPr lang="fr-FR" sz="2000" kern="15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extLst>
                  <a:ext uri="{0D108BD9-81ED-4DB2-BD59-A6C34878D82A}">
                    <a16:rowId xmlns:a16="http://schemas.microsoft.com/office/drawing/2014/main" val="4026803930"/>
                  </a:ext>
                </a:extLst>
              </a:tr>
              <a:tr h="0">
                <a:tc>
                  <a:txBody>
                    <a:bodyPr/>
                    <a:lstStyle/>
                    <a:p>
                      <a:pPr algn="ctr">
                        <a:lnSpc>
                          <a:spcPct val="115000"/>
                        </a:lnSpc>
                      </a:pPr>
                      <a:r>
                        <a:rPr lang="fr-FR" sz="2000" kern="150">
                          <a:effectLst/>
                          <a:latin typeface="Arial" panose="020B0604020202020204" pitchFamily="34" charset="0"/>
                          <a:cs typeface="Arial" panose="020B0604020202020204" pitchFamily="34" charset="0"/>
                        </a:rPr>
                        <a:t>4</a:t>
                      </a:r>
                      <a:r>
                        <a:rPr lang="fr-FR" sz="2000" kern="150" baseline="30000">
                          <a:effectLst/>
                          <a:latin typeface="Arial" panose="020B0604020202020204" pitchFamily="34" charset="0"/>
                          <a:cs typeface="Arial" panose="020B0604020202020204" pitchFamily="34" charset="0"/>
                        </a:rPr>
                        <a:t>e</a:t>
                      </a:r>
                      <a:r>
                        <a:rPr lang="fr-FR" sz="2000" kern="150">
                          <a:effectLst/>
                          <a:latin typeface="Arial" panose="020B0604020202020204" pitchFamily="34" charset="0"/>
                          <a:cs typeface="Arial" panose="020B0604020202020204" pitchFamily="34" charset="0"/>
                        </a:rPr>
                        <a:t> </a:t>
                      </a:r>
                      <a:endParaRPr lang="fr-FR" sz="2000" kern="15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r>
                        <a:rPr lang="fr-FR" sz="2000" kern="150">
                          <a:effectLst/>
                          <a:latin typeface="Arial" panose="020B0604020202020204" pitchFamily="34" charset="0"/>
                          <a:cs typeface="Arial" panose="020B0604020202020204" pitchFamily="34" charset="0"/>
                        </a:rPr>
                        <a:t>France</a:t>
                      </a:r>
                      <a:endParaRPr lang="fr-FR" sz="2000" kern="15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r>
                        <a:rPr lang="fr-FR" sz="2000" kern="150" dirty="0">
                          <a:effectLst/>
                          <a:latin typeface="Arial" panose="020B0604020202020204" pitchFamily="34" charset="0"/>
                          <a:cs typeface="Arial" panose="020B0604020202020204" pitchFamily="34" charset="0"/>
                        </a:rPr>
                        <a:t>45</a:t>
                      </a:r>
                      <a:endParaRPr lang="fr-FR" sz="2000" kern="150" dirty="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r>
                        <a:rPr lang="fr-FR" sz="2000" kern="150" dirty="0">
                          <a:effectLst/>
                          <a:latin typeface="Arial" panose="020B0604020202020204" pitchFamily="34" charset="0"/>
                          <a:cs typeface="Arial" panose="020B0604020202020204" pitchFamily="34" charset="0"/>
                        </a:rPr>
                        <a:t>39</a:t>
                      </a:r>
                      <a:endParaRPr lang="fr-FR" sz="2000" kern="150" dirty="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tc>
                  <a:txBody>
                    <a:bodyPr/>
                    <a:lstStyle/>
                    <a:p>
                      <a:pPr algn="ctr">
                        <a:lnSpc>
                          <a:spcPct val="115000"/>
                        </a:lnSpc>
                      </a:pPr>
                      <a:r>
                        <a:rPr lang="fr-FR" sz="2000" kern="150" dirty="0">
                          <a:effectLst/>
                          <a:latin typeface="Arial" panose="020B0604020202020204" pitchFamily="34" charset="0"/>
                          <a:cs typeface="Arial" panose="020B0604020202020204" pitchFamily="34" charset="0"/>
                        </a:rPr>
                        <a:t>6</a:t>
                      </a:r>
                      <a:endParaRPr lang="fr-FR" sz="2000" kern="150" dirty="0">
                        <a:effectLst/>
                        <a:latin typeface="Arial" panose="020B0604020202020204" pitchFamily="34" charset="0"/>
                        <a:ea typeface="NSimSun" panose="02010609030101010101" pitchFamily="49" charset="-122"/>
                        <a:cs typeface="Arial" panose="020B0604020202020204" pitchFamily="34" charset="0"/>
                      </a:endParaRPr>
                    </a:p>
                  </a:txBody>
                  <a:tcPr marL="68580" marR="68580" marT="0" marB="0"/>
                </a:tc>
                <a:extLst>
                  <a:ext uri="{0D108BD9-81ED-4DB2-BD59-A6C34878D82A}">
                    <a16:rowId xmlns:a16="http://schemas.microsoft.com/office/drawing/2014/main" val="1394938893"/>
                  </a:ext>
                </a:extLst>
              </a:tr>
            </a:tbl>
          </a:graphicData>
        </a:graphic>
      </p:graphicFrame>
      <p:sp>
        <p:nvSpPr>
          <p:cNvPr id="8" name="ZoneTexte 7">
            <a:extLst>
              <a:ext uri="{FF2B5EF4-FFF2-40B4-BE49-F238E27FC236}">
                <a16:creationId xmlns:a16="http://schemas.microsoft.com/office/drawing/2014/main" id="{6E83E0D4-7E2E-4937-859D-06D52AC1FAB1}"/>
              </a:ext>
            </a:extLst>
          </p:cNvPr>
          <p:cNvSpPr txBox="1"/>
          <p:nvPr/>
        </p:nvSpPr>
        <p:spPr>
          <a:xfrm>
            <a:off x="594442" y="264147"/>
            <a:ext cx="7127500" cy="646331"/>
          </a:xfrm>
          <a:prstGeom prst="rect">
            <a:avLst/>
          </a:prstGeom>
          <a:noFill/>
        </p:spPr>
        <p:txBody>
          <a:bodyPr wrap="square" rtlCol="0">
            <a:spAutoFit/>
          </a:bodyPr>
          <a:lstStyle/>
          <a:p>
            <a:r>
              <a:rPr lang="fr-FR" b="1" dirty="0">
                <a:solidFill>
                  <a:srgbClr val="FF0000"/>
                </a:solidFill>
                <a:latin typeface="Verdana" panose="020B0604030504040204" pitchFamily="34" charset="0"/>
                <a:ea typeface="Verdana" panose="020B0604030504040204" pitchFamily="34" charset="0"/>
              </a:rPr>
              <a:t>Classement des pays ayant le plus de sites classés au patrimoine de l’UNESCO</a:t>
            </a:r>
          </a:p>
        </p:txBody>
      </p:sp>
      <p:sp>
        <p:nvSpPr>
          <p:cNvPr id="9" name="ZoneTexte 8">
            <a:extLst>
              <a:ext uri="{FF2B5EF4-FFF2-40B4-BE49-F238E27FC236}">
                <a16:creationId xmlns:a16="http://schemas.microsoft.com/office/drawing/2014/main" id="{6DC09261-0C2A-44F3-B12E-4B05D132901A}"/>
              </a:ext>
            </a:extLst>
          </p:cNvPr>
          <p:cNvSpPr txBox="1"/>
          <p:nvPr/>
        </p:nvSpPr>
        <p:spPr>
          <a:xfrm>
            <a:off x="437093" y="4008628"/>
            <a:ext cx="5111564" cy="430887"/>
          </a:xfrm>
          <a:prstGeom prst="rect">
            <a:avLst/>
          </a:prstGeom>
          <a:solidFill>
            <a:schemeClr val="accent4">
              <a:lumMod val="40000"/>
              <a:lumOff val="60000"/>
            </a:schemeClr>
          </a:solidFill>
        </p:spPr>
        <p:txBody>
          <a:bodyPr wrap="square" rtlCol="0">
            <a:spAutoFit/>
          </a:bodyPr>
          <a:lstStyle/>
          <a:p>
            <a:r>
              <a:rPr lang="fr-FR" sz="2200" dirty="0">
                <a:latin typeface="Arial Black" panose="020B0A04020102020204" pitchFamily="34" charset="0"/>
              </a:rPr>
              <a:t>2/ Le risque de la muséification</a:t>
            </a:r>
          </a:p>
        </p:txBody>
      </p:sp>
      <p:sp>
        <p:nvSpPr>
          <p:cNvPr id="10" name="ZoneTexte 9">
            <a:extLst>
              <a:ext uri="{FF2B5EF4-FFF2-40B4-BE49-F238E27FC236}">
                <a16:creationId xmlns:a16="http://schemas.microsoft.com/office/drawing/2014/main" id="{C82C7DAD-D65D-4236-9100-4C174111F326}"/>
              </a:ext>
            </a:extLst>
          </p:cNvPr>
          <p:cNvSpPr txBox="1"/>
          <p:nvPr/>
        </p:nvSpPr>
        <p:spPr>
          <a:xfrm>
            <a:off x="417316" y="4507588"/>
            <a:ext cx="8242933" cy="1323439"/>
          </a:xfrm>
          <a:prstGeom prst="rect">
            <a:avLst/>
          </a:prstGeom>
          <a:noFill/>
        </p:spPr>
        <p:txBody>
          <a:bodyPr wrap="square" rtlCol="0">
            <a:spAutoFit/>
          </a:bodyPr>
          <a:lstStyle/>
          <a:p>
            <a:r>
              <a:rPr lang="fr-FR" sz="2000" b="1" u="sng" dirty="0">
                <a:solidFill>
                  <a:srgbClr val="0070C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Muséification</a:t>
            </a:r>
            <a:r>
              <a:rPr lang="fr-FR" sz="2000" b="1" dirty="0">
                <a:solidFill>
                  <a:srgbClr val="0070C0"/>
                </a:solidFill>
                <a:latin typeface="Verdana" panose="020B0604030504040204" pitchFamily="34" charset="0"/>
                <a:ea typeface="Verdana" panose="020B0604030504040204" pitchFamily="34" charset="0"/>
              </a:rPr>
              <a:t> : terme à connotation péjorative qui désigne la mise en valeur d’un site patrimonial en vue d’assurer à la fois son développement touristique et sa conservation.</a:t>
            </a:r>
            <a:endParaRPr lang="fr-FR" sz="2000" b="1" i="1" dirty="0">
              <a:solidFill>
                <a:srgbClr val="0070C0"/>
              </a:solidFill>
              <a:latin typeface="Verdana" panose="020B0604030504040204" pitchFamily="34" charset="0"/>
              <a:ea typeface="Verdana" panose="020B0604030504040204" pitchFamily="34" charset="0"/>
            </a:endParaRPr>
          </a:p>
        </p:txBody>
      </p:sp>
      <p:sp>
        <p:nvSpPr>
          <p:cNvPr id="11" name="ZoneTexte 10">
            <a:extLst>
              <a:ext uri="{FF2B5EF4-FFF2-40B4-BE49-F238E27FC236}">
                <a16:creationId xmlns:a16="http://schemas.microsoft.com/office/drawing/2014/main" id="{87FE45C1-C07E-443D-B4E1-4AC66B7F9B02}"/>
              </a:ext>
            </a:extLst>
          </p:cNvPr>
          <p:cNvSpPr txBox="1"/>
          <p:nvPr/>
        </p:nvSpPr>
        <p:spPr>
          <a:xfrm>
            <a:off x="437093" y="5831027"/>
            <a:ext cx="8780144" cy="707886"/>
          </a:xfrm>
          <a:prstGeom prst="rect">
            <a:avLst/>
          </a:prstGeom>
          <a:noFill/>
        </p:spPr>
        <p:txBody>
          <a:bodyPr wrap="square" rtlCol="0">
            <a:spAutoFit/>
          </a:bodyPr>
          <a:lstStyle/>
          <a:p>
            <a:r>
              <a:rPr lang="fr-FR" sz="2000" b="1" dirty="0">
                <a:solidFill>
                  <a:srgbClr val="FF0000"/>
                </a:solidFill>
                <a:latin typeface="Verdana" panose="020B0604030504040204" pitchFamily="34" charset="0"/>
                <a:ea typeface="Verdana" panose="020B0604030504040204" pitchFamily="34" charset="0"/>
              </a:rPr>
              <a:t>Voir le texte : </a:t>
            </a:r>
          </a:p>
          <a:p>
            <a:r>
              <a:rPr lang="fr-FR" sz="2000" b="1" dirty="0">
                <a:solidFill>
                  <a:srgbClr val="FF0000"/>
                </a:solidFill>
                <a:latin typeface="Verdana" panose="020B0604030504040204" pitchFamily="34" charset="0"/>
                <a:ea typeface="Verdana" panose="020B0604030504040204" pitchFamily="34" charset="0"/>
              </a:rPr>
              <a:t>Vous n’en avez pas marre… de la muséification des villes ?</a:t>
            </a:r>
          </a:p>
        </p:txBody>
      </p:sp>
    </p:spTree>
    <p:extLst>
      <p:ext uri="{BB962C8B-B14F-4D97-AF65-F5344CB8AC3E}">
        <p14:creationId xmlns:p14="http://schemas.microsoft.com/office/powerpoint/2010/main" val="1423109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01ECDA8-5205-49BF-A7F2-BDB603FE2293}"/>
              </a:ext>
            </a:extLst>
          </p:cNvPr>
          <p:cNvSpPr>
            <a:spLocks noGrp="1"/>
          </p:cNvSpPr>
          <p:nvPr>
            <p:ph type="sldNum" sz="quarter" idx="12"/>
          </p:nvPr>
        </p:nvSpPr>
        <p:spPr/>
        <p:txBody>
          <a:bodyPr/>
          <a:lstStyle/>
          <a:p>
            <a:fld id="{946638AE-AEC8-4DB5-AEC5-4B7C46AE1F73}" type="slidenum">
              <a:rPr lang="fr-FR" smtClean="0"/>
              <a:t>33</a:t>
            </a:fld>
            <a:endParaRPr lang="fr-FR"/>
          </a:p>
        </p:txBody>
      </p:sp>
      <p:sp>
        <p:nvSpPr>
          <p:cNvPr id="8" name="ZoneTexte 7">
            <a:extLst>
              <a:ext uri="{FF2B5EF4-FFF2-40B4-BE49-F238E27FC236}">
                <a16:creationId xmlns:a16="http://schemas.microsoft.com/office/drawing/2014/main" id="{ED3C7ABC-545B-4AFB-B629-CDDCEDB6BAA3}"/>
              </a:ext>
            </a:extLst>
          </p:cNvPr>
          <p:cNvSpPr txBox="1"/>
          <p:nvPr/>
        </p:nvSpPr>
        <p:spPr>
          <a:xfrm>
            <a:off x="340545" y="239281"/>
            <a:ext cx="7546154" cy="430887"/>
          </a:xfrm>
          <a:prstGeom prst="rect">
            <a:avLst/>
          </a:prstGeom>
          <a:solidFill>
            <a:schemeClr val="accent4">
              <a:lumMod val="40000"/>
              <a:lumOff val="60000"/>
            </a:schemeClr>
          </a:solidFill>
        </p:spPr>
        <p:txBody>
          <a:bodyPr wrap="square" rtlCol="0">
            <a:spAutoFit/>
          </a:bodyPr>
          <a:lstStyle/>
          <a:p>
            <a:r>
              <a:rPr lang="fr-FR" sz="2200" dirty="0">
                <a:latin typeface="Arial Black" panose="020B0A04020102020204" pitchFamily="34" charset="0"/>
              </a:rPr>
              <a:t>3/ Le patrimoine : un moyen d’action politique</a:t>
            </a:r>
          </a:p>
        </p:txBody>
      </p:sp>
      <p:sp>
        <p:nvSpPr>
          <p:cNvPr id="10" name="ZoneTexte 9">
            <a:extLst>
              <a:ext uri="{FF2B5EF4-FFF2-40B4-BE49-F238E27FC236}">
                <a16:creationId xmlns:a16="http://schemas.microsoft.com/office/drawing/2014/main" id="{EE0EDB8F-491E-4A5D-AC7C-23DEA4EF7AFE}"/>
              </a:ext>
            </a:extLst>
          </p:cNvPr>
          <p:cNvSpPr txBox="1"/>
          <p:nvPr/>
        </p:nvSpPr>
        <p:spPr>
          <a:xfrm>
            <a:off x="704612" y="5346081"/>
            <a:ext cx="8780145" cy="984885"/>
          </a:xfrm>
          <a:prstGeom prst="rect">
            <a:avLst/>
          </a:prstGeom>
          <a:noFill/>
        </p:spPr>
        <p:txBody>
          <a:bodyPr wrap="square" rtlCol="0">
            <a:spAutoFit/>
          </a:bodyPr>
          <a:lstStyle/>
          <a:p>
            <a:r>
              <a:rPr lang="fr-FR" sz="2000" b="1" dirty="0">
                <a:solidFill>
                  <a:srgbClr val="FF0000"/>
                </a:solidFill>
                <a:latin typeface="Verdana" panose="020B0604030504040204" pitchFamily="34" charset="0"/>
                <a:ea typeface="Verdana" panose="020B0604030504040204" pitchFamily="34" charset="0"/>
              </a:rPr>
              <a:t>Vidéo Jérusalem-Est : </a:t>
            </a:r>
          </a:p>
          <a:p>
            <a:r>
              <a:rPr lang="fr-FR" sz="2000" b="1" dirty="0">
                <a:solidFill>
                  <a:srgbClr val="FF0000"/>
                </a:solidFill>
                <a:latin typeface="Verdana" panose="020B0604030504040204" pitchFamily="34" charset="0"/>
                <a:ea typeface="Verdana" panose="020B0604030504040204" pitchFamily="34" charset="0"/>
              </a:rPr>
              <a:t>le patrimoine de la discorde</a:t>
            </a:r>
          </a:p>
          <a:p>
            <a:r>
              <a:rPr lang="fr-FR" b="1" dirty="0">
                <a:solidFill>
                  <a:srgbClr val="FF0000"/>
                </a:solidFill>
                <a:latin typeface="Verdana" panose="020B0604030504040204" pitchFamily="34" charset="0"/>
                <a:ea typeface="Verdana" panose="020B0604030504040204" pitchFamily="34" charset="0"/>
              </a:rPr>
              <a:t>https://www.youtube.com/watch?v=Or6B1AntuA4</a:t>
            </a:r>
          </a:p>
        </p:txBody>
      </p:sp>
      <p:pic>
        <p:nvPicPr>
          <p:cNvPr id="11" name="Image 10">
            <a:extLst>
              <a:ext uri="{FF2B5EF4-FFF2-40B4-BE49-F238E27FC236}">
                <a16:creationId xmlns:a16="http://schemas.microsoft.com/office/drawing/2014/main" id="{7D0DEA37-EBDD-46AE-8EB3-FEAA3B64F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206" y="1747401"/>
            <a:ext cx="7046566" cy="3400331"/>
          </a:xfrm>
          <a:prstGeom prst="rect">
            <a:avLst/>
          </a:prstGeom>
        </p:spPr>
      </p:pic>
      <p:sp>
        <p:nvSpPr>
          <p:cNvPr id="12" name="ZoneTexte 11">
            <a:extLst>
              <a:ext uri="{FF2B5EF4-FFF2-40B4-BE49-F238E27FC236}">
                <a16:creationId xmlns:a16="http://schemas.microsoft.com/office/drawing/2014/main" id="{0965380F-8C83-41BB-9D34-2EED3F14712C}"/>
              </a:ext>
            </a:extLst>
          </p:cNvPr>
          <p:cNvSpPr txBox="1"/>
          <p:nvPr/>
        </p:nvSpPr>
        <p:spPr>
          <a:xfrm>
            <a:off x="340545" y="1019476"/>
            <a:ext cx="7904739" cy="646331"/>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 A l’échelle d’un pays, le patrimoine peut être utilisé pour affirmer des idées politiques.</a:t>
            </a:r>
          </a:p>
        </p:txBody>
      </p:sp>
    </p:spTree>
    <p:extLst>
      <p:ext uri="{BB962C8B-B14F-4D97-AF65-F5344CB8AC3E}">
        <p14:creationId xmlns:p14="http://schemas.microsoft.com/office/powerpoint/2010/main" val="1906024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13EA0CF-E976-4BB3-8754-B9FFE34AAF98}"/>
              </a:ext>
            </a:extLst>
          </p:cNvPr>
          <p:cNvSpPr>
            <a:spLocks noGrp="1"/>
          </p:cNvSpPr>
          <p:nvPr>
            <p:ph type="sldNum" sz="quarter" idx="12"/>
          </p:nvPr>
        </p:nvSpPr>
        <p:spPr/>
        <p:txBody>
          <a:bodyPr/>
          <a:lstStyle/>
          <a:p>
            <a:fld id="{946638AE-AEC8-4DB5-AEC5-4B7C46AE1F73}" type="slidenum">
              <a:rPr lang="fr-FR" smtClean="0"/>
              <a:t>34</a:t>
            </a:fld>
            <a:endParaRPr lang="fr-FR"/>
          </a:p>
        </p:txBody>
      </p:sp>
      <p:pic>
        <p:nvPicPr>
          <p:cNvPr id="4" name="Image 3">
            <a:extLst>
              <a:ext uri="{FF2B5EF4-FFF2-40B4-BE49-F238E27FC236}">
                <a16:creationId xmlns:a16="http://schemas.microsoft.com/office/drawing/2014/main" id="{4A2E5282-4811-4B37-A802-3B69437C2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779" y="833755"/>
            <a:ext cx="8363242" cy="5887721"/>
          </a:xfrm>
          <a:prstGeom prst="rect">
            <a:avLst/>
          </a:prstGeom>
        </p:spPr>
      </p:pic>
      <p:sp>
        <p:nvSpPr>
          <p:cNvPr id="3" name="ZoneTexte 2">
            <a:extLst>
              <a:ext uri="{FF2B5EF4-FFF2-40B4-BE49-F238E27FC236}">
                <a16:creationId xmlns:a16="http://schemas.microsoft.com/office/drawing/2014/main" id="{3DB478D9-F995-45CF-B9F2-1A586DD9005E}"/>
              </a:ext>
            </a:extLst>
          </p:cNvPr>
          <p:cNvSpPr txBox="1"/>
          <p:nvPr/>
        </p:nvSpPr>
        <p:spPr>
          <a:xfrm>
            <a:off x="514350" y="319404"/>
            <a:ext cx="2057400" cy="369332"/>
          </a:xfrm>
          <a:prstGeom prst="rect">
            <a:avLst/>
          </a:prstGeom>
          <a:noFill/>
        </p:spPr>
        <p:txBody>
          <a:bodyPr wrap="square" rtlCol="0">
            <a:spAutoFit/>
          </a:bodyPr>
          <a:lstStyle/>
          <a:p>
            <a:r>
              <a:rPr lang="fr-FR" dirty="0"/>
              <a:t>Plan de Jérusalem</a:t>
            </a:r>
          </a:p>
        </p:txBody>
      </p:sp>
    </p:spTree>
    <p:extLst>
      <p:ext uri="{BB962C8B-B14F-4D97-AF65-F5344CB8AC3E}">
        <p14:creationId xmlns:p14="http://schemas.microsoft.com/office/powerpoint/2010/main" val="1201002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5CB4552-5066-4584-B134-B654713E9471}"/>
              </a:ext>
            </a:extLst>
          </p:cNvPr>
          <p:cNvSpPr>
            <a:spLocks noGrp="1"/>
          </p:cNvSpPr>
          <p:nvPr>
            <p:ph type="sldNum" sz="quarter" idx="12"/>
          </p:nvPr>
        </p:nvSpPr>
        <p:spPr/>
        <p:txBody>
          <a:bodyPr/>
          <a:lstStyle/>
          <a:p>
            <a:fld id="{946638AE-AEC8-4DB5-AEC5-4B7C46AE1F73}" type="slidenum">
              <a:rPr lang="fr-FR" smtClean="0"/>
              <a:t>35</a:t>
            </a:fld>
            <a:endParaRPr lang="fr-FR"/>
          </a:p>
        </p:txBody>
      </p:sp>
      <p:sp>
        <p:nvSpPr>
          <p:cNvPr id="3" name="ZoneTexte 2">
            <a:extLst>
              <a:ext uri="{FF2B5EF4-FFF2-40B4-BE49-F238E27FC236}">
                <a16:creationId xmlns:a16="http://schemas.microsoft.com/office/drawing/2014/main" id="{A4B59DDA-82A9-45D1-98A3-D3EF59819099}"/>
              </a:ext>
            </a:extLst>
          </p:cNvPr>
          <p:cNvSpPr txBox="1"/>
          <p:nvPr/>
        </p:nvSpPr>
        <p:spPr>
          <a:xfrm>
            <a:off x="355563" y="309666"/>
            <a:ext cx="8246533" cy="369332"/>
          </a:xfrm>
          <a:prstGeom prst="rect">
            <a:avLst/>
          </a:prstGeom>
          <a:noFill/>
        </p:spPr>
        <p:txBody>
          <a:bodyPr wrap="square" rtlCol="0">
            <a:spAutoFit/>
          </a:bodyPr>
          <a:lstStyle/>
          <a:p>
            <a:r>
              <a:rPr lang="fr-FR" b="1" dirty="0">
                <a:latin typeface="Verdana" panose="020B0604030504040204" pitchFamily="34" charset="0"/>
                <a:ea typeface="Verdana" panose="020B0604030504040204" pitchFamily="34" charset="0"/>
              </a:rPr>
              <a:t>- Des habitants combattent la patrimonialisation de leur ville.</a:t>
            </a:r>
          </a:p>
        </p:txBody>
      </p:sp>
      <p:pic>
        <p:nvPicPr>
          <p:cNvPr id="1026" name="Picture 2" descr="https://www.lechotouristique.com/wp-content/uploads/2025/03/barceloneok.jpg">
            <a:extLst>
              <a:ext uri="{FF2B5EF4-FFF2-40B4-BE49-F238E27FC236}">
                <a16:creationId xmlns:a16="http://schemas.microsoft.com/office/drawing/2014/main" id="{61F9F8E0-D8F5-44D0-9CDB-29FB24301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71" y="679440"/>
            <a:ext cx="8246533" cy="549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727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A35CFDC-2C50-451E-A534-0CFC4121F3C8}"/>
              </a:ext>
            </a:extLst>
          </p:cNvPr>
          <p:cNvSpPr>
            <a:spLocks noGrp="1"/>
          </p:cNvSpPr>
          <p:nvPr>
            <p:ph type="sldNum" sz="quarter" idx="12"/>
          </p:nvPr>
        </p:nvSpPr>
        <p:spPr/>
        <p:txBody>
          <a:bodyPr/>
          <a:lstStyle/>
          <a:p>
            <a:fld id="{946638AE-AEC8-4DB5-AEC5-4B7C46AE1F73}" type="slidenum">
              <a:rPr lang="fr-FR" smtClean="0"/>
              <a:t>36</a:t>
            </a:fld>
            <a:endParaRPr lang="fr-FR"/>
          </a:p>
        </p:txBody>
      </p:sp>
      <p:sp>
        <p:nvSpPr>
          <p:cNvPr id="3" name="ZoneTexte 2">
            <a:extLst>
              <a:ext uri="{FF2B5EF4-FFF2-40B4-BE49-F238E27FC236}">
                <a16:creationId xmlns:a16="http://schemas.microsoft.com/office/drawing/2014/main" id="{D86DD154-A163-4492-9DD6-8D2349616E8B}"/>
              </a:ext>
            </a:extLst>
          </p:cNvPr>
          <p:cNvSpPr txBox="1"/>
          <p:nvPr/>
        </p:nvSpPr>
        <p:spPr>
          <a:xfrm>
            <a:off x="194310" y="136524"/>
            <a:ext cx="8743950" cy="6524863"/>
          </a:xfrm>
          <a:prstGeom prst="rect">
            <a:avLst/>
          </a:prstGeom>
          <a:noFill/>
          <a:ln w="28575">
            <a:solidFill>
              <a:schemeClr val="tx1"/>
            </a:solidFill>
          </a:ln>
        </p:spPr>
        <p:txBody>
          <a:bodyPr wrap="square" rtlCol="0">
            <a:spAutoFit/>
          </a:bodyPr>
          <a:lstStyle/>
          <a:p>
            <a:pPr algn="just"/>
            <a:r>
              <a:rPr lang="fr-FR" sz="1900" b="1" dirty="0">
                <a:ln w="15875" cmpd="sng">
                  <a:solidFill>
                    <a:schemeClr val="accent1"/>
                  </a:solidFill>
                  <a:prstDash val="lgDash"/>
                </a:ln>
              </a:rPr>
              <a:t>En Europe, des milliers de personnes manifestent contre la « touristification »</a:t>
            </a:r>
          </a:p>
          <a:p>
            <a:pPr algn="just"/>
            <a:r>
              <a:rPr lang="fr-FR" sz="1900" i="1" dirty="0">
                <a:ln w="15875" cmpd="sng">
                  <a:solidFill>
                    <a:schemeClr val="accent1"/>
                  </a:solidFill>
                  <a:prstDash val="lgDash"/>
                </a:ln>
              </a:rPr>
              <a:t>Barcelone, Majorque, Gênes, Venise… Les citoyens de plusieurs villes européennes ont manifesté dimanche 15 juin 2025 contre le tourisme de masse.</a:t>
            </a:r>
          </a:p>
          <a:p>
            <a:pPr algn="just"/>
            <a:r>
              <a:rPr lang="fr-FR" sz="1900" i="1" dirty="0">
                <a:ln w="15875" cmpd="sng">
                  <a:solidFill>
                    <a:schemeClr val="accent1"/>
                  </a:solidFill>
                  <a:prstDash val="lgDash"/>
                </a:ln>
              </a:rPr>
              <a:t>Ces mouvements de protestations, coordonnés par le réseau </a:t>
            </a:r>
            <a:r>
              <a:rPr lang="fr-FR" sz="1900" i="1" dirty="0" err="1">
                <a:ln w="15875" cmpd="sng">
                  <a:solidFill>
                    <a:schemeClr val="accent1"/>
                  </a:solidFill>
                  <a:prstDash val="lgDash"/>
                </a:ln>
              </a:rPr>
              <a:t>Southern</a:t>
            </a:r>
            <a:r>
              <a:rPr lang="fr-FR" sz="1900" i="1" dirty="0">
                <a:ln w="15875" cmpd="sng">
                  <a:solidFill>
                    <a:schemeClr val="accent1"/>
                  </a:solidFill>
                  <a:prstDash val="lgDash"/>
                </a:ln>
              </a:rPr>
              <a:t> Europe Network Against Touristification (SET), visent à dénoncer les conséquences du surtourisme.</a:t>
            </a:r>
          </a:p>
          <a:p>
            <a:pPr algn="just"/>
            <a:r>
              <a:rPr lang="fr-FR" sz="1900" i="1" dirty="0">
                <a:ln w="15875" cmpd="sng">
                  <a:solidFill>
                    <a:schemeClr val="accent1"/>
                  </a:solidFill>
                  <a:prstDash val="lgDash"/>
                </a:ln>
              </a:rPr>
              <a:t>La hausse des prix de l’immobilier qui contraint parfois les habitants à quitter le centre-ville, la gentrification de certains quartiers et la transformation des commerces de proximité comptent parmi leurs principaux griefs. Autant de maux attribués à la « touristification » des métropoles.</a:t>
            </a:r>
          </a:p>
          <a:p>
            <a:pPr algn="just"/>
            <a:r>
              <a:rPr lang="fr-FR" sz="1900" i="1" dirty="0">
                <a:ln w="15875" cmpd="sng">
                  <a:solidFill>
                    <a:schemeClr val="accent1"/>
                  </a:solidFill>
                  <a:prstDash val="lgDash"/>
                </a:ln>
              </a:rPr>
              <a:t>Les manifestations ont notamment eu lieu en Espagne, deuxième destination touristique mondiale après la France avec 94 millions de touristes étrangers en 2024. Des milliers de personnes ont ainsi affronté la canicule dimanche à Palma de Majorque (jusqu’à 39 degrés).</a:t>
            </a:r>
          </a:p>
          <a:p>
            <a:pPr algn="just"/>
            <a:r>
              <a:rPr lang="fr-FR" sz="1900" i="1" dirty="0">
                <a:ln w="15875" cmpd="sng">
                  <a:solidFill>
                    <a:schemeClr val="accent1"/>
                  </a:solidFill>
                  <a:prstDash val="lgDash"/>
                </a:ln>
              </a:rPr>
              <a:t>D’autres villes ont été le théâtre d’actions plus symboliques, rapporte The Guardian. Ainsi, dans le port italien de Gênes, des militants ont traîné un bateau de croisière en carton dans les ruelles étroites de la vieille ville. </a:t>
            </a:r>
          </a:p>
          <a:p>
            <a:pPr algn="just"/>
            <a:r>
              <a:rPr lang="fr-FR" sz="1900" i="1" dirty="0">
                <a:ln w="15875" cmpd="sng">
                  <a:solidFill>
                    <a:schemeClr val="accent1"/>
                  </a:solidFill>
                  <a:prstDash val="lgDash"/>
                </a:ln>
              </a:rPr>
              <a:t>À Venise, les habitants ont protesté contre le manque de réglementation, qui a permis l’explosion des locations de courte durée et le renforcement de l’emprise des hôtels sur le marché immobilier.</a:t>
            </a:r>
          </a:p>
          <a:p>
            <a:pPr algn="just"/>
            <a:r>
              <a:rPr lang="fr-FR" sz="1900" i="1" dirty="0">
                <a:ln w="15875" cmpd="sng">
                  <a:solidFill>
                    <a:schemeClr val="accent1"/>
                  </a:solidFill>
                  <a:prstDash val="lgDash"/>
                </a:ln>
              </a:rPr>
              <a:t>« Nous soulignons depuis quelques années qu’il y a plus de lits touristiques que de résidents enregistrés », selon Remi </a:t>
            </a:r>
            <a:r>
              <a:rPr lang="fr-FR" sz="1900" i="1" dirty="0" err="1">
                <a:ln w="15875" cmpd="sng">
                  <a:solidFill>
                    <a:schemeClr val="accent1"/>
                  </a:solidFill>
                  <a:prstDash val="lgDash"/>
                </a:ln>
              </a:rPr>
              <a:t>Wacogne</a:t>
            </a:r>
            <a:r>
              <a:rPr lang="fr-FR" sz="1900" i="1" dirty="0">
                <a:ln w="15875" cmpd="sng">
                  <a:solidFill>
                    <a:schemeClr val="accent1"/>
                  </a:solidFill>
                  <a:prstDash val="lgDash"/>
                </a:ln>
              </a:rPr>
              <a:t> d’</a:t>
            </a:r>
            <a:r>
              <a:rPr lang="fr-FR" sz="1900" i="1" dirty="0" err="1">
                <a:ln w="15875" cmpd="sng">
                  <a:solidFill>
                    <a:schemeClr val="accent1"/>
                  </a:solidFill>
                  <a:prstDash val="lgDash"/>
                </a:ln>
              </a:rPr>
              <a:t>Ocio</a:t>
            </a:r>
            <a:r>
              <a:rPr lang="fr-FR" sz="1900" i="1" dirty="0">
                <a:ln w="15875" cmpd="sng">
                  <a:solidFill>
                    <a:schemeClr val="accent1"/>
                  </a:solidFill>
                  <a:prstDash val="lgDash"/>
                </a:ln>
              </a:rPr>
              <a:t>, un observatoire citoyen du logement cité par The Guardian. […] 			16 juin 2025 site de </a:t>
            </a:r>
            <a:r>
              <a:rPr lang="fr-FR" sz="1900" dirty="0">
                <a:ln w="15875" cmpd="sng">
                  <a:solidFill>
                    <a:schemeClr val="accent1"/>
                  </a:solidFill>
                  <a:prstDash val="lgDash"/>
                </a:ln>
              </a:rPr>
              <a:t>L’écho touristique</a:t>
            </a:r>
          </a:p>
        </p:txBody>
      </p:sp>
    </p:spTree>
    <p:extLst>
      <p:ext uri="{BB962C8B-B14F-4D97-AF65-F5344CB8AC3E}">
        <p14:creationId xmlns:p14="http://schemas.microsoft.com/office/powerpoint/2010/main" val="2946167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ECFDF7E-5DF5-484B-B97C-04423064F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76" y="1028700"/>
            <a:ext cx="7618231" cy="5280660"/>
          </a:xfrm>
          <a:prstGeom prst="rect">
            <a:avLst/>
          </a:prstGeom>
        </p:spPr>
      </p:pic>
      <p:sp>
        <p:nvSpPr>
          <p:cNvPr id="4" name="ZoneTexte 3">
            <a:extLst>
              <a:ext uri="{FF2B5EF4-FFF2-40B4-BE49-F238E27FC236}">
                <a16:creationId xmlns:a16="http://schemas.microsoft.com/office/drawing/2014/main" id="{51815A7E-4FD9-4E8E-B6B0-5EDCEA97398A}"/>
              </a:ext>
            </a:extLst>
          </p:cNvPr>
          <p:cNvSpPr txBox="1"/>
          <p:nvPr/>
        </p:nvSpPr>
        <p:spPr>
          <a:xfrm>
            <a:off x="464576" y="333196"/>
            <a:ext cx="3863340" cy="430887"/>
          </a:xfrm>
          <a:prstGeom prst="rect">
            <a:avLst/>
          </a:prstGeom>
          <a:noFill/>
        </p:spPr>
        <p:txBody>
          <a:bodyPr wrap="square" rtlCol="0">
            <a:spAutoFit/>
          </a:bodyPr>
          <a:lstStyle/>
          <a:p>
            <a:r>
              <a:rPr lang="fr-FR" sz="2200" b="1" dirty="0"/>
              <a:t>Les 11 parcs nationaux français</a:t>
            </a:r>
          </a:p>
        </p:txBody>
      </p:sp>
      <p:sp>
        <p:nvSpPr>
          <p:cNvPr id="5" name="ZoneTexte 4">
            <a:extLst>
              <a:ext uri="{FF2B5EF4-FFF2-40B4-BE49-F238E27FC236}">
                <a16:creationId xmlns:a16="http://schemas.microsoft.com/office/drawing/2014/main" id="{A2B1A315-7CC2-41BC-ADAB-4ECBBBE09812}"/>
              </a:ext>
            </a:extLst>
          </p:cNvPr>
          <p:cNvSpPr txBox="1"/>
          <p:nvPr/>
        </p:nvSpPr>
        <p:spPr>
          <a:xfrm>
            <a:off x="7063740" y="3429000"/>
            <a:ext cx="1325880" cy="369332"/>
          </a:xfrm>
          <a:prstGeom prst="rect">
            <a:avLst/>
          </a:prstGeom>
          <a:solidFill>
            <a:schemeClr val="bg2"/>
          </a:solidFill>
        </p:spPr>
        <p:txBody>
          <a:bodyPr wrap="square" rtlCol="0">
            <a:spAutoFit/>
          </a:bodyPr>
          <a:lstStyle/>
          <a:p>
            <a:r>
              <a:rPr lang="fr-FR" b="1" dirty="0">
                <a:solidFill>
                  <a:schemeClr val="accent6">
                    <a:lumMod val="75000"/>
                  </a:schemeClr>
                </a:solidFill>
              </a:rPr>
              <a:t>Mercantour</a:t>
            </a:r>
          </a:p>
        </p:txBody>
      </p:sp>
      <p:sp>
        <p:nvSpPr>
          <p:cNvPr id="7" name="ZoneTexte 6">
            <a:extLst>
              <a:ext uri="{FF2B5EF4-FFF2-40B4-BE49-F238E27FC236}">
                <a16:creationId xmlns:a16="http://schemas.microsoft.com/office/drawing/2014/main" id="{A61784AB-6565-4324-A3D7-6CB5EC2CFE11}"/>
              </a:ext>
            </a:extLst>
          </p:cNvPr>
          <p:cNvSpPr txBox="1"/>
          <p:nvPr/>
        </p:nvSpPr>
        <p:spPr>
          <a:xfrm>
            <a:off x="464576" y="1028700"/>
            <a:ext cx="3863340" cy="430887"/>
          </a:xfrm>
          <a:prstGeom prst="rect">
            <a:avLst/>
          </a:prstGeom>
          <a:solidFill>
            <a:schemeClr val="bg1"/>
          </a:solidFill>
        </p:spPr>
        <p:txBody>
          <a:bodyPr wrap="square" rtlCol="0">
            <a:spAutoFit/>
          </a:bodyPr>
          <a:lstStyle/>
          <a:p>
            <a:r>
              <a:rPr lang="fr-FR" sz="2200" b="1" dirty="0"/>
              <a:t>8 millions de touristes par an</a:t>
            </a:r>
          </a:p>
        </p:txBody>
      </p:sp>
      <p:sp>
        <p:nvSpPr>
          <p:cNvPr id="2" name="Espace réservé du numéro de diapositive 1">
            <a:extLst>
              <a:ext uri="{FF2B5EF4-FFF2-40B4-BE49-F238E27FC236}">
                <a16:creationId xmlns:a16="http://schemas.microsoft.com/office/drawing/2014/main" id="{7AC33F0D-2051-483E-9574-DFA2E94189B4}"/>
              </a:ext>
            </a:extLst>
          </p:cNvPr>
          <p:cNvSpPr>
            <a:spLocks noGrp="1"/>
          </p:cNvSpPr>
          <p:nvPr>
            <p:ph type="sldNum" sz="quarter" idx="12"/>
          </p:nvPr>
        </p:nvSpPr>
        <p:spPr/>
        <p:txBody>
          <a:bodyPr/>
          <a:lstStyle/>
          <a:p>
            <a:fld id="{946638AE-AEC8-4DB5-AEC5-4B7C46AE1F73}" type="slidenum">
              <a:rPr lang="fr-FR" smtClean="0"/>
              <a:t>4</a:t>
            </a:fld>
            <a:endParaRPr lang="fr-FR" dirty="0"/>
          </a:p>
        </p:txBody>
      </p:sp>
    </p:spTree>
    <p:extLst>
      <p:ext uri="{BB962C8B-B14F-4D97-AF65-F5344CB8AC3E}">
        <p14:creationId xmlns:p14="http://schemas.microsoft.com/office/powerpoint/2010/main" val="1825938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77D15AF-E6FF-4B7A-B00E-91627167A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70" y="0"/>
            <a:ext cx="7566661" cy="6858000"/>
          </a:xfrm>
          <a:prstGeom prst="rect">
            <a:avLst/>
          </a:prstGeom>
        </p:spPr>
      </p:pic>
      <p:sp>
        <p:nvSpPr>
          <p:cNvPr id="10" name="ZoneTexte 9">
            <a:extLst>
              <a:ext uri="{FF2B5EF4-FFF2-40B4-BE49-F238E27FC236}">
                <a16:creationId xmlns:a16="http://schemas.microsoft.com/office/drawing/2014/main" id="{522E62AC-72A3-4E27-A869-5B0F19FAA601}"/>
              </a:ext>
            </a:extLst>
          </p:cNvPr>
          <p:cNvSpPr txBox="1"/>
          <p:nvPr/>
        </p:nvSpPr>
        <p:spPr>
          <a:xfrm>
            <a:off x="7486650" y="230326"/>
            <a:ext cx="1608419" cy="2123658"/>
          </a:xfrm>
          <a:prstGeom prst="rect">
            <a:avLst/>
          </a:prstGeom>
          <a:noFill/>
        </p:spPr>
        <p:txBody>
          <a:bodyPr wrap="square" rtlCol="0">
            <a:spAutoFit/>
          </a:bodyPr>
          <a:lstStyle/>
          <a:p>
            <a:r>
              <a:rPr lang="fr-FR" sz="2200" b="1"/>
              <a:t>Les 54 </a:t>
            </a:r>
            <a:r>
              <a:rPr lang="fr-FR" sz="2200" b="1" dirty="0"/>
              <a:t>parcs naturels régionaux français</a:t>
            </a:r>
          </a:p>
          <a:p>
            <a:r>
              <a:rPr lang="fr-FR" sz="2200" b="1" dirty="0"/>
              <a:t>Soit 15% du territoire</a:t>
            </a:r>
          </a:p>
        </p:txBody>
      </p:sp>
      <p:sp>
        <p:nvSpPr>
          <p:cNvPr id="2" name="Espace réservé du numéro de diapositive 1">
            <a:extLst>
              <a:ext uri="{FF2B5EF4-FFF2-40B4-BE49-F238E27FC236}">
                <a16:creationId xmlns:a16="http://schemas.microsoft.com/office/drawing/2014/main" id="{BA8E9F54-67E0-46E7-8F79-6B5BFB8FE71F}"/>
              </a:ext>
            </a:extLst>
          </p:cNvPr>
          <p:cNvSpPr>
            <a:spLocks noGrp="1"/>
          </p:cNvSpPr>
          <p:nvPr>
            <p:ph type="sldNum" sz="quarter" idx="12"/>
          </p:nvPr>
        </p:nvSpPr>
        <p:spPr/>
        <p:txBody>
          <a:bodyPr/>
          <a:lstStyle/>
          <a:p>
            <a:fld id="{946638AE-AEC8-4DB5-AEC5-4B7C46AE1F73}" type="slidenum">
              <a:rPr lang="fr-FR" smtClean="0"/>
              <a:t>5</a:t>
            </a:fld>
            <a:endParaRPr lang="fr-FR"/>
          </a:p>
        </p:txBody>
      </p:sp>
    </p:spTree>
    <p:extLst>
      <p:ext uri="{BB962C8B-B14F-4D97-AF65-F5344CB8AC3E}">
        <p14:creationId xmlns:p14="http://schemas.microsoft.com/office/powerpoint/2010/main" val="1246634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BC5553F-6EB9-4BEE-8ECC-24B4272EE9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1" y="809048"/>
            <a:ext cx="6503670" cy="5912428"/>
          </a:xfrm>
          <a:prstGeom prst="rect">
            <a:avLst/>
          </a:prstGeom>
        </p:spPr>
      </p:pic>
      <p:sp>
        <p:nvSpPr>
          <p:cNvPr id="4" name="ZoneTexte 3">
            <a:extLst>
              <a:ext uri="{FF2B5EF4-FFF2-40B4-BE49-F238E27FC236}">
                <a16:creationId xmlns:a16="http://schemas.microsoft.com/office/drawing/2014/main" id="{A2B5EC65-11E5-45BB-BD73-6E7F3776A7F3}"/>
              </a:ext>
            </a:extLst>
          </p:cNvPr>
          <p:cNvSpPr txBox="1"/>
          <p:nvPr/>
        </p:nvSpPr>
        <p:spPr>
          <a:xfrm>
            <a:off x="7353654" y="988605"/>
            <a:ext cx="1561746" cy="1200329"/>
          </a:xfrm>
          <a:prstGeom prst="rect">
            <a:avLst/>
          </a:prstGeom>
          <a:solidFill>
            <a:schemeClr val="accent6">
              <a:lumMod val="40000"/>
              <a:lumOff val="60000"/>
            </a:schemeClr>
          </a:solidFill>
        </p:spPr>
        <p:txBody>
          <a:bodyPr wrap="square" rtlCol="0">
            <a:spAutoFit/>
          </a:bodyPr>
          <a:lstStyle/>
          <a:p>
            <a:r>
              <a:rPr lang="fr-FR"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A. Le parc naturel régional du Verdon</a:t>
            </a:r>
          </a:p>
        </p:txBody>
      </p:sp>
      <p:sp>
        <p:nvSpPr>
          <p:cNvPr id="5" name="ZoneTexte 4">
            <a:extLst>
              <a:ext uri="{FF2B5EF4-FFF2-40B4-BE49-F238E27FC236}">
                <a16:creationId xmlns:a16="http://schemas.microsoft.com/office/drawing/2014/main" id="{5E222885-2D68-4B17-B5D0-974EB9918EB8}"/>
              </a:ext>
            </a:extLst>
          </p:cNvPr>
          <p:cNvSpPr txBox="1"/>
          <p:nvPr/>
        </p:nvSpPr>
        <p:spPr>
          <a:xfrm>
            <a:off x="228600" y="24054"/>
            <a:ext cx="8572500" cy="769441"/>
          </a:xfrm>
          <a:prstGeom prst="rect">
            <a:avLst/>
          </a:prstGeom>
          <a:solidFill>
            <a:schemeClr val="accent4">
              <a:lumMod val="40000"/>
              <a:lumOff val="60000"/>
            </a:schemeClr>
          </a:solidFill>
        </p:spPr>
        <p:txBody>
          <a:bodyPr wrap="square" rtlCol="0">
            <a:spAutoFit/>
          </a:bodyPr>
          <a:lstStyle/>
          <a:p>
            <a:r>
              <a:rPr lang="fr-FR" sz="2200" dirty="0">
                <a:latin typeface="Arial Black" panose="020B0A04020102020204" pitchFamily="34" charset="0"/>
              </a:rPr>
              <a:t>2/ Deux exemples : le parc naturel régional du Verdon et le conservatoire du littoral.</a:t>
            </a:r>
          </a:p>
        </p:txBody>
      </p:sp>
      <p:sp>
        <p:nvSpPr>
          <p:cNvPr id="2" name="Espace réservé du numéro de diapositive 1">
            <a:extLst>
              <a:ext uri="{FF2B5EF4-FFF2-40B4-BE49-F238E27FC236}">
                <a16:creationId xmlns:a16="http://schemas.microsoft.com/office/drawing/2014/main" id="{7EAC8364-5F3F-4C32-B123-DE7C505F5E08}"/>
              </a:ext>
            </a:extLst>
          </p:cNvPr>
          <p:cNvSpPr>
            <a:spLocks noGrp="1"/>
          </p:cNvSpPr>
          <p:nvPr>
            <p:ph type="sldNum" sz="quarter" idx="12"/>
          </p:nvPr>
        </p:nvSpPr>
        <p:spPr/>
        <p:txBody>
          <a:bodyPr/>
          <a:lstStyle/>
          <a:p>
            <a:fld id="{946638AE-AEC8-4DB5-AEC5-4B7C46AE1F73}" type="slidenum">
              <a:rPr lang="fr-FR" smtClean="0"/>
              <a:t>6</a:t>
            </a:fld>
            <a:endParaRPr lang="fr-FR"/>
          </a:p>
        </p:txBody>
      </p:sp>
    </p:spTree>
    <p:extLst>
      <p:ext uri="{BB962C8B-B14F-4D97-AF65-F5344CB8AC3E}">
        <p14:creationId xmlns:p14="http://schemas.microsoft.com/office/powerpoint/2010/main" val="3781810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64E99D9-D0A1-40F0-A85A-F113DBAE0260}"/>
              </a:ext>
            </a:extLst>
          </p:cNvPr>
          <p:cNvSpPr txBox="1"/>
          <p:nvPr/>
        </p:nvSpPr>
        <p:spPr>
          <a:xfrm>
            <a:off x="171450" y="157668"/>
            <a:ext cx="4434840" cy="5324535"/>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- 180 000 hectares – création en 1997 (Alpes de Haute-Provence et Var)</a:t>
            </a:r>
          </a:p>
          <a:p>
            <a:endParaRPr lang="fr-FR" sz="2000" b="1" dirty="0">
              <a:latin typeface="Verdana" panose="020B0604030504040204" pitchFamily="34" charset="0"/>
              <a:ea typeface="Verdana" panose="020B0604030504040204" pitchFamily="34" charset="0"/>
            </a:endParaRPr>
          </a:p>
          <a:p>
            <a:r>
              <a:rPr lang="fr-FR" sz="2000" b="1" dirty="0">
                <a:latin typeface="Verdana" panose="020B0604030504040204" pitchFamily="34" charset="0"/>
                <a:ea typeface="Verdana" panose="020B0604030504040204" pitchFamily="34" charset="0"/>
              </a:rPr>
              <a:t>- on y trouve une partie de la réserve naturelle géologique de Haute-Provence, et les Gorges du Verdon et le lac artificiel de Sainte-Croix.</a:t>
            </a:r>
          </a:p>
          <a:p>
            <a:endParaRPr lang="fr-FR" sz="2000" b="1" dirty="0">
              <a:latin typeface="Verdana" panose="020B0604030504040204" pitchFamily="34" charset="0"/>
              <a:ea typeface="Verdana" panose="020B0604030504040204" pitchFamily="34" charset="0"/>
            </a:endParaRPr>
          </a:p>
          <a:p>
            <a:r>
              <a:rPr lang="fr-FR" sz="2000" b="1" dirty="0">
                <a:latin typeface="Verdana" panose="020B0604030504040204" pitchFamily="34" charset="0"/>
                <a:ea typeface="Verdana" panose="020B0604030504040204" pitchFamily="34" charset="0"/>
              </a:rPr>
              <a:t>- Régi par une charte, le parc naturel régional affiche un objectif de protection et de développement, notamment touristique</a:t>
            </a:r>
          </a:p>
          <a:p>
            <a:endParaRPr lang="fr-FR" sz="2000" b="1" dirty="0">
              <a:latin typeface="Verdana" panose="020B0604030504040204" pitchFamily="34" charset="0"/>
              <a:ea typeface="Verdana" panose="020B0604030504040204" pitchFamily="34" charset="0"/>
            </a:endParaRPr>
          </a:p>
          <a:p>
            <a:r>
              <a:rPr lang="fr-FR" sz="2000" b="1" dirty="0">
                <a:latin typeface="Verdana" panose="020B0604030504040204" pitchFamily="34" charset="0"/>
                <a:ea typeface="Verdana" panose="020B0604030504040204" pitchFamily="34" charset="0"/>
              </a:rPr>
              <a:t>- 1 million de touristes par an</a:t>
            </a:r>
          </a:p>
        </p:txBody>
      </p:sp>
      <p:pic>
        <p:nvPicPr>
          <p:cNvPr id="4" name="Image 3">
            <a:extLst>
              <a:ext uri="{FF2B5EF4-FFF2-40B4-BE49-F238E27FC236}">
                <a16:creationId xmlns:a16="http://schemas.microsoft.com/office/drawing/2014/main" id="{A6836137-DFEA-47DA-B550-16E884B6C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8408" y="157668"/>
            <a:ext cx="4088122" cy="6140262"/>
          </a:xfrm>
          <a:prstGeom prst="rect">
            <a:avLst/>
          </a:prstGeom>
        </p:spPr>
      </p:pic>
      <p:sp>
        <p:nvSpPr>
          <p:cNvPr id="6" name="ZoneTexte 5">
            <a:extLst>
              <a:ext uri="{FF2B5EF4-FFF2-40B4-BE49-F238E27FC236}">
                <a16:creationId xmlns:a16="http://schemas.microsoft.com/office/drawing/2014/main" id="{5CCEC213-736E-44E1-812E-9D804A220AC9}"/>
              </a:ext>
            </a:extLst>
          </p:cNvPr>
          <p:cNvSpPr txBox="1"/>
          <p:nvPr/>
        </p:nvSpPr>
        <p:spPr>
          <a:xfrm>
            <a:off x="205740" y="5402342"/>
            <a:ext cx="4366260" cy="1477328"/>
          </a:xfrm>
          <a:prstGeom prst="rect">
            <a:avLst/>
          </a:prstGeom>
          <a:noFill/>
        </p:spPr>
        <p:txBody>
          <a:bodyPr wrap="square" rtlCol="0">
            <a:spAutoFit/>
          </a:bodyPr>
          <a:lstStyle/>
          <a:p>
            <a:r>
              <a:rPr lang="fr-FR" b="1" dirty="0">
                <a:solidFill>
                  <a:srgbClr val="FF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Vidéo du parc  « Protégeons ensemble le Verdon »</a:t>
            </a:r>
          </a:p>
          <a:p>
            <a:r>
              <a:rPr lang="fr-FR" b="1" i="1" dirty="0">
                <a:solidFill>
                  <a:srgbClr val="FF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Qu’est-ce qui est mis en avant dans ce film de promotion du PNR ?</a:t>
            </a:r>
            <a:endParaRPr lang="fr-FR" b="1" i="1" dirty="0">
              <a:solidFill>
                <a:srgbClr val="FF0000"/>
              </a:solidFill>
              <a:latin typeface="Verdana" panose="020B0604030504040204" pitchFamily="34" charset="0"/>
              <a:ea typeface="Verdana" panose="020B0604030504040204" pitchFamily="34" charset="0"/>
            </a:endParaRPr>
          </a:p>
        </p:txBody>
      </p:sp>
      <p:sp>
        <p:nvSpPr>
          <p:cNvPr id="3" name="Espace réservé du numéro de diapositive 2">
            <a:extLst>
              <a:ext uri="{FF2B5EF4-FFF2-40B4-BE49-F238E27FC236}">
                <a16:creationId xmlns:a16="http://schemas.microsoft.com/office/drawing/2014/main" id="{201295C1-B6D6-4378-AE8B-54596005D6D4}"/>
              </a:ext>
            </a:extLst>
          </p:cNvPr>
          <p:cNvSpPr>
            <a:spLocks noGrp="1"/>
          </p:cNvSpPr>
          <p:nvPr>
            <p:ph type="sldNum" sz="quarter" idx="12"/>
          </p:nvPr>
        </p:nvSpPr>
        <p:spPr/>
        <p:txBody>
          <a:bodyPr/>
          <a:lstStyle/>
          <a:p>
            <a:fld id="{946638AE-AEC8-4DB5-AEC5-4B7C46AE1F73}" type="slidenum">
              <a:rPr lang="fr-FR" smtClean="0"/>
              <a:t>7</a:t>
            </a:fld>
            <a:endParaRPr lang="fr-FR"/>
          </a:p>
        </p:txBody>
      </p:sp>
    </p:spTree>
    <p:extLst>
      <p:ext uri="{BB962C8B-B14F-4D97-AF65-F5344CB8AC3E}">
        <p14:creationId xmlns:p14="http://schemas.microsoft.com/office/powerpoint/2010/main" val="1609740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73868B6-B739-4529-A8C7-594913281F65}"/>
              </a:ext>
            </a:extLst>
          </p:cNvPr>
          <p:cNvSpPr txBox="1"/>
          <p:nvPr/>
        </p:nvSpPr>
        <p:spPr>
          <a:xfrm>
            <a:off x="198474" y="182701"/>
            <a:ext cx="4373526" cy="369332"/>
          </a:xfrm>
          <a:prstGeom prst="rect">
            <a:avLst/>
          </a:prstGeom>
          <a:solidFill>
            <a:schemeClr val="accent6">
              <a:lumMod val="40000"/>
              <a:lumOff val="60000"/>
            </a:schemeClr>
          </a:solidFill>
        </p:spPr>
        <p:txBody>
          <a:bodyPr wrap="square" rtlCol="0">
            <a:spAutoFit/>
          </a:bodyPr>
          <a:lstStyle/>
          <a:p>
            <a:r>
              <a:rPr lang="fr-FR"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 Le conservatoire du littoral </a:t>
            </a:r>
          </a:p>
        </p:txBody>
      </p:sp>
      <p:sp>
        <p:nvSpPr>
          <p:cNvPr id="3" name="ZoneTexte 2">
            <a:extLst>
              <a:ext uri="{FF2B5EF4-FFF2-40B4-BE49-F238E27FC236}">
                <a16:creationId xmlns:a16="http://schemas.microsoft.com/office/drawing/2014/main" id="{90B9CED1-3C75-48BC-95E1-2523FCA8A631}"/>
              </a:ext>
            </a:extLst>
          </p:cNvPr>
          <p:cNvSpPr txBox="1"/>
          <p:nvPr/>
        </p:nvSpPr>
        <p:spPr>
          <a:xfrm>
            <a:off x="213537" y="2028578"/>
            <a:ext cx="8716926" cy="4185056"/>
          </a:xfrm>
          <a:prstGeom prst="rect">
            <a:avLst/>
          </a:prstGeom>
          <a:noFill/>
          <a:ln w="28575">
            <a:solidFill>
              <a:schemeClr val="tx1"/>
            </a:solidFill>
          </a:ln>
        </p:spPr>
        <p:txBody>
          <a:bodyPr wrap="square" rtlCol="0">
            <a:spAutoFit/>
          </a:bodyPr>
          <a:lstStyle/>
          <a:p>
            <a:pPr marL="342900" indent="-342900">
              <a:lnSpc>
                <a:spcPct val="150000"/>
              </a:lnSpc>
              <a:buFont typeface="Arial" panose="020B0604020202020204" pitchFamily="34" charset="0"/>
              <a:buChar char="•"/>
            </a:pPr>
            <a:r>
              <a:rPr lang="fr-FR" sz="2000" b="1" dirty="0">
                <a:latin typeface="Verdana" panose="020B0604030504040204" pitchFamily="34" charset="0"/>
                <a:ea typeface="Verdana" panose="020B0604030504040204" pitchFamily="34" charset="0"/>
              </a:rPr>
              <a:t>    180 personnes employés</a:t>
            </a:r>
          </a:p>
          <a:p>
            <a:pPr marL="342900" indent="-342900">
              <a:lnSpc>
                <a:spcPct val="150000"/>
              </a:lnSpc>
              <a:buFont typeface="Arial" panose="020B0604020202020204" pitchFamily="34" charset="0"/>
              <a:buChar char="•"/>
            </a:pPr>
            <a:r>
              <a:rPr lang="fr-FR" sz="2000" b="1" dirty="0">
                <a:latin typeface="Verdana" panose="020B0604030504040204" pitchFamily="34" charset="0"/>
                <a:ea typeface="Verdana" panose="020B0604030504040204" pitchFamily="34" charset="0"/>
              </a:rPr>
              <a:t>    </a:t>
            </a:r>
            <a:r>
              <a:rPr lang="fr-FR" sz="2000" b="1" dirty="0">
                <a:solidFill>
                  <a:schemeClr val="accent2">
                    <a:lumMod val="75000"/>
                  </a:schemeClr>
                </a:solidFill>
                <a:latin typeface="Verdana" panose="020B0604030504040204" pitchFamily="34" charset="0"/>
                <a:ea typeface="Verdana" panose="020B0604030504040204" pitchFamily="34" charset="0"/>
              </a:rPr>
              <a:t>1 000 agents du littoral (gardes, animateurs, agents d'entretien) ayant tous des employeurs différents</a:t>
            </a:r>
          </a:p>
          <a:p>
            <a:pPr marL="342900" indent="-342900">
              <a:lnSpc>
                <a:spcPct val="150000"/>
              </a:lnSpc>
              <a:buFont typeface="Arial" panose="020B0604020202020204" pitchFamily="34" charset="0"/>
              <a:buChar char="•"/>
            </a:pPr>
            <a:r>
              <a:rPr lang="fr-FR" sz="2000" b="1" dirty="0">
                <a:latin typeface="Verdana" panose="020B0604030504040204" pitchFamily="34" charset="0"/>
                <a:ea typeface="Verdana" panose="020B0604030504040204" pitchFamily="34" charset="0"/>
              </a:rPr>
              <a:t>    40 millions de visiteurs sur les 750 sites</a:t>
            </a:r>
          </a:p>
          <a:p>
            <a:pPr marL="342900" indent="-342900">
              <a:lnSpc>
                <a:spcPct val="150000"/>
              </a:lnSpc>
              <a:buFont typeface="Arial" panose="020B0604020202020204" pitchFamily="34" charset="0"/>
              <a:buChar char="•"/>
            </a:pPr>
            <a:r>
              <a:rPr lang="fr-FR" sz="2000" b="1" dirty="0">
                <a:latin typeface="Verdana" panose="020B0604030504040204" pitchFamily="34" charset="0"/>
                <a:ea typeface="Verdana" panose="020B0604030504040204" pitchFamily="34" charset="0"/>
              </a:rPr>
              <a:t>    </a:t>
            </a:r>
            <a:r>
              <a:rPr lang="fr-FR" sz="2000" b="1" dirty="0">
                <a:solidFill>
                  <a:schemeClr val="accent2">
                    <a:lumMod val="75000"/>
                  </a:schemeClr>
                </a:solidFill>
                <a:latin typeface="Verdana" panose="020B0604030504040204" pitchFamily="34" charset="0"/>
                <a:ea typeface="Verdana" panose="020B0604030504040204" pitchFamily="34" charset="0"/>
              </a:rPr>
              <a:t>le budget : 55 millions d'euros en 2017.</a:t>
            </a:r>
          </a:p>
          <a:p>
            <a:pPr marL="342900" indent="-342900">
              <a:lnSpc>
                <a:spcPct val="150000"/>
              </a:lnSpc>
              <a:buFont typeface="Arial" panose="020B0604020202020204" pitchFamily="34" charset="0"/>
              <a:buChar char="•"/>
            </a:pPr>
            <a:r>
              <a:rPr lang="fr-FR" sz="2000" b="1" dirty="0">
                <a:latin typeface="Verdana" panose="020B0604030504040204" pitchFamily="34" charset="0"/>
                <a:ea typeface="Verdana" panose="020B0604030504040204" pitchFamily="34" charset="0"/>
              </a:rPr>
              <a:t>    le domaine géré est passé de 88 000 hectares en 2006       	   à 200 000 hectares en 2017</a:t>
            </a:r>
          </a:p>
          <a:p>
            <a:pPr marL="342900" indent="-342900">
              <a:lnSpc>
                <a:spcPct val="150000"/>
              </a:lnSpc>
              <a:buFont typeface="Arial" panose="020B0604020202020204" pitchFamily="34" charset="0"/>
              <a:buChar char="•"/>
            </a:pPr>
            <a:r>
              <a:rPr lang="fr-FR" sz="2000" b="1" dirty="0">
                <a:solidFill>
                  <a:schemeClr val="accent2">
                    <a:lumMod val="75000"/>
                  </a:schemeClr>
                </a:solidFill>
                <a:latin typeface="Verdana" panose="020B0604030504040204" pitchFamily="34" charset="0"/>
                <a:ea typeface="Verdana" panose="020B0604030504040204" pitchFamily="34" charset="0"/>
              </a:rPr>
              <a:t>    1 600 km de rivages protégés</a:t>
            </a:r>
          </a:p>
          <a:p>
            <a:pPr marL="342900" indent="-342900">
              <a:lnSpc>
                <a:spcPct val="150000"/>
              </a:lnSpc>
              <a:buFont typeface="Arial" panose="020B0604020202020204" pitchFamily="34" charset="0"/>
              <a:buChar char="•"/>
            </a:pPr>
            <a:r>
              <a:rPr lang="fr-FR" sz="2000" b="1" dirty="0">
                <a:latin typeface="Verdana" panose="020B0604030504040204" pitchFamily="34" charset="0"/>
                <a:ea typeface="Verdana" panose="020B0604030504040204" pitchFamily="34" charset="0"/>
              </a:rPr>
              <a:t>    750 sites naturels protégés</a:t>
            </a:r>
          </a:p>
        </p:txBody>
      </p:sp>
      <p:cxnSp>
        <p:nvCxnSpPr>
          <p:cNvPr id="5" name="Connecteur droit avec flèche 4">
            <a:extLst>
              <a:ext uri="{FF2B5EF4-FFF2-40B4-BE49-F238E27FC236}">
                <a16:creationId xmlns:a16="http://schemas.microsoft.com/office/drawing/2014/main" id="{1AAE1737-1C03-4891-B1C6-D4C40DE762B8}"/>
              </a:ext>
            </a:extLst>
          </p:cNvPr>
          <p:cNvCxnSpPr/>
          <p:nvPr/>
        </p:nvCxnSpPr>
        <p:spPr>
          <a:xfrm>
            <a:off x="445770" y="960120"/>
            <a:ext cx="98298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6" name="ZoneTexte 5">
            <a:extLst>
              <a:ext uri="{FF2B5EF4-FFF2-40B4-BE49-F238E27FC236}">
                <a16:creationId xmlns:a16="http://schemas.microsoft.com/office/drawing/2014/main" id="{20CD9D4D-8455-43D2-9B15-0A87CA1364AC}"/>
              </a:ext>
            </a:extLst>
          </p:cNvPr>
          <p:cNvSpPr txBox="1"/>
          <p:nvPr/>
        </p:nvSpPr>
        <p:spPr>
          <a:xfrm>
            <a:off x="1554480" y="777240"/>
            <a:ext cx="1600200"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Objectifs</a:t>
            </a:r>
          </a:p>
        </p:txBody>
      </p:sp>
      <p:cxnSp>
        <p:nvCxnSpPr>
          <p:cNvPr id="7" name="Connecteur droit avec flèche 6">
            <a:extLst>
              <a:ext uri="{FF2B5EF4-FFF2-40B4-BE49-F238E27FC236}">
                <a16:creationId xmlns:a16="http://schemas.microsoft.com/office/drawing/2014/main" id="{EB44F521-B7F4-4967-A418-2B5E38C49394}"/>
              </a:ext>
            </a:extLst>
          </p:cNvPr>
          <p:cNvCxnSpPr/>
          <p:nvPr/>
        </p:nvCxnSpPr>
        <p:spPr>
          <a:xfrm>
            <a:off x="445770" y="1522955"/>
            <a:ext cx="98298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8" name="ZoneTexte 7">
            <a:extLst>
              <a:ext uri="{FF2B5EF4-FFF2-40B4-BE49-F238E27FC236}">
                <a16:creationId xmlns:a16="http://schemas.microsoft.com/office/drawing/2014/main" id="{D56EECDB-8F6C-4D64-BE65-AFAE22524185}"/>
              </a:ext>
            </a:extLst>
          </p:cNvPr>
          <p:cNvSpPr txBox="1"/>
          <p:nvPr/>
        </p:nvSpPr>
        <p:spPr>
          <a:xfrm>
            <a:off x="1554480" y="1340075"/>
            <a:ext cx="2754630"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Moyens d’action</a:t>
            </a:r>
          </a:p>
        </p:txBody>
      </p:sp>
      <p:sp>
        <p:nvSpPr>
          <p:cNvPr id="4" name="Espace réservé du numéro de diapositive 3">
            <a:extLst>
              <a:ext uri="{FF2B5EF4-FFF2-40B4-BE49-F238E27FC236}">
                <a16:creationId xmlns:a16="http://schemas.microsoft.com/office/drawing/2014/main" id="{A6F72CD5-5038-44EB-AE7D-E2BA6D3B5DB6}"/>
              </a:ext>
            </a:extLst>
          </p:cNvPr>
          <p:cNvSpPr>
            <a:spLocks noGrp="1"/>
          </p:cNvSpPr>
          <p:nvPr>
            <p:ph type="sldNum" sz="quarter" idx="12"/>
          </p:nvPr>
        </p:nvSpPr>
        <p:spPr/>
        <p:txBody>
          <a:bodyPr/>
          <a:lstStyle/>
          <a:p>
            <a:fld id="{946638AE-AEC8-4DB5-AEC5-4B7C46AE1F73}" type="slidenum">
              <a:rPr lang="fr-FR" smtClean="0"/>
              <a:t>8</a:t>
            </a:fld>
            <a:endParaRPr lang="fr-FR"/>
          </a:p>
        </p:txBody>
      </p:sp>
    </p:spTree>
    <p:extLst>
      <p:ext uri="{BB962C8B-B14F-4D97-AF65-F5344CB8AC3E}">
        <p14:creationId xmlns:p14="http://schemas.microsoft.com/office/powerpoint/2010/main" val="4080322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A27426B-95D1-4E38-9C18-4F4A809443ED}"/>
              </a:ext>
            </a:extLst>
          </p:cNvPr>
          <p:cNvSpPr txBox="1"/>
          <p:nvPr/>
        </p:nvSpPr>
        <p:spPr>
          <a:xfrm>
            <a:off x="205740" y="155972"/>
            <a:ext cx="8526780" cy="369332"/>
          </a:xfrm>
          <a:prstGeom prst="rect">
            <a:avLst/>
          </a:prstGeom>
          <a:noFill/>
        </p:spPr>
        <p:txBody>
          <a:bodyPr wrap="square" rtlCol="0">
            <a:spAutoFit/>
          </a:bodyPr>
          <a:lstStyle/>
          <a:p>
            <a:r>
              <a:rPr lang="fr-FR" b="1" dirty="0">
                <a:solidFill>
                  <a:srgbClr val="FF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Exemple Le domaine du </a:t>
            </a:r>
            <a:r>
              <a:rPr lang="fr-FR" b="1" dirty="0" err="1">
                <a:solidFill>
                  <a:srgbClr val="FF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Rayol</a:t>
            </a:r>
            <a:r>
              <a:rPr lang="fr-FR" b="1" dirty="0">
                <a:solidFill>
                  <a:srgbClr val="FF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(Var) 		</a:t>
            </a:r>
            <a:r>
              <a:rPr lang="fr-FR" b="1" i="1" dirty="0">
                <a:solidFill>
                  <a:srgbClr val="FF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Bande son + vidéo</a:t>
            </a:r>
            <a:endParaRPr lang="fr-FR" b="1" i="1" dirty="0">
              <a:solidFill>
                <a:srgbClr val="FF0000"/>
              </a:solidFill>
              <a:latin typeface="Verdana" panose="020B0604030504040204" pitchFamily="34" charset="0"/>
              <a:ea typeface="Verdana" panose="020B0604030504040204" pitchFamily="34" charset="0"/>
            </a:endParaRPr>
          </a:p>
        </p:txBody>
      </p:sp>
      <p:pic>
        <p:nvPicPr>
          <p:cNvPr id="4" name="Image 3">
            <a:extLst>
              <a:ext uri="{FF2B5EF4-FFF2-40B4-BE49-F238E27FC236}">
                <a16:creationId xmlns:a16="http://schemas.microsoft.com/office/drawing/2014/main" id="{5E67357C-0FD2-4816-B700-D3BD0B6A9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 y="561025"/>
            <a:ext cx="7223760" cy="6141004"/>
          </a:xfrm>
          <a:prstGeom prst="rect">
            <a:avLst/>
          </a:prstGeom>
        </p:spPr>
      </p:pic>
      <p:sp>
        <p:nvSpPr>
          <p:cNvPr id="3" name="Espace réservé du numéro de diapositive 2">
            <a:extLst>
              <a:ext uri="{FF2B5EF4-FFF2-40B4-BE49-F238E27FC236}">
                <a16:creationId xmlns:a16="http://schemas.microsoft.com/office/drawing/2014/main" id="{5F9906A1-3732-42E1-8D8D-3F23096DCE24}"/>
              </a:ext>
            </a:extLst>
          </p:cNvPr>
          <p:cNvSpPr>
            <a:spLocks noGrp="1"/>
          </p:cNvSpPr>
          <p:nvPr>
            <p:ph type="sldNum" sz="quarter" idx="12"/>
          </p:nvPr>
        </p:nvSpPr>
        <p:spPr/>
        <p:txBody>
          <a:bodyPr/>
          <a:lstStyle/>
          <a:p>
            <a:fld id="{946638AE-AEC8-4DB5-AEC5-4B7C46AE1F73}" type="slidenum">
              <a:rPr lang="fr-FR" smtClean="0"/>
              <a:t>9</a:t>
            </a:fld>
            <a:endParaRPr lang="fr-FR"/>
          </a:p>
        </p:txBody>
      </p:sp>
    </p:spTree>
    <p:extLst>
      <p:ext uri="{BB962C8B-B14F-4D97-AF65-F5344CB8AC3E}">
        <p14:creationId xmlns:p14="http://schemas.microsoft.com/office/powerpoint/2010/main" val="3381647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2073</TotalTime>
  <Words>1496</Words>
  <Application>Microsoft Office PowerPoint</Application>
  <PresentationFormat>Affichage à l'écran (4:3)</PresentationFormat>
  <Paragraphs>197</Paragraphs>
  <Slides>36</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36</vt:i4>
      </vt:variant>
    </vt:vector>
  </HeadingPairs>
  <TitlesOfParts>
    <vt:vector size="43" baseType="lpstr">
      <vt:lpstr>Arial</vt:lpstr>
      <vt:lpstr>Arial Black</vt:lpstr>
      <vt:lpstr>Calibri</vt:lpstr>
      <vt:lpstr>Calibri Light</vt:lpstr>
      <vt:lpstr>Elephant</vt:lpstr>
      <vt:lpstr>Verdana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tperisse932@gmail.com</dc:creator>
  <cp:lastModifiedBy>Thierry Périssé</cp:lastModifiedBy>
  <cp:revision>127</cp:revision>
  <dcterms:created xsi:type="dcterms:W3CDTF">2020-11-11T08:56:37Z</dcterms:created>
  <dcterms:modified xsi:type="dcterms:W3CDTF">2026-01-05T19:30:29Z</dcterms:modified>
</cp:coreProperties>
</file>