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90" r:id="rId6"/>
    <p:sldId id="284" r:id="rId7"/>
    <p:sldId id="285" r:id="rId8"/>
    <p:sldId id="286" r:id="rId9"/>
    <p:sldId id="287" r:id="rId10"/>
    <p:sldId id="288" r:id="rId11"/>
    <p:sldId id="289" r:id="rId12"/>
    <p:sldId id="291" r:id="rId13"/>
    <p:sldId id="292" r:id="rId14"/>
    <p:sldId id="293" r:id="rId15"/>
    <p:sldId id="294" r:id="rId16"/>
    <p:sldId id="295" r:id="rId17"/>
    <p:sldId id="296" r:id="rId18"/>
    <p:sldId id="297" r:id="rId19"/>
    <p:sldId id="327" r:id="rId20"/>
    <p:sldId id="298" r:id="rId21"/>
    <p:sldId id="300" r:id="rId22"/>
    <p:sldId id="301" r:id="rId23"/>
    <p:sldId id="299" r:id="rId24"/>
    <p:sldId id="302" r:id="rId25"/>
    <p:sldId id="303" r:id="rId26"/>
    <p:sldId id="304" r:id="rId27"/>
    <p:sldId id="305" r:id="rId28"/>
    <p:sldId id="306" r:id="rId29"/>
    <p:sldId id="307" r:id="rId30"/>
    <p:sldId id="308" r:id="rId31"/>
    <p:sldId id="309" r:id="rId32"/>
    <p:sldId id="310" r:id="rId33"/>
    <p:sldId id="311" r:id="rId34"/>
    <p:sldId id="313" r:id="rId35"/>
    <p:sldId id="314" r:id="rId36"/>
    <p:sldId id="315" r:id="rId37"/>
    <p:sldId id="319" r:id="rId38"/>
    <p:sldId id="318" r:id="rId39"/>
    <p:sldId id="320" r:id="rId40"/>
    <p:sldId id="328" r:id="rId41"/>
    <p:sldId id="276" r:id="rId42"/>
    <p:sldId id="322" r:id="rId43"/>
    <p:sldId id="323" r:id="rId44"/>
    <p:sldId id="325" r:id="rId45"/>
    <p:sldId id="326" r:id="rId46"/>
    <p:sldId id="262" r:id="rId47"/>
    <p:sldId id="264" r:id="rId48"/>
    <p:sldId id="263" r:id="rId49"/>
    <p:sldId id="258" r:id="rId50"/>
    <p:sldId id="265" r:id="rId51"/>
    <p:sldId id="266" r:id="rId52"/>
    <p:sldId id="27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8FAADC"/>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6" d="100"/>
          <a:sy n="66" d="100"/>
        </p:scale>
        <p:origin x="74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43977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00873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52530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24003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3757A7-2ABA-4C1D-91A5-C47823D7733B}"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5690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3757A7-2ABA-4C1D-91A5-C47823D7733B}"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79252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3757A7-2ABA-4C1D-91A5-C47823D7733B}" type="datetimeFigureOut">
              <a:rPr lang="fr-FR" smtClean="0"/>
              <a:t>16/04/2026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06249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3757A7-2ABA-4C1D-91A5-C47823D7733B}" type="datetimeFigureOut">
              <a:rPr lang="fr-FR" smtClean="0"/>
              <a:t>16/04/2026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420541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757A7-2ABA-4C1D-91A5-C47823D7733B}" type="datetimeFigureOut">
              <a:rPr lang="fr-FR" smtClean="0"/>
              <a:t>16/04/2026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66310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31007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30074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757A7-2ABA-4C1D-91A5-C47823D7733B}" type="datetimeFigureOut">
              <a:rPr lang="fr-FR" smtClean="0"/>
              <a:t>16/04/2026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219E7-55E3-4AA4-8EBA-C98460D68F93}" type="slidenum">
              <a:rPr lang="fr-FR" smtClean="0"/>
              <a:t>‹N°›</a:t>
            </a:fld>
            <a:endParaRPr lang="fr-FR"/>
          </a:p>
        </p:txBody>
      </p:sp>
    </p:spTree>
    <p:extLst>
      <p:ext uri="{BB962C8B-B14F-4D97-AF65-F5344CB8AC3E}">
        <p14:creationId xmlns:p14="http://schemas.microsoft.com/office/powerpoint/2010/main" val="175159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web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webp"/><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web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web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web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web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webp"/></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web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web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web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web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web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web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webp"/><Relationship Id="rId2" Type="http://schemas.openxmlformats.org/officeDocument/2006/relationships/image" Target="../media/image56.web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web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A2790B-B8EC-464B-8541-271409374AF8}"/>
              </a:ext>
            </a:extLst>
          </p:cNvPr>
          <p:cNvSpPr txBox="1"/>
          <p:nvPr/>
        </p:nvSpPr>
        <p:spPr>
          <a:xfrm>
            <a:off x="5897736" y="-9974"/>
            <a:ext cx="2548890" cy="523220"/>
          </a:xfrm>
          <a:prstGeom prst="rect">
            <a:avLst/>
          </a:prstGeom>
          <a:noFill/>
        </p:spPr>
        <p:txBody>
          <a:bodyPr wrap="square" rtlCol="0">
            <a:spAutoFit/>
          </a:bodyPr>
          <a:lstStyle/>
          <a:p>
            <a:r>
              <a:rPr lang="fr-FR" sz="2800" dirty="0">
                <a:solidFill>
                  <a:srgbClr val="7030A0"/>
                </a:solidFill>
                <a:latin typeface="Arial Black" panose="020B0A04020102020204" pitchFamily="34" charset="0"/>
              </a:rPr>
              <a:t>Chapitre 6</a:t>
            </a:r>
          </a:p>
        </p:txBody>
      </p:sp>
      <p:sp>
        <p:nvSpPr>
          <p:cNvPr id="3" name="ZoneTexte 2">
            <a:extLst>
              <a:ext uri="{FF2B5EF4-FFF2-40B4-BE49-F238E27FC236}">
                <a16:creationId xmlns:a16="http://schemas.microsoft.com/office/drawing/2014/main" id="{AD8CEC8B-F5F9-4CAB-8D83-7C7670F38C9C}"/>
              </a:ext>
            </a:extLst>
          </p:cNvPr>
          <p:cNvSpPr txBox="1"/>
          <p:nvPr/>
        </p:nvSpPr>
        <p:spPr>
          <a:xfrm>
            <a:off x="4697730" y="473415"/>
            <a:ext cx="4446270" cy="1384995"/>
          </a:xfrm>
          <a:prstGeom prst="rect">
            <a:avLst/>
          </a:prstGeom>
          <a:noFill/>
        </p:spPr>
        <p:txBody>
          <a:bodyPr wrap="square" rtlCol="0">
            <a:spAutoFit/>
          </a:bodyPr>
          <a:lstStyle/>
          <a:p>
            <a:pPr algn="ctr"/>
            <a:r>
              <a:rPr lang="fr-FR" sz="2800" dirty="0">
                <a:solidFill>
                  <a:srgbClr val="FF0000"/>
                </a:solidFill>
                <a:latin typeface="Arial Black" panose="020B0A04020102020204" pitchFamily="34" charset="0"/>
              </a:rPr>
              <a:t>LE TOURISME EN ASIE DE L’EST ET DU SUD-EST</a:t>
            </a:r>
          </a:p>
        </p:txBody>
      </p:sp>
      <p:pic>
        <p:nvPicPr>
          <p:cNvPr id="7" name="Image 6">
            <a:extLst>
              <a:ext uri="{FF2B5EF4-FFF2-40B4-BE49-F238E27FC236}">
                <a16:creationId xmlns:a16="http://schemas.microsoft.com/office/drawing/2014/main" id="{936D53EE-E3FD-41F5-B961-70D19B9BE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8" name="ZoneTexte 7">
            <a:extLst>
              <a:ext uri="{FF2B5EF4-FFF2-40B4-BE49-F238E27FC236}">
                <a16:creationId xmlns:a16="http://schemas.microsoft.com/office/drawing/2014/main" id="{612B0115-AA6D-4F81-87E1-C3B571FB6310}"/>
              </a:ext>
            </a:extLst>
          </p:cNvPr>
          <p:cNvSpPr txBox="1"/>
          <p:nvPr/>
        </p:nvSpPr>
        <p:spPr>
          <a:xfrm>
            <a:off x="5100240" y="1776751"/>
            <a:ext cx="267366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INTRODUCTION</a:t>
            </a:r>
          </a:p>
        </p:txBody>
      </p:sp>
      <p:sp>
        <p:nvSpPr>
          <p:cNvPr id="10" name="ZoneTexte 9">
            <a:extLst>
              <a:ext uri="{FF2B5EF4-FFF2-40B4-BE49-F238E27FC236}">
                <a16:creationId xmlns:a16="http://schemas.microsoft.com/office/drawing/2014/main" id="{D0399B57-D512-46A7-9CCC-575C90C785CB}"/>
              </a:ext>
            </a:extLst>
          </p:cNvPr>
          <p:cNvSpPr txBox="1"/>
          <p:nvPr/>
        </p:nvSpPr>
        <p:spPr>
          <a:xfrm>
            <a:off x="4755833" y="2151727"/>
            <a:ext cx="4222432" cy="2431435"/>
          </a:xfrm>
          <a:prstGeom prst="rect">
            <a:avLst/>
          </a:prstGeom>
          <a:solidFill>
            <a:schemeClr val="accent1">
              <a:lumMod val="20000"/>
              <a:lumOff val="80000"/>
            </a:schemeClr>
          </a:solidFill>
        </p:spPr>
        <p:txBody>
          <a:bodyPr wrap="square" rtlCol="0">
            <a:spAutoFit/>
          </a:bodyPr>
          <a:lstStyle/>
          <a:p>
            <a:r>
              <a:rPr lang="fr-FR" sz="1900" b="1" i="1" dirty="0">
                <a:latin typeface="Verdana" panose="020B0604030504040204" pitchFamily="34" charset="0"/>
                <a:ea typeface="Verdana" panose="020B0604030504040204" pitchFamily="34" charset="0"/>
              </a:rPr>
              <a:t>Problématique : Comment s’explique l’essor fulgurant du tourisme en Asie de l’Est et du Sud-Est avant la pandémie de covid-19 et pourquoi aujourd’hui la reprise est-elle plus lente qu’ailleurs ?</a:t>
            </a:r>
          </a:p>
        </p:txBody>
      </p:sp>
      <p:sp>
        <p:nvSpPr>
          <p:cNvPr id="11" name="ZoneTexte 10">
            <a:extLst>
              <a:ext uri="{FF2B5EF4-FFF2-40B4-BE49-F238E27FC236}">
                <a16:creationId xmlns:a16="http://schemas.microsoft.com/office/drawing/2014/main" id="{EC20D40D-2854-4776-8A25-AF5E5C4D1162}"/>
              </a:ext>
            </a:extLst>
          </p:cNvPr>
          <p:cNvSpPr txBox="1"/>
          <p:nvPr/>
        </p:nvSpPr>
        <p:spPr>
          <a:xfrm>
            <a:off x="4739748" y="4621204"/>
            <a:ext cx="4114800" cy="2139047"/>
          </a:xfrm>
          <a:prstGeom prst="rect">
            <a:avLst/>
          </a:prstGeom>
          <a:solidFill>
            <a:schemeClr val="accent6">
              <a:lumMod val="20000"/>
              <a:lumOff val="80000"/>
            </a:schemeClr>
          </a:solidFill>
        </p:spPr>
        <p:txBody>
          <a:bodyPr wrap="square" rtlCol="0">
            <a:spAutoFit/>
          </a:bodyPr>
          <a:lstStyle/>
          <a:p>
            <a:r>
              <a:rPr lang="fr-FR" sz="1900" b="1" u="sng" dirty="0">
                <a:latin typeface="Verdana" panose="020B0604030504040204" pitchFamily="34" charset="0"/>
                <a:ea typeface="Verdana" panose="020B0604030504040204" pitchFamily="34" charset="0"/>
              </a:rPr>
              <a:t>Plan</a:t>
            </a:r>
          </a:p>
          <a:p>
            <a:r>
              <a:rPr lang="fr-FR" sz="1900" b="1" dirty="0">
                <a:effectLst/>
                <a:latin typeface="Verdana" panose="020B0604030504040204" pitchFamily="34" charset="0"/>
                <a:ea typeface="Verdana" panose="020B0604030504040204" pitchFamily="34" charset="0"/>
                <a:cs typeface="Times New Roman" panose="02020603050405020304" pitchFamily="18" charset="0"/>
              </a:rPr>
              <a:t>I Un tourisme façonné par les mobilités régionales</a:t>
            </a:r>
            <a:endParaRPr lang="fr-FR" sz="1900" b="1" u="sng" dirty="0">
              <a:effectLst/>
              <a:latin typeface="Verdana" panose="020B0604030504040204" pitchFamily="34" charset="0"/>
              <a:ea typeface="Verdana" panose="020B0604030504040204" pitchFamily="34" charset="0"/>
              <a:cs typeface="Times New Roman" panose="02020603050405020304" pitchFamily="18" charset="0"/>
            </a:endParaRPr>
          </a:p>
          <a:p>
            <a:r>
              <a:rPr lang="fr-FR" sz="1900" b="1" dirty="0">
                <a:latin typeface="Verdana" panose="020B0604030504040204" pitchFamily="34" charset="0"/>
                <a:ea typeface="Verdana" panose="020B0604030504040204" pitchFamily="34" charset="0"/>
                <a:cs typeface="Times New Roman" panose="02020603050405020304" pitchFamily="18" charset="0"/>
              </a:rPr>
              <a:t>II Le tourisme en Asie du Sud-Est</a:t>
            </a:r>
          </a:p>
          <a:p>
            <a:r>
              <a:rPr lang="fr-FR" sz="1900" b="1" dirty="0">
                <a:latin typeface="Verdana" panose="020B0604030504040204" pitchFamily="34" charset="0"/>
                <a:ea typeface="Verdana" panose="020B0604030504040204" pitchFamily="34" charset="0"/>
                <a:cs typeface="Times New Roman" panose="02020603050405020304" pitchFamily="18" charset="0"/>
              </a:rPr>
              <a:t>III Le tourisme en Asie de l’Est dominé par la Chine</a:t>
            </a:r>
          </a:p>
        </p:txBody>
      </p:sp>
    </p:spTree>
    <p:extLst>
      <p:ext uri="{BB962C8B-B14F-4D97-AF65-F5344CB8AC3E}">
        <p14:creationId xmlns:p14="http://schemas.microsoft.com/office/powerpoint/2010/main" val="24389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165AD2-2BF2-4D8E-ACF6-65F75B4F10DF}"/>
              </a:ext>
            </a:extLst>
          </p:cNvPr>
          <p:cNvSpPr txBox="1"/>
          <p:nvPr/>
        </p:nvSpPr>
        <p:spPr>
          <a:xfrm>
            <a:off x="811530" y="221398"/>
            <a:ext cx="6808470" cy="400110"/>
          </a:xfrm>
          <a:prstGeom prst="rect">
            <a:avLst/>
          </a:prstGeom>
          <a:solidFill>
            <a:schemeClr val="accent6">
              <a:lumMod val="20000"/>
              <a:lumOff val="80000"/>
            </a:schemeClr>
          </a:solidFill>
        </p:spPr>
        <p:txBody>
          <a:bodyPr wrap="square" rtlCol="0">
            <a:spAutoFit/>
          </a:bodyPr>
          <a:lstStyle/>
          <a:p>
            <a:pPr algn="ctr"/>
            <a:r>
              <a:rPr lang="fr-FR" sz="2000" b="1" dirty="0">
                <a:latin typeface="Arial" panose="020B0604020202020204" pitchFamily="34" charset="0"/>
                <a:cs typeface="Arial" panose="020B0604020202020204" pitchFamily="34" charset="0"/>
              </a:rPr>
              <a:t>Nombre de passagers des aéroports (millions)</a:t>
            </a:r>
          </a:p>
        </p:txBody>
      </p:sp>
      <p:graphicFrame>
        <p:nvGraphicFramePr>
          <p:cNvPr id="3" name="Tableau 3">
            <a:extLst>
              <a:ext uri="{FF2B5EF4-FFF2-40B4-BE49-F238E27FC236}">
                <a16:creationId xmlns:a16="http://schemas.microsoft.com/office/drawing/2014/main" id="{C2A39855-07E1-45D2-BB35-1B587816F703}"/>
              </a:ext>
            </a:extLst>
          </p:cNvPr>
          <p:cNvGraphicFramePr>
            <a:graphicFrameLocks noGrp="1"/>
          </p:cNvGraphicFramePr>
          <p:nvPr>
            <p:extLst>
              <p:ext uri="{D42A27DB-BD31-4B8C-83A1-F6EECF244321}">
                <p14:modId xmlns:p14="http://schemas.microsoft.com/office/powerpoint/2010/main" val="1728277778"/>
              </p:ext>
            </p:extLst>
          </p:nvPr>
        </p:nvGraphicFramePr>
        <p:xfrm>
          <a:off x="811530" y="621508"/>
          <a:ext cx="6808470" cy="1889760"/>
        </p:xfrm>
        <a:graphic>
          <a:graphicData uri="http://schemas.openxmlformats.org/drawingml/2006/table">
            <a:tbl>
              <a:tblPr firstRow="1" bandRow="1">
                <a:tableStyleId>{5C22544A-7EE6-4342-B048-85BDC9FD1C3A}</a:tableStyleId>
              </a:tblPr>
              <a:tblGrid>
                <a:gridCol w="3216460">
                  <a:extLst>
                    <a:ext uri="{9D8B030D-6E8A-4147-A177-3AD203B41FA5}">
                      <a16:colId xmlns:a16="http://schemas.microsoft.com/office/drawing/2014/main" val="3811344407"/>
                    </a:ext>
                  </a:extLst>
                </a:gridCol>
                <a:gridCol w="1796005">
                  <a:extLst>
                    <a:ext uri="{9D8B030D-6E8A-4147-A177-3AD203B41FA5}">
                      <a16:colId xmlns:a16="http://schemas.microsoft.com/office/drawing/2014/main" val="149837320"/>
                    </a:ext>
                  </a:extLst>
                </a:gridCol>
                <a:gridCol w="1796005">
                  <a:extLst>
                    <a:ext uri="{9D8B030D-6E8A-4147-A177-3AD203B41FA5}">
                      <a16:colId xmlns:a16="http://schemas.microsoft.com/office/drawing/2014/main" val="249072872"/>
                    </a:ext>
                  </a:extLst>
                </a:gridCol>
              </a:tblGrid>
              <a:tr h="370840">
                <a:tc>
                  <a:txBody>
                    <a:bodyPr/>
                    <a:lstStyle/>
                    <a:p>
                      <a:pPr algn="ctr"/>
                      <a:r>
                        <a:rPr lang="fr-FR" sz="2000" dirty="0">
                          <a:latin typeface="Arial" panose="020B0604020202020204" pitchFamily="34" charset="0"/>
                          <a:cs typeface="Arial" panose="020B0604020202020204" pitchFamily="34" charset="0"/>
                        </a:rPr>
                        <a:t>Aéroport</a:t>
                      </a:r>
                    </a:p>
                  </a:txBody>
                  <a:tcPr/>
                </a:tc>
                <a:tc>
                  <a:txBody>
                    <a:bodyPr/>
                    <a:lstStyle/>
                    <a:p>
                      <a:pPr algn="ctr"/>
                      <a:r>
                        <a:rPr lang="fr-FR" sz="2000" dirty="0">
                          <a:latin typeface="Arial" panose="020B0604020202020204" pitchFamily="34" charset="0"/>
                          <a:cs typeface="Arial" panose="020B0604020202020204" pitchFamily="34" charset="0"/>
                        </a:rPr>
                        <a:t>2019</a:t>
                      </a:r>
                    </a:p>
                  </a:txBody>
                  <a:tcPr/>
                </a:tc>
                <a:tc>
                  <a:txBody>
                    <a:bodyPr/>
                    <a:lstStyle/>
                    <a:p>
                      <a:pPr algn="ctr"/>
                      <a:r>
                        <a:rPr lang="fr-FR" sz="2000" dirty="0">
                          <a:latin typeface="Arial" panose="020B0604020202020204" pitchFamily="34" charset="0"/>
                          <a:cs typeface="Arial" panose="020B0604020202020204" pitchFamily="34" charset="0"/>
                        </a:rPr>
                        <a:t>2023</a:t>
                      </a:r>
                    </a:p>
                  </a:txBody>
                  <a:tcPr/>
                </a:tc>
                <a:extLst>
                  <a:ext uri="{0D108BD9-81ED-4DB2-BD59-A6C34878D82A}">
                    <a16:rowId xmlns:a16="http://schemas.microsoft.com/office/drawing/2014/main" val="1571716393"/>
                  </a:ext>
                </a:extLst>
              </a:tr>
              <a:tr h="370840">
                <a:tc>
                  <a:txBody>
                    <a:bodyPr/>
                    <a:lstStyle/>
                    <a:p>
                      <a:pPr algn="ctr"/>
                      <a:r>
                        <a:rPr lang="fr-FR" sz="2000" b="1" dirty="0">
                          <a:latin typeface="Arial" panose="020B0604020202020204" pitchFamily="34" charset="0"/>
                          <a:cs typeface="Arial" panose="020B0604020202020204" pitchFamily="34" charset="0"/>
                        </a:rPr>
                        <a:t>Bangkok</a:t>
                      </a:r>
                    </a:p>
                  </a:txBody>
                  <a:tcPr/>
                </a:tc>
                <a:tc>
                  <a:txBody>
                    <a:bodyPr/>
                    <a:lstStyle/>
                    <a:p>
                      <a:pPr algn="ctr"/>
                      <a:r>
                        <a:rPr lang="fr-FR" sz="2000" b="1" dirty="0">
                          <a:latin typeface="Arial" panose="020B0604020202020204" pitchFamily="34" charset="0"/>
                          <a:cs typeface="Arial" panose="020B0604020202020204" pitchFamily="34" charset="0"/>
                        </a:rPr>
                        <a:t>78,3</a:t>
                      </a:r>
                    </a:p>
                  </a:txBody>
                  <a:tcPr/>
                </a:tc>
                <a:tc>
                  <a:txBody>
                    <a:bodyPr/>
                    <a:lstStyle/>
                    <a:p>
                      <a:pPr algn="ctr"/>
                      <a:r>
                        <a:rPr lang="fr-FR" sz="2000" b="1" dirty="0">
                          <a:latin typeface="Arial" panose="020B0604020202020204" pitchFamily="34" charset="0"/>
                          <a:cs typeface="Arial" panose="020B0604020202020204" pitchFamily="34" charset="0"/>
                        </a:rPr>
                        <a:t>51,7</a:t>
                      </a:r>
                    </a:p>
                  </a:txBody>
                  <a:tcPr/>
                </a:tc>
                <a:extLst>
                  <a:ext uri="{0D108BD9-81ED-4DB2-BD59-A6C34878D82A}">
                    <a16:rowId xmlns:a16="http://schemas.microsoft.com/office/drawing/2014/main" val="2637379546"/>
                  </a:ext>
                </a:extLst>
              </a:tr>
              <a:tr h="370840">
                <a:tc>
                  <a:txBody>
                    <a:bodyPr/>
                    <a:lstStyle/>
                    <a:p>
                      <a:pPr algn="ctr"/>
                      <a:r>
                        <a:rPr lang="fr-FR" sz="2000" b="1" dirty="0">
                          <a:latin typeface="Arial" panose="020B0604020202020204" pitchFamily="34" charset="0"/>
                          <a:cs typeface="Arial" panose="020B0604020202020204" pitchFamily="34" charset="0"/>
                        </a:rPr>
                        <a:t>Singapour</a:t>
                      </a:r>
                    </a:p>
                  </a:txBody>
                  <a:tcPr/>
                </a:tc>
                <a:tc>
                  <a:txBody>
                    <a:bodyPr/>
                    <a:lstStyle/>
                    <a:p>
                      <a:pPr algn="ctr"/>
                      <a:r>
                        <a:rPr lang="fr-FR" sz="2000" b="1" dirty="0">
                          <a:latin typeface="Arial" panose="020B0604020202020204" pitchFamily="34" charset="0"/>
                          <a:cs typeface="Arial" panose="020B0604020202020204" pitchFamily="34" charset="0"/>
                        </a:rPr>
                        <a:t>68,3</a:t>
                      </a:r>
                    </a:p>
                  </a:txBody>
                  <a:tcPr/>
                </a:tc>
                <a:tc>
                  <a:txBody>
                    <a:bodyPr/>
                    <a:lstStyle/>
                    <a:p>
                      <a:pPr algn="ctr"/>
                      <a:r>
                        <a:rPr lang="fr-FR" sz="2000" b="1" dirty="0">
                          <a:latin typeface="Arial" panose="020B0604020202020204" pitchFamily="34" charset="0"/>
                          <a:cs typeface="Arial" panose="020B0604020202020204" pitchFamily="34" charset="0"/>
                        </a:rPr>
                        <a:t>58,9</a:t>
                      </a:r>
                    </a:p>
                  </a:txBody>
                  <a:tcPr/>
                </a:tc>
                <a:extLst>
                  <a:ext uri="{0D108BD9-81ED-4DB2-BD59-A6C34878D82A}">
                    <a16:rowId xmlns:a16="http://schemas.microsoft.com/office/drawing/2014/main" val="878937368"/>
                  </a:ext>
                </a:extLst>
              </a:tr>
              <a:tr h="370840">
                <a:tc>
                  <a:txBody>
                    <a:bodyPr/>
                    <a:lstStyle/>
                    <a:p>
                      <a:pPr algn="ctr"/>
                      <a:r>
                        <a:rPr lang="fr-FR" sz="2000" b="1" dirty="0">
                          <a:latin typeface="Arial" panose="020B0604020202020204" pitchFamily="34" charset="0"/>
                          <a:cs typeface="Arial" panose="020B0604020202020204" pitchFamily="34" charset="0"/>
                        </a:rPr>
                        <a:t>Kuala Lumpur</a:t>
                      </a:r>
                    </a:p>
                    <a:p>
                      <a:pPr algn="ctr"/>
                      <a:r>
                        <a:rPr lang="fr-FR" sz="2000" b="1" dirty="0">
                          <a:latin typeface="Arial" panose="020B0604020202020204" pitchFamily="34" charset="0"/>
                          <a:cs typeface="Arial" panose="020B0604020202020204" pitchFamily="34" charset="0"/>
                        </a:rPr>
                        <a:t>(Malaisie)</a:t>
                      </a:r>
                    </a:p>
                  </a:txBody>
                  <a:tcPr/>
                </a:tc>
                <a:tc>
                  <a:txBody>
                    <a:bodyPr/>
                    <a:lstStyle/>
                    <a:p>
                      <a:pPr algn="ctr"/>
                      <a:r>
                        <a:rPr lang="fr-FR" sz="2000" b="1" dirty="0">
                          <a:latin typeface="Arial" panose="020B0604020202020204" pitchFamily="34" charset="0"/>
                          <a:cs typeface="Arial" panose="020B0604020202020204" pitchFamily="34" charset="0"/>
                        </a:rPr>
                        <a:t>60</a:t>
                      </a:r>
                    </a:p>
                  </a:txBody>
                  <a:tcPr/>
                </a:tc>
                <a:tc>
                  <a:txBody>
                    <a:bodyPr/>
                    <a:lstStyle/>
                    <a:p>
                      <a:pPr algn="ctr"/>
                      <a:r>
                        <a:rPr lang="fr-FR" sz="2000" b="1" dirty="0">
                          <a:latin typeface="Arial" panose="020B0604020202020204" pitchFamily="34" charset="0"/>
                          <a:cs typeface="Arial" panose="020B0604020202020204" pitchFamily="34" charset="0"/>
                        </a:rPr>
                        <a:t>58,2</a:t>
                      </a:r>
                    </a:p>
                  </a:txBody>
                  <a:tcPr/>
                </a:tc>
                <a:extLst>
                  <a:ext uri="{0D108BD9-81ED-4DB2-BD59-A6C34878D82A}">
                    <a16:rowId xmlns:a16="http://schemas.microsoft.com/office/drawing/2014/main" val="1583144781"/>
                  </a:ext>
                </a:extLst>
              </a:tr>
            </a:tbl>
          </a:graphicData>
        </a:graphic>
      </p:graphicFrame>
      <p:sp>
        <p:nvSpPr>
          <p:cNvPr id="4" name="ZoneTexte 3">
            <a:extLst>
              <a:ext uri="{FF2B5EF4-FFF2-40B4-BE49-F238E27FC236}">
                <a16:creationId xmlns:a16="http://schemas.microsoft.com/office/drawing/2014/main" id="{60BF15E8-40DF-4529-B86E-070CD4937102}"/>
              </a:ext>
            </a:extLst>
          </p:cNvPr>
          <p:cNvSpPr txBox="1"/>
          <p:nvPr/>
        </p:nvSpPr>
        <p:spPr>
          <a:xfrm>
            <a:off x="811530" y="3065212"/>
            <a:ext cx="729234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ces pays offrent une certaine sécurité et sûreté</a:t>
            </a:r>
          </a:p>
        </p:txBody>
      </p:sp>
      <p:sp>
        <p:nvSpPr>
          <p:cNvPr id="5" name="ZoneTexte 4">
            <a:extLst>
              <a:ext uri="{FF2B5EF4-FFF2-40B4-BE49-F238E27FC236}">
                <a16:creationId xmlns:a16="http://schemas.microsoft.com/office/drawing/2014/main" id="{EE3A90FC-68FB-4946-A399-52CEB7205295}"/>
              </a:ext>
            </a:extLst>
          </p:cNvPr>
          <p:cNvSpPr txBox="1"/>
          <p:nvPr/>
        </p:nvSpPr>
        <p:spPr>
          <a:xfrm>
            <a:off x="811530" y="3714466"/>
            <a:ext cx="625221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place de l’État comme acteur principal</a:t>
            </a:r>
          </a:p>
        </p:txBody>
      </p:sp>
      <p:sp>
        <p:nvSpPr>
          <p:cNvPr id="6" name="ZoneTexte 5">
            <a:extLst>
              <a:ext uri="{FF2B5EF4-FFF2-40B4-BE49-F238E27FC236}">
                <a16:creationId xmlns:a16="http://schemas.microsoft.com/office/drawing/2014/main" id="{0ECCF0C9-51FF-4DE6-91F0-511FE05612F9}"/>
              </a:ext>
            </a:extLst>
          </p:cNvPr>
          <p:cNvSpPr txBox="1"/>
          <p:nvPr/>
        </p:nvSpPr>
        <p:spPr>
          <a:xfrm>
            <a:off x="197486" y="4453412"/>
            <a:ext cx="3002914" cy="1446550"/>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Les lieux de la mondialisation touristique en Asie du Sud-Est</a:t>
            </a:r>
          </a:p>
        </p:txBody>
      </p:sp>
      <p:sp>
        <p:nvSpPr>
          <p:cNvPr id="7" name="ZoneTexte 6">
            <a:extLst>
              <a:ext uri="{FF2B5EF4-FFF2-40B4-BE49-F238E27FC236}">
                <a16:creationId xmlns:a16="http://schemas.microsoft.com/office/drawing/2014/main" id="{DFFC682A-ACEC-4088-A495-D4E624CEFA26}"/>
              </a:ext>
            </a:extLst>
          </p:cNvPr>
          <p:cNvSpPr txBox="1"/>
          <p:nvPr/>
        </p:nvSpPr>
        <p:spPr>
          <a:xfrm>
            <a:off x="197486" y="6210943"/>
            <a:ext cx="2860383"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sites Unesco</a:t>
            </a:r>
          </a:p>
        </p:txBody>
      </p:sp>
      <p:graphicFrame>
        <p:nvGraphicFramePr>
          <p:cNvPr id="8" name="Tableau 7">
            <a:extLst>
              <a:ext uri="{FF2B5EF4-FFF2-40B4-BE49-F238E27FC236}">
                <a16:creationId xmlns:a16="http://schemas.microsoft.com/office/drawing/2014/main" id="{FC4E7383-F07F-47EB-8E18-8FA2E81EA53D}"/>
              </a:ext>
            </a:extLst>
          </p:cNvPr>
          <p:cNvGraphicFramePr>
            <a:graphicFrameLocks noGrp="1"/>
          </p:cNvGraphicFramePr>
          <p:nvPr>
            <p:extLst>
              <p:ext uri="{D42A27DB-BD31-4B8C-83A1-F6EECF244321}">
                <p14:modId xmlns:p14="http://schemas.microsoft.com/office/powerpoint/2010/main" val="615368846"/>
              </p:ext>
            </p:extLst>
          </p:nvPr>
        </p:nvGraphicFramePr>
        <p:xfrm>
          <a:off x="3551557" y="4229100"/>
          <a:ext cx="4784090" cy="2543592"/>
        </p:xfrm>
        <a:graphic>
          <a:graphicData uri="http://schemas.openxmlformats.org/drawingml/2006/table">
            <a:tbl>
              <a:tblPr firstRow="1" firstCol="1" bandRow="1">
                <a:tableStyleId>{5C22544A-7EE6-4342-B048-85BDC9FD1C3A}</a:tableStyleId>
              </a:tblPr>
              <a:tblGrid>
                <a:gridCol w="2066106">
                  <a:extLst>
                    <a:ext uri="{9D8B030D-6E8A-4147-A177-3AD203B41FA5}">
                      <a16:colId xmlns:a16="http://schemas.microsoft.com/office/drawing/2014/main" val="21174909"/>
                    </a:ext>
                  </a:extLst>
                </a:gridCol>
                <a:gridCol w="2717984">
                  <a:extLst>
                    <a:ext uri="{9D8B030D-6E8A-4147-A177-3AD203B41FA5}">
                      <a16:colId xmlns:a16="http://schemas.microsoft.com/office/drawing/2014/main" val="1496183436"/>
                    </a:ext>
                  </a:extLst>
                </a:gridCol>
              </a:tblGrid>
              <a:tr h="317949">
                <a:tc>
                  <a:txBody>
                    <a:bodyPr/>
                    <a:lstStyle/>
                    <a:p>
                      <a:pPr algn="ctr">
                        <a:lnSpc>
                          <a:spcPct val="107000"/>
                        </a:lnSpc>
                        <a:spcAft>
                          <a:spcPts val="800"/>
                        </a:spcAft>
                      </a:pPr>
                      <a:r>
                        <a:rPr lang="fr-FR" sz="2000" dirty="0">
                          <a:effectLst/>
                        </a:rPr>
                        <a:t>Pays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Nombre de sites Unesco</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971349"/>
                  </a:ext>
                </a:extLst>
              </a:tr>
              <a:tr h="317949">
                <a:tc>
                  <a:txBody>
                    <a:bodyPr/>
                    <a:lstStyle/>
                    <a:p>
                      <a:pPr>
                        <a:lnSpc>
                          <a:spcPct val="107000"/>
                        </a:lnSpc>
                        <a:spcAft>
                          <a:spcPts val="800"/>
                        </a:spcAft>
                      </a:pPr>
                      <a:r>
                        <a:rPr lang="fr-FR" sz="2000" dirty="0">
                          <a:effectLst/>
                        </a:rPr>
                        <a:t>Indonésie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2748867"/>
                  </a:ext>
                </a:extLst>
              </a:tr>
              <a:tr h="317949">
                <a:tc>
                  <a:txBody>
                    <a:bodyPr/>
                    <a:lstStyle/>
                    <a:p>
                      <a:pPr>
                        <a:lnSpc>
                          <a:spcPct val="107000"/>
                        </a:lnSpc>
                        <a:spcAft>
                          <a:spcPts val="800"/>
                        </a:spcAft>
                      </a:pPr>
                      <a:r>
                        <a:rPr lang="fr-FR" sz="2000">
                          <a:effectLst/>
                        </a:rPr>
                        <a:t>Les Philippines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0551908"/>
                  </a:ext>
                </a:extLst>
              </a:tr>
              <a:tr h="317949">
                <a:tc>
                  <a:txBody>
                    <a:bodyPr/>
                    <a:lstStyle/>
                    <a:p>
                      <a:pPr>
                        <a:lnSpc>
                          <a:spcPct val="107000"/>
                        </a:lnSpc>
                        <a:spcAft>
                          <a:spcPts val="800"/>
                        </a:spcAft>
                      </a:pPr>
                      <a:r>
                        <a:rPr lang="fr-FR" sz="2000">
                          <a:effectLst/>
                        </a:rPr>
                        <a:t>Vietnam</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9399332"/>
                  </a:ext>
                </a:extLst>
              </a:tr>
              <a:tr h="317949">
                <a:tc>
                  <a:txBody>
                    <a:bodyPr/>
                    <a:lstStyle/>
                    <a:p>
                      <a:pPr>
                        <a:lnSpc>
                          <a:spcPct val="107000"/>
                        </a:lnSpc>
                        <a:spcAft>
                          <a:spcPts val="800"/>
                        </a:spcAft>
                      </a:pPr>
                      <a:r>
                        <a:rPr lang="fr-FR" sz="2000">
                          <a:effectLst/>
                        </a:rPr>
                        <a:t>Cambodge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355786"/>
                  </a:ext>
                </a:extLst>
              </a:tr>
              <a:tr h="317949">
                <a:tc>
                  <a:txBody>
                    <a:bodyPr/>
                    <a:lstStyle/>
                    <a:p>
                      <a:pPr>
                        <a:lnSpc>
                          <a:spcPct val="107000"/>
                        </a:lnSpc>
                        <a:spcAft>
                          <a:spcPts val="800"/>
                        </a:spcAft>
                      </a:pPr>
                      <a:r>
                        <a:rPr lang="fr-FR" sz="2000">
                          <a:effectLst/>
                        </a:rPr>
                        <a:t>Laos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392362"/>
                  </a:ext>
                </a:extLst>
              </a:tr>
              <a:tr h="317949">
                <a:tc>
                  <a:txBody>
                    <a:bodyPr/>
                    <a:lstStyle/>
                    <a:p>
                      <a:pPr>
                        <a:lnSpc>
                          <a:spcPct val="107000"/>
                        </a:lnSpc>
                        <a:spcAft>
                          <a:spcPts val="800"/>
                        </a:spcAft>
                      </a:pPr>
                      <a:r>
                        <a:rPr lang="fr-FR" sz="2000">
                          <a:effectLst/>
                        </a:rPr>
                        <a:t>Thaïlande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101427"/>
                  </a:ext>
                </a:extLst>
              </a:tr>
              <a:tr h="317949">
                <a:tc>
                  <a:txBody>
                    <a:bodyPr/>
                    <a:lstStyle/>
                    <a:p>
                      <a:pPr>
                        <a:lnSpc>
                          <a:spcPct val="107000"/>
                        </a:lnSpc>
                        <a:spcAft>
                          <a:spcPts val="800"/>
                        </a:spcAft>
                      </a:pPr>
                      <a:r>
                        <a:rPr lang="fr-FR" sz="2000">
                          <a:effectLst/>
                        </a:rPr>
                        <a:t>Malaisie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dirty="0">
                          <a:effectLst/>
                        </a:rPr>
                        <a:t>4</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9387396"/>
                  </a:ext>
                </a:extLst>
              </a:tr>
            </a:tbl>
          </a:graphicData>
        </a:graphic>
      </p:graphicFrame>
    </p:spTree>
    <p:extLst>
      <p:ext uri="{BB962C8B-B14F-4D97-AF65-F5344CB8AC3E}">
        <p14:creationId xmlns:p14="http://schemas.microsoft.com/office/powerpoint/2010/main" val="4679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8ED3FCC-1348-4769-8D31-D26AEA6C450A}"/>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Angkor au </a:t>
            </a:r>
            <a:r>
              <a:rPr lang="fr-FR" sz="2000" b="1" dirty="0">
                <a:solidFill>
                  <a:schemeClr val="accent6">
                    <a:lumMod val="75000"/>
                  </a:schemeClr>
                </a:solidFill>
                <a:latin typeface="Arial" panose="020B0604020202020204" pitchFamily="34" charset="0"/>
                <a:cs typeface="Arial" panose="020B0604020202020204" pitchFamily="34" charset="0"/>
              </a:rPr>
              <a:t>Cambodge</a:t>
            </a:r>
            <a:r>
              <a:rPr lang="fr-FR" sz="2000" dirty="0">
                <a:latin typeface="Arial" panose="020B0604020202020204" pitchFamily="34" charset="0"/>
                <a:cs typeface="Arial" panose="020B0604020202020204" pitchFamily="34" charset="0"/>
              </a:rPr>
              <a:t>, construit au 12ème siècle est non seulement le site le plus visité au Cambodge, mais aussi l’un des sites les plus sacrés du bouddhisme mondial.</a:t>
            </a:r>
          </a:p>
        </p:txBody>
      </p:sp>
      <p:pic>
        <p:nvPicPr>
          <p:cNvPr id="9" name="Image 8">
            <a:extLst>
              <a:ext uri="{FF2B5EF4-FFF2-40B4-BE49-F238E27FC236}">
                <a16:creationId xmlns:a16="http://schemas.microsoft.com/office/drawing/2014/main" id="{1D138D38-7B21-474A-80A2-375D606BB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21" y="178627"/>
            <a:ext cx="8072289" cy="5385579"/>
          </a:xfrm>
          <a:prstGeom prst="rect">
            <a:avLst/>
          </a:prstGeom>
        </p:spPr>
      </p:pic>
    </p:spTree>
    <p:extLst>
      <p:ext uri="{BB962C8B-B14F-4D97-AF65-F5344CB8AC3E}">
        <p14:creationId xmlns:p14="http://schemas.microsoft.com/office/powerpoint/2010/main" val="39700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49D161-5858-4C5B-8418-B6A68020E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87" y="115907"/>
            <a:ext cx="8178315" cy="5404800"/>
          </a:xfrm>
          <a:prstGeom prst="rect">
            <a:avLst/>
          </a:prstGeom>
        </p:spPr>
      </p:pic>
      <p:sp>
        <p:nvSpPr>
          <p:cNvPr id="4" name="ZoneTexte 3">
            <a:extLst>
              <a:ext uri="{FF2B5EF4-FFF2-40B4-BE49-F238E27FC236}">
                <a16:creationId xmlns:a16="http://schemas.microsoft.com/office/drawing/2014/main" id="{54AC7EBE-60A9-4D84-A333-2F7CC32B58F3}"/>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temple de Borobudur est une importante construction bouddhiste, bâtie aux VIIIe et IXe siècles à l’époque de la dynastie Sailendra dans le centre de l’île de Java en </a:t>
            </a:r>
            <a:r>
              <a:rPr lang="fr-FR" sz="2000" b="1" dirty="0">
                <a:solidFill>
                  <a:schemeClr val="accent6">
                    <a:lumMod val="75000"/>
                  </a:schemeClr>
                </a:solidFill>
                <a:latin typeface="Arial" panose="020B0604020202020204" pitchFamily="34" charset="0"/>
                <a:cs typeface="Arial" panose="020B0604020202020204" pitchFamily="34" charset="0"/>
              </a:rPr>
              <a:t>Indonésie</a:t>
            </a:r>
            <a:r>
              <a:rPr lang="fr-FR"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2804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564097C-A0E3-45C4-B70F-C1752E4A9966}"/>
              </a:ext>
            </a:extLst>
          </p:cNvPr>
          <p:cNvSpPr txBox="1"/>
          <p:nvPr/>
        </p:nvSpPr>
        <p:spPr>
          <a:xfrm>
            <a:off x="6012181" y="158750"/>
            <a:ext cx="2777490"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 La ville de </a:t>
            </a:r>
            <a:r>
              <a:rPr lang="fr-FR" sz="2000" dirty="0" err="1">
                <a:latin typeface="Arial" panose="020B0604020202020204" pitchFamily="34" charset="0"/>
                <a:cs typeface="Arial" panose="020B0604020202020204" pitchFamily="34" charset="0"/>
              </a:rPr>
              <a:t>Luang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Prabang</a:t>
            </a:r>
            <a:r>
              <a:rPr lang="fr-FR" sz="2000" dirty="0">
                <a:latin typeface="Arial" panose="020B0604020202020204" pitchFamily="34" charset="0"/>
                <a:cs typeface="Arial" panose="020B0604020202020204" pitchFamily="34" charset="0"/>
              </a:rPr>
              <a:t> au </a:t>
            </a:r>
            <a:r>
              <a:rPr lang="fr-FR" sz="2000" b="1" dirty="0">
                <a:solidFill>
                  <a:schemeClr val="accent6">
                    <a:lumMod val="75000"/>
                  </a:schemeClr>
                </a:solidFill>
                <a:latin typeface="Arial" panose="020B0604020202020204" pitchFamily="34" charset="0"/>
                <a:cs typeface="Arial" panose="020B0604020202020204" pitchFamily="34" charset="0"/>
              </a:rPr>
              <a:t>Laos</a:t>
            </a:r>
            <a:r>
              <a:rPr lang="fr-FR" sz="2000" dirty="0">
                <a:latin typeface="Arial" panose="020B0604020202020204" pitchFamily="34" charset="0"/>
                <a:cs typeface="Arial" panose="020B0604020202020204" pitchFamily="34" charset="0"/>
              </a:rPr>
              <a:t> reflète la fusion exceptionnelle de l'architecture traditionnelle et des structures urbaines conçues par les autorités coloniales européennes aux XIXe et XXe siècles. Son paysage urbain unique, remarquablement bien conservé, illustre une étape majeure du mélange de ces deux traditions culturelles différentes.</a:t>
            </a:r>
          </a:p>
        </p:txBody>
      </p:sp>
      <p:pic>
        <p:nvPicPr>
          <p:cNvPr id="8" name="Image 7">
            <a:extLst>
              <a:ext uri="{FF2B5EF4-FFF2-40B4-BE49-F238E27FC236}">
                <a16:creationId xmlns:a16="http://schemas.microsoft.com/office/drawing/2014/main" id="{BCC062FB-D4B2-4F41-A045-B61DB3D52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158750"/>
            <a:ext cx="5580380" cy="2790190"/>
          </a:xfrm>
          <a:prstGeom prst="rect">
            <a:avLst/>
          </a:prstGeom>
        </p:spPr>
      </p:pic>
      <p:pic>
        <p:nvPicPr>
          <p:cNvPr id="10" name="Image 9">
            <a:extLst>
              <a:ext uri="{FF2B5EF4-FFF2-40B4-BE49-F238E27FC236}">
                <a16:creationId xmlns:a16="http://schemas.microsoft.com/office/drawing/2014/main" id="{D4BCF7E0-8DCC-4A6D-8F85-C94EAAC14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 y="3194050"/>
            <a:ext cx="5334000" cy="3556000"/>
          </a:xfrm>
          <a:prstGeom prst="rect">
            <a:avLst/>
          </a:prstGeom>
        </p:spPr>
      </p:pic>
    </p:spTree>
    <p:extLst>
      <p:ext uri="{BB962C8B-B14F-4D97-AF65-F5344CB8AC3E}">
        <p14:creationId xmlns:p14="http://schemas.microsoft.com/office/powerpoint/2010/main" val="361252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0AD4FC-B82C-4D76-9083-619B16717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35" y="217170"/>
            <a:ext cx="8316127" cy="4747427"/>
          </a:xfrm>
          <a:prstGeom prst="rect">
            <a:avLst/>
          </a:prstGeom>
        </p:spPr>
      </p:pic>
      <p:sp>
        <p:nvSpPr>
          <p:cNvPr id="4" name="ZoneTexte 3">
            <a:extLst>
              <a:ext uri="{FF2B5EF4-FFF2-40B4-BE49-F238E27FC236}">
                <a16:creationId xmlns:a16="http://schemas.microsoft.com/office/drawing/2014/main" id="{DFD9C48E-FA22-4563-9D7F-C695487A6B34}"/>
              </a:ext>
            </a:extLst>
          </p:cNvPr>
          <p:cNvSpPr txBox="1"/>
          <p:nvPr/>
        </p:nvSpPr>
        <p:spPr>
          <a:xfrm>
            <a:off x="302893" y="5143500"/>
            <a:ext cx="8538210" cy="163121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Malaisie</a:t>
            </a:r>
            <a:r>
              <a:rPr lang="fr-FR" sz="2000" dirty="0">
                <a:latin typeface="Arial" panose="020B0604020202020204" pitchFamily="34" charset="0"/>
                <a:cs typeface="Arial" panose="020B0604020202020204" pitchFamily="34" charset="0"/>
              </a:rPr>
              <a:t> - Le parc national du Gunung </a:t>
            </a:r>
            <a:r>
              <a:rPr lang="fr-FR" sz="2000" dirty="0" err="1">
                <a:latin typeface="Arial" panose="020B0604020202020204" pitchFamily="34" charset="0"/>
                <a:cs typeface="Arial" panose="020B0604020202020204" pitchFamily="34" charset="0"/>
              </a:rPr>
              <a:t>Mulu</a:t>
            </a:r>
            <a:r>
              <a:rPr lang="fr-FR" sz="2000" dirty="0">
                <a:latin typeface="Arial" panose="020B0604020202020204" pitchFamily="34" charset="0"/>
                <a:cs typeface="Arial" panose="020B0604020202020204" pitchFamily="34" charset="0"/>
              </a:rPr>
              <a:t>, fondé en 1974, se situe au Sarawak, État de Malaisie, situé sur l'île de Bornéo. Il est sur la liste du patrimoine mondial de l'UNESCO depuis 2000 pour sa faune et flore tropicale exceptionnelle, ainsi que ses cavernes et ses paysages de karsts érodés en cônes.</a:t>
            </a:r>
          </a:p>
        </p:txBody>
      </p:sp>
    </p:spTree>
    <p:extLst>
      <p:ext uri="{BB962C8B-B14F-4D97-AF65-F5344CB8AC3E}">
        <p14:creationId xmlns:p14="http://schemas.microsoft.com/office/powerpoint/2010/main" val="1139074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B9461C-66B8-48B9-AFB3-B56E7DF65993}"/>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Thaïlande</a:t>
            </a:r>
            <a:r>
              <a:rPr lang="fr-FR" sz="2000" dirty="0">
                <a:latin typeface="Arial" panose="020B0604020202020204" pitchFamily="34" charset="0"/>
                <a:cs typeface="Arial" panose="020B0604020202020204" pitchFamily="34" charset="0"/>
              </a:rPr>
              <a:t> - Entre la frontière entre la Thaïlande et la Birmanie, ce sanctuaire est d’une grande importance pour les grands animaux comme les éléphants et les tigres.</a:t>
            </a:r>
          </a:p>
        </p:txBody>
      </p:sp>
      <p:pic>
        <p:nvPicPr>
          <p:cNvPr id="5" name="Image 4">
            <a:extLst>
              <a:ext uri="{FF2B5EF4-FFF2-40B4-BE49-F238E27FC236}">
                <a16:creationId xmlns:a16="http://schemas.microsoft.com/office/drawing/2014/main" id="{696640D9-9093-4EF1-ABBD-167B9F4F5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58" y="116353"/>
            <a:ext cx="7726680" cy="5146090"/>
          </a:xfrm>
          <a:prstGeom prst="rect">
            <a:avLst/>
          </a:prstGeom>
        </p:spPr>
      </p:pic>
    </p:spTree>
    <p:extLst>
      <p:ext uri="{BB962C8B-B14F-4D97-AF65-F5344CB8AC3E}">
        <p14:creationId xmlns:p14="http://schemas.microsoft.com/office/powerpoint/2010/main" val="2474476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044C53-25CA-4C88-A422-83700C4A76E6}"/>
              </a:ext>
            </a:extLst>
          </p:cNvPr>
          <p:cNvPicPr>
            <a:picLocks noChangeAspect="1"/>
          </p:cNvPicPr>
          <p:nvPr/>
        </p:nvPicPr>
        <p:blipFill>
          <a:blip r:embed="rId2"/>
          <a:stretch>
            <a:fillRect/>
          </a:stretch>
        </p:blipFill>
        <p:spPr>
          <a:xfrm>
            <a:off x="440055" y="202533"/>
            <a:ext cx="8263890" cy="5533494"/>
          </a:xfrm>
          <a:prstGeom prst="rect">
            <a:avLst/>
          </a:prstGeom>
        </p:spPr>
      </p:pic>
      <p:sp>
        <p:nvSpPr>
          <p:cNvPr id="5" name="ZoneTexte 4">
            <a:extLst>
              <a:ext uri="{FF2B5EF4-FFF2-40B4-BE49-F238E27FC236}">
                <a16:creationId xmlns:a16="http://schemas.microsoft.com/office/drawing/2014/main" id="{149C6822-9501-450D-A041-3430E783101F}"/>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Vietnam</a:t>
            </a:r>
            <a:r>
              <a:rPr lang="fr-FR" sz="2000" dirty="0">
                <a:latin typeface="Arial" panose="020B0604020202020204" pitchFamily="34" charset="0"/>
                <a:cs typeface="Arial" panose="020B0604020202020204" pitchFamily="34" charset="0"/>
              </a:rPr>
              <a:t> – Situé à 165 km de la capitale du Vietnam Hanoi, Ha Long Bay propose 1600 îles et îlots qui sont fabriqués à partir de calcaire et offre un paysage magnifique.</a:t>
            </a:r>
          </a:p>
        </p:txBody>
      </p:sp>
    </p:spTree>
    <p:extLst>
      <p:ext uri="{BB962C8B-B14F-4D97-AF65-F5344CB8AC3E}">
        <p14:creationId xmlns:p14="http://schemas.microsoft.com/office/powerpoint/2010/main" val="122987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24F4D7-02F1-4A27-B545-F534EA464BCF}"/>
              </a:ext>
            </a:extLst>
          </p:cNvPr>
          <p:cNvPicPr>
            <a:picLocks noChangeAspect="1"/>
          </p:cNvPicPr>
          <p:nvPr/>
        </p:nvPicPr>
        <p:blipFill>
          <a:blip r:embed="rId2"/>
          <a:stretch>
            <a:fillRect/>
          </a:stretch>
        </p:blipFill>
        <p:spPr>
          <a:xfrm>
            <a:off x="1030390" y="182880"/>
            <a:ext cx="8033599" cy="5358348"/>
          </a:xfrm>
          <a:prstGeom prst="rect">
            <a:avLst/>
          </a:prstGeom>
        </p:spPr>
      </p:pic>
      <p:sp>
        <p:nvSpPr>
          <p:cNvPr id="8" name="ZoneTexte 7">
            <a:extLst>
              <a:ext uri="{FF2B5EF4-FFF2-40B4-BE49-F238E27FC236}">
                <a16:creationId xmlns:a16="http://schemas.microsoft.com/office/drawing/2014/main" id="{4A747C3A-91A4-49FA-9609-E8640BB19675}"/>
              </a:ext>
            </a:extLst>
          </p:cNvPr>
          <p:cNvSpPr txBox="1"/>
          <p:nvPr/>
        </p:nvSpPr>
        <p:spPr>
          <a:xfrm>
            <a:off x="1030389" y="5724108"/>
            <a:ext cx="8033600" cy="70788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Les Philippines</a:t>
            </a:r>
            <a:r>
              <a:rPr lang="fr-FR" sz="2000" dirty="0">
                <a:latin typeface="Arial" panose="020B0604020202020204" pitchFamily="34" charset="0"/>
                <a:cs typeface="Arial" panose="020B0604020202020204" pitchFamily="34" charset="0"/>
              </a:rPr>
              <a:t> – Le récif est situé dans la mer de Sulu et englobe plus de 350 espèces de coraux et 500 de poissons.</a:t>
            </a:r>
          </a:p>
        </p:txBody>
      </p:sp>
      <p:pic>
        <p:nvPicPr>
          <p:cNvPr id="10" name="Image 9">
            <a:extLst>
              <a:ext uri="{FF2B5EF4-FFF2-40B4-BE49-F238E27FC236}">
                <a16:creationId xmlns:a16="http://schemas.microsoft.com/office/drawing/2014/main" id="{4C230716-235A-478D-AB60-FD82EE340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89447" cy="3589020"/>
          </a:xfrm>
          <a:prstGeom prst="rect">
            <a:avLst/>
          </a:prstGeom>
        </p:spPr>
      </p:pic>
    </p:spTree>
    <p:extLst>
      <p:ext uri="{BB962C8B-B14F-4D97-AF65-F5344CB8AC3E}">
        <p14:creationId xmlns:p14="http://schemas.microsoft.com/office/powerpoint/2010/main" val="427440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EC4CB9-6392-4B87-A214-E6F9741D8F49}"/>
              </a:ext>
            </a:extLst>
          </p:cNvPr>
          <p:cNvSpPr txBox="1"/>
          <p:nvPr/>
        </p:nvSpPr>
        <p:spPr>
          <a:xfrm>
            <a:off x="163196" y="187333"/>
            <a:ext cx="718629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plages mondialisées et le rapport au soleil</a:t>
            </a:r>
          </a:p>
        </p:txBody>
      </p:sp>
      <p:pic>
        <p:nvPicPr>
          <p:cNvPr id="6" name="Image 5">
            <a:extLst>
              <a:ext uri="{FF2B5EF4-FFF2-40B4-BE49-F238E27FC236}">
                <a16:creationId xmlns:a16="http://schemas.microsoft.com/office/drawing/2014/main" id="{C01B4BFE-A9AE-4470-AF77-9CF2A6F32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285940"/>
            <a:ext cx="5562600" cy="4171950"/>
          </a:xfrm>
          <a:prstGeom prst="rect">
            <a:avLst/>
          </a:prstGeom>
        </p:spPr>
      </p:pic>
      <p:pic>
        <p:nvPicPr>
          <p:cNvPr id="8" name="Image 7">
            <a:extLst>
              <a:ext uri="{FF2B5EF4-FFF2-40B4-BE49-F238E27FC236}">
                <a16:creationId xmlns:a16="http://schemas.microsoft.com/office/drawing/2014/main" id="{14933335-66AE-4E1C-99B2-2B53CF19F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96" y="935990"/>
            <a:ext cx="3238500" cy="4826000"/>
          </a:xfrm>
          <a:prstGeom prst="rect">
            <a:avLst/>
          </a:prstGeom>
        </p:spPr>
      </p:pic>
      <p:sp>
        <p:nvSpPr>
          <p:cNvPr id="9" name="ZoneTexte 8">
            <a:extLst>
              <a:ext uri="{FF2B5EF4-FFF2-40B4-BE49-F238E27FC236}">
                <a16:creationId xmlns:a16="http://schemas.microsoft.com/office/drawing/2014/main" id="{877F9758-C250-4C1F-BA51-1F9DE5654D4E}"/>
              </a:ext>
            </a:extLst>
          </p:cNvPr>
          <p:cNvSpPr txBox="1"/>
          <p:nvPr/>
        </p:nvSpPr>
        <p:spPr>
          <a:xfrm>
            <a:off x="1182789" y="5962781"/>
            <a:ext cx="2398611"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Plage de Maya Bay en Thaïlande</a:t>
            </a:r>
          </a:p>
        </p:txBody>
      </p:sp>
      <p:sp>
        <p:nvSpPr>
          <p:cNvPr id="10" name="ZoneTexte 9">
            <a:extLst>
              <a:ext uri="{FF2B5EF4-FFF2-40B4-BE49-F238E27FC236}">
                <a16:creationId xmlns:a16="http://schemas.microsoft.com/office/drawing/2014/main" id="{F0E66829-0E46-46D2-9B2E-F5D58D10B1F4}"/>
              </a:ext>
            </a:extLst>
          </p:cNvPr>
          <p:cNvSpPr txBox="1"/>
          <p:nvPr/>
        </p:nvSpPr>
        <p:spPr>
          <a:xfrm>
            <a:off x="3964089" y="1082748"/>
            <a:ext cx="4871301"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Film The beach (2000) trailer</a:t>
            </a:r>
          </a:p>
        </p:txBody>
      </p:sp>
    </p:spTree>
    <p:extLst>
      <p:ext uri="{BB962C8B-B14F-4D97-AF65-F5344CB8AC3E}">
        <p14:creationId xmlns:p14="http://schemas.microsoft.com/office/powerpoint/2010/main" val="13408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7C0692-4FC8-B2C1-51C9-31E54FB9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16000"/>
            <a:ext cx="8572500" cy="4826000"/>
          </a:xfrm>
          <a:prstGeom prst="rect">
            <a:avLst/>
          </a:prstGeom>
        </p:spPr>
      </p:pic>
    </p:spTree>
    <p:extLst>
      <p:ext uri="{BB962C8B-B14F-4D97-AF65-F5344CB8AC3E}">
        <p14:creationId xmlns:p14="http://schemas.microsoft.com/office/powerpoint/2010/main" val="55239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04339CB-B9C2-4DDE-837E-8D1D7AC4E86F}"/>
              </a:ext>
            </a:extLst>
          </p:cNvPr>
          <p:cNvSpPr txBox="1"/>
          <p:nvPr/>
        </p:nvSpPr>
        <p:spPr>
          <a:xfrm>
            <a:off x="126670" y="78497"/>
            <a:ext cx="8890659"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 Un tourisme façonné par les mobilités régionales</a:t>
            </a:r>
          </a:p>
        </p:txBody>
      </p:sp>
      <p:sp>
        <p:nvSpPr>
          <p:cNvPr id="14" name="ZoneTexte 13">
            <a:extLst>
              <a:ext uri="{FF2B5EF4-FFF2-40B4-BE49-F238E27FC236}">
                <a16:creationId xmlns:a16="http://schemas.microsoft.com/office/drawing/2014/main" id="{364E112D-6E0D-44AD-B602-1CC3B755D534}"/>
              </a:ext>
            </a:extLst>
          </p:cNvPr>
          <p:cNvSpPr txBox="1"/>
          <p:nvPr/>
        </p:nvSpPr>
        <p:spPr>
          <a:xfrm>
            <a:off x="2396609" y="540162"/>
            <a:ext cx="6620720" cy="384721"/>
          </a:xfrm>
          <a:prstGeom prst="rect">
            <a:avLst/>
          </a:prstGeom>
          <a:solidFill>
            <a:schemeClr val="bg1"/>
          </a:solidFill>
        </p:spPr>
        <p:txBody>
          <a:bodyPr wrap="square" rtlCol="0">
            <a:spAutoFit/>
          </a:bodyPr>
          <a:lstStyle/>
          <a:p>
            <a:r>
              <a:rPr lang="fr-FR" sz="1900" dirty="0">
                <a:solidFill>
                  <a:schemeClr val="accent1">
                    <a:lumMod val="75000"/>
                  </a:schemeClr>
                </a:solidFill>
                <a:latin typeface="Arial Black" panose="020B0A04020102020204" pitchFamily="34" charset="0"/>
              </a:rPr>
              <a:t>1/ des arrivées de touristes en forte croissance </a:t>
            </a:r>
          </a:p>
        </p:txBody>
      </p:sp>
      <p:graphicFrame>
        <p:nvGraphicFramePr>
          <p:cNvPr id="4" name="Tableau 3">
            <a:extLst>
              <a:ext uri="{FF2B5EF4-FFF2-40B4-BE49-F238E27FC236}">
                <a16:creationId xmlns:a16="http://schemas.microsoft.com/office/drawing/2014/main" id="{6EB73DFF-1C01-D3EB-646F-9B93E0D2EC26}"/>
              </a:ext>
            </a:extLst>
          </p:cNvPr>
          <p:cNvGraphicFramePr>
            <a:graphicFrameLocks noGrp="1"/>
          </p:cNvGraphicFramePr>
          <p:nvPr>
            <p:extLst>
              <p:ext uri="{D42A27DB-BD31-4B8C-83A1-F6EECF244321}">
                <p14:modId xmlns:p14="http://schemas.microsoft.com/office/powerpoint/2010/main" val="621063132"/>
              </p:ext>
            </p:extLst>
          </p:nvPr>
        </p:nvGraphicFramePr>
        <p:xfrm>
          <a:off x="259465" y="1070085"/>
          <a:ext cx="8548870" cy="5787915"/>
        </p:xfrm>
        <a:graphic>
          <a:graphicData uri="http://schemas.openxmlformats.org/drawingml/2006/table">
            <a:tbl>
              <a:tblPr firstRow="1" firstCol="1" bandRow="1">
                <a:tableStyleId>{5C22544A-7EE6-4342-B048-85BDC9FD1C3A}</a:tableStyleId>
              </a:tblPr>
              <a:tblGrid>
                <a:gridCol w="2119192">
                  <a:extLst>
                    <a:ext uri="{9D8B030D-6E8A-4147-A177-3AD203B41FA5}">
                      <a16:colId xmlns:a16="http://schemas.microsoft.com/office/drawing/2014/main" val="3717095908"/>
                    </a:ext>
                  </a:extLst>
                </a:gridCol>
                <a:gridCol w="854044">
                  <a:extLst>
                    <a:ext uri="{9D8B030D-6E8A-4147-A177-3AD203B41FA5}">
                      <a16:colId xmlns:a16="http://schemas.microsoft.com/office/drawing/2014/main" val="1259522892"/>
                    </a:ext>
                  </a:extLst>
                </a:gridCol>
                <a:gridCol w="929897">
                  <a:extLst>
                    <a:ext uri="{9D8B030D-6E8A-4147-A177-3AD203B41FA5}">
                      <a16:colId xmlns:a16="http://schemas.microsoft.com/office/drawing/2014/main" val="244123207"/>
                    </a:ext>
                  </a:extLst>
                </a:gridCol>
                <a:gridCol w="928959">
                  <a:extLst>
                    <a:ext uri="{9D8B030D-6E8A-4147-A177-3AD203B41FA5}">
                      <a16:colId xmlns:a16="http://schemas.microsoft.com/office/drawing/2014/main" val="2904757369"/>
                    </a:ext>
                  </a:extLst>
                </a:gridCol>
                <a:gridCol w="1020732">
                  <a:extLst>
                    <a:ext uri="{9D8B030D-6E8A-4147-A177-3AD203B41FA5}">
                      <a16:colId xmlns:a16="http://schemas.microsoft.com/office/drawing/2014/main" val="1385911897"/>
                    </a:ext>
                  </a:extLst>
                </a:gridCol>
                <a:gridCol w="1396087">
                  <a:extLst>
                    <a:ext uri="{9D8B030D-6E8A-4147-A177-3AD203B41FA5}">
                      <a16:colId xmlns:a16="http://schemas.microsoft.com/office/drawing/2014/main" val="3198709812"/>
                    </a:ext>
                  </a:extLst>
                </a:gridCol>
                <a:gridCol w="1299959">
                  <a:extLst>
                    <a:ext uri="{9D8B030D-6E8A-4147-A177-3AD203B41FA5}">
                      <a16:colId xmlns:a16="http://schemas.microsoft.com/office/drawing/2014/main" val="103036117"/>
                    </a:ext>
                  </a:extLst>
                </a:gridCol>
              </a:tblGrid>
              <a:tr h="258441">
                <a:tc gridSpan="5">
                  <a:txBody>
                    <a:bodyPr/>
                    <a:lstStyle/>
                    <a:p>
                      <a:pPr algn="ctr">
                        <a:lnSpc>
                          <a:spcPct val="107000"/>
                        </a:lnSpc>
                        <a:spcAft>
                          <a:spcPts val="800"/>
                        </a:spcAft>
                      </a:pPr>
                      <a:r>
                        <a:rPr lang="fr-FR" sz="1400" dirty="0">
                          <a:effectLst/>
                        </a:rPr>
                        <a:t>millions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800"/>
                        </a:spcAft>
                      </a:pPr>
                      <a:r>
                        <a:rPr lang="fr-FR" sz="1400">
                          <a:effectLst/>
                        </a:rPr>
                        <a:t>En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a:effectLst/>
                        </a:rPr>
                        <a:t>Différence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293552"/>
                  </a:ext>
                </a:extLst>
              </a:tr>
              <a:tr h="258441">
                <a:tc>
                  <a:txBody>
                    <a:bodyPr/>
                    <a:lstStyle/>
                    <a:p>
                      <a:pPr>
                        <a:lnSpc>
                          <a:spcPct val="107000"/>
                        </a:lnSpc>
                        <a:spcAft>
                          <a:spcPts val="80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2019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400" dirty="0">
                          <a:effectLst/>
                        </a:rPr>
                        <a:t>2023-2019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2991963"/>
                  </a:ext>
                </a:extLst>
              </a:tr>
              <a:tr h="258441">
                <a:tc>
                  <a:txBody>
                    <a:bodyPr/>
                    <a:lstStyle/>
                    <a:p>
                      <a:pPr>
                        <a:lnSpc>
                          <a:spcPct val="107000"/>
                        </a:lnSpc>
                        <a:spcAft>
                          <a:spcPts val="800"/>
                        </a:spcAft>
                      </a:pPr>
                      <a:r>
                        <a:rPr lang="fr-FR" sz="1400" dirty="0">
                          <a:effectLst/>
                        </a:rPr>
                        <a:t>World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835"/>
                        </a:spcBef>
                        <a:spcAft>
                          <a:spcPts val="0"/>
                        </a:spcAft>
                      </a:pPr>
                      <a:r>
                        <a:rPr lang="en-US" sz="1400" spc="-20">
                          <a:effectLst/>
                        </a:rPr>
                        <a:t>1462</a:t>
                      </a:r>
                      <a:endParaRPr lang="fr-FR" sz="1400">
                        <a:effectLst/>
                        <a:latin typeface="Arial MT"/>
                        <a:ea typeface="Arial MT"/>
                        <a:cs typeface="Arial MT"/>
                      </a:endParaRPr>
                    </a:p>
                  </a:txBody>
                  <a:tcPr marL="68580" marR="68580" marT="0" marB="0"/>
                </a:tc>
                <a:tc>
                  <a:txBody>
                    <a:bodyPr/>
                    <a:lstStyle/>
                    <a:p>
                      <a:pPr marR="25400" algn="r">
                        <a:spcBef>
                          <a:spcPts val="835"/>
                        </a:spcBef>
                        <a:spcAft>
                          <a:spcPts val="0"/>
                        </a:spcAft>
                      </a:pPr>
                      <a:r>
                        <a:rPr lang="en-US" sz="1400" spc="-25" dirty="0">
                          <a:effectLst/>
                        </a:rPr>
                        <a:t>407</a:t>
                      </a:r>
                      <a:endParaRPr lang="fr-FR" sz="1400" dirty="0">
                        <a:effectLst/>
                        <a:latin typeface="Arial MT"/>
                        <a:ea typeface="Arial MT"/>
                        <a:cs typeface="Arial MT"/>
                      </a:endParaRPr>
                    </a:p>
                  </a:txBody>
                  <a:tcPr marL="68580" marR="68580" marT="0" marB="0"/>
                </a:tc>
                <a:tc>
                  <a:txBody>
                    <a:bodyPr/>
                    <a:lstStyle/>
                    <a:p>
                      <a:pPr marR="16510" algn="r">
                        <a:spcBef>
                          <a:spcPts val="835"/>
                        </a:spcBef>
                        <a:spcAft>
                          <a:spcPts val="0"/>
                        </a:spcAft>
                      </a:pPr>
                      <a:r>
                        <a:rPr lang="en-US" sz="1400" spc="-25">
                          <a:effectLst/>
                        </a:rPr>
                        <a:t>960</a:t>
                      </a:r>
                      <a:endParaRPr lang="fr-FR" sz="1400">
                        <a:effectLst/>
                        <a:latin typeface="Arial MT"/>
                        <a:ea typeface="Arial MT"/>
                        <a:cs typeface="Arial MT"/>
                      </a:endParaRPr>
                    </a:p>
                  </a:txBody>
                  <a:tcPr marL="68580" marR="68580" marT="0" marB="0"/>
                </a:tc>
                <a:tc>
                  <a:txBody>
                    <a:bodyPr/>
                    <a:lstStyle/>
                    <a:p>
                      <a:pPr marR="17780" algn="r">
                        <a:spcBef>
                          <a:spcPts val="835"/>
                        </a:spcBef>
                        <a:spcAft>
                          <a:spcPts val="0"/>
                        </a:spcAft>
                      </a:pPr>
                      <a:r>
                        <a:rPr lang="en-US" sz="1400" spc="-20">
                          <a:effectLst/>
                        </a:rPr>
                        <a:t>1286</a:t>
                      </a:r>
                      <a:endParaRPr lang="fr-FR" sz="1400">
                        <a:effectLst/>
                        <a:latin typeface="Arial MT"/>
                        <a:ea typeface="Arial MT"/>
                        <a:cs typeface="Arial MT"/>
                      </a:endParaRPr>
                    </a:p>
                  </a:txBody>
                  <a:tcPr marL="68580" marR="68580" marT="0" marB="0"/>
                </a:tc>
                <a:tc>
                  <a:txBody>
                    <a:bodyPr/>
                    <a:lstStyle/>
                    <a:p>
                      <a:pPr marR="17780" algn="ctr">
                        <a:spcBef>
                          <a:spcPts val="835"/>
                        </a:spcBef>
                        <a:spcAft>
                          <a:spcPts val="0"/>
                        </a:spcAft>
                      </a:pPr>
                      <a:r>
                        <a:rPr lang="en-US" sz="1400" spc="-25" dirty="0">
                          <a:effectLst/>
                        </a:rPr>
                        <a:t>100</a:t>
                      </a:r>
                      <a:endParaRPr lang="fr-FR" sz="1400" dirty="0">
                        <a:effectLst/>
                        <a:latin typeface="Arial MT"/>
                        <a:ea typeface="Arial MT"/>
                        <a:cs typeface="Arial MT"/>
                      </a:endParaRPr>
                    </a:p>
                  </a:txBody>
                  <a:tcPr marL="68580" marR="68580" marT="0" marB="0"/>
                </a:tc>
                <a:tc>
                  <a:txBody>
                    <a:bodyPr/>
                    <a:lstStyle/>
                    <a:p>
                      <a:pPr marL="30480" algn="ctr">
                        <a:spcBef>
                          <a:spcPts val="835"/>
                        </a:spcBef>
                        <a:spcAft>
                          <a:spcPts val="0"/>
                        </a:spcAft>
                      </a:pPr>
                      <a:r>
                        <a:rPr lang="en-US" sz="1400">
                          <a:effectLst/>
                        </a:rPr>
                        <a:t>-</a:t>
                      </a:r>
                      <a:r>
                        <a:rPr lang="en-US" sz="1400" spc="-20">
                          <a:effectLst/>
                        </a:rPr>
                        <a:t>12.1</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348200572"/>
                  </a:ext>
                </a:extLst>
              </a:tr>
              <a:tr h="258441">
                <a:tc>
                  <a:txBody>
                    <a:bodyPr/>
                    <a:lstStyle/>
                    <a:p>
                      <a:pPr>
                        <a:lnSpc>
                          <a:spcPct val="107000"/>
                        </a:lnSpc>
                        <a:spcAft>
                          <a:spcPts val="800"/>
                        </a:spcAft>
                      </a:pPr>
                      <a:r>
                        <a:rPr lang="fr-FR" sz="1400" dirty="0">
                          <a:solidFill>
                            <a:schemeClr val="tx1"/>
                          </a:solidFill>
                          <a:effectLst/>
                        </a:rPr>
                        <a:t>Europe</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10">
                          <a:effectLst/>
                        </a:rPr>
                        <a:t>742.4</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10" dirty="0">
                          <a:effectLst/>
                        </a:rPr>
                        <a:t>239.7</a:t>
                      </a:r>
                      <a:endParaRPr lang="fr-FR" sz="1400" dirty="0">
                        <a:effectLst/>
                        <a:latin typeface="Arial MT"/>
                        <a:ea typeface="Arial MT"/>
                        <a:cs typeface="Arial MT"/>
                      </a:endParaRPr>
                    </a:p>
                  </a:txBody>
                  <a:tcPr marL="68580" marR="68580" marT="0" marB="0">
                    <a:solidFill>
                      <a:srgbClr val="FFFF00"/>
                    </a:solidFill>
                  </a:tcPr>
                </a:tc>
                <a:tc>
                  <a:txBody>
                    <a:bodyPr/>
                    <a:lstStyle/>
                    <a:p>
                      <a:pPr marR="32385" algn="r">
                        <a:spcBef>
                          <a:spcPts val="370"/>
                        </a:spcBef>
                        <a:spcAft>
                          <a:spcPts val="0"/>
                        </a:spcAft>
                      </a:pPr>
                      <a:r>
                        <a:rPr lang="en-US" sz="1400" spc="-10">
                          <a:effectLst/>
                        </a:rPr>
                        <a:t>596.8</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10">
                          <a:effectLst/>
                        </a:rPr>
                        <a:t>700.4</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0">
                          <a:effectLst/>
                        </a:rPr>
                        <a:t>54.5</a:t>
                      </a:r>
                      <a:endParaRPr lang="fr-FR" sz="1400">
                        <a:effectLst/>
                        <a:latin typeface="Arial MT"/>
                        <a:ea typeface="Arial MT"/>
                        <a:cs typeface="Arial MT"/>
                      </a:endParaRPr>
                    </a:p>
                  </a:txBody>
                  <a:tcPr marL="68580" marR="68580" marT="0" marB="0">
                    <a:solidFill>
                      <a:srgbClr val="FFFF00"/>
                    </a:solidFill>
                  </a:tcPr>
                </a:tc>
                <a:tc>
                  <a:txBody>
                    <a:bodyPr/>
                    <a:lstStyle/>
                    <a:p>
                      <a:pPr marL="46990" algn="ctr">
                        <a:spcBef>
                          <a:spcPts val="370"/>
                        </a:spcBef>
                        <a:spcAft>
                          <a:spcPts val="0"/>
                        </a:spcAft>
                      </a:pPr>
                      <a:r>
                        <a:rPr lang="en-US" sz="1400" dirty="0">
                          <a:effectLst/>
                        </a:rPr>
                        <a:t>-</a:t>
                      </a:r>
                      <a:r>
                        <a:rPr lang="en-US" sz="1400" spc="-25" dirty="0">
                          <a:effectLst/>
                        </a:rPr>
                        <a:t>5.7</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4066362611"/>
                  </a:ext>
                </a:extLst>
              </a:tr>
              <a:tr h="258441">
                <a:tc>
                  <a:txBody>
                    <a:bodyPr/>
                    <a:lstStyle/>
                    <a:p>
                      <a:pPr algn="r">
                        <a:lnSpc>
                          <a:spcPct val="107000"/>
                        </a:lnSpc>
                        <a:spcAft>
                          <a:spcPts val="800"/>
                        </a:spcAft>
                      </a:pPr>
                      <a:r>
                        <a:rPr lang="fr-FR" sz="1400" dirty="0" err="1">
                          <a:effectLst/>
                        </a:rPr>
                        <a:t>Northern</a:t>
                      </a:r>
                      <a:r>
                        <a:rPr lang="fr-FR" sz="1400" dirty="0">
                          <a:effectLst/>
                        </a:rPr>
                        <a:t> Europe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82.1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dirty="0">
                          <a:effectLst/>
                        </a:rPr>
                        <a:t>23.8</a:t>
                      </a:r>
                      <a:endParaRPr lang="fr-FR" sz="1400" dirty="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67.5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80.8</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6.3</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1.6</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726383154"/>
                  </a:ext>
                </a:extLst>
              </a:tr>
              <a:tr h="258441">
                <a:tc>
                  <a:txBody>
                    <a:bodyPr/>
                    <a:lstStyle/>
                    <a:p>
                      <a:pPr algn="r">
                        <a:lnSpc>
                          <a:spcPct val="107000"/>
                        </a:lnSpc>
                        <a:spcAft>
                          <a:spcPts val="800"/>
                        </a:spcAft>
                      </a:pPr>
                      <a:r>
                        <a:rPr lang="fr-FR" sz="1400" dirty="0">
                          <a:effectLst/>
                        </a:rPr>
                        <a:t>Western Europe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205.1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83.5</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169.5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199.3</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0">
                          <a:effectLst/>
                        </a:rPr>
                        <a:t>15.5</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2.9</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332511869"/>
                  </a:ext>
                </a:extLst>
              </a:tr>
              <a:tr h="358804">
                <a:tc>
                  <a:txBody>
                    <a:bodyPr/>
                    <a:lstStyle/>
                    <a:p>
                      <a:pPr algn="r">
                        <a:lnSpc>
                          <a:spcPct val="107000"/>
                        </a:lnSpc>
                        <a:spcAft>
                          <a:spcPts val="800"/>
                        </a:spcAft>
                      </a:pPr>
                      <a:r>
                        <a:rPr lang="fr-FR" sz="1400" dirty="0">
                          <a:effectLst/>
                        </a:rPr>
                        <a:t>Central/</a:t>
                      </a:r>
                      <a:r>
                        <a:rPr lang="fr-FR" sz="1400" dirty="0" err="1">
                          <a:effectLst/>
                        </a:rPr>
                        <a:t>Eastern</a:t>
                      </a:r>
                      <a:r>
                        <a:rPr lang="fr-FR" sz="1400" dirty="0">
                          <a:effectLst/>
                        </a:rPr>
                        <a:t> </a:t>
                      </a:r>
                      <a:r>
                        <a:rPr lang="fr-FR" sz="1400" dirty="0" err="1">
                          <a:effectLst/>
                        </a:rPr>
                        <a:t>Eur</a:t>
                      </a:r>
                      <a:r>
                        <a:rPr lang="fr-FR" sz="1400" dirty="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150.9</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44.1</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94.2</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dirty="0">
                          <a:effectLst/>
                        </a:rPr>
                        <a:t>112.9</a:t>
                      </a:r>
                      <a:endParaRPr lang="fr-FR" sz="1400" dirty="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8.8</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25.2</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215042053"/>
                  </a:ext>
                </a:extLst>
              </a:tr>
              <a:tr h="288032">
                <a:tc>
                  <a:txBody>
                    <a:bodyPr/>
                    <a:lstStyle/>
                    <a:p>
                      <a:pPr algn="r">
                        <a:lnSpc>
                          <a:spcPct val="107000"/>
                        </a:lnSpc>
                        <a:spcAft>
                          <a:spcPts val="800"/>
                        </a:spcAft>
                      </a:pPr>
                      <a:r>
                        <a:rPr lang="fr-FR" sz="1400" dirty="0" err="1">
                          <a:effectLst/>
                        </a:rPr>
                        <a:t>Southern</a:t>
                      </a:r>
                      <a:r>
                        <a:rPr lang="fr-FR" sz="1400" dirty="0">
                          <a:effectLst/>
                        </a:rPr>
                        <a:t>/</a:t>
                      </a:r>
                      <a:r>
                        <a:rPr lang="fr-FR" sz="1400" dirty="0" err="1">
                          <a:effectLst/>
                        </a:rPr>
                        <a:t>Medit</a:t>
                      </a:r>
                      <a:r>
                        <a:rPr lang="fr-FR" sz="1400" dirty="0">
                          <a:effectLst/>
                        </a:rPr>
                        <a:t>. </a:t>
                      </a:r>
                      <a:r>
                        <a:rPr lang="fr-FR" sz="1400" dirty="0" err="1">
                          <a:effectLst/>
                        </a:rPr>
                        <a:t>Eur</a:t>
                      </a:r>
                      <a:r>
                        <a:rPr lang="fr-FR" sz="1400" dirty="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dirty="0">
                          <a:effectLst/>
                        </a:rPr>
                        <a:t>304.2</a:t>
                      </a:r>
                      <a:endParaRPr lang="fr-FR" sz="1400" dirty="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88.4</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265.7</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307.4</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0">
                          <a:effectLst/>
                        </a:rPr>
                        <a:t>23.9</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1.1</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684563248"/>
                  </a:ext>
                </a:extLst>
              </a:tr>
              <a:tr h="258441">
                <a:tc>
                  <a:txBody>
                    <a:bodyPr/>
                    <a:lstStyle/>
                    <a:p>
                      <a:pPr>
                        <a:lnSpc>
                          <a:spcPct val="107000"/>
                        </a:lnSpc>
                        <a:spcAft>
                          <a:spcPts val="800"/>
                        </a:spcAft>
                      </a:pPr>
                      <a:r>
                        <a:rPr lang="fr-FR" sz="1400" dirty="0">
                          <a:solidFill>
                            <a:schemeClr val="tx1"/>
                          </a:solidFill>
                          <a:effectLst/>
                        </a:rPr>
                        <a:t>Asia and the Pacific</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40005" algn="r">
                        <a:lnSpc>
                          <a:spcPts val="860"/>
                        </a:lnSpc>
                        <a:spcBef>
                          <a:spcPts val="235"/>
                        </a:spcBef>
                        <a:spcAft>
                          <a:spcPts val="0"/>
                        </a:spcAft>
                      </a:pPr>
                      <a:endParaRPr lang="en-US" sz="800" spc="-10" dirty="0">
                        <a:effectLst/>
                      </a:endParaRPr>
                    </a:p>
                    <a:p>
                      <a:pPr marR="40005" algn="r">
                        <a:lnSpc>
                          <a:spcPts val="860"/>
                        </a:lnSpc>
                        <a:spcBef>
                          <a:spcPts val="235"/>
                        </a:spcBef>
                        <a:spcAft>
                          <a:spcPts val="0"/>
                        </a:spcAft>
                      </a:pPr>
                      <a:r>
                        <a:rPr lang="en-US" sz="1400" spc="-10" dirty="0">
                          <a:effectLst/>
                        </a:rPr>
                        <a:t>360.1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40005" algn="r">
                        <a:lnSpc>
                          <a:spcPts val="860"/>
                        </a:lnSpc>
                        <a:spcBef>
                          <a:spcPts val="235"/>
                        </a:spcBef>
                        <a:spcAft>
                          <a:spcPts val="0"/>
                        </a:spcAft>
                      </a:pPr>
                      <a:endParaRPr lang="en-US" sz="1400" spc="-20" dirty="0">
                        <a:effectLst/>
                      </a:endParaRPr>
                    </a:p>
                    <a:p>
                      <a:pPr marR="40005" algn="r">
                        <a:lnSpc>
                          <a:spcPts val="860"/>
                        </a:lnSpc>
                        <a:spcBef>
                          <a:spcPts val="235"/>
                        </a:spcBef>
                        <a:spcAft>
                          <a:spcPts val="0"/>
                        </a:spcAft>
                      </a:pPr>
                      <a:r>
                        <a:rPr lang="en-US" sz="1400" spc="-20" dirty="0">
                          <a:effectLst/>
                        </a:rPr>
                        <a:t>59.1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1750" algn="r">
                        <a:lnSpc>
                          <a:spcPts val="860"/>
                        </a:lnSpc>
                        <a:spcBef>
                          <a:spcPts val="235"/>
                        </a:spcBef>
                        <a:spcAft>
                          <a:spcPts val="0"/>
                        </a:spcAft>
                      </a:pPr>
                      <a:endParaRPr lang="en-US" sz="1400" spc="-20" dirty="0">
                        <a:effectLst/>
                      </a:endParaRPr>
                    </a:p>
                    <a:p>
                      <a:pPr marR="31750" algn="r">
                        <a:lnSpc>
                          <a:spcPts val="860"/>
                        </a:lnSpc>
                        <a:spcBef>
                          <a:spcPts val="235"/>
                        </a:spcBef>
                        <a:spcAft>
                          <a:spcPts val="0"/>
                        </a:spcAft>
                      </a:pPr>
                      <a:r>
                        <a:rPr lang="en-US" sz="1400" spc="-20" dirty="0">
                          <a:effectLst/>
                        </a:rPr>
                        <a:t>91.5</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3020" algn="r">
                        <a:lnSpc>
                          <a:spcPts val="860"/>
                        </a:lnSpc>
                        <a:spcBef>
                          <a:spcPts val="235"/>
                        </a:spcBef>
                        <a:spcAft>
                          <a:spcPts val="0"/>
                        </a:spcAft>
                      </a:pPr>
                      <a:endParaRPr lang="en-US" sz="1400" spc="-10" dirty="0">
                        <a:effectLst/>
                      </a:endParaRPr>
                    </a:p>
                    <a:p>
                      <a:pPr marR="33020" algn="r">
                        <a:lnSpc>
                          <a:spcPts val="860"/>
                        </a:lnSpc>
                        <a:spcBef>
                          <a:spcPts val="235"/>
                        </a:spcBef>
                        <a:spcAft>
                          <a:spcPts val="0"/>
                        </a:spcAft>
                      </a:pPr>
                      <a:r>
                        <a:rPr lang="en-US" sz="1400" spc="-10" dirty="0">
                          <a:effectLst/>
                        </a:rPr>
                        <a:t>233.4</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33020" algn="ctr">
                        <a:lnSpc>
                          <a:spcPts val="860"/>
                        </a:lnSpc>
                        <a:spcBef>
                          <a:spcPts val="235"/>
                        </a:spcBef>
                        <a:spcAft>
                          <a:spcPts val="0"/>
                        </a:spcAft>
                      </a:pPr>
                      <a:endParaRPr lang="en-US" sz="1400" spc="-20" dirty="0">
                        <a:effectLst/>
                      </a:endParaRPr>
                    </a:p>
                    <a:p>
                      <a:pPr marR="33020" algn="ctr">
                        <a:lnSpc>
                          <a:spcPts val="860"/>
                        </a:lnSpc>
                        <a:spcBef>
                          <a:spcPts val="235"/>
                        </a:spcBef>
                        <a:spcAft>
                          <a:spcPts val="0"/>
                        </a:spcAft>
                      </a:pPr>
                      <a:r>
                        <a:rPr lang="en-US" sz="1400" spc="-20" dirty="0">
                          <a:effectLst/>
                        </a:rPr>
                        <a:t>18.2 (25 en 2019)</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algn="ctr">
                        <a:lnSpc>
                          <a:spcPts val="860"/>
                        </a:lnSpc>
                        <a:spcBef>
                          <a:spcPts val="235"/>
                        </a:spcBef>
                      </a:pPr>
                      <a:endParaRPr lang="en-US" sz="1400" dirty="0">
                        <a:effectLst/>
                      </a:endParaRPr>
                    </a:p>
                    <a:p>
                      <a:pPr algn="ctr">
                        <a:lnSpc>
                          <a:spcPts val="860"/>
                        </a:lnSpc>
                        <a:spcBef>
                          <a:spcPts val="235"/>
                        </a:spcBef>
                      </a:pPr>
                      <a:r>
                        <a:rPr lang="en-US" sz="1400" dirty="0">
                          <a:effectLst/>
                        </a:rPr>
                        <a:t>-</a:t>
                      </a:r>
                      <a:r>
                        <a:rPr lang="en-US" sz="1400" spc="-20" dirty="0">
                          <a:effectLst/>
                        </a:rPr>
                        <a:t>35.2</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3396420495"/>
                  </a:ext>
                </a:extLst>
              </a:tr>
              <a:tr h="258441">
                <a:tc>
                  <a:txBody>
                    <a:bodyPr/>
                    <a:lstStyle/>
                    <a:p>
                      <a:pPr algn="r">
                        <a:lnSpc>
                          <a:spcPct val="107000"/>
                        </a:lnSpc>
                        <a:spcAft>
                          <a:spcPts val="800"/>
                        </a:spcAft>
                      </a:pPr>
                      <a:r>
                        <a:rPr lang="fr-FR" sz="1400">
                          <a:effectLst/>
                        </a:rPr>
                        <a:t>North-East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10">
                          <a:effectLst/>
                        </a:rPr>
                        <a:t>170.3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20">
                          <a:effectLst/>
                        </a:rPr>
                        <a:t>20.3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6510" algn="r">
                        <a:spcBef>
                          <a:spcPts val="235"/>
                        </a:spcBef>
                      </a:pPr>
                      <a:r>
                        <a:rPr lang="en-US" sz="1400" spc="-20">
                          <a:effectLst/>
                        </a:rPr>
                        <a:t>20.5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r">
                        <a:spcBef>
                          <a:spcPts val="235"/>
                        </a:spcBef>
                      </a:pPr>
                      <a:r>
                        <a:rPr lang="en-US" sz="1400" spc="-20">
                          <a:effectLst/>
                        </a:rPr>
                        <a:t>93.5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ctr">
                        <a:spcBef>
                          <a:spcPts val="235"/>
                        </a:spcBef>
                      </a:pPr>
                      <a:r>
                        <a:rPr lang="en-US" sz="1400" spc="-25">
                          <a:effectLst/>
                        </a:rPr>
                        <a:t>7.3</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L="30480" algn="ctr">
                        <a:spcBef>
                          <a:spcPts val="235"/>
                        </a:spcBef>
                      </a:pPr>
                      <a:r>
                        <a:rPr lang="en-US" sz="1400" dirty="0">
                          <a:effectLst/>
                        </a:rPr>
                        <a:t>-</a:t>
                      </a:r>
                      <a:r>
                        <a:rPr lang="en-US" sz="1400" spc="-20" dirty="0">
                          <a:effectLst/>
                        </a:rPr>
                        <a:t>45.1</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2140704480"/>
                  </a:ext>
                </a:extLst>
              </a:tr>
              <a:tr h="258441">
                <a:tc>
                  <a:txBody>
                    <a:bodyPr/>
                    <a:lstStyle/>
                    <a:p>
                      <a:pPr algn="r">
                        <a:lnSpc>
                          <a:spcPct val="107000"/>
                        </a:lnSpc>
                        <a:spcAft>
                          <a:spcPts val="800"/>
                        </a:spcAft>
                      </a:pPr>
                      <a:r>
                        <a:rPr lang="fr-FR" sz="1400">
                          <a:effectLst/>
                        </a:rPr>
                        <a:t>South-East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10">
                          <a:effectLst/>
                        </a:rPr>
                        <a:t>138.6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24765" algn="r">
                        <a:spcBef>
                          <a:spcPts val="235"/>
                        </a:spcBef>
                      </a:pPr>
                      <a:r>
                        <a:rPr lang="en-US" sz="1400" spc="-20">
                          <a:effectLst/>
                        </a:rPr>
                        <a:t>25.5</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6510" algn="r">
                        <a:spcBef>
                          <a:spcPts val="235"/>
                        </a:spcBef>
                      </a:pPr>
                      <a:r>
                        <a:rPr lang="en-US" sz="1400" spc="-20">
                          <a:effectLst/>
                        </a:rPr>
                        <a:t>41.6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r">
                        <a:spcBef>
                          <a:spcPts val="235"/>
                        </a:spcBef>
                      </a:pPr>
                      <a:r>
                        <a:rPr lang="en-US" sz="1400" spc="-20">
                          <a:effectLst/>
                        </a:rPr>
                        <a:t>97.6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R="17780" algn="ctr">
                        <a:spcBef>
                          <a:spcPts val="235"/>
                        </a:spcBef>
                      </a:pPr>
                      <a:r>
                        <a:rPr lang="en-US" sz="1400" spc="-25">
                          <a:effectLst/>
                        </a:rPr>
                        <a:t>7.6</a:t>
                      </a:r>
                      <a:endParaRPr lang="fr-FR" sz="140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pPr marL="30480" algn="ctr">
                        <a:spcBef>
                          <a:spcPts val="235"/>
                        </a:spcBef>
                      </a:pPr>
                      <a:r>
                        <a:rPr lang="en-US" sz="1400" dirty="0">
                          <a:effectLst/>
                        </a:rPr>
                        <a:t>-</a:t>
                      </a:r>
                      <a:r>
                        <a:rPr lang="en-US" sz="1400" spc="-20" dirty="0">
                          <a:effectLst/>
                        </a:rPr>
                        <a:t>29.6</a:t>
                      </a:r>
                      <a:endParaRPr lang="fr-FR" sz="1400" dirty="0">
                        <a:effectLst/>
                        <a:latin typeface="Arial MT"/>
                        <a:ea typeface="Arial MT"/>
                        <a:cs typeface="Arial MT"/>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extLst>
                  <a:ext uri="{0D108BD9-81ED-4DB2-BD59-A6C34878D82A}">
                    <a16:rowId xmlns:a16="http://schemas.microsoft.com/office/drawing/2014/main" val="37120533"/>
                  </a:ext>
                </a:extLst>
              </a:tr>
              <a:tr h="258441">
                <a:tc>
                  <a:txBody>
                    <a:bodyPr/>
                    <a:lstStyle/>
                    <a:p>
                      <a:pPr algn="r">
                        <a:lnSpc>
                          <a:spcPct val="107000"/>
                        </a:lnSpc>
                        <a:spcAft>
                          <a:spcPts val="800"/>
                        </a:spcAft>
                      </a:pPr>
                      <a:r>
                        <a:rPr lang="fr-FR" sz="1400">
                          <a:effectLst/>
                        </a:rPr>
                        <a:t>Oceania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17.5</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3.6</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5">
                          <a:effectLst/>
                        </a:rPr>
                        <a:t>6.8</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12.9</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1.0</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26.0</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332325899"/>
                  </a:ext>
                </a:extLst>
              </a:tr>
              <a:tr h="258441">
                <a:tc>
                  <a:txBody>
                    <a:bodyPr/>
                    <a:lstStyle/>
                    <a:p>
                      <a:pPr algn="r">
                        <a:lnSpc>
                          <a:spcPct val="107000"/>
                        </a:lnSpc>
                        <a:spcAft>
                          <a:spcPts val="800"/>
                        </a:spcAft>
                      </a:pPr>
                      <a:r>
                        <a:rPr lang="fr-FR" sz="1400">
                          <a:effectLst/>
                        </a:rPr>
                        <a:t>South Asia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lnSpc>
                          <a:spcPts val="860"/>
                        </a:lnSpc>
                        <a:spcBef>
                          <a:spcPts val="235"/>
                        </a:spcBef>
                        <a:spcAft>
                          <a:spcPts val="0"/>
                        </a:spcAft>
                      </a:pPr>
                      <a:r>
                        <a:rPr lang="en-US" sz="1400" spc="-20">
                          <a:effectLst/>
                        </a:rPr>
                        <a:t>33.8</a:t>
                      </a:r>
                      <a:endParaRPr lang="fr-FR" sz="1400">
                        <a:effectLst/>
                        <a:latin typeface="Arial MT"/>
                        <a:ea typeface="Arial MT"/>
                        <a:cs typeface="Arial MT"/>
                      </a:endParaRPr>
                    </a:p>
                  </a:txBody>
                  <a:tcPr marL="68580" marR="68580" marT="0" marB="0"/>
                </a:tc>
                <a:tc>
                  <a:txBody>
                    <a:bodyPr/>
                    <a:lstStyle/>
                    <a:p>
                      <a:pPr marR="24765" algn="r">
                        <a:lnSpc>
                          <a:spcPts val="860"/>
                        </a:lnSpc>
                        <a:spcBef>
                          <a:spcPts val="235"/>
                        </a:spcBef>
                        <a:spcAft>
                          <a:spcPts val="0"/>
                        </a:spcAft>
                      </a:pPr>
                      <a:r>
                        <a:rPr lang="en-US" sz="1400" spc="-25">
                          <a:effectLst/>
                        </a:rPr>
                        <a:t>9.8</a:t>
                      </a:r>
                      <a:endParaRPr lang="fr-FR" sz="1400">
                        <a:effectLst/>
                        <a:latin typeface="Arial MT"/>
                        <a:ea typeface="Arial MT"/>
                        <a:cs typeface="Arial MT"/>
                      </a:endParaRPr>
                    </a:p>
                  </a:txBody>
                  <a:tcPr marL="68580" marR="68580" marT="0" marB="0"/>
                </a:tc>
                <a:tc>
                  <a:txBody>
                    <a:bodyPr/>
                    <a:lstStyle/>
                    <a:p>
                      <a:pPr marR="16510" algn="r">
                        <a:lnSpc>
                          <a:spcPts val="860"/>
                        </a:lnSpc>
                        <a:spcBef>
                          <a:spcPts val="235"/>
                        </a:spcBef>
                        <a:spcAft>
                          <a:spcPts val="0"/>
                        </a:spcAft>
                      </a:pPr>
                      <a:r>
                        <a:rPr lang="en-US" sz="1400" spc="-20">
                          <a:effectLst/>
                        </a:rPr>
                        <a:t>22.7</a:t>
                      </a:r>
                      <a:endParaRPr lang="fr-FR" sz="1400">
                        <a:effectLst/>
                        <a:latin typeface="Arial MT"/>
                        <a:ea typeface="Arial MT"/>
                        <a:cs typeface="Arial MT"/>
                      </a:endParaRPr>
                    </a:p>
                  </a:txBody>
                  <a:tcPr marL="68580" marR="68580" marT="0" marB="0"/>
                </a:tc>
                <a:tc>
                  <a:txBody>
                    <a:bodyPr/>
                    <a:lstStyle/>
                    <a:p>
                      <a:pPr marR="17780" algn="r">
                        <a:lnSpc>
                          <a:spcPts val="860"/>
                        </a:lnSpc>
                        <a:spcBef>
                          <a:spcPts val="235"/>
                        </a:spcBef>
                        <a:spcAft>
                          <a:spcPts val="0"/>
                        </a:spcAft>
                      </a:pPr>
                      <a:r>
                        <a:rPr lang="en-US" sz="1400" spc="-20">
                          <a:effectLst/>
                        </a:rPr>
                        <a:t>29.4</a:t>
                      </a:r>
                      <a:endParaRPr lang="fr-FR" sz="1400">
                        <a:effectLst/>
                        <a:latin typeface="Arial MT"/>
                        <a:ea typeface="Arial MT"/>
                        <a:cs typeface="Arial MT"/>
                      </a:endParaRPr>
                    </a:p>
                  </a:txBody>
                  <a:tcPr marL="68580" marR="68580" marT="0" marB="0"/>
                </a:tc>
                <a:tc>
                  <a:txBody>
                    <a:bodyPr/>
                    <a:lstStyle/>
                    <a:p>
                      <a:pPr marR="17780" algn="ctr">
                        <a:lnSpc>
                          <a:spcPts val="860"/>
                        </a:lnSpc>
                        <a:spcBef>
                          <a:spcPts val="235"/>
                        </a:spcBef>
                        <a:spcAft>
                          <a:spcPts val="0"/>
                        </a:spcAft>
                      </a:pPr>
                      <a:r>
                        <a:rPr lang="en-US" sz="1400" spc="-25">
                          <a:effectLst/>
                        </a:rPr>
                        <a:t>2.3</a:t>
                      </a:r>
                      <a:endParaRPr lang="fr-FR" sz="1400">
                        <a:effectLst/>
                        <a:latin typeface="Arial MT"/>
                        <a:ea typeface="Arial MT"/>
                        <a:cs typeface="Arial MT"/>
                      </a:endParaRPr>
                    </a:p>
                  </a:txBody>
                  <a:tcPr marL="68580" marR="68580" marT="0" marB="0"/>
                </a:tc>
                <a:tc>
                  <a:txBody>
                    <a:bodyPr/>
                    <a:lstStyle/>
                    <a:p>
                      <a:pPr marL="30480" algn="ctr">
                        <a:lnSpc>
                          <a:spcPts val="860"/>
                        </a:lnSpc>
                        <a:spcBef>
                          <a:spcPts val="235"/>
                        </a:spcBef>
                        <a:spcAft>
                          <a:spcPts val="0"/>
                        </a:spcAft>
                      </a:pPr>
                      <a:r>
                        <a:rPr lang="en-US" sz="1400">
                          <a:effectLst/>
                        </a:rPr>
                        <a:t>-</a:t>
                      </a:r>
                      <a:r>
                        <a:rPr lang="en-US" sz="1400" spc="-20">
                          <a:effectLst/>
                        </a:rPr>
                        <a:t>13.0</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435089572"/>
                  </a:ext>
                </a:extLst>
              </a:tr>
              <a:tr h="258441">
                <a:tc>
                  <a:txBody>
                    <a:bodyPr/>
                    <a:lstStyle/>
                    <a:p>
                      <a:pPr>
                        <a:lnSpc>
                          <a:spcPct val="107000"/>
                        </a:lnSpc>
                        <a:spcAft>
                          <a:spcPts val="800"/>
                        </a:spcAft>
                      </a:pPr>
                      <a:r>
                        <a:rPr lang="fr-FR" sz="1400" dirty="0" err="1">
                          <a:solidFill>
                            <a:schemeClr val="tx1"/>
                          </a:solidFill>
                          <a:effectLst/>
                        </a:rPr>
                        <a:t>Americas</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10">
                          <a:effectLst/>
                        </a:rPr>
                        <a:t>219.3</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69.6</a:t>
                      </a:r>
                      <a:endParaRPr lang="fr-FR" sz="1400">
                        <a:effectLst/>
                        <a:latin typeface="Arial MT"/>
                        <a:ea typeface="Arial MT"/>
                        <a:cs typeface="Arial MT"/>
                      </a:endParaRPr>
                    </a:p>
                  </a:txBody>
                  <a:tcPr marL="68580" marR="68580" marT="0" marB="0">
                    <a:solidFill>
                      <a:srgbClr val="FFFF00"/>
                    </a:solidFill>
                  </a:tcPr>
                </a:tc>
                <a:tc>
                  <a:txBody>
                    <a:bodyPr/>
                    <a:lstStyle/>
                    <a:p>
                      <a:pPr marR="32385" algn="r">
                        <a:spcBef>
                          <a:spcPts val="370"/>
                        </a:spcBef>
                        <a:spcAft>
                          <a:spcPts val="0"/>
                        </a:spcAft>
                      </a:pPr>
                      <a:r>
                        <a:rPr lang="en-US" sz="1400" spc="-10">
                          <a:effectLst/>
                        </a:rPr>
                        <a:t>156.6</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10">
                          <a:effectLst/>
                        </a:rPr>
                        <a:t>198.3</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0">
                          <a:effectLst/>
                        </a:rPr>
                        <a:t>15.4</a:t>
                      </a:r>
                      <a:endParaRPr lang="fr-FR" sz="1400">
                        <a:effectLst/>
                        <a:latin typeface="Arial MT"/>
                        <a:ea typeface="Arial MT"/>
                        <a:cs typeface="Arial MT"/>
                      </a:endParaRPr>
                    </a:p>
                  </a:txBody>
                  <a:tcPr marL="68580" marR="68580" marT="0" marB="0">
                    <a:solidFill>
                      <a:srgbClr val="FFFF00"/>
                    </a:solidFill>
                  </a:tcPr>
                </a:tc>
                <a:tc>
                  <a:txBody>
                    <a:bodyPr/>
                    <a:lstStyle/>
                    <a:p>
                      <a:pPr marL="46990" algn="ctr">
                        <a:spcBef>
                          <a:spcPts val="370"/>
                        </a:spcBef>
                        <a:spcAft>
                          <a:spcPts val="0"/>
                        </a:spcAft>
                      </a:pPr>
                      <a:r>
                        <a:rPr lang="en-US" sz="1400" dirty="0">
                          <a:effectLst/>
                        </a:rPr>
                        <a:t>-</a:t>
                      </a:r>
                      <a:r>
                        <a:rPr lang="en-US" sz="1400" spc="-25" dirty="0">
                          <a:effectLst/>
                        </a:rPr>
                        <a:t>9.6</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3779932016"/>
                  </a:ext>
                </a:extLst>
              </a:tr>
              <a:tr h="258441">
                <a:tc>
                  <a:txBody>
                    <a:bodyPr/>
                    <a:lstStyle/>
                    <a:p>
                      <a:pPr algn="r">
                        <a:lnSpc>
                          <a:spcPct val="107000"/>
                        </a:lnSpc>
                        <a:spcAft>
                          <a:spcPts val="800"/>
                        </a:spcAft>
                      </a:pPr>
                      <a:r>
                        <a:rPr lang="fr-FR" sz="1400">
                          <a:effectLst/>
                        </a:rPr>
                        <a:t>North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10">
                          <a:effectLst/>
                        </a:rPr>
                        <a:t>146.6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46.5</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10">
                          <a:effectLst/>
                        </a:rPr>
                        <a:t>102.0</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10">
                          <a:effectLst/>
                        </a:rPr>
                        <a:t>126.9</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9.9</a:t>
                      </a:r>
                      <a:endParaRPr lang="fr-FR" sz="1400">
                        <a:effectLst/>
                        <a:latin typeface="Arial MT"/>
                        <a:ea typeface="Arial MT"/>
                        <a:cs typeface="Arial MT"/>
                      </a:endParaRPr>
                    </a:p>
                  </a:txBody>
                  <a:tcPr marL="68580" marR="68580" marT="0" marB="0"/>
                </a:tc>
                <a:tc>
                  <a:txBody>
                    <a:bodyPr/>
                    <a:lstStyle/>
                    <a:p>
                      <a:pPr marL="30480" algn="ctr">
                        <a:spcBef>
                          <a:spcPts val="235"/>
                        </a:spcBef>
                      </a:pPr>
                      <a:r>
                        <a:rPr lang="en-US" sz="1400">
                          <a:effectLst/>
                        </a:rPr>
                        <a:t>-</a:t>
                      </a:r>
                      <a:r>
                        <a:rPr lang="en-US" sz="1400" spc="-20">
                          <a:effectLst/>
                        </a:rPr>
                        <a:t>13.5</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26772776"/>
                  </a:ext>
                </a:extLst>
              </a:tr>
              <a:tr h="258441">
                <a:tc>
                  <a:txBody>
                    <a:bodyPr/>
                    <a:lstStyle/>
                    <a:p>
                      <a:pPr algn="r">
                        <a:lnSpc>
                          <a:spcPct val="107000"/>
                        </a:lnSpc>
                        <a:spcAft>
                          <a:spcPts val="800"/>
                        </a:spcAft>
                      </a:pPr>
                      <a:r>
                        <a:rPr lang="fr-FR" sz="1400">
                          <a:effectLst/>
                        </a:rPr>
                        <a:t>Caribbean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26.1</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10.3</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22.9</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26.5</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1.4</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1059508891"/>
                  </a:ext>
                </a:extLst>
              </a:tr>
              <a:tr h="258441">
                <a:tc>
                  <a:txBody>
                    <a:bodyPr/>
                    <a:lstStyle/>
                    <a:p>
                      <a:pPr algn="r">
                        <a:lnSpc>
                          <a:spcPct val="107000"/>
                        </a:lnSpc>
                        <a:spcAft>
                          <a:spcPts val="800"/>
                        </a:spcAft>
                      </a:pPr>
                      <a:r>
                        <a:rPr lang="fr-FR" sz="1400">
                          <a:effectLst/>
                        </a:rPr>
                        <a:t>Central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10.9</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3.1</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5">
                          <a:effectLst/>
                        </a:rPr>
                        <a:t>9.3</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11.5</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0.9</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spc="-25">
                          <a:effectLst/>
                        </a:rPr>
                        <a:t>5.3</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712831430"/>
                  </a:ext>
                </a:extLst>
              </a:tr>
              <a:tr h="258441">
                <a:tc>
                  <a:txBody>
                    <a:bodyPr/>
                    <a:lstStyle/>
                    <a:p>
                      <a:pPr algn="r">
                        <a:lnSpc>
                          <a:spcPct val="107000"/>
                        </a:lnSpc>
                        <a:spcAft>
                          <a:spcPts val="800"/>
                        </a:spcAft>
                      </a:pPr>
                      <a:r>
                        <a:rPr lang="fr-FR" sz="1400">
                          <a:effectLst/>
                        </a:rPr>
                        <a:t>South America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35.6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9.8</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22.5</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33.4</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2.6</a:t>
                      </a:r>
                      <a:endParaRPr lang="fr-FR" sz="1400">
                        <a:effectLst/>
                        <a:latin typeface="Arial MT"/>
                        <a:ea typeface="Arial MT"/>
                        <a:cs typeface="Arial MT"/>
                      </a:endParaRPr>
                    </a:p>
                  </a:txBody>
                  <a:tcPr marL="68580" marR="68580" marT="0" marB="0"/>
                </a:tc>
                <a:tc>
                  <a:txBody>
                    <a:bodyPr/>
                    <a:lstStyle/>
                    <a:p>
                      <a:pPr marL="77470" algn="ctr">
                        <a:spcBef>
                          <a:spcPts val="235"/>
                        </a:spcBef>
                      </a:pPr>
                      <a:r>
                        <a:rPr lang="en-US" sz="1400">
                          <a:effectLst/>
                        </a:rPr>
                        <a:t>-</a:t>
                      </a:r>
                      <a:r>
                        <a:rPr lang="en-US" sz="1400" spc="-25">
                          <a:effectLst/>
                        </a:rPr>
                        <a:t>6.2</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291297910"/>
                  </a:ext>
                </a:extLst>
              </a:tr>
              <a:tr h="258441">
                <a:tc>
                  <a:txBody>
                    <a:bodyPr/>
                    <a:lstStyle/>
                    <a:p>
                      <a:pPr>
                        <a:lnSpc>
                          <a:spcPct val="107000"/>
                        </a:lnSpc>
                        <a:spcAft>
                          <a:spcPts val="800"/>
                        </a:spcAft>
                      </a:pPr>
                      <a:r>
                        <a:rPr lang="fr-FR" sz="1400" dirty="0" err="1">
                          <a:solidFill>
                            <a:schemeClr val="tx1"/>
                          </a:solidFill>
                          <a:effectLst/>
                        </a:rPr>
                        <a:t>Africa</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69.1</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18.7</a:t>
                      </a:r>
                      <a:endParaRPr lang="fr-FR" sz="1400">
                        <a:effectLst/>
                        <a:latin typeface="Arial MT"/>
                        <a:ea typeface="Arial MT"/>
                        <a:cs typeface="Arial MT"/>
                      </a:endParaRPr>
                    </a:p>
                  </a:txBody>
                  <a:tcPr marL="68580" marR="68580" marT="0" marB="0">
                    <a:solidFill>
                      <a:srgbClr val="FFFF00"/>
                    </a:solidFill>
                  </a:tcPr>
                </a:tc>
                <a:tc>
                  <a:txBody>
                    <a:bodyPr/>
                    <a:lstStyle/>
                    <a:p>
                      <a:pPr marR="31750" algn="r">
                        <a:spcBef>
                          <a:spcPts val="370"/>
                        </a:spcBef>
                        <a:spcAft>
                          <a:spcPts val="0"/>
                        </a:spcAft>
                      </a:pPr>
                      <a:r>
                        <a:rPr lang="en-US" sz="1400" spc="-20">
                          <a:effectLst/>
                        </a:rPr>
                        <a:t>47.5</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20">
                          <a:effectLst/>
                        </a:rPr>
                        <a:t>66.4</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5">
                          <a:effectLst/>
                        </a:rPr>
                        <a:t>5.2</a:t>
                      </a:r>
                      <a:endParaRPr lang="fr-FR" sz="1400">
                        <a:effectLst/>
                        <a:latin typeface="Arial MT"/>
                        <a:ea typeface="Arial MT"/>
                        <a:cs typeface="Arial MT"/>
                      </a:endParaRPr>
                    </a:p>
                  </a:txBody>
                  <a:tcPr marL="68580" marR="68580" marT="0" marB="0">
                    <a:solidFill>
                      <a:srgbClr val="FFFF00"/>
                    </a:solidFill>
                  </a:tcPr>
                </a:tc>
                <a:tc>
                  <a:txBody>
                    <a:bodyPr/>
                    <a:lstStyle/>
                    <a:p>
                      <a:pPr marL="77470" algn="ctr">
                        <a:spcBef>
                          <a:spcPts val="235"/>
                        </a:spcBef>
                      </a:pPr>
                      <a:r>
                        <a:rPr lang="en-US" sz="1400" dirty="0">
                          <a:effectLst/>
                        </a:rPr>
                        <a:t>-3.9</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2658403696"/>
                  </a:ext>
                </a:extLst>
              </a:tr>
              <a:tr h="199253">
                <a:tc>
                  <a:txBody>
                    <a:bodyPr/>
                    <a:lstStyle/>
                    <a:p>
                      <a:pPr algn="r">
                        <a:lnSpc>
                          <a:spcPct val="107000"/>
                        </a:lnSpc>
                        <a:spcAft>
                          <a:spcPts val="800"/>
                        </a:spcAft>
                      </a:pPr>
                      <a:r>
                        <a:rPr lang="fr-FR" sz="1400">
                          <a:effectLst/>
                        </a:rPr>
                        <a:t>North Africa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25.6</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5">
                          <a:effectLst/>
                        </a:rPr>
                        <a:t>5.6</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19.1</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26.8</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2.1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a:effectLst/>
                        </a:rPr>
                        <a:t>4.6</a:t>
                      </a:r>
                      <a:endParaRPr lang="fr-FR" sz="1400">
                        <a:effectLst/>
                        <a:latin typeface="Arial MT"/>
                        <a:ea typeface="Arial MT"/>
                        <a:cs typeface="Arial MT"/>
                      </a:endParaRPr>
                    </a:p>
                  </a:txBody>
                  <a:tcPr marL="68580" marR="68580" marT="0" marB="0"/>
                </a:tc>
                <a:extLst>
                  <a:ext uri="{0D108BD9-81ED-4DB2-BD59-A6C34878D82A}">
                    <a16:rowId xmlns:a16="http://schemas.microsoft.com/office/drawing/2014/main" val="3452751439"/>
                  </a:ext>
                </a:extLst>
              </a:tr>
              <a:tr h="258441">
                <a:tc>
                  <a:txBody>
                    <a:bodyPr/>
                    <a:lstStyle/>
                    <a:p>
                      <a:pPr algn="r">
                        <a:lnSpc>
                          <a:spcPct val="107000"/>
                        </a:lnSpc>
                        <a:spcAft>
                          <a:spcPts val="800"/>
                        </a:spcAft>
                      </a:pPr>
                      <a:r>
                        <a:rPr lang="fr-FR" sz="1400">
                          <a:effectLst/>
                        </a:rPr>
                        <a:t>Subsaharan Africa</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24765" algn="r">
                        <a:spcBef>
                          <a:spcPts val="235"/>
                        </a:spcBef>
                      </a:pPr>
                      <a:r>
                        <a:rPr lang="en-US" sz="1400" spc="-20">
                          <a:effectLst/>
                        </a:rPr>
                        <a:t>43.5</a:t>
                      </a:r>
                      <a:endParaRPr lang="fr-FR" sz="1400">
                        <a:effectLst/>
                        <a:latin typeface="Arial MT"/>
                        <a:ea typeface="Arial MT"/>
                        <a:cs typeface="Arial MT"/>
                      </a:endParaRPr>
                    </a:p>
                  </a:txBody>
                  <a:tcPr marL="68580" marR="68580" marT="0" marB="0"/>
                </a:tc>
                <a:tc>
                  <a:txBody>
                    <a:bodyPr/>
                    <a:lstStyle/>
                    <a:p>
                      <a:pPr marR="24765" algn="r">
                        <a:spcBef>
                          <a:spcPts val="235"/>
                        </a:spcBef>
                      </a:pPr>
                      <a:r>
                        <a:rPr lang="en-US" sz="1400" spc="-20">
                          <a:effectLst/>
                        </a:rPr>
                        <a:t>13.2</a:t>
                      </a:r>
                      <a:endParaRPr lang="fr-FR" sz="1400">
                        <a:effectLst/>
                        <a:latin typeface="Arial MT"/>
                        <a:ea typeface="Arial MT"/>
                        <a:cs typeface="Arial MT"/>
                      </a:endParaRPr>
                    </a:p>
                  </a:txBody>
                  <a:tcPr marL="68580" marR="68580" marT="0" marB="0"/>
                </a:tc>
                <a:tc>
                  <a:txBody>
                    <a:bodyPr/>
                    <a:lstStyle/>
                    <a:p>
                      <a:pPr marR="16510" algn="r">
                        <a:spcBef>
                          <a:spcPts val="235"/>
                        </a:spcBef>
                      </a:pPr>
                      <a:r>
                        <a:rPr lang="en-US" sz="1400" spc="-20">
                          <a:effectLst/>
                        </a:rPr>
                        <a:t>28.4</a:t>
                      </a:r>
                      <a:endParaRPr lang="fr-FR" sz="1400">
                        <a:effectLst/>
                        <a:latin typeface="Arial MT"/>
                        <a:ea typeface="Arial MT"/>
                        <a:cs typeface="Arial MT"/>
                      </a:endParaRPr>
                    </a:p>
                  </a:txBody>
                  <a:tcPr marL="68580" marR="68580" marT="0" marB="0"/>
                </a:tc>
                <a:tc>
                  <a:txBody>
                    <a:bodyPr/>
                    <a:lstStyle/>
                    <a:p>
                      <a:pPr marR="17780" algn="r">
                        <a:spcBef>
                          <a:spcPts val="235"/>
                        </a:spcBef>
                      </a:pPr>
                      <a:r>
                        <a:rPr lang="en-US" sz="1400" spc="-20">
                          <a:effectLst/>
                        </a:rPr>
                        <a:t>39.6</a:t>
                      </a:r>
                      <a:endParaRPr lang="fr-FR" sz="1400">
                        <a:effectLst/>
                        <a:latin typeface="Arial MT"/>
                        <a:ea typeface="Arial MT"/>
                        <a:cs typeface="Arial MT"/>
                      </a:endParaRPr>
                    </a:p>
                  </a:txBody>
                  <a:tcPr marL="68580" marR="68580" marT="0" marB="0"/>
                </a:tc>
                <a:tc>
                  <a:txBody>
                    <a:bodyPr/>
                    <a:lstStyle/>
                    <a:p>
                      <a:pPr marR="17780" algn="ctr">
                        <a:spcBef>
                          <a:spcPts val="235"/>
                        </a:spcBef>
                      </a:pPr>
                      <a:r>
                        <a:rPr lang="en-US" sz="1400" spc="-25">
                          <a:effectLst/>
                        </a:rPr>
                        <a:t>3.1</a:t>
                      </a:r>
                      <a:endParaRPr lang="fr-FR" sz="1400">
                        <a:effectLst/>
                        <a:latin typeface="Arial MT"/>
                        <a:ea typeface="Arial MT"/>
                        <a:cs typeface="Arial MT"/>
                      </a:endParaRPr>
                    </a:p>
                  </a:txBody>
                  <a:tcPr marL="68580" marR="68580" marT="0" marB="0"/>
                </a:tc>
                <a:tc>
                  <a:txBody>
                    <a:bodyPr/>
                    <a:lstStyle/>
                    <a:p>
                      <a:pPr marL="106045" algn="ctr">
                        <a:spcBef>
                          <a:spcPts val="235"/>
                        </a:spcBef>
                      </a:pPr>
                      <a:r>
                        <a:rPr lang="en-US" sz="1400" dirty="0">
                          <a:effectLst/>
                        </a:rPr>
                        <a:t>-8.9</a:t>
                      </a:r>
                      <a:endParaRPr lang="fr-FR" sz="1400" dirty="0">
                        <a:effectLst/>
                        <a:latin typeface="Arial MT"/>
                        <a:ea typeface="Arial MT"/>
                        <a:cs typeface="Arial MT"/>
                      </a:endParaRPr>
                    </a:p>
                  </a:txBody>
                  <a:tcPr marL="68580" marR="68580" marT="0" marB="0"/>
                </a:tc>
                <a:extLst>
                  <a:ext uri="{0D108BD9-81ED-4DB2-BD59-A6C34878D82A}">
                    <a16:rowId xmlns:a16="http://schemas.microsoft.com/office/drawing/2014/main" val="873999500"/>
                  </a:ext>
                </a:extLst>
              </a:tr>
              <a:tr h="258441">
                <a:tc>
                  <a:txBody>
                    <a:bodyPr/>
                    <a:lstStyle/>
                    <a:p>
                      <a:pPr>
                        <a:lnSpc>
                          <a:spcPct val="107000"/>
                        </a:lnSpc>
                        <a:spcAft>
                          <a:spcPts val="800"/>
                        </a:spcAft>
                      </a:pPr>
                      <a:r>
                        <a:rPr lang="fr-FR" sz="1400" dirty="0">
                          <a:solidFill>
                            <a:schemeClr val="tx1"/>
                          </a:solidFill>
                          <a:effectLst/>
                        </a:rPr>
                        <a:t>Middle East</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71.3</a:t>
                      </a:r>
                      <a:endParaRPr lang="fr-FR" sz="1400">
                        <a:effectLst/>
                        <a:latin typeface="Arial MT"/>
                        <a:ea typeface="Arial MT"/>
                        <a:cs typeface="Arial MT"/>
                      </a:endParaRPr>
                    </a:p>
                  </a:txBody>
                  <a:tcPr marL="68580" marR="68580" marT="0" marB="0">
                    <a:solidFill>
                      <a:srgbClr val="FFFF00"/>
                    </a:solidFill>
                  </a:tcPr>
                </a:tc>
                <a:tc>
                  <a:txBody>
                    <a:bodyPr/>
                    <a:lstStyle/>
                    <a:p>
                      <a:pPr marR="40005" algn="r">
                        <a:spcBef>
                          <a:spcPts val="370"/>
                        </a:spcBef>
                        <a:spcAft>
                          <a:spcPts val="0"/>
                        </a:spcAft>
                      </a:pPr>
                      <a:r>
                        <a:rPr lang="en-US" sz="1400" spc="-20">
                          <a:effectLst/>
                        </a:rPr>
                        <a:t>19.4</a:t>
                      </a:r>
                      <a:endParaRPr lang="fr-FR" sz="1400">
                        <a:effectLst/>
                        <a:latin typeface="Arial MT"/>
                        <a:ea typeface="Arial MT"/>
                        <a:cs typeface="Arial MT"/>
                      </a:endParaRPr>
                    </a:p>
                  </a:txBody>
                  <a:tcPr marL="68580" marR="68580" marT="0" marB="0">
                    <a:solidFill>
                      <a:srgbClr val="FFFF00"/>
                    </a:solidFill>
                  </a:tcPr>
                </a:tc>
                <a:tc>
                  <a:txBody>
                    <a:bodyPr/>
                    <a:lstStyle/>
                    <a:p>
                      <a:pPr marR="31750" algn="r">
                        <a:spcBef>
                          <a:spcPts val="370"/>
                        </a:spcBef>
                        <a:spcAft>
                          <a:spcPts val="0"/>
                        </a:spcAft>
                      </a:pPr>
                      <a:r>
                        <a:rPr lang="en-US" sz="1400" spc="-20">
                          <a:effectLst/>
                        </a:rPr>
                        <a:t>67.8</a:t>
                      </a:r>
                      <a:endParaRPr lang="fr-FR" sz="1400">
                        <a:effectLst/>
                        <a:latin typeface="Arial MT"/>
                        <a:ea typeface="Arial MT"/>
                        <a:cs typeface="Arial MT"/>
                      </a:endParaRPr>
                    </a:p>
                  </a:txBody>
                  <a:tcPr marL="68580" marR="68580" marT="0" marB="0">
                    <a:solidFill>
                      <a:srgbClr val="FFFF00"/>
                    </a:solidFill>
                  </a:tcPr>
                </a:tc>
                <a:tc>
                  <a:txBody>
                    <a:bodyPr/>
                    <a:lstStyle/>
                    <a:p>
                      <a:pPr marR="33020" algn="r">
                        <a:spcBef>
                          <a:spcPts val="370"/>
                        </a:spcBef>
                        <a:spcAft>
                          <a:spcPts val="0"/>
                        </a:spcAft>
                      </a:pPr>
                      <a:r>
                        <a:rPr lang="en-US" sz="1400" spc="-20">
                          <a:effectLst/>
                        </a:rPr>
                        <a:t>87.1</a:t>
                      </a:r>
                      <a:endParaRPr lang="fr-FR" sz="1400">
                        <a:effectLst/>
                        <a:latin typeface="Arial MT"/>
                        <a:ea typeface="Arial MT"/>
                        <a:cs typeface="Arial MT"/>
                      </a:endParaRPr>
                    </a:p>
                  </a:txBody>
                  <a:tcPr marL="68580" marR="68580" marT="0" marB="0">
                    <a:solidFill>
                      <a:srgbClr val="FFFF00"/>
                    </a:solidFill>
                  </a:tcPr>
                </a:tc>
                <a:tc>
                  <a:txBody>
                    <a:bodyPr/>
                    <a:lstStyle/>
                    <a:p>
                      <a:pPr marR="33020" algn="ctr">
                        <a:spcBef>
                          <a:spcPts val="370"/>
                        </a:spcBef>
                        <a:spcAft>
                          <a:spcPts val="0"/>
                        </a:spcAft>
                      </a:pPr>
                      <a:r>
                        <a:rPr lang="en-US" sz="1400" spc="-25">
                          <a:effectLst/>
                        </a:rPr>
                        <a:t>6.8</a:t>
                      </a:r>
                      <a:endParaRPr lang="fr-FR" sz="1400">
                        <a:effectLst/>
                        <a:latin typeface="Arial MT"/>
                        <a:ea typeface="Arial MT"/>
                        <a:cs typeface="Arial MT"/>
                      </a:endParaRPr>
                    </a:p>
                  </a:txBody>
                  <a:tcPr marL="68580" marR="68580" marT="0" marB="0">
                    <a:solidFill>
                      <a:srgbClr val="FFFF00"/>
                    </a:solidFill>
                  </a:tcPr>
                </a:tc>
                <a:tc>
                  <a:txBody>
                    <a:bodyPr/>
                    <a:lstStyle/>
                    <a:p>
                      <a:pPr marL="77470" algn="ctr">
                        <a:spcBef>
                          <a:spcPts val="235"/>
                        </a:spcBef>
                      </a:pPr>
                      <a:r>
                        <a:rPr lang="en-US" sz="1400" dirty="0">
                          <a:effectLst/>
                        </a:rPr>
                        <a:t>22.1</a:t>
                      </a:r>
                      <a:endParaRPr lang="fr-FR" sz="1400" dirty="0">
                        <a:effectLst/>
                        <a:latin typeface="Arial MT"/>
                        <a:ea typeface="Arial MT"/>
                        <a:cs typeface="Arial MT"/>
                      </a:endParaRPr>
                    </a:p>
                  </a:txBody>
                  <a:tcPr marL="68580" marR="68580" marT="0" marB="0">
                    <a:solidFill>
                      <a:srgbClr val="FFFF00"/>
                    </a:solidFill>
                  </a:tcPr>
                </a:tc>
                <a:extLst>
                  <a:ext uri="{0D108BD9-81ED-4DB2-BD59-A6C34878D82A}">
                    <a16:rowId xmlns:a16="http://schemas.microsoft.com/office/drawing/2014/main" val="92430722"/>
                  </a:ext>
                </a:extLst>
              </a:tr>
            </a:tbl>
          </a:graphicData>
        </a:graphic>
      </p:graphicFrame>
      <p:sp>
        <p:nvSpPr>
          <p:cNvPr id="3" name="ZoneTexte 2">
            <a:extLst>
              <a:ext uri="{FF2B5EF4-FFF2-40B4-BE49-F238E27FC236}">
                <a16:creationId xmlns:a16="http://schemas.microsoft.com/office/drawing/2014/main" id="{BB4135B0-7205-4EC2-8003-EFAAF4BC82FE}"/>
              </a:ext>
            </a:extLst>
          </p:cNvPr>
          <p:cNvSpPr txBox="1"/>
          <p:nvPr/>
        </p:nvSpPr>
        <p:spPr>
          <a:xfrm>
            <a:off x="0" y="515802"/>
            <a:ext cx="2396609" cy="523220"/>
          </a:xfrm>
          <a:prstGeom prst="rect">
            <a:avLst/>
          </a:prstGeom>
          <a:solidFill>
            <a:schemeClr val="bg1"/>
          </a:solidFill>
        </p:spPr>
        <p:txBody>
          <a:bodyPr wrap="square" rtlCol="0">
            <a:spAutoFit/>
          </a:bodyPr>
          <a:lstStyle/>
          <a:p>
            <a:r>
              <a:rPr lang="fr-FR" sz="1400" b="1" dirty="0">
                <a:latin typeface="Arial" panose="020B0604020202020204" pitchFamily="34" charset="0"/>
                <a:cs typeface="Arial" panose="020B0604020202020204" pitchFamily="34" charset="0"/>
              </a:rPr>
              <a:t>Les arrivées touristiques dans le monde </a:t>
            </a:r>
            <a:r>
              <a:rPr lang="fr-FR" sz="1400" b="1" i="1" dirty="0">
                <a:latin typeface="Arial" panose="020B0604020202020204" pitchFamily="34" charset="0"/>
                <a:cs typeface="Arial" panose="020B0604020202020204" pitchFamily="34" charset="0"/>
              </a:rPr>
              <a:t>OMT 2024</a:t>
            </a:r>
          </a:p>
        </p:txBody>
      </p:sp>
    </p:spTree>
    <p:extLst>
      <p:ext uri="{BB962C8B-B14F-4D97-AF65-F5344CB8AC3E}">
        <p14:creationId xmlns:p14="http://schemas.microsoft.com/office/powerpoint/2010/main" val="18692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FBFDED-A07E-4A40-ADD2-69F3CCA1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2" y="160020"/>
            <a:ext cx="7970028" cy="5308163"/>
          </a:xfrm>
          <a:prstGeom prst="rect">
            <a:avLst/>
          </a:prstGeom>
        </p:spPr>
      </p:pic>
      <p:sp>
        <p:nvSpPr>
          <p:cNvPr id="6" name="ZoneTexte 5">
            <a:extLst>
              <a:ext uri="{FF2B5EF4-FFF2-40B4-BE49-F238E27FC236}">
                <a16:creationId xmlns:a16="http://schemas.microsoft.com/office/drawing/2014/main" id="{A88AE1F0-3DA9-4168-A4A7-3B3812DAA0AA}"/>
              </a:ext>
            </a:extLst>
          </p:cNvPr>
          <p:cNvSpPr txBox="1"/>
          <p:nvPr/>
        </p:nvSpPr>
        <p:spPr>
          <a:xfrm>
            <a:off x="316722" y="5453074"/>
            <a:ext cx="5320881"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Patong</a:t>
            </a:r>
            <a:r>
              <a:rPr lang="fr-FR" sz="2000" dirty="0">
                <a:latin typeface="Arial" panose="020B0604020202020204" pitchFamily="34" charset="0"/>
                <a:cs typeface="Arial" panose="020B0604020202020204" pitchFamily="34" charset="0"/>
              </a:rPr>
              <a:t> beach – île de Phuket - Thaïlande</a:t>
            </a:r>
          </a:p>
        </p:txBody>
      </p:sp>
      <p:sp>
        <p:nvSpPr>
          <p:cNvPr id="7" name="ZoneTexte 6">
            <a:extLst>
              <a:ext uri="{FF2B5EF4-FFF2-40B4-BE49-F238E27FC236}">
                <a16:creationId xmlns:a16="http://schemas.microsoft.com/office/drawing/2014/main" id="{44DCA1D0-2842-4C74-8208-04E5675C32D5}"/>
              </a:ext>
            </a:extLst>
          </p:cNvPr>
          <p:cNvSpPr txBox="1"/>
          <p:nvPr/>
        </p:nvSpPr>
        <p:spPr>
          <a:xfrm>
            <a:off x="206232" y="6039814"/>
            <a:ext cx="868630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Retentissement mondial qu’a eu le tsunami de 2004 à Phuket à cause de la fréquentation internationale</a:t>
            </a:r>
          </a:p>
        </p:txBody>
      </p:sp>
    </p:spTree>
    <p:extLst>
      <p:ext uri="{BB962C8B-B14F-4D97-AF65-F5344CB8AC3E}">
        <p14:creationId xmlns:p14="http://schemas.microsoft.com/office/powerpoint/2010/main" val="311988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57DA2F-D7C0-4273-B726-461ADABB7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4" y="194310"/>
            <a:ext cx="4505794" cy="6366510"/>
          </a:xfrm>
          <a:prstGeom prst="rect">
            <a:avLst/>
          </a:prstGeom>
        </p:spPr>
      </p:pic>
      <p:pic>
        <p:nvPicPr>
          <p:cNvPr id="5" name="Image 4">
            <a:extLst>
              <a:ext uri="{FF2B5EF4-FFF2-40B4-BE49-F238E27FC236}">
                <a16:creationId xmlns:a16="http://schemas.microsoft.com/office/drawing/2014/main" id="{B2E8B7C1-3ACA-4298-8BCD-15CAD82F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810" y="68580"/>
            <a:ext cx="4020429" cy="6720840"/>
          </a:xfrm>
          <a:prstGeom prst="rect">
            <a:avLst/>
          </a:prstGeom>
        </p:spPr>
      </p:pic>
    </p:spTree>
    <p:extLst>
      <p:ext uri="{BB962C8B-B14F-4D97-AF65-F5344CB8AC3E}">
        <p14:creationId xmlns:p14="http://schemas.microsoft.com/office/powerpoint/2010/main" val="286666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978E1F-851E-4FEC-B9E5-DDBD6E720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53" y="1699260"/>
            <a:ext cx="8751093" cy="4667250"/>
          </a:xfrm>
          <a:prstGeom prst="rect">
            <a:avLst/>
          </a:prstGeom>
        </p:spPr>
      </p:pic>
      <p:sp>
        <p:nvSpPr>
          <p:cNvPr id="3" name="ZoneTexte 2">
            <a:extLst>
              <a:ext uri="{FF2B5EF4-FFF2-40B4-BE49-F238E27FC236}">
                <a16:creationId xmlns:a16="http://schemas.microsoft.com/office/drawing/2014/main" id="{211BFBAF-7780-45D8-BBA7-364E4B10AD4E}"/>
              </a:ext>
            </a:extLst>
          </p:cNvPr>
          <p:cNvSpPr txBox="1"/>
          <p:nvPr/>
        </p:nvSpPr>
        <p:spPr>
          <a:xfrm>
            <a:off x="619363" y="491490"/>
            <a:ext cx="754165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Opposition des comportements des touristes occidentaux et des Vietnamiens à la plage (ici plage de </a:t>
            </a:r>
            <a:r>
              <a:rPr lang="fr-FR" sz="2000" dirty="0" err="1">
                <a:latin typeface="Arial" panose="020B0604020202020204" pitchFamily="34" charset="0"/>
                <a:cs typeface="Arial" panose="020B0604020202020204" pitchFamily="34" charset="0"/>
              </a:rPr>
              <a:t>Mui</a:t>
            </a:r>
            <a:r>
              <a:rPr lang="fr-FR" sz="2000" dirty="0">
                <a:latin typeface="Arial" panose="020B0604020202020204" pitchFamily="34" charset="0"/>
                <a:cs typeface="Arial" panose="020B0604020202020204" pitchFamily="34" charset="0"/>
              </a:rPr>
              <a:t> Né)</a:t>
            </a:r>
          </a:p>
        </p:txBody>
      </p:sp>
    </p:spTree>
    <p:extLst>
      <p:ext uri="{BB962C8B-B14F-4D97-AF65-F5344CB8AC3E}">
        <p14:creationId xmlns:p14="http://schemas.microsoft.com/office/powerpoint/2010/main" val="241813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083B82A-4CD1-4DDB-AC39-790A29156342}"/>
              </a:ext>
            </a:extLst>
          </p:cNvPr>
          <p:cNvSpPr txBox="1"/>
          <p:nvPr/>
        </p:nvSpPr>
        <p:spPr>
          <a:xfrm>
            <a:off x="228846" y="458956"/>
            <a:ext cx="8686308"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 dans la station balnéaire de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au Vietnam, proche de Saigon, se juxtaposent deux territoires balnéaires : celui des occidentaux et celui des locaux.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présente un avantage naturel, il est très venté, ce qui rend possible la pratique du kitesurf. Les touristes occidentaux valorisent le bronzage, la plage et les soirées festives. A quelques dizaines de kilomètres, dans le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des Vietnamiens, ces derniers pratiquent un tourisme balnéaire mais sans héliotropisme. La peau blanche étant encore valorisée (le bronzage étant associé aux paysans travaillant dans des rizières) les touristes vietnamiens restent souvent vêtus (surtout les femmes) et il n’est pas nécessaire d’avoir un maillot de bain et encore moins de bikini. Les touristes se réfugient à l’ombre, sous des auvents prévus à cet effet, sur des chaises ou des transats et ils sont servis à table par des restaurants à côté. De plus les Vietnamiens considèrent que le sable est sale et désagréable. Le bord de mer est fréquenté pour sa fraîcheur mais pas pour nager ou pratiquer des sports nautiques (peu de Vietnamiens aujourd’hui savent nager). Enfin, les temporalités ne sont pas les mêmes : les Vietnamiens vont à la plage tôt le matin (vers 5h) pour faire de la gymnastique, se baigner ou se faire des gommages avec le sable, puis ils reviennent en fin de journée (vers 17h).</a:t>
            </a:r>
          </a:p>
        </p:txBody>
      </p:sp>
    </p:spTree>
    <p:extLst>
      <p:ext uri="{BB962C8B-B14F-4D97-AF65-F5344CB8AC3E}">
        <p14:creationId xmlns:p14="http://schemas.microsoft.com/office/powerpoint/2010/main" val="284553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21BCB-994F-4036-AE02-DFA6578D816E}"/>
              </a:ext>
            </a:extLst>
          </p:cNvPr>
          <p:cNvSpPr txBox="1"/>
          <p:nvPr/>
        </p:nvSpPr>
        <p:spPr>
          <a:xfrm>
            <a:off x="163196" y="187333"/>
            <a:ext cx="40316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7CE62C04-490D-4B9D-8218-ADD2210EF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730250"/>
            <a:ext cx="8572500" cy="4826000"/>
          </a:xfrm>
          <a:prstGeom prst="rect">
            <a:avLst/>
          </a:prstGeom>
        </p:spPr>
      </p:pic>
      <p:sp>
        <p:nvSpPr>
          <p:cNvPr id="5" name="ZoneTexte 4">
            <a:extLst>
              <a:ext uri="{FF2B5EF4-FFF2-40B4-BE49-F238E27FC236}">
                <a16:creationId xmlns:a16="http://schemas.microsoft.com/office/drawing/2014/main" id="{5DECF9E6-8B3B-44C2-9895-5CC4EC777CC4}"/>
              </a:ext>
            </a:extLst>
          </p:cNvPr>
          <p:cNvSpPr txBox="1"/>
          <p:nvPr/>
        </p:nvSpPr>
        <p:spPr>
          <a:xfrm>
            <a:off x="423981" y="5676197"/>
            <a:ext cx="599967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Ba Na Hill au Vietnam – village français reconstitué</a:t>
            </a:r>
          </a:p>
        </p:txBody>
      </p:sp>
    </p:spTree>
    <p:extLst>
      <p:ext uri="{BB962C8B-B14F-4D97-AF65-F5344CB8AC3E}">
        <p14:creationId xmlns:p14="http://schemas.microsoft.com/office/powerpoint/2010/main" val="34718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94591B-E1F2-4DD1-9BD4-BAD00A30D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20" y="262890"/>
            <a:ext cx="8474159" cy="5386387"/>
          </a:xfrm>
          <a:prstGeom prst="rect">
            <a:avLst/>
          </a:prstGeom>
        </p:spPr>
      </p:pic>
      <p:sp>
        <p:nvSpPr>
          <p:cNvPr id="6" name="ZoneTexte 5">
            <a:extLst>
              <a:ext uri="{FF2B5EF4-FFF2-40B4-BE49-F238E27FC236}">
                <a16:creationId xmlns:a16="http://schemas.microsoft.com/office/drawing/2014/main" id="{D422277C-4E8C-490B-A3D8-767A03A5D505}"/>
              </a:ext>
            </a:extLst>
          </p:cNvPr>
          <p:cNvSpPr txBox="1"/>
          <p:nvPr/>
        </p:nvSpPr>
        <p:spPr>
          <a:xfrm>
            <a:off x="423981" y="5676197"/>
            <a:ext cx="677691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pagode (temple bouddhiste ) de Ba Na Hill au Vietnam</a:t>
            </a:r>
          </a:p>
        </p:txBody>
      </p:sp>
    </p:spTree>
    <p:extLst>
      <p:ext uri="{BB962C8B-B14F-4D97-AF65-F5344CB8AC3E}">
        <p14:creationId xmlns:p14="http://schemas.microsoft.com/office/powerpoint/2010/main" val="439579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7E0251-1A0A-4B6F-B0A3-EA1C4C68C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95" y="191452"/>
            <a:ext cx="8309610" cy="6232208"/>
          </a:xfrm>
          <a:prstGeom prst="rect">
            <a:avLst/>
          </a:prstGeom>
        </p:spPr>
      </p:pic>
      <p:sp>
        <p:nvSpPr>
          <p:cNvPr id="4" name="ZoneTexte 3">
            <a:extLst>
              <a:ext uri="{FF2B5EF4-FFF2-40B4-BE49-F238E27FC236}">
                <a16:creationId xmlns:a16="http://schemas.microsoft.com/office/drawing/2014/main" id="{DE70AC79-8A88-4635-8425-D8731A38FBDC}"/>
              </a:ext>
            </a:extLst>
          </p:cNvPr>
          <p:cNvSpPr txBox="1"/>
          <p:nvPr/>
        </p:nvSpPr>
        <p:spPr>
          <a:xfrm>
            <a:off x="595431" y="6423660"/>
            <a:ext cx="765702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Château et église du village français de Ba Na Hill au Vietnam</a:t>
            </a:r>
          </a:p>
        </p:txBody>
      </p:sp>
    </p:spTree>
    <p:extLst>
      <p:ext uri="{BB962C8B-B14F-4D97-AF65-F5344CB8AC3E}">
        <p14:creationId xmlns:p14="http://schemas.microsoft.com/office/powerpoint/2010/main" val="364223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E48F2E-649F-43E5-B24B-BE31A96A39DE}"/>
              </a:ext>
            </a:extLst>
          </p:cNvPr>
          <p:cNvSpPr txBox="1"/>
          <p:nvPr/>
        </p:nvSpPr>
        <p:spPr>
          <a:xfrm>
            <a:off x="163196" y="187333"/>
            <a:ext cx="31172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urbain</a:t>
            </a:r>
          </a:p>
        </p:txBody>
      </p:sp>
      <p:pic>
        <p:nvPicPr>
          <p:cNvPr id="4" name="Image 3">
            <a:extLst>
              <a:ext uri="{FF2B5EF4-FFF2-40B4-BE49-F238E27FC236}">
                <a16:creationId xmlns:a16="http://schemas.microsoft.com/office/drawing/2014/main" id="{BB9E3B2F-9C20-4A18-B87D-16646D23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9" y="975122"/>
            <a:ext cx="7852410" cy="4907756"/>
          </a:xfrm>
          <a:prstGeom prst="rect">
            <a:avLst/>
          </a:prstGeom>
        </p:spPr>
      </p:pic>
      <p:sp>
        <p:nvSpPr>
          <p:cNvPr id="5" name="ZoneTexte 4">
            <a:extLst>
              <a:ext uri="{FF2B5EF4-FFF2-40B4-BE49-F238E27FC236}">
                <a16:creationId xmlns:a16="http://schemas.microsoft.com/office/drawing/2014/main" id="{729FE4E4-0C20-43E2-BB70-CE5AD3F7C16E}"/>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skylines</a:t>
            </a:r>
          </a:p>
        </p:txBody>
      </p:sp>
      <p:sp>
        <p:nvSpPr>
          <p:cNvPr id="6" name="ZoneTexte 5">
            <a:extLst>
              <a:ext uri="{FF2B5EF4-FFF2-40B4-BE49-F238E27FC236}">
                <a16:creationId xmlns:a16="http://schemas.microsoft.com/office/drawing/2014/main" id="{ED9BE4A1-AF9A-4F87-959F-22B321AAAFD4}"/>
              </a:ext>
            </a:extLst>
          </p:cNvPr>
          <p:cNvSpPr txBox="1"/>
          <p:nvPr/>
        </p:nvSpPr>
        <p:spPr>
          <a:xfrm>
            <a:off x="425449" y="5870447"/>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Marina Bay - Singapour</a:t>
            </a:r>
          </a:p>
        </p:txBody>
      </p:sp>
    </p:spTree>
    <p:extLst>
      <p:ext uri="{BB962C8B-B14F-4D97-AF65-F5344CB8AC3E}">
        <p14:creationId xmlns:p14="http://schemas.microsoft.com/office/powerpoint/2010/main" val="34796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26FD2D-22A8-4577-BE71-A8C27094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 y="262889"/>
            <a:ext cx="7709535" cy="5782152"/>
          </a:xfrm>
          <a:prstGeom prst="rect">
            <a:avLst/>
          </a:prstGeom>
        </p:spPr>
      </p:pic>
      <p:sp>
        <p:nvSpPr>
          <p:cNvPr id="4" name="ZoneTexte 3">
            <a:extLst>
              <a:ext uri="{FF2B5EF4-FFF2-40B4-BE49-F238E27FC236}">
                <a16:creationId xmlns:a16="http://schemas.microsoft.com/office/drawing/2014/main" id="{B9CCB036-5E0D-4FDC-8B95-E8E6C15137FE}"/>
              </a:ext>
            </a:extLst>
          </p:cNvPr>
          <p:cNvSpPr txBox="1"/>
          <p:nvPr/>
        </p:nvSpPr>
        <p:spPr>
          <a:xfrm>
            <a:off x="434340" y="6045041"/>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Hanoi Lotte - Vietnam</a:t>
            </a:r>
          </a:p>
        </p:txBody>
      </p:sp>
    </p:spTree>
    <p:extLst>
      <p:ext uri="{BB962C8B-B14F-4D97-AF65-F5344CB8AC3E}">
        <p14:creationId xmlns:p14="http://schemas.microsoft.com/office/powerpoint/2010/main" val="39246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41C3D8-3F9E-4E67-B348-BCC3EFE12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77" y="137159"/>
            <a:ext cx="7107063" cy="5875172"/>
          </a:xfrm>
          <a:prstGeom prst="rect">
            <a:avLst/>
          </a:prstGeom>
        </p:spPr>
      </p:pic>
      <p:sp>
        <p:nvSpPr>
          <p:cNvPr id="4" name="ZoneTexte 3">
            <a:extLst>
              <a:ext uri="{FF2B5EF4-FFF2-40B4-BE49-F238E27FC236}">
                <a16:creationId xmlns:a16="http://schemas.microsoft.com/office/drawing/2014/main" id="{D588A7BE-5898-42C9-8E75-C7321FA2B6F9}"/>
              </a:ext>
            </a:extLst>
          </p:cNvPr>
          <p:cNvSpPr txBox="1"/>
          <p:nvPr/>
        </p:nvSpPr>
        <p:spPr>
          <a:xfrm>
            <a:off x="642477" y="6012331"/>
            <a:ext cx="5804043"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Tour jumelles </a:t>
            </a:r>
            <a:r>
              <a:rPr lang="fr-FR" sz="2000" dirty="0" err="1">
                <a:latin typeface="Arial" panose="020B0604020202020204" pitchFamily="34" charset="0"/>
                <a:cs typeface="Arial" panose="020B0604020202020204" pitchFamily="34" charset="0"/>
              </a:rPr>
              <a:t>Petronas</a:t>
            </a:r>
            <a:r>
              <a:rPr lang="fr-FR" sz="2000" dirty="0">
                <a:latin typeface="Arial" panose="020B0604020202020204" pitchFamily="34" charset="0"/>
                <a:cs typeface="Arial" panose="020B0604020202020204" pitchFamily="34" charset="0"/>
              </a:rPr>
              <a:t> – Kuala Lumpur Malaisie</a:t>
            </a:r>
          </a:p>
        </p:txBody>
      </p:sp>
    </p:spTree>
    <p:extLst>
      <p:ext uri="{BB962C8B-B14F-4D97-AF65-F5344CB8AC3E}">
        <p14:creationId xmlns:p14="http://schemas.microsoft.com/office/powerpoint/2010/main" val="7537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D4D7F9C-8B99-4707-9CF2-F407815E7685}"/>
              </a:ext>
            </a:extLst>
          </p:cNvPr>
          <p:cNvSpPr txBox="1"/>
          <p:nvPr/>
        </p:nvSpPr>
        <p:spPr>
          <a:xfrm>
            <a:off x="91440" y="217170"/>
            <a:ext cx="8869680"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Nombre arrivées touristiques internationales en Asie</a:t>
            </a:r>
          </a:p>
        </p:txBody>
      </p:sp>
      <p:graphicFrame>
        <p:nvGraphicFramePr>
          <p:cNvPr id="8" name="Tableau 7">
            <a:extLst>
              <a:ext uri="{FF2B5EF4-FFF2-40B4-BE49-F238E27FC236}">
                <a16:creationId xmlns:a16="http://schemas.microsoft.com/office/drawing/2014/main" id="{0A6147DE-21DF-3A53-3E57-ED0D797C9557}"/>
              </a:ext>
            </a:extLst>
          </p:cNvPr>
          <p:cNvGraphicFramePr>
            <a:graphicFrameLocks noGrp="1"/>
          </p:cNvGraphicFramePr>
          <p:nvPr>
            <p:extLst>
              <p:ext uri="{D42A27DB-BD31-4B8C-83A1-F6EECF244321}">
                <p14:modId xmlns:p14="http://schemas.microsoft.com/office/powerpoint/2010/main" val="316021104"/>
              </p:ext>
            </p:extLst>
          </p:nvPr>
        </p:nvGraphicFramePr>
        <p:xfrm>
          <a:off x="567161" y="972271"/>
          <a:ext cx="6435525" cy="5668559"/>
        </p:xfrm>
        <a:graphic>
          <a:graphicData uri="http://schemas.openxmlformats.org/drawingml/2006/table">
            <a:tbl>
              <a:tblPr firstRow="1" bandRow="1">
                <a:tableStyleId>{5C22544A-7EE6-4342-B048-85BDC9FD1C3A}</a:tableStyleId>
              </a:tblPr>
              <a:tblGrid>
                <a:gridCol w="1608881">
                  <a:extLst>
                    <a:ext uri="{9D8B030D-6E8A-4147-A177-3AD203B41FA5}">
                      <a16:colId xmlns:a16="http://schemas.microsoft.com/office/drawing/2014/main" val="4192758678"/>
                    </a:ext>
                  </a:extLst>
                </a:gridCol>
                <a:gridCol w="1608881">
                  <a:extLst>
                    <a:ext uri="{9D8B030D-6E8A-4147-A177-3AD203B41FA5}">
                      <a16:colId xmlns:a16="http://schemas.microsoft.com/office/drawing/2014/main" val="1995311562"/>
                    </a:ext>
                  </a:extLst>
                </a:gridCol>
                <a:gridCol w="1247307">
                  <a:extLst>
                    <a:ext uri="{9D8B030D-6E8A-4147-A177-3AD203B41FA5}">
                      <a16:colId xmlns:a16="http://schemas.microsoft.com/office/drawing/2014/main" val="1067519601"/>
                    </a:ext>
                  </a:extLst>
                </a:gridCol>
                <a:gridCol w="985228">
                  <a:extLst>
                    <a:ext uri="{9D8B030D-6E8A-4147-A177-3AD203B41FA5}">
                      <a16:colId xmlns:a16="http://schemas.microsoft.com/office/drawing/2014/main" val="2364528381"/>
                    </a:ext>
                  </a:extLst>
                </a:gridCol>
                <a:gridCol w="985228">
                  <a:extLst>
                    <a:ext uri="{9D8B030D-6E8A-4147-A177-3AD203B41FA5}">
                      <a16:colId xmlns:a16="http://schemas.microsoft.com/office/drawing/2014/main" val="2261672902"/>
                    </a:ext>
                  </a:extLst>
                </a:gridCol>
              </a:tblGrid>
              <a:tr h="436043">
                <a:tc>
                  <a:txBody>
                    <a:bodyPr/>
                    <a:lstStyle/>
                    <a:p>
                      <a:pPr algn="ctr"/>
                      <a:r>
                        <a:rPr lang="fr-FR" dirty="0"/>
                        <a:t>En millions</a:t>
                      </a:r>
                    </a:p>
                  </a:txBody>
                  <a:tcPr/>
                </a:tc>
                <a:tc>
                  <a:txBody>
                    <a:bodyPr/>
                    <a:lstStyle/>
                    <a:p>
                      <a:pPr algn="ctr"/>
                      <a:endParaRPr lang="fr-FR"/>
                    </a:p>
                  </a:txBody>
                  <a:tcPr/>
                </a:tc>
                <a:tc>
                  <a:txBody>
                    <a:bodyPr/>
                    <a:lstStyle/>
                    <a:p>
                      <a:pPr algn="ctr"/>
                      <a:r>
                        <a:rPr lang="fr-FR" dirty="0"/>
                        <a:t>2019</a:t>
                      </a:r>
                    </a:p>
                  </a:txBody>
                  <a:tcPr/>
                </a:tc>
                <a:tc gridSpan="2">
                  <a:txBody>
                    <a:bodyPr/>
                    <a:lstStyle/>
                    <a:p>
                      <a:pPr algn="ctr"/>
                      <a:r>
                        <a:rPr lang="fr-FR" dirty="0"/>
                        <a:t>2023 / rang</a:t>
                      </a:r>
                    </a:p>
                  </a:txBody>
                  <a:tcPr/>
                </a:tc>
                <a:tc hMerge="1">
                  <a:txBody>
                    <a:bodyPr/>
                    <a:lstStyle/>
                    <a:p>
                      <a:endParaRPr lang="fr-FR"/>
                    </a:p>
                  </a:txBody>
                  <a:tcPr/>
                </a:tc>
                <a:extLst>
                  <a:ext uri="{0D108BD9-81ED-4DB2-BD59-A6C34878D82A}">
                    <a16:rowId xmlns:a16="http://schemas.microsoft.com/office/drawing/2014/main" val="3288461431"/>
                  </a:ext>
                </a:extLst>
              </a:tr>
              <a:tr h="436043">
                <a:tc rowSpan="5">
                  <a:txBody>
                    <a:bodyPr/>
                    <a:lstStyle/>
                    <a:p>
                      <a:endParaRPr lang="fr-FR" dirty="0"/>
                    </a:p>
                    <a:p>
                      <a:endParaRPr lang="fr-FR" dirty="0"/>
                    </a:p>
                    <a:p>
                      <a:endParaRPr lang="fr-FR" dirty="0"/>
                    </a:p>
                    <a:p>
                      <a:r>
                        <a:rPr lang="fr-FR" dirty="0"/>
                        <a:t>Asie de l’Est</a:t>
                      </a:r>
                    </a:p>
                  </a:txBody>
                  <a:tcPr/>
                </a:tc>
                <a:tc>
                  <a:txBody>
                    <a:bodyPr/>
                    <a:lstStyle/>
                    <a:p>
                      <a:r>
                        <a:rPr lang="fr-FR" dirty="0"/>
                        <a:t>Chine</a:t>
                      </a:r>
                    </a:p>
                  </a:txBody>
                  <a:tcPr/>
                </a:tc>
                <a:tc>
                  <a:txBody>
                    <a:bodyPr/>
                    <a:lstStyle/>
                    <a:p>
                      <a:pPr algn="ctr"/>
                      <a:r>
                        <a:rPr lang="fr-FR" dirty="0"/>
                        <a:t>66</a:t>
                      </a:r>
                    </a:p>
                  </a:txBody>
                  <a:tcPr/>
                </a:tc>
                <a:tc>
                  <a:txBody>
                    <a:bodyPr/>
                    <a:lstStyle/>
                    <a:p>
                      <a:pPr algn="ctr"/>
                      <a:r>
                        <a:rPr lang="fr-FR" dirty="0"/>
                        <a:t>Faible</a:t>
                      </a:r>
                    </a:p>
                  </a:txBody>
                  <a:tcPr/>
                </a:tc>
                <a:tc>
                  <a:txBody>
                    <a:bodyPr/>
                    <a:lstStyle/>
                    <a:p>
                      <a:pPr algn="ctr"/>
                      <a:r>
                        <a:rPr lang="fr-FR" b="1" dirty="0">
                          <a:solidFill>
                            <a:srgbClr val="FF0000"/>
                          </a:solidFill>
                        </a:rPr>
                        <a:t>?</a:t>
                      </a:r>
                    </a:p>
                  </a:txBody>
                  <a:tcPr/>
                </a:tc>
                <a:extLst>
                  <a:ext uri="{0D108BD9-81ED-4DB2-BD59-A6C34878D82A}">
                    <a16:rowId xmlns:a16="http://schemas.microsoft.com/office/drawing/2014/main" val="4038390423"/>
                  </a:ext>
                </a:extLst>
              </a:tr>
              <a:tr h="436043">
                <a:tc vMerge="1">
                  <a:txBody>
                    <a:bodyPr/>
                    <a:lstStyle/>
                    <a:p>
                      <a:endParaRPr lang="fr-FR"/>
                    </a:p>
                  </a:txBody>
                  <a:tcPr/>
                </a:tc>
                <a:tc>
                  <a:txBody>
                    <a:bodyPr/>
                    <a:lstStyle/>
                    <a:p>
                      <a:r>
                        <a:rPr lang="fr-FR" dirty="0" err="1"/>
                        <a:t>Honk-Kong</a:t>
                      </a:r>
                      <a:endParaRPr lang="fr-FR" dirty="0"/>
                    </a:p>
                  </a:txBody>
                  <a:tcPr/>
                </a:tc>
                <a:tc>
                  <a:txBody>
                    <a:bodyPr/>
                    <a:lstStyle/>
                    <a:p>
                      <a:pPr algn="ctr"/>
                      <a:r>
                        <a:rPr lang="fr-FR" dirty="0"/>
                        <a:t>23</a:t>
                      </a:r>
                    </a:p>
                  </a:txBody>
                  <a:tcPr/>
                </a:tc>
                <a:tc>
                  <a:txBody>
                    <a:bodyPr/>
                    <a:lstStyle/>
                    <a:p>
                      <a:pPr algn="ctr"/>
                      <a:r>
                        <a:rPr lang="fr-FR" dirty="0"/>
                        <a:t>22</a:t>
                      </a:r>
                    </a:p>
                  </a:txBody>
                  <a:tcPr/>
                </a:tc>
                <a:tc>
                  <a:txBody>
                    <a:bodyPr/>
                    <a:lstStyle/>
                    <a:p>
                      <a:pPr algn="ctr"/>
                      <a:r>
                        <a:rPr lang="fr-FR" b="1" dirty="0">
                          <a:solidFill>
                            <a:srgbClr val="FF0000"/>
                          </a:solidFill>
                        </a:rPr>
                        <a:t>4</a:t>
                      </a:r>
                    </a:p>
                  </a:txBody>
                  <a:tcPr/>
                </a:tc>
                <a:extLst>
                  <a:ext uri="{0D108BD9-81ED-4DB2-BD59-A6C34878D82A}">
                    <a16:rowId xmlns:a16="http://schemas.microsoft.com/office/drawing/2014/main" val="1428454837"/>
                  </a:ext>
                </a:extLst>
              </a:tr>
              <a:tr h="436043">
                <a:tc vMerge="1">
                  <a:txBody>
                    <a:bodyPr/>
                    <a:lstStyle/>
                    <a:p>
                      <a:endParaRPr lang="fr-FR"/>
                    </a:p>
                  </a:txBody>
                  <a:tcPr/>
                </a:tc>
                <a:tc>
                  <a:txBody>
                    <a:bodyPr/>
                    <a:lstStyle/>
                    <a:p>
                      <a:r>
                        <a:rPr lang="fr-FR" dirty="0"/>
                        <a:t>Japon</a:t>
                      </a:r>
                    </a:p>
                  </a:txBody>
                  <a:tcPr/>
                </a:tc>
                <a:tc>
                  <a:txBody>
                    <a:bodyPr/>
                    <a:lstStyle/>
                    <a:p>
                      <a:pPr algn="ctr"/>
                      <a:r>
                        <a:rPr lang="fr-FR" dirty="0"/>
                        <a:t>32</a:t>
                      </a:r>
                    </a:p>
                  </a:txBody>
                  <a:tcPr/>
                </a:tc>
                <a:tc>
                  <a:txBody>
                    <a:bodyPr/>
                    <a:lstStyle/>
                    <a:p>
                      <a:pPr algn="ctr"/>
                      <a:r>
                        <a:rPr lang="fr-FR" dirty="0"/>
                        <a:t>25</a:t>
                      </a:r>
                    </a:p>
                  </a:txBody>
                  <a:tcPr/>
                </a:tc>
                <a:tc>
                  <a:txBody>
                    <a:bodyPr/>
                    <a:lstStyle/>
                    <a:p>
                      <a:pPr algn="ctr"/>
                      <a:r>
                        <a:rPr lang="fr-FR" b="1" dirty="0">
                          <a:solidFill>
                            <a:srgbClr val="FF0000"/>
                          </a:solidFill>
                        </a:rPr>
                        <a:t>2</a:t>
                      </a:r>
                    </a:p>
                  </a:txBody>
                  <a:tcPr/>
                </a:tc>
                <a:extLst>
                  <a:ext uri="{0D108BD9-81ED-4DB2-BD59-A6C34878D82A}">
                    <a16:rowId xmlns:a16="http://schemas.microsoft.com/office/drawing/2014/main" val="2936833265"/>
                  </a:ext>
                </a:extLst>
              </a:tr>
              <a:tr h="436043">
                <a:tc vMerge="1">
                  <a:txBody>
                    <a:bodyPr/>
                    <a:lstStyle/>
                    <a:p>
                      <a:endParaRPr lang="fr-FR"/>
                    </a:p>
                  </a:txBody>
                  <a:tcPr/>
                </a:tc>
                <a:tc>
                  <a:txBody>
                    <a:bodyPr/>
                    <a:lstStyle/>
                    <a:p>
                      <a:r>
                        <a:rPr lang="fr-FR" dirty="0"/>
                        <a:t>Corée du Sud</a:t>
                      </a:r>
                    </a:p>
                  </a:txBody>
                  <a:tcPr/>
                </a:tc>
                <a:tc>
                  <a:txBody>
                    <a:bodyPr/>
                    <a:lstStyle/>
                    <a:p>
                      <a:pPr algn="ctr"/>
                      <a:r>
                        <a:rPr lang="fr-FR" dirty="0"/>
                        <a:t>17,5</a:t>
                      </a:r>
                    </a:p>
                  </a:txBody>
                  <a:tcPr/>
                </a:tc>
                <a:tc>
                  <a:txBody>
                    <a:bodyPr/>
                    <a:lstStyle/>
                    <a:p>
                      <a:pPr algn="ctr"/>
                      <a:r>
                        <a:rPr lang="fr-FR" dirty="0"/>
                        <a:t>10</a:t>
                      </a:r>
                    </a:p>
                  </a:txBody>
                  <a:tcPr/>
                </a:tc>
                <a:tc>
                  <a:txBody>
                    <a:bodyPr/>
                    <a:lstStyle/>
                    <a:p>
                      <a:pPr algn="ctr"/>
                      <a:r>
                        <a:rPr lang="fr-FR" b="1" dirty="0">
                          <a:solidFill>
                            <a:srgbClr val="FF0000"/>
                          </a:solidFill>
                        </a:rPr>
                        <a:t>7</a:t>
                      </a:r>
                    </a:p>
                  </a:txBody>
                  <a:tcPr/>
                </a:tc>
                <a:extLst>
                  <a:ext uri="{0D108BD9-81ED-4DB2-BD59-A6C34878D82A}">
                    <a16:rowId xmlns:a16="http://schemas.microsoft.com/office/drawing/2014/main" val="2330229998"/>
                  </a:ext>
                </a:extLst>
              </a:tr>
              <a:tr h="436043">
                <a:tc vMerge="1">
                  <a:txBody>
                    <a:bodyPr/>
                    <a:lstStyle/>
                    <a:p>
                      <a:endParaRPr lang="fr-FR" dirty="0"/>
                    </a:p>
                  </a:txBody>
                  <a:tcPr/>
                </a:tc>
                <a:tc>
                  <a:txBody>
                    <a:bodyPr/>
                    <a:lstStyle/>
                    <a:p>
                      <a:r>
                        <a:rPr lang="fr-FR" dirty="0"/>
                        <a:t>Les Philippines</a:t>
                      </a:r>
                    </a:p>
                  </a:txBody>
                  <a:tcPr/>
                </a:tc>
                <a:tc>
                  <a:txBody>
                    <a:bodyPr/>
                    <a:lstStyle/>
                    <a:p>
                      <a:pPr algn="ctr"/>
                      <a:r>
                        <a:rPr lang="fr-FR" dirty="0"/>
                        <a:t>8,3</a:t>
                      </a:r>
                    </a:p>
                  </a:txBody>
                  <a:tcPr/>
                </a:tc>
                <a:tc>
                  <a:txBody>
                    <a:bodyPr/>
                    <a:lstStyle/>
                    <a:p>
                      <a:pPr algn="ctr"/>
                      <a:r>
                        <a:rPr lang="fr-FR" dirty="0"/>
                        <a:t>4,6</a:t>
                      </a:r>
                    </a:p>
                  </a:txBody>
                  <a:tcPr/>
                </a:tc>
                <a:tc>
                  <a:txBody>
                    <a:bodyPr/>
                    <a:lstStyle/>
                    <a:p>
                      <a:pPr algn="ctr"/>
                      <a:r>
                        <a:rPr lang="fr-FR" b="1" dirty="0">
                          <a:solidFill>
                            <a:srgbClr val="FF0000"/>
                          </a:solidFill>
                        </a:rPr>
                        <a:t>9</a:t>
                      </a:r>
                    </a:p>
                  </a:txBody>
                  <a:tcPr/>
                </a:tc>
                <a:extLst>
                  <a:ext uri="{0D108BD9-81ED-4DB2-BD59-A6C34878D82A}">
                    <a16:rowId xmlns:a16="http://schemas.microsoft.com/office/drawing/2014/main" val="28531140"/>
                  </a:ext>
                </a:extLst>
              </a:tr>
              <a:tr h="436043">
                <a:tc rowSpan="7">
                  <a:txBody>
                    <a:bodyPr/>
                    <a:lstStyle/>
                    <a:p>
                      <a:endParaRPr lang="fr-FR" dirty="0"/>
                    </a:p>
                    <a:p>
                      <a:endParaRPr lang="fr-FR" dirty="0"/>
                    </a:p>
                    <a:p>
                      <a:endParaRPr lang="fr-FR" dirty="0"/>
                    </a:p>
                    <a:p>
                      <a:endParaRPr lang="fr-FR" dirty="0"/>
                    </a:p>
                    <a:p>
                      <a:endParaRPr lang="fr-FR" dirty="0"/>
                    </a:p>
                    <a:p>
                      <a:r>
                        <a:rPr lang="fr-FR" dirty="0"/>
                        <a:t>Asie du Sud-Est</a:t>
                      </a:r>
                    </a:p>
                  </a:txBody>
                  <a:tcPr/>
                </a:tc>
                <a:tc>
                  <a:txBody>
                    <a:bodyPr/>
                    <a:lstStyle/>
                    <a:p>
                      <a:r>
                        <a:rPr lang="fr-FR" dirty="0"/>
                        <a:t>Thaïlande</a:t>
                      </a:r>
                    </a:p>
                  </a:txBody>
                  <a:tcPr/>
                </a:tc>
                <a:tc>
                  <a:txBody>
                    <a:bodyPr/>
                    <a:lstStyle/>
                    <a:p>
                      <a:pPr algn="ctr"/>
                      <a:r>
                        <a:rPr lang="fr-FR" dirty="0"/>
                        <a:t>40</a:t>
                      </a:r>
                    </a:p>
                  </a:txBody>
                  <a:tcPr/>
                </a:tc>
                <a:tc>
                  <a:txBody>
                    <a:bodyPr/>
                    <a:lstStyle/>
                    <a:p>
                      <a:pPr algn="ctr"/>
                      <a:r>
                        <a:rPr lang="fr-FR" dirty="0"/>
                        <a:t>24,5</a:t>
                      </a:r>
                    </a:p>
                  </a:txBody>
                  <a:tcPr/>
                </a:tc>
                <a:tc>
                  <a:txBody>
                    <a:bodyPr/>
                    <a:lstStyle/>
                    <a:p>
                      <a:pPr algn="ctr"/>
                      <a:r>
                        <a:rPr lang="fr-FR" b="1" dirty="0">
                          <a:solidFill>
                            <a:srgbClr val="FF0000"/>
                          </a:solidFill>
                        </a:rPr>
                        <a:t>3</a:t>
                      </a:r>
                    </a:p>
                  </a:txBody>
                  <a:tcPr/>
                </a:tc>
                <a:extLst>
                  <a:ext uri="{0D108BD9-81ED-4DB2-BD59-A6C34878D82A}">
                    <a16:rowId xmlns:a16="http://schemas.microsoft.com/office/drawing/2014/main" val="368860571"/>
                  </a:ext>
                </a:extLst>
              </a:tr>
              <a:tr h="436043">
                <a:tc vMerge="1">
                  <a:txBody>
                    <a:bodyPr/>
                    <a:lstStyle/>
                    <a:p>
                      <a:endParaRPr lang="fr-FR" dirty="0"/>
                    </a:p>
                  </a:txBody>
                  <a:tcPr/>
                </a:tc>
                <a:tc>
                  <a:txBody>
                    <a:bodyPr/>
                    <a:lstStyle/>
                    <a:p>
                      <a:r>
                        <a:rPr lang="fr-FR" dirty="0"/>
                        <a:t>Malaisie</a:t>
                      </a:r>
                    </a:p>
                  </a:txBody>
                  <a:tcPr/>
                </a:tc>
                <a:tc>
                  <a:txBody>
                    <a:bodyPr/>
                    <a:lstStyle/>
                    <a:p>
                      <a:pPr algn="ctr"/>
                      <a:r>
                        <a:rPr lang="fr-FR" dirty="0"/>
                        <a:t>26</a:t>
                      </a:r>
                    </a:p>
                  </a:txBody>
                  <a:tcPr/>
                </a:tc>
                <a:tc>
                  <a:txBody>
                    <a:bodyPr/>
                    <a:lstStyle/>
                    <a:p>
                      <a:pPr algn="ctr"/>
                      <a:r>
                        <a:rPr lang="fr-FR" dirty="0"/>
                        <a:t>26</a:t>
                      </a:r>
                    </a:p>
                  </a:txBody>
                  <a:tcPr/>
                </a:tc>
                <a:tc>
                  <a:txBody>
                    <a:bodyPr/>
                    <a:lstStyle/>
                    <a:p>
                      <a:pPr algn="ctr"/>
                      <a:r>
                        <a:rPr lang="fr-FR" b="1" dirty="0">
                          <a:solidFill>
                            <a:srgbClr val="FF0000"/>
                          </a:solidFill>
                        </a:rPr>
                        <a:t>1</a:t>
                      </a:r>
                    </a:p>
                  </a:txBody>
                  <a:tcPr/>
                </a:tc>
                <a:extLst>
                  <a:ext uri="{0D108BD9-81ED-4DB2-BD59-A6C34878D82A}">
                    <a16:rowId xmlns:a16="http://schemas.microsoft.com/office/drawing/2014/main" val="2116283277"/>
                  </a:ext>
                </a:extLst>
              </a:tr>
              <a:tr h="436043">
                <a:tc vMerge="1">
                  <a:txBody>
                    <a:bodyPr/>
                    <a:lstStyle/>
                    <a:p>
                      <a:endParaRPr lang="fr-FR" dirty="0"/>
                    </a:p>
                  </a:txBody>
                  <a:tcPr/>
                </a:tc>
                <a:tc>
                  <a:txBody>
                    <a:bodyPr/>
                    <a:lstStyle/>
                    <a:p>
                      <a:r>
                        <a:rPr lang="fr-FR" dirty="0"/>
                        <a:t>Singapour</a:t>
                      </a:r>
                    </a:p>
                  </a:txBody>
                  <a:tcPr/>
                </a:tc>
                <a:tc>
                  <a:txBody>
                    <a:bodyPr/>
                    <a:lstStyle/>
                    <a:p>
                      <a:pPr algn="ctr"/>
                      <a:r>
                        <a:rPr lang="fr-FR" dirty="0"/>
                        <a:t>18</a:t>
                      </a:r>
                    </a:p>
                  </a:txBody>
                  <a:tcPr/>
                </a:tc>
                <a:tc>
                  <a:txBody>
                    <a:bodyPr/>
                    <a:lstStyle/>
                    <a:p>
                      <a:pPr algn="ctr"/>
                      <a:r>
                        <a:rPr lang="fr-FR" dirty="0"/>
                        <a:t>11,3</a:t>
                      </a:r>
                    </a:p>
                  </a:txBody>
                  <a:tcPr/>
                </a:tc>
                <a:tc>
                  <a:txBody>
                    <a:bodyPr/>
                    <a:lstStyle/>
                    <a:p>
                      <a:pPr algn="ctr"/>
                      <a:r>
                        <a:rPr lang="fr-FR" b="1" dirty="0">
                          <a:solidFill>
                            <a:srgbClr val="FF0000"/>
                          </a:solidFill>
                        </a:rPr>
                        <a:t>5</a:t>
                      </a:r>
                    </a:p>
                  </a:txBody>
                  <a:tcPr/>
                </a:tc>
                <a:extLst>
                  <a:ext uri="{0D108BD9-81ED-4DB2-BD59-A6C34878D82A}">
                    <a16:rowId xmlns:a16="http://schemas.microsoft.com/office/drawing/2014/main" val="837584890"/>
                  </a:ext>
                </a:extLst>
              </a:tr>
              <a:tr h="436043">
                <a:tc vMerge="1">
                  <a:txBody>
                    <a:bodyPr/>
                    <a:lstStyle/>
                    <a:p>
                      <a:endParaRPr lang="fr-FR" dirty="0"/>
                    </a:p>
                  </a:txBody>
                  <a:tcPr/>
                </a:tc>
                <a:tc>
                  <a:txBody>
                    <a:bodyPr/>
                    <a:lstStyle/>
                    <a:p>
                      <a:r>
                        <a:rPr lang="fr-FR" dirty="0"/>
                        <a:t>Laos</a:t>
                      </a:r>
                    </a:p>
                  </a:txBody>
                  <a:tcPr/>
                </a:tc>
                <a:tc>
                  <a:txBody>
                    <a:bodyPr/>
                    <a:lstStyle/>
                    <a:p>
                      <a:pPr algn="ctr"/>
                      <a:r>
                        <a:rPr lang="fr-FR" dirty="0"/>
                        <a:t>4,5</a:t>
                      </a:r>
                    </a:p>
                  </a:txBody>
                  <a:tcPr/>
                </a:tc>
                <a:tc>
                  <a:txBody>
                    <a:bodyPr/>
                    <a:lstStyle/>
                    <a:p>
                      <a:pPr algn="ctr"/>
                      <a:r>
                        <a:rPr lang="fr-FR" dirty="0"/>
                        <a:t>3,4</a:t>
                      </a:r>
                    </a:p>
                  </a:txBody>
                  <a:tcPr/>
                </a:tc>
                <a:tc>
                  <a:txBody>
                    <a:bodyPr/>
                    <a:lstStyle/>
                    <a:p>
                      <a:pPr algn="ctr"/>
                      <a:r>
                        <a:rPr lang="fr-FR" b="1" dirty="0">
                          <a:solidFill>
                            <a:srgbClr val="FF0000"/>
                          </a:solidFill>
                        </a:rPr>
                        <a:t>11</a:t>
                      </a:r>
                    </a:p>
                  </a:txBody>
                  <a:tcPr/>
                </a:tc>
                <a:extLst>
                  <a:ext uri="{0D108BD9-81ED-4DB2-BD59-A6C34878D82A}">
                    <a16:rowId xmlns:a16="http://schemas.microsoft.com/office/drawing/2014/main" val="266466772"/>
                  </a:ext>
                </a:extLst>
              </a:tr>
              <a:tr h="436043">
                <a:tc vMerge="1">
                  <a:txBody>
                    <a:bodyPr/>
                    <a:lstStyle/>
                    <a:p>
                      <a:endParaRPr lang="fr-FR" dirty="0"/>
                    </a:p>
                  </a:txBody>
                  <a:tcPr/>
                </a:tc>
                <a:tc>
                  <a:txBody>
                    <a:bodyPr/>
                    <a:lstStyle/>
                    <a:p>
                      <a:r>
                        <a:rPr lang="fr-FR" dirty="0"/>
                        <a:t>Cambodge</a:t>
                      </a:r>
                    </a:p>
                  </a:txBody>
                  <a:tcPr/>
                </a:tc>
                <a:tc>
                  <a:txBody>
                    <a:bodyPr/>
                    <a:lstStyle/>
                    <a:p>
                      <a:pPr algn="ctr"/>
                      <a:r>
                        <a:rPr lang="fr-FR" dirty="0"/>
                        <a:t>6,6</a:t>
                      </a:r>
                    </a:p>
                  </a:txBody>
                  <a:tcPr/>
                </a:tc>
                <a:tc>
                  <a:txBody>
                    <a:bodyPr/>
                    <a:lstStyle/>
                    <a:p>
                      <a:pPr algn="ctr"/>
                      <a:r>
                        <a:rPr lang="fr-FR" dirty="0"/>
                        <a:t>4,4</a:t>
                      </a:r>
                    </a:p>
                  </a:txBody>
                  <a:tcPr/>
                </a:tc>
                <a:tc>
                  <a:txBody>
                    <a:bodyPr/>
                    <a:lstStyle/>
                    <a:p>
                      <a:pPr algn="ctr"/>
                      <a:r>
                        <a:rPr lang="fr-FR" b="1" dirty="0">
                          <a:solidFill>
                            <a:srgbClr val="FF0000"/>
                          </a:solidFill>
                        </a:rPr>
                        <a:t>10</a:t>
                      </a:r>
                    </a:p>
                  </a:txBody>
                  <a:tcPr/>
                </a:tc>
                <a:extLst>
                  <a:ext uri="{0D108BD9-81ED-4DB2-BD59-A6C34878D82A}">
                    <a16:rowId xmlns:a16="http://schemas.microsoft.com/office/drawing/2014/main" val="2604789014"/>
                  </a:ext>
                </a:extLst>
              </a:tr>
              <a:tr h="436043">
                <a:tc vMerge="1">
                  <a:txBody>
                    <a:bodyPr/>
                    <a:lstStyle/>
                    <a:p>
                      <a:endParaRPr lang="fr-FR" dirty="0"/>
                    </a:p>
                  </a:txBody>
                  <a:tcPr/>
                </a:tc>
                <a:tc>
                  <a:txBody>
                    <a:bodyPr/>
                    <a:lstStyle/>
                    <a:p>
                      <a:r>
                        <a:rPr lang="fr-FR" dirty="0"/>
                        <a:t>Vietnam</a:t>
                      </a:r>
                    </a:p>
                  </a:txBody>
                  <a:tcPr/>
                </a:tc>
                <a:tc>
                  <a:txBody>
                    <a:bodyPr/>
                    <a:lstStyle/>
                    <a:p>
                      <a:pPr algn="ctr"/>
                      <a:r>
                        <a:rPr lang="fr-FR" dirty="0"/>
                        <a:t>18</a:t>
                      </a:r>
                    </a:p>
                  </a:txBody>
                  <a:tcPr/>
                </a:tc>
                <a:tc>
                  <a:txBody>
                    <a:bodyPr/>
                    <a:lstStyle/>
                    <a:p>
                      <a:pPr algn="ctr"/>
                      <a:r>
                        <a:rPr lang="fr-FR" dirty="0"/>
                        <a:t>11,2</a:t>
                      </a:r>
                    </a:p>
                  </a:txBody>
                  <a:tcPr/>
                </a:tc>
                <a:tc>
                  <a:txBody>
                    <a:bodyPr/>
                    <a:lstStyle/>
                    <a:p>
                      <a:pPr algn="ctr"/>
                      <a:r>
                        <a:rPr lang="fr-FR" b="1" dirty="0">
                          <a:solidFill>
                            <a:srgbClr val="FF0000"/>
                          </a:solidFill>
                        </a:rPr>
                        <a:t>6</a:t>
                      </a:r>
                    </a:p>
                  </a:txBody>
                  <a:tcPr/>
                </a:tc>
                <a:extLst>
                  <a:ext uri="{0D108BD9-81ED-4DB2-BD59-A6C34878D82A}">
                    <a16:rowId xmlns:a16="http://schemas.microsoft.com/office/drawing/2014/main" val="2620338391"/>
                  </a:ext>
                </a:extLst>
              </a:tr>
              <a:tr h="436043">
                <a:tc vMerge="1">
                  <a:txBody>
                    <a:bodyPr/>
                    <a:lstStyle/>
                    <a:p>
                      <a:endParaRPr lang="fr-FR" dirty="0"/>
                    </a:p>
                  </a:txBody>
                  <a:tcPr/>
                </a:tc>
                <a:tc>
                  <a:txBody>
                    <a:bodyPr/>
                    <a:lstStyle/>
                    <a:p>
                      <a:r>
                        <a:rPr lang="fr-FR" dirty="0"/>
                        <a:t>Indonésie</a:t>
                      </a:r>
                    </a:p>
                  </a:txBody>
                  <a:tcPr/>
                </a:tc>
                <a:tc>
                  <a:txBody>
                    <a:bodyPr/>
                    <a:lstStyle/>
                    <a:p>
                      <a:pPr algn="ctr"/>
                      <a:r>
                        <a:rPr lang="fr-FR" dirty="0"/>
                        <a:t>15,5</a:t>
                      </a:r>
                    </a:p>
                  </a:txBody>
                  <a:tcPr/>
                </a:tc>
                <a:tc>
                  <a:txBody>
                    <a:bodyPr/>
                    <a:lstStyle/>
                    <a:p>
                      <a:pPr algn="ctr"/>
                      <a:r>
                        <a:rPr lang="fr-FR" dirty="0"/>
                        <a:t>10</a:t>
                      </a:r>
                    </a:p>
                  </a:txBody>
                  <a:tcPr/>
                </a:tc>
                <a:tc>
                  <a:txBody>
                    <a:bodyPr/>
                    <a:lstStyle/>
                    <a:p>
                      <a:pPr algn="ctr"/>
                      <a:r>
                        <a:rPr lang="fr-FR" b="1" dirty="0">
                          <a:solidFill>
                            <a:srgbClr val="FF0000"/>
                          </a:solidFill>
                        </a:rPr>
                        <a:t>7</a:t>
                      </a:r>
                    </a:p>
                  </a:txBody>
                  <a:tcPr/>
                </a:tc>
                <a:extLst>
                  <a:ext uri="{0D108BD9-81ED-4DB2-BD59-A6C34878D82A}">
                    <a16:rowId xmlns:a16="http://schemas.microsoft.com/office/drawing/2014/main" val="7202156"/>
                  </a:ext>
                </a:extLst>
              </a:tr>
            </a:tbl>
          </a:graphicData>
        </a:graphic>
      </p:graphicFrame>
    </p:spTree>
    <p:extLst>
      <p:ext uri="{BB962C8B-B14F-4D97-AF65-F5344CB8AC3E}">
        <p14:creationId xmlns:p14="http://schemas.microsoft.com/office/powerpoint/2010/main" val="81795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B2A4A4C-4025-44FB-A0D3-A589CF6EED03}"/>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rooftops</a:t>
            </a:r>
          </a:p>
        </p:txBody>
      </p:sp>
      <p:sp>
        <p:nvSpPr>
          <p:cNvPr id="5" name="ZoneTexte 4">
            <a:extLst>
              <a:ext uri="{FF2B5EF4-FFF2-40B4-BE49-F238E27FC236}">
                <a16:creationId xmlns:a16="http://schemas.microsoft.com/office/drawing/2014/main" id="{66113F17-732D-4CB4-B1E6-9E99A04798ED}"/>
              </a:ext>
            </a:extLst>
          </p:cNvPr>
          <p:cNvSpPr txBox="1"/>
          <p:nvPr/>
        </p:nvSpPr>
        <p:spPr>
          <a:xfrm>
            <a:off x="389616" y="6013733"/>
            <a:ext cx="630696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Cooling Tower Rooftop Bar Bangkok at Carlton Hotel</a:t>
            </a:r>
            <a:endParaRPr lang="fr-FR" sz="20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FD42BE9C-5D92-495C-9087-2B2687323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16" y="844266"/>
            <a:ext cx="8364767" cy="5169467"/>
          </a:xfrm>
          <a:prstGeom prst="rect">
            <a:avLst/>
          </a:prstGeom>
        </p:spPr>
      </p:pic>
    </p:spTree>
    <p:extLst>
      <p:ext uri="{BB962C8B-B14F-4D97-AF65-F5344CB8AC3E}">
        <p14:creationId xmlns:p14="http://schemas.microsoft.com/office/powerpoint/2010/main" val="369602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A7268C-FAD2-43A9-A8D5-4BD2CBA9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 y="537210"/>
            <a:ext cx="7957185" cy="5304790"/>
          </a:xfrm>
          <a:prstGeom prst="rect">
            <a:avLst/>
          </a:prstGeom>
        </p:spPr>
      </p:pic>
      <p:sp>
        <p:nvSpPr>
          <p:cNvPr id="4" name="ZoneTexte 3">
            <a:extLst>
              <a:ext uri="{FF2B5EF4-FFF2-40B4-BE49-F238E27FC236}">
                <a16:creationId xmlns:a16="http://schemas.microsoft.com/office/drawing/2014/main" id="{BEB1DF8E-6146-4DCD-BEE8-DDE9392249FE}"/>
              </a:ext>
            </a:extLst>
          </p:cNvPr>
          <p:cNvSpPr txBox="1"/>
          <p:nvPr/>
        </p:nvSpPr>
        <p:spPr>
          <a:xfrm>
            <a:off x="234315" y="5842000"/>
            <a:ext cx="495490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Rooftop Bars in Phnom Penh -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21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94828B-84AC-4DD9-858A-01239F8F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330200"/>
            <a:ext cx="8077200" cy="5384800"/>
          </a:xfrm>
          <a:prstGeom prst="rect">
            <a:avLst/>
          </a:prstGeom>
        </p:spPr>
      </p:pic>
      <p:sp>
        <p:nvSpPr>
          <p:cNvPr id="4" name="ZoneTexte 3">
            <a:extLst>
              <a:ext uri="{FF2B5EF4-FFF2-40B4-BE49-F238E27FC236}">
                <a16:creationId xmlns:a16="http://schemas.microsoft.com/office/drawing/2014/main" id="{7C52DF92-C12F-4548-B88D-A24F0497340E}"/>
              </a:ext>
            </a:extLst>
          </p:cNvPr>
          <p:cNvSpPr txBox="1"/>
          <p:nvPr/>
        </p:nvSpPr>
        <p:spPr>
          <a:xfrm>
            <a:off x="428625" y="5715000"/>
            <a:ext cx="414337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Maisons sur pilotis au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23363A-EA9C-4E7E-9188-83AFACF77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6366">
            <a:off x="315085" y="606610"/>
            <a:ext cx="3639179" cy="2105612"/>
          </a:xfrm>
          <a:prstGeom prst="rect">
            <a:avLst/>
          </a:prstGeom>
        </p:spPr>
      </p:pic>
      <p:pic>
        <p:nvPicPr>
          <p:cNvPr id="10" name="Image 9">
            <a:extLst>
              <a:ext uri="{FF2B5EF4-FFF2-40B4-BE49-F238E27FC236}">
                <a16:creationId xmlns:a16="http://schemas.microsoft.com/office/drawing/2014/main" id="{066DCF91-DBB0-4EED-99B8-D6D17E74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597">
            <a:off x="402323" y="3834574"/>
            <a:ext cx="4389582" cy="2469140"/>
          </a:xfrm>
          <a:prstGeom prst="rect">
            <a:avLst/>
          </a:prstGeom>
        </p:spPr>
      </p:pic>
      <p:pic>
        <p:nvPicPr>
          <p:cNvPr id="12" name="Image 11">
            <a:extLst>
              <a:ext uri="{FF2B5EF4-FFF2-40B4-BE49-F238E27FC236}">
                <a16:creationId xmlns:a16="http://schemas.microsoft.com/office/drawing/2014/main" id="{5859BBE4-7491-4755-9119-FBEC54B0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1484">
            <a:off x="5312552" y="3543946"/>
            <a:ext cx="3573780" cy="2678573"/>
          </a:xfrm>
          <a:prstGeom prst="rect">
            <a:avLst/>
          </a:prstGeom>
        </p:spPr>
      </p:pic>
      <p:sp>
        <p:nvSpPr>
          <p:cNvPr id="2" name="ZoneTexte 1">
            <a:extLst>
              <a:ext uri="{FF2B5EF4-FFF2-40B4-BE49-F238E27FC236}">
                <a16:creationId xmlns:a16="http://schemas.microsoft.com/office/drawing/2014/main" id="{B141423D-8F80-439E-BA98-0117238FBDA6}"/>
              </a:ext>
            </a:extLst>
          </p:cNvPr>
          <p:cNvSpPr txBox="1"/>
          <p:nvPr/>
        </p:nvSpPr>
        <p:spPr>
          <a:xfrm>
            <a:off x="163196" y="187333"/>
            <a:ext cx="324294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923C8F0E-01E3-4311-A5D4-0F40AE094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38" y="171130"/>
            <a:ext cx="2960370" cy="2960370"/>
          </a:xfrm>
          <a:prstGeom prst="rect">
            <a:avLst/>
          </a:prstGeom>
        </p:spPr>
      </p:pic>
      <p:sp>
        <p:nvSpPr>
          <p:cNvPr id="13" name="ZoneTexte 12">
            <a:extLst>
              <a:ext uri="{FF2B5EF4-FFF2-40B4-BE49-F238E27FC236}">
                <a16:creationId xmlns:a16="http://schemas.microsoft.com/office/drawing/2014/main" id="{5DFEFDDB-8000-4F91-83A8-649CA3ABBBBC}"/>
              </a:ext>
            </a:extLst>
          </p:cNvPr>
          <p:cNvSpPr txBox="1"/>
          <p:nvPr/>
        </p:nvSpPr>
        <p:spPr>
          <a:xfrm>
            <a:off x="3219463" y="2777557"/>
            <a:ext cx="2372590" cy="707886"/>
          </a:xfrm>
          <a:prstGeom prst="rect">
            <a:avLst/>
          </a:prstGeom>
          <a:solidFill>
            <a:schemeClr val="bg1"/>
          </a:solidFill>
        </p:spPr>
        <p:txBody>
          <a:bodyPr wrap="square" rtlCol="0">
            <a:spAutoFit/>
          </a:bodyPr>
          <a:lstStyle/>
          <a:p>
            <a:pPr algn="ctr"/>
            <a:r>
              <a:rPr lang="en-US" sz="2000" b="1" dirty="0">
                <a:latin typeface="Arial" panose="020B0604020202020204" pitchFamily="34" charset="0"/>
                <a:cs typeface="Arial" panose="020B0604020202020204" pitchFamily="34" charset="0"/>
              </a:rPr>
              <a:t>Les casinos de Sihanoukville</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34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21"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21"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6670C91-BBE8-44B4-B8FC-70C8712A74E0}"/>
              </a:ext>
            </a:extLst>
          </p:cNvPr>
          <p:cNvSpPr txBox="1"/>
          <p:nvPr/>
        </p:nvSpPr>
        <p:spPr>
          <a:xfrm>
            <a:off x="228552" y="90613"/>
            <a:ext cx="3326178"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sexuel</a:t>
            </a:r>
          </a:p>
        </p:txBody>
      </p:sp>
      <p:pic>
        <p:nvPicPr>
          <p:cNvPr id="4" name="Image 3">
            <a:extLst>
              <a:ext uri="{FF2B5EF4-FFF2-40B4-BE49-F238E27FC236}">
                <a16:creationId xmlns:a16="http://schemas.microsoft.com/office/drawing/2014/main" id="{D072E09C-50C0-40DD-B1C4-440FC357F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798194"/>
            <a:ext cx="8217617" cy="3396615"/>
          </a:xfrm>
          <a:prstGeom prst="rect">
            <a:avLst/>
          </a:prstGeom>
        </p:spPr>
      </p:pic>
      <p:sp>
        <p:nvSpPr>
          <p:cNvPr id="5" name="ZoneTexte 4">
            <a:extLst>
              <a:ext uri="{FF2B5EF4-FFF2-40B4-BE49-F238E27FC236}">
                <a16:creationId xmlns:a16="http://schemas.microsoft.com/office/drawing/2014/main" id="{017E6CBD-28C0-4ED9-B31B-85190CCC66C9}"/>
              </a:ext>
            </a:extLst>
          </p:cNvPr>
          <p:cNvSpPr txBox="1"/>
          <p:nvPr/>
        </p:nvSpPr>
        <p:spPr>
          <a:xfrm>
            <a:off x="228551" y="4194809"/>
            <a:ext cx="269176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 bar en Thaïlande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4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8E52CA-2EFF-453F-8D44-F63793F62887}"/>
              </a:ext>
            </a:extLst>
          </p:cNvPr>
          <p:cNvSpPr txBox="1"/>
          <p:nvPr/>
        </p:nvSpPr>
        <p:spPr>
          <a:xfrm>
            <a:off x="231776" y="213108"/>
            <a:ext cx="5380354" cy="769441"/>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Les impacts environnementaux de la croissance touristique</a:t>
            </a:r>
          </a:p>
        </p:txBody>
      </p:sp>
      <p:sp>
        <p:nvSpPr>
          <p:cNvPr id="3" name="ZoneTexte 2">
            <a:extLst>
              <a:ext uri="{FF2B5EF4-FFF2-40B4-BE49-F238E27FC236}">
                <a16:creationId xmlns:a16="http://schemas.microsoft.com/office/drawing/2014/main" id="{24FBC37C-E14F-4575-897D-AC9B3475E0E2}"/>
              </a:ext>
            </a:extLst>
          </p:cNvPr>
          <p:cNvSpPr txBox="1"/>
          <p:nvPr/>
        </p:nvSpPr>
        <p:spPr>
          <a:xfrm>
            <a:off x="231776" y="1112378"/>
            <a:ext cx="395160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gestion des déchets</a:t>
            </a:r>
          </a:p>
        </p:txBody>
      </p:sp>
      <p:pic>
        <p:nvPicPr>
          <p:cNvPr id="5" name="Image 4">
            <a:extLst>
              <a:ext uri="{FF2B5EF4-FFF2-40B4-BE49-F238E27FC236}">
                <a16:creationId xmlns:a16="http://schemas.microsoft.com/office/drawing/2014/main" id="{D14A649A-DC3C-4240-8982-6AD56C5E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2" y="1778643"/>
            <a:ext cx="6996034" cy="4664022"/>
          </a:xfrm>
          <a:prstGeom prst="rect">
            <a:avLst/>
          </a:prstGeom>
        </p:spPr>
      </p:pic>
      <p:sp>
        <p:nvSpPr>
          <p:cNvPr id="6" name="ZoneTexte 5">
            <a:extLst>
              <a:ext uri="{FF2B5EF4-FFF2-40B4-BE49-F238E27FC236}">
                <a16:creationId xmlns:a16="http://schemas.microsoft.com/office/drawing/2014/main" id="{CD3F9E8B-5226-4877-92EA-EEDBDF56D4D7}"/>
              </a:ext>
            </a:extLst>
          </p:cNvPr>
          <p:cNvSpPr txBox="1"/>
          <p:nvPr/>
        </p:nvSpPr>
        <p:spPr>
          <a:xfrm>
            <a:off x="7177406" y="2964790"/>
            <a:ext cx="1966594" cy="3477875"/>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Une des plages de Kuta Beach à Bali. </a:t>
            </a:r>
            <a:r>
              <a:rPr lang="fr-FR" sz="2000" dirty="0">
                <a:latin typeface="Arial" panose="020B0604020202020204" pitchFamily="34" charset="0"/>
                <a:cs typeface="Arial" panose="020B0604020202020204" pitchFamily="34" charset="0"/>
              </a:rPr>
              <a:t>L’état d’ urgence a désormais été lancé par les autorités indonésiennes face à l’ampleur du phénomène. </a:t>
            </a:r>
          </a:p>
        </p:txBody>
      </p:sp>
    </p:spTree>
    <p:extLst>
      <p:ext uri="{BB962C8B-B14F-4D97-AF65-F5344CB8AC3E}">
        <p14:creationId xmlns:p14="http://schemas.microsoft.com/office/powerpoint/2010/main" val="151436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A87E92-67CC-42A2-BC82-1B8B1308ACB3}"/>
              </a:ext>
            </a:extLst>
          </p:cNvPr>
          <p:cNvSpPr txBox="1"/>
          <p:nvPr/>
        </p:nvSpPr>
        <p:spPr>
          <a:xfrm>
            <a:off x="95250" y="139217"/>
            <a:ext cx="523176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problème de l’érosion côtière </a:t>
            </a:r>
          </a:p>
        </p:txBody>
      </p:sp>
      <p:sp>
        <p:nvSpPr>
          <p:cNvPr id="8" name="ZoneTexte 7">
            <a:extLst>
              <a:ext uri="{FF2B5EF4-FFF2-40B4-BE49-F238E27FC236}">
                <a16:creationId xmlns:a16="http://schemas.microsoft.com/office/drawing/2014/main" id="{8AB29A60-CAD9-41C4-B859-4774FE2DFE33}"/>
              </a:ext>
            </a:extLst>
          </p:cNvPr>
          <p:cNvSpPr txBox="1"/>
          <p:nvPr/>
        </p:nvSpPr>
        <p:spPr>
          <a:xfrm>
            <a:off x="0" y="5744421"/>
            <a:ext cx="91440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Resort sur la plage de </a:t>
            </a:r>
            <a:r>
              <a:rPr lang="fr-FR" sz="2000" dirty="0" err="1">
                <a:latin typeface="Arial" panose="020B0604020202020204" pitchFamily="34" charset="0"/>
                <a:cs typeface="Arial" panose="020B0604020202020204" pitchFamily="34" charset="0"/>
              </a:rPr>
              <a:t>Cua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Dai</a:t>
            </a:r>
            <a:r>
              <a:rPr lang="fr-FR" sz="2000" dirty="0">
                <a:latin typeface="Arial" panose="020B0604020202020204" pitchFamily="34" charset="0"/>
                <a:cs typeface="Arial" panose="020B0604020202020204" pitchFamily="34" charset="0"/>
              </a:rPr>
              <a:t> en dehors de </a:t>
            </a:r>
            <a:r>
              <a:rPr lang="fr-FR" sz="2000" dirty="0" err="1">
                <a:latin typeface="Arial" panose="020B0604020202020204" pitchFamily="34" charset="0"/>
                <a:cs typeface="Arial" panose="020B0604020202020204" pitchFamily="34" charset="0"/>
              </a:rPr>
              <a:t>Hoi</a:t>
            </a:r>
            <a:r>
              <a:rPr lang="fr-FR" sz="2000" dirty="0">
                <a:latin typeface="Arial" panose="020B0604020202020204" pitchFamily="34" charset="0"/>
                <a:cs typeface="Arial" panose="020B0604020202020204" pitchFamily="34" charset="0"/>
              </a:rPr>
              <a:t> An</a:t>
            </a:r>
          </a:p>
        </p:txBody>
      </p:sp>
      <p:pic>
        <p:nvPicPr>
          <p:cNvPr id="12" name="Image 11">
            <a:extLst>
              <a:ext uri="{FF2B5EF4-FFF2-40B4-BE49-F238E27FC236}">
                <a16:creationId xmlns:a16="http://schemas.microsoft.com/office/drawing/2014/main" id="{4686AE8B-B747-45CA-888E-7E727D6C7236}"/>
              </a:ext>
            </a:extLst>
          </p:cNvPr>
          <p:cNvPicPr>
            <a:picLocks noChangeAspect="1"/>
          </p:cNvPicPr>
          <p:nvPr/>
        </p:nvPicPr>
        <p:blipFill>
          <a:blip r:embed="rId2"/>
          <a:stretch>
            <a:fillRect/>
          </a:stretch>
        </p:blipFill>
        <p:spPr>
          <a:xfrm>
            <a:off x="95250" y="633906"/>
            <a:ext cx="7658100" cy="5110515"/>
          </a:xfrm>
          <a:prstGeom prst="rect">
            <a:avLst/>
          </a:prstGeom>
        </p:spPr>
      </p:pic>
      <p:pic>
        <p:nvPicPr>
          <p:cNvPr id="9" name="Image 8">
            <a:extLst>
              <a:ext uri="{FF2B5EF4-FFF2-40B4-BE49-F238E27FC236}">
                <a16:creationId xmlns:a16="http://schemas.microsoft.com/office/drawing/2014/main" id="{792515CC-2CAC-4E40-8871-469AA0E91CB4}"/>
              </a:ext>
            </a:extLst>
          </p:cNvPr>
          <p:cNvPicPr>
            <a:picLocks noChangeAspect="1"/>
          </p:cNvPicPr>
          <p:nvPr/>
        </p:nvPicPr>
        <p:blipFill>
          <a:blip r:embed="rId3"/>
          <a:stretch>
            <a:fillRect/>
          </a:stretch>
        </p:blipFill>
        <p:spPr>
          <a:xfrm>
            <a:off x="6826729" y="0"/>
            <a:ext cx="2317271" cy="2766242"/>
          </a:xfrm>
          <a:prstGeom prst="rect">
            <a:avLst/>
          </a:prstGeom>
        </p:spPr>
      </p:pic>
    </p:spTree>
    <p:extLst>
      <p:ext uri="{BB962C8B-B14F-4D97-AF65-F5344CB8AC3E}">
        <p14:creationId xmlns:p14="http://schemas.microsoft.com/office/powerpoint/2010/main" val="44847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8BD5AB-7621-4656-9B37-9FD258908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13" y="845820"/>
            <a:ext cx="7128068" cy="5579142"/>
          </a:xfrm>
          <a:prstGeom prst="rect">
            <a:avLst/>
          </a:prstGeom>
        </p:spPr>
      </p:pic>
      <p:sp>
        <p:nvSpPr>
          <p:cNvPr id="6" name="ZoneTexte 5">
            <a:extLst>
              <a:ext uri="{FF2B5EF4-FFF2-40B4-BE49-F238E27FC236}">
                <a16:creationId xmlns:a16="http://schemas.microsoft.com/office/drawing/2014/main" id="{6019C8A1-FE94-4C48-8E02-2117B8310CFA}"/>
              </a:ext>
            </a:extLst>
          </p:cNvPr>
          <p:cNvSpPr txBox="1"/>
          <p:nvPr/>
        </p:nvSpPr>
        <p:spPr>
          <a:xfrm>
            <a:off x="98743" y="186548"/>
            <a:ext cx="65992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manque d’eau et la salinisation des sols</a:t>
            </a:r>
          </a:p>
        </p:txBody>
      </p:sp>
    </p:spTree>
    <p:extLst>
      <p:ext uri="{BB962C8B-B14F-4D97-AF65-F5344CB8AC3E}">
        <p14:creationId xmlns:p14="http://schemas.microsoft.com/office/powerpoint/2010/main" val="33024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98FCE8D-A340-4BD0-A016-12E7D729E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51" y="2931688"/>
            <a:ext cx="5643525" cy="3762350"/>
          </a:xfrm>
          <a:prstGeom prst="rect">
            <a:avLst/>
          </a:prstGeom>
        </p:spPr>
      </p:pic>
      <p:sp>
        <p:nvSpPr>
          <p:cNvPr id="7" name="ZoneTexte 6">
            <a:extLst>
              <a:ext uri="{FF2B5EF4-FFF2-40B4-BE49-F238E27FC236}">
                <a16:creationId xmlns:a16="http://schemas.microsoft.com/office/drawing/2014/main" id="{DB006EAF-9583-4B7B-BAED-D2BE2502D2C9}"/>
              </a:ext>
            </a:extLst>
          </p:cNvPr>
          <p:cNvSpPr txBox="1"/>
          <p:nvPr/>
        </p:nvSpPr>
        <p:spPr>
          <a:xfrm>
            <a:off x="6086276" y="992696"/>
            <a:ext cx="2575877"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sécheresse et l’intrusion saline menacent la production rizicole d’une grande partie du delta du Mékong. </a:t>
            </a:r>
          </a:p>
        </p:txBody>
      </p:sp>
      <p:pic>
        <p:nvPicPr>
          <p:cNvPr id="10" name="Image 9">
            <a:extLst>
              <a:ext uri="{FF2B5EF4-FFF2-40B4-BE49-F238E27FC236}">
                <a16:creationId xmlns:a16="http://schemas.microsoft.com/office/drawing/2014/main" id="{B1375BCA-02E9-49A5-9DAD-B5E233FA9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7" y="163962"/>
            <a:ext cx="5647399" cy="3381380"/>
          </a:xfrm>
          <a:prstGeom prst="rect">
            <a:avLst/>
          </a:prstGeom>
        </p:spPr>
      </p:pic>
    </p:spTree>
    <p:extLst>
      <p:ext uri="{BB962C8B-B14F-4D97-AF65-F5344CB8AC3E}">
        <p14:creationId xmlns:p14="http://schemas.microsoft.com/office/powerpoint/2010/main" val="26954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398C65F-3385-4F39-9A22-A8160A09B447}"/>
              </a:ext>
            </a:extLst>
          </p:cNvPr>
          <p:cNvSpPr txBox="1"/>
          <p:nvPr/>
        </p:nvSpPr>
        <p:spPr>
          <a:xfrm>
            <a:off x="102870" y="206758"/>
            <a:ext cx="886968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III Le tourisme en Asie de l’Est dominé par la Chine </a:t>
            </a:r>
          </a:p>
        </p:txBody>
      </p:sp>
      <p:sp>
        <p:nvSpPr>
          <p:cNvPr id="5" name="ZoneTexte 4">
            <a:extLst>
              <a:ext uri="{FF2B5EF4-FFF2-40B4-BE49-F238E27FC236}">
                <a16:creationId xmlns:a16="http://schemas.microsoft.com/office/drawing/2014/main" id="{B9418670-484A-4530-B405-3D3B69420BAD}"/>
              </a:ext>
            </a:extLst>
          </p:cNvPr>
          <p:cNvSpPr txBox="1"/>
          <p:nvPr/>
        </p:nvSpPr>
        <p:spPr>
          <a:xfrm>
            <a:off x="368935" y="807468"/>
            <a:ext cx="8317863"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une lente reprise après la pandémie de covid-19</a:t>
            </a:r>
          </a:p>
        </p:txBody>
      </p:sp>
      <p:sp>
        <p:nvSpPr>
          <p:cNvPr id="8" name="ZoneTexte 7">
            <a:extLst>
              <a:ext uri="{FF2B5EF4-FFF2-40B4-BE49-F238E27FC236}">
                <a16:creationId xmlns:a16="http://schemas.microsoft.com/office/drawing/2014/main" id="{20018510-7768-46DE-BAE2-7A861BEE7337}"/>
              </a:ext>
            </a:extLst>
          </p:cNvPr>
          <p:cNvSpPr txBox="1"/>
          <p:nvPr/>
        </p:nvSpPr>
        <p:spPr>
          <a:xfrm>
            <a:off x="117663" y="1465376"/>
            <a:ext cx="7938317" cy="400110"/>
          </a:xfrm>
          <a:prstGeom prst="rect">
            <a:avLst/>
          </a:prstGeom>
          <a:solidFill>
            <a:schemeClr val="bg1"/>
          </a:solidFill>
        </p:spPr>
        <p:txBody>
          <a:bodyPr wrap="square">
            <a:spAutoFit/>
          </a:bodyPr>
          <a:lstStyle/>
          <a:p>
            <a:pPr algn="ctr"/>
            <a:r>
              <a:rPr lang="fr-FR" sz="2000" dirty="0">
                <a:latin typeface="Verdana" panose="020B0604030504040204" pitchFamily="34" charset="0"/>
                <a:ea typeface="Verdana" panose="020B0604030504040204" pitchFamily="34" charset="0"/>
                <a:cs typeface="Times New Roman" panose="02020603050405020304" pitchFamily="18" charset="0"/>
              </a:rPr>
              <a:t>Départs de touristes chinois vers l'étranger (en millions)</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7485EE03-586E-A09F-7EA8-9E10D3D5B6F0}"/>
              </a:ext>
            </a:extLst>
          </p:cNvPr>
          <p:cNvSpPr txBox="1"/>
          <p:nvPr/>
        </p:nvSpPr>
        <p:spPr>
          <a:xfrm>
            <a:off x="182880" y="3526088"/>
            <a:ext cx="8789670" cy="400110"/>
          </a:xfrm>
          <a:prstGeom prst="rect">
            <a:avLst/>
          </a:prstGeom>
          <a:solidFill>
            <a:schemeClr val="bg1"/>
          </a:solidFill>
        </p:spPr>
        <p:txBody>
          <a:bodyPr wrap="square">
            <a:spAutoFit/>
          </a:bodyPr>
          <a:lstStyle/>
          <a:p>
            <a:r>
              <a:rPr lang="fr-FR" sz="2000" dirty="0">
                <a:latin typeface="Verdana" panose="020B0604030504040204" pitchFamily="34" charset="0"/>
                <a:ea typeface="Verdana" panose="020B0604030504040204" pitchFamily="34" charset="0"/>
                <a:cs typeface="Times New Roman" panose="02020603050405020304" pitchFamily="18" charset="0"/>
              </a:rPr>
              <a:t>Les touristes chinois sont les plus dépensiers du monde en 2025</a:t>
            </a:r>
            <a:endParaRPr lang="fr-FR" sz="2000" dirty="0">
              <a:latin typeface="Verdana" panose="020B0604030504040204" pitchFamily="34" charset="0"/>
              <a:ea typeface="Verdana" panose="020B0604030504040204" pitchFamily="34" charset="0"/>
            </a:endParaRPr>
          </a:p>
        </p:txBody>
      </p:sp>
      <p:graphicFrame>
        <p:nvGraphicFramePr>
          <p:cNvPr id="6" name="Tableau 5">
            <a:extLst>
              <a:ext uri="{FF2B5EF4-FFF2-40B4-BE49-F238E27FC236}">
                <a16:creationId xmlns:a16="http://schemas.microsoft.com/office/drawing/2014/main" id="{1C7850AC-6488-9C15-2FC5-B8915B8CB91A}"/>
              </a:ext>
            </a:extLst>
          </p:cNvPr>
          <p:cNvGraphicFramePr>
            <a:graphicFrameLocks noGrp="1"/>
          </p:cNvGraphicFramePr>
          <p:nvPr>
            <p:extLst>
              <p:ext uri="{D42A27DB-BD31-4B8C-83A1-F6EECF244321}">
                <p14:modId xmlns:p14="http://schemas.microsoft.com/office/powerpoint/2010/main" val="3137212137"/>
              </p:ext>
            </p:extLst>
          </p:nvPr>
        </p:nvGraphicFramePr>
        <p:xfrm>
          <a:off x="461533" y="2035308"/>
          <a:ext cx="4409628" cy="1218150"/>
        </p:xfrm>
        <a:graphic>
          <a:graphicData uri="http://schemas.openxmlformats.org/drawingml/2006/table">
            <a:tbl>
              <a:tblPr firstRow="1" firstCol="1" bandRow="1">
                <a:tableStyleId>{72833802-FEF1-4C79-8D5D-14CF1EAF98D9}</a:tableStyleId>
              </a:tblPr>
              <a:tblGrid>
                <a:gridCol w="1183568">
                  <a:extLst>
                    <a:ext uri="{9D8B030D-6E8A-4147-A177-3AD203B41FA5}">
                      <a16:colId xmlns:a16="http://schemas.microsoft.com/office/drawing/2014/main" val="405282534"/>
                    </a:ext>
                  </a:extLst>
                </a:gridCol>
                <a:gridCol w="1018252">
                  <a:extLst>
                    <a:ext uri="{9D8B030D-6E8A-4147-A177-3AD203B41FA5}">
                      <a16:colId xmlns:a16="http://schemas.microsoft.com/office/drawing/2014/main" val="3543079035"/>
                    </a:ext>
                  </a:extLst>
                </a:gridCol>
                <a:gridCol w="1019449">
                  <a:extLst>
                    <a:ext uri="{9D8B030D-6E8A-4147-A177-3AD203B41FA5}">
                      <a16:colId xmlns:a16="http://schemas.microsoft.com/office/drawing/2014/main" val="2661116678"/>
                    </a:ext>
                  </a:extLst>
                </a:gridCol>
                <a:gridCol w="1188359">
                  <a:extLst>
                    <a:ext uri="{9D8B030D-6E8A-4147-A177-3AD203B41FA5}">
                      <a16:colId xmlns:a16="http://schemas.microsoft.com/office/drawing/2014/main" val="408887371"/>
                    </a:ext>
                  </a:extLst>
                </a:gridCol>
              </a:tblGrid>
              <a:tr h="609075">
                <a:tc>
                  <a:txBody>
                    <a:bodyPr/>
                    <a:lstStyle/>
                    <a:p>
                      <a:pPr algn="ctr">
                        <a:lnSpc>
                          <a:spcPct val="107000"/>
                        </a:lnSpc>
                        <a:spcAft>
                          <a:spcPts val="800"/>
                        </a:spcAft>
                        <a:buNone/>
                      </a:pPr>
                      <a:r>
                        <a:rPr lang="fr-FR" sz="2400" dirty="0">
                          <a:effectLst/>
                        </a:rPr>
                        <a:t>2019</a:t>
                      </a:r>
                      <a:endParaRPr lang="fr-FR"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dirty="0">
                          <a:effectLst/>
                        </a:rPr>
                        <a:t>2023</a:t>
                      </a:r>
                      <a:endParaRPr lang="fr-FR"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a:effectLst/>
                        </a:rPr>
                        <a:t>2024</a:t>
                      </a:r>
                      <a:endParaRPr lang="fr-FR"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a:effectLst/>
                        </a:rPr>
                        <a:t>2025</a:t>
                      </a:r>
                      <a:endParaRPr lang="fr-FR"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1284222"/>
                  </a:ext>
                </a:extLst>
              </a:tr>
              <a:tr h="609075">
                <a:tc>
                  <a:txBody>
                    <a:bodyPr/>
                    <a:lstStyle/>
                    <a:p>
                      <a:pPr algn="ctr">
                        <a:lnSpc>
                          <a:spcPct val="107000"/>
                        </a:lnSpc>
                        <a:spcAft>
                          <a:spcPts val="800"/>
                        </a:spcAft>
                        <a:buNone/>
                      </a:pPr>
                      <a:r>
                        <a:rPr lang="fr-FR" sz="2400" b="1" dirty="0">
                          <a:effectLst/>
                        </a:rPr>
                        <a:t>155</a:t>
                      </a:r>
                      <a:endParaRPr lang="fr-FR"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b="1" dirty="0">
                          <a:effectLst/>
                        </a:rPr>
                        <a:t>86,7</a:t>
                      </a:r>
                      <a:endParaRPr lang="fr-FR"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b="1" dirty="0">
                          <a:effectLst/>
                        </a:rPr>
                        <a:t>130</a:t>
                      </a:r>
                      <a:endParaRPr lang="fr-FR"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400" b="1" dirty="0">
                          <a:effectLst/>
                        </a:rPr>
                        <a:t>155</a:t>
                      </a:r>
                      <a:endParaRPr lang="fr-FR"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2981889"/>
                  </a:ext>
                </a:extLst>
              </a:tr>
            </a:tbl>
          </a:graphicData>
        </a:graphic>
      </p:graphicFrame>
      <p:graphicFrame>
        <p:nvGraphicFramePr>
          <p:cNvPr id="9" name="Tableau 8">
            <a:extLst>
              <a:ext uri="{FF2B5EF4-FFF2-40B4-BE49-F238E27FC236}">
                <a16:creationId xmlns:a16="http://schemas.microsoft.com/office/drawing/2014/main" id="{435088EB-5E3B-7099-1E27-03B2EA663486}"/>
              </a:ext>
            </a:extLst>
          </p:cNvPr>
          <p:cNvGraphicFramePr>
            <a:graphicFrameLocks noGrp="1"/>
          </p:cNvGraphicFramePr>
          <p:nvPr>
            <p:extLst>
              <p:ext uri="{D42A27DB-BD31-4B8C-83A1-F6EECF244321}">
                <p14:modId xmlns:p14="http://schemas.microsoft.com/office/powerpoint/2010/main" val="3727380239"/>
              </p:ext>
            </p:extLst>
          </p:nvPr>
        </p:nvGraphicFramePr>
        <p:xfrm>
          <a:off x="276337" y="4153219"/>
          <a:ext cx="6205486" cy="2281630"/>
        </p:xfrm>
        <a:graphic>
          <a:graphicData uri="http://schemas.openxmlformats.org/drawingml/2006/table">
            <a:tbl>
              <a:tblPr firstRow="1" firstCol="1" bandRow="1">
                <a:tableStyleId>{93296810-A885-4BE3-A3E7-6D5BEEA58F35}</a:tableStyleId>
              </a:tblPr>
              <a:tblGrid>
                <a:gridCol w="1702934">
                  <a:extLst>
                    <a:ext uri="{9D8B030D-6E8A-4147-A177-3AD203B41FA5}">
                      <a16:colId xmlns:a16="http://schemas.microsoft.com/office/drawing/2014/main" val="3932748409"/>
                    </a:ext>
                  </a:extLst>
                </a:gridCol>
                <a:gridCol w="4502552">
                  <a:extLst>
                    <a:ext uri="{9D8B030D-6E8A-4147-A177-3AD203B41FA5}">
                      <a16:colId xmlns:a16="http://schemas.microsoft.com/office/drawing/2014/main" val="3785438538"/>
                    </a:ext>
                  </a:extLst>
                </a:gridCol>
              </a:tblGrid>
              <a:tr h="456326">
                <a:tc>
                  <a:txBody>
                    <a:bodyPr/>
                    <a:lstStyle/>
                    <a:p>
                      <a:pPr algn="ctr">
                        <a:lnSpc>
                          <a:spcPct val="107000"/>
                        </a:lnSpc>
                        <a:spcAft>
                          <a:spcPts val="800"/>
                        </a:spcAft>
                        <a:buNone/>
                      </a:pP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Dépense moyenne par voyage</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600590"/>
                  </a:ext>
                </a:extLst>
              </a:tr>
              <a:tr h="456326">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Chinois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1610 $</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518793"/>
                  </a:ext>
                </a:extLst>
              </a:tr>
              <a:tr h="456326">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Américain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1550 $</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280975"/>
                  </a:ext>
                </a:extLst>
              </a:tr>
              <a:tr h="456326">
                <a:tc>
                  <a:txBody>
                    <a:bodyPr/>
                    <a:lstStyle/>
                    <a:p>
                      <a:pPr algn="ctr">
                        <a:lnSpc>
                          <a:spcPct val="107000"/>
                        </a:lnSpc>
                        <a:spcAft>
                          <a:spcPts val="800"/>
                        </a:spcAft>
                        <a:buNone/>
                      </a:pPr>
                      <a:r>
                        <a:rPr lang="fr-FR" sz="2000" dirty="0">
                          <a:effectLst/>
                          <a:latin typeface="Arial" panose="020B0604020202020204" pitchFamily="34" charset="0"/>
                          <a:ea typeface="Calibri" panose="020F0502020204030204" pitchFamily="34" charset="0"/>
                          <a:cs typeface="Arial" panose="020B0604020202020204" pitchFamily="34" charset="0"/>
                        </a:rPr>
                        <a:t>Allemand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1280 $</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099312"/>
                  </a:ext>
                </a:extLst>
              </a:tr>
              <a:tr h="456326">
                <a:tc>
                  <a:txBody>
                    <a:bodyPr/>
                    <a:lstStyle/>
                    <a:p>
                      <a:pPr algn="ctr">
                        <a:lnSpc>
                          <a:spcPct val="107000"/>
                        </a:lnSpc>
                        <a:spcAft>
                          <a:spcPts val="800"/>
                        </a:spcAft>
                        <a:buNone/>
                      </a:pPr>
                      <a:r>
                        <a:rPr lang="fr-FR" sz="2000" dirty="0">
                          <a:effectLst/>
                          <a:latin typeface="Arial" panose="020B0604020202020204" pitchFamily="34" charset="0"/>
                          <a:ea typeface="Calibri" panose="020F0502020204030204" pitchFamily="34" charset="0"/>
                          <a:cs typeface="Arial" panose="020B0604020202020204" pitchFamily="34" charset="0"/>
                        </a:rPr>
                        <a:t>Britannique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fr-FR" sz="2000" dirty="0">
                          <a:effectLst/>
                          <a:latin typeface="Arial" panose="020B0604020202020204" pitchFamily="34" charset="0"/>
                          <a:cs typeface="Arial" panose="020B0604020202020204" pitchFamily="34" charset="0"/>
                        </a:rPr>
                        <a:t>1220 $</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876420"/>
                  </a:ext>
                </a:extLst>
              </a:tr>
            </a:tbl>
          </a:graphicData>
        </a:graphic>
      </p:graphicFrame>
    </p:spTree>
    <p:extLst>
      <p:ext uri="{BB962C8B-B14F-4D97-AF65-F5344CB8AC3E}">
        <p14:creationId xmlns:p14="http://schemas.microsoft.com/office/powerpoint/2010/main" val="14123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C02A7-FB01-449B-91F2-A70C66464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990" y="182879"/>
            <a:ext cx="6351867" cy="6492239"/>
          </a:xfrm>
          <a:prstGeom prst="rect">
            <a:avLst/>
          </a:prstGeom>
        </p:spPr>
      </p:pic>
      <p:sp>
        <p:nvSpPr>
          <p:cNvPr id="6" name="ZoneTexte 5">
            <a:extLst>
              <a:ext uri="{FF2B5EF4-FFF2-40B4-BE49-F238E27FC236}">
                <a16:creationId xmlns:a16="http://schemas.microsoft.com/office/drawing/2014/main" id="{DBB3D704-DC75-485E-A6A4-8CEFA2801D7A}"/>
              </a:ext>
            </a:extLst>
          </p:cNvPr>
          <p:cNvSpPr txBox="1"/>
          <p:nvPr/>
        </p:nvSpPr>
        <p:spPr>
          <a:xfrm>
            <a:off x="227963" y="2172478"/>
            <a:ext cx="2244725" cy="1015663"/>
          </a:xfrm>
          <a:prstGeom prst="rect">
            <a:avLst/>
          </a:prstGeom>
          <a:noFill/>
        </p:spPr>
        <p:txBody>
          <a:bodyPr wrap="square" rtlCol="0">
            <a:spAutoFit/>
          </a:bodyPr>
          <a:lstStyle/>
          <a:p>
            <a:r>
              <a:rPr lang="fr-FR" sz="2000" i="1" dirty="0">
                <a:latin typeface="Arial" panose="020B0604020202020204" pitchFamily="34" charset="0"/>
                <a:cs typeface="Arial" panose="020B0604020202020204" pitchFamily="34" charset="0"/>
              </a:rPr>
              <a:t>Source : site les échos, 12 février 2022</a:t>
            </a:r>
          </a:p>
        </p:txBody>
      </p:sp>
      <p:sp>
        <p:nvSpPr>
          <p:cNvPr id="2" name="ZoneTexte 1">
            <a:extLst>
              <a:ext uri="{FF2B5EF4-FFF2-40B4-BE49-F238E27FC236}">
                <a16:creationId xmlns:a16="http://schemas.microsoft.com/office/drawing/2014/main" id="{488B1AE7-A1EE-4A5E-BD33-F05FF75D2469}"/>
              </a:ext>
            </a:extLst>
          </p:cNvPr>
          <p:cNvSpPr txBox="1"/>
          <p:nvPr/>
        </p:nvSpPr>
        <p:spPr>
          <a:xfrm>
            <a:off x="227963" y="3489083"/>
            <a:ext cx="2244725" cy="1631216"/>
          </a:xfrm>
          <a:prstGeom prst="rect">
            <a:avLst/>
          </a:prstGeom>
          <a:solidFill>
            <a:schemeClr val="bg1"/>
          </a:solidFill>
        </p:spPr>
        <p:txBody>
          <a:bodyPr wrap="square" rtlCol="0">
            <a:spAutoFit/>
          </a:bodyPr>
          <a:lstStyle/>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Texte</a:t>
            </a:r>
          </a:p>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JO Pékin 2022, une participation française</a:t>
            </a:r>
            <a:endParaRPr lang="fr-FR"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ctr"/>
            <a:endParaRPr lang="fr-FR" sz="2000" b="1" dirty="0">
              <a:solidFill>
                <a:srgbClr val="FF0000"/>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9D6A7329-B5FA-43C7-940E-E79D0E4F75BD}"/>
              </a:ext>
            </a:extLst>
          </p:cNvPr>
          <p:cNvSpPr txBox="1"/>
          <p:nvPr/>
        </p:nvSpPr>
        <p:spPr>
          <a:xfrm>
            <a:off x="0" y="86432"/>
            <a:ext cx="2413530" cy="1785104"/>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 tourisme domestique, une part majeure des voyages</a:t>
            </a:r>
          </a:p>
        </p:txBody>
      </p:sp>
    </p:spTree>
    <p:extLst>
      <p:ext uri="{BB962C8B-B14F-4D97-AF65-F5344CB8AC3E}">
        <p14:creationId xmlns:p14="http://schemas.microsoft.com/office/powerpoint/2010/main" val="20981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600D118A-C781-D0E3-D5E5-0AA928DA405F}"/>
              </a:ext>
            </a:extLst>
          </p:cNvPr>
          <p:cNvGraphicFramePr>
            <a:graphicFrameLocks noGrp="1"/>
          </p:cNvGraphicFramePr>
          <p:nvPr>
            <p:extLst>
              <p:ext uri="{D42A27DB-BD31-4B8C-83A1-F6EECF244321}">
                <p14:modId xmlns:p14="http://schemas.microsoft.com/office/powerpoint/2010/main" val="4149278008"/>
              </p:ext>
            </p:extLst>
          </p:nvPr>
        </p:nvGraphicFramePr>
        <p:xfrm>
          <a:off x="574876" y="2658211"/>
          <a:ext cx="7400081" cy="1188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80219811"/>
                    </a:ext>
                  </a:extLst>
                </a:gridCol>
                <a:gridCol w="2032000">
                  <a:extLst>
                    <a:ext uri="{9D8B030D-6E8A-4147-A177-3AD203B41FA5}">
                      <a16:colId xmlns:a16="http://schemas.microsoft.com/office/drawing/2014/main" val="3339500598"/>
                    </a:ext>
                  </a:extLst>
                </a:gridCol>
                <a:gridCol w="1599878">
                  <a:extLst>
                    <a:ext uri="{9D8B030D-6E8A-4147-A177-3AD203B41FA5}">
                      <a16:colId xmlns:a16="http://schemas.microsoft.com/office/drawing/2014/main" val="3164292641"/>
                    </a:ext>
                  </a:extLst>
                </a:gridCol>
                <a:gridCol w="1736203">
                  <a:extLst>
                    <a:ext uri="{9D8B030D-6E8A-4147-A177-3AD203B41FA5}">
                      <a16:colId xmlns:a16="http://schemas.microsoft.com/office/drawing/2014/main" val="251081914"/>
                    </a:ext>
                  </a:extLst>
                </a:gridCol>
              </a:tblGrid>
              <a:tr h="370840">
                <a:tc>
                  <a:txBody>
                    <a:bodyPr/>
                    <a:lstStyle/>
                    <a:p>
                      <a:pPr algn="ctr"/>
                      <a:endParaRPr lang="fr-FR" sz="2000" dirty="0">
                        <a:latin typeface="Arial" panose="020B0604020202020204" pitchFamily="34" charset="0"/>
                        <a:cs typeface="Arial" panose="020B0604020202020204" pitchFamily="34" charset="0"/>
                      </a:endParaRPr>
                    </a:p>
                  </a:txBody>
                  <a:tcPr/>
                </a:tc>
                <a:tc>
                  <a:txBody>
                    <a:bodyPr/>
                    <a:lstStyle/>
                    <a:p>
                      <a:pPr algn="ctr"/>
                      <a:r>
                        <a:rPr lang="fr-FR" sz="2000" dirty="0">
                          <a:latin typeface="Arial" panose="020B0604020202020204" pitchFamily="34" charset="0"/>
                          <a:cs typeface="Arial" panose="020B0604020202020204" pitchFamily="34" charset="0"/>
                        </a:rPr>
                        <a:t>2019</a:t>
                      </a:r>
                    </a:p>
                  </a:txBody>
                  <a:tcPr/>
                </a:tc>
                <a:tc>
                  <a:txBody>
                    <a:bodyPr/>
                    <a:lstStyle/>
                    <a:p>
                      <a:pPr algn="ctr"/>
                      <a:r>
                        <a:rPr lang="fr-FR" sz="2000" dirty="0">
                          <a:latin typeface="Arial" panose="020B0604020202020204" pitchFamily="34" charset="0"/>
                          <a:cs typeface="Arial" panose="020B0604020202020204" pitchFamily="34" charset="0"/>
                        </a:rPr>
                        <a:t>2023</a:t>
                      </a:r>
                    </a:p>
                  </a:txBody>
                  <a:tcPr/>
                </a:tc>
                <a:tc>
                  <a:txBody>
                    <a:bodyPr/>
                    <a:lstStyle/>
                    <a:p>
                      <a:pPr algn="ctr"/>
                      <a:r>
                        <a:rPr lang="fr-FR" sz="2000" dirty="0">
                          <a:latin typeface="Arial" panose="020B0604020202020204" pitchFamily="34" charset="0"/>
                          <a:cs typeface="Arial" panose="020B0604020202020204" pitchFamily="34" charset="0"/>
                        </a:rPr>
                        <a:t>2025</a:t>
                      </a:r>
                    </a:p>
                  </a:txBody>
                  <a:tcPr/>
                </a:tc>
                <a:extLst>
                  <a:ext uri="{0D108BD9-81ED-4DB2-BD59-A6C34878D82A}">
                    <a16:rowId xmlns:a16="http://schemas.microsoft.com/office/drawing/2014/main" val="2958039791"/>
                  </a:ext>
                </a:extLst>
              </a:tr>
              <a:tr h="370840">
                <a:tc>
                  <a:txBody>
                    <a:bodyPr/>
                    <a:lstStyle/>
                    <a:p>
                      <a:pPr algn="ctr"/>
                      <a:r>
                        <a:rPr lang="fr-FR" sz="2000" dirty="0">
                          <a:latin typeface="Arial" panose="020B0604020202020204" pitchFamily="34" charset="0"/>
                          <a:cs typeface="Arial" panose="020B0604020202020204" pitchFamily="34" charset="0"/>
                        </a:rPr>
                        <a:t>Arrivées</a:t>
                      </a:r>
                    </a:p>
                  </a:txBody>
                  <a:tcPr/>
                </a:tc>
                <a:tc>
                  <a:txBody>
                    <a:bodyPr/>
                    <a:lstStyle/>
                    <a:p>
                      <a:pPr algn="ctr"/>
                      <a:r>
                        <a:rPr lang="fr-FR" sz="2000" dirty="0">
                          <a:latin typeface="Arial" panose="020B0604020202020204" pitchFamily="34" charset="0"/>
                          <a:cs typeface="Arial" panose="020B0604020202020204" pitchFamily="34" charset="0"/>
                        </a:rPr>
                        <a:t>32 millions</a:t>
                      </a:r>
                    </a:p>
                  </a:txBody>
                  <a:tcPr/>
                </a:tc>
                <a:tc>
                  <a:txBody>
                    <a:bodyPr/>
                    <a:lstStyle/>
                    <a:p>
                      <a:pPr algn="ctr"/>
                      <a:r>
                        <a:rPr lang="fr-FR" sz="2000" dirty="0">
                          <a:latin typeface="Arial" panose="020B0604020202020204" pitchFamily="34" charset="0"/>
                          <a:cs typeface="Arial" panose="020B0604020202020204" pitchFamily="34" charset="0"/>
                        </a:rPr>
                        <a:t>25 millions</a:t>
                      </a:r>
                    </a:p>
                  </a:txBody>
                  <a:tcPr/>
                </a:tc>
                <a:tc>
                  <a:txBody>
                    <a:bodyPr/>
                    <a:lstStyle/>
                    <a:p>
                      <a:pPr algn="ctr"/>
                      <a:r>
                        <a:rPr lang="fr-FR" sz="2000" dirty="0">
                          <a:latin typeface="Arial" panose="020B0604020202020204" pitchFamily="34" charset="0"/>
                          <a:cs typeface="Arial" panose="020B0604020202020204" pitchFamily="34" charset="0"/>
                        </a:rPr>
                        <a:t>42 millions</a:t>
                      </a:r>
                    </a:p>
                  </a:txBody>
                  <a:tcPr/>
                </a:tc>
                <a:extLst>
                  <a:ext uri="{0D108BD9-81ED-4DB2-BD59-A6C34878D82A}">
                    <a16:rowId xmlns:a16="http://schemas.microsoft.com/office/drawing/2014/main" val="1433272486"/>
                  </a:ext>
                </a:extLst>
              </a:tr>
              <a:tr h="370840">
                <a:tc>
                  <a:txBody>
                    <a:bodyPr/>
                    <a:lstStyle/>
                    <a:p>
                      <a:pPr algn="ctr"/>
                      <a:r>
                        <a:rPr lang="fr-FR" sz="2000" dirty="0">
                          <a:latin typeface="Arial" panose="020B0604020202020204" pitchFamily="34" charset="0"/>
                          <a:cs typeface="Arial" panose="020B0604020202020204" pitchFamily="34" charset="0"/>
                        </a:rPr>
                        <a:t>Départs </a:t>
                      </a:r>
                    </a:p>
                  </a:txBody>
                  <a:tcPr/>
                </a:tc>
                <a:tc>
                  <a:txBody>
                    <a:bodyPr/>
                    <a:lstStyle/>
                    <a:p>
                      <a:pPr algn="ctr"/>
                      <a:r>
                        <a:rPr lang="fr-FR" sz="2000" dirty="0">
                          <a:latin typeface="Arial" panose="020B0604020202020204" pitchFamily="34" charset="0"/>
                          <a:cs typeface="Arial" panose="020B0604020202020204" pitchFamily="34" charset="0"/>
                        </a:rPr>
                        <a:t>20 millions</a:t>
                      </a:r>
                    </a:p>
                  </a:txBody>
                  <a:tcPr/>
                </a:tc>
                <a:tc>
                  <a:txBody>
                    <a:bodyPr/>
                    <a:lstStyle/>
                    <a:p>
                      <a:pPr algn="ctr"/>
                      <a:r>
                        <a:rPr lang="fr-FR" sz="2000" dirty="0">
                          <a:latin typeface="Arial" panose="020B0604020202020204" pitchFamily="34" charset="0"/>
                          <a:cs typeface="Arial" panose="020B0604020202020204" pitchFamily="34" charset="0"/>
                        </a:rPr>
                        <a:t>9,6 millions</a:t>
                      </a:r>
                    </a:p>
                  </a:txBody>
                  <a:tcPr/>
                </a:tc>
                <a:tc>
                  <a:txBody>
                    <a:bodyPr/>
                    <a:lstStyle/>
                    <a:p>
                      <a:pPr algn="ctr"/>
                      <a:r>
                        <a:rPr lang="fr-FR" sz="2000" dirty="0">
                          <a:latin typeface="Arial" panose="020B0604020202020204" pitchFamily="34" charset="0"/>
                          <a:cs typeface="Arial" panose="020B0604020202020204" pitchFamily="34" charset="0"/>
                        </a:rPr>
                        <a:t>14 millions</a:t>
                      </a:r>
                    </a:p>
                  </a:txBody>
                  <a:tcPr/>
                </a:tc>
                <a:extLst>
                  <a:ext uri="{0D108BD9-81ED-4DB2-BD59-A6C34878D82A}">
                    <a16:rowId xmlns:a16="http://schemas.microsoft.com/office/drawing/2014/main" val="3220515901"/>
                  </a:ext>
                </a:extLst>
              </a:tr>
            </a:tbl>
          </a:graphicData>
        </a:graphic>
      </p:graphicFrame>
      <p:sp>
        <p:nvSpPr>
          <p:cNvPr id="10" name="ZoneTexte 9">
            <a:extLst>
              <a:ext uri="{FF2B5EF4-FFF2-40B4-BE49-F238E27FC236}">
                <a16:creationId xmlns:a16="http://schemas.microsoft.com/office/drawing/2014/main" id="{F85C01A6-107B-4FC4-508C-32C53A74A9AA}"/>
              </a:ext>
            </a:extLst>
          </p:cNvPr>
          <p:cNvSpPr txBox="1"/>
          <p:nvPr/>
        </p:nvSpPr>
        <p:spPr>
          <a:xfrm>
            <a:off x="1331716" y="1735058"/>
            <a:ext cx="5485773" cy="400110"/>
          </a:xfrm>
          <a:prstGeom prst="rect">
            <a:avLst/>
          </a:prstGeom>
          <a:solidFill>
            <a:schemeClr val="bg1"/>
          </a:solidFill>
        </p:spPr>
        <p:txBody>
          <a:bodyPr wrap="square">
            <a:spAutoFit/>
          </a:bodyPr>
          <a:lstStyle/>
          <a:p>
            <a:r>
              <a:rPr lang="fr-FR" sz="2000" b="1" dirty="0">
                <a:solidFill>
                  <a:srgbClr val="7030A0"/>
                </a:solidFill>
                <a:latin typeface="Verdana" panose="020B0604030504040204" pitchFamily="34" charset="0"/>
                <a:ea typeface="Verdana" panose="020B0604030504040204" pitchFamily="34" charset="0"/>
                <a:cs typeface="Times New Roman" panose="02020603050405020304" pitchFamily="18" charset="0"/>
              </a:rPr>
              <a:t>Évolution flux touristes du Japon</a:t>
            </a:r>
            <a:endParaRPr lang="fr-FR" sz="2000" b="1"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CAE666E3-906E-43D5-9BFC-3B7B71E84D06}"/>
              </a:ext>
            </a:extLst>
          </p:cNvPr>
          <p:cNvSpPr txBox="1"/>
          <p:nvPr/>
        </p:nvSpPr>
        <p:spPr>
          <a:xfrm>
            <a:off x="155893" y="196352"/>
            <a:ext cx="8832214" cy="1015663"/>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 Durant l'année 2015, pour la première fois depuis 1970, le nombre de visiteurs étrangers au Japon dépasse celui des Japonais voyageant à l'étranger (16,2 millions). </a:t>
            </a:r>
            <a:endParaRPr lang="fr-FR" sz="2000" b="1" dirty="0">
              <a:latin typeface="Verdana" panose="020B0604030504040204" pitchFamily="34" charset="0"/>
              <a:ea typeface="Verdana" panose="020B0604030504040204" pitchFamily="34" charset="0"/>
            </a:endParaRPr>
          </a:p>
        </p:txBody>
      </p:sp>
      <p:sp>
        <p:nvSpPr>
          <p:cNvPr id="2" name="ZoneTexte 1">
            <a:extLst>
              <a:ext uri="{FF2B5EF4-FFF2-40B4-BE49-F238E27FC236}">
                <a16:creationId xmlns:a16="http://schemas.microsoft.com/office/drawing/2014/main" id="{78E42456-FC02-4C2E-A948-75AAABDF42C2}"/>
              </a:ext>
            </a:extLst>
          </p:cNvPr>
          <p:cNvSpPr txBox="1"/>
          <p:nvPr/>
        </p:nvSpPr>
        <p:spPr>
          <a:xfrm>
            <a:off x="23777" y="4369974"/>
            <a:ext cx="883221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une ouverture récente mais spectaculaire de la Chine</a:t>
            </a:r>
          </a:p>
        </p:txBody>
      </p:sp>
      <p:sp>
        <p:nvSpPr>
          <p:cNvPr id="13" name="ZoneTexte 12">
            <a:extLst>
              <a:ext uri="{FF2B5EF4-FFF2-40B4-BE49-F238E27FC236}">
                <a16:creationId xmlns:a16="http://schemas.microsoft.com/office/drawing/2014/main" id="{9CE48DCC-15B4-4125-BAAF-6C532ACCFCB1}"/>
              </a:ext>
            </a:extLst>
          </p:cNvPr>
          <p:cNvSpPr txBox="1"/>
          <p:nvPr/>
        </p:nvSpPr>
        <p:spPr>
          <a:xfrm>
            <a:off x="342447" y="5000231"/>
            <a:ext cx="8079128" cy="1222707"/>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4</a:t>
            </a:r>
            <a:r>
              <a:rPr lang="fr-FR" sz="2000" b="1" baseline="30000" dirty="0">
                <a:latin typeface="Verdana" panose="020B0604030504040204" pitchFamily="34" charset="0"/>
                <a:ea typeface="Verdana" panose="020B0604030504040204" pitchFamily="34" charset="0"/>
                <a:cs typeface="Times New Roman" panose="02020603050405020304" pitchFamily="18" charset="0"/>
              </a:rPr>
              <a:t>e</a:t>
            </a:r>
            <a:r>
              <a:rPr lang="fr-FR" sz="2000" b="1" dirty="0">
                <a:latin typeface="Verdana" panose="020B0604030504040204" pitchFamily="34" charset="0"/>
                <a:ea typeface="Verdana" panose="020B0604030504040204" pitchFamily="34" charset="0"/>
                <a:cs typeface="Times New Roman" panose="02020603050405020304" pitchFamily="18" charset="0"/>
              </a:rPr>
              <a:t> rang des pays récepteurs avec 58 millions de visiteurs étrangers</a:t>
            </a:r>
          </a:p>
          <a:p>
            <a:pPr>
              <a:lnSpc>
                <a:spcPct val="200000"/>
              </a:lnSpc>
            </a:pPr>
            <a:r>
              <a:rPr lang="fr-FR" sz="2000" b="1" dirty="0">
                <a:latin typeface="Verdana" panose="020B0604030504040204" pitchFamily="34" charset="0"/>
                <a:ea typeface="Verdana" panose="020B0604030504040204" pitchFamily="34" charset="0"/>
                <a:cs typeface="Times New Roman" panose="02020603050405020304" pitchFamily="18" charset="0"/>
              </a:rPr>
              <a:t>75% des visiteurs viennent d’Asie</a:t>
            </a:r>
            <a:endParaRPr lang="fr-FR" sz="20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89D130-97E4-45EB-A492-DAD029AE1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4" y="93801"/>
            <a:ext cx="8150226" cy="6674754"/>
          </a:xfrm>
          <a:prstGeom prst="rect">
            <a:avLst/>
          </a:prstGeom>
          <a:ln w="9525">
            <a:solidFill>
              <a:schemeClr val="tx1"/>
            </a:solidFill>
          </a:ln>
        </p:spPr>
      </p:pic>
      <p:sp>
        <p:nvSpPr>
          <p:cNvPr id="6" name="ZoneTexte 5">
            <a:extLst>
              <a:ext uri="{FF2B5EF4-FFF2-40B4-BE49-F238E27FC236}">
                <a16:creationId xmlns:a16="http://schemas.microsoft.com/office/drawing/2014/main" id="{CE4B5CE3-C21C-44B2-BA28-224C7C151CAA}"/>
              </a:ext>
            </a:extLst>
          </p:cNvPr>
          <p:cNvSpPr txBox="1"/>
          <p:nvPr/>
        </p:nvSpPr>
        <p:spPr>
          <a:xfrm>
            <a:off x="2171382" y="124508"/>
            <a:ext cx="4286250" cy="677108"/>
          </a:xfrm>
          <a:prstGeom prst="rect">
            <a:avLst/>
          </a:prstGeom>
          <a:noFill/>
        </p:spPr>
        <p:txBody>
          <a:bodyPr wrap="square" rtlCol="0">
            <a:spAutoFit/>
          </a:bodyPr>
          <a:lstStyle/>
          <a:p>
            <a:pPr algn="ctr"/>
            <a:r>
              <a:rPr lang="fr-FR" sz="1900" dirty="0">
                <a:latin typeface="Arial" panose="020B0604020202020204" pitchFamily="34" charset="0"/>
                <a:cs typeface="Arial" panose="020B0604020202020204" pitchFamily="34" charset="0"/>
              </a:rPr>
              <a:t>Les 5 régions autonomes de la Chine </a:t>
            </a:r>
          </a:p>
          <a:p>
            <a:pPr algn="ctr"/>
            <a:r>
              <a:rPr lang="fr-FR" sz="1900" dirty="0">
                <a:latin typeface="Arial" panose="020B0604020202020204" pitchFamily="34" charset="0"/>
                <a:cs typeface="Arial" panose="020B0604020202020204" pitchFamily="34" charset="0"/>
              </a:rPr>
              <a:t>= régions des minorités ethniques</a:t>
            </a:r>
            <a:endParaRPr lang="fr-FR" sz="1900" i="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7F4AE4A-78EC-4654-9807-749CA87D7CAC}"/>
              </a:ext>
            </a:extLst>
          </p:cNvPr>
          <p:cNvSpPr txBox="1"/>
          <p:nvPr/>
        </p:nvSpPr>
        <p:spPr>
          <a:xfrm>
            <a:off x="1005840" y="2308860"/>
            <a:ext cx="1634490" cy="307777"/>
          </a:xfrm>
          <a:prstGeom prst="rect">
            <a:avLst/>
          </a:prstGeom>
          <a:noFill/>
        </p:spPr>
        <p:txBody>
          <a:bodyPr wrap="square" rtlCol="0">
            <a:spAutoFit/>
          </a:bodyPr>
          <a:lstStyle/>
          <a:p>
            <a:r>
              <a:rPr lang="fr-FR" sz="1400" dirty="0">
                <a:solidFill>
                  <a:srgbClr val="7030A0"/>
                </a:solidFill>
              </a:rPr>
              <a:t>Minorité Ouïghour</a:t>
            </a:r>
          </a:p>
        </p:txBody>
      </p:sp>
      <p:sp>
        <p:nvSpPr>
          <p:cNvPr id="8" name="ZoneTexte 7">
            <a:extLst>
              <a:ext uri="{FF2B5EF4-FFF2-40B4-BE49-F238E27FC236}">
                <a16:creationId xmlns:a16="http://schemas.microsoft.com/office/drawing/2014/main" id="{DC4F8007-5E0F-4B56-AD50-F14541526394}"/>
              </a:ext>
            </a:extLst>
          </p:cNvPr>
          <p:cNvSpPr txBox="1"/>
          <p:nvPr/>
        </p:nvSpPr>
        <p:spPr>
          <a:xfrm>
            <a:off x="1485900" y="1874787"/>
            <a:ext cx="1154430" cy="369332"/>
          </a:xfrm>
          <a:prstGeom prst="rect">
            <a:avLst/>
          </a:prstGeom>
          <a:solidFill>
            <a:schemeClr val="accent4">
              <a:lumMod val="60000"/>
              <a:lumOff val="40000"/>
            </a:schemeClr>
          </a:solidFill>
        </p:spPr>
        <p:txBody>
          <a:bodyPr wrap="square" rtlCol="0">
            <a:spAutoFit/>
          </a:bodyPr>
          <a:lstStyle/>
          <a:p>
            <a:r>
              <a:rPr lang="fr-FR" dirty="0"/>
              <a:t>Xinjiang</a:t>
            </a:r>
          </a:p>
        </p:txBody>
      </p:sp>
      <p:sp>
        <p:nvSpPr>
          <p:cNvPr id="9" name="ZoneTexte 8">
            <a:extLst>
              <a:ext uri="{FF2B5EF4-FFF2-40B4-BE49-F238E27FC236}">
                <a16:creationId xmlns:a16="http://schemas.microsoft.com/office/drawing/2014/main" id="{72EFA344-ED64-4F85-94DC-A3ED8BDCABD0}"/>
              </a:ext>
            </a:extLst>
          </p:cNvPr>
          <p:cNvSpPr txBox="1"/>
          <p:nvPr/>
        </p:nvSpPr>
        <p:spPr>
          <a:xfrm>
            <a:off x="1320165" y="3779429"/>
            <a:ext cx="965835" cy="369332"/>
          </a:xfrm>
          <a:prstGeom prst="rect">
            <a:avLst/>
          </a:prstGeom>
          <a:solidFill>
            <a:schemeClr val="accent4">
              <a:lumMod val="60000"/>
              <a:lumOff val="40000"/>
            </a:schemeClr>
          </a:solidFill>
        </p:spPr>
        <p:txBody>
          <a:bodyPr wrap="square" rtlCol="0">
            <a:spAutoFit/>
          </a:bodyPr>
          <a:lstStyle/>
          <a:p>
            <a:pPr algn="ctr"/>
            <a:r>
              <a:rPr lang="fr-FR" dirty="0"/>
              <a:t>Tibet</a:t>
            </a:r>
          </a:p>
        </p:txBody>
      </p:sp>
      <p:sp>
        <p:nvSpPr>
          <p:cNvPr id="10" name="ZoneTexte 9">
            <a:extLst>
              <a:ext uri="{FF2B5EF4-FFF2-40B4-BE49-F238E27FC236}">
                <a16:creationId xmlns:a16="http://schemas.microsoft.com/office/drawing/2014/main" id="{AAD4DF0D-054D-4E3D-9A82-4020795DB2E8}"/>
              </a:ext>
            </a:extLst>
          </p:cNvPr>
          <p:cNvSpPr txBox="1"/>
          <p:nvPr/>
        </p:nvSpPr>
        <p:spPr>
          <a:xfrm>
            <a:off x="3524249" y="2390891"/>
            <a:ext cx="2076451" cy="369332"/>
          </a:xfrm>
          <a:prstGeom prst="rect">
            <a:avLst/>
          </a:prstGeom>
          <a:solidFill>
            <a:schemeClr val="accent4">
              <a:lumMod val="60000"/>
              <a:lumOff val="40000"/>
            </a:schemeClr>
          </a:solidFill>
        </p:spPr>
        <p:txBody>
          <a:bodyPr wrap="square" rtlCol="0">
            <a:spAutoFit/>
          </a:bodyPr>
          <a:lstStyle/>
          <a:p>
            <a:pPr algn="ctr"/>
            <a:r>
              <a:rPr lang="fr-FR" dirty="0"/>
              <a:t>Mongolie intérieure</a:t>
            </a:r>
          </a:p>
        </p:txBody>
      </p:sp>
      <p:sp>
        <p:nvSpPr>
          <p:cNvPr id="11" name="ZoneTexte 10">
            <a:extLst>
              <a:ext uri="{FF2B5EF4-FFF2-40B4-BE49-F238E27FC236}">
                <a16:creationId xmlns:a16="http://schemas.microsoft.com/office/drawing/2014/main" id="{56E04135-455D-44A4-827E-3C65D49FD89E}"/>
              </a:ext>
            </a:extLst>
          </p:cNvPr>
          <p:cNvSpPr txBox="1"/>
          <p:nvPr/>
        </p:nvSpPr>
        <p:spPr>
          <a:xfrm>
            <a:off x="4634865" y="5296167"/>
            <a:ext cx="965835" cy="369332"/>
          </a:xfrm>
          <a:prstGeom prst="rect">
            <a:avLst/>
          </a:prstGeom>
          <a:solidFill>
            <a:schemeClr val="accent4">
              <a:lumMod val="60000"/>
              <a:lumOff val="40000"/>
            </a:schemeClr>
          </a:solidFill>
        </p:spPr>
        <p:txBody>
          <a:bodyPr wrap="square" rtlCol="0">
            <a:spAutoFit/>
          </a:bodyPr>
          <a:lstStyle/>
          <a:p>
            <a:pPr algn="ctr"/>
            <a:r>
              <a:rPr lang="fr-FR" dirty="0"/>
              <a:t>Guangxi</a:t>
            </a:r>
          </a:p>
        </p:txBody>
      </p:sp>
      <p:sp>
        <p:nvSpPr>
          <p:cNvPr id="12" name="ZoneTexte 11">
            <a:extLst>
              <a:ext uri="{FF2B5EF4-FFF2-40B4-BE49-F238E27FC236}">
                <a16:creationId xmlns:a16="http://schemas.microsoft.com/office/drawing/2014/main" id="{F648B33A-7D99-4A88-A20F-09029BDEF494}"/>
              </a:ext>
            </a:extLst>
          </p:cNvPr>
          <p:cNvSpPr txBox="1"/>
          <p:nvPr/>
        </p:nvSpPr>
        <p:spPr>
          <a:xfrm>
            <a:off x="4317681" y="3156283"/>
            <a:ext cx="800101" cy="338554"/>
          </a:xfrm>
          <a:prstGeom prst="rect">
            <a:avLst/>
          </a:prstGeom>
          <a:noFill/>
        </p:spPr>
        <p:txBody>
          <a:bodyPr wrap="square" rtlCol="0">
            <a:spAutoFit/>
          </a:bodyPr>
          <a:lstStyle/>
          <a:p>
            <a:pPr algn="ctr"/>
            <a:r>
              <a:rPr lang="fr-FR" sz="1600" dirty="0"/>
              <a:t>Ningxia</a:t>
            </a:r>
          </a:p>
        </p:txBody>
      </p:sp>
      <p:sp>
        <p:nvSpPr>
          <p:cNvPr id="13" name="ZoneTexte 12">
            <a:extLst>
              <a:ext uri="{FF2B5EF4-FFF2-40B4-BE49-F238E27FC236}">
                <a16:creationId xmlns:a16="http://schemas.microsoft.com/office/drawing/2014/main" id="{DE0DAEA0-1030-431B-884D-F0522EDD845C}"/>
              </a:ext>
            </a:extLst>
          </p:cNvPr>
          <p:cNvSpPr txBox="1"/>
          <p:nvPr/>
        </p:nvSpPr>
        <p:spPr>
          <a:xfrm>
            <a:off x="2382837" y="4120624"/>
            <a:ext cx="760413" cy="338554"/>
          </a:xfrm>
          <a:prstGeom prst="rect">
            <a:avLst/>
          </a:prstGeom>
          <a:solidFill>
            <a:schemeClr val="accent4">
              <a:lumMod val="60000"/>
              <a:lumOff val="40000"/>
            </a:schemeClr>
          </a:solidFill>
        </p:spPr>
        <p:txBody>
          <a:bodyPr wrap="square" rtlCol="0">
            <a:spAutoFit/>
          </a:bodyPr>
          <a:lstStyle/>
          <a:p>
            <a:pPr algn="ctr"/>
            <a:r>
              <a:rPr lang="fr-FR" sz="1600" i="1" dirty="0"/>
              <a:t>Lhassa</a:t>
            </a:r>
          </a:p>
        </p:txBody>
      </p:sp>
      <p:sp>
        <p:nvSpPr>
          <p:cNvPr id="14" name="Rectangle 13">
            <a:extLst>
              <a:ext uri="{FF2B5EF4-FFF2-40B4-BE49-F238E27FC236}">
                <a16:creationId xmlns:a16="http://schemas.microsoft.com/office/drawing/2014/main" id="{665BD111-2FA0-49FF-8DBF-4C44F27E5434}"/>
              </a:ext>
            </a:extLst>
          </p:cNvPr>
          <p:cNvSpPr/>
          <p:nvPr/>
        </p:nvSpPr>
        <p:spPr>
          <a:xfrm>
            <a:off x="2337117" y="4244181"/>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491223-5191-4D44-82AF-7208AA365DF0}"/>
              </a:ext>
            </a:extLst>
          </p:cNvPr>
          <p:cNvSpPr/>
          <p:nvPr/>
        </p:nvSpPr>
        <p:spPr>
          <a:xfrm>
            <a:off x="2319654" y="167584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6A58111-12E8-4637-A935-2A5D5C243E16}"/>
              </a:ext>
            </a:extLst>
          </p:cNvPr>
          <p:cNvSpPr/>
          <p:nvPr/>
        </p:nvSpPr>
        <p:spPr>
          <a:xfrm>
            <a:off x="5569109" y="2484117"/>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2BA81123-58A1-4875-A8C9-034D142AC0F7}"/>
              </a:ext>
            </a:extLst>
          </p:cNvPr>
          <p:cNvSpPr txBox="1"/>
          <p:nvPr/>
        </p:nvSpPr>
        <p:spPr>
          <a:xfrm>
            <a:off x="2428557" y="1552292"/>
            <a:ext cx="891540" cy="338554"/>
          </a:xfrm>
          <a:prstGeom prst="rect">
            <a:avLst/>
          </a:prstGeom>
          <a:solidFill>
            <a:schemeClr val="accent4">
              <a:lumMod val="60000"/>
              <a:lumOff val="40000"/>
            </a:schemeClr>
          </a:solidFill>
        </p:spPr>
        <p:txBody>
          <a:bodyPr wrap="square" rtlCol="0">
            <a:spAutoFit/>
          </a:bodyPr>
          <a:lstStyle/>
          <a:p>
            <a:r>
              <a:rPr lang="fr-FR" sz="1600" i="1" dirty="0"/>
              <a:t>Urumqi</a:t>
            </a:r>
          </a:p>
        </p:txBody>
      </p:sp>
      <p:sp>
        <p:nvSpPr>
          <p:cNvPr id="21" name="ZoneTexte 20">
            <a:extLst>
              <a:ext uri="{FF2B5EF4-FFF2-40B4-BE49-F238E27FC236}">
                <a16:creationId xmlns:a16="http://schemas.microsoft.com/office/drawing/2014/main" id="{B6E0105E-5ED1-4D9F-A8FE-9F07A3E57BE6}"/>
              </a:ext>
            </a:extLst>
          </p:cNvPr>
          <p:cNvSpPr txBox="1"/>
          <p:nvPr/>
        </p:nvSpPr>
        <p:spPr>
          <a:xfrm>
            <a:off x="5674679" y="2360560"/>
            <a:ext cx="828993" cy="338554"/>
          </a:xfrm>
          <a:prstGeom prst="rect">
            <a:avLst/>
          </a:prstGeom>
          <a:solidFill>
            <a:schemeClr val="accent4">
              <a:lumMod val="60000"/>
              <a:lumOff val="40000"/>
            </a:schemeClr>
          </a:solidFill>
        </p:spPr>
        <p:txBody>
          <a:bodyPr wrap="square" rtlCol="0">
            <a:spAutoFit/>
          </a:bodyPr>
          <a:lstStyle/>
          <a:p>
            <a:r>
              <a:rPr lang="fr-FR" sz="1600" i="1" dirty="0"/>
              <a:t>Hohhot</a:t>
            </a:r>
          </a:p>
        </p:txBody>
      </p:sp>
      <p:sp>
        <p:nvSpPr>
          <p:cNvPr id="22" name="ZoneTexte 21">
            <a:extLst>
              <a:ext uri="{FF2B5EF4-FFF2-40B4-BE49-F238E27FC236}">
                <a16:creationId xmlns:a16="http://schemas.microsoft.com/office/drawing/2014/main" id="{A4336D1E-E90D-49C2-9C8B-77C1780AD55C}"/>
              </a:ext>
            </a:extLst>
          </p:cNvPr>
          <p:cNvSpPr txBox="1"/>
          <p:nvPr/>
        </p:nvSpPr>
        <p:spPr>
          <a:xfrm>
            <a:off x="4473891" y="2958253"/>
            <a:ext cx="1002666" cy="307777"/>
          </a:xfrm>
          <a:prstGeom prst="rect">
            <a:avLst/>
          </a:prstGeom>
          <a:solidFill>
            <a:schemeClr val="accent4">
              <a:lumMod val="60000"/>
              <a:lumOff val="40000"/>
            </a:schemeClr>
          </a:solidFill>
        </p:spPr>
        <p:txBody>
          <a:bodyPr wrap="square" rtlCol="0">
            <a:spAutoFit/>
          </a:bodyPr>
          <a:lstStyle/>
          <a:p>
            <a:pPr algn="ctr"/>
            <a:r>
              <a:rPr lang="fr-FR" sz="1400" i="1" dirty="0"/>
              <a:t>Yinchuan</a:t>
            </a:r>
          </a:p>
        </p:txBody>
      </p:sp>
      <p:sp>
        <p:nvSpPr>
          <p:cNvPr id="17" name="Rectangle 16">
            <a:extLst>
              <a:ext uri="{FF2B5EF4-FFF2-40B4-BE49-F238E27FC236}">
                <a16:creationId xmlns:a16="http://schemas.microsoft.com/office/drawing/2014/main" id="{258E0A3C-7B5E-4378-8303-17DB53D7DFE8}"/>
              </a:ext>
            </a:extLst>
          </p:cNvPr>
          <p:cNvSpPr/>
          <p:nvPr/>
        </p:nvSpPr>
        <p:spPr>
          <a:xfrm>
            <a:off x="4467222" y="3081810"/>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74F975C3-B10B-43D2-807C-E1FEA4BE8EC0}"/>
              </a:ext>
            </a:extLst>
          </p:cNvPr>
          <p:cNvSpPr txBox="1"/>
          <p:nvPr/>
        </p:nvSpPr>
        <p:spPr>
          <a:xfrm>
            <a:off x="4975224" y="5557330"/>
            <a:ext cx="891540" cy="338554"/>
          </a:xfrm>
          <a:prstGeom prst="rect">
            <a:avLst/>
          </a:prstGeom>
          <a:solidFill>
            <a:schemeClr val="accent4">
              <a:lumMod val="60000"/>
              <a:lumOff val="40000"/>
            </a:schemeClr>
          </a:solidFill>
        </p:spPr>
        <p:txBody>
          <a:bodyPr wrap="square" rtlCol="0">
            <a:spAutoFit/>
          </a:bodyPr>
          <a:lstStyle/>
          <a:p>
            <a:r>
              <a:rPr lang="fr-FR" sz="1600" i="1" dirty="0"/>
              <a:t>Nanning</a:t>
            </a:r>
          </a:p>
        </p:txBody>
      </p:sp>
      <p:sp>
        <p:nvSpPr>
          <p:cNvPr id="16" name="Rectangle 15">
            <a:extLst>
              <a:ext uri="{FF2B5EF4-FFF2-40B4-BE49-F238E27FC236}">
                <a16:creationId xmlns:a16="http://schemas.microsoft.com/office/drawing/2014/main" id="{881807E6-556F-4984-8A92-2BC685EC2F69}"/>
              </a:ext>
            </a:extLst>
          </p:cNvPr>
          <p:cNvSpPr/>
          <p:nvPr/>
        </p:nvSpPr>
        <p:spPr>
          <a:xfrm>
            <a:off x="4889817" y="566549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1244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51B832B-CB2F-448F-8211-AFF432F58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42" y="180474"/>
            <a:ext cx="8051532" cy="5751094"/>
          </a:xfrm>
          <a:prstGeom prst="rect">
            <a:avLst/>
          </a:prstGeom>
        </p:spPr>
      </p:pic>
      <p:sp>
        <p:nvSpPr>
          <p:cNvPr id="6" name="ZoneTexte 5">
            <a:extLst>
              <a:ext uri="{FF2B5EF4-FFF2-40B4-BE49-F238E27FC236}">
                <a16:creationId xmlns:a16="http://schemas.microsoft.com/office/drawing/2014/main" id="{15EEEB31-D3FB-4D91-9717-DF1FDBF717EA}"/>
              </a:ext>
            </a:extLst>
          </p:cNvPr>
          <p:cNvSpPr txBox="1"/>
          <p:nvPr/>
        </p:nvSpPr>
        <p:spPr>
          <a:xfrm>
            <a:off x="358543" y="5931568"/>
            <a:ext cx="515130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Hotel DoubleTree by Hilton Beijing (</a:t>
            </a:r>
            <a:r>
              <a:rPr lang="en-US" sz="2000" dirty="0" err="1">
                <a:latin typeface="Arial" panose="020B0604020202020204" pitchFamily="34" charset="0"/>
                <a:cs typeface="Arial" panose="020B0604020202020204" pitchFamily="34" charset="0"/>
              </a:rPr>
              <a:t>Pékin</a:t>
            </a:r>
            <a:r>
              <a:rPr lang="en-US" sz="2000" dirty="0">
                <a:latin typeface="Arial" panose="020B0604020202020204" pitchFamily="34" charset="0"/>
                <a:cs typeface="Arial" panose="020B0604020202020204" pitchFamily="34" charset="0"/>
              </a:rPr>
              <a:t>)</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40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3058ACE-BB58-4623-886B-7C710E318C8E}"/>
              </a:ext>
            </a:extLst>
          </p:cNvPr>
          <p:cNvSpPr txBox="1"/>
          <p:nvPr/>
        </p:nvSpPr>
        <p:spPr>
          <a:xfrm>
            <a:off x="121603" y="228496"/>
            <a:ext cx="6507797"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des pratiques touristiques diversifiées</a:t>
            </a:r>
          </a:p>
        </p:txBody>
      </p:sp>
      <p:sp>
        <p:nvSpPr>
          <p:cNvPr id="4" name="ZoneTexte 3">
            <a:extLst>
              <a:ext uri="{FF2B5EF4-FFF2-40B4-BE49-F238E27FC236}">
                <a16:creationId xmlns:a16="http://schemas.microsoft.com/office/drawing/2014/main" id="{2509B615-468E-4AD8-8A12-C3D20461F05D}"/>
              </a:ext>
            </a:extLst>
          </p:cNvPr>
          <p:cNvSpPr txBox="1"/>
          <p:nvPr/>
        </p:nvSpPr>
        <p:spPr>
          <a:xfrm>
            <a:off x="121603" y="780909"/>
            <a:ext cx="73993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culturel boosté par les sites Unesco</a:t>
            </a:r>
          </a:p>
        </p:txBody>
      </p:sp>
      <p:graphicFrame>
        <p:nvGraphicFramePr>
          <p:cNvPr id="5" name="Tableau 4">
            <a:extLst>
              <a:ext uri="{FF2B5EF4-FFF2-40B4-BE49-F238E27FC236}">
                <a16:creationId xmlns:a16="http://schemas.microsoft.com/office/drawing/2014/main" id="{DCE8E32A-7423-4752-B6C0-C14586CDE75A}"/>
              </a:ext>
            </a:extLst>
          </p:cNvPr>
          <p:cNvGraphicFramePr>
            <a:graphicFrameLocks noGrp="1"/>
          </p:cNvGraphicFramePr>
          <p:nvPr>
            <p:extLst>
              <p:ext uri="{D42A27DB-BD31-4B8C-83A1-F6EECF244321}">
                <p14:modId xmlns:p14="http://schemas.microsoft.com/office/powerpoint/2010/main" val="2648705345"/>
              </p:ext>
            </p:extLst>
          </p:nvPr>
        </p:nvGraphicFramePr>
        <p:xfrm>
          <a:off x="112236" y="1354245"/>
          <a:ext cx="8805227" cy="1708752"/>
        </p:xfrm>
        <a:graphic>
          <a:graphicData uri="http://schemas.openxmlformats.org/drawingml/2006/table">
            <a:tbl>
              <a:tblPr firstRow="1" firstCol="1" bandRow="1">
                <a:tableStyleId>{5C22544A-7EE6-4342-B048-85BDC9FD1C3A}</a:tableStyleId>
              </a:tblPr>
              <a:tblGrid>
                <a:gridCol w="2958437">
                  <a:extLst>
                    <a:ext uri="{9D8B030D-6E8A-4147-A177-3AD203B41FA5}">
                      <a16:colId xmlns:a16="http://schemas.microsoft.com/office/drawing/2014/main" val="2972159117"/>
                    </a:ext>
                  </a:extLst>
                </a:gridCol>
                <a:gridCol w="1005889">
                  <a:extLst>
                    <a:ext uri="{9D8B030D-6E8A-4147-A177-3AD203B41FA5}">
                      <a16:colId xmlns:a16="http://schemas.microsoft.com/office/drawing/2014/main" val="9437183"/>
                    </a:ext>
                  </a:extLst>
                </a:gridCol>
                <a:gridCol w="1577761">
                  <a:extLst>
                    <a:ext uri="{9D8B030D-6E8A-4147-A177-3AD203B41FA5}">
                      <a16:colId xmlns:a16="http://schemas.microsoft.com/office/drawing/2014/main" val="18293692"/>
                    </a:ext>
                  </a:extLst>
                </a:gridCol>
                <a:gridCol w="1617221">
                  <a:extLst>
                    <a:ext uri="{9D8B030D-6E8A-4147-A177-3AD203B41FA5}">
                      <a16:colId xmlns:a16="http://schemas.microsoft.com/office/drawing/2014/main" val="413048016"/>
                    </a:ext>
                  </a:extLst>
                </a:gridCol>
                <a:gridCol w="1645919">
                  <a:extLst>
                    <a:ext uri="{9D8B030D-6E8A-4147-A177-3AD203B41FA5}">
                      <a16:colId xmlns:a16="http://schemas.microsoft.com/office/drawing/2014/main" val="1547297630"/>
                    </a:ext>
                  </a:extLst>
                </a:gridCol>
              </a:tblGrid>
              <a:tr h="1143000">
                <a:tc>
                  <a:txBody>
                    <a:bodyPr/>
                    <a:lstStyle/>
                    <a:p>
                      <a:pPr>
                        <a:lnSpc>
                          <a:spcPct val="107000"/>
                        </a:lnSpc>
                        <a:spcBef>
                          <a:spcPts val="600"/>
                        </a:spcBef>
                        <a:spcAft>
                          <a:spcPts val="600"/>
                        </a:spcAft>
                      </a:pPr>
                      <a:r>
                        <a:rPr lang="fr-FR" sz="1900" dirty="0">
                          <a:effectLst/>
                          <a:latin typeface="Arial Black" panose="020B0A04020102020204" pitchFamily="34" charset="0"/>
                        </a:rPr>
                        <a:t>Sites inscrit au patrimoine mondial de l’Unesco</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Total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Patrimoine culturel</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Patrimoine naturel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Les deux catégories</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9236247"/>
                  </a:ext>
                </a:extLst>
              </a:tr>
              <a:tr h="565752">
                <a:tc>
                  <a:txBody>
                    <a:bodyPr/>
                    <a:lstStyle/>
                    <a:p>
                      <a:pPr>
                        <a:lnSpc>
                          <a:spcPct val="150000"/>
                        </a:lnSpc>
                        <a:spcBef>
                          <a:spcPts val="600"/>
                        </a:spcBef>
                        <a:spcAft>
                          <a:spcPts val="600"/>
                        </a:spcAft>
                      </a:pPr>
                      <a:r>
                        <a:rPr lang="fr-FR" sz="1900">
                          <a:effectLst/>
                          <a:latin typeface="Arial Black" panose="020B0A04020102020204" pitchFamily="34" charset="0"/>
                        </a:rPr>
                        <a:t>Chine</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rPr>
                        <a:t>59</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ea typeface="Calibri" panose="020F0502020204030204" pitchFamily="34" charset="0"/>
                          <a:cs typeface="Times New Roman" panose="02020603050405020304" pitchFamily="18" charset="0"/>
                        </a:rPr>
                        <a:t>40</a:t>
                      </a: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rPr>
                        <a:t>15</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rPr>
                        <a:t>4</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7259989"/>
                  </a:ext>
                </a:extLst>
              </a:tr>
            </a:tbl>
          </a:graphicData>
        </a:graphic>
      </p:graphicFrame>
      <p:pic>
        <p:nvPicPr>
          <p:cNvPr id="7" name="Image 6">
            <a:extLst>
              <a:ext uri="{FF2B5EF4-FFF2-40B4-BE49-F238E27FC236}">
                <a16:creationId xmlns:a16="http://schemas.microsoft.com/office/drawing/2014/main" id="{93BE158F-EB05-4EE6-B659-3CF7C6B05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3236223"/>
            <a:ext cx="5143499" cy="3393281"/>
          </a:xfrm>
          <a:prstGeom prst="rect">
            <a:avLst/>
          </a:prstGeom>
        </p:spPr>
      </p:pic>
      <p:sp>
        <p:nvSpPr>
          <p:cNvPr id="8" name="ZoneTexte 7">
            <a:extLst>
              <a:ext uri="{FF2B5EF4-FFF2-40B4-BE49-F238E27FC236}">
                <a16:creationId xmlns:a16="http://schemas.microsoft.com/office/drawing/2014/main" id="{01CE9B59-C9CA-4E70-84F4-26EE1D5CDEE7}"/>
              </a:ext>
            </a:extLst>
          </p:cNvPr>
          <p:cNvSpPr txBox="1"/>
          <p:nvPr/>
        </p:nvSpPr>
        <p:spPr>
          <a:xfrm>
            <a:off x="5474969" y="3236223"/>
            <a:ext cx="3440430"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grande muraille de Chine a été construite il y a 2000 ans, sous la dynastie Qin (221-207 avant J-C.) afin de faire face aux envahisseurs Mongols</a:t>
            </a:r>
          </a:p>
        </p:txBody>
      </p:sp>
    </p:spTree>
    <p:extLst>
      <p:ext uri="{BB962C8B-B14F-4D97-AF65-F5344CB8AC3E}">
        <p14:creationId xmlns:p14="http://schemas.microsoft.com/office/powerpoint/2010/main" val="27126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316920-8A08-42DA-99D7-0A5C9B7DF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 y="228600"/>
            <a:ext cx="8025765" cy="5350510"/>
          </a:xfrm>
          <a:prstGeom prst="rect">
            <a:avLst/>
          </a:prstGeom>
        </p:spPr>
      </p:pic>
      <p:sp>
        <p:nvSpPr>
          <p:cNvPr id="4" name="ZoneTexte 3">
            <a:extLst>
              <a:ext uri="{FF2B5EF4-FFF2-40B4-BE49-F238E27FC236}">
                <a16:creationId xmlns:a16="http://schemas.microsoft.com/office/drawing/2014/main" id="{08B2D7E4-2700-4582-9338-B6ED74E07130}"/>
              </a:ext>
            </a:extLst>
          </p:cNvPr>
          <p:cNvSpPr txBox="1"/>
          <p:nvPr/>
        </p:nvSpPr>
        <p:spPr>
          <a:xfrm>
            <a:off x="559117" y="5613737"/>
            <a:ext cx="8025765"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Cité interdite a été construite entre 1406 et 1420, sous les ordres de </a:t>
            </a:r>
            <a:r>
              <a:rPr lang="fr-FR" sz="2000" dirty="0" err="1">
                <a:latin typeface="Arial" panose="020B0604020202020204" pitchFamily="34" charset="0"/>
                <a:cs typeface="Arial" panose="020B0604020202020204" pitchFamily="34" charset="0"/>
              </a:rPr>
              <a:t>Yongle</a:t>
            </a:r>
            <a:r>
              <a:rPr lang="fr-FR" sz="2000" dirty="0">
                <a:latin typeface="Arial" panose="020B0604020202020204" pitchFamily="34" charset="0"/>
                <a:cs typeface="Arial" panose="020B0604020202020204" pitchFamily="34" charset="0"/>
              </a:rPr>
              <a:t>, le troisième empereur de la dynastie Ming. Demeure aussi des empereurs Qing (jusqu’en 1912).</a:t>
            </a:r>
          </a:p>
        </p:txBody>
      </p:sp>
    </p:spTree>
    <p:extLst>
      <p:ext uri="{BB962C8B-B14F-4D97-AF65-F5344CB8AC3E}">
        <p14:creationId xmlns:p14="http://schemas.microsoft.com/office/powerpoint/2010/main" val="1655227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2AE29A-2B7E-4C2A-9066-11F6D249B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70" y="124459"/>
            <a:ext cx="7362190" cy="5528917"/>
          </a:xfrm>
          <a:prstGeom prst="rect">
            <a:avLst/>
          </a:prstGeom>
        </p:spPr>
      </p:pic>
      <p:sp>
        <p:nvSpPr>
          <p:cNvPr id="4" name="ZoneTexte 3">
            <a:extLst>
              <a:ext uri="{FF2B5EF4-FFF2-40B4-BE49-F238E27FC236}">
                <a16:creationId xmlns:a16="http://schemas.microsoft.com/office/drawing/2014/main" id="{D5B36D80-3959-477B-8E73-5889F5E808A7}"/>
              </a:ext>
            </a:extLst>
          </p:cNvPr>
          <p:cNvSpPr txBox="1"/>
          <p:nvPr/>
        </p:nvSpPr>
        <p:spPr>
          <a:xfrm>
            <a:off x="433070" y="565452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Stade olympique de Pékin (2008) surnommé le « nid d’oiseau »</a:t>
            </a:r>
          </a:p>
        </p:txBody>
      </p:sp>
    </p:spTree>
    <p:extLst>
      <p:ext uri="{BB962C8B-B14F-4D97-AF65-F5344CB8AC3E}">
        <p14:creationId xmlns:p14="http://schemas.microsoft.com/office/powerpoint/2010/main" val="2373453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6BBA65-A366-44EA-9BA1-2BB737E53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3" name="Ellipse 2">
            <a:extLst>
              <a:ext uri="{FF2B5EF4-FFF2-40B4-BE49-F238E27FC236}">
                <a16:creationId xmlns:a16="http://schemas.microsoft.com/office/drawing/2014/main" id="{6EC84DC8-24D2-4707-B750-180F5B9F219B}"/>
              </a:ext>
            </a:extLst>
          </p:cNvPr>
          <p:cNvSpPr/>
          <p:nvPr/>
        </p:nvSpPr>
        <p:spPr>
          <a:xfrm>
            <a:off x="2240280" y="3554730"/>
            <a:ext cx="422433" cy="44577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239C064-67C8-4FE0-ACB7-12F2759ACE10}"/>
              </a:ext>
            </a:extLst>
          </p:cNvPr>
          <p:cNvSpPr txBox="1"/>
          <p:nvPr/>
        </p:nvSpPr>
        <p:spPr>
          <a:xfrm>
            <a:off x="3914775" y="3292018"/>
            <a:ext cx="1565910" cy="369332"/>
          </a:xfrm>
          <a:prstGeom prst="rect">
            <a:avLst/>
          </a:prstGeom>
          <a:solidFill>
            <a:schemeClr val="bg1"/>
          </a:solidFill>
        </p:spPr>
        <p:txBody>
          <a:bodyPr wrap="square" rtlCol="0">
            <a:spAutoFit/>
          </a:bodyPr>
          <a:lstStyle/>
          <a:p>
            <a:r>
              <a:rPr lang="fr-FR" dirty="0"/>
              <a:t>Île de Hainan</a:t>
            </a:r>
          </a:p>
        </p:txBody>
      </p:sp>
      <p:cxnSp>
        <p:nvCxnSpPr>
          <p:cNvPr id="6" name="Connecteur droit avec flèche 5">
            <a:extLst>
              <a:ext uri="{FF2B5EF4-FFF2-40B4-BE49-F238E27FC236}">
                <a16:creationId xmlns:a16="http://schemas.microsoft.com/office/drawing/2014/main" id="{FEA19AFE-369E-4585-BA0A-31FEB505AB9F}"/>
              </a:ext>
            </a:extLst>
          </p:cNvPr>
          <p:cNvCxnSpPr>
            <a:cxnSpLocks/>
          </p:cNvCxnSpPr>
          <p:nvPr/>
        </p:nvCxnSpPr>
        <p:spPr>
          <a:xfrm flipH="1">
            <a:off x="2682596" y="3441292"/>
            <a:ext cx="1192413" cy="2200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5EB145A-7D3A-454F-87EA-D8707295EB67}"/>
              </a:ext>
            </a:extLst>
          </p:cNvPr>
          <p:cNvSpPr txBox="1"/>
          <p:nvPr/>
        </p:nvSpPr>
        <p:spPr>
          <a:xfrm>
            <a:off x="5105083" y="21130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balnéaire</a:t>
            </a:r>
          </a:p>
        </p:txBody>
      </p:sp>
      <p:sp>
        <p:nvSpPr>
          <p:cNvPr id="5" name="Ellipse 4">
            <a:extLst>
              <a:ext uri="{FF2B5EF4-FFF2-40B4-BE49-F238E27FC236}">
                <a16:creationId xmlns:a16="http://schemas.microsoft.com/office/drawing/2014/main" id="{6A5AAE2E-87B0-4634-934B-18338C365775}"/>
              </a:ext>
            </a:extLst>
          </p:cNvPr>
          <p:cNvSpPr/>
          <p:nvPr/>
        </p:nvSpPr>
        <p:spPr>
          <a:xfrm>
            <a:off x="3006090" y="1345540"/>
            <a:ext cx="171450" cy="1703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A34FF359-3C80-4A93-B03C-A06FF4744612}"/>
              </a:ext>
            </a:extLst>
          </p:cNvPr>
          <p:cNvCxnSpPr>
            <a:cxnSpLocks/>
          </p:cNvCxnSpPr>
          <p:nvPr/>
        </p:nvCxnSpPr>
        <p:spPr>
          <a:xfrm flipV="1">
            <a:off x="2354668" y="1466240"/>
            <a:ext cx="616089" cy="993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B97ECA28-A8E2-4F89-BDD2-180B56171997}"/>
              </a:ext>
            </a:extLst>
          </p:cNvPr>
          <p:cNvSpPr txBox="1"/>
          <p:nvPr/>
        </p:nvSpPr>
        <p:spPr>
          <a:xfrm>
            <a:off x="1483902" y="1466240"/>
            <a:ext cx="835433" cy="369332"/>
          </a:xfrm>
          <a:prstGeom prst="rect">
            <a:avLst/>
          </a:prstGeom>
          <a:solidFill>
            <a:schemeClr val="bg1"/>
          </a:solidFill>
        </p:spPr>
        <p:txBody>
          <a:bodyPr wrap="square" rtlCol="0">
            <a:spAutoFit/>
          </a:bodyPr>
          <a:lstStyle/>
          <a:p>
            <a:r>
              <a:rPr lang="fr-FR" dirty="0"/>
              <a:t>Dalian</a:t>
            </a:r>
          </a:p>
        </p:txBody>
      </p:sp>
    </p:spTree>
    <p:extLst>
      <p:ext uri="{BB962C8B-B14F-4D97-AF65-F5344CB8AC3E}">
        <p14:creationId xmlns:p14="http://schemas.microsoft.com/office/powerpoint/2010/main" val="3568832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59544E-B56D-44A2-8C9F-65DD0E657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 y="98733"/>
            <a:ext cx="5446715" cy="3101667"/>
          </a:xfrm>
          <a:prstGeom prst="rect">
            <a:avLst/>
          </a:prstGeom>
        </p:spPr>
      </p:pic>
      <p:pic>
        <p:nvPicPr>
          <p:cNvPr id="4" name="Image 3">
            <a:extLst>
              <a:ext uri="{FF2B5EF4-FFF2-40B4-BE49-F238E27FC236}">
                <a16:creationId xmlns:a16="http://schemas.microsoft.com/office/drawing/2014/main" id="{34DA73C1-55CF-43B2-9307-FE0D94BE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 y="3128124"/>
            <a:ext cx="5446715" cy="3631143"/>
          </a:xfrm>
          <a:prstGeom prst="rect">
            <a:avLst/>
          </a:prstGeom>
        </p:spPr>
      </p:pic>
      <p:sp>
        <p:nvSpPr>
          <p:cNvPr id="5" name="ZoneTexte 4">
            <a:extLst>
              <a:ext uri="{FF2B5EF4-FFF2-40B4-BE49-F238E27FC236}">
                <a16:creationId xmlns:a16="http://schemas.microsoft.com/office/drawing/2014/main" id="{FD818064-68E5-4FC4-AF1F-382D7944A8CF}"/>
              </a:ext>
            </a:extLst>
          </p:cNvPr>
          <p:cNvSpPr txBox="1"/>
          <p:nvPr/>
        </p:nvSpPr>
        <p:spPr>
          <a:xfrm>
            <a:off x="5549584" y="5087620"/>
            <a:ext cx="225710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Une des plages de l’île de Hainan</a:t>
            </a:r>
          </a:p>
        </p:txBody>
      </p:sp>
      <p:sp>
        <p:nvSpPr>
          <p:cNvPr id="9" name="ZoneTexte 8">
            <a:extLst>
              <a:ext uri="{FF2B5EF4-FFF2-40B4-BE49-F238E27FC236}">
                <a16:creationId xmlns:a16="http://schemas.microsoft.com/office/drawing/2014/main" id="{D107C937-AAA2-41E3-8100-DF4138EB5ED1}"/>
              </a:ext>
            </a:extLst>
          </p:cNvPr>
          <p:cNvSpPr txBox="1"/>
          <p:nvPr/>
        </p:nvSpPr>
        <p:spPr>
          <a:xfrm>
            <a:off x="5549584" y="1794433"/>
            <a:ext cx="225710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Littoral Hainan</a:t>
            </a:r>
          </a:p>
        </p:txBody>
      </p:sp>
    </p:spTree>
    <p:extLst>
      <p:ext uri="{BB962C8B-B14F-4D97-AF65-F5344CB8AC3E}">
        <p14:creationId xmlns:p14="http://schemas.microsoft.com/office/powerpoint/2010/main" val="2933745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F40444-7A1A-4054-A24A-B3D68DB92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958850"/>
            <a:ext cx="8204200" cy="4940300"/>
          </a:xfrm>
          <a:prstGeom prst="rect">
            <a:avLst/>
          </a:prstGeom>
        </p:spPr>
      </p:pic>
      <p:sp>
        <p:nvSpPr>
          <p:cNvPr id="7" name="ZoneTexte 6">
            <a:extLst>
              <a:ext uri="{FF2B5EF4-FFF2-40B4-BE49-F238E27FC236}">
                <a16:creationId xmlns:a16="http://schemas.microsoft.com/office/drawing/2014/main" id="{491280BA-6F8C-4643-B55A-9ACC2A02026E}"/>
              </a:ext>
            </a:extLst>
          </p:cNvPr>
          <p:cNvSpPr txBox="1"/>
          <p:nvPr/>
        </p:nvSpPr>
        <p:spPr>
          <a:xfrm>
            <a:off x="469900" y="589915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Dalian - la plage de </a:t>
            </a:r>
            <a:r>
              <a:rPr lang="fr-FR" sz="2000" dirty="0" err="1">
                <a:latin typeface="Arial" panose="020B0604020202020204" pitchFamily="34" charset="0"/>
                <a:cs typeface="Arial" panose="020B0604020202020204" pitchFamily="34" charset="0"/>
              </a:rPr>
              <a:t>Fujiazhuang</a:t>
            </a:r>
            <a:r>
              <a:rPr lang="fr-FR" sz="2000" dirty="0">
                <a:latin typeface="Arial" panose="020B0604020202020204" pitchFamily="34" charset="0"/>
                <a:cs typeface="Arial" panose="020B0604020202020204" pitchFamily="34" charset="0"/>
              </a:rPr>
              <a:t> remplie telle une fourmilière</a:t>
            </a:r>
          </a:p>
        </p:txBody>
      </p:sp>
    </p:spTree>
    <p:extLst>
      <p:ext uri="{BB962C8B-B14F-4D97-AF65-F5344CB8AC3E}">
        <p14:creationId xmlns:p14="http://schemas.microsoft.com/office/powerpoint/2010/main" val="2472170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DFBF84-30FF-49D9-B9D1-7D76E472C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754320"/>
            <a:ext cx="8846820" cy="4423410"/>
          </a:xfrm>
          <a:prstGeom prst="rect">
            <a:avLst/>
          </a:prstGeom>
        </p:spPr>
      </p:pic>
      <p:sp>
        <p:nvSpPr>
          <p:cNvPr id="4" name="ZoneTexte 3">
            <a:extLst>
              <a:ext uri="{FF2B5EF4-FFF2-40B4-BE49-F238E27FC236}">
                <a16:creationId xmlns:a16="http://schemas.microsoft.com/office/drawing/2014/main" id="{7B74CC71-C13D-487F-9F75-8BCC3CA91481}"/>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d’affaires</a:t>
            </a:r>
          </a:p>
        </p:txBody>
      </p:sp>
      <p:sp>
        <p:nvSpPr>
          <p:cNvPr id="5" name="ZoneTexte 4">
            <a:extLst>
              <a:ext uri="{FF2B5EF4-FFF2-40B4-BE49-F238E27FC236}">
                <a16:creationId xmlns:a16="http://schemas.microsoft.com/office/drawing/2014/main" id="{BDD3F625-71B1-48F5-872C-387B703DCA7A}"/>
              </a:ext>
            </a:extLst>
          </p:cNvPr>
          <p:cNvSpPr txBox="1"/>
          <p:nvPr/>
        </p:nvSpPr>
        <p:spPr>
          <a:xfrm>
            <a:off x="148590" y="5189159"/>
            <a:ext cx="4913630"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Lujiazui</a:t>
            </a:r>
            <a:r>
              <a:rPr lang="fr-FR" sz="2000" dirty="0">
                <a:latin typeface="Arial" panose="020B0604020202020204" pitchFamily="34" charset="0"/>
                <a:cs typeface="Arial" panose="020B0604020202020204" pitchFamily="34" charset="0"/>
              </a:rPr>
              <a:t> – quartier d’affaires de Shanghai</a:t>
            </a:r>
          </a:p>
        </p:txBody>
      </p:sp>
    </p:spTree>
    <p:extLst>
      <p:ext uri="{BB962C8B-B14F-4D97-AF65-F5344CB8AC3E}">
        <p14:creationId xmlns:p14="http://schemas.microsoft.com/office/powerpoint/2010/main" val="14633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078DB6-D4A5-4935-B877-7E5C8522E989}"/>
              </a:ext>
            </a:extLst>
          </p:cNvPr>
          <p:cNvSpPr txBox="1"/>
          <p:nvPr/>
        </p:nvSpPr>
        <p:spPr>
          <a:xfrm>
            <a:off x="2080260" y="165706"/>
            <a:ext cx="389763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Atouts du tourisme interne ou domestique</a:t>
            </a:r>
          </a:p>
        </p:txBody>
      </p:sp>
      <p:cxnSp>
        <p:nvCxnSpPr>
          <p:cNvPr id="4" name="Connecteur droit 3">
            <a:extLst>
              <a:ext uri="{FF2B5EF4-FFF2-40B4-BE49-F238E27FC236}">
                <a16:creationId xmlns:a16="http://schemas.microsoft.com/office/drawing/2014/main" id="{DB87EF75-2D9E-43ED-9A59-754DCE465CE3}"/>
              </a:ext>
            </a:extLst>
          </p:cNvPr>
          <p:cNvCxnSpPr>
            <a:cxnSpLocks/>
          </p:cNvCxnSpPr>
          <p:nvPr/>
        </p:nvCxnSpPr>
        <p:spPr>
          <a:xfrm flipV="1">
            <a:off x="1246823" y="1057275"/>
            <a:ext cx="1107757" cy="9486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D68AB334-B6AA-4769-8F60-82CE4FBED709}"/>
              </a:ext>
            </a:extLst>
          </p:cNvPr>
          <p:cNvSpPr txBox="1"/>
          <p:nvPr/>
        </p:nvSpPr>
        <p:spPr>
          <a:xfrm>
            <a:off x="236220" y="2235368"/>
            <a:ext cx="188976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mieux réparti dans l’espace que le tourisme international</a:t>
            </a:r>
          </a:p>
        </p:txBody>
      </p:sp>
      <p:sp>
        <p:nvSpPr>
          <p:cNvPr id="6" name="ZoneTexte 5">
            <a:extLst>
              <a:ext uri="{FF2B5EF4-FFF2-40B4-BE49-F238E27FC236}">
                <a16:creationId xmlns:a16="http://schemas.microsoft.com/office/drawing/2014/main" id="{12D9F886-957D-4957-ABA6-FD8FCE669C32}"/>
              </a:ext>
            </a:extLst>
          </p:cNvPr>
          <p:cNvSpPr txBox="1"/>
          <p:nvPr/>
        </p:nvSpPr>
        <p:spPr>
          <a:xfrm>
            <a:off x="5109210" y="2235368"/>
            <a:ext cx="379857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investissement des populations locales dans ce tourisme plus facile car les locaux sont moins exigeants, que les touristes internationaux</a:t>
            </a:r>
          </a:p>
        </p:txBody>
      </p:sp>
      <p:sp>
        <p:nvSpPr>
          <p:cNvPr id="7" name="ZoneTexte 6">
            <a:extLst>
              <a:ext uri="{FF2B5EF4-FFF2-40B4-BE49-F238E27FC236}">
                <a16:creationId xmlns:a16="http://schemas.microsoft.com/office/drawing/2014/main" id="{6863C2E6-EB74-4CB0-849B-B5BC33DE2468}"/>
              </a:ext>
            </a:extLst>
          </p:cNvPr>
          <p:cNvSpPr txBox="1"/>
          <p:nvPr/>
        </p:nvSpPr>
        <p:spPr>
          <a:xfrm>
            <a:off x="2354580" y="2235368"/>
            <a:ext cx="252603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Il est plus stable car plus résistant aux crises (politique, financière, sanitaire, etc…)</a:t>
            </a:r>
          </a:p>
        </p:txBody>
      </p:sp>
      <p:cxnSp>
        <p:nvCxnSpPr>
          <p:cNvPr id="9" name="Connecteur droit 8">
            <a:extLst>
              <a:ext uri="{FF2B5EF4-FFF2-40B4-BE49-F238E27FC236}">
                <a16:creationId xmlns:a16="http://schemas.microsoft.com/office/drawing/2014/main" id="{3C878631-3C18-453A-A2C2-3FF2B5B868BE}"/>
              </a:ext>
            </a:extLst>
          </p:cNvPr>
          <p:cNvCxnSpPr>
            <a:cxnSpLocks/>
          </p:cNvCxnSpPr>
          <p:nvPr/>
        </p:nvCxnSpPr>
        <p:spPr>
          <a:xfrm flipV="1">
            <a:off x="3709035" y="1114425"/>
            <a:ext cx="0" cy="93726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36ACC0BF-C8B2-4BF5-9FCE-45604BD7931D}"/>
              </a:ext>
            </a:extLst>
          </p:cNvPr>
          <p:cNvCxnSpPr>
            <a:cxnSpLocks/>
          </p:cNvCxnSpPr>
          <p:nvPr/>
        </p:nvCxnSpPr>
        <p:spPr>
          <a:xfrm flipH="1" flipV="1">
            <a:off x="5227320" y="1028700"/>
            <a:ext cx="1013460" cy="99441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7663D3F6-6DE1-444B-A91D-8A92867156D0}"/>
              </a:ext>
            </a:extLst>
          </p:cNvPr>
          <p:cNvCxnSpPr>
            <a:cxnSpLocks/>
          </p:cNvCxnSpPr>
          <p:nvPr/>
        </p:nvCxnSpPr>
        <p:spPr>
          <a:xfrm>
            <a:off x="1085850" y="4975860"/>
            <a:ext cx="524637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7F70FF93-3A2D-4F85-B7EC-118FCA1F4648}"/>
              </a:ext>
            </a:extLst>
          </p:cNvPr>
          <p:cNvCxnSpPr>
            <a:cxnSpLocks/>
          </p:cNvCxnSpPr>
          <p:nvPr/>
        </p:nvCxnSpPr>
        <p:spPr>
          <a:xfrm flipV="1">
            <a:off x="110871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8441D48B-1061-431B-9316-58903C5F2CFF}"/>
              </a:ext>
            </a:extLst>
          </p:cNvPr>
          <p:cNvCxnSpPr>
            <a:cxnSpLocks/>
          </p:cNvCxnSpPr>
          <p:nvPr/>
        </p:nvCxnSpPr>
        <p:spPr>
          <a:xfrm flipH="1" flipV="1">
            <a:off x="3609975" y="4331970"/>
            <a:ext cx="7620" cy="12915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6E3B3F39-9737-4D47-9153-50E5A6EDCABB}"/>
              </a:ext>
            </a:extLst>
          </p:cNvPr>
          <p:cNvCxnSpPr>
            <a:cxnSpLocks/>
          </p:cNvCxnSpPr>
          <p:nvPr/>
        </p:nvCxnSpPr>
        <p:spPr>
          <a:xfrm flipV="1">
            <a:off x="630555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DB16F66F-7B1D-45E8-AB33-D52145123F22}"/>
              </a:ext>
            </a:extLst>
          </p:cNvPr>
          <p:cNvSpPr txBox="1"/>
          <p:nvPr/>
        </p:nvSpPr>
        <p:spPr>
          <a:xfrm>
            <a:off x="1188720" y="5771435"/>
            <a:ext cx="485775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encouragé par les États de l’Asie de l’Est et du Sud-Est</a:t>
            </a:r>
          </a:p>
        </p:txBody>
      </p:sp>
    </p:spTree>
    <p:extLst>
      <p:ext uri="{BB962C8B-B14F-4D97-AF65-F5344CB8AC3E}">
        <p14:creationId xmlns:p14="http://schemas.microsoft.com/office/powerpoint/2010/main" val="20692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5CB016-1794-46A6-92E2-C501B162B7CD}"/>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861C9367-D138-4E45-B84F-C39B3AC73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3" y="1454639"/>
            <a:ext cx="7904797" cy="5260635"/>
          </a:xfrm>
          <a:prstGeom prst="rect">
            <a:avLst/>
          </a:prstGeom>
        </p:spPr>
      </p:pic>
      <p:pic>
        <p:nvPicPr>
          <p:cNvPr id="6" name="Image 5">
            <a:extLst>
              <a:ext uri="{FF2B5EF4-FFF2-40B4-BE49-F238E27FC236}">
                <a16:creationId xmlns:a16="http://schemas.microsoft.com/office/drawing/2014/main" id="{67B1F9A7-D1B4-4C72-A9C8-1DC2DA340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50" y="142726"/>
            <a:ext cx="3752850" cy="2414809"/>
          </a:xfrm>
          <a:prstGeom prst="rect">
            <a:avLst/>
          </a:prstGeom>
        </p:spPr>
      </p:pic>
      <p:sp>
        <p:nvSpPr>
          <p:cNvPr id="7" name="ZoneTexte 6">
            <a:extLst>
              <a:ext uri="{FF2B5EF4-FFF2-40B4-BE49-F238E27FC236}">
                <a16:creationId xmlns:a16="http://schemas.microsoft.com/office/drawing/2014/main" id="{740689F7-3AD8-4AD5-8A83-A59C037DB63D}"/>
              </a:ext>
            </a:extLst>
          </p:cNvPr>
          <p:cNvSpPr txBox="1"/>
          <p:nvPr/>
        </p:nvSpPr>
        <p:spPr>
          <a:xfrm>
            <a:off x="155893" y="708599"/>
            <a:ext cx="5235257" cy="132343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secteur des casinos à Macao fut dominé par Stanley Ho, un richissime homme d’affaires local, mort en 2020, dont les </a:t>
            </a:r>
            <a:r>
              <a:rPr lang="fr-FR" sz="2000" dirty="0" err="1">
                <a:latin typeface="Arial" panose="020B0604020202020204" pitchFamily="34" charset="0"/>
                <a:cs typeface="Arial" panose="020B0604020202020204" pitchFamily="34" charset="0"/>
              </a:rPr>
              <a:t>fillesz</a:t>
            </a:r>
            <a:r>
              <a:rPr lang="fr-FR" sz="2000" dirty="0">
                <a:latin typeface="Arial" panose="020B0604020202020204" pitchFamily="34" charset="0"/>
                <a:cs typeface="Arial" panose="020B0604020202020204" pitchFamily="34" charset="0"/>
              </a:rPr>
              <a:t> et le fils ont pris la succession.</a:t>
            </a:r>
          </a:p>
        </p:txBody>
      </p:sp>
    </p:spTree>
    <p:extLst>
      <p:ext uri="{BB962C8B-B14F-4D97-AF65-F5344CB8AC3E}">
        <p14:creationId xmlns:p14="http://schemas.microsoft.com/office/powerpoint/2010/main" val="7554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3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E9BD0E-96B0-4644-A6EC-9AECE7B66A47}"/>
              </a:ext>
            </a:extLst>
          </p:cNvPr>
          <p:cNvSpPr txBox="1"/>
          <p:nvPr/>
        </p:nvSpPr>
        <p:spPr>
          <a:xfrm>
            <a:off x="293053" y="142726"/>
            <a:ext cx="427894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6F9A3CB2-9541-4E8B-8B95-CB919D7CD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53" y="674834"/>
            <a:ext cx="8481060" cy="4711700"/>
          </a:xfrm>
          <a:prstGeom prst="rect">
            <a:avLst/>
          </a:prstGeom>
        </p:spPr>
      </p:pic>
      <p:sp>
        <p:nvSpPr>
          <p:cNvPr id="5" name="ZoneTexte 4">
            <a:extLst>
              <a:ext uri="{FF2B5EF4-FFF2-40B4-BE49-F238E27FC236}">
                <a16:creationId xmlns:a16="http://schemas.microsoft.com/office/drawing/2014/main" id="{211465FB-F8D9-4EC2-A3B3-4D9C5160A020}"/>
              </a:ext>
            </a:extLst>
          </p:cNvPr>
          <p:cNvSpPr txBox="1"/>
          <p:nvPr/>
        </p:nvSpPr>
        <p:spPr>
          <a:xfrm>
            <a:off x="418783" y="5518532"/>
            <a:ext cx="848106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Les nouveaux logements construits à </a:t>
            </a:r>
            <a:r>
              <a:rPr lang="fr-FR" sz="2000" dirty="0" err="1">
                <a:latin typeface="Arial" panose="020B0604020202020204" pitchFamily="34" charset="0"/>
                <a:cs typeface="Arial" panose="020B0604020202020204" pitchFamily="34" charset="0"/>
              </a:rPr>
              <a:t>Chongli</a:t>
            </a:r>
            <a:r>
              <a:rPr lang="fr-FR" sz="2000" dirty="0">
                <a:latin typeface="Arial" panose="020B0604020202020204" pitchFamily="34" charset="0"/>
                <a:cs typeface="Arial" panose="020B0604020202020204" pitchFamily="34" charset="0"/>
              </a:rPr>
              <a:t> pour les Jeux de Pékin 2022, en décembre 2015. </a:t>
            </a:r>
          </a:p>
        </p:txBody>
      </p:sp>
    </p:spTree>
    <p:extLst>
      <p:ext uri="{BB962C8B-B14F-4D97-AF65-F5344CB8AC3E}">
        <p14:creationId xmlns:p14="http://schemas.microsoft.com/office/powerpoint/2010/main" val="42123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215E41-5938-470C-A5E4-10675C951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12" y="834390"/>
            <a:ext cx="8815229" cy="5269230"/>
          </a:xfrm>
          <a:prstGeom prst="rect">
            <a:avLst/>
          </a:prstGeom>
        </p:spPr>
      </p:pic>
      <p:sp>
        <p:nvSpPr>
          <p:cNvPr id="2" name="Ellipse 1">
            <a:extLst>
              <a:ext uri="{FF2B5EF4-FFF2-40B4-BE49-F238E27FC236}">
                <a16:creationId xmlns:a16="http://schemas.microsoft.com/office/drawing/2014/main" id="{4F773211-DA44-4088-965D-67FA207A6353}"/>
              </a:ext>
            </a:extLst>
          </p:cNvPr>
          <p:cNvSpPr/>
          <p:nvPr/>
        </p:nvSpPr>
        <p:spPr>
          <a:xfrm>
            <a:off x="5084619" y="2625436"/>
            <a:ext cx="831272" cy="651163"/>
          </a:xfrm>
          <a:prstGeom prst="ellipse">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 forme 6">
            <a:extLst>
              <a:ext uri="{FF2B5EF4-FFF2-40B4-BE49-F238E27FC236}">
                <a16:creationId xmlns:a16="http://schemas.microsoft.com/office/drawing/2014/main" id="{E9C565CC-7894-42A6-9833-CCE65C76DFE6}"/>
              </a:ext>
            </a:extLst>
          </p:cNvPr>
          <p:cNvSpPr/>
          <p:nvPr/>
        </p:nvSpPr>
        <p:spPr>
          <a:xfrm>
            <a:off x="4927849" y="4979376"/>
            <a:ext cx="1107250" cy="447510"/>
          </a:xfrm>
          <a:custGeom>
            <a:avLst/>
            <a:gdLst>
              <a:gd name="connsiteX0" fmla="*/ 1091951 w 1107250"/>
              <a:gd name="connsiteY0" fmla="*/ 56751 h 447510"/>
              <a:gd name="connsiteX1" fmla="*/ 1022678 w 1107250"/>
              <a:gd name="connsiteY1" fmla="*/ 8260 h 447510"/>
              <a:gd name="connsiteX2" fmla="*/ 911842 w 1107250"/>
              <a:gd name="connsiteY2" fmla="*/ 1333 h 447510"/>
              <a:gd name="connsiteX3" fmla="*/ 752515 w 1107250"/>
              <a:gd name="connsiteY3" fmla="*/ 1333 h 447510"/>
              <a:gd name="connsiteX4" fmla="*/ 620896 w 1107250"/>
              <a:gd name="connsiteY4" fmla="*/ 15188 h 447510"/>
              <a:gd name="connsiteX5" fmla="*/ 496206 w 1107250"/>
              <a:gd name="connsiteY5" fmla="*/ 91388 h 447510"/>
              <a:gd name="connsiteX6" fmla="*/ 329951 w 1107250"/>
              <a:gd name="connsiteY6" fmla="*/ 112169 h 447510"/>
              <a:gd name="connsiteX7" fmla="*/ 108278 w 1107250"/>
              <a:gd name="connsiteY7" fmla="*/ 126024 h 447510"/>
              <a:gd name="connsiteX8" fmla="*/ 18224 w 1107250"/>
              <a:gd name="connsiteY8" fmla="*/ 153733 h 447510"/>
              <a:gd name="connsiteX9" fmla="*/ 4369 w 1107250"/>
              <a:gd name="connsiteY9" fmla="*/ 202224 h 447510"/>
              <a:gd name="connsiteX10" fmla="*/ 73642 w 1107250"/>
              <a:gd name="connsiteY10" fmla="*/ 229933 h 447510"/>
              <a:gd name="connsiteX11" fmla="*/ 219115 w 1107250"/>
              <a:gd name="connsiteY11" fmla="*/ 264569 h 447510"/>
              <a:gd name="connsiteX12" fmla="*/ 357660 w 1107250"/>
              <a:gd name="connsiteY12" fmla="*/ 264569 h 447510"/>
              <a:gd name="connsiteX13" fmla="*/ 482351 w 1107250"/>
              <a:gd name="connsiteY13" fmla="*/ 292279 h 447510"/>
              <a:gd name="connsiteX14" fmla="*/ 572406 w 1107250"/>
              <a:gd name="connsiteY14" fmla="*/ 361551 h 447510"/>
              <a:gd name="connsiteX15" fmla="*/ 607042 w 1107250"/>
              <a:gd name="connsiteY15" fmla="*/ 444679 h 447510"/>
              <a:gd name="connsiteX16" fmla="*/ 738660 w 1107250"/>
              <a:gd name="connsiteY16" fmla="*/ 423897 h 447510"/>
              <a:gd name="connsiteX17" fmla="*/ 821787 w 1107250"/>
              <a:gd name="connsiteY17" fmla="*/ 382333 h 447510"/>
              <a:gd name="connsiteX18" fmla="*/ 939551 w 1107250"/>
              <a:gd name="connsiteY18" fmla="*/ 285351 h 447510"/>
              <a:gd name="connsiteX19" fmla="*/ 1091951 w 1107250"/>
              <a:gd name="connsiteY19" fmla="*/ 195297 h 447510"/>
              <a:gd name="connsiteX20" fmla="*/ 1091951 w 1107250"/>
              <a:gd name="connsiteY20" fmla="*/ 56751 h 4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7250" h="447510">
                <a:moveTo>
                  <a:pt x="1091951" y="56751"/>
                </a:moveTo>
                <a:cubicBezTo>
                  <a:pt x="1080406" y="25578"/>
                  <a:pt x="1052696" y="17496"/>
                  <a:pt x="1022678" y="8260"/>
                </a:cubicBezTo>
                <a:cubicBezTo>
                  <a:pt x="992660" y="-976"/>
                  <a:pt x="911842" y="1333"/>
                  <a:pt x="911842" y="1333"/>
                </a:cubicBezTo>
                <a:cubicBezTo>
                  <a:pt x="866815" y="178"/>
                  <a:pt x="801006" y="-976"/>
                  <a:pt x="752515" y="1333"/>
                </a:cubicBezTo>
                <a:cubicBezTo>
                  <a:pt x="704024" y="3642"/>
                  <a:pt x="663614" y="179"/>
                  <a:pt x="620896" y="15188"/>
                </a:cubicBezTo>
                <a:cubicBezTo>
                  <a:pt x="578178" y="30197"/>
                  <a:pt x="544697" y="75224"/>
                  <a:pt x="496206" y="91388"/>
                </a:cubicBezTo>
                <a:cubicBezTo>
                  <a:pt x="447715" y="107552"/>
                  <a:pt x="394606" y="106396"/>
                  <a:pt x="329951" y="112169"/>
                </a:cubicBezTo>
                <a:cubicBezTo>
                  <a:pt x="265296" y="117942"/>
                  <a:pt x="160232" y="119097"/>
                  <a:pt x="108278" y="126024"/>
                </a:cubicBezTo>
                <a:cubicBezTo>
                  <a:pt x="56324" y="132951"/>
                  <a:pt x="35542" y="141033"/>
                  <a:pt x="18224" y="153733"/>
                </a:cubicBezTo>
                <a:cubicBezTo>
                  <a:pt x="906" y="166433"/>
                  <a:pt x="-4867" y="189524"/>
                  <a:pt x="4369" y="202224"/>
                </a:cubicBezTo>
                <a:cubicBezTo>
                  <a:pt x="13605" y="214924"/>
                  <a:pt x="37851" y="219542"/>
                  <a:pt x="73642" y="229933"/>
                </a:cubicBezTo>
                <a:cubicBezTo>
                  <a:pt x="109433" y="240324"/>
                  <a:pt x="171779" y="258796"/>
                  <a:pt x="219115" y="264569"/>
                </a:cubicBezTo>
                <a:cubicBezTo>
                  <a:pt x="266451" y="270342"/>
                  <a:pt x="313787" y="259951"/>
                  <a:pt x="357660" y="264569"/>
                </a:cubicBezTo>
                <a:cubicBezTo>
                  <a:pt x="401533" y="269187"/>
                  <a:pt x="446560" y="276115"/>
                  <a:pt x="482351" y="292279"/>
                </a:cubicBezTo>
                <a:cubicBezTo>
                  <a:pt x="518142" y="308443"/>
                  <a:pt x="551624" y="336151"/>
                  <a:pt x="572406" y="361551"/>
                </a:cubicBezTo>
                <a:cubicBezTo>
                  <a:pt x="593188" y="386951"/>
                  <a:pt x="579333" y="434288"/>
                  <a:pt x="607042" y="444679"/>
                </a:cubicBezTo>
                <a:cubicBezTo>
                  <a:pt x="634751" y="455070"/>
                  <a:pt x="702869" y="434288"/>
                  <a:pt x="738660" y="423897"/>
                </a:cubicBezTo>
                <a:cubicBezTo>
                  <a:pt x="774451" y="413506"/>
                  <a:pt x="788305" y="405424"/>
                  <a:pt x="821787" y="382333"/>
                </a:cubicBezTo>
                <a:cubicBezTo>
                  <a:pt x="855269" y="359242"/>
                  <a:pt x="894524" y="316524"/>
                  <a:pt x="939551" y="285351"/>
                </a:cubicBezTo>
                <a:cubicBezTo>
                  <a:pt x="984578" y="254178"/>
                  <a:pt x="1064242" y="227624"/>
                  <a:pt x="1091951" y="195297"/>
                </a:cubicBezTo>
                <a:cubicBezTo>
                  <a:pt x="1119660" y="162970"/>
                  <a:pt x="1103496" y="87924"/>
                  <a:pt x="1091951" y="5675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C1A300E0-1053-44AB-A148-E2231EEA8441}"/>
              </a:ext>
            </a:extLst>
          </p:cNvPr>
          <p:cNvSpPr/>
          <p:nvPr/>
        </p:nvSpPr>
        <p:spPr>
          <a:xfrm>
            <a:off x="4334883" y="2916351"/>
            <a:ext cx="626293" cy="1076904"/>
          </a:xfrm>
          <a:custGeom>
            <a:avLst/>
            <a:gdLst>
              <a:gd name="connsiteX0" fmla="*/ 216335 w 626293"/>
              <a:gd name="connsiteY0" fmla="*/ 31 h 1076904"/>
              <a:gd name="connsiteX1" fmla="*/ 361808 w 626293"/>
              <a:gd name="connsiteY1" fmla="*/ 48522 h 1076904"/>
              <a:gd name="connsiteX2" fmla="*/ 451862 w 626293"/>
              <a:gd name="connsiteY2" fmla="*/ 55449 h 1076904"/>
              <a:gd name="connsiteX3" fmla="*/ 528062 w 626293"/>
              <a:gd name="connsiteY3" fmla="*/ 124722 h 1076904"/>
              <a:gd name="connsiteX4" fmla="*/ 555772 w 626293"/>
              <a:gd name="connsiteY4" fmla="*/ 235558 h 1076904"/>
              <a:gd name="connsiteX5" fmla="*/ 583481 w 626293"/>
              <a:gd name="connsiteY5" fmla="*/ 325613 h 1076904"/>
              <a:gd name="connsiteX6" fmla="*/ 590408 w 626293"/>
              <a:gd name="connsiteY6" fmla="*/ 436449 h 1076904"/>
              <a:gd name="connsiteX7" fmla="*/ 625044 w 626293"/>
              <a:gd name="connsiteY7" fmla="*/ 554213 h 1076904"/>
              <a:gd name="connsiteX8" fmla="*/ 611190 w 626293"/>
              <a:gd name="connsiteY8" fmla="*/ 706613 h 1076904"/>
              <a:gd name="connsiteX9" fmla="*/ 541917 w 626293"/>
              <a:gd name="connsiteY9" fmla="*/ 845158 h 1076904"/>
              <a:gd name="connsiteX10" fmla="*/ 472644 w 626293"/>
              <a:gd name="connsiteY10" fmla="*/ 969849 h 1076904"/>
              <a:gd name="connsiteX11" fmla="*/ 403372 w 626293"/>
              <a:gd name="connsiteY11" fmla="*/ 1066831 h 1076904"/>
              <a:gd name="connsiteX12" fmla="*/ 216335 w 626293"/>
              <a:gd name="connsiteY12" fmla="*/ 1066831 h 1076904"/>
              <a:gd name="connsiteX13" fmla="*/ 63935 w 626293"/>
              <a:gd name="connsiteY13" fmla="*/ 1004485 h 1076904"/>
              <a:gd name="connsiteX14" fmla="*/ 1590 w 626293"/>
              <a:gd name="connsiteY14" fmla="*/ 886722 h 1076904"/>
              <a:gd name="connsiteX15" fmla="*/ 22372 w 626293"/>
              <a:gd name="connsiteY15" fmla="*/ 748176 h 1076904"/>
              <a:gd name="connsiteX16" fmla="*/ 63935 w 626293"/>
              <a:gd name="connsiteY16" fmla="*/ 637340 h 1076904"/>
              <a:gd name="connsiteX17" fmla="*/ 216335 w 626293"/>
              <a:gd name="connsiteY17" fmla="*/ 547285 h 1076904"/>
              <a:gd name="connsiteX18" fmla="*/ 181699 w 626293"/>
              <a:gd name="connsiteY18" fmla="*/ 401813 h 1076904"/>
              <a:gd name="connsiteX19" fmla="*/ 63935 w 626293"/>
              <a:gd name="connsiteY19" fmla="*/ 311758 h 1076904"/>
              <a:gd name="connsiteX20" fmla="*/ 36226 w 626293"/>
              <a:gd name="connsiteY20" fmla="*/ 193994 h 1076904"/>
              <a:gd name="connsiteX21" fmla="*/ 63935 w 626293"/>
              <a:gd name="connsiteY21" fmla="*/ 97013 h 1076904"/>
              <a:gd name="connsiteX22" fmla="*/ 140135 w 626293"/>
              <a:gd name="connsiteY22" fmla="*/ 41594 h 1076904"/>
              <a:gd name="connsiteX23" fmla="*/ 216335 w 626293"/>
              <a:gd name="connsiteY23" fmla="*/ 31 h 10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6293" h="1076904">
                <a:moveTo>
                  <a:pt x="216335" y="31"/>
                </a:moveTo>
                <a:cubicBezTo>
                  <a:pt x="253280" y="1186"/>
                  <a:pt x="322553" y="39286"/>
                  <a:pt x="361808" y="48522"/>
                </a:cubicBezTo>
                <a:cubicBezTo>
                  <a:pt x="401063" y="57758"/>
                  <a:pt x="424153" y="42749"/>
                  <a:pt x="451862" y="55449"/>
                </a:cubicBezTo>
                <a:cubicBezTo>
                  <a:pt x="479571" y="68149"/>
                  <a:pt x="510744" y="94704"/>
                  <a:pt x="528062" y="124722"/>
                </a:cubicBezTo>
                <a:cubicBezTo>
                  <a:pt x="545380" y="154740"/>
                  <a:pt x="546536" y="202076"/>
                  <a:pt x="555772" y="235558"/>
                </a:cubicBezTo>
                <a:cubicBezTo>
                  <a:pt x="565009" y="269040"/>
                  <a:pt x="577708" y="292131"/>
                  <a:pt x="583481" y="325613"/>
                </a:cubicBezTo>
                <a:cubicBezTo>
                  <a:pt x="589254" y="359095"/>
                  <a:pt x="583481" y="398349"/>
                  <a:pt x="590408" y="436449"/>
                </a:cubicBezTo>
                <a:cubicBezTo>
                  <a:pt x="597335" y="474549"/>
                  <a:pt x="621580" y="509186"/>
                  <a:pt x="625044" y="554213"/>
                </a:cubicBezTo>
                <a:cubicBezTo>
                  <a:pt x="628508" y="599240"/>
                  <a:pt x="625044" y="658122"/>
                  <a:pt x="611190" y="706613"/>
                </a:cubicBezTo>
                <a:cubicBezTo>
                  <a:pt x="597336" y="755104"/>
                  <a:pt x="565008" y="801285"/>
                  <a:pt x="541917" y="845158"/>
                </a:cubicBezTo>
                <a:cubicBezTo>
                  <a:pt x="518826" y="889031"/>
                  <a:pt x="495735" y="932904"/>
                  <a:pt x="472644" y="969849"/>
                </a:cubicBezTo>
                <a:cubicBezTo>
                  <a:pt x="449553" y="1006794"/>
                  <a:pt x="446090" y="1050667"/>
                  <a:pt x="403372" y="1066831"/>
                </a:cubicBezTo>
                <a:cubicBezTo>
                  <a:pt x="360654" y="1082995"/>
                  <a:pt x="272908" y="1077222"/>
                  <a:pt x="216335" y="1066831"/>
                </a:cubicBezTo>
                <a:cubicBezTo>
                  <a:pt x="159762" y="1056440"/>
                  <a:pt x="99726" y="1034503"/>
                  <a:pt x="63935" y="1004485"/>
                </a:cubicBezTo>
                <a:cubicBezTo>
                  <a:pt x="28144" y="974467"/>
                  <a:pt x="8517" y="929440"/>
                  <a:pt x="1590" y="886722"/>
                </a:cubicBezTo>
                <a:cubicBezTo>
                  <a:pt x="-5337" y="844004"/>
                  <a:pt x="11981" y="789740"/>
                  <a:pt x="22372" y="748176"/>
                </a:cubicBezTo>
                <a:cubicBezTo>
                  <a:pt x="32763" y="706612"/>
                  <a:pt x="31608" y="670822"/>
                  <a:pt x="63935" y="637340"/>
                </a:cubicBezTo>
                <a:cubicBezTo>
                  <a:pt x="96262" y="603858"/>
                  <a:pt x="196708" y="586539"/>
                  <a:pt x="216335" y="547285"/>
                </a:cubicBezTo>
                <a:cubicBezTo>
                  <a:pt x="235962" y="508031"/>
                  <a:pt x="207099" y="441068"/>
                  <a:pt x="181699" y="401813"/>
                </a:cubicBezTo>
                <a:cubicBezTo>
                  <a:pt x="156299" y="362559"/>
                  <a:pt x="88180" y="346394"/>
                  <a:pt x="63935" y="311758"/>
                </a:cubicBezTo>
                <a:cubicBezTo>
                  <a:pt x="39690" y="277122"/>
                  <a:pt x="36226" y="229785"/>
                  <a:pt x="36226" y="193994"/>
                </a:cubicBezTo>
                <a:cubicBezTo>
                  <a:pt x="36226" y="158203"/>
                  <a:pt x="46617" y="122413"/>
                  <a:pt x="63935" y="97013"/>
                </a:cubicBezTo>
                <a:cubicBezTo>
                  <a:pt x="81253" y="71613"/>
                  <a:pt x="120508" y="53140"/>
                  <a:pt x="140135" y="41594"/>
                </a:cubicBezTo>
                <a:cubicBezTo>
                  <a:pt x="159762" y="30049"/>
                  <a:pt x="179390" y="-1124"/>
                  <a:pt x="216335" y="3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 forme 8">
            <a:extLst>
              <a:ext uri="{FF2B5EF4-FFF2-40B4-BE49-F238E27FC236}">
                <a16:creationId xmlns:a16="http://schemas.microsoft.com/office/drawing/2014/main" id="{ACFBD7F8-10A2-46E7-BC21-8F0A1EBB21BD}"/>
              </a:ext>
            </a:extLst>
          </p:cNvPr>
          <p:cNvSpPr/>
          <p:nvPr/>
        </p:nvSpPr>
        <p:spPr>
          <a:xfrm>
            <a:off x="5770243" y="3560570"/>
            <a:ext cx="817698" cy="526521"/>
          </a:xfrm>
          <a:custGeom>
            <a:avLst/>
            <a:gdLst>
              <a:gd name="connsiteX0" fmla="*/ 367321 w 817698"/>
              <a:gd name="connsiteY0" fmla="*/ 48 h 526521"/>
              <a:gd name="connsiteX1" fmla="*/ 450448 w 817698"/>
              <a:gd name="connsiteY1" fmla="*/ 27757 h 526521"/>
              <a:gd name="connsiteX2" fmla="*/ 547430 w 817698"/>
              <a:gd name="connsiteY2" fmla="*/ 55466 h 526521"/>
              <a:gd name="connsiteX3" fmla="*/ 665193 w 817698"/>
              <a:gd name="connsiteY3" fmla="*/ 97030 h 526521"/>
              <a:gd name="connsiteX4" fmla="*/ 769102 w 817698"/>
              <a:gd name="connsiteY4" fmla="*/ 159375 h 526521"/>
              <a:gd name="connsiteX5" fmla="*/ 810666 w 817698"/>
              <a:gd name="connsiteY5" fmla="*/ 235575 h 526521"/>
              <a:gd name="connsiteX6" fmla="*/ 810666 w 817698"/>
              <a:gd name="connsiteY6" fmla="*/ 346412 h 526521"/>
              <a:gd name="connsiteX7" fmla="*/ 741393 w 817698"/>
              <a:gd name="connsiteY7" fmla="*/ 429539 h 526521"/>
              <a:gd name="connsiteX8" fmla="*/ 658266 w 817698"/>
              <a:gd name="connsiteY8" fmla="*/ 484957 h 526521"/>
              <a:gd name="connsiteX9" fmla="*/ 561284 w 817698"/>
              <a:gd name="connsiteY9" fmla="*/ 526521 h 526521"/>
              <a:gd name="connsiteX10" fmla="*/ 408884 w 817698"/>
              <a:gd name="connsiteY10" fmla="*/ 484957 h 526521"/>
              <a:gd name="connsiteX11" fmla="*/ 298048 w 817698"/>
              <a:gd name="connsiteY11" fmla="*/ 478030 h 526521"/>
              <a:gd name="connsiteX12" fmla="*/ 138721 w 817698"/>
              <a:gd name="connsiteY12" fmla="*/ 394903 h 526521"/>
              <a:gd name="connsiteX13" fmla="*/ 41739 w 817698"/>
              <a:gd name="connsiteY13" fmla="*/ 318703 h 526521"/>
              <a:gd name="connsiteX14" fmla="*/ 175 w 817698"/>
              <a:gd name="connsiteY14" fmla="*/ 256357 h 526521"/>
              <a:gd name="connsiteX15" fmla="*/ 55593 w 817698"/>
              <a:gd name="connsiteY15" fmla="*/ 173230 h 526521"/>
              <a:gd name="connsiteX16" fmla="*/ 104084 w 817698"/>
              <a:gd name="connsiteY16" fmla="*/ 103957 h 526521"/>
              <a:gd name="connsiteX17" fmla="*/ 145648 w 817698"/>
              <a:gd name="connsiteY17" fmla="*/ 62394 h 526521"/>
              <a:gd name="connsiteX18" fmla="*/ 277266 w 817698"/>
              <a:gd name="connsiteY18" fmla="*/ 34685 h 526521"/>
              <a:gd name="connsiteX19" fmla="*/ 367321 w 817698"/>
              <a:gd name="connsiteY19" fmla="*/ 48 h 52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698" h="526521">
                <a:moveTo>
                  <a:pt x="367321" y="48"/>
                </a:moveTo>
                <a:cubicBezTo>
                  <a:pt x="396185" y="-1107"/>
                  <a:pt x="420430" y="18521"/>
                  <a:pt x="450448" y="27757"/>
                </a:cubicBezTo>
                <a:cubicBezTo>
                  <a:pt x="480466" y="36993"/>
                  <a:pt x="511639" y="43921"/>
                  <a:pt x="547430" y="55466"/>
                </a:cubicBezTo>
                <a:cubicBezTo>
                  <a:pt x="583221" y="67011"/>
                  <a:pt x="628248" y="79712"/>
                  <a:pt x="665193" y="97030"/>
                </a:cubicBezTo>
                <a:cubicBezTo>
                  <a:pt x="702138" y="114348"/>
                  <a:pt x="744857" y="136284"/>
                  <a:pt x="769102" y="159375"/>
                </a:cubicBezTo>
                <a:cubicBezTo>
                  <a:pt x="793347" y="182466"/>
                  <a:pt x="803739" y="204402"/>
                  <a:pt x="810666" y="235575"/>
                </a:cubicBezTo>
                <a:cubicBezTo>
                  <a:pt x="817593" y="266748"/>
                  <a:pt x="822212" y="314085"/>
                  <a:pt x="810666" y="346412"/>
                </a:cubicBezTo>
                <a:cubicBezTo>
                  <a:pt x="799121" y="378739"/>
                  <a:pt x="766793" y="406448"/>
                  <a:pt x="741393" y="429539"/>
                </a:cubicBezTo>
                <a:cubicBezTo>
                  <a:pt x="715993" y="452630"/>
                  <a:pt x="688284" y="468793"/>
                  <a:pt x="658266" y="484957"/>
                </a:cubicBezTo>
                <a:cubicBezTo>
                  <a:pt x="628248" y="501121"/>
                  <a:pt x="602848" y="526521"/>
                  <a:pt x="561284" y="526521"/>
                </a:cubicBezTo>
                <a:cubicBezTo>
                  <a:pt x="519720" y="526521"/>
                  <a:pt x="452757" y="493039"/>
                  <a:pt x="408884" y="484957"/>
                </a:cubicBezTo>
                <a:cubicBezTo>
                  <a:pt x="365011" y="476875"/>
                  <a:pt x="343075" y="493039"/>
                  <a:pt x="298048" y="478030"/>
                </a:cubicBezTo>
                <a:cubicBezTo>
                  <a:pt x="253021" y="463021"/>
                  <a:pt x="181439" y="421458"/>
                  <a:pt x="138721" y="394903"/>
                </a:cubicBezTo>
                <a:cubicBezTo>
                  <a:pt x="96003" y="368349"/>
                  <a:pt x="64830" y="341794"/>
                  <a:pt x="41739" y="318703"/>
                </a:cubicBezTo>
                <a:cubicBezTo>
                  <a:pt x="18648" y="295612"/>
                  <a:pt x="-2134" y="280602"/>
                  <a:pt x="175" y="256357"/>
                </a:cubicBezTo>
                <a:cubicBezTo>
                  <a:pt x="2484" y="232112"/>
                  <a:pt x="55593" y="173230"/>
                  <a:pt x="55593" y="173230"/>
                </a:cubicBezTo>
                <a:cubicBezTo>
                  <a:pt x="72911" y="147830"/>
                  <a:pt x="89075" y="122430"/>
                  <a:pt x="104084" y="103957"/>
                </a:cubicBezTo>
                <a:cubicBezTo>
                  <a:pt x="119093" y="85484"/>
                  <a:pt x="116784" y="73939"/>
                  <a:pt x="145648" y="62394"/>
                </a:cubicBezTo>
                <a:cubicBezTo>
                  <a:pt x="174512" y="50849"/>
                  <a:pt x="241475" y="41612"/>
                  <a:pt x="277266" y="34685"/>
                </a:cubicBezTo>
                <a:cubicBezTo>
                  <a:pt x="313057" y="27758"/>
                  <a:pt x="338457" y="1203"/>
                  <a:pt x="367321" y="48"/>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8F2C014-A14C-46FB-A4C7-AA713EDEF3FE}"/>
              </a:ext>
            </a:extLst>
          </p:cNvPr>
          <p:cNvSpPr/>
          <p:nvPr/>
        </p:nvSpPr>
        <p:spPr>
          <a:xfrm>
            <a:off x="7315200" y="4779818"/>
            <a:ext cx="277091" cy="124691"/>
          </a:xfrm>
          <a:prstGeom prst="rect">
            <a:avLst/>
          </a:prstGeom>
          <a:solidFill>
            <a:schemeClr val="accent2">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0764342A-B9B9-41DF-8E43-EBD59E31FD20}"/>
              </a:ext>
            </a:extLst>
          </p:cNvPr>
          <p:cNvSpPr/>
          <p:nvPr/>
        </p:nvSpPr>
        <p:spPr>
          <a:xfrm>
            <a:off x="7405255" y="5250873"/>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E143D78C-4868-49A6-AF6B-7AF853DB83AD}"/>
              </a:ext>
            </a:extLst>
          </p:cNvPr>
          <p:cNvSpPr/>
          <p:nvPr/>
        </p:nvSpPr>
        <p:spPr>
          <a:xfrm>
            <a:off x="4391856" y="379199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143DABBE-B807-49B5-B2D9-EE9BE9E7B5AC}"/>
              </a:ext>
            </a:extLst>
          </p:cNvPr>
          <p:cNvSpPr/>
          <p:nvPr/>
        </p:nvSpPr>
        <p:spPr>
          <a:xfrm>
            <a:off x="2362165" y="448192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E0DAC3-994E-4612-A206-88AEB1C4B4A0}"/>
              </a:ext>
            </a:extLst>
          </p:cNvPr>
          <p:cNvSpPr/>
          <p:nvPr/>
        </p:nvSpPr>
        <p:spPr>
          <a:xfrm>
            <a:off x="7405255" y="546845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4F1D49C-09E0-4328-B22E-51565DD59C28}"/>
              </a:ext>
            </a:extLst>
          </p:cNvPr>
          <p:cNvSpPr/>
          <p:nvPr/>
        </p:nvSpPr>
        <p:spPr>
          <a:xfrm>
            <a:off x="5676129" y="5169187"/>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2B9D111-241E-4640-8707-5B5A62CC1471}"/>
              </a:ext>
            </a:extLst>
          </p:cNvPr>
          <p:cNvSpPr/>
          <p:nvPr/>
        </p:nvSpPr>
        <p:spPr>
          <a:xfrm>
            <a:off x="5500255" y="5293878"/>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1E543D7-BE84-48D6-8F7B-717EC05325D5}"/>
              </a:ext>
            </a:extLst>
          </p:cNvPr>
          <p:cNvSpPr/>
          <p:nvPr/>
        </p:nvSpPr>
        <p:spPr>
          <a:xfrm>
            <a:off x="5448778" y="507844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67DB442C-3712-43B4-ABF9-AB7A70D37E0D}"/>
              </a:ext>
            </a:extLst>
          </p:cNvPr>
          <p:cNvSpPr/>
          <p:nvPr/>
        </p:nvSpPr>
        <p:spPr>
          <a:xfrm>
            <a:off x="5234091" y="2782192"/>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745FC0AA-79E9-4779-9B0E-20CCB075519A}"/>
              </a:ext>
            </a:extLst>
          </p:cNvPr>
          <p:cNvSpPr/>
          <p:nvPr/>
        </p:nvSpPr>
        <p:spPr>
          <a:xfrm>
            <a:off x="5234091" y="2819398"/>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7DC0633-5996-4102-A9BC-301FF479F93E}"/>
              </a:ext>
            </a:extLst>
          </p:cNvPr>
          <p:cNvSpPr/>
          <p:nvPr/>
        </p:nvSpPr>
        <p:spPr>
          <a:xfrm>
            <a:off x="6243652" y="379199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D5558726-687F-4D97-8033-11E307798402}"/>
              </a:ext>
            </a:extLst>
          </p:cNvPr>
          <p:cNvSpPr/>
          <p:nvPr/>
        </p:nvSpPr>
        <p:spPr>
          <a:xfrm>
            <a:off x="6179092" y="3823830"/>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97759EE-5A93-406B-8D45-4D5053075A5B}"/>
              </a:ext>
            </a:extLst>
          </p:cNvPr>
          <p:cNvSpPr/>
          <p:nvPr/>
        </p:nvSpPr>
        <p:spPr>
          <a:xfrm>
            <a:off x="7973290" y="4338150"/>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15D63351-C831-49CF-9037-4419FA862E9E}"/>
              </a:ext>
            </a:extLst>
          </p:cNvPr>
          <p:cNvSpPr txBox="1"/>
          <p:nvPr/>
        </p:nvSpPr>
        <p:spPr>
          <a:xfrm>
            <a:off x="8083631" y="4207368"/>
            <a:ext cx="683088" cy="400110"/>
          </a:xfrm>
          <a:prstGeom prst="rect">
            <a:avLst/>
          </a:prstGeom>
          <a:noFill/>
        </p:spPr>
        <p:txBody>
          <a:bodyPr wrap="square" rtlCol="0">
            <a:spAutoFit/>
          </a:bodyPr>
          <a:lstStyle/>
          <a:p>
            <a:r>
              <a:rPr lang="fr-FR" sz="1000" dirty="0"/>
              <a:t>Station balnéaire</a:t>
            </a:r>
          </a:p>
        </p:txBody>
      </p:sp>
      <p:sp>
        <p:nvSpPr>
          <p:cNvPr id="25" name="Ellipse 24">
            <a:extLst>
              <a:ext uri="{FF2B5EF4-FFF2-40B4-BE49-F238E27FC236}">
                <a16:creationId xmlns:a16="http://schemas.microsoft.com/office/drawing/2014/main" id="{B1EB14DF-6AF0-413F-9821-B773950E5375}"/>
              </a:ext>
            </a:extLst>
          </p:cNvPr>
          <p:cNvSpPr/>
          <p:nvPr/>
        </p:nvSpPr>
        <p:spPr>
          <a:xfrm>
            <a:off x="6170916" y="4655127"/>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60F9F0D-B1BD-4D1D-B300-28B249E969A9}"/>
              </a:ext>
            </a:extLst>
          </p:cNvPr>
          <p:cNvSpPr/>
          <p:nvPr/>
        </p:nvSpPr>
        <p:spPr>
          <a:xfrm>
            <a:off x="5669202" y="5306291"/>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0E101C6-FBA5-45ED-B74A-3A44E804828E}"/>
              </a:ext>
            </a:extLst>
          </p:cNvPr>
          <p:cNvSpPr/>
          <p:nvPr/>
        </p:nvSpPr>
        <p:spPr>
          <a:xfrm>
            <a:off x="5077692" y="5811982"/>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DC318EA0-471E-4450-8B90-2E35935C1793}"/>
              </a:ext>
            </a:extLst>
          </p:cNvPr>
          <p:cNvSpPr/>
          <p:nvPr/>
        </p:nvSpPr>
        <p:spPr>
          <a:xfrm>
            <a:off x="4457665" y="2975954"/>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A4A5E44B-3E9F-48A5-8893-292A4A916875}"/>
              </a:ext>
            </a:extLst>
          </p:cNvPr>
          <p:cNvSpPr/>
          <p:nvPr/>
        </p:nvSpPr>
        <p:spPr>
          <a:xfrm>
            <a:off x="5407214" y="2930878"/>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6FAD29CD-A45D-4CF4-BE7F-262773342620}"/>
              </a:ext>
            </a:extLst>
          </p:cNvPr>
          <p:cNvSpPr/>
          <p:nvPr/>
        </p:nvSpPr>
        <p:spPr>
          <a:xfrm>
            <a:off x="5941253" y="3733775"/>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CCC5D3A-8BED-434C-8A0B-36BE184C9AD5}"/>
              </a:ext>
            </a:extLst>
          </p:cNvPr>
          <p:cNvSpPr/>
          <p:nvPr/>
        </p:nvSpPr>
        <p:spPr>
          <a:xfrm>
            <a:off x="5268669" y="53576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8E17BFD-A115-4562-9E22-D50FAD38A71A}"/>
              </a:ext>
            </a:extLst>
          </p:cNvPr>
          <p:cNvSpPr/>
          <p:nvPr/>
        </p:nvSpPr>
        <p:spPr>
          <a:xfrm>
            <a:off x="7696199" y="3886175"/>
            <a:ext cx="277091" cy="124691"/>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815DADB4-7712-4F78-B37E-387267256D8E}"/>
              </a:ext>
            </a:extLst>
          </p:cNvPr>
          <p:cNvSpPr txBox="1"/>
          <p:nvPr/>
        </p:nvSpPr>
        <p:spPr>
          <a:xfrm>
            <a:off x="7988377" y="3843697"/>
            <a:ext cx="924311" cy="246221"/>
          </a:xfrm>
          <a:prstGeom prst="rect">
            <a:avLst/>
          </a:prstGeom>
          <a:noFill/>
        </p:spPr>
        <p:txBody>
          <a:bodyPr wrap="square" rtlCol="0">
            <a:spAutoFit/>
          </a:bodyPr>
          <a:lstStyle/>
          <a:p>
            <a:r>
              <a:rPr lang="fr-FR" sz="1000" dirty="0"/>
              <a:t>Sports d’hiver</a:t>
            </a:r>
          </a:p>
        </p:txBody>
      </p:sp>
      <p:sp>
        <p:nvSpPr>
          <p:cNvPr id="34" name="Ellipse 33">
            <a:extLst>
              <a:ext uri="{FF2B5EF4-FFF2-40B4-BE49-F238E27FC236}">
                <a16:creationId xmlns:a16="http://schemas.microsoft.com/office/drawing/2014/main" id="{6ED36E5C-F82A-4B12-91A6-07C953AEB818}"/>
              </a:ext>
            </a:extLst>
          </p:cNvPr>
          <p:cNvSpPr/>
          <p:nvPr/>
        </p:nvSpPr>
        <p:spPr>
          <a:xfrm>
            <a:off x="5315886" y="2668348"/>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317C4F7E-A29F-48B8-8C8A-00CC2C3F6D5E}"/>
              </a:ext>
            </a:extLst>
          </p:cNvPr>
          <p:cNvSpPr/>
          <p:nvPr/>
        </p:nvSpPr>
        <p:spPr>
          <a:xfrm>
            <a:off x="5442717" y="1581150"/>
            <a:ext cx="189156" cy="35557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42CBE957-F202-440C-82B2-08766F1EB927}"/>
              </a:ext>
            </a:extLst>
          </p:cNvPr>
          <p:cNvSpPr/>
          <p:nvPr/>
        </p:nvSpPr>
        <p:spPr>
          <a:xfrm>
            <a:off x="6244130" y="1936727"/>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2EA8C89D-4F2A-475B-9D14-67EE13D42B2D}"/>
              </a:ext>
            </a:extLst>
          </p:cNvPr>
          <p:cNvSpPr/>
          <p:nvPr/>
        </p:nvSpPr>
        <p:spPr>
          <a:xfrm>
            <a:off x="7696199" y="3679198"/>
            <a:ext cx="277091" cy="1246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0DD30064-25EA-48B7-A6D4-DC79446D9CEE}"/>
              </a:ext>
            </a:extLst>
          </p:cNvPr>
          <p:cNvSpPr txBox="1"/>
          <p:nvPr/>
        </p:nvSpPr>
        <p:spPr>
          <a:xfrm>
            <a:off x="7967484" y="3623939"/>
            <a:ext cx="924311" cy="246221"/>
          </a:xfrm>
          <a:prstGeom prst="rect">
            <a:avLst/>
          </a:prstGeom>
          <a:noFill/>
        </p:spPr>
        <p:txBody>
          <a:bodyPr wrap="square" rtlCol="0">
            <a:spAutoFit/>
          </a:bodyPr>
          <a:lstStyle/>
          <a:p>
            <a:r>
              <a:rPr lang="fr-FR" sz="1000" dirty="0"/>
              <a:t>œnotourisme</a:t>
            </a:r>
          </a:p>
        </p:txBody>
      </p:sp>
      <p:cxnSp>
        <p:nvCxnSpPr>
          <p:cNvPr id="40" name="Connecteur droit 39">
            <a:extLst>
              <a:ext uri="{FF2B5EF4-FFF2-40B4-BE49-F238E27FC236}">
                <a16:creationId xmlns:a16="http://schemas.microsoft.com/office/drawing/2014/main" id="{918675AD-E4F3-4D3B-B42D-C807DBF9E144}"/>
              </a:ext>
            </a:extLst>
          </p:cNvPr>
          <p:cNvCxnSpPr>
            <a:cxnSpLocks/>
          </p:cNvCxnSpPr>
          <p:nvPr/>
        </p:nvCxnSpPr>
        <p:spPr>
          <a:xfrm flipV="1">
            <a:off x="7248525" y="3623939"/>
            <a:ext cx="0" cy="2360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2D01A065-CE29-4155-94DE-8D30D67278F6}"/>
              </a:ext>
            </a:extLst>
          </p:cNvPr>
          <p:cNvCxnSpPr>
            <a:cxnSpLocks/>
          </p:cNvCxnSpPr>
          <p:nvPr/>
        </p:nvCxnSpPr>
        <p:spPr>
          <a:xfrm>
            <a:off x="7248525" y="3623939"/>
            <a:ext cx="16641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10E90D01-AF11-43EE-8048-71B4F4AA802D}"/>
              </a:ext>
            </a:extLst>
          </p:cNvPr>
          <p:cNvCxnSpPr>
            <a:cxnSpLocks/>
          </p:cNvCxnSpPr>
          <p:nvPr/>
        </p:nvCxnSpPr>
        <p:spPr>
          <a:xfrm flipV="1">
            <a:off x="7294307" y="3843672"/>
            <a:ext cx="1597488" cy="2648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86B744F3-FC35-459E-BDCF-3D206F93F695}"/>
              </a:ext>
            </a:extLst>
          </p:cNvPr>
          <p:cNvSpPr/>
          <p:nvPr/>
        </p:nvSpPr>
        <p:spPr>
          <a:xfrm>
            <a:off x="6589006" y="3778802"/>
            <a:ext cx="21348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03E4AB47-5165-43AE-9318-CA4E838A951C}"/>
              </a:ext>
            </a:extLst>
          </p:cNvPr>
          <p:cNvSpPr txBox="1"/>
          <p:nvPr/>
        </p:nvSpPr>
        <p:spPr>
          <a:xfrm>
            <a:off x="6277063" y="3741543"/>
            <a:ext cx="767642" cy="246221"/>
          </a:xfrm>
          <a:prstGeom prst="rect">
            <a:avLst/>
          </a:prstGeom>
          <a:noFill/>
        </p:spPr>
        <p:txBody>
          <a:bodyPr wrap="square" rtlCol="0">
            <a:spAutoFit/>
          </a:bodyPr>
          <a:lstStyle/>
          <a:p>
            <a:r>
              <a:rPr lang="fr-FR" sz="1000" b="1" dirty="0"/>
              <a:t>Shanghai</a:t>
            </a:r>
          </a:p>
        </p:txBody>
      </p:sp>
      <p:sp>
        <p:nvSpPr>
          <p:cNvPr id="51" name="ZoneTexte 50">
            <a:extLst>
              <a:ext uri="{FF2B5EF4-FFF2-40B4-BE49-F238E27FC236}">
                <a16:creationId xmlns:a16="http://schemas.microsoft.com/office/drawing/2014/main" id="{8A7E6CD2-8761-4196-9176-13D62E73C7A5}"/>
              </a:ext>
            </a:extLst>
          </p:cNvPr>
          <p:cNvSpPr txBox="1"/>
          <p:nvPr/>
        </p:nvSpPr>
        <p:spPr>
          <a:xfrm>
            <a:off x="4812754" y="2891575"/>
            <a:ext cx="767642" cy="190240"/>
          </a:xfrm>
          <a:prstGeom prst="rect">
            <a:avLst/>
          </a:prstGeom>
          <a:noFill/>
        </p:spPr>
        <p:txBody>
          <a:bodyPr wrap="square" tIns="36000" rIns="108000" bIns="0" rtlCol="0">
            <a:spAutoFit/>
          </a:bodyPr>
          <a:lstStyle/>
          <a:p>
            <a:pPr algn="ctr"/>
            <a:r>
              <a:rPr lang="fr-FR" sz="1000" b="1" dirty="0"/>
              <a:t>BEIJING</a:t>
            </a:r>
          </a:p>
        </p:txBody>
      </p:sp>
      <p:sp>
        <p:nvSpPr>
          <p:cNvPr id="52" name="ZoneTexte 51">
            <a:extLst>
              <a:ext uri="{FF2B5EF4-FFF2-40B4-BE49-F238E27FC236}">
                <a16:creationId xmlns:a16="http://schemas.microsoft.com/office/drawing/2014/main" id="{4817418D-49C6-4A22-9650-C19BC7C8BBF5}"/>
              </a:ext>
            </a:extLst>
          </p:cNvPr>
          <p:cNvSpPr txBox="1"/>
          <p:nvPr/>
        </p:nvSpPr>
        <p:spPr>
          <a:xfrm>
            <a:off x="4812754" y="3014998"/>
            <a:ext cx="767642" cy="190240"/>
          </a:xfrm>
          <a:prstGeom prst="rect">
            <a:avLst/>
          </a:prstGeom>
          <a:noFill/>
        </p:spPr>
        <p:txBody>
          <a:bodyPr wrap="square" tIns="36000" rIns="108000" bIns="0" rtlCol="0">
            <a:spAutoFit/>
          </a:bodyPr>
          <a:lstStyle/>
          <a:p>
            <a:pPr algn="ctr"/>
            <a:r>
              <a:rPr lang="fr-FR" sz="1000" b="1" dirty="0"/>
              <a:t>(Pékin)</a:t>
            </a:r>
          </a:p>
        </p:txBody>
      </p:sp>
      <p:sp>
        <p:nvSpPr>
          <p:cNvPr id="43" name="Ellipse 42">
            <a:extLst>
              <a:ext uri="{FF2B5EF4-FFF2-40B4-BE49-F238E27FC236}">
                <a16:creationId xmlns:a16="http://schemas.microsoft.com/office/drawing/2014/main" id="{A65C8ADE-A384-456D-9C22-3351FE3FE396}"/>
              </a:ext>
            </a:extLst>
          </p:cNvPr>
          <p:cNvSpPr/>
          <p:nvPr/>
        </p:nvSpPr>
        <p:spPr>
          <a:xfrm>
            <a:off x="5844272" y="2752866"/>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FB534142-63DD-42CB-991D-66A28101190E}"/>
              </a:ext>
            </a:extLst>
          </p:cNvPr>
          <p:cNvSpPr/>
          <p:nvPr/>
        </p:nvSpPr>
        <p:spPr>
          <a:xfrm>
            <a:off x="5544512" y="27862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55CA800B-8CBD-4980-AA92-69E80F8FACC9}"/>
              </a:ext>
            </a:extLst>
          </p:cNvPr>
          <p:cNvSpPr txBox="1"/>
          <p:nvPr/>
        </p:nvSpPr>
        <p:spPr>
          <a:xfrm>
            <a:off x="5807747" y="2544942"/>
            <a:ext cx="537454" cy="246221"/>
          </a:xfrm>
          <a:prstGeom prst="rect">
            <a:avLst/>
          </a:prstGeom>
          <a:noFill/>
        </p:spPr>
        <p:txBody>
          <a:bodyPr wrap="square" rtlCol="0">
            <a:spAutoFit/>
          </a:bodyPr>
          <a:lstStyle/>
          <a:p>
            <a:r>
              <a:rPr lang="fr-FR" sz="1000" b="1" dirty="0"/>
              <a:t>Dalian</a:t>
            </a:r>
          </a:p>
        </p:txBody>
      </p:sp>
    </p:spTree>
    <p:extLst>
      <p:ext uri="{BB962C8B-B14F-4D97-AF65-F5344CB8AC3E}">
        <p14:creationId xmlns:p14="http://schemas.microsoft.com/office/powerpoint/2010/main" val="428679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837C93-CE23-46C2-8C22-005BEF4F88F9}"/>
              </a:ext>
            </a:extLst>
          </p:cNvPr>
          <p:cNvSpPr txBox="1"/>
          <p:nvPr/>
        </p:nvSpPr>
        <p:spPr>
          <a:xfrm>
            <a:off x="102870" y="206758"/>
            <a:ext cx="596646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 Le tourisme en Asie du Sud-Est</a:t>
            </a:r>
          </a:p>
        </p:txBody>
      </p:sp>
      <p:sp>
        <p:nvSpPr>
          <p:cNvPr id="3" name="ZoneTexte 2">
            <a:extLst>
              <a:ext uri="{FF2B5EF4-FFF2-40B4-BE49-F238E27FC236}">
                <a16:creationId xmlns:a16="http://schemas.microsoft.com/office/drawing/2014/main" id="{AB5D989E-FBEB-45B1-A3BF-1FFC175D98FD}"/>
              </a:ext>
            </a:extLst>
          </p:cNvPr>
          <p:cNvSpPr txBox="1"/>
          <p:nvPr/>
        </p:nvSpPr>
        <p:spPr>
          <a:xfrm>
            <a:off x="368936" y="807468"/>
            <a:ext cx="718629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les causes du développement touristique</a:t>
            </a:r>
          </a:p>
        </p:txBody>
      </p:sp>
      <p:sp>
        <p:nvSpPr>
          <p:cNvPr id="4" name="ZoneTexte 3">
            <a:extLst>
              <a:ext uri="{FF2B5EF4-FFF2-40B4-BE49-F238E27FC236}">
                <a16:creationId xmlns:a16="http://schemas.microsoft.com/office/drawing/2014/main" id="{5BE15F9E-6152-40CB-A659-716EA61D2006}"/>
              </a:ext>
            </a:extLst>
          </p:cNvPr>
          <p:cNvSpPr txBox="1"/>
          <p:nvPr/>
        </p:nvSpPr>
        <p:spPr>
          <a:xfrm>
            <a:off x="368936" y="1377400"/>
            <a:ext cx="617220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naît avec la colonisation</a:t>
            </a:r>
          </a:p>
        </p:txBody>
      </p:sp>
      <p:pic>
        <p:nvPicPr>
          <p:cNvPr id="6" name="Image 5">
            <a:extLst>
              <a:ext uri="{FF2B5EF4-FFF2-40B4-BE49-F238E27FC236}">
                <a16:creationId xmlns:a16="http://schemas.microsoft.com/office/drawing/2014/main" id="{28141BAE-4B3A-484C-B5BD-94539CA7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6" y="1916555"/>
            <a:ext cx="7186294" cy="4805834"/>
          </a:xfrm>
          <a:prstGeom prst="rect">
            <a:avLst/>
          </a:prstGeom>
        </p:spPr>
      </p:pic>
      <p:sp>
        <p:nvSpPr>
          <p:cNvPr id="7" name="ZoneTexte 6">
            <a:extLst>
              <a:ext uri="{FF2B5EF4-FFF2-40B4-BE49-F238E27FC236}">
                <a16:creationId xmlns:a16="http://schemas.microsoft.com/office/drawing/2014/main" id="{66C8CECA-8E8A-48E3-B9D1-033DF6E1B396}"/>
              </a:ext>
            </a:extLst>
          </p:cNvPr>
          <p:cNvSpPr txBox="1"/>
          <p:nvPr/>
        </p:nvSpPr>
        <p:spPr>
          <a:xfrm>
            <a:off x="7555230" y="2834792"/>
            <a:ext cx="1718426" cy="2554545"/>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Dalat,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au Vietnam, a conservé ses villas et monuments de l’époque coloniale.</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1B7501-FB0B-4DB9-8F6A-3F0D12D90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7" y="205740"/>
            <a:ext cx="7880555" cy="5234940"/>
          </a:xfrm>
          <a:prstGeom prst="rect">
            <a:avLst/>
          </a:prstGeom>
        </p:spPr>
      </p:pic>
      <p:sp>
        <p:nvSpPr>
          <p:cNvPr id="5" name="ZoneTexte 4">
            <a:extLst>
              <a:ext uri="{FF2B5EF4-FFF2-40B4-BE49-F238E27FC236}">
                <a16:creationId xmlns:a16="http://schemas.microsoft.com/office/drawing/2014/main" id="{73C3EE70-BC1E-4076-9AB1-A5B91FBAAE22}"/>
              </a:ext>
            </a:extLst>
          </p:cNvPr>
          <p:cNvSpPr txBox="1"/>
          <p:nvPr/>
        </p:nvSpPr>
        <p:spPr>
          <a:xfrm>
            <a:off x="167147" y="5636597"/>
            <a:ext cx="8976853" cy="1015663"/>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La gare de Dalat est conçue en 1932 par deux architectes français </a:t>
            </a:r>
            <a:r>
              <a:rPr lang="fr-FR" sz="2000" dirty="0" err="1">
                <a:latin typeface="Arial" panose="020B0604020202020204" pitchFamily="34" charset="0"/>
                <a:cs typeface="Arial" panose="020B0604020202020204" pitchFamily="34" charset="0"/>
              </a:rPr>
              <a:t>Moncet</a:t>
            </a:r>
            <a:r>
              <a:rPr lang="fr-FR" sz="2000" dirty="0">
                <a:latin typeface="Arial" panose="020B0604020202020204" pitchFamily="34" charset="0"/>
                <a:cs typeface="Arial" panose="020B0604020202020204" pitchFamily="34" charset="0"/>
              </a:rPr>
              <a:t> et </a:t>
            </a:r>
            <a:r>
              <a:rPr lang="fr-FR" sz="2000" dirty="0" err="1">
                <a:latin typeface="Arial" panose="020B0604020202020204" pitchFamily="34" charset="0"/>
                <a:cs typeface="Arial" panose="020B0604020202020204" pitchFamily="34" charset="0"/>
              </a:rPr>
              <a:t>Reveron</a:t>
            </a:r>
            <a:r>
              <a:rPr lang="fr-FR" sz="2000" dirty="0">
                <a:latin typeface="Arial" panose="020B0604020202020204" pitchFamily="34" charset="0"/>
                <a:cs typeface="Arial" panose="020B0604020202020204" pitchFamily="34" charset="0"/>
              </a:rPr>
              <a:t>, et elle ouvre en 1938. Le bâtiment principal, inspiré de la gare de Deauville, est de style Art déco.</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4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F2DEF4-3694-410A-A219-4A07FDDDA892}"/>
              </a:ext>
            </a:extLst>
          </p:cNvPr>
          <p:cNvSpPr txBox="1"/>
          <p:nvPr/>
        </p:nvSpPr>
        <p:spPr>
          <a:xfrm>
            <a:off x="157137" y="210989"/>
            <a:ext cx="2430185" cy="707886"/>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une meilleure accessibilité</a:t>
            </a:r>
          </a:p>
        </p:txBody>
      </p:sp>
      <p:pic>
        <p:nvPicPr>
          <p:cNvPr id="4" name="Image 3">
            <a:extLst>
              <a:ext uri="{FF2B5EF4-FFF2-40B4-BE49-F238E27FC236}">
                <a16:creationId xmlns:a16="http://schemas.microsoft.com/office/drawing/2014/main" id="{3030D4B1-659E-4AF5-9F7B-6C40EE4F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478">
            <a:off x="304178" y="844421"/>
            <a:ext cx="4566285" cy="2562514"/>
          </a:xfrm>
          <a:prstGeom prst="rect">
            <a:avLst/>
          </a:prstGeom>
        </p:spPr>
      </p:pic>
      <p:pic>
        <p:nvPicPr>
          <p:cNvPr id="6" name="Image 5">
            <a:extLst>
              <a:ext uri="{FF2B5EF4-FFF2-40B4-BE49-F238E27FC236}">
                <a16:creationId xmlns:a16="http://schemas.microsoft.com/office/drawing/2014/main" id="{F4899E90-7ABB-4D28-AF0A-0366CF51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780">
            <a:off x="4852310" y="576435"/>
            <a:ext cx="3989832" cy="2766672"/>
          </a:xfrm>
          <a:prstGeom prst="rect">
            <a:avLst/>
          </a:prstGeom>
        </p:spPr>
      </p:pic>
      <p:pic>
        <p:nvPicPr>
          <p:cNvPr id="8" name="Image 7">
            <a:extLst>
              <a:ext uri="{FF2B5EF4-FFF2-40B4-BE49-F238E27FC236}">
                <a16:creationId xmlns:a16="http://schemas.microsoft.com/office/drawing/2014/main" id="{3CD1B8E6-2CC5-446E-B7A7-2FB46F746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154" y="4319270"/>
            <a:ext cx="4377690" cy="2413000"/>
          </a:xfrm>
          <a:prstGeom prst="rect">
            <a:avLst/>
          </a:prstGeom>
        </p:spPr>
      </p:pic>
      <p:sp>
        <p:nvSpPr>
          <p:cNvPr id="10" name="ZoneTexte 9">
            <a:extLst>
              <a:ext uri="{FF2B5EF4-FFF2-40B4-BE49-F238E27FC236}">
                <a16:creationId xmlns:a16="http://schemas.microsoft.com/office/drawing/2014/main" id="{453BF783-3AC7-4C83-AE2D-5D770A353BA8}"/>
              </a:ext>
            </a:extLst>
          </p:cNvPr>
          <p:cNvSpPr txBox="1"/>
          <p:nvPr/>
        </p:nvSpPr>
        <p:spPr>
          <a:xfrm>
            <a:off x="2148840" y="3562979"/>
            <a:ext cx="5010481" cy="461665"/>
          </a:xfrm>
          <a:prstGeom prst="rect">
            <a:avLst/>
          </a:prstGeom>
          <a:solidFill>
            <a:schemeClr val="accent2">
              <a:lumMod val="60000"/>
              <a:lumOff val="40000"/>
            </a:schemeClr>
          </a:solidFill>
        </p:spPr>
        <p:txBody>
          <a:bodyPr wrap="square" rtlCol="0">
            <a:spAutoFit/>
          </a:bodyPr>
          <a:lstStyle/>
          <a:p>
            <a:pPr algn="ctr"/>
            <a:r>
              <a:rPr lang="fr-FR" sz="2400" dirty="0">
                <a:latin typeface="Arial Black" panose="020B0A04020102020204" pitchFamily="34" charset="0"/>
              </a:rPr>
              <a:t>Les compagnies aériennes</a:t>
            </a:r>
          </a:p>
        </p:txBody>
      </p:sp>
    </p:spTree>
    <p:extLst>
      <p:ext uri="{BB962C8B-B14F-4D97-AF65-F5344CB8AC3E}">
        <p14:creationId xmlns:p14="http://schemas.microsoft.com/office/powerpoint/2010/main" val="40057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E58857-42FA-42D8-869F-69E410155207}"/>
              </a:ext>
            </a:extLst>
          </p:cNvPr>
          <p:cNvSpPr txBox="1"/>
          <p:nvPr/>
        </p:nvSpPr>
        <p:spPr>
          <a:xfrm>
            <a:off x="2148840" y="3470646"/>
            <a:ext cx="5010481" cy="461665"/>
          </a:xfrm>
          <a:prstGeom prst="rect">
            <a:avLst/>
          </a:prstGeom>
          <a:solidFill>
            <a:schemeClr val="tx2">
              <a:lumMod val="40000"/>
              <a:lumOff val="60000"/>
            </a:schemeClr>
          </a:solidFill>
        </p:spPr>
        <p:txBody>
          <a:bodyPr wrap="square" rtlCol="0">
            <a:spAutoFit/>
          </a:bodyPr>
          <a:lstStyle/>
          <a:p>
            <a:pPr algn="ctr"/>
            <a:r>
              <a:rPr lang="fr-FR" sz="2400" dirty="0">
                <a:latin typeface="Arial Black" panose="020B0A04020102020204" pitchFamily="34" charset="0"/>
              </a:rPr>
              <a:t>Les compagnies </a:t>
            </a:r>
            <a:r>
              <a:rPr lang="fr-FR" sz="2400" dirty="0" err="1">
                <a:latin typeface="Arial Black" panose="020B0A04020102020204" pitchFamily="34" charset="0"/>
              </a:rPr>
              <a:t>low</a:t>
            </a:r>
            <a:r>
              <a:rPr lang="fr-FR" sz="2400" dirty="0">
                <a:latin typeface="Arial Black" panose="020B0A04020102020204" pitchFamily="34" charset="0"/>
              </a:rPr>
              <a:t> </a:t>
            </a:r>
            <a:r>
              <a:rPr lang="fr-FR" sz="2400" dirty="0" err="1">
                <a:latin typeface="Arial Black" panose="020B0A04020102020204" pitchFamily="34" charset="0"/>
              </a:rPr>
              <a:t>cost</a:t>
            </a:r>
            <a:endParaRPr lang="fr-FR" sz="2400" dirty="0">
              <a:latin typeface="Arial Black" panose="020B0A04020102020204" pitchFamily="34" charset="0"/>
            </a:endParaRPr>
          </a:p>
        </p:txBody>
      </p:sp>
      <p:pic>
        <p:nvPicPr>
          <p:cNvPr id="4" name="Image 3">
            <a:extLst>
              <a:ext uri="{FF2B5EF4-FFF2-40B4-BE49-F238E27FC236}">
                <a16:creationId xmlns:a16="http://schemas.microsoft.com/office/drawing/2014/main" id="{D0116BE3-950F-4247-BDF2-81566E87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 y="123196"/>
            <a:ext cx="4223535" cy="3171825"/>
          </a:xfrm>
          <a:prstGeom prst="rect">
            <a:avLst/>
          </a:prstGeom>
        </p:spPr>
      </p:pic>
      <p:pic>
        <p:nvPicPr>
          <p:cNvPr id="11" name="Image 10">
            <a:extLst>
              <a:ext uri="{FF2B5EF4-FFF2-40B4-BE49-F238E27FC236}">
                <a16:creationId xmlns:a16="http://schemas.microsoft.com/office/drawing/2014/main" id="{BF4FA521-849F-45BC-85FC-969E658EE69A}"/>
              </a:ext>
            </a:extLst>
          </p:cNvPr>
          <p:cNvPicPr>
            <a:picLocks noChangeAspect="1"/>
          </p:cNvPicPr>
          <p:nvPr/>
        </p:nvPicPr>
        <p:blipFill>
          <a:blip r:embed="rId3"/>
          <a:stretch>
            <a:fillRect/>
          </a:stretch>
        </p:blipFill>
        <p:spPr>
          <a:xfrm>
            <a:off x="4434840" y="220351"/>
            <a:ext cx="4612005" cy="3074670"/>
          </a:xfrm>
          <a:prstGeom prst="rect">
            <a:avLst/>
          </a:prstGeom>
        </p:spPr>
      </p:pic>
      <p:sp>
        <p:nvSpPr>
          <p:cNvPr id="12" name="ZoneTexte 11">
            <a:extLst>
              <a:ext uri="{FF2B5EF4-FFF2-40B4-BE49-F238E27FC236}">
                <a16:creationId xmlns:a16="http://schemas.microsoft.com/office/drawing/2014/main" id="{CEAA8211-867B-4B93-805B-62F5549D2C60}"/>
              </a:ext>
            </a:extLst>
          </p:cNvPr>
          <p:cNvSpPr txBox="1"/>
          <p:nvPr/>
        </p:nvSpPr>
        <p:spPr>
          <a:xfrm>
            <a:off x="5177790" y="2948940"/>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Singapour</a:t>
            </a:r>
          </a:p>
        </p:txBody>
      </p:sp>
      <p:sp>
        <p:nvSpPr>
          <p:cNvPr id="13" name="ZoneTexte 12">
            <a:extLst>
              <a:ext uri="{FF2B5EF4-FFF2-40B4-BE49-F238E27FC236}">
                <a16:creationId xmlns:a16="http://schemas.microsoft.com/office/drawing/2014/main" id="{CACE34EE-84ED-4A80-9451-90B246F86ACC}"/>
              </a:ext>
            </a:extLst>
          </p:cNvPr>
          <p:cNvSpPr txBox="1"/>
          <p:nvPr/>
        </p:nvSpPr>
        <p:spPr>
          <a:xfrm>
            <a:off x="718185" y="2875002"/>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Malaisie</a:t>
            </a:r>
          </a:p>
        </p:txBody>
      </p:sp>
      <p:pic>
        <p:nvPicPr>
          <p:cNvPr id="19" name="Image 18">
            <a:extLst>
              <a:ext uri="{FF2B5EF4-FFF2-40B4-BE49-F238E27FC236}">
                <a16:creationId xmlns:a16="http://schemas.microsoft.com/office/drawing/2014/main" id="{EE3D2AC0-61AD-48BA-9AAB-C9799A94A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087" y="4141159"/>
            <a:ext cx="5582603" cy="2496490"/>
          </a:xfrm>
          <a:prstGeom prst="rect">
            <a:avLst/>
          </a:prstGeom>
        </p:spPr>
      </p:pic>
      <p:sp>
        <p:nvSpPr>
          <p:cNvPr id="20" name="ZoneTexte 19">
            <a:extLst>
              <a:ext uri="{FF2B5EF4-FFF2-40B4-BE49-F238E27FC236}">
                <a16:creationId xmlns:a16="http://schemas.microsoft.com/office/drawing/2014/main" id="{34BEB16A-ECF7-41BA-B0EE-FC190F1E977D}"/>
              </a:ext>
            </a:extLst>
          </p:cNvPr>
          <p:cNvSpPr txBox="1"/>
          <p:nvPr/>
        </p:nvSpPr>
        <p:spPr>
          <a:xfrm>
            <a:off x="6667831" y="5700444"/>
            <a:ext cx="1916430" cy="646331"/>
          </a:xfrm>
          <a:prstGeom prst="rect">
            <a:avLst/>
          </a:prstGeom>
          <a:solidFill>
            <a:schemeClr val="bg1"/>
          </a:solidFill>
        </p:spPr>
        <p:txBody>
          <a:bodyPr wrap="square" rtlCol="0">
            <a:spAutoFit/>
          </a:bodyPr>
          <a:lstStyle/>
          <a:p>
            <a:pPr algn="ctr"/>
            <a:r>
              <a:rPr lang="fr-FR" b="1" dirty="0">
                <a:latin typeface="Arial" panose="020B0604020202020204" pitchFamily="34" charset="0"/>
                <a:cs typeface="Arial" panose="020B0604020202020204" pitchFamily="34" charset="0"/>
              </a:rPr>
              <a:t>Compagnie du Vietnam</a:t>
            </a:r>
          </a:p>
        </p:txBody>
      </p:sp>
    </p:spTree>
    <p:extLst>
      <p:ext uri="{BB962C8B-B14F-4D97-AF65-F5344CB8AC3E}">
        <p14:creationId xmlns:p14="http://schemas.microsoft.com/office/powerpoint/2010/main" val="40282774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1741</TotalTime>
  <Words>1794</Words>
  <Application>Microsoft Office PowerPoint</Application>
  <PresentationFormat>Affichage à l'écran (4:3)</PresentationFormat>
  <Paragraphs>406</Paragraphs>
  <Slides>52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52</vt:i4>
      </vt:variant>
    </vt:vector>
  </HeadingPairs>
  <TitlesOfParts>
    <vt:vector size="59" baseType="lpstr">
      <vt:lpstr>Arial</vt:lpstr>
      <vt:lpstr>Arial Black</vt:lpstr>
      <vt:lpstr>Arial MT</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177</cp:revision>
  <dcterms:created xsi:type="dcterms:W3CDTF">2022-02-14T10:04:15Z</dcterms:created>
  <dcterms:modified xsi:type="dcterms:W3CDTF">2026-04-16T21:13:09Z</dcterms:modified>
</cp:coreProperties>
</file>