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71" r:id="rId7"/>
    <p:sldId id="258" r:id="rId8"/>
    <p:sldId id="262" r:id="rId9"/>
    <p:sldId id="263" r:id="rId10"/>
    <p:sldId id="264" r:id="rId11"/>
    <p:sldId id="265" r:id="rId12"/>
    <p:sldId id="266" r:id="rId13"/>
    <p:sldId id="273" r:id="rId14"/>
    <p:sldId id="267" r:id="rId15"/>
    <p:sldId id="274"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perisse932@gmail.com" initials="t" lastIdx="2" clrIdx="0">
    <p:extLst>
      <p:ext uri="{19B8F6BF-5375-455C-9EA6-DF929625EA0E}">
        <p15:presenceInfo xmlns:p15="http://schemas.microsoft.com/office/powerpoint/2012/main" userId="ff8f6676cd6e71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13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69703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174909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272755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0CBB1D-EE24-4879-A92B-EB12367F7021}" type="datetimeFigureOut">
              <a:rPr lang="fr-FR" smtClean="0"/>
              <a:t>28/01/2025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88861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F0CBB1D-EE24-4879-A92B-EB12367F7021}" type="datetimeFigureOut">
              <a:rPr lang="fr-FR" smtClean="0"/>
              <a:t>28/01/2025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71913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F0CBB1D-EE24-4879-A92B-EB12367F7021}" type="datetimeFigureOut">
              <a:rPr lang="fr-FR" smtClean="0"/>
              <a:t>28/01/2025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8591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F0CBB1D-EE24-4879-A92B-EB12367F7021}" type="datetimeFigureOut">
              <a:rPr lang="fr-FR" smtClean="0"/>
              <a:t>28/01/2025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28210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0CBB1D-EE24-4879-A92B-EB12367F7021}" type="datetimeFigureOut">
              <a:rPr lang="fr-FR" smtClean="0"/>
              <a:t>28/01/2025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41916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BB1D-EE24-4879-A92B-EB12367F7021}" type="datetimeFigureOut">
              <a:rPr lang="fr-FR" smtClean="0"/>
              <a:t>28/01/2025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189399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F0CBB1D-EE24-4879-A92B-EB12367F7021}" type="datetimeFigureOut">
              <a:rPr lang="fr-FR" smtClean="0"/>
              <a:t>28/01/2025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36083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F0CBB1D-EE24-4879-A92B-EB12367F7021}" type="datetimeFigureOut">
              <a:rPr lang="fr-FR" smtClean="0"/>
              <a:t>28/01/2025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47795-F136-4CAE-B2D4-1155D1A32A2D}" type="slidenum">
              <a:rPr lang="fr-FR" smtClean="0"/>
              <a:t>‹N°›</a:t>
            </a:fld>
            <a:endParaRPr lang="fr-FR"/>
          </a:p>
        </p:txBody>
      </p:sp>
    </p:spTree>
    <p:extLst>
      <p:ext uri="{BB962C8B-B14F-4D97-AF65-F5344CB8AC3E}">
        <p14:creationId xmlns:p14="http://schemas.microsoft.com/office/powerpoint/2010/main" val="295664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BB1D-EE24-4879-A92B-EB12367F7021}" type="datetimeFigureOut">
              <a:rPr lang="fr-FR" smtClean="0"/>
              <a:t>28/01/2025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47795-F136-4CAE-B2D4-1155D1A32A2D}" type="slidenum">
              <a:rPr lang="fr-FR" smtClean="0"/>
              <a:t>‹N°›</a:t>
            </a:fld>
            <a:endParaRPr lang="fr-FR"/>
          </a:p>
        </p:txBody>
      </p:sp>
    </p:spTree>
    <p:extLst>
      <p:ext uri="{BB962C8B-B14F-4D97-AF65-F5344CB8AC3E}">
        <p14:creationId xmlns:p14="http://schemas.microsoft.com/office/powerpoint/2010/main" val="418946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271798-21F3-4FA8-BA75-F36A7F3F1D83}"/>
              </a:ext>
            </a:extLst>
          </p:cNvPr>
          <p:cNvSpPr txBox="1"/>
          <p:nvPr/>
        </p:nvSpPr>
        <p:spPr>
          <a:xfrm>
            <a:off x="788670" y="354330"/>
            <a:ext cx="7829550" cy="1754326"/>
          </a:xfrm>
          <a:prstGeom prst="rect">
            <a:avLst/>
          </a:prstGeom>
          <a:noFill/>
        </p:spPr>
        <p:txBody>
          <a:bodyPr wrap="square" rtlCol="0">
            <a:spAutoFit/>
          </a:bodyPr>
          <a:lstStyle/>
          <a:p>
            <a:pPr algn="ctr"/>
            <a:r>
              <a:rPr lang="fr-FR" sz="3600" dirty="0">
                <a:latin typeface="Arial Black" panose="020B0A04020102020204" pitchFamily="34" charset="0"/>
              </a:rPr>
              <a:t>Etude de cas</a:t>
            </a:r>
          </a:p>
          <a:p>
            <a:pPr algn="ctr"/>
            <a:r>
              <a:rPr lang="fr-FR" sz="3600" dirty="0">
                <a:latin typeface="Arial Black" panose="020B0A04020102020204" pitchFamily="34" charset="0"/>
              </a:rPr>
              <a:t>Le Costa-Rica : un modèle de tourisme durable ?</a:t>
            </a:r>
          </a:p>
        </p:txBody>
      </p:sp>
      <p:sp>
        <p:nvSpPr>
          <p:cNvPr id="5" name="ZoneTexte 4">
            <a:extLst>
              <a:ext uri="{FF2B5EF4-FFF2-40B4-BE49-F238E27FC236}">
                <a16:creationId xmlns:a16="http://schemas.microsoft.com/office/drawing/2014/main" id="{4F0CABEA-C7BF-46D1-88E1-2B452272D2D4}"/>
              </a:ext>
            </a:extLst>
          </p:cNvPr>
          <p:cNvSpPr txBox="1"/>
          <p:nvPr/>
        </p:nvSpPr>
        <p:spPr>
          <a:xfrm>
            <a:off x="354330" y="2297430"/>
            <a:ext cx="8583930" cy="3693319"/>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rPr>
              <a:t>Consigne</a:t>
            </a:r>
            <a:r>
              <a:rPr lang="fr-FR" dirty="0">
                <a:latin typeface="Verdana" panose="020B0604030504040204" pitchFamily="34" charset="0"/>
                <a:ea typeface="Verdana" panose="020B0604030504040204" pitchFamily="34" charset="0"/>
              </a:rPr>
              <a:t> : Travaillant dans un TUI Store, vous êtes chargé(e) par votre responsable de rédiger un rapport technique sur la destination Costa Rica, destiné à la formation de l’équipe, afin de répondre aux questions de la clientèle.</a:t>
            </a:r>
          </a:p>
          <a:p>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Vous montrerez les atouts et les contraintes du territoire. </a:t>
            </a:r>
          </a:p>
          <a:p>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Vous expliquerez ensuite pourquoi on peut parler d’une mise en tourisme douce, basée sur l'écotourisme. </a:t>
            </a:r>
          </a:p>
          <a:p>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Un croquis accompagnera votre rapport en montrant la mise en tourisme du Costa Rica.</a:t>
            </a:r>
          </a:p>
          <a:p>
            <a:endParaRPr lang="fr-FR" dirty="0"/>
          </a:p>
        </p:txBody>
      </p:sp>
    </p:spTree>
    <p:extLst>
      <p:ext uri="{BB962C8B-B14F-4D97-AF65-F5344CB8AC3E}">
        <p14:creationId xmlns:p14="http://schemas.microsoft.com/office/powerpoint/2010/main" val="318685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27B37BFD-7ECD-4881-B33F-3CFA49E9ED3D}"/>
              </a:ext>
            </a:extLst>
          </p:cNvPr>
          <p:cNvSpPr txBox="1"/>
          <p:nvPr/>
        </p:nvSpPr>
        <p:spPr>
          <a:xfrm>
            <a:off x="81619" y="64910"/>
            <a:ext cx="37588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4</a:t>
            </a:r>
            <a:r>
              <a:rPr lang="fr-FR" sz="2000" dirty="0">
                <a:latin typeface="Arial" panose="020B0604020202020204" pitchFamily="34" charset="0"/>
                <a:cs typeface="Arial" panose="020B0604020202020204" pitchFamily="34" charset="0"/>
              </a:rPr>
              <a:t> : la biodiversité</a:t>
            </a:r>
          </a:p>
        </p:txBody>
      </p:sp>
      <p:sp>
        <p:nvSpPr>
          <p:cNvPr id="21" name="ZoneTexte 20">
            <a:extLst>
              <a:ext uri="{FF2B5EF4-FFF2-40B4-BE49-F238E27FC236}">
                <a16:creationId xmlns:a16="http://schemas.microsoft.com/office/drawing/2014/main" id="{69579ED4-AD7C-4956-8F97-198212E15461}"/>
              </a:ext>
            </a:extLst>
          </p:cNvPr>
          <p:cNvSpPr txBox="1"/>
          <p:nvPr/>
        </p:nvSpPr>
        <p:spPr>
          <a:xfrm>
            <a:off x="3840480" y="85695"/>
            <a:ext cx="4469130"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4 a</a:t>
            </a:r>
            <a:r>
              <a:rPr lang="fr-FR" sz="2000" dirty="0">
                <a:latin typeface="Arial" panose="020B0604020202020204" pitchFamily="34" charset="0"/>
                <a:cs typeface="Arial" panose="020B0604020202020204" pitchFamily="34" charset="0"/>
              </a:rPr>
              <a:t> : les parcs nationaux</a:t>
            </a:r>
          </a:p>
        </p:txBody>
      </p:sp>
      <p:pic>
        <p:nvPicPr>
          <p:cNvPr id="3" name="Image 2">
            <a:extLst>
              <a:ext uri="{FF2B5EF4-FFF2-40B4-BE49-F238E27FC236}">
                <a16:creationId xmlns:a16="http://schemas.microsoft.com/office/drawing/2014/main" id="{303AE6AD-2E6A-68ED-B58F-1F5D9A93A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89" y="571698"/>
            <a:ext cx="7371317" cy="6221392"/>
          </a:xfrm>
          <a:prstGeom prst="rect">
            <a:avLst/>
          </a:prstGeom>
        </p:spPr>
      </p:pic>
    </p:spTree>
    <p:extLst>
      <p:ext uri="{BB962C8B-B14F-4D97-AF65-F5344CB8AC3E}">
        <p14:creationId xmlns:p14="http://schemas.microsoft.com/office/powerpoint/2010/main" val="251882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1B8235-39EB-4F5F-AD37-675A9862929F}"/>
              </a:ext>
            </a:extLst>
          </p:cNvPr>
          <p:cNvSpPr/>
          <p:nvPr/>
        </p:nvSpPr>
        <p:spPr>
          <a:xfrm>
            <a:off x="325755" y="640080"/>
            <a:ext cx="8492490" cy="5257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Arial" panose="020B0604020202020204" pitchFamily="34" charset="0"/>
                <a:cs typeface="Arial" panose="020B0604020202020204" pitchFamily="34" charset="0"/>
              </a:rPr>
              <a:t>6 % de la biodiversité mondiale se trouve au Costa Rica ; le pays a déclaré 25 % de son territoire en parcs nationaux, zones protégées ou réserves. Il existe 27 parcs nationaux dont 2 font partie du patrimoine Mondial de L’Unesco : le parc national de l’Isla </a:t>
            </a:r>
            <a:r>
              <a:rPr lang="fr-FR" sz="2000" dirty="0" err="1">
                <a:latin typeface="Arial" panose="020B0604020202020204" pitchFamily="34" charset="0"/>
                <a:cs typeface="Arial" panose="020B0604020202020204" pitchFamily="34" charset="0"/>
              </a:rPr>
              <a:t>del</a:t>
            </a:r>
            <a:r>
              <a:rPr lang="fr-FR" sz="2000" dirty="0">
                <a:latin typeface="Arial" panose="020B0604020202020204" pitchFamily="34" charset="0"/>
                <a:cs typeface="Arial" panose="020B0604020202020204" pitchFamily="34" charset="0"/>
              </a:rPr>
              <a:t> Coco (1997) et le Parc National du Guanacaste (1999). Les administrations, publiques ou privées, ont en charge la protection de cette incroyable richesse.</a:t>
            </a:r>
          </a:p>
          <a:p>
            <a:r>
              <a:rPr lang="fr-FR" sz="2000" dirty="0">
                <a:latin typeface="Arial" panose="020B0604020202020204" pitchFamily="34" charset="0"/>
                <a:cs typeface="Arial" panose="020B0604020202020204" pitchFamily="34" charset="0"/>
              </a:rPr>
              <a:t>58 refuges, 32 zones protégées, 15 zones humides marécageuses, 11 réserves forestières et 8 réserves biologiques complètent le tableau. La Réserve de la </a:t>
            </a:r>
            <a:r>
              <a:rPr lang="fr-FR" sz="2000" dirty="0" err="1">
                <a:latin typeface="Arial" panose="020B0604020202020204" pitchFamily="34" charset="0"/>
                <a:cs typeface="Arial" panose="020B0604020202020204" pitchFamily="34" charset="0"/>
              </a:rPr>
              <a:t>Amistad</a:t>
            </a:r>
            <a:r>
              <a:rPr lang="fr-FR" sz="2000" dirty="0">
                <a:latin typeface="Arial" panose="020B0604020202020204" pitchFamily="34" charset="0"/>
                <a:cs typeface="Arial" panose="020B0604020202020204" pitchFamily="34" charset="0"/>
              </a:rPr>
              <a:t> (1983) partagée avec le Panama est également déclarée Patrimoine Mondial de l’Unesco. Le Costa Rica protège ainsi plus de 13 000 km² d’aires naturelles terrestres ou marines. La faune et la</a:t>
            </a:r>
          </a:p>
          <a:p>
            <a:r>
              <a:rPr lang="fr-FR" sz="2000" dirty="0">
                <a:latin typeface="Arial" panose="020B0604020202020204" pitchFamily="34" charset="0"/>
                <a:cs typeface="Arial" panose="020B0604020202020204" pitchFamily="34" charset="0"/>
              </a:rPr>
              <a:t>flore en chiffres : 10 000 plantes et arbres, 850 espèces d’oiseaux sédentaires ou migrateurs, 205 mammifères 35 000 espèces d’insectes, 160 espèces d’amphibiens, 220 espèces de reptiles, 1 013 espèces de poissons</a:t>
            </a:r>
          </a:p>
          <a:p>
            <a:pPr algn="r"/>
            <a:r>
              <a:rPr lang="fr-FR" sz="2000" dirty="0">
                <a:latin typeface="Arial" panose="020B0604020202020204" pitchFamily="34" charset="0"/>
                <a:cs typeface="Arial" panose="020B0604020202020204" pitchFamily="34" charset="0"/>
              </a:rPr>
              <a:t>https://costarica-decouverte.com/parcs/</a:t>
            </a:r>
          </a:p>
          <a:p>
            <a:endParaRPr lang="fr-FR" sz="20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23D75DA-09C9-40E9-B1FA-44FFEE7474E0}"/>
              </a:ext>
            </a:extLst>
          </p:cNvPr>
          <p:cNvSpPr txBox="1"/>
          <p:nvPr/>
        </p:nvSpPr>
        <p:spPr>
          <a:xfrm>
            <a:off x="325755" y="112514"/>
            <a:ext cx="4572000"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4 b</a:t>
            </a:r>
            <a:r>
              <a:rPr lang="fr-FR" sz="1800" dirty="0">
                <a:latin typeface="Arial" panose="020B0604020202020204" pitchFamily="34" charset="0"/>
                <a:cs typeface="Arial" panose="020B0604020202020204" pitchFamily="34" charset="0"/>
              </a:rPr>
              <a:t> : la biodiversité</a:t>
            </a:r>
          </a:p>
        </p:txBody>
      </p:sp>
    </p:spTree>
    <p:extLst>
      <p:ext uri="{BB962C8B-B14F-4D97-AF65-F5344CB8AC3E}">
        <p14:creationId xmlns:p14="http://schemas.microsoft.com/office/powerpoint/2010/main" val="161747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F3E248-278D-4BCE-91D4-59E0B2046169}"/>
              </a:ext>
            </a:extLst>
          </p:cNvPr>
          <p:cNvSpPr txBox="1"/>
          <p:nvPr/>
        </p:nvSpPr>
        <p:spPr>
          <a:xfrm>
            <a:off x="325754" y="758845"/>
            <a:ext cx="8622302" cy="6186309"/>
          </a:xfrm>
          <a:prstGeom prst="rect">
            <a:avLst/>
          </a:prstGeom>
          <a:noFill/>
          <a:ln>
            <a:solidFill>
              <a:schemeClr val="tx1"/>
            </a:solidFill>
          </a:ln>
        </p:spPr>
        <p:txBody>
          <a:bodyPr wrap="square" rtlCol="0">
            <a:spAutoFit/>
          </a:bodyPr>
          <a:lstStyle/>
          <a:p>
            <a:r>
              <a:rPr lang="fr-FR" dirty="0">
                <a:latin typeface="Arial" panose="020B0604020202020204" pitchFamily="34" charset="0"/>
                <a:cs typeface="Arial" panose="020B0604020202020204" pitchFamily="34" charset="0"/>
              </a:rPr>
              <a:t>Le Costa Rica confirme son statut de leader mondial des destinations durables en 2024. Grâce à des initiatives novatrices et des politiques environnementales rigoureuses, le pays renforce son engagement envers la protection de l’environnement, la promotion des énergies renouvelables et le tourisme responsable. En 2023, 91,3 % de la demande nationale d’électricité provenait de sources renouvelables, notamment hydro-électriques, géothermiques, éoliennes et solaires. Avec 14 barrages hydroélectriques en service, le pays démontre son leadership dans l’utilisation des énergies propres. De plus, le Costa Rica investit activement dans des micro-réseaux solaires pour les communautés rurales, assurant une énergie propre et stable même dans les zones les plus reculées.</a:t>
            </a:r>
          </a:p>
          <a:p>
            <a:r>
              <a:rPr lang="fr-FR" dirty="0">
                <a:latin typeface="Arial" panose="020B0604020202020204" pitchFamily="34" charset="0"/>
                <a:cs typeface="Arial" panose="020B0604020202020204" pitchFamily="34" charset="0"/>
              </a:rPr>
              <a:t>Cette année également, le Costa Rica a pris une décision audacieuse en fermant tous ses zoos publics, marquant un engagement fort en faveur du bien-être animal et de la conservation des espèces dans leur habitat naturel.</a:t>
            </a:r>
          </a:p>
          <a:p>
            <a:r>
              <a:rPr lang="fr-FR" dirty="0">
                <a:latin typeface="Arial" panose="020B0604020202020204" pitchFamily="34" charset="0"/>
                <a:cs typeface="Arial" panose="020B0604020202020204" pitchFamily="34" charset="0"/>
              </a:rPr>
              <a:t>Le Costa Rica est largement reconnu pour ses réalisations environnementales et sa gestion exemplaire des forêts. Il est le premier pays tropical au monde à avoir inversé la déforestation. Aujourd’hui, ses forêts riches en biodiversité couvrent environ 60 % du pays contre 40 % en 1987. Le Programme de Certification pour le Tourisme Durable (CST) incite les hôtels et les tour-opérateurs à adopter des pratiques durables. En 2024, de nombreuses entreprises touristiques arborent fièrement cette certification. Les critères du CST incluent la gestion des ressources, la conservation, l’engagement communautaire, et la qualité du service.</a:t>
            </a:r>
          </a:p>
          <a:p>
            <a:pPr algn="r"/>
            <a:r>
              <a:rPr lang="fr-FR" sz="1600" dirty="0">
                <a:latin typeface="Arial" panose="020B0604020202020204" pitchFamily="34" charset="0"/>
                <a:cs typeface="Arial" panose="020B0604020202020204" pitchFamily="34" charset="0"/>
              </a:rPr>
              <a:t>Site </a:t>
            </a:r>
            <a:r>
              <a:rPr lang="fr-FR" sz="1600" dirty="0" err="1">
                <a:latin typeface="Arial" panose="020B0604020202020204" pitchFamily="34" charset="0"/>
                <a:cs typeface="Arial" panose="020B0604020202020204" pitchFamily="34" charset="0"/>
              </a:rPr>
              <a:t>infotravel</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Melania</a:t>
            </a:r>
            <a:r>
              <a:rPr lang="fr-FR" sz="1600" dirty="0">
                <a:latin typeface="Arial" panose="020B0604020202020204" pitchFamily="34" charset="0"/>
                <a:cs typeface="Arial" panose="020B0604020202020204" pitchFamily="34" charset="0"/>
              </a:rPr>
              <a:t> Ramos </a:t>
            </a:r>
            <a:r>
              <a:rPr lang="fr-FR" sz="1600" dirty="0" err="1">
                <a:latin typeface="Arial" panose="020B0604020202020204" pitchFamily="34" charset="0"/>
                <a:cs typeface="Arial" panose="020B0604020202020204" pitchFamily="34" charset="0"/>
              </a:rPr>
              <a:t>Amari</a:t>
            </a:r>
            <a:r>
              <a:rPr lang="fr-FR" sz="1600" dirty="0">
                <a:latin typeface="Arial" panose="020B0604020202020204" pitchFamily="34" charset="0"/>
                <a:cs typeface="Arial" panose="020B0604020202020204" pitchFamily="34" charset="0"/>
              </a:rPr>
              <a:t>, 5 septembre 2024.</a:t>
            </a:r>
          </a:p>
        </p:txBody>
      </p:sp>
      <p:sp>
        <p:nvSpPr>
          <p:cNvPr id="3" name="ZoneTexte 2">
            <a:extLst>
              <a:ext uri="{FF2B5EF4-FFF2-40B4-BE49-F238E27FC236}">
                <a16:creationId xmlns:a16="http://schemas.microsoft.com/office/drawing/2014/main" id="{082A6AE4-A04E-451F-AFD6-868490CF5896}"/>
              </a:ext>
            </a:extLst>
          </p:cNvPr>
          <p:cNvSpPr txBox="1"/>
          <p:nvPr/>
        </p:nvSpPr>
        <p:spPr>
          <a:xfrm>
            <a:off x="325754" y="112514"/>
            <a:ext cx="8622303" cy="646331"/>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a:t>
            </a:r>
            <a:r>
              <a:rPr lang="fr-FR" u="sng" dirty="0">
                <a:latin typeface="Arial" panose="020B0604020202020204" pitchFamily="34" charset="0"/>
                <a:cs typeface="Arial" panose="020B0604020202020204" pitchFamily="34" charset="0"/>
              </a:rPr>
              <a:t>5</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Costa Rica, emblème du tourisme éco-responsable, leader mondial du vert en 2024</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05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49410-B8A7-80B7-1E0D-AF032BBDE22D}"/>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B56B7889-151E-4476-2A22-F305A7758A04}"/>
              </a:ext>
            </a:extLst>
          </p:cNvPr>
          <p:cNvSpPr txBox="1"/>
          <p:nvPr/>
        </p:nvSpPr>
        <p:spPr>
          <a:xfrm>
            <a:off x="325754" y="112514"/>
            <a:ext cx="3934114" cy="646331"/>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6</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tourisme international </a:t>
            </a:r>
          </a:p>
          <a:p>
            <a:pPr algn="ctr"/>
            <a:r>
              <a:rPr lang="fr-FR" dirty="0">
                <a:latin typeface="Arial" panose="020B0604020202020204" pitchFamily="34" charset="0"/>
                <a:cs typeface="Arial" panose="020B0604020202020204" pitchFamily="34" charset="0"/>
              </a:rPr>
              <a:t>nombre d’arrivées</a:t>
            </a:r>
            <a:endParaRPr lang="fr-FR" sz="18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5C4722E9-5647-82DD-172E-E30B13D93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12" y="822984"/>
            <a:ext cx="3875956" cy="5422656"/>
          </a:xfrm>
          <a:prstGeom prst="rect">
            <a:avLst/>
          </a:prstGeom>
        </p:spPr>
      </p:pic>
      <p:graphicFrame>
        <p:nvGraphicFramePr>
          <p:cNvPr id="4" name="Tableau 3">
            <a:extLst>
              <a:ext uri="{FF2B5EF4-FFF2-40B4-BE49-F238E27FC236}">
                <a16:creationId xmlns:a16="http://schemas.microsoft.com/office/drawing/2014/main" id="{7C34A17C-0437-59AD-5994-0831757CE475}"/>
              </a:ext>
            </a:extLst>
          </p:cNvPr>
          <p:cNvGraphicFramePr>
            <a:graphicFrameLocks noGrp="1"/>
          </p:cNvGraphicFramePr>
          <p:nvPr>
            <p:extLst>
              <p:ext uri="{D42A27DB-BD31-4B8C-83A1-F6EECF244321}">
                <p14:modId xmlns:p14="http://schemas.microsoft.com/office/powerpoint/2010/main" val="2457212480"/>
              </p:ext>
            </p:extLst>
          </p:nvPr>
        </p:nvGraphicFramePr>
        <p:xfrm>
          <a:off x="500743" y="6183086"/>
          <a:ext cx="3624943" cy="335280"/>
        </p:xfrm>
        <a:graphic>
          <a:graphicData uri="http://schemas.openxmlformats.org/drawingml/2006/table">
            <a:tbl>
              <a:tblPr firstRow="1" bandRow="1">
                <a:tableStyleId>{5C22544A-7EE6-4342-B048-85BDC9FD1C3A}</a:tableStyleId>
              </a:tblPr>
              <a:tblGrid>
                <a:gridCol w="663719">
                  <a:extLst>
                    <a:ext uri="{9D8B030D-6E8A-4147-A177-3AD203B41FA5}">
                      <a16:colId xmlns:a16="http://schemas.microsoft.com/office/drawing/2014/main" val="208346007"/>
                    </a:ext>
                  </a:extLst>
                </a:gridCol>
                <a:gridCol w="2961224">
                  <a:extLst>
                    <a:ext uri="{9D8B030D-6E8A-4147-A177-3AD203B41FA5}">
                      <a16:colId xmlns:a16="http://schemas.microsoft.com/office/drawing/2014/main" val="2647887483"/>
                    </a:ext>
                  </a:extLst>
                </a:gridCol>
              </a:tblGrid>
              <a:tr h="280608">
                <a:tc>
                  <a:txBody>
                    <a:bodyPr/>
                    <a:lstStyle/>
                    <a:p>
                      <a:r>
                        <a:rPr lang="fr-FR" sz="1600" b="0" dirty="0">
                          <a:solidFill>
                            <a:schemeClr val="tx2"/>
                          </a:solidFill>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600" b="0" dirty="0">
                          <a:solidFill>
                            <a:schemeClr val="tx2"/>
                          </a:solidFill>
                        </a:rPr>
                        <a:t>2,47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7990345"/>
                  </a:ext>
                </a:extLst>
              </a:tr>
            </a:tbl>
          </a:graphicData>
        </a:graphic>
      </p:graphicFrame>
      <p:graphicFrame>
        <p:nvGraphicFramePr>
          <p:cNvPr id="5" name="Tableau 4">
            <a:extLst>
              <a:ext uri="{FF2B5EF4-FFF2-40B4-BE49-F238E27FC236}">
                <a16:creationId xmlns:a16="http://schemas.microsoft.com/office/drawing/2014/main" id="{7BF2C41D-E343-A35E-27F9-FC25BE7A183E}"/>
              </a:ext>
            </a:extLst>
          </p:cNvPr>
          <p:cNvGraphicFramePr>
            <a:graphicFrameLocks noGrp="1"/>
          </p:cNvGraphicFramePr>
          <p:nvPr>
            <p:extLst>
              <p:ext uri="{D42A27DB-BD31-4B8C-83A1-F6EECF244321}">
                <p14:modId xmlns:p14="http://schemas.microsoft.com/office/powerpoint/2010/main" val="4159746633"/>
              </p:ext>
            </p:extLst>
          </p:nvPr>
        </p:nvGraphicFramePr>
        <p:xfrm>
          <a:off x="4572000" y="1252105"/>
          <a:ext cx="4322717" cy="4353789"/>
        </p:xfrm>
        <a:graphic>
          <a:graphicData uri="http://schemas.openxmlformats.org/drawingml/2006/table">
            <a:tbl>
              <a:tblPr firstRow="1" firstCol="1" bandRow="1">
                <a:tableStyleId>{5C22544A-7EE6-4342-B048-85BDC9FD1C3A}</a:tableStyleId>
              </a:tblPr>
              <a:tblGrid>
                <a:gridCol w="1555046">
                  <a:extLst>
                    <a:ext uri="{9D8B030D-6E8A-4147-A177-3AD203B41FA5}">
                      <a16:colId xmlns:a16="http://schemas.microsoft.com/office/drawing/2014/main" val="856364296"/>
                    </a:ext>
                  </a:extLst>
                </a:gridCol>
                <a:gridCol w="1352529">
                  <a:extLst>
                    <a:ext uri="{9D8B030D-6E8A-4147-A177-3AD203B41FA5}">
                      <a16:colId xmlns:a16="http://schemas.microsoft.com/office/drawing/2014/main" val="2517682536"/>
                    </a:ext>
                  </a:extLst>
                </a:gridCol>
                <a:gridCol w="1415142">
                  <a:extLst>
                    <a:ext uri="{9D8B030D-6E8A-4147-A177-3AD203B41FA5}">
                      <a16:colId xmlns:a16="http://schemas.microsoft.com/office/drawing/2014/main" val="2790970150"/>
                    </a:ext>
                  </a:extLst>
                </a:gridCol>
              </a:tblGrid>
              <a:tr h="571500">
                <a:tc>
                  <a:txBody>
                    <a:bodyPr/>
                    <a:lstStyle/>
                    <a:p>
                      <a:pPr>
                        <a:lnSpc>
                          <a:spcPct val="107000"/>
                        </a:lnSpc>
                        <a:spcAft>
                          <a:spcPts val="800"/>
                        </a:spcAft>
                      </a:pPr>
                      <a:r>
                        <a:rPr lang="fr-FR" sz="2000" dirty="0">
                          <a:effectLst/>
                          <a:latin typeface="Arial" panose="020B0604020202020204" pitchFamily="34" charset="0"/>
                          <a:cs typeface="Arial" panose="020B0604020202020204" pitchFamily="34" charset="0"/>
                        </a:rPr>
                        <a:t>TOTAL</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2 470 000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5549498"/>
                  </a:ext>
                </a:extLst>
              </a:tr>
              <a:tr h="696738">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Amérique du Nord</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b="1" dirty="0">
                          <a:effectLst/>
                          <a:latin typeface="Arial" panose="020B0604020202020204" pitchFamily="34" charset="0"/>
                          <a:cs typeface="Arial" panose="020B0604020202020204" pitchFamily="34" charset="0"/>
                        </a:rPr>
                        <a:t>1 750 000</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71%</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7489097"/>
                  </a:ext>
                </a:extLst>
              </a:tr>
              <a:tr h="480552">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Dont Etats-Unis</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i="1" dirty="0">
                          <a:effectLst/>
                          <a:latin typeface="Arial" panose="020B0604020202020204" pitchFamily="34" charset="0"/>
                          <a:cs typeface="Arial" panose="020B0604020202020204" pitchFamily="34" charset="0"/>
                        </a:rPr>
                        <a:t>1 400 000</a:t>
                      </a:r>
                      <a:endParaRPr lang="fr-FR"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i="1" dirty="0">
                          <a:effectLst/>
                          <a:latin typeface="Arial" panose="020B0604020202020204" pitchFamily="34" charset="0"/>
                          <a:cs typeface="Arial" panose="020B0604020202020204" pitchFamily="34" charset="0"/>
                        </a:rPr>
                        <a:t>57%</a:t>
                      </a:r>
                      <a:endParaRPr lang="fr-FR" sz="20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023311"/>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Amérique centrale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b="1" dirty="0">
                          <a:effectLst/>
                          <a:latin typeface="Arial" panose="020B0604020202020204" pitchFamily="34" charset="0"/>
                          <a:cs typeface="Arial" panose="020B0604020202020204" pitchFamily="34" charset="0"/>
                        </a:rPr>
                        <a:t>296 400</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12%</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7746853"/>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Amérique du Sud</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148 200</a:t>
                      </a: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6%</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4224973"/>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Caraïbes</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b="1" dirty="0">
                          <a:effectLst/>
                          <a:latin typeface="Arial" panose="020B0604020202020204" pitchFamily="34" charset="0"/>
                          <a:cs typeface="Arial" panose="020B0604020202020204" pitchFamily="34" charset="0"/>
                        </a:rPr>
                        <a:t>9 880</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0,4%</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4095375"/>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Europe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247 000</a:t>
                      </a: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10%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4620474"/>
                  </a:ext>
                </a:extLst>
              </a:tr>
              <a:tr h="399930">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Asie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b="1" dirty="0">
                          <a:effectLst/>
                          <a:latin typeface="Arial" panose="020B0604020202020204" pitchFamily="34" charset="0"/>
                          <a:cs typeface="Arial" panose="020B0604020202020204" pitchFamily="34" charset="0"/>
                        </a:rPr>
                        <a:t>24 700</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1%</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1643963"/>
                  </a:ext>
                </a:extLst>
              </a:tr>
            </a:tbl>
          </a:graphicData>
        </a:graphic>
      </p:graphicFrame>
      <p:sp>
        <p:nvSpPr>
          <p:cNvPr id="6" name="ZoneTexte 5">
            <a:extLst>
              <a:ext uri="{FF2B5EF4-FFF2-40B4-BE49-F238E27FC236}">
                <a16:creationId xmlns:a16="http://schemas.microsoft.com/office/drawing/2014/main" id="{DD70C969-DE6E-10A4-D3BA-03FBDA484901}"/>
              </a:ext>
            </a:extLst>
          </p:cNvPr>
          <p:cNvSpPr txBox="1"/>
          <p:nvPr/>
        </p:nvSpPr>
        <p:spPr>
          <a:xfrm>
            <a:off x="4702629" y="176653"/>
            <a:ext cx="3755572" cy="646331"/>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7</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Arrivées de touristes au Costa Rica en 2023</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65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313FC83-5087-4627-9A5C-5A1E2B672085}"/>
              </a:ext>
            </a:extLst>
          </p:cNvPr>
          <p:cNvGrpSpPr>
            <a:grpSpLocks/>
          </p:cNvGrpSpPr>
          <p:nvPr/>
        </p:nvGrpSpPr>
        <p:grpSpPr bwMode="auto">
          <a:xfrm>
            <a:off x="320040" y="560070"/>
            <a:ext cx="8503920" cy="6057900"/>
            <a:chOff x="556" y="271"/>
            <a:chExt cx="17984" cy="10529"/>
          </a:xfrm>
        </p:grpSpPr>
        <p:pic>
          <p:nvPicPr>
            <p:cNvPr id="6147" name="Picture 3">
              <a:extLst>
                <a:ext uri="{FF2B5EF4-FFF2-40B4-BE49-F238E27FC236}">
                  <a16:creationId xmlns:a16="http://schemas.microsoft.com/office/drawing/2014/main" id="{C42B9C58-283F-40F9-8AA5-80769804E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 y="271"/>
              <a:ext cx="9089" cy="1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D460E04-C3B9-4301-86C2-C22DCE1F8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 y="361"/>
              <a:ext cx="8730" cy="1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3D440324-CAB5-40BC-9D07-C769E1DC0661}"/>
                </a:ext>
              </a:extLst>
            </p:cNvPr>
            <p:cNvSpPr>
              <a:spLocks noChangeArrowheads="1"/>
            </p:cNvSpPr>
            <p:nvPr/>
          </p:nvSpPr>
          <p:spPr bwMode="auto">
            <a:xfrm>
              <a:off x="3960" y="2131"/>
              <a:ext cx="9600" cy="3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ZoneTexte 6">
            <a:extLst>
              <a:ext uri="{FF2B5EF4-FFF2-40B4-BE49-F238E27FC236}">
                <a16:creationId xmlns:a16="http://schemas.microsoft.com/office/drawing/2014/main" id="{77ACB896-DDF8-4358-ADEC-ED857E285D94}"/>
              </a:ext>
            </a:extLst>
          </p:cNvPr>
          <p:cNvSpPr txBox="1"/>
          <p:nvPr/>
        </p:nvSpPr>
        <p:spPr>
          <a:xfrm>
            <a:off x="325755" y="112514"/>
            <a:ext cx="4572000"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8 </a:t>
            </a:r>
            <a:r>
              <a:rPr lang="fr-FR" sz="1800" dirty="0">
                <a:latin typeface="Arial" panose="020B0604020202020204" pitchFamily="34" charset="0"/>
                <a:cs typeface="Arial" panose="020B0604020202020204" pitchFamily="34" charset="0"/>
              </a:rPr>
              <a:t>: les pratiques touristiques</a:t>
            </a:r>
          </a:p>
        </p:txBody>
      </p:sp>
    </p:spTree>
    <p:extLst>
      <p:ext uri="{BB962C8B-B14F-4D97-AF65-F5344CB8AC3E}">
        <p14:creationId xmlns:p14="http://schemas.microsoft.com/office/powerpoint/2010/main" val="8083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4F59AAC-CE44-F53F-7164-0FAB8F5CE336}"/>
              </a:ext>
            </a:extLst>
          </p:cNvPr>
          <p:cNvSpPr txBox="1"/>
          <p:nvPr/>
        </p:nvSpPr>
        <p:spPr>
          <a:xfrm>
            <a:off x="325754" y="573788"/>
            <a:ext cx="8622302" cy="5509200"/>
          </a:xfrm>
          <a:prstGeom prst="rect">
            <a:avLst/>
          </a:prstGeom>
          <a:noFill/>
          <a:ln>
            <a:solidFill>
              <a:schemeClr val="tx1"/>
            </a:solidFill>
          </a:ln>
        </p:spPr>
        <p:txBody>
          <a:bodyPr wrap="square" rtlCol="0">
            <a:spAutoFit/>
          </a:bodyPr>
          <a:lstStyle/>
          <a:p>
            <a:r>
              <a:rPr lang="fr-FR" sz="1600" dirty="0">
                <a:latin typeface="Arial" panose="020B0604020202020204" pitchFamily="34" charset="0"/>
                <a:cs typeface="Arial" panose="020B0604020202020204" pitchFamily="34" charset="0"/>
              </a:rPr>
              <a:t>Le Costa Rica est célèbre dans le monde entier pour ses côtes époustouflantes, sa biodiversité en plein essor et son riche patrimoine culturel. Joyau de la couronne d’Amérique centrale, le pays est devenu l’un des endroits les plus visités de la région au cours des dernières décennies. Mais le Costa Rica est-il cher ? Malheureusement, la popularité n’est pas sans prix. Les touristes affluent chaque année, et les coûts augmentent régulièrement.</a:t>
            </a:r>
          </a:p>
          <a:p>
            <a:r>
              <a:rPr lang="fr-FR" sz="1600" dirty="0">
                <a:latin typeface="Arial" panose="020B0604020202020204" pitchFamily="34" charset="0"/>
                <a:cs typeface="Arial" panose="020B0604020202020204" pitchFamily="34" charset="0"/>
              </a:rPr>
              <a:t>Les visiteurs qui recherchent le caractère abordable de la plupart des pays d’Amérique centrale risquent d’avoir un petit choc à leur arrivée au Costa Rica. Cela dit, bien qu’il s’agisse du pays le plus cher de la région, les prix ne sont pas pour autant démesurés. totalement déraisonnable. En fait, les prix sont encore de 35 à 40 % inférieurs à ceux de pays comme les États-Unis ou l’Allemagne, ce qui permet de faire des affaires. De plus, vous pouvez voyager en dehors des saisons de pointe et éviter les hôtels de villégiature écologiques coûteux afin d’étirer encore plus votre budget.</a:t>
            </a:r>
          </a:p>
          <a:p>
            <a:r>
              <a:rPr lang="fr-FR" sz="1600" dirty="0">
                <a:latin typeface="Arial" panose="020B0604020202020204" pitchFamily="34" charset="0"/>
                <a:cs typeface="Arial" panose="020B0604020202020204" pitchFamily="34" charset="0"/>
              </a:rPr>
              <a:t>Le prix moyen d’un séjour au Costa Rica se situe entre 850 et 1 450 dollars par semaine. Il s’agit d’une estimation générale pour les voyageurs qui optent pour un hébergement à prix moyen, des restaurants de gamme moyenne et quelques activités par-ci par-là.</a:t>
            </a:r>
          </a:p>
          <a:p>
            <a:r>
              <a:rPr lang="fr-FR" sz="1600" dirty="0">
                <a:latin typeface="Arial" panose="020B0604020202020204" pitchFamily="34" charset="0"/>
                <a:cs typeface="Arial" panose="020B0604020202020204" pitchFamily="34" charset="0"/>
              </a:rPr>
              <a:t>En fin de compte, le coût de vos vacances au Costa Rica dépendra vraiment de la façon dont vous aimez voyager. Des facteurs tels que vos habitudes alimentaires, le type d’endroits où vous souhaitez séjourner et le nombre d’activités que vous allez pratiquer auront une incidence sur le coût de votre voyage au Costa Rica. Et puis il y a le coût des vols, qui peut varier énormément tout au long de l’année et en fonction de votre lieu d’origine (un vol depuis les États-Unis a tendance à être beaucoup moins cher qu’un vol depuis l’Europe, par exemple).</a:t>
            </a:r>
          </a:p>
        </p:txBody>
      </p:sp>
      <p:sp>
        <p:nvSpPr>
          <p:cNvPr id="4" name="ZoneTexte 3">
            <a:extLst>
              <a:ext uri="{FF2B5EF4-FFF2-40B4-BE49-F238E27FC236}">
                <a16:creationId xmlns:a16="http://schemas.microsoft.com/office/drawing/2014/main" id="{76321141-C319-F92D-7E44-DF80CD3C94B4}"/>
              </a:ext>
            </a:extLst>
          </p:cNvPr>
          <p:cNvSpPr txBox="1"/>
          <p:nvPr/>
        </p:nvSpPr>
        <p:spPr>
          <a:xfrm>
            <a:off x="325754" y="77177"/>
            <a:ext cx="8492492" cy="369332"/>
          </a:xfrm>
          <a:prstGeom prst="rect">
            <a:avLst/>
          </a:prstGeom>
          <a:noFill/>
        </p:spPr>
        <p:txBody>
          <a:bodyPr wrap="square">
            <a:spAutoFit/>
          </a:bodyPr>
          <a:lstStyle/>
          <a:p>
            <a:r>
              <a:rPr lang="fr-FR" sz="1800" u="sng" dirty="0">
                <a:latin typeface="Arial" panose="020B0604020202020204" pitchFamily="34" charset="0"/>
                <a:cs typeface="Arial" panose="020B0604020202020204" pitchFamily="34" charset="0"/>
              </a:rPr>
              <a:t>Document 9</a:t>
            </a:r>
            <a:r>
              <a:rPr lang="fr-FR" sz="1800"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Le Costa Rica est-il cher ? Coût moyen des voyages en 2022</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40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D27137-F497-408C-8021-FAB452855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 y="147637"/>
            <a:ext cx="7667625" cy="6562725"/>
          </a:xfrm>
          <a:prstGeom prst="rect">
            <a:avLst/>
          </a:prstGeom>
        </p:spPr>
      </p:pic>
    </p:spTree>
    <p:extLst>
      <p:ext uri="{BB962C8B-B14F-4D97-AF65-F5344CB8AC3E}">
        <p14:creationId xmlns:p14="http://schemas.microsoft.com/office/powerpoint/2010/main" val="338611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jpeg">
            <a:extLst>
              <a:ext uri="{FF2B5EF4-FFF2-40B4-BE49-F238E27FC236}">
                <a16:creationId xmlns:a16="http://schemas.microsoft.com/office/drawing/2014/main" id="{AB4805C3-0002-4FD6-8D74-D9C023203415}"/>
              </a:ext>
            </a:extLst>
          </p:cNvPr>
          <p:cNvPicPr/>
          <p:nvPr/>
        </p:nvPicPr>
        <p:blipFill>
          <a:blip r:embed="rId2" cstate="print"/>
          <a:stretch>
            <a:fillRect/>
          </a:stretch>
        </p:blipFill>
        <p:spPr>
          <a:xfrm>
            <a:off x="1680210" y="125730"/>
            <a:ext cx="7463790" cy="6326346"/>
          </a:xfrm>
          <a:prstGeom prst="rect">
            <a:avLst/>
          </a:prstGeom>
        </p:spPr>
      </p:pic>
      <p:pic>
        <p:nvPicPr>
          <p:cNvPr id="1029" name="Picture 5">
            <a:extLst>
              <a:ext uri="{FF2B5EF4-FFF2-40B4-BE49-F238E27FC236}">
                <a16:creationId xmlns:a16="http://schemas.microsoft.com/office/drawing/2014/main" id="{87C3CD56-1F82-440F-9FB1-DD7276537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 y="4126230"/>
            <a:ext cx="1646585" cy="12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9B8B4F7B-0CDA-4D8B-BE27-59F63C4C9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 y="2113304"/>
            <a:ext cx="1648838" cy="9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74FB8DD6-3C6D-4686-9768-1EBC34B22D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 y="3111593"/>
            <a:ext cx="1676169" cy="10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08F83A94-7870-4937-978C-FBBBE87D55F2}"/>
              </a:ext>
            </a:extLst>
          </p:cNvPr>
          <p:cNvSpPr txBox="1"/>
          <p:nvPr/>
        </p:nvSpPr>
        <p:spPr>
          <a:xfrm>
            <a:off x="13039" y="125730"/>
            <a:ext cx="1635949" cy="707886"/>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1</a:t>
            </a:r>
          </a:p>
          <a:p>
            <a:r>
              <a:rPr lang="fr-FR" sz="2000" dirty="0">
                <a:latin typeface="Arial" panose="020B0604020202020204" pitchFamily="34" charset="0"/>
                <a:cs typeface="Arial" panose="020B0604020202020204" pitchFamily="34" charset="0"/>
              </a:rPr>
              <a:t>Les cartes</a:t>
            </a:r>
          </a:p>
        </p:txBody>
      </p:sp>
      <p:sp>
        <p:nvSpPr>
          <p:cNvPr id="14" name="ZoneTexte 13">
            <a:extLst>
              <a:ext uri="{FF2B5EF4-FFF2-40B4-BE49-F238E27FC236}">
                <a16:creationId xmlns:a16="http://schemas.microsoft.com/office/drawing/2014/main" id="{647F30D6-9315-477F-A4D9-CC1E6AB45058}"/>
              </a:ext>
            </a:extLst>
          </p:cNvPr>
          <p:cNvSpPr txBox="1"/>
          <p:nvPr/>
        </p:nvSpPr>
        <p:spPr>
          <a:xfrm>
            <a:off x="44261" y="934710"/>
            <a:ext cx="1635949" cy="1015663"/>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a:t>
            </a:r>
            <a:r>
              <a:rPr lang="fr-FR" sz="2000" dirty="0">
                <a:latin typeface="Arial" panose="020B0604020202020204" pitchFamily="34" charset="0"/>
                <a:cs typeface="Arial" panose="020B0604020202020204" pitchFamily="34" charset="0"/>
              </a:rPr>
              <a:t>1a – carte physique</a:t>
            </a:r>
          </a:p>
        </p:txBody>
      </p:sp>
    </p:spTree>
    <p:extLst>
      <p:ext uri="{BB962C8B-B14F-4D97-AF65-F5344CB8AC3E}">
        <p14:creationId xmlns:p14="http://schemas.microsoft.com/office/powerpoint/2010/main" val="115277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4253C67-A217-404C-8F7F-D161A0791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51" y="525840"/>
            <a:ext cx="8392878" cy="3776795"/>
          </a:xfrm>
          <a:prstGeom prst="rect">
            <a:avLst/>
          </a:prstGeom>
        </p:spPr>
      </p:pic>
      <p:sp>
        <p:nvSpPr>
          <p:cNvPr id="4" name="ZoneTexte 3">
            <a:extLst>
              <a:ext uri="{FF2B5EF4-FFF2-40B4-BE49-F238E27FC236}">
                <a16:creationId xmlns:a16="http://schemas.microsoft.com/office/drawing/2014/main" id="{D97E1A6A-A2C0-4845-90E8-475BBA3597B0}"/>
              </a:ext>
            </a:extLst>
          </p:cNvPr>
          <p:cNvSpPr txBox="1"/>
          <p:nvPr/>
        </p:nvSpPr>
        <p:spPr>
          <a:xfrm>
            <a:off x="13039" y="125730"/>
            <a:ext cx="46732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Documents 1b</a:t>
            </a:r>
            <a:r>
              <a:rPr lang="fr-FR" sz="2000" dirty="0">
                <a:latin typeface="Arial" panose="020B0604020202020204" pitchFamily="34" charset="0"/>
                <a:cs typeface="Arial" panose="020B0604020202020204" pitchFamily="34" charset="0"/>
              </a:rPr>
              <a:t> – les liaisons aériennes</a:t>
            </a:r>
          </a:p>
        </p:txBody>
      </p:sp>
    </p:spTree>
    <p:extLst>
      <p:ext uri="{BB962C8B-B14F-4D97-AF65-F5344CB8AC3E}">
        <p14:creationId xmlns:p14="http://schemas.microsoft.com/office/powerpoint/2010/main" val="10599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2BFEEC6-2B96-A459-D481-B68F5E801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99" y="363991"/>
            <a:ext cx="8249801" cy="5296639"/>
          </a:xfrm>
          <a:prstGeom prst="rect">
            <a:avLst/>
          </a:prstGeom>
        </p:spPr>
      </p:pic>
      <p:sp>
        <p:nvSpPr>
          <p:cNvPr id="6" name="ZoneTexte 5">
            <a:extLst>
              <a:ext uri="{FF2B5EF4-FFF2-40B4-BE49-F238E27FC236}">
                <a16:creationId xmlns:a16="http://schemas.microsoft.com/office/drawing/2014/main" id="{AED45661-06B5-D98F-E6FD-26F104AF095D}"/>
              </a:ext>
            </a:extLst>
          </p:cNvPr>
          <p:cNvSpPr txBox="1"/>
          <p:nvPr/>
        </p:nvSpPr>
        <p:spPr>
          <a:xfrm>
            <a:off x="447099" y="5937813"/>
            <a:ext cx="8152891" cy="646331"/>
          </a:xfrm>
          <a:prstGeom prst="rect">
            <a:avLst/>
          </a:prstGeom>
          <a:noFill/>
        </p:spPr>
        <p:txBody>
          <a:bodyPr wrap="square" rtlCol="0">
            <a:spAutoFit/>
          </a:bodyPr>
          <a:lstStyle/>
          <a:p>
            <a:r>
              <a:rPr lang="fr-FR" dirty="0"/>
              <a:t>MIA = Miami – SJO = San Jose – JFK = aéroport JFK de </a:t>
            </a:r>
            <a:r>
              <a:rPr lang="fr-FR"/>
              <a:t>New York</a:t>
            </a:r>
          </a:p>
          <a:p>
            <a:r>
              <a:rPr lang="fr-FR" dirty="0"/>
              <a:t>Site </a:t>
            </a:r>
            <a:r>
              <a:rPr lang="fr-FR" dirty="0" err="1"/>
              <a:t>momondo</a:t>
            </a:r>
            <a:r>
              <a:rPr lang="fr-FR" dirty="0"/>
              <a:t> – 28 janvier 2025</a:t>
            </a:r>
          </a:p>
        </p:txBody>
      </p:sp>
    </p:spTree>
    <p:extLst>
      <p:ext uri="{BB962C8B-B14F-4D97-AF65-F5344CB8AC3E}">
        <p14:creationId xmlns:p14="http://schemas.microsoft.com/office/powerpoint/2010/main" val="288499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E1D2BD78-F0AA-4887-8409-135B2FAD3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458" y="662940"/>
            <a:ext cx="7335116"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8ADEFC09-2A44-4263-86E5-F4E2C596F774}"/>
              </a:ext>
            </a:extLst>
          </p:cNvPr>
          <p:cNvSpPr txBox="1"/>
          <p:nvPr/>
        </p:nvSpPr>
        <p:spPr>
          <a:xfrm>
            <a:off x="13039" y="125730"/>
            <a:ext cx="46732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Documents 1c</a:t>
            </a:r>
            <a:r>
              <a:rPr lang="fr-FR" sz="2000" dirty="0">
                <a:latin typeface="Arial" panose="020B0604020202020204" pitchFamily="34" charset="0"/>
                <a:cs typeface="Arial" panose="020B0604020202020204" pitchFamily="34" charset="0"/>
              </a:rPr>
              <a:t> – les cyclones</a:t>
            </a:r>
          </a:p>
        </p:txBody>
      </p:sp>
      <p:sp>
        <p:nvSpPr>
          <p:cNvPr id="6" name="ZoneTexte 5">
            <a:extLst>
              <a:ext uri="{FF2B5EF4-FFF2-40B4-BE49-F238E27FC236}">
                <a16:creationId xmlns:a16="http://schemas.microsoft.com/office/drawing/2014/main" id="{D0000C63-B3A7-484E-B337-FE7D26EB5B0A}"/>
              </a:ext>
            </a:extLst>
          </p:cNvPr>
          <p:cNvSpPr txBox="1"/>
          <p:nvPr/>
        </p:nvSpPr>
        <p:spPr>
          <a:xfrm>
            <a:off x="203836" y="4120575"/>
            <a:ext cx="8587738" cy="1477328"/>
          </a:xfrm>
          <a:prstGeom prst="rect">
            <a:avLst/>
          </a:prstGeom>
          <a:solidFill>
            <a:schemeClr val="bg2"/>
          </a:solidFill>
        </p:spPr>
        <p:txBody>
          <a:bodyPr wrap="square" rtlCol="0">
            <a:spAutoFit/>
          </a:bodyPr>
          <a:lstStyle/>
          <a:p>
            <a:r>
              <a:rPr lang="fr-FR" dirty="0">
                <a:latin typeface="Arial" panose="020B0604020202020204" pitchFamily="34" charset="0"/>
                <a:cs typeface="Arial" panose="020B0604020202020204" pitchFamily="34" charset="0"/>
              </a:rPr>
              <a:t>Une nouvelle tempête tropicale a causé la mort d’au moins 22 personnes en Amérique centrale, Jeudi. Au cours du week-end, elle pourrait se transformer en ouragan et se diriger vers les Etats-Unis.</a:t>
            </a:r>
          </a:p>
          <a:p>
            <a:r>
              <a:rPr lang="fr-FR" dirty="0">
                <a:latin typeface="Arial" panose="020B0604020202020204" pitchFamily="34" charset="0"/>
                <a:cs typeface="Arial" panose="020B0604020202020204" pitchFamily="34" charset="0"/>
              </a:rPr>
              <a:t>Au Costa Rica, où les inondations ont poussé quelques 5000 résidents à fuir leur foyer, les autorités rapportent sept morts.</a:t>
            </a:r>
          </a:p>
        </p:txBody>
      </p:sp>
    </p:spTree>
    <p:extLst>
      <p:ext uri="{BB962C8B-B14F-4D97-AF65-F5344CB8AC3E}">
        <p14:creationId xmlns:p14="http://schemas.microsoft.com/office/powerpoint/2010/main" val="393479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54A3BD4-612C-469D-B7D2-D31412CA62CE}"/>
              </a:ext>
            </a:extLst>
          </p:cNvPr>
          <p:cNvSpPr txBox="1"/>
          <p:nvPr/>
        </p:nvSpPr>
        <p:spPr>
          <a:xfrm>
            <a:off x="13039" y="125730"/>
            <a:ext cx="4021751" cy="1015663"/>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Documents 1d : </a:t>
            </a:r>
            <a:r>
              <a:rPr lang="fr-FR" sz="2000" u="sng">
                <a:latin typeface="Arial" panose="020B0604020202020204" pitchFamily="34" charset="0"/>
                <a:cs typeface="Arial" panose="020B0604020202020204" pitchFamily="34" charset="0"/>
              </a:rPr>
              <a:t>aménagement des </a:t>
            </a:r>
            <a:r>
              <a:rPr lang="fr-FR" sz="2000" u="sng" dirty="0">
                <a:latin typeface="Arial" panose="020B0604020202020204" pitchFamily="34" charset="0"/>
                <a:cs typeface="Arial" panose="020B0604020202020204" pitchFamily="34" charset="0"/>
              </a:rPr>
              <a:t>terres</a:t>
            </a:r>
          </a:p>
          <a:p>
            <a:r>
              <a:rPr lang="fr-FR" sz="2000" dirty="0">
                <a:latin typeface="Arial" panose="020B0604020202020204" pitchFamily="34" charset="0"/>
                <a:cs typeface="Arial" panose="020B0604020202020204" pitchFamily="34" charset="0"/>
              </a:rPr>
              <a:t> </a:t>
            </a:r>
          </a:p>
        </p:txBody>
      </p:sp>
      <p:pic>
        <p:nvPicPr>
          <p:cNvPr id="4" name="Image 3">
            <a:extLst>
              <a:ext uri="{FF2B5EF4-FFF2-40B4-BE49-F238E27FC236}">
                <a16:creationId xmlns:a16="http://schemas.microsoft.com/office/drawing/2014/main" id="{246C0053-D02D-4838-8A53-A60DD4281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267" y="133886"/>
            <a:ext cx="4961927" cy="6635362"/>
          </a:xfrm>
          <a:prstGeom prst="rect">
            <a:avLst/>
          </a:prstGeom>
        </p:spPr>
      </p:pic>
      <p:sp>
        <p:nvSpPr>
          <p:cNvPr id="6" name="ZoneTexte 5">
            <a:extLst>
              <a:ext uri="{FF2B5EF4-FFF2-40B4-BE49-F238E27FC236}">
                <a16:creationId xmlns:a16="http://schemas.microsoft.com/office/drawing/2014/main" id="{4375E7F4-6312-430F-A1C8-D70D2AAD1314}"/>
              </a:ext>
            </a:extLst>
          </p:cNvPr>
          <p:cNvSpPr txBox="1"/>
          <p:nvPr/>
        </p:nvSpPr>
        <p:spPr>
          <a:xfrm>
            <a:off x="137160" y="821412"/>
            <a:ext cx="3486150" cy="5555367"/>
          </a:xfrm>
          <a:prstGeom prst="rect">
            <a:avLst/>
          </a:prstGeom>
          <a:noFill/>
        </p:spPr>
        <p:txBody>
          <a:bodyPr wrap="square" rtlCol="0">
            <a:spAutoFit/>
          </a:bodyPr>
          <a:lstStyle/>
          <a:p>
            <a:r>
              <a:rPr lang="en-US" sz="1700" u="sng" dirty="0"/>
              <a:t>Traduction de la </a:t>
            </a:r>
            <a:r>
              <a:rPr lang="en-US" sz="1700" u="sng" dirty="0" err="1"/>
              <a:t>légende</a:t>
            </a:r>
            <a:endParaRPr lang="en-US" sz="1700" u="sng" dirty="0"/>
          </a:p>
          <a:p>
            <a:r>
              <a:rPr lang="en-US" sz="1700" dirty="0"/>
              <a:t>- cultivated area, some upland pasture and grassland : </a:t>
            </a:r>
            <a:r>
              <a:rPr lang="fr-FR" sz="1700" b="1" dirty="0"/>
              <a:t>superficie cultivée, quelques pâturages de montagne et prairies</a:t>
            </a:r>
          </a:p>
          <a:p>
            <a:r>
              <a:rPr lang="fr-FR" sz="1700" dirty="0"/>
              <a:t>- dense broadleaf evergreen forest :</a:t>
            </a:r>
          </a:p>
          <a:p>
            <a:r>
              <a:rPr lang="fr-FR" sz="1700" b="1" dirty="0"/>
              <a:t>forêt dense à feuilles persistantes</a:t>
            </a:r>
          </a:p>
          <a:p>
            <a:r>
              <a:rPr lang="fr-FR" sz="1700" dirty="0"/>
              <a:t>-  </a:t>
            </a:r>
            <a:r>
              <a:rPr lang="en-US" sz="1700" dirty="0"/>
              <a:t>open deciduous forest, savanna and crops : </a:t>
            </a:r>
            <a:r>
              <a:rPr lang="fr-FR" sz="1700" b="1" dirty="0"/>
              <a:t>forêt de feuillus ouverte, savane et cultures </a:t>
            </a:r>
          </a:p>
          <a:p>
            <a:r>
              <a:rPr lang="fr-FR" sz="1700" dirty="0"/>
              <a:t>- scrub, with some grassland : </a:t>
            </a:r>
            <a:r>
              <a:rPr lang="fr-FR" sz="1700" b="1" dirty="0"/>
              <a:t>broussailles, avec quelques prairies </a:t>
            </a:r>
          </a:p>
          <a:p>
            <a:r>
              <a:rPr lang="fr-FR" sz="1700" dirty="0"/>
              <a:t>- swamp-chiefly palm and mangrove : </a:t>
            </a:r>
            <a:r>
              <a:rPr lang="fr-FR" sz="1700" b="1" dirty="0"/>
              <a:t>marais - principalement palmiers et mangroves*</a:t>
            </a:r>
          </a:p>
          <a:p>
            <a:endParaRPr lang="fr-FR" sz="1700" dirty="0"/>
          </a:p>
          <a:p>
            <a:r>
              <a:rPr lang="fr-FR" sz="1700" dirty="0"/>
              <a:t>*mangrove :  Forêt impénétrable à base de palétuviers, poussant dans la vase des littoraux tropicaux.</a:t>
            </a:r>
          </a:p>
          <a:p>
            <a:endParaRPr lang="fr-FR" sz="1600" dirty="0"/>
          </a:p>
          <a:p>
            <a:pPr marL="285750" indent="-285750">
              <a:buFontTx/>
              <a:buChar char="-"/>
            </a:pPr>
            <a:endParaRPr lang="fr-FR" sz="1600" dirty="0"/>
          </a:p>
        </p:txBody>
      </p:sp>
    </p:spTree>
    <p:extLst>
      <p:ext uri="{BB962C8B-B14F-4D97-AF65-F5344CB8AC3E}">
        <p14:creationId xmlns:p14="http://schemas.microsoft.com/office/powerpoint/2010/main" val="387266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262FCB2E-4168-4D5E-B903-2A52EB127AA2}"/>
              </a:ext>
            </a:extLst>
          </p:cNvPr>
          <p:cNvSpPr txBox="1"/>
          <p:nvPr/>
        </p:nvSpPr>
        <p:spPr>
          <a:xfrm>
            <a:off x="81619" y="64910"/>
            <a:ext cx="164431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2</a:t>
            </a:r>
            <a:endParaRPr lang="fr-FR" sz="2000" dirty="0">
              <a:latin typeface="Arial" panose="020B0604020202020204" pitchFamily="34" charset="0"/>
              <a:cs typeface="Arial" panose="020B0604020202020204" pitchFamily="34" charset="0"/>
            </a:endParaRPr>
          </a:p>
        </p:txBody>
      </p:sp>
      <p:pic>
        <p:nvPicPr>
          <p:cNvPr id="16" name="Image 15">
            <a:extLst>
              <a:ext uri="{FF2B5EF4-FFF2-40B4-BE49-F238E27FC236}">
                <a16:creationId xmlns:a16="http://schemas.microsoft.com/office/drawing/2014/main" id="{8B43A3BA-18E0-4324-B3D6-48E094BDF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10" y="655091"/>
            <a:ext cx="8474150" cy="5925739"/>
          </a:xfrm>
          <a:prstGeom prst="rect">
            <a:avLst/>
          </a:prstGeom>
        </p:spPr>
      </p:pic>
    </p:spTree>
    <p:extLst>
      <p:ext uri="{BB962C8B-B14F-4D97-AF65-F5344CB8AC3E}">
        <p14:creationId xmlns:p14="http://schemas.microsoft.com/office/powerpoint/2010/main" val="67711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DC15BD-4A0C-404B-BA37-409D14B6AD1E}"/>
              </a:ext>
            </a:extLst>
          </p:cNvPr>
          <p:cNvGrpSpPr>
            <a:grpSpLocks/>
          </p:cNvGrpSpPr>
          <p:nvPr/>
        </p:nvGrpSpPr>
        <p:grpSpPr bwMode="auto">
          <a:xfrm>
            <a:off x="399126" y="3843277"/>
            <a:ext cx="8967285" cy="2776958"/>
            <a:chOff x="13211" y="4099"/>
            <a:chExt cx="10250" cy="3015"/>
          </a:xfrm>
        </p:grpSpPr>
        <p:pic>
          <p:nvPicPr>
            <p:cNvPr id="3076" name="Picture 4" descr="Mer des Caraïbes a Tortuguero">
              <a:extLst>
                <a:ext uri="{FF2B5EF4-FFF2-40B4-BE49-F238E27FC236}">
                  <a16:creationId xmlns:a16="http://schemas.microsoft.com/office/drawing/2014/main" id="{E41A6A15-94FA-4668-B324-FDECB989A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1" y="4099"/>
              <a:ext cx="5362" cy="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FB7945AA-0ABC-4B03-875A-163BF5D14A7F}"/>
                </a:ext>
              </a:extLst>
            </p:cNvPr>
            <p:cNvSpPr txBox="1">
              <a:spLocks noChangeArrowheads="1"/>
            </p:cNvSpPr>
            <p:nvPr/>
          </p:nvSpPr>
          <p:spPr bwMode="auto">
            <a:xfrm>
              <a:off x="18933" y="6356"/>
              <a:ext cx="4528"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44000"/>
                </a:lnSpc>
                <a:spcBef>
                  <a:spcPct val="0"/>
                </a:spcBef>
                <a:spcAft>
                  <a:spcPts val="800"/>
                </a:spcAft>
                <a:buClrTx/>
                <a:buSzTx/>
                <a:buFontTx/>
                <a:buNone/>
                <a:tabLst/>
              </a:pPr>
              <a:r>
                <a:rPr kumimoji="0" lang="fr-FR" altLang="fr-FR" sz="1800" b="0" i="0" u="none" strike="noStrike" cap="none" normalizeH="0" baseline="0" dirty="0">
                  <a:ln>
                    <a:noFill/>
                  </a:ln>
                  <a:solidFill>
                    <a:schemeClr val="tx1"/>
                  </a:solidFill>
                  <a:effectLst/>
                  <a:latin typeface="Calibri" panose="020F0502020204030204" pitchFamily="34" charset="0"/>
                </a:rPr>
                <a:t>Mer des Caraïbes à </a:t>
              </a:r>
              <a:r>
                <a:rPr kumimoji="0" lang="fr-FR" altLang="fr-FR" sz="1800" b="0" i="0" u="none" strike="noStrike" cap="none" normalizeH="0" baseline="0" dirty="0" err="1">
                  <a:ln>
                    <a:noFill/>
                  </a:ln>
                  <a:solidFill>
                    <a:schemeClr val="tx1"/>
                  </a:solidFill>
                  <a:effectLst/>
                  <a:latin typeface="Calibri" panose="020F0502020204030204" pitchFamily="34" charset="0"/>
                </a:rPr>
                <a:t>Tortuguero</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sp>
        <p:nvSpPr>
          <p:cNvPr id="6" name="ZoneTexte 5">
            <a:extLst>
              <a:ext uri="{FF2B5EF4-FFF2-40B4-BE49-F238E27FC236}">
                <a16:creationId xmlns:a16="http://schemas.microsoft.com/office/drawing/2014/main" id="{2934953C-3354-4F88-99FD-6DE70122D4E0}"/>
              </a:ext>
            </a:extLst>
          </p:cNvPr>
          <p:cNvSpPr txBox="1"/>
          <p:nvPr/>
        </p:nvSpPr>
        <p:spPr>
          <a:xfrm>
            <a:off x="81619" y="64910"/>
            <a:ext cx="3758861" cy="400110"/>
          </a:xfrm>
          <a:prstGeom prst="rect">
            <a:avLst/>
          </a:prstGeom>
          <a:noFill/>
        </p:spPr>
        <p:txBody>
          <a:bodyPr wrap="square" rtlCol="0">
            <a:spAutoFit/>
          </a:bodyPr>
          <a:lstStyle/>
          <a:p>
            <a:r>
              <a:rPr lang="fr-FR" sz="2000" u="sng" dirty="0">
                <a:latin typeface="Arial" panose="020B0604020202020204" pitchFamily="34" charset="0"/>
                <a:cs typeface="Arial" panose="020B0604020202020204" pitchFamily="34" charset="0"/>
              </a:rPr>
              <a:t>Document 3</a:t>
            </a:r>
            <a:r>
              <a:rPr lang="fr-FR" sz="2000" dirty="0">
                <a:latin typeface="Arial" panose="020B0604020202020204" pitchFamily="34" charset="0"/>
                <a:cs typeface="Arial" panose="020B0604020202020204" pitchFamily="34" charset="0"/>
              </a:rPr>
              <a:t> : les paysages</a:t>
            </a:r>
          </a:p>
        </p:txBody>
      </p:sp>
      <p:pic>
        <p:nvPicPr>
          <p:cNvPr id="5" name="Image 4">
            <a:extLst>
              <a:ext uri="{FF2B5EF4-FFF2-40B4-BE49-F238E27FC236}">
                <a16:creationId xmlns:a16="http://schemas.microsoft.com/office/drawing/2014/main" id="{474DCE0E-0C32-42A0-B3BC-096D72565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59" y="578219"/>
            <a:ext cx="4334632" cy="3151905"/>
          </a:xfrm>
          <a:prstGeom prst="rect">
            <a:avLst/>
          </a:prstGeom>
        </p:spPr>
      </p:pic>
      <p:sp>
        <p:nvSpPr>
          <p:cNvPr id="7" name="ZoneTexte 6">
            <a:extLst>
              <a:ext uri="{FF2B5EF4-FFF2-40B4-BE49-F238E27FC236}">
                <a16:creationId xmlns:a16="http://schemas.microsoft.com/office/drawing/2014/main" id="{5DB043D3-93A2-4BF8-AA6C-DB00069410CA}"/>
              </a:ext>
            </a:extLst>
          </p:cNvPr>
          <p:cNvSpPr txBox="1"/>
          <p:nvPr/>
        </p:nvSpPr>
        <p:spPr>
          <a:xfrm>
            <a:off x="4972050" y="465020"/>
            <a:ext cx="3863340" cy="3139321"/>
          </a:xfrm>
          <a:prstGeom prst="rect">
            <a:avLst/>
          </a:prstGeom>
          <a:noFill/>
        </p:spPr>
        <p:txBody>
          <a:bodyPr wrap="square" rtlCol="0">
            <a:spAutoFit/>
          </a:bodyPr>
          <a:lstStyle/>
          <a:p>
            <a:r>
              <a:rPr lang="fr-FR"/>
              <a:t>La mangrove Sierpe-Terraba se trouve dans l'estuaire du Rio Sierpe dans le Sud du Costa Rica. C'est la plus grande et surtout la plus sauvage mangrove d'Amérique Centrale, on y trouve 5 espèces de palétuviers et un nombre surprenant d'espèces animales. Encore méconnue du tourisme de masse, il est très aisé de faire de l'observation animalière que ce soit de jour comme de nuit. </a:t>
            </a:r>
            <a:endParaRPr lang="fr-FR" dirty="0"/>
          </a:p>
        </p:txBody>
      </p:sp>
    </p:spTree>
    <p:extLst>
      <p:ext uri="{BB962C8B-B14F-4D97-AF65-F5344CB8AC3E}">
        <p14:creationId xmlns:p14="http://schemas.microsoft.com/office/powerpoint/2010/main" val="97651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DB31453-CE67-488D-8147-35C11380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56" y="201845"/>
            <a:ext cx="8857956" cy="2404195"/>
          </a:xfrm>
          <a:prstGeom prst="rect">
            <a:avLst/>
          </a:prstGeom>
        </p:spPr>
      </p:pic>
      <p:sp>
        <p:nvSpPr>
          <p:cNvPr id="7" name="ZoneTexte 6">
            <a:extLst>
              <a:ext uri="{FF2B5EF4-FFF2-40B4-BE49-F238E27FC236}">
                <a16:creationId xmlns:a16="http://schemas.microsoft.com/office/drawing/2014/main" id="{6903B4F5-118F-4160-9806-31110EC93558}"/>
              </a:ext>
            </a:extLst>
          </p:cNvPr>
          <p:cNvSpPr txBox="1"/>
          <p:nvPr/>
        </p:nvSpPr>
        <p:spPr>
          <a:xfrm>
            <a:off x="297180" y="2820800"/>
            <a:ext cx="8549640" cy="2862322"/>
          </a:xfrm>
          <a:prstGeom prst="rect">
            <a:avLst/>
          </a:prstGeom>
          <a:noFill/>
          <a:ln>
            <a:noFill/>
          </a:ln>
        </p:spPr>
        <p:txBody>
          <a:bodyPr wrap="square" rtlCol="0">
            <a:spAutoFit/>
          </a:bodyPr>
          <a:lstStyle/>
          <a:p>
            <a:r>
              <a:rPr lang="fr-FR" dirty="0"/>
              <a:t>Le Ministère des affaires étrangères indique dans sa rubrique Conseils aux voyageurs, que "deux volcans sont actuellement en activité dans la zone de la capitale : le </a:t>
            </a:r>
            <a:r>
              <a:rPr lang="fr-FR" dirty="0" err="1"/>
              <a:t>Turrialba</a:t>
            </a:r>
            <a:r>
              <a:rPr lang="fr-FR" dirty="0"/>
              <a:t>, à une trentaine de kilomètres à l’est de San José, et le Poas, à 45 kilomètres au nord-ouest.</a:t>
            </a:r>
          </a:p>
          <a:p>
            <a:r>
              <a:rPr lang="fr-FR" dirty="0"/>
              <a:t>Leur activité est susceptible d’avoir des répercussions sur le trafic aérien de l’aéroport international de Juan </a:t>
            </a:r>
            <a:r>
              <a:rPr lang="fr-FR" dirty="0" err="1"/>
              <a:t>Santamaria</a:t>
            </a:r>
            <a:r>
              <a:rPr lang="fr-FR" dirty="0"/>
              <a:t>."</a:t>
            </a:r>
          </a:p>
          <a:p>
            <a:r>
              <a:rPr lang="fr-FR" dirty="0"/>
              <a:t>Le Parc naturel du Poas a été fermé pour une durée indéfinie le 16 avril compte tenu risques sanitaires et de la dégradation du site (disparition du dôme du volcan, éruption de matière incandescente aux abords du cratère, chute de roches au niveau du mirador principal).</a:t>
            </a:r>
          </a:p>
          <a:p>
            <a:pPr algn="r"/>
            <a:r>
              <a:rPr lang="fr-FR" dirty="0"/>
              <a:t>Rédigé par La Rédaction TourMag.com le Mardi 25 Avril 2017</a:t>
            </a:r>
          </a:p>
        </p:txBody>
      </p:sp>
    </p:spTree>
    <p:extLst>
      <p:ext uri="{BB962C8B-B14F-4D97-AF65-F5344CB8AC3E}">
        <p14:creationId xmlns:p14="http://schemas.microsoft.com/office/powerpoint/2010/main" val="12964300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1447</Words>
  <Application>Microsoft Office PowerPoint</Application>
  <PresentationFormat>Affichage à l'écran (4:3)</PresentationFormat>
  <Paragraphs>84</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Arial Black</vt:lpstr>
      <vt:lpstr>Calibri</vt:lpstr>
      <vt:lpstr>Calibri Light</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Thierry Périssé</cp:lastModifiedBy>
  <cp:revision>41</cp:revision>
  <dcterms:created xsi:type="dcterms:W3CDTF">2021-02-03T16:55:02Z</dcterms:created>
  <dcterms:modified xsi:type="dcterms:W3CDTF">2025-01-28T19:09:38Z</dcterms:modified>
</cp:coreProperties>
</file>