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7"/>
  </p:notesMasterIdLst>
  <p:sldIdLst>
    <p:sldId id="256" r:id="rId2"/>
    <p:sldId id="358" r:id="rId3"/>
    <p:sldId id="361" r:id="rId4"/>
    <p:sldId id="362" r:id="rId5"/>
    <p:sldId id="360" r:id="rId6"/>
    <p:sldId id="359" r:id="rId7"/>
    <p:sldId id="363" r:id="rId8"/>
    <p:sldId id="364" r:id="rId9"/>
    <p:sldId id="263" r:id="rId10"/>
    <p:sldId id="356" r:id="rId11"/>
    <p:sldId id="258" r:id="rId12"/>
    <p:sldId id="261" r:id="rId13"/>
    <p:sldId id="260" r:id="rId14"/>
    <p:sldId id="365" r:id="rId15"/>
    <p:sldId id="271" r:id="rId16"/>
    <p:sldId id="272" r:id="rId17"/>
    <p:sldId id="277" r:id="rId18"/>
    <p:sldId id="278" r:id="rId19"/>
    <p:sldId id="279" r:id="rId20"/>
    <p:sldId id="259" r:id="rId21"/>
    <p:sldId id="262" r:id="rId22"/>
    <p:sldId id="264" r:id="rId23"/>
    <p:sldId id="357" r:id="rId24"/>
    <p:sldId id="265" r:id="rId25"/>
    <p:sldId id="266" r:id="rId26"/>
    <p:sldId id="267" r:id="rId27"/>
    <p:sldId id="268" r:id="rId28"/>
    <p:sldId id="269" r:id="rId29"/>
    <p:sldId id="270" r:id="rId30"/>
    <p:sldId id="281" r:id="rId31"/>
    <p:sldId id="347" r:id="rId32"/>
    <p:sldId id="353" r:id="rId33"/>
    <p:sldId id="354" r:id="rId34"/>
    <p:sldId id="348" r:id="rId35"/>
    <p:sldId id="274" r:id="rId36"/>
    <p:sldId id="352" r:id="rId37"/>
    <p:sldId id="351" r:id="rId38"/>
    <p:sldId id="275" r:id="rId39"/>
    <p:sldId id="350" r:id="rId40"/>
    <p:sldId id="273" r:id="rId41"/>
    <p:sldId id="355" r:id="rId42"/>
    <p:sldId id="276" r:id="rId43"/>
    <p:sldId id="280" r:id="rId44"/>
    <p:sldId id="282" r:id="rId45"/>
    <p:sldId id="283" r:id="rId46"/>
    <p:sldId id="284" r:id="rId47"/>
    <p:sldId id="285" r:id="rId48"/>
    <p:sldId id="329" r:id="rId49"/>
    <p:sldId id="330" r:id="rId50"/>
    <p:sldId id="331" r:id="rId51"/>
    <p:sldId id="332" r:id="rId52"/>
    <p:sldId id="333" r:id="rId53"/>
    <p:sldId id="339" r:id="rId54"/>
    <p:sldId id="340" r:id="rId55"/>
    <p:sldId id="334" r:id="rId56"/>
    <p:sldId id="337" r:id="rId57"/>
    <p:sldId id="341" r:id="rId58"/>
    <p:sldId id="335" r:id="rId59"/>
    <p:sldId id="342" r:id="rId60"/>
    <p:sldId id="343" r:id="rId61"/>
    <p:sldId id="344" r:id="rId62"/>
    <p:sldId id="345" r:id="rId63"/>
    <p:sldId id="336" r:id="rId64"/>
    <p:sldId id="287" r:id="rId65"/>
    <p:sldId id="338" r:id="rId66"/>
    <p:sldId id="288" r:id="rId67"/>
    <p:sldId id="289" r:id="rId68"/>
    <p:sldId id="290" r:id="rId69"/>
    <p:sldId id="292" r:id="rId70"/>
    <p:sldId id="293" r:id="rId71"/>
    <p:sldId id="294" r:id="rId72"/>
    <p:sldId id="296" r:id="rId73"/>
    <p:sldId id="300" r:id="rId74"/>
    <p:sldId id="301" r:id="rId75"/>
    <p:sldId id="302" r:id="rId76"/>
    <p:sldId id="303" r:id="rId77"/>
    <p:sldId id="304" r:id="rId78"/>
    <p:sldId id="305" r:id="rId79"/>
    <p:sldId id="306" r:id="rId80"/>
    <p:sldId id="366" r:id="rId81"/>
    <p:sldId id="308" r:id="rId82"/>
    <p:sldId id="309" r:id="rId83"/>
    <p:sldId id="310" r:id="rId84"/>
    <p:sldId id="311" r:id="rId85"/>
    <p:sldId id="312" r:id="rId86"/>
    <p:sldId id="314" r:id="rId87"/>
    <p:sldId id="315" r:id="rId88"/>
    <p:sldId id="316" r:id="rId89"/>
    <p:sldId id="317" r:id="rId90"/>
    <p:sldId id="318" r:id="rId91"/>
    <p:sldId id="319" r:id="rId92"/>
    <p:sldId id="320" r:id="rId93"/>
    <p:sldId id="321" r:id="rId94"/>
    <p:sldId id="327" r:id="rId95"/>
    <p:sldId id="325"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66FF"/>
    <a:srgbClr val="FFCC66"/>
    <a:srgbClr val="EF8943"/>
    <a:srgbClr val="ED7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2" d="100"/>
          <a:sy n="72" d="100"/>
        </p:scale>
        <p:origin x="11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718CF0-D46D-4191-8417-4D3E7DC42371}" type="datetimeFigureOut">
              <a:rPr lang="fr-FR" smtClean="0"/>
              <a:t>14/01/2026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82A65B-6211-4D8C-BC23-D5D5E332846D}" type="slidenum">
              <a:rPr lang="fr-FR" smtClean="0"/>
              <a:t>‹N°›</a:t>
            </a:fld>
            <a:endParaRPr lang="fr-FR"/>
          </a:p>
        </p:txBody>
      </p:sp>
    </p:spTree>
    <p:extLst>
      <p:ext uri="{BB962C8B-B14F-4D97-AF65-F5344CB8AC3E}">
        <p14:creationId xmlns:p14="http://schemas.microsoft.com/office/powerpoint/2010/main" val="4099377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09010DD-346F-4977-91AA-2723C14B7E85}" type="datetime1">
              <a:rPr lang="fr-FR" smtClean="0"/>
              <a:t>14/01/2026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1543028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CDC0F8-1EC3-4252-9ADC-73A9ECC534A0}" type="datetime1">
              <a:rPr lang="fr-FR" smtClean="0"/>
              <a:t>14/01/2026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32471455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E691F7-7E4F-4E39-AF7E-327705E07233}" type="datetime1">
              <a:rPr lang="fr-FR" smtClean="0"/>
              <a:t>14/01/2026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42157090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1215AE-3CB0-47D4-A6B1-D194DC0F612B}" type="datetime1">
              <a:rPr lang="fr-FR" smtClean="0"/>
              <a:t>14/01/2026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36873177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D8B8520-4D6C-4D24-AD2E-93B7D7F51FF7}" type="datetime1">
              <a:rPr lang="fr-FR" smtClean="0"/>
              <a:t>14/01/2026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27306053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49697C8-384C-490E-8C8D-699930D7D899}" type="datetime1">
              <a:rPr lang="fr-FR" smtClean="0"/>
              <a:t>14/01/2026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012669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7789A2D-322E-4672-ACFF-CFC00A083137}" type="datetime1">
              <a:rPr lang="fr-FR" smtClean="0"/>
              <a:t>14/01/2026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6569580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CF8A02A-AB3B-4926-8EDB-50A4E5050735}" type="datetime1">
              <a:rPr lang="fr-FR" smtClean="0"/>
              <a:t>14/01/2026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38336496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84F0A-D224-434A-8958-43A4FAB1EAFC}" type="datetime1">
              <a:rPr lang="fr-FR" smtClean="0"/>
              <a:t>14/01/2026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435303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BB59693-A1FD-4EAA-9E66-3A35C2E8D0E5}" type="datetime1">
              <a:rPr lang="fr-FR" smtClean="0"/>
              <a:t>14/01/2026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20520933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F22955F-3F51-426E-9D6E-76CE873796C8}" type="datetime1">
              <a:rPr lang="fr-FR" smtClean="0"/>
              <a:t>14/01/2026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4759963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6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A0F50-E6D8-4BF0-91E6-898D73E58FBF}" type="datetime1">
              <a:rPr lang="fr-FR" smtClean="0"/>
              <a:t>14/01/2026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BF02D-C72E-4E70-AD39-D24D1FE82F66}" type="slidenum">
              <a:rPr lang="fr-FR" smtClean="0"/>
              <a:t>‹N°›</a:t>
            </a:fld>
            <a:endParaRPr lang="fr-FR"/>
          </a:p>
        </p:txBody>
      </p:sp>
    </p:spTree>
    <p:extLst>
      <p:ext uri="{BB962C8B-B14F-4D97-AF65-F5344CB8AC3E}">
        <p14:creationId xmlns:p14="http://schemas.microsoft.com/office/powerpoint/2010/main" val="2097882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web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4D3C81-B719-457C-B28A-FD2B01FE87C5}"/>
              </a:ext>
            </a:extLst>
          </p:cNvPr>
          <p:cNvSpPr txBox="1"/>
          <p:nvPr/>
        </p:nvSpPr>
        <p:spPr>
          <a:xfrm>
            <a:off x="1417320" y="468907"/>
            <a:ext cx="7726680" cy="1200329"/>
          </a:xfrm>
          <a:prstGeom prst="rect">
            <a:avLst/>
          </a:prstGeom>
          <a:noFill/>
        </p:spPr>
        <p:txBody>
          <a:bodyPr wrap="square" rtlCol="0">
            <a:spAutoFit/>
          </a:bodyPr>
          <a:lstStyle/>
          <a:p>
            <a:pPr algn="ctr"/>
            <a:r>
              <a:rPr lang="fr-FR" sz="3600" dirty="0">
                <a:latin typeface="Arial Black" panose="020B0A04020102020204" pitchFamily="34" charset="0"/>
              </a:rPr>
              <a:t>Les imaginaires et les pratiques touristiques</a:t>
            </a:r>
          </a:p>
        </p:txBody>
      </p:sp>
      <p:sp>
        <p:nvSpPr>
          <p:cNvPr id="5" name="ZoneTexte 4">
            <a:extLst>
              <a:ext uri="{FF2B5EF4-FFF2-40B4-BE49-F238E27FC236}">
                <a16:creationId xmlns:a16="http://schemas.microsoft.com/office/drawing/2014/main" id="{3A945060-2248-4017-9B4B-CFE0C42D4A34}"/>
              </a:ext>
            </a:extLst>
          </p:cNvPr>
          <p:cNvSpPr txBox="1"/>
          <p:nvPr/>
        </p:nvSpPr>
        <p:spPr>
          <a:xfrm rot="19845900">
            <a:off x="182897" y="414579"/>
            <a:ext cx="1834188" cy="523220"/>
          </a:xfrm>
          <a:prstGeom prst="rect">
            <a:avLst/>
          </a:prstGeom>
          <a:noFill/>
        </p:spPr>
        <p:txBody>
          <a:bodyPr wrap="square" rtlCol="0">
            <a:spAutoFit/>
          </a:bodyPr>
          <a:lstStyle/>
          <a:p>
            <a:r>
              <a:rPr lang="fr-FR" sz="2800" b="1" dirty="0">
                <a:solidFill>
                  <a:srgbClr val="7030A0"/>
                </a:solidFill>
              </a:rPr>
              <a:t>Chapitre 6</a:t>
            </a:r>
          </a:p>
        </p:txBody>
      </p:sp>
      <p:sp>
        <p:nvSpPr>
          <p:cNvPr id="6" name="ZoneTexte 5">
            <a:extLst>
              <a:ext uri="{FF2B5EF4-FFF2-40B4-BE49-F238E27FC236}">
                <a16:creationId xmlns:a16="http://schemas.microsoft.com/office/drawing/2014/main" id="{E924E444-1712-4ABE-A477-66992E7254C1}"/>
              </a:ext>
            </a:extLst>
          </p:cNvPr>
          <p:cNvSpPr txBox="1"/>
          <p:nvPr/>
        </p:nvSpPr>
        <p:spPr>
          <a:xfrm>
            <a:off x="377190" y="2003277"/>
            <a:ext cx="386334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Présentation du chapitre</a:t>
            </a:r>
          </a:p>
        </p:txBody>
      </p:sp>
      <p:sp>
        <p:nvSpPr>
          <p:cNvPr id="7" name="ZoneTexte 6">
            <a:extLst>
              <a:ext uri="{FF2B5EF4-FFF2-40B4-BE49-F238E27FC236}">
                <a16:creationId xmlns:a16="http://schemas.microsoft.com/office/drawing/2014/main" id="{976A6A1C-B8E3-4237-9C2D-F375F66DAC82}"/>
              </a:ext>
            </a:extLst>
          </p:cNvPr>
          <p:cNvSpPr txBox="1"/>
          <p:nvPr/>
        </p:nvSpPr>
        <p:spPr>
          <a:xfrm>
            <a:off x="377190" y="2603441"/>
            <a:ext cx="8595360" cy="1015663"/>
          </a:xfrm>
          <a:prstGeom prst="rect">
            <a:avLst/>
          </a:prstGeom>
          <a:noFill/>
        </p:spPr>
        <p:txBody>
          <a:bodyPr wrap="square" rtlCol="0">
            <a:spAutoFit/>
          </a:bodyPr>
          <a:lstStyle/>
          <a:p>
            <a:r>
              <a:rPr lang="fr-FR" sz="2000" b="1" i="1" dirty="0">
                <a:latin typeface="Verdana" panose="020B0604030504040204" pitchFamily="34" charset="0"/>
                <a:ea typeface="Verdana" panose="020B0604030504040204" pitchFamily="34" charset="0"/>
              </a:rPr>
              <a:t>Problématique : En quoi les imaginaires touristiques influencent-ils les pratiques des touristes et la transformation des territoires ?</a:t>
            </a:r>
          </a:p>
        </p:txBody>
      </p:sp>
      <p:sp>
        <p:nvSpPr>
          <p:cNvPr id="8" name="ZoneTexte 7">
            <a:extLst>
              <a:ext uri="{FF2B5EF4-FFF2-40B4-BE49-F238E27FC236}">
                <a16:creationId xmlns:a16="http://schemas.microsoft.com/office/drawing/2014/main" id="{38BD8CFB-8576-4EA7-95D2-ECA3A5C5DA00}"/>
              </a:ext>
            </a:extLst>
          </p:cNvPr>
          <p:cNvSpPr txBox="1"/>
          <p:nvPr/>
        </p:nvSpPr>
        <p:spPr>
          <a:xfrm>
            <a:off x="377189" y="3935961"/>
            <a:ext cx="8213917" cy="1477328"/>
          </a:xfrm>
          <a:prstGeom prst="rect">
            <a:avLst/>
          </a:prstGeom>
          <a:noFill/>
        </p:spPr>
        <p:txBody>
          <a:bodyPr wrap="square" rtlCol="0">
            <a:spAutoFit/>
          </a:bodyPr>
          <a:lstStyle/>
          <a:p>
            <a:pPr>
              <a:spcAft>
                <a:spcPts val="600"/>
              </a:spcAft>
            </a:pPr>
            <a:r>
              <a:rPr lang="fr-FR" sz="2000" b="1" u="sng" dirty="0">
                <a:latin typeface="Verdana" panose="020B0604030504040204" pitchFamily="34" charset="0"/>
                <a:ea typeface="Verdana" panose="020B0604030504040204" pitchFamily="34" charset="0"/>
              </a:rPr>
              <a:t>Plan</a:t>
            </a:r>
          </a:p>
          <a:p>
            <a:pPr>
              <a:spcAft>
                <a:spcPts val="600"/>
              </a:spcAft>
            </a:pPr>
            <a:r>
              <a:rPr lang="fr-FR" sz="2000" b="1" dirty="0">
                <a:latin typeface="Verdana" panose="020B0604030504040204" pitchFamily="34" charset="0"/>
                <a:ea typeface="Verdana" panose="020B0604030504040204" pitchFamily="34" charset="0"/>
              </a:rPr>
              <a:t>I Les imaginaires des touristes et la construction des territoires touristiques</a:t>
            </a:r>
          </a:p>
          <a:p>
            <a:pPr>
              <a:spcAft>
                <a:spcPts val="600"/>
              </a:spcAft>
            </a:pPr>
            <a:r>
              <a:rPr lang="fr-FR" sz="2000" b="1" dirty="0">
                <a:latin typeface="Verdana" panose="020B0604030504040204" pitchFamily="34" charset="0"/>
                <a:ea typeface="Verdana" panose="020B0604030504040204" pitchFamily="34" charset="0"/>
              </a:rPr>
              <a:t>II Les pratiques des touristes</a:t>
            </a:r>
          </a:p>
        </p:txBody>
      </p:sp>
    </p:spTree>
    <p:extLst>
      <p:ext uri="{BB962C8B-B14F-4D97-AF65-F5344CB8AC3E}">
        <p14:creationId xmlns:p14="http://schemas.microsoft.com/office/powerpoint/2010/main" val="39807991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C101E1-11F2-4AAD-B83F-5EC913AB3987}"/>
              </a:ext>
            </a:extLst>
          </p:cNvPr>
          <p:cNvSpPr>
            <a:spLocks noGrp="1"/>
          </p:cNvSpPr>
          <p:nvPr>
            <p:ph type="sldNum" sz="quarter" idx="12"/>
          </p:nvPr>
        </p:nvSpPr>
        <p:spPr/>
        <p:txBody>
          <a:bodyPr/>
          <a:lstStyle/>
          <a:p>
            <a:fld id="{B0ABF02D-C72E-4E70-AD39-D24D1FE82F66}" type="slidenum">
              <a:rPr lang="fr-FR" smtClean="0"/>
              <a:t>10</a:t>
            </a:fld>
            <a:endParaRPr lang="fr-FR" dirty="0"/>
          </a:p>
        </p:txBody>
      </p:sp>
      <p:pic>
        <p:nvPicPr>
          <p:cNvPr id="1028" name="Picture 4" descr="https://img.openagenda.com/u/3840x0/main/location14668667.jpg?_ts=1689169787707">
            <a:extLst>
              <a:ext uri="{FF2B5EF4-FFF2-40B4-BE49-F238E27FC236}">
                <a16:creationId xmlns:a16="http://schemas.microsoft.com/office/drawing/2014/main" id="{1AFA04DB-2892-456B-BCFE-818828D77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632" y="136524"/>
            <a:ext cx="5581368" cy="319087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03B6F63A-0C2C-4330-83B2-CAF79024F828}"/>
              </a:ext>
            </a:extLst>
          </p:cNvPr>
          <p:cNvSpPr txBox="1"/>
          <p:nvPr/>
        </p:nvSpPr>
        <p:spPr>
          <a:xfrm>
            <a:off x="274320" y="3343554"/>
            <a:ext cx="8869680" cy="2862322"/>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de Jean-Richard Bloch et à la liberté d’expression, qu’il a défendue toute sa vie. En écho à la générosité et à l’humanisme de Jean-Richard Bloch, qui a accueilli beaucoup d’artistes en exil à la </a:t>
            </a:r>
            <a:r>
              <a:rPr lang="fr-FR" sz="2000" b="1" dirty="0" err="1">
                <a:latin typeface="Arial" panose="020B0604020202020204" pitchFamily="34" charset="0"/>
                <a:cs typeface="Arial" panose="020B0604020202020204" pitchFamily="34" charset="0"/>
              </a:rPr>
              <a:t>Mérigote</a:t>
            </a:r>
            <a:r>
              <a:rPr lang="fr-FR" sz="2000" b="1" dirty="0">
                <a:latin typeface="Arial" panose="020B0604020202020204" pitchFamily="34" charset="0"/>
                <a:cs typeface="Arial" panose="020B0604020202020204" pitchFamily="34" charset="0"/>
              </a:rPr>
              <a:t>, un des espaces de résidence de la villa Bloch est réservé à un auteur fuyant le régime répressif de son pays d’origine.</a:t>
            </a:r>
          </a:p>
          <a:p>
            <a:r>
              <a:rPr lang="fr-FR" sz="2000" b="1" dirty="0">
                <a:latin typeface="Arial" panose="020B0604020202020204" pitchFamily="34" charset="0"/>
                <a:cs typeface="Arial" panose="020B0604020202020204" pitchFamily="34" charset="0"/>
              </a:rPr>
              <a:t>La ville de Poitiers est devenue membre du réseau international des villes-refuges ICORN (International Cities of Refuge Network), qui invitent, accueillent et accompagnent un auteur persécuté (écrivain, journaliste, caricaturiste…) pour une période de deux ans</a:t>
            </a:r>
          </a:p>
        </p:txBody>
      </p:sp>
      <p:sp>
        <p:nvSpPr>
          <p:cNvPr id="8" name="ZoneTexte 7">
            <a:extLst>
              <a:ext uri="{FF2B5EF4-FFF2-40B4-BE49-F238E27FC236}">
                <a16:creationId xmlns:a16="http://schemas.microsoft.com/office/drawing/2014/main" id="{B3A327BB-2E93-4BC1-BD6A-3C0E9B4A4D16}"/>
              </a:ext>
            </a:extLst>
          </p:cNvPr>
          <p:cNvSpPr txBox="1"/>
          <p:nvPr/>
        </p:nvSpPr>
        <p:spPr>
          <a:xfrm>
            <a:off x="5985933" y="0"/>
            <a:ext cx="3031067" cy="3477875"/>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En mars 2017, la ville de Poitiers lance un nouveau projet culturel : l’ancienne maison de Jean-Richard Bloch, la villa Bloch, deviendra un lieu de résidences pour quatre artistes.</a:t>
            </a:r>
          </a:p>
          <a:p>
            <a:r>
              <a:rPr lang="fr-FR" sz="2000" b="1" dirty="0">
                <a:latin typeface="Arial" panose="020B0604020202020204" pitchFamily="34" charset="0"/>
                <a:cs typeface="Arial" panose="020B0604020202020204" pitchFamily="34" charset="0"/>
              </a:rPr>
              <a:t>Son objectif est de rendre un hommage vivant à la mémoire </a:t>
            </a:r>
          </a:p>
        </p:txBody>
      </p:sp>
    </p:spTree>
    <p:extLst>
      <p:ext uri="{BB962C8B-B14F-4D97-AF65-F5344CB8AC3E}">
        <p14:creationId xmlns:p14="http://schemas.microsoft.com/office/powerpoint/2010/main" val="24672511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C7089C4-5755-4700-8440-831EFDE2F3F4}"/>
              </a:ext>
            </a:extLst>
          </p:cNvPr>
          <p:cNvSpPr txBox="1"/>
          <p:nvPr/>
        </p:nvSpPr>
        <p:spPr>
          <a:xfrm>
            <a:off x="171450" y="29790"/>
            <a:ext cx="2566271" cy="707886"/>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de mémoire</a:t>
            </a:r>
          </a:p>
        </p:txBody>
      </p:sp>
      <p:sp>
        <p:nvSpPr>
          <p:cNvPr id="3" name="ZoneTexte 2">
            <a:extLst>
              <a:ext uri="{FF2B5EF4-FFF2-40B4-BE49-F238E27FC236}">
                <a16:creationId xmlns:a16="http://schemas.microsoft.com/office/drawing/2014/main" id="{25E44C2D-A6D1-4532-B4A4-E2E433781AFE}"/>
              </a:ext>
            </a:extLst>
          </p:cNvPr>
          <p:cNvSpPr txBox="1"/>
          <p:nvPr/>
        </p:nvSpPr>
        <p:spPr>
          <a:xfrm>
            <a:off x="80010" y="737676"/>
            <a:ext cx="2904006" cy="5940088"/>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Le tourisme de mémoire est une forme de tourisme qui consiste à mettre en avant le patrimoine historique d'un lieu, en particulier quand le site en question a été marqué par un évènement ponctuel, douloureux. Ce peut être une bataille, un acte politique, un massacre ou une catastrophe.</a:t>
            </a:r>
          </a:p>
        </p:txBody>
      </p:sp>
      <p:pic>
        <p:nvPicPr>
          <p:cNvPr id="4" name="Image 3">
            <a:extLst>
              <a:ext uri="{FF2B5EF4-FFF2-40B4-BE49-F238E27FC236}">
                <a16:creationId xmlns:a16="http://schemas.microsoft.com/office/drawing/2014/main" id="{6FD4D657-9E3A-4DCF-9E86-E93D5C13F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741" y="377189"/>
            <a:ext cx="5994249" cy="6287385"/>
          </a:xfrm>
          <a:prstGeom prst="rect">
            <a:avLst/>
          </a:prstGeom>
        </p:spPr>
      </p:pic>
      <p:sp>
        <p:nvSpPr>
          <p:cNvPr id="5" name="Espace réservé du numéro de diapositive 4">
            <a:extLst>
              <a:ext uri="{FF2B5EF4-FFF2-40B4-BE49-F238E27FC236}">
                <a16:creationId xmlns:a16="http://schemas.microsoft.com/office/drawing/2014/main" id="{5BACF983-888B-4B69-99BA-8CE1A63C5B1A}"/>
              </a:ext>
            </a:extLst>
          </p:cNvPr>
          <p:cNvSpPr>
            <a:spLocks noGrp="1"/>
          </p:cNvSpPr>
          <p:nvPr>
            <p:ph type="sldNum" sz="quarter" idx="12"/>
          </p:nvPr>
        </p:nvSpPr>
        <p:spPr/>
        <p:txBody>
          <a:bodyPr/>
          <a:lstStyle/>
          <a:p>
            <a:fld id="{B0ABF02D-C72E-4E70-AD39-D24D1FE82F66}" type="slidenum">
              <a:rPr lang="fr-FR" smtClean="0"/>
              <a:t>11</a:t>
            </a:fld>
            <a:endParaRPr lang="fr-FR"/>
          </a:p>
        </p:txBody>
      </p:sp>
    </p:spTree>
    <p:extLst>
      <p:ext uri="{BB962C8B-B14F-4D97-AF65-F5344CB8AC3E}">
        <p14:creationId xmlns:p14="http://schemas.microsoft.com/office/powerpoint/2010/main" val="38564585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B9D699F-B9A9-4392-83A0-94012EB4A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0" y="178375"/>
            <a:ext cx="9018366" cy="5433755"/>
          </a:xfrm>
          <a:prstGeom prst="rect">
            <a:avLst/>
          </a:prstGeom>
        </p:spPr>
      </p:pic>
      <p:sp>
        <p:nvSpPr>
          <p:cNvPr id="4" name="ZoneTexte 3">
            <a:extLst>
              <a:ext uri="{FF2B5EF4-FFF2-40B4-BE49-F238E27FC236}">
                <a16:creationId xmlns:a16="http://schemas.microsoft.com/office/drawing/2014/main" id="{4AEB03DB-E359-4A51-99CF-D04FE9809C2C}"/>
              </a:ext>
            </a:extLst>
          </p:cNvPr>
          <p:cNvSpPr txBox="1"/>
          <p:nvPr/>
        </p:nvSpPr>
        <p:spPr>
          <a:xfrm>
            <a:off x="1131570" y="5847660"/>
            <a:ext cx="713232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Autre exemple : voir le TD Oradour-sur-Glane</a:t>
            </a:r>
          </a:p>
        </p:txBody>
      </p:sp>
      <p:sp>
        <p:nvSpPr>
          <p:cNvPr id="2" name="Espace réservé du numéro de diapositive 1">
            <a:extLst>
              <a:ext uri="{FF2B5EF4-FFF2-40B4-BE49-F238E27FC236}">
                <a16:creationId xmlns:a16="http://schemas.microsoft.com/office/drawing/2014/main" id="{72AB8203-185B-43E8-9DAB-3CA023D2C19C}"/>
              </a:ext>
            </a:extLst>
          </p:cNvPr>
          <p:cNvSpPr>
            <a:spLocks noGrp="1"/>
          </p:cNvSpPr>
          <p:nvPr>
            <p:ph type="sldNum" sz="quarter" idx="12"/>
          </p:nvPr>
        </p:nvSpPr>
        <p:spPr/>
        <p:txBody>
          <a:bodyPr/>
          <a:lstStyle/>
          <a:p>
            <a:fld id="{B0ABF02D-C72E-4E70-AD39-D24D1FE82F66}" type="slidenum">
              <a:rPr lang="fr-FR" smtClean="0"/>
              <a:t>12</a:t>
            </a:fld>
            <a:endParaRPr lang="fr-FR"/>
          </a:p>
        </p:txBody>
      </p:sp>
    </p:spTree>
    <p:extLst>
      <p:ext uri="{BB962C8B-B14F-4D97-AF65-F5344CB8AC3E}">
        <p14:creationId xmlns:p14="http://schemas.microsoft.com/office/powerpoint/2010/main" val="18643623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2039A7-F8D1-42D4-9255-6CBEBEB5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06" y="355850"/>
            <a:ext cx="8878188" cy="5576320"/>
          </a:xfrm>
          <a:prstGeom prst="rect">
            <a:avLst/>
          </a:prstGeom>
        </p:spPr>
      </p:pic>
      <p:sp>
        <p:nvSpPr>
          <p:cNvPr id="2" name="Espace réservé du numéro de diapositive 1">
            <a:extLst>
              <a:ext uri="{FF2B5EF4-FFF2-40B4-BE49-F238E27FC236}">
                <a16:creationId xmlns:a16="http://schemas.microsoft.com/office/drawing/2014/main" id="{9F8A691F-4536-4F6C-B1BE-2BC788D3514F}"/>
              </a:ext>
            </a:extLst>
          </p:cNvPr>
          <p:cNvSpPr>
            <a:spLocks noGrp="1"/>
          </p:cNvSpPr>
          <p:nvPr>
            <p:ph type="sldNum" sz="quarter" idx="12"/>
          </p:nvPr>
        </p:nvSpPr>
        <p:spPr/>
        <p:txBody>
          <a:bodyPr/>
          <a:lstStyle/>
          <a:p>
            <a:fld id="{B0ABF02D-C72E-4E70-AD39-D24D1FE82F66}" type="slidenum">
              <a:rPr lang="fr-FR" smtClean="0"/>
              <a:t>13</a:t>
            </a:fld>
            <a:endParaRPr lang="fr-FR"/>
          </a:p>
        </p:txBody>
      </p:sp>
    </p:spTree>
    <p:extLst>
      <p:ext uri="{BB962C8B-B14F-4D97-AF65-F5344CB8AC3E}">
        <p14:creationId xmlns:p14="http://schemas.microsoft.com/office/powerpoint/2010/main" val="27137063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686DEF2-8EC4-3B2E-A76C-93CE835BB25E}"/>
              </a:ext>
            </a:extLst>
          </p:cNvPr>
          <p:cNvSpPr>
            <a:spLocks noGrp="1"/>
          </p:cNvSpPr>
          <p:nvPr>
            <p:ph type="sldNum" sz="quarter" idx="12"/>
          </p:nvPr>
        </p:nvSpPr>
        <p:spPr/>
        <p:txBody>
          <a:bodyPr/>
          <a:lstStyle/>
          <a:p>
            <a:fld id="{B0ABF02D-C72E-4E70-AD39-D24D1FE82F66}" type="slidenum">
              <a:rPr lang="fr-FR" smtClean="0"/>
              <a:t>14</a:t>
            </a:fld>
            <a:endParaRPr lang="fr-FR"/>
          </a:p>
        </p:txBody>
      </p:sp>
      <p:pic>
        <p:nvPicPr>
          <p:cNvPr id="4" name="Image 3">
            <a:extLst>
              <a:ext uri="{FF2B5EF4-FFF2-40B4-BE49-F238E27FC236}">
                <a16:creationId xmlns:a16="http://schemas.microsoft.com/office/drawing/2014/main" id="{59A3E8FB-753C-54A1-9260-A7804F1B3AA7}"/>
              </a:ext>
            </a:extLst>
          </p:cNvPr>
          <p:cNvPicPr>
            <a:picLocks noChangeAspect="1"/>
          </p:cNvPicPr>
          <p:nvPr/>
        </p:nvPicPr>
        <p:blipFill>
          <a:blip r:embed="rId2"/>
          <a:stretch>
            <a:fillRect/>
          </a:stretch>
        </p:blipFill>
        <p:spPr>
          <a:xfrm>
            <a:off x="453204" y="662837"/>
            <a:ext cx="7887050" cy="6058639"/>
          </a:xfrm>
          <a:prstGeom prst="rect">
            <a:avLst/>
          </a:prstGeom>
        </p:spPr>
      </p:pic>
      <p:sp>
        <p:nvSpPr>
          <p:cNvPr id="3" name="ZoneTexte 2">
            <a:extLst>
              <a:ext uri="{FF2B5EF4-FFF2-40B4-BE49-F238E27FC236}">
                <a16:creationId xmlns:a16="http://schemas.microsoft.com/office/drawing/2014/main" id="{E31C8127-DFB4-C5C2-F737-2B7CA01841F4}"/>
              </a:ext>
            </a:extLst>
          </p:cNvPr>
          <p:cNvSpPr txBox="1"/>
          <p:nvPr/>
        </p:nvSpPr>
        <p:spPr>
          <a:xfrm>
            <a:off x="453205" y="144747"/>
            <a:ext cx="1747735" cy="400110"/>
          </a:xfrm>
          <a:prstGeom prst="rect">
            <a:avLst/>
          </a:prstGeom>
          <a:solidFill>
            <a:schemeClr val="bg1"/>
          </a:solidFill>
        </p:spPr>
        <p:txBody>
          <a:bodyPr wrap="square">
            <a:spAutoFit/>
          </a:bodyPr>
          <a:lstStyle/>
          <a:p>
            <a:r>
              <a:rPr lang="fr-FR" sz="2000" dirty="0" err="1">
                <a:latin typeface="Arial" panose="020B0604020202020204" pitchFamily="34" charset="0"/>
                <a:cs typeface="Arial" panose="020B0604020202020204" pitchFamily="34" charset="0"/>
              </a:rPr>
              <a:t>Dark</a:t>
            </a:r>
            <a:r>
              <a:rPr lang="fr-FR" sz="2000" dirty="0">
                <a:latin typeface="Arial" panose="020B0604020202020204" pitchFamily="34" charset="0"/>
                <a:cs typeface="Arial" panose="020B0604020202020204" pitchFamily="34" charset="0"/>
              </a:rPr>
              <a:t> tourism</a:t>
            </a:r>
          </a:p>
        </p:txBody>
      </p:sp>
    </p:spTree>
    <p:extLst>
      <p:ext uri="{BB962C8B-B14F-4D97-AF65-F5344CB8AC3E}">
        <p14:creationId xmlns:p14="http://schemas.microsoft.com/office/powerpoint/2010/main" val="26186586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AD3A510-ED37-4F83-8C0E-342A847C4B93}"/>
              </a:ext>
            </a:extLst>
          </p:cNvPr>
          <p:cNvSpPr txBox="1"/>
          <p:nvPr/>
        </p:nvSpPr>
        <p:spPr>
          <a:xfrm>
            <a:off x="171450" y="29790"/>
            <a:ext cx="370332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religieux</a:t>
            </a:r>
          </a:p>
        </p:txBody>
      </p:sp>
      <p:sp>
        <p:nvSpPr>
          <p:cNvPr id="5" name="ZoneTexte 4">
            <a:extLst>
              <a:ext uri="{FF2B5EF4-FFF2-40B4-BE49-F238E27FC236}">
                <a16:creationId xmlns:a16="http://schemas.microsoft.com/office/drawing/2014/main" id="{5F0ECDCC-3E72-431B-BB83-8426D88D9408}"/>
              </a:ext>
            </a:extLst>
          </p:cNvPr>
          <p:cNvSpPr txBox="1"/>
          <p:nvPr/>
        </p:nvSpPr>
        <p:spPr>
          <a:xfrm>
            <a:off x="73760" y="517223"/>
            <a:ext cx="8996479" cy="1892826"/>
          </a:xfrm>
          <a:prstGeom prst="rect">
            <a:avLst/>
          </a:prstGeom>
          <a:solidFill>
            <a:schemeClr val="bg1"/>
          </a:solidFill>
        </p:spPr>
        <p:txBody>
          <a:bodyPr wrap="square">
            <a:spAutoFit/>
          </a:bodyPr>
          <a:lstStyle/>
          <a:p>
            <a:r>
              <a:rPr lang="fr-FR" sz="1950" i="1" dirty="0">
                <a:latin typeface="Arial" panose="020B0604020202020204" pitchFamily="34" charset="0"/>
                <a:cs typeface="Arial" panose="020B0604020202020204" pitchFamily="34" charset="0"/>
              </a:rPr>
              <a:t>Lourdes : du 11 au 16 août - 30 000 personnes le 15 août, 9 000 chambres (la plus grande capacité hôtelière après Paris), un aéroport (à 10 km). Lourdes est un pèlerinage catholique depuis qu'une jeune fille de 14 ans, Bernadette Soubirous, prétend avoir vu une "Dame" déclarant être l'Immaculée conception (Marie). Les premiers pèlerinages ont eu lieu en 1858 en provenance de toute l'Europe.</a:t>
            </a:r>
          </a:p>
        </p:txBody>
      </p:sp>
      <p:sp>
        <p:nvSpPr>
          <p:cNvPr id="6" name="ZoneTexte 5">
            <a:extLst>
              <a:ext uri="{FF2B5EF4-FFF2-40B4-BE49-F238E27FC236}">
                <a16:creationId xmlns:a16="http://schemas.microsoft.com/office/drawing/2014/main" id="{261381F7-7F45-45C9-AC37-E6B1AA845561}"/>
              </a:ext>
            </a:extLst>
          </p:cNvPr>
          <p:cNvSpPr txBox="1"/>
          <p:nvPr/>
        </p:nvSpPr>
        <p:spPr>
          <a:xfrm>
            <a:off x="6325670" y="29790"/>
            <a:ext cx="2670810" cy="400110"/>
          </a:xfrm>
          <a:prstGeom prst="rect">
            <a:avLst/>
          </a:prstGeom>
          <a:noFill/>
        </p:spPr>
        <p:txBody>
          <a:bodyPr wrap="square" rtlCol="0">
            <a:spAutoFit/>
          </a:bodyPr>
          <a:lstStyle/>
          <a:p>
            <a:r>
              <a:rPr lang="fr-FR" sz="2000" b="1" i="1" dirty="0">
                <a:latin typeface="Verdana" panose="020B0604030504040204" pitchFamily="34" charset="0"/>
                <a:ea typeface="Verdana" panose="020B0604030504040204" pitchFamily="34" charset="0"/>
              </a:rPr>
              <a:t>Les pèlerinages</a:t>
            </a:r>
          </a:p>
        </p:txBody>
      </p:sp>
      <p:sp>
        <p:nvSpPr>
          <p:cNvPr id="7" name="ZoneTexte 6">
            <a:extLst>
              <a:ext uri="{FF2B5EF4-FFF2-40B4-BE49-F238E27FC236}">
                <a16:creationId xmlns:a16="http://schemas.microsoft.com/office/drawing/2014/main" id="{F6E70307-E6DD-4614-B539-24C59FDEA347}"/>
              </a:ext>
            </a:extLst>
          </p:cNvPr>
          <p:cNvSpPr txBox="1"/>
          <p:nvPr/>
        </p:nvSpPr>
        <p:spPr>
          <a:xfrm>
            <a:off x="674370" y="5098230"/>
            <a:ext cx="1348740" cy="1015663"/>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Devant la grotte en 2024</a:t>
            </a:r>
          </a:p>
        </p:txBody>
      </p:sp>
      <p:graphicFrame>
        <p:nvGraphicFramePr>
          <p:cNvPr id="10" name="Tableau 10">
            <a:extLst>
              <a:ext uri="{FF2B5EF4-FFF2-40B4-BE49-F238E27FC236}">
                <a16:creationId xmlns:a16="http://schemas.microsoft.com/office/drawing/2014/main" id="{57D446A8-956F-4C8D-93AF-2C01FFBCC30F}"/>
              </a:ext>
            </a:extLst>
          </p:cNvPr>
          <p:cNvGraphicFramePr>
            <a:graphicFrameLocks noGrp="1"/>
          </p:cNvGraphicFramePr>
          <p:nvPr>
            <p:extLst>
              <p:ext uri="{D42A27DB-BD31-4B8C-83A1-F6EECF244321}">
                <p14:modId xmlns:p14="http://schemas.microsoft.com/office/powerpoint/2010/main" val="2914314993"/>
              </p:ext>
            </p:extLst>
          </p:nvPr>
        </p:nvGraphicFramePr>
        <p:xfrm>
          <a:off x="73760" y="2587842"/>
          <a:ext cx="2174440" cy="1419244"/>
        </p:xfrm>
        <a:graphic>
          <a:graphicData uri="http://schemas.openxmlformats.org/drawingml/2006/table">
            <a:tbl>
              <a:tblPr firstRow="1" bandRow="1">
                <a:tableStyleId>{5C22544A-7EE6-4342-B048-85BDC9FD1C3A}</a:tableStyleId>
              </a:tblPr>
              <a:tblGrid>
                <a:gridCol w="919009">
                  <a:extLst>
                    <a:ext uri="{9D8B030D-6E8A-4147-A177-3AD203B41FA5}">
                      <a16:colId xmlns:a16="http://schemas.microsoft.com/office/drawing/2014/main" val="1453469733"/>
                    </a:ext>
                  </a:extLst>
                </a:gridCol>
                <a:gridCol w="1255431">
                  <a:extLst>
                    <a:ext uri="{9D8B030D-6E8A-4147-A177-3AD203B41FA5}">
                      <a16:colId xmlns:a16="http://schemas.microsoft.com/office/drawing/2014/main" val="3200336725"/>
                    </a:ext>
                  </a:extLst>
                </a:gridCol>
              </a:tblGrid>
              <a:tr h="653846">
                <a:tc>
                  <a:txBody>
                    <a:bodyPr/>
                    <a:lstStyle/>
                    <a:p>
                      <a:pPr algn="ctr"/>
                      <a:r>
                        <a:rPr lang="fr-FR" sz="1600" b="1" dirty="0">
                          <a:solidFill>
                            <a:srgbClr val="002060"/>
                          </a:solidFill>
                          <a:latin typeface="Arial Black" panose="020B0A04020102020204" pitchFamily="34" charset="0"/>
                        </a:rPr>
                        <a:t>Année </a:t>
                      </a:r>
                    </a:p>
                  </a:txBody>
                  <a:tcPr/>
                </a:tc>
                <a:tc>
                  <a:txBody>
                    <a:bodyPr/>
                    <a:lstStyle/>
                    <a:p>
                      <a:pPr algn="ctr"/>
                      <a:r>
                        <a:rPr lang="fr-FR" sz="1600" b="1" dirty="0">
                          <a:solidFill>
                            <a:srgbClr val="002060"/>
                          </a:solidFill>
                          <a:latin typeface="Arial Black" panose="020B0A04020102020204" pitchFamily="34" charset="0"/>
                        </a:rPr>
                        <a:t>Nombre habitants</a:t>
                      </a:r>
                    </a:p>
                  </a:txBody>
                  <a:tcPr/>
                </a:tc>
                <a:extLst>
                  <a:ext uri="{0D108BD9-81ED-4DB2-BD59-A6C34878D82A}">
                    <a16:rowId xmlns:a16="http://schemas.microsoft.com/office/drawing/2014/main" val="2026630285"/>
                  </a:ext>
                </a:extLst>
              </a:tr>
              <a:tr h="382699">
                <a:tc>
                  <a:txBody>
                    <a:bodyPr/>
                    <a:lstStyle/>
                    <a:p>
                      <a:pPr algn="ctr"/>
                      <a:r>
                        <a:rPr lang="fr-FR" sz="1600" b="1" dirty="0">
                          <a:latin typeface="Arial Black" panose="020B0A04020102020204" pitchFamily="34" charset="0"/>
                        </a:rPr>
                        <a:t>1858</a:t>
                      </a:r>
                    </a:p>
                  </a:txBody>
                  <a:tcPr/>
                </a:tc>
                <a:tc>
                  <a:txBody>
                    <a:bodyPr/>
                    <a:lstStyle/>
                    <a:p>
                      <a:pPr algn="ctr"/>
                      <a:r>
                        <a:rPr lang="fr-FR" sz="1600" b="1" dirty="0">
                          <a:latin typeface="Arial Black" panose="020B0A04020102020204" pitchFamily="34" charset="0"/>
                        </a:rPr>
                        <a:t>4 000</a:t>
                      </a:r>
                    </a:p>
                  </a:txBody>
                  <a:tcPr/>
                </a:tc>
                <a:extLst>
                  <a:ext uri="{0D108BD9-81ED-4DB2-BD59-A6C34878D82A}">
                    <a16:rowId xmlns:a16="http://schemas.microsoft.com/office/drawing/2014/main" val="414294724"/>
                  </a:ext>
                </a:extLst>
              </a:tr>
              <a:tr h="382699">
                <a:tc>
                  <a:txBody>
                    <a:bodyPr/>
                    <a:lstStyle/>
                    <a:p>
                      <a:pPr algn="ctr"/>
                      <a:r>
                        <a:rPr lang="fr-FR" sz="1600" b="1" dirty="0">
                          <a:latin typeface="Arial Black" panose="020B0A04020102020204" pitchFamily="34" charset="0"/>
                        </a:rPr>
                        <a:t>2024</a:t>
                      </a:r>
                    </a:p>
                  </a:txBody>
                  <a:tcPr/>
                </a:tc>
                <a:tc>
                  <a:txBody>
                    <a:bodyPr/>
                    <a:lstStyle/>
                    <a:p>
                      <a:pPr algn="ctr"/>
                      <a:r>
                        <a:rPr lang="fr-FR" sz="1600" b="1" dirty="0">
                          <a:latin typeface="Arial Black" panose="020B0A04020102020204" pitchFamily="34" charset="0"/>
                        </a:rPr>
                        <a:t>13 804</a:t>
                      </a:r>
                    </a:p>
                  </a:txBody>
                  <a:tcPr/>
                </a:tc>
                <a:extLst>
                  <a:ext uri="{0D108BD9-81ED-4DB2-BD59-A6C34878D82A}">
                    <a16:rowId xmlns:a16="http://schemas.microsoft.com/office/drawing/2014/main" val="2109118556"/>
                  </a:ext>
                </a:extLst>
              </a:tr>
            </a:tbl>
          </a:graphicData>
        </a:graphic>
      </p:graphicFrame>
      <p:sp>
        <p:nvSpPr>
          <p:cNvPr id="3" name="Espace réservé du numéro de diapositive 2">
            <a:extLst>
              <a:ext uri="{FF2B5EF4-FFF2-40B4-BE49-F238E27FC236}">
                <a16:creationId xmlns:a16="http://schemas.microsoft.com/office/drawing/2014/main" id="{333A4C4F-DF2B-4C95-B6D7-20CDC1666181}"/>
              </a:ext>
            </a:extLst>
          </p:cNvPr>
          <p:cNvSpPr>
            <a:spLocks noGrp="1"/>
          </p:cNvSpPr>
          <p:nvPr>
            <p:ph type="sldNum" sz="quarter" idx="12"/>
          </p:nvPr>
        </p:nvSpPr>
        <p:spPr/>
        <p:txBody>
          <a:bodyPr/>
          <a:lstStyle/>
          <a:p>
            <a:fld id="{B0ABF02D-C72E-4E70-AD39-D24D1FE82F66}" type="slidenum">
              <a:rPr lang="fr-FR" smtClean="0"/>
              <a:t>15</a:t>
            </a:fld>
            <a:endParaRPr lang="fr-FR"/>
          </a:p>
        </p:txBody>
      </p:sp>
      <p:pic>
        <p:nvPicPr>
          <p:cNvPr id="9" name="Image 8">
            <a:extLst>
              <a:ext uri="{FF2B5EF4-FFF2-40B4-BE49-F238E27FC236}">
                <a16:creationId xmlns:a16="http://schemas.microsoft.com/office/drawing/2014/main" id="{3E02FC63-FEBC-49B2-BBAD-776A71D42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906" y="2587842"/>
            <a:ext cx="6646333" cy="3489325"/>
          </a:xfrm>
          <a:prstGeom prst="rect">
            <a:avLst/>
          </a:prstGeom>
        </p:spPr>
      </p:pic>
    </p:spTree>
    <p:extLst>
      <p:ext uri="{BB962C8B-B14F-4D97-AF65-F5344CB8AC3E}">
        <p14:creationId xmlns:p14="http://schemas.microsoft.com/office/powerpoint/2010/main" val="31371578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5B2A17B-15DA-4751-B0F9-C4BF4E695378}"/>
              </a:ext>
            </a:extLst>
          </p:cNvPr>
          <p:cNvSpPr txBox="1"/>
          <p:nvPr/>
        </p:nvSpPr>
        <p:spPr>
          <a:xfrm>
            <a:off x="262891" y="318448"/>
            <a:ext cx="8092439" cy="707886"/>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cs typeface="Arial" panose="020B0604020202020204" pitchFamily="34" charset="0"/>
              </a:rPr>
              <a:t>Vidéo – Tour du monde des pèlerinages</a:t>
            </a:r>
          </a:p>
          <a:p>
            <a:r>
              <a:rPr lang="fr-FR" sz="2000" b="1" dirty="0">
                <a:solidFill>
                  <a:srgbClr val="FF0000"/>
                </a:solidFill>
                <a:latin typeface="Verdana" panose="020B0604030504040204" pitchFamily="34" charset="0"/>
                <a:ea typeface="Verdana" panose="020B0604030504040204" pitchFamily="34" charset="0"/>
                <a:cs typeface="Arial" panose="020B0604020202020204" pitchFamily="34" charset="0"/>
              </a:rPr>
              <a:t>https://www.youtube.com/watch?v=u-qje-bwWEc</a:t>
            </a:r>
          </a:p>
        </p:txBody>
      </p:sp>
      <p:pic>
        <p:nvPicPr>
          <p:cNvPr id="10" name="Image 9">
            <a:extLst>
              <a:ext uri="{FF2B5EF4-FFF2-40B4-BE49-F238E27FC236}">
                <a16:creationId xmlns:a16="http://schemas.microsoft.com/office/drawing/2014/main" id="{D152DDE0-7BF7-43AC-94CD-8F20E18E0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 y="1279498"/>
            <a:ext cx="7018020" cy="5260054"/>
          </a:xfrm>
          <a:prstGeom prst="rect">
            <a:avLst/>
          </a:prstGeom>
        </p:spPr>
      </p:pic>
      <p:sp>
        <p:nvSpPr>
          <p:cNvPr id="2" name="Espace réservé du numéro de diapositive 1">
            <a:extLst>
              <a:ext uri="{FF2B5EF4-FFF2-40B4-BE49-F238E27FC236}">
                <a16:creationId xmlns:a16="http://schemas.microsoft.com/office/drawing/2014/main" id="{7F018157-3810-495D-8C02-9A60A9478697}"/>
              </a:ext>
            </a:extLst>
          </p:cNvPr>
          <p:cNvSpPr>
            <a:spLocks noGrp="1"/>
          </p:cNvSpPr>
          <p:nvPr>
            <p:ph type="sldNum" sz="quarter" idx="12"/>
          </p:nvPr>
        </p:nvSpPr>
        <p:spPr/>
        <p:txBody>
          <a:bodyPr/>
          <a:lstStyle/>
          <a:p>
            <a:fld id="{B0ABF02D-C72E-4E70-AD39-D24D1FE82F66}" type="slidenum">
              <a:rPr lang="fr-FR" smtClean="0"/>
              <a:t>16</a:t>
            </a:fld>
            <a:endParaRPr lang="fr-FR"/>
          </a:p>
        </p:txBody>
      </p:sp>
    </p:spTree>
    <p:extLst>
      <p:ext uri="{BB962C8B-B14F-4D97-AF65-F5344CB8AC3E}">
        <p14:creationId xmlns:p14="http://schemas.microsoft.com/office/powerpoint/2010/main" val="32422880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A8CB39B-EA5A-4EC4-B743-8D996A0F370D}"/>
              </a:ext>
            </a:extLst>
          </p:cNvPr>
          <p:cNvSpPr txBox="1"/>
          <p:nvPr/>
        </p:nvSpPr>
        <p:spPr>
          <a:xfrm>
            <a:off x="422910" y="235437"/>
            <a:ext cx="3840480" cy="430887"/>
          </a:xfrm>
          <a:prstGeom prst="rect">
            <a:avLst/>
          </a:prstGeom>
          <a:noFill/>
        </p:spPr>
        <p:txBody>
          <a:bodyPr wrap="square" rtlCol="0">
            <a:spAutoFit/>
          </a:bodyPr>
          <a:lstStyle/>
          <a:p>
            <a:r>
              <a:rPr lang="fr-FR" sz="2200" b="1" dirty="0">
                <a:latin typeface="Arial Black" panose="020B0A04020102020204" pitchFamily="34" charset="0"/>
                <a:ea typeface="Verdana" panose="020B0604030504040204" pitchFamily="34" charset="0"/>
              </a:rPr>
              <a:t>- </a:t>
            </a:r>
            <a:r>
              <a:rPr lang="fr-FR" sz="2000" b="1" dirty="0">
                <a:latin typeface="Verdana" panose="020B0604030504040204" pitchFamily="34" charset="0"/>
                <a:ea typeface="Verdana" panose="020B0604030504040204" pitchFamily="34" charset="0"/>
              </a:rPr>
              <a:t>Le</a:t>
            </a:r>
            <a:r>
              <a:rPr lang="fr-FR" sz="2200" b="1" dirty="0">
                <a:latin typeface="Arial Black" panose="020B0A04020102020204" pitchFamily="34" charset="0"/>
                <a:ea typeface="Verdana" panose="020B0604030504040204" pitchFamily="34" charset="0"/>
              </a:rPr>
              <a:t> tourisme urbain</a:t>
            </a:r>
          </a:p>
        </p:txBody>
      </p:sp>
      <p:pic>
        <p:nvPicPr>
          <p:cNvPr id="4" name="Image 3">
            <a:extLst>
              <a:ext uri="{FF2B5EF4-FFF2-40B4-BE49-F238E27FC236}">
                <a16:creationId xmlns:a16="http://schemas.microsoft.com/office/drawing/2014/main" id="{773E9869-624A-4A4E-954B-6961BDF3B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 y="833026"/>
            <a:ext cx="8606563" cy="5647784"/>
          </a:xfrm>
          <a:prstGeom prst="rect">
            <a:avLst/>
          </a:prstGeom>
        </p:spPr>
      </p:pic>
      <p:sp>
        <p:nvSpPr>
          <p:cNvPr id="3" name="Espace réservé du numéro de diapositive 2">
            <a:extLst>
              <a:ext uri="{FF2B5EF4-FFF2-40B4-BE49-F238E27FC236}">
                <a16:creationId xmlns:a16="http://schemas.microsoft.com/office/drawing/2014/main" id="{BDE11FD3-F3A7-42C4-9D6E-48F9ED29F0B2}"/>
              </a:ext>
            </a:extLst>
          </p:cNvPr>
          <p:cNvSpPr>
            <a:spLocks noGrp="1"/>
          </p:cNvSpPr>
          <p:nvPr>
            <p:ph type="sldNum" sz="quarter" idx="12"/>
          </p:nvPr>
        </p:nvSpPr>
        <p:spPr/>
        <p:txBody>
          <a:bodyPr/>
          <a:lstStyle/>
          <a:p>
            <a:fld id="{B0ABF02D-C72E-4E70-AD39-D24D1FE82F66}" type="slidenum">
              <a:rPr lang="fr-FR" smtClean="0"/>
              <a:t>17</a:t>
            </a:fld>
            <a:endParaRPr lang="fr-FR"/>
          </a:p>
        </p:txBody>
      </p:sp>
    </p:spTree>
    <p:extLst>
      <p:ext uri="{BB962C8B-B14F-4D97-AF65-F5344CB8AC3E}">
        <p14:creationId xmlns:p14="http://schemas.microsoft.com/office/powerpoint/2010/main" val="38458705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8AFD718-F46E-4668-8C34-5A9AA344E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 y="101818"/>
            <a:ext cx="8211347" cy="6584732"/>
          </a:xfrm>
          <a:prstGeom prst="rect">
            <a:avLst/>
          </a:prstGeom>
        </p:spPr>
      </p:pic>
      <p:sp>
        <p:nvSpPr>
          <p:cNvPr id="2" name="Espace réservé du numéro de diapositive 1">
            <a:extLst>
              <a:ext uri="{FF2B5EF4-FFF2-40B4-BE49-F238E27FC236}">
                <a16:creationId xmlns:a16="http://schemas.microsoft.com/office/drawing/2014/main" id="{D3EB11E4-AD24-4287-B773-9DF9628DDD8E}"/>
              </a:ext>
            </a:extLst>
          </p:cNvPr>
          <p:cNvSpPr>
            <a:spLocks noGrp="1"/>
          </p:cNvSpPr>
          <p:nvPr>
            <p:ph type="sldNum" sz="quarter" idx="12"/>
          </p:nvPr>
        </p:nvSpPr>
        <p:spPr/>
        <p:txBody>
          <a:bodyPr/>
          <a:lstStyle/>
          <a:p>
            <a:fld id="{B0ABF02D-C72E-4E70-AD39-D24D1FE82F66}" type="slidenum">
              <a:rPr lang="fr-FR" smtClean="0"/>
              <a:t>18</a:t>
            </a:fld>
            <a:endParaRPr lang="fr-FR"/>
          </a:p>
        </p:txBody>
      </p:sp>
    </p:spTree>
    <p:extLst>
      <p:ext uri="{BB962C8B-B14F-4D97-AF65-F5344CB8AC3E}">
        <p14:creationId xmlns:p14="http://schemas.microsoft.com/office/powerpoint/2010/main" val="22086284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CE490CF-F5F6-4B22-A11A-F14152B66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151661"/>
            <a:ext cx="7724741" cy="6592039"/>
          </a:xfrm>
          <a:prstGeom prst="rect">
            <a:avLst/>
          </a:prstGeom>
        </p:spPr>
      </p:pic>
      <p:sp>
        <p:nvSpPr>
          <p:cNvPr id="2" name="Espace réservé du numéro de diapositive 1">
            <a:extLst>
              <a:ext uri="{FF2B5EF4-FFF2-40B4-BE49-F238E27FC236}">
                <a16:creationId xmlns:a16="http://schemas.microsoft.com/office/drawing/2014/main" id="{3203D1A3-CB0D-453B-BF84-F742A60FF476}"/>
              </a:ext>
            </a:extLst>
          </p:cNvPr>
          <p:cNvSpPr>
            <a:spLocks noGrp="1"/>
          </p:cNvSpPr>
          <p:nvPr>
            <p:ph type="sldNum" sz="quarter" idx="12"/>
          </p:nvPr>
        </p:nvSpPr>
        <p:spPr/>
        <p:txBody>
          <a:bodyPr/>
          <a:lstStyle/>
          <a:p>
            <a:fld id="{B0ABF02D-C72E-4E70-AD39-D24D1FE82F66}" type="slidenum">
              <a:rPr lang="fr-FR" smtClean="0"/>
              <a:t>19</a:t>
            </a:fld>
            <a:endParaRPr lang="fr-FR"/>
          </a:p>
        </p:txBody>
      </p:sp>
    </p:spTree>
    <p:extLst>
      <p:ext uri="{BB962C8B-B14F-4D97-AF65-F5344CB8AC3E}">
        <p14:creationId xmlns:p14="http://schemas.microsoft.com/office/powerpoint/2010/main" val="5885345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B115F6B-A46A-1FFC-F622-912A7206DB16}"/>
              </a:ext>
            </a:extLst>
          </p:cNvPr>
          <p:cNvSpPr>
            <a:spLocks noGrp="1"/>
          </p:cNvSpPr>
          <p:nvPr>
            <p:ph type="sldNum" sz="quarter" idx="12"/>
          </p:nvPr>
        </p:nvSpPr>
        <p:spPr/>
        <p:txBody>
          <a:bodyPr/>
          <a:lstStyle/>
          <a:p>
            <a:fld id="{B0ABF02D-C72E-4E70-AD39-D24D1FE82F66}" type="slidenum">
              <a:rPr lang="fr-FR" smtClean="0"/>
              <a:t>2</a:t>
            </a:fld>
            <a:endParaRPr lang="fr-FR"/>
          </a:p>
        </p:txBody>
      </p:sp>
      <p:sp>
        <p:nvSpPr>
          <p:cNvPr id="4" name="ZoneTexte 3">
            <a:extLst>
              <a:ext uri="{FF2B5EF4-FFF2-40B4-BE49-F238E27FC236}">
                <a16:creationId xmlns:a16="http://schemas.microsoft.com/office/drawing/2014/main" id="{F94AD33A-C167-C000-3EC4-37D0A34A66E9}"/>
              </a:ext>
            </a:extLst>
          </p:cNvPr>
          <p:cNvSpPr txBox="1"/>
          <p:nvPr/>
        </p:nvSpPr>
        <p:spPr>
          <a:xfrm>
            <a:off x="171449" y="208767"/>
            <a:ext cx="8696104" cy="830997"/>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I Les imaginaires des touristes et la construction des territoires touristiques</a:t>
            </a:r>
          </a:p>
        </p:txBody>
      </p:sp>
      <p:sp>
        <p:nvSpPr>
          <p:cNvPr id="5" name="ZoneTexte 4">
            <a:extLst>
              <a:ext uri="{FF2B5EF4-FFF2-40B4-BE49-F238E27FC236}">
                <a16:creationId xmlns:a16="http://schemas.microsoft.com/office/drawing/2014/main" id="{DDAFDCA7-7DA5-ADA7-16DE-479749271870}"/>
              </a:ext>
            </a:extLst>
          </p:cNvPr>
          <p:cNvSpPr txBox="1"/>
          <p:nvPr/>
        </p:nvSpPr>
        <p:spPr>
          <a:xfrm>
            <a:off x="428491" y="1431623"/>
            <a:ext cx="6950504"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Définir les imaginaires touristiques</a:t>
            </a:r>
          </a:p>
        </p:txBody>
      </p:sp>
      <p:sp>
        <p:nvSpPr>
          <p:cNvPr id="6" name="ZoneTexte 5">
            <a:extLst>
              <a:ext uri="{FF2B5EF4-FFF2-40B4-BE49-F238E27FC236}">
                <a16:creationId xmlns:a16="http://schemas.microsoft.com/office/drawing/2014/main" id="{7741D7D1-4C31-F4F9-AE20-28B9A569FA4B}"/>
              </a:ext>
            </a:extLst>
          </p:cNvPr>
          <p:cNvSpPr txBox="1"/>
          <p:nvPr/>
        </p:nvSpPr>
        <p:spPr>
          <a:xfrm>
            <a:off x="377189" y="2003277"/>
            <a:ext cx="8490363"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Quelles représentations vous faites-vous </a:t>
            </a:r>
          </a:p>
        </p:txBody>
      </p:sp>
      <p:sp>
        <p:nvSpPr>
          <p:cNvPr id="7" name="ZoneTexte 6">
            <a:extLst>
              <a:ext uri="{FF2B5EF4-FFF2-40B4-BE49-F238E27FC236}">
                <a16:creationId xmlns:a16="http://schemas.microsoft.com/office/drawing/2014/main" id="{5DCA1AD1-114E-BEDA-19AA-43D7518EC35A}"/>
              </a:ext>
            </a:extLst>
          </p:cNvPr>
          <p:cNvSpPr txBox="1"/>
          <p:nvPr/>
        </p:nvSpPr>
        <p:spPr>
          <a:xfrm>
            <a:off x="428491" y="2544154"/>
            <a:ext cx="1857509"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du Japon ?</a:t>
            </a:r>
          </a:p>
        </p:txBody>
      </p:sp>
      <p:sp>
        <p:nvSpPr>
          <p:cNvPr id="8" name="ZoneTexte 7">
            <a:extLst>
              <a:ext uri="{FF2B5EF4-FFF2-40B4-BE49-F238E27FC236}">
                <a16:creationId xmlns:a16="http://schemas.microsoft.com/office/drawing/2014/main" id="{687CE209-3D7F-A7D4-559F-0F381F95852F}"/>
              </a:ext>
            </a:extLst>
          </p:cNvPr>
          <p:cNvSpPr txBox="1"/>
          <p:nvPr/>
        </p:nvSpPr>
        <p:spPr>
          <a:xfrm>
            <a:off x="2661992" y="2544154"/>
            <a:ext cx="1857509"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de Venise ?</a:t>
            </a:r>
          </a:p>
        </p:txBody>
      </p:sp>
      <p:sp>
        <p:nvSpPr>
          <p:cNvPr id="9" name="ZoneTexte 8">
            <a:extLst>
              <a:ext uri="{FF2B5EF4-FFF2-40B4-BE49-F238E27FC236}">
                <a16:creationId xmlns:a16="http://schemas.microsoft.com/office/drawing/2014/main" id="{017EE1F3-9C20-67B3-56F1-8C3617EFA35B}"/>
              </a:ext>
            </a:extLst>
          </p:cNvPr>
          <p:cNvSpPr txBox="1"/>
          <p:nvPr/>
        </p:nvSpPr>
        <p:spPr>
          <a:xfrm>
            <a:off x="5281145" y="2544154"/>
            <a:ext cx="3065413"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de Rio de Janeiro ?</a:t>
            </a:r>
          </a:p>
        </p:txBody>
      </p:sp>
      <p:sp>
        <p:nvSpPr>
          <p:cNvPr id="10" name="ZoneTexte 9">
            <a:extLst>
              <a:ext uri="{FF2B5EF4-FFF2-40B4-BE49-F238E27FC236}">
                <a16:creationId xmlns:a16="http://schemas.microsoft.com/office/drawing/2014/main" id="{A141FBD4-3B0E-B7FE-F011-6B4D6D37B7DC}"/>
              </a:ext>
            </a:extLst>
          </p:cNvPr>
          <p:cNvSpPr txBox="1"/>
          <p:nvPr/>
        </p:nvSpPr>
        <p:spPr>
          <a:xfrm>
            <a:off x="216105" y="3331160"/>
            <a:ext cx="8812530" cy="1015663"/>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Imaginaires des touristes : représentations mentales, images, mythes et stéréotypes associés à une destination touristique.</a:t>
            </a:r>
          </a:p>
        </p:txBody>
      </p:sp>
      <p:sp>
        <p:nvSpPr>
          <p:cNvPr id="11" name="ZoneTexte 10">
            <a:extLst>
              <a:ext uri="{FF2B5EF4-FFF2-40B4-BE49-F238E27FC236}">
                <a16:creationId xmlns:a16="http://schemas.microsoft.com/office/drawing/2014/main" id="{E2C8FF3C-97F9-FF2A-6613-D4A0244A0389}"/>
              </a:ext>
            </a:extLst>
          </p:cNvPr>
          <p:cNvSpPr txBox="1"/>
          <p:nvPr/>
        </p:nvSpPr>
        <p:spPr>
          <a:xfrm>
            <a:off x="428491" y="4665858"/>
            <a:ext cx="6663425"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Quelles sont les origines des imaginaires ?</a:t>
            </a:r>
          </a:p>
        </p:txBody>
      </p:sp>
    </p:spTree>
    <p:extLst>
      <p:ext uri="{BB962C8B-B14F-4D97-AF65-F5344CB8AC3E}">
        <p14:creationId xmlns:p14="http://schemas.microsoft.com/office/powerpoint/2010/main" val="25086236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44D5DE-C063-4D2D-8C49-51214E39BDA0}"/>
              </a:ext>
            </a:extLst>
          </p:cNvPr>
          <p:cNvSpPr txBox="1"/>
          <p:nvPr/>
        </p:nvSpPr>
        <p:spPr>
          <a:xfrm>
            <a:off x="377190" y="166857"/>
            <a:ext cx="400050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industriel</a:t>
            </a:r>
          </a:p>
        </p:txBody>
      </p:sp>
      <p:sp>
        <p:nvSpPr>
          <p:cNvPr id="3" name="ZoneTexte 2">
            <a:extLst>
              <a:ext uri="{FF2B5EF4-FFF2-40B4-BE49-F238E27FC236}">
                <a16:creationId xmlns:a16="http://schemas.microsoft.com/office/drawing/2014/main" id="{81FA71FD-6BFC-4F7A-B8D1-6B211BB1628B}"/>
              </a:ext>
            </a:extLst>
          </p:cNvPr>
          <p:cNvSpPr txBox="1"/>
          <p:nvPr/>
        </p:nvSpPr>
        <p:spPr>
          <a:xfrm>
            <a:off x="6206491" y="895581"/>
            <a:ext cx="2560320" cy="4401205"/>
          </a:xfrm>
          <a:prstGeom prst="rect">
            <a:avLst/>
          </a:prstGeom>
          <a:solidFill>
            <a:schemeClr val="bg1"/>
          </a:solidFill>
        </p:spPr>
        <p:txBody>
          <a:bodyPr wrap="square" rtlCol="0">
            <a:spAutoFit/>
          </a:bodyPr>
          <a:lstStyle/>
          <a:p>
            <a:pPr>
              <a:spcAft>
                <a:spcPts val="600"/>
              </a:spcAft>
            </a:pPr>
            <a:r>
              <a:rPr lang="fr-FR" sz="2000" b="1" dirty="0">
                <a:latin typeface="Verdana" panose="020B0604030504040204" pitchFamily="34" charset="0"/>
                <a:ea typeface="Verdana" panose="020B0604030504040204" pitchFamily="34" charset="0"/>
              </a:rPr>
              <a:t>le patrimoine industriel</a:t>
            </a:r>
          </a:p>
          <a:p>
            <a:pPr>
              <a:spcAft>
                <a:spcPts val="600"/>
              </a:spcAft>
            </a:pPr>
            <a:r>
              <a:rPr lang="fr-FR" sz="2000" i="1" dirty="0">
                <a:latin typeface="Verdana" panose="020B0604030504040204" pitchFamily="34" charset="0"/>
                <a:ea typeface="Verdana" panose="020B0604030504040204" pitchFamily="34" charset="0"/>
              </a:rPr>
              <a:t>Exemples :</a:t>
            </a:r>
          </a:p>
          <a:p>
            <a:pPr>
              <a:spcAft>
                <a:spcPts val="600"/>
              </a:spcAft>
            </a:pPr>
            <a:r>
              <a:rPr lang="fr-FR" sz="2000" i="1" dirty="0">
                <a:latin typeface="Verdana" panose="020B0604030504040204" pitchFamily="34" charset="0"/>
                <a:ea typeface="Verdana" panose="020B0604030504040204" pitchFamily="34" charset="0"/>
              </a:rPr>
              <a:t>La manufacture d’armes de Châtellerault (voir chapitre 5 sur le patrimoine </a:t>
            </a:r>
          </a:p>
          <a:p>
            <a:pPr>
              <a:spcAft>
                <a:spcPts val="600"/>
              </a:spcAft>
            </a:pPr>
            <a:r>
              <a:rPr lang="fr-FR" sz="2000" i="1" dirty="0">
                <a:latin typeface="Verdana" panose="020B0604030504040204" pitchFamily="34" charset="0"/>
                <a:ea typeface="Verdana" panose="020B0604030504040204" pitchFamily="34" charset="0"/>
              </a:rPr>
              <a:t>II 5.)</a:t>
            </a:r>
          </a:p>
          <a:p>
            <a:pPr>
              <a:spcAft>
                <a:spcPts val="600"/>
              </a:spcAft>
            </a:pPr>
            <a:r>
              <a:rPr lang="fr-FR" sz="2000" i="1" dirty="0">
                <a:latin typeface="Verdana" panose="020B0604030504040204" pitchFamily="34" charset="0"/>
                <a:ea typeface="Verdana" panose="020B0604030504040204" pitchFamily="34" charset="0"/>
              </a:rPr>
              <a:t>L’écomusée de Fourmies (Hauts-de-France), ancienne filature</a:t>
            </a:r>
          </a:p>
        </p:txBody>
      </p:sp>
      <p:sp>
        <p:nvSpPr>
          <p:cNvPr id="4" name="ZoneTexte 3">
            <a:extLst>
              <a:ext uri="{FF2B5EF4-FFF2-40B4-BE49-F238E27FC236}">
                <a16:creationId xmlns:a16="http://schemas.microsoft.com/office/drawing/2014/main" id="{499060F5-3586-4063-A7A3-D77BEC5A4D8A}"/>
              </a:ext>
            </a:extLst>
          </p:cNvPr>
          <p:cNvSpPr txBox="1"/>
          <p:nvPr/>
        </p:nvSpPr>
        <p:spPr>
          <a:xfrm>
            <a:off x="194311" y="895581"/>
            <a:ext cx="2560320" cy="5324535"/>
          </a:xfrm>
          <a:prstGeom prst="rect">
            <a:avLst/>
          </a:prstGeom>
          <a:solidFill>
            <a:schemeClr val="bg1"/>
          </a:solidFill>
        </p:spPr>
        <p:txBody>
          <a:bodyPr wrap="square" rtlCol="0">
            <a:spAutoFit/>
          </a:bodyPr>
          <a:lstStyle/>
          <a:p>
            <a:pPr>
              <a:spcAft>
                <a:spcPts val="600"/>
              </a:spcAft>
            </a:pPr>
            <a:r>
              <a:rPr lang="fr-FR" sz="2000" b="1" dirty="0">
                <a:latin typeface="Verdana" panose="020B0604030504040204" pitchFamily="34" charset="0"/>
                <a:ea typeface="Verdana" panose="020B0604030504040204" pitchFamily="34" charset="0"/>
              </a:rPr>
              <a:t>la visite d'entreprises qui ouvrent leur porte au public pour montrer leurs techniques de production</a:t>
            </a:r>
          </a:p>
          <a:p>
            <a:r>
              <a:rPr lang="fr-FR" sz="2000" i="1" dirty="0">
                <a:latin typeface="Verdana" panose="020B0604030504040204" pitchFamily="34" charset="0"/>
                <a:ea typeface="Verdana" panose="020B0604030504040204" pitchFamily="34" charset="0"/>
              </a:rPr>
              <a:t>Exemples :</a:t>
            </a:r>
          </a:p>
          <a:p>
            <a:pPr>
              <a:spcAft>
                <a:spcPts val="600"/>
              </a:spcAft>
            </a:pPr>
            <a:r>
              <a:rPr lang="fr-FR" sz="2000" i="1" dirty="0">
                <a:latin typeface="Verdana" panose="020B0604030504040204" pitchFamily="34" charset="0"/>
                <a:ea typeface="Verdana" panose="020B0604030504040204" pitchFamily="34" charset="0"/>
              </a:rPr>
              <a:t>- Les entreprises de Châtellerault (voir chapitre 5 sur le patrimoine </a:t>
            </a:r>
          </a:p>
          <a:p>
            <a:pPr>
              <a:spcAft>
                <a:spcPts val="600"/>
              </a:spcAft>
            </a:pPr>
            <a:r>
              <a:rPr lang="fr-FR" sz="2000" i="1" dirty="0">
                <a:latin typeface="Verdana" panose="020B0604030504040204" pitchFamily="34" charset="0"/>
                <a:ea typeface="Verdana" panose="020B0604030504040204" pitchFamily="34" charset="0"/>
              </a:rPr>
              <a:t>II 5.)</a:t>
            </a:r>
          </a:p>
          <a:p>
            <a:pPr>
              <a:spcAft>
                <a:spcPts val="600"/>
              </a:spcAft>
            </a:pPr>
            <a:r>
              <a:rPr lang="fr-FR" sz="2000" i="1" dirty="0">
                <a:latin typeface="Verdana" panose="020B0604030504040204" pitchFamily="34" charset="0"/>
                <a:ea typeface="Verdana" panose="020B0604030504040204" pitchFamily="34" charset="0"/>
              </a:rPr>
              <a:t>- Les usines Airbus à Toulouse</a:t>
            </a:r>
          </a:p>
          <a:p>
            <a:pPr>
              <a:spcAft>
                <a:spcPts val="600"/>
              </a:spcAft>
            </a:pPr>
            <a:r>
              <a:rPr lang="fr-FR" sz="2000" i="1" dirty="0" err="1">
                <a:latin typeface="Verdana" panose="020B0604030504040204" pitchFamily="34" charset="0"/>
                <a:ea typeface="Verdana" panose="020B0604030504040204" pitchFamily="34" charset="0"/>
              </a:rPr>
              <a:t>etc</a:t>
            </a:r>
            <a:r>
              <a:rPr lang="fr-FR" sz="2000" i="1" dirty="0">
                <a:latin typeface="Verdana" panose="020B0604030504040204" pitchFamily="34" charset="0"/>
                <a:ea typeface="Verdana" panose="020B0604030504040204" pitchFamily="34" charset="0"/>
              </a:rPr>
              <a:t> </a:t>
            </a:r>
          </a:p>
        </p:txBody>
      </p:sp>
      <p:sp>
        <p:nvSpPr>
          <p:cNvPr id="5" name="ZoneTexte 4">
            <a:extLst>
              <a:ext uri="{FF2B5EF4-FFF2-40B4-BE49-F238E27FC236}">
                <a16:creationId xmlns:a16="http://schemas.microsoft.com/office/drawing/2014/main" id="{678099D7-DE3E-4FEB-B5E7-EB0EC7814AB4}"/>
              </a:ext>
            </a:extLst>
          </p:cNvPr>
          <p:cNvSpPr txBox="1"/>
          <p:nvPr/>
        </p:nvSpPr>
        <p:spPr>
          <a:xfrm>
            <a:off x="3291840" y="895581"/>
            <a:ext cx="2560320" cy="3477875"/>
          </a:xfrm>
          <a:prstGeom prst="rect">
            <a:avLst/>
          </a:prstGeom>
          <a:solidFill>
            <a:schemeClr val="bg1"/>
          </a:solidFill>
        </p:spPr>
        <p:txBody>
          <a:bodyPr wrap="square" rtlCol="0">
            <a:spAutoFit/>
          </a:bodyPr>
          <a:lstStyle/>
          <a:p>
            <a:pPr>
              <a:spcAft>
                <a:spcPts val="600"/>
              </a:spcAft>
            </a:pPr>
            <a:r>
              <a:rPr lang="fr-FR" sz="2000" b="1" dirty="0">
                <a:latin typeface="Verdana" panose="020B0604030504040204" pitchFamily="34" charset="0"/>
                <a:ea typeface="Verdana" panose="020B0604030504040204" pitchFamily="34" charset="0"/>
              </a:rPr>
              <a:t>le tourisme scientifique (sur des sites scientifiques, par des scientifiques) </a:t>
            </a:r>
            <a:r>
              <a:rPr lang="fr-FR" sz="2000" i="1" dirty="0">
                <a:latin typeface="Verdana" panose="020B0604030504040204" pitchFamily="34" charset="0"/>
                <a:ea typeface="Verdana" panose="020B0604030504040204" pitchFamily="34" charset="0"/>
              </a:rPr>
              <a:t>Exemples : centrale nucléaire ou hydroélectrique, </a:t>
            </a:r>
            <a:r>
              <a:rPr lang="fr-FR" sz="2000" i="1" dirty="0" err="1">
                <a:latin typeface="Verdana" panose="020B0604030504040204" pitchFamily="34" charset="0"/>
                <a:ea typeface="Verdana" panose="020B0604030504040204" pitchFamily="34" charset="0"/>
              </a:rPr>
              <a:t>etc</a:t>
            </a:r>
            <a:endParaRPr lang="fr-FR" sz="2000" i="1" dirty="0">
              <a:latin typeface="Verdana" panose="020B0604030504040204" pitchFamily="34" charset="0"/>
              <a:ea typeface="Verdana" panose="020B0604030504040204" pitchFamily="34" charset="0"/>
            </a:endParaRPr>
          </a:p>
        </p:txBody>
      </p:sp>
      <p:sp>
        <p:nvSpPr>
          <p:cNvPr id="6" name="Espace réservé du numéro de diapositive 5">
            <a:extLst>
              <a:ext uri="{FF2B5EF4-FFF2-40B4-BE49-F238E27FC236}">
                <a16:creationId xmlns:a16="http://schemas.microsoft.com/office/drawing/2014/main" id="{61D4CC65-1723-4340-A61E-2134B37DC447}"/>
              </a:ext>
            </a:extLst>
          </p:cNvPr>
          <p:cNvSpPr>
            <a:spLocks noGrp="1"/>
          </p:cNvSpPr>
          <p:nvPr>
            <p:ph type="sldNum" sz="quarter" idx="12"/>
          </p:nvPr>
        </p:nvSpPr>
        <p:spPr/>
        <p:txBody>
          <a:bodyPr/>
          <a:lstStyle/>
          <a:p>
            <a:fld id="{B0ABF02D-C72E-4E70-AD39-D24D1FE82F66}" type="slidenum">
              <a:rPr lang="fr-FR" smtClean="0"/>
              <a:t>20</a:t>
            </a:fld>
            <a:endParaRPr lang="fr-FR"/>
          </a:p>
        </p:txBody>
      </p:sp>
    </p:spTree>
    <p:extLst>
      <p:ext uri="{BB962C8B-B14F-4D97-AF65-F5344CB8AC3E}">
        <p14:creationId xmlns:p14="http://schemas.microsoft.com/office/powerpoint/2010/main" val="987830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2AF2441-678D-4EBA-B3AD-08E5C4D05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160020"/>
            <a:ext cx="7220373" cy="4813582"/>
          </a:xfrm>
          <a:prstGeom prst="rect">
            <a:avLst/>
          </a:prstGeom>
        </p:spPr>
      </p:pic>
      <p:sp>
        <p:nvSpPr>
          <p:cNvPr id="5" name="ZoneTexte 4">
            <a:extLst>
              <a:ext uri="{FF2B5EF4-FFF2-40B4-BE49-F238E27FC236}">
                <a16:creationId xmlns:a16="http://schemas.microsoft.com/office/drawing/2014/main" id="{282CD432-C0C3-431B-B3F2-2D7174157B34}"/>
              </a:ext>
            </a:extLst>
          </p:cNvPr>
          <p:cNvSpPr txBox="1"/>
          <p:nvPr/>
        </p:nvSpPr>
        <p:spPr>
          <a:xfrm>
            <a:off x="308610" y="5115136"/>
            <a:ext cx="8206740" cy="646331"/>
          </a:xfrm>
          <a:prstGeom prst="rect">
            <a:avLst/>
          </a:prstGeom>
          <a:solidFill>
            <a:schemeClr val="bg1"/>
          </a:solidFill>
        </p:spPr>
        <p:txBody>
          <a:bodyPr wrap="square" rtlCol="0">
            <a:spAutoFit/>
          </a:bodyPr>
          <a:lstStyle/>
          <a:p>
            <a:pPr>
              <a:spcAft>
                <a:spcPts val="600"/>
              </a:spcAft>
            </a:pPr>
            <a:r>
              <a:rPr lang="fr-FR" sz="1800" i="1" dirty="0">
                <a:latin typeface="Verdana" panose="020B0604030504040204" pitchFamily="34" charset="0"/>
                <a:ea typeface="Verdana" panose="020B0604030504040204" pitchFamily="34" charset="0"/>
              </a:rPr>
              <a:t>L’écomusée de Fourmies (Nord dans les Hauts-de-France), ancienne filature de 1874 à 1978.</a:t>
            </a:r>
          </a:p>
        </p:txBody>
      </p:sp>
      <p:sp>
        <p:nvSpPr>
          <p:cNvPr id="2" name="Espace réservé du numéro de diapositive 1">
            <a:extLst>
              <a:ext uri="{FF2B5EF4-FFF2-40B4-BE49-F238E27FC236}">
                <a16:creationId xmlns:a16="http://schemas.microsoft.com/office/drawing/2014/main" id="{3B783363-4F80-40F8-97CD-84E551AAB3F7}"/>
              </a:ext>
            </a:extLst>
          </p:cNvPr>
          <p:cNvSpPr>
            <a:spLocks noGrp="1"/>
          </p:cNvSpPr>
          <p:nvPr>
            <p:ph type="sldNum" sz="quarter" idx="12"/>
          </p:nvPr>
        </p:nvSpPr>
        <p:spPr/>
        <p:txBody>
          <a:bodyPr/>
          <a:lstStyle/>
          <a:p>
            <a:fld id="{B0ABF02D-C72E-4E70-AD39-D24D1FE82F66}" type="slidenum">
              <a:rPr lang="fr-FR" smtClean="0"/>
              <a:t>21</a:t>
            </a:fld>
            <a:endParaRPr lang="fr-FR"/>
          </a:p>
        </p:txBody>
      </p:sp>
      <p:sp>
        <p:nvSpPr>
          <p:cNvPr id="6" name="ZoneTexte 5">
            <a:extLst>
              <a:ext uri="{FF2B5EF4-FFF2-40B4-BE49-F238E27FC236}">
                <a16:creationId xmlns:a16="http://schemas.microsoft.com/office/drawing/2014/main" id="{0E38683B-08C7-4651-A74E-F67A0C913DE0}"/>
              </a:ext>
            </a:extLst>
          </p:cNvPr>
          <p:cNvSpPr txBox="1"/>
          <p:nvPr/>
        </p:nvSpPr>
        <p:spPr>
          <a:xfrm>
            <a:off x="365760" y="5904735"/>
            <a:ext cx="8206740" cy="723275"/>
          </a:xfrm>
          <a:prstGeom prst="rect">
            <a:avLst/>
          </a:prstGeom>
          <a:solidFill>
            <a:schemeClr val="bg1"/>
          </a:solidFill>
        </p:spPr>
        <p:txBody>
          <a:bodyPr wrap="square" rtlCol="0">
            <a:spAutoFit/>
          </a:bodyPr>
          <a:lstStyle/>
          <a:p>
            <a:pPr>
              <a:spcAft>
                <a:spcPts val="600"/>
              </a:spcAft>
            </a:pPr>
            <a:r>
              <a:rPr lang="fr-FR" sz="1800" b="1" i="1" dirty="0">
                <a:solidFill>
                  <a:srgbClr val="FF0000"/>
                </a:solidFill>
                <a:latin typeface="Verdana" panose="020B0604030504040204" pitchFamily="34" charset="0"/>
                <a:ea typeface="Verdana" panose="020B0604030504040204" pitchFamily="34" charset="0"/>
              </a:rPr>
              <a:t>Vidéo Grand Lille TV La </a:t>
            </a:r>
            <a:r>
              <a:rPr lang="fr-FR" sz="1800" b="1" i="1" dirty="0" err="1">
                <a:solidFill>
                  <a:srgbClr val="FF0000"/>
                </a:solidFill>
                <a:latin typeface="Verdana" panose="020B0604030504040204" pitchFamily="34" charset="0"/>
                <a:ea typeface="Verdana" panose="020B0604030504040204" pitchFamily="34" charset="0"/>
              </a:rPr>
              <a:t>Masurel</a:t>
            </a:r>
            <a:r>
              <a:rPr lang="fr-FR" sz="1800" b="1" i="1" dirty="0">
                <a:solidFill>
                  <a:srgbClr val="FF0000"/>
                </a:solidFill>
                <a:latin typeface="Verdana" panose="020B0604030504040204" pitchFamily="34" charset="0"/>
                <a:ea typeface="Verdana" panose="020B0604030504040204" pitchFamily="34" charset="0"/>
              </a:rPr>
              <a:t> musée du textile Fourmies</a:t>
            </a:r>
          </a:p>
          <a:p>
            <a:pPr>
              <a:spcAft>
                <a:spcPts val="600"/>
              </a:spcAft>
            </a:pPr>
            <a:r>
              <a:rPr lang="fr-FR" b="1" i="1" dirty="0">
                <a:solidFill>
                  <a:srgbClr val="FF0000"/>
                </a:solidFill>
                <a:latin typeface="Verdana" panose="020B0604030504040204" pitchFamily="34" charset="0"/>
                <a:ea typeface="Verdana" panose="020B0604030504040204" pitchFamily="34" charset="0"/>
              </a:rPr>
              <a:t>https://www.youtube.com/watch?v=uEPu_RTCD2E</a:t>
            </a:r>
            <a:endParaRPr lang="fr-FR" sz="1800" b="1" i="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955734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2364F51-2C7E-4CE3-A2BA-13376721D704}"/>
              </a:ext>
            </a:extLst>
          </p:cNvPr>
          <p:cNvSpPr>
            <a:spLocks noGrp="1"/>
          </p:cNvSpPr>
          <p:nvPr>
            <p:ph type="sldNum" sz="quarter" idx="12"/>
          </p:nvPr>
        </p:nvSpPr>
        <p:spPr/>
        <p:txBody>
          <a:bodyPr/>
          <a:lstStyle/>
          <a:p>
            <a:fld id="{B0ABF02D-C72E-4E70-AD39-D24D1FE82F66}" type="slidenum">
              <a:rPr lang="fr-FR" smtClean="0"/>
              <a:t>22</a:t>
            </a:fld>
            <a:endParaRPr lang="fr-FR"/>
          </a:p>
        </p:txBody>
      </p:sp>
      <p:sp>
        <p:nvSpPr>
          <p:cNvPr id="4" name="ZoneTexte 3">
            <a:extLst>
              <a:ext uri="{FF2B5EF4-FFF2-40B4-BE49-F238E27FC236}">
                <a16:creationId xmlns:a16="http://schemas.microsoft.com/office/drawing/2014/main" id="{3CD50559-8DEE-4A9D-989E-DC0976BEE2D3}"/>
              </a:ext>
            </a:extLst>
          </p:cNvPr>
          <p:cNvSpPr txBox="1"/>
          <p:nvPr/>
        </p:nvSpPr>
        <p:spPr>
          <a:xfrm>
            <a:off x="186055" y="4612447"/>
            <a:ext cx="8771889" cy="1831271"/>
          </a:xfrm>
          <a:prstGeom prst="rect">
            <a:avLst/>
          </a:prstGeom>
          <a:solidFill>
            <a:schemeClr val="bg1"/>
          </a:solidFill>
        </p:spPr>
        <p:txBody>
          <a:bodyPr wrap="square" rtlCol="0">
            <a:spAutoFit/>
          </a:bodyPr>
          <a:lstStyle/>
          <a:p>
            <a:pPr>
              <a:spcAft>
                <a:spcPts val="600"/>
              </a:spcAft>
            </a:pPr>
            <a:r>
              <a:rPr lang="fr-FR" i="1" dirty="0">
                <a:latin typeface="Verdana" panose="020B0604030504040204" pitchFamily="34" charset="0"/>
                <a:ea typeface="Verdana" panose="020B0604030504040204" pitchFamily="34" charset="0"/>
              </a:rPr>
              <a:t>Capitale mondiale de l’aéronautique, la Ville rose est le berceau du fleuron industriel Airbus. Embarquez pour une visite unique au monde et découvrez l’incroyable chaîne d’assemblage de l’A350 !</a:t>
            </a:r>
          </a:p>
          <a:p>
            <a:pPr>
              <a:spcAft>
                <a:spcPts val="600"/>
              </a:spcAft>
            </a:pPr>
            <a:r>
              <a:rPr lang="fr-FR" dirty="0" err="1">
                <a:latin typeface="Verdana" panose="020B0604030504040204" pitchFamily="34" charset="0"/>
                <a:ea typeface="Verdana" panose="020B0604030504040204" pitchFamily="34" charset="0"/>
              </a:rPr>
              <a:t>Let's</a:t>
            </a:r>
            <a:r>
              <a:rPr lang="fr-FR" dirty="0">
                <a:latin typeface="Verdana" panose="020B0604030504040204" pitchFamily="34" charset="0"/>
                <a:ea typeface="Verdana" panose="020B0604030504040204" pitchFamily="34" charset="0"/>
              </a:rPr>
              <a:t> </a:t>
            </a:r>
            <a:r>
              <a:rPr lang="fr-FR" dirty="0" err="1">
                <a:latin typeface="Verdana" panose="020B0604030504040204" pitchFamily="34" charset="0"/>
                <a:ea typeface="Verdana" panose="020B0604030504040204" pitchFamily="34" charset="0"/>
              </a:rPr>
              <a:t>Visit</a:t>
            </a:r>
            <a:r>
              <a:rPr lang="fr-FR" dirty="0">
                <a:latin typeface="Verdana" panose="020B0604030504040204" pitchFamily="34" charset="0"/>
                <a:ea typeface="Verdana" panose="020B0604030504040204" pitchFamily="34" charset="0"/>
              </a:rPr>
              <a:t> Airbus vous invite à entrer sur les sites, qui accueillent chaque jour près de 20 000 salariés, à travers trois parcours de visite : la visite " Airbus A350", la visite "Airbus A321 " et la visite « Airbus Kids ».</a:t>
            </a:r>
          </a:p>
        </p:txBody>
      </p:sp>
      <p:pic>
        <p:nvPicPr>
          <p:cNvPr id="2050" name="Picture 2" descr="airbus construction - airbus-factory photos et images de collection">
            <a:extLst>
              <a:ext uri="{FF2B5EF4-FFF2-40B4-BE49-F238E27FC236}">
                <a16:creationId xmlns:a16="http://schemas.microsoft.com/office/drawing/2014/main" id="{CD6D2FA5-B777-491B-A094-774E68041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4" y="122767"/>
            <a:ext cx="6317883" cy="421192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D496987-6AA7-47AD-BAE7-729A6FDED6E3}"/>
              </a:ext>
            </a:extLst>
          </p:cNvPr>
          <p:cNvSpPr txBox="1"/>
          <p:nvPr/>
        </p:nvSpPr>
        <p:spPr>
          <a:xfrm>
            <a:off x="6824343" y="827846"/>
            <a:ext cx="1691007" cy="646331"/>
          </a:xfrm>
          <a:prstGeom prst="rect">
            <a:avLst/>
          </a:prstGeom>
          <a:solidFill>
            <a:schemeClr val="bg1"/>
          </a:solidFill>
        </p:spPr>
        <p:txBody>
          <a:bodyPr wrap="square" rtlCol="0">
            <a:spAutoFit/>
          </a:bodyPr>
          <a:lstStyle/>
          <a:p>
            <a:pPr algn="ctr">
              <a:spcAft>
                <a:spcPts val="600"/>
              </a:spcAft>
            </a:pPr>
            <a:r>
              <a:rPr lang="fr-FR" b="1" i="1" dirty="0" err="1">
                <a:latin typeface="Verdana" panose="020B0604030504040204" pitchFamily="34" charset="0"/>
                <a:ea typeface="Verdana" panose="020B0604030504040204" pitchFamily="34" charset="0"/>
              </a:rPr>
              <a:t>Let’s</a:t>
            </a:r>
            <a:r>
              <a:rPr lang="fr-FR" b="1" i="1" dirty="0">
                <a:latin typeface="Verdana" panose="020B0604030504040204" pitchFamily="34" charset="0"/>
                <a:ea typeface="Verdana" panose="020B0604030504040204" pitchFamily="34" charset="0"/>
              </a:rPr>
              <a:t> </a:t>
            </a:r>
            <a:r>
              <a:rPr lang="fr-FR" b="1" i="1" dirty="0" err="1">
                <a:latin typeface="Verdana" panose="020B0604030504040204" pitchFamily="34" charset="0"/>
                <a:ea typeface="Verdana" panose="020B0604030504040204" pitchFamily="34" charset="0"/>
              </a:rPr>
              <a:t>visit</a:t>
            </a:r>
            <a:r>
              <a:rPr lang="fr-FR" b="1" i="1" dirty="0">
                <a:latin typeface="Verdana" panose="020B0604030504040204" pitchFamily="34" charset="0"/>
                <a:ea typeface="Verdana" panose="020B0604030504040204" pitchFamily="34" charset="0"/>
              </a:rPr>
              <a:t> Airbus</a:t>
            </a:r>
            <a:endParaRPr lang="fr-FR"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463310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7B15271-17D1-4649-906B-C65E68F6B6ED}"/>
              </a:ext>
            </a:extLst>
          </p:cNvPr>
          <p:cNvSpPr>
            <a:spLocks noGrp="1"/>
          </p:cNvSpPr>
          <p:nvPr>
            <p:ph type="sldNum" sz="quarter" idx="12"/>
          </p:nvPr>
        </p:nvSpPr>
        <p:spPr/>
        <p:txBody>
          <a:bodyPr/>
          <a:lstStyle/>
          <a:p>
            <a:fld id="{B0ABF02D-C72E-4E70-AD39-D24D1FE82F66}" type="slidenum">
              <a:rPr lang="fr-FR" smtClean="0"/>
              <a:t>23</a:t>
            </a:fld>
            <a:endParaRPr lang="fr-FR"/>
          </a:p>
        </p:txBody>
      </p:sp>
      <p:sp>
        <p:nvSpPr>
          <p:cNvPr id="3" name="ZoneTexte 2">
            <a:extLst>
              <a:ext uri="{FF2B5EF4-FFF2-40B4-BE49-F238E27FC236}">
                <a16:creationId xmlns:a16="http://schemas.microsoft.com/office/drawing/2014/main" id="{89EB1FF0-B361-4B72-B11E-F3734733737E}"/>
              </a:ext>
            </a:extLst>
          </p:cNvPr>
          <p:cNvSpPr txBox="1"/>
          <p:nvPr/>
        </p:nvSpPr>
        <p:spPr>
          <a:xfrm>
            <a:off x="499533" y="136524"/>
            <a:ext cx="8015818" cy="5786199"/>
          </a:xfrm>
          <a:prstGeom prst="rect">
            <a:avLst/>
          </a:prstGeom>
          <a:solidFill>
            <a:schemeClr val="bg1"/>
          </a:solidFill>
        </p:spPr>
        <p:txBody>
          <a:bodyPr wrap="square" rtlCol="0">
            <a:spAutoFit/>
          </a:bodyPr>
          <a:lstStyle/>
          <a:p>
            <a:pPr>
              <a:spcAft>
                <a:spcPts val="600"/>
              </a:spcAft>
            </a:pPr>
            <a:r>
              <a:rPr lang="fr-FR" dirty="0">
                <a:latin typeface="Verdana" panose="020B0604030504040204" pitchFamily="34" charset="0"/>
                <a:ea typeface="Verdana" panose="020B0604030504040204" pitchFamily="34" charset="0"/>
              </a:rPr>
              <a:t>1/ Avec </a:t>
            </a:r>
            <a:r>
              <a:rPr lang="fr-FR" b="1" dirty="0">
                <a:solidFill>
                  <a:srgbClr val="FF0000"/>
                </a:solidFill>
                <a:latin typeface="Verdana" panose="020B0604030504040204" pitchFamily="34" charset="0"/>
                <a:ea typeface="Verdana" panose="020B0604030504040204" pitchFamily="34" charset="0"/>
              </a:rPr>
              <a:t>la visite « Airbus A350 », </a:t>
            </a:r>
            <a:r>
              <a:rPr lang="fr-FR" dirty="0">
                <a:latin typeface="Verdana" panose="020B0604030504040204" pitchFamily="34" charset="0"/>
                <a:ea typeface="Verdana" panose="020B0604030504040204" pitchFamily="34" charset="0"/>
              </a:rPr>
              <a:t>vivez une occasion unique de découvrir la toute dernière génération des appareils Airbus. Une présentation de l’histoire de l’aviation toulousaine vous est proposée, ainsi qu’un parcours en bus sur les 700 hectares des infrastructures d’Airbus. Profitez également d’une escale sur le belvédère de la chaîne d’assemblage de l’A350XWB avec la présentation détaillée du processus de production.</a:t>
            </a:r>
          </a:p>
          <a:p>
            <a:pPr>
              <a:spcAft>
                <a:spcPts val="600"/>
              </a:spcAft>
            </a:pPr>
            <a:r>
              <a:rPr lang="fr-FR" dirty="0">
                <a:latin typeface="Verdana" panose="020B0604030504040204" pitchFamily="34" charset="0"/>
                <a:ea typeface="Verdana" panose="020B0604030504040204" pitchFamily="34" charset="0"/>
              </a:rPr>
              <a:t>2/ A travers </a:t>
            </a:r>
            <a:r>
              <a:rPr lang="fr-FR" b="1" dirty="0">
                <a:solidFill>
                  <a:srgbClr val="FF0000"/>
                </a:solidFill>
                <a:latin typeface="Verdana" panose="020B0604030504040204" pitchFamily="34" charset="0"/>
                <a:ea typeface="Verdana" panose="020B0604030504040204" pitchFamily="34" charset="0"/>
              </a:rPr>
              <a:t>la visite « Airbus A321 »</a:t>
            </a:r>
            <a:r>
              <a:rPr lang="fr-FR" dirty="0">
                <a:latin typeface="Verdana" panose="020B0604030504040204" pitchFamily="34" charset="0"/>
                <a:ea typeface="Verdana" panose="020B0604030504040204" pitchFamily="34" charset="0"/>
              </a:rPr>
              <a:t>, explorez les installations de pointe du leader de l'aéronautique. Profitez d'une vue panoramique unique sur la chaîne d'assemblage, où vous pourrez observer les processus de montage des ailes et du fuselage du dernier-né de la famille Airbus, jusqu'à l'aménagement cabine. De retour au musée, montez à bord de l'avion militaire dernière génération d'Airbus l'A400M.</a:t>
            </a:r>
          </a:p>
          <a:p>
            <a:pPr>
              <a:spcAft>
                <a:spcPts val="600"/>
              </a:spcAft>
            </a:pPr>
            <a:r>
              <a:rPr lang="fr-FR" dirty="0">
                <a:latin typeface="Verdana" panose="020B0604030504040204" pitchFamily="34" charset="0"/>
                <a:ea typeface="Verdana" panose="020B0604030504040204" pitchFamily="34" charset="0"/>
              </a:rPr>
              <a:t>3/ Lors de </a:t>
            </a:r>
            <a:r>
              <a:rPr lang="fr-FR" b="1" dirty="0">
                <a:solidFill>
                  <a:srgbClr val="FF0000"/>
                </a:solidFill>
                <a:latin typeface="Verdana" panose="020B0604030504040204" pitchFamily="34" charset="0"/>
                <a:ea typeface="Verdana" panose="020B0604030504040204" pitchFamily="34" charset="0"/>
              </a:rPr>
              <a:t>la visite « Airbus Kids »</a:t>
            </a:r>
            <a:r>
              <a:rPr lang="fr-FR" dirty="0">
                <a:latin typeface="Verdana" panose="020B0604030504040204" pitchFamily="34" charset="0"/>
                <a:ea typeface="Verdana" panose="020B0604030504040204" pitchFamily="34" charset="0"/>
              </a:rPr>
              <a:t>,</a:t>
            </a:r>
            <a:r>
              <a:rPr lang="fr-FR" b="1" dirty="0">
                <a:solidFill>
                  <a:srgbClr val="FF0000"/>
                </a:solidFill>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les mystères de l’aviation sont expliqués aux 6/12 ans en répondant à des questions comme : « Sais-tu comment fait l’avion pour voler ? ». Les enfants peuvent découvrir qu’une chaîne d’assemblage Airbus, c’est comme un puzzle géant et international. Ils peuvent également vivre l’expérience de monter à bord de l’A400M.</a:t>
            </a:r>
          </a:p>
        </p:txBody>
      </p:sp>
    </p:spTree>
    <p:extLst>
      <p:ext uri="{BB962C8B-B14F-4D97-AF65-F5344CB8AC3E}">
        <p14:creationId xmlns:p14="http://schemas.microsoft.com/office/powerpoint/2010/main" val="11509221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76D19C0-0CF7-467F-A63D-8873EABB1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02" y="30926"/>
            <a:ext cx="8136796" cy="4330875"/>
          </a:xfrm>
          <a:prstGeom prst="rect">
            <a:avLst/>
          </a:prstGeom>
        </p:spPr>
      </p:pic>
      <p:sp>
        <p:nvSpPr>
          <p:cNvPr id="5" name="ZoneTexte 4">
            <a:extLst>
              <a:ext uri="{FF2B5EF4-FFF2-40B4-BE49-F238E27FC236}">
                <a16:creationId xmlns:a16="http://schemas.microsoft.com/office/drawing/2014/main" id="{B158CC26-816B-4089-9162-3B55CB7F8EA0}"/>
              </a:ext>
            </a:extLst>
          </p:cNvPr>
          <p:cNvSpPr txBox="1"/>
          <p:nvPr/>
        </p:nvSpPr>
        <p:spPr>
          <a:xfrm>
            <a:off x="108585" y="4443145"/>
            <a:ext cx="8926829" cy="2246769"/>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Visite Guidée de la Centrale hydroélectrique EDF d’Orlu (Ariège): Pour mieux faire connaître l’hydroélectricité EDF, propre et respectueuse de l’environnement, un circuit de visite est ouvert à tous sur le site de la centrale.</a:t>
            </a:r>
          </a:p>
          <a:p>
            <a:r>
              <a:rPr lang="fr-FR" sz="2000" i="1" dirty="0">
                <a:latin typeface="Arial" panose="020B0604020202020204" pitchFamily="34" charset="0"/>
                <a:cs typeface="Arial" panose="020B0604020202020204" pitchFamily="34" charset="0"/>
              </a:rPr>
              <a:t>Il permet de découvrir la centrale hydroélectrique et son espace d’exposition et d’échanges (maquettes, vidéos, bornes interactives et animations). Une visite technique passionnante. Les visites guidées s’effectuent à heures fixes par les animateurs de l’Observatoire de la montagne.</a:t>
            </a:r>
          </a:p>
        </p:txBody>
      </p:sp>
      <p:sp>
        <p:nvSpPr>
          <p:cNvPr id="2" name="Espace réservé du numéro de diapositive 1">
            <a:extLst>
              <a:ext uri="{FF2B5EF4-FFF2-40B4-BE49-F238E27FC236}">
                <a16:creationId xmlns:a16="http://schemas.microsoft.com/office/drawing/2014/main" id="{B76D40BD-483F-45C3-9DF2-339DC4820617}"/>
              </a:ext>
            </a:extLst>
          </p:cNvPr>
          <p:cNvSpPr>
            <a:spLocks noGrp="1"/>
          </p:cNvSpPr>
          <p:nvPr>
            <p:ph type="sldNum" sz="quarter" idx="12"/>
          </p:nvPr>
        </p:nvSpPr>
        <p:spPr/>
        <p:txBody>
          <a:bodyPr/>
          <a:lstStyle/>
          <a:p>
            <a:fld id="{B0ABF02D-C72E-4E70-AD39-D24D1FE82F66}" type="slidenum">
              <a:rPr lang="fr-FR" smtClean="0"/>
              <a:t>24</a:t>
            </a:fld>
            <a:endParaRPr lang="fr-FR"/>
          </a:p>
        </p:txBody>
      </p:sp>
    </p:spTree>
    <p:extLst>
      <p:ext uri="{BB962C8B-B14F-4D97-AF65-F5344CB8AC3E}">
        <p14:creationId xmlns:p14="http://schemas.microsoft.com/office/powerpoint/2010/main" val="2786533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9B39843-0C5F-4D8E-B1ED-54B299B71365}"/>
              </a:ext>
            </a:extLst>
          </p:cNvPr>
          <p:cNvSpPr txBox="1"/>
          <p:nvPr/>
        </p:nvSpPr>
        <p:spPr>
          <a:xfrm>
            <a:off x="1131703" y="213961"/>
            <a:ext cx="6354947"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Clientèle du tourisme industriel en France</a:t>
            </a:r>
          </a:p>
        </p:txBody>
      </p:sp>
      <p:sp>
        <p:nvSpPr>
          <p:cNvPr id="7" name="Espace réservé du numéro de diapositive 6">
            <a:extLst>
              <a:ext uri="{FF2B5EF4-FFF2-40B4-BE49-F238E27FC236}">
                <a16:creationId xmlns:a16="http://schemas.microsoft.com/office/drawing/2014/main" id="{61DAA76B-825B-4B87-9136-A6F9A69B63F3}"/>
              </a:ext>
            </a:extLst>
          </p:cNvPr>
          <p:cNvSpPr>
            <a:spLocks noGrp="1"/>
          </p:cNvSpPr>
          <p:nvPr>
            <p:ph type="sldNum" sz="quarter" idx="12"/>
          </p:nvPr>
        </p:nvSpPr>
        <p:spPr/>
        <p:txBody>
          <a:bodyPr/>
          <a:lstStyle/>
          <a:p>
            <a:fld id="{B0ABF02D-C72E-4E70-AD39-D24D1FE82F66}" type="slidenum">
              <a:rPr lang="fr-FR" smtClean="0"/>
              <a:t>25</a:t>
            </a:fld>
            <a:endParaRPr lang="fr-FR"/>
          </a:p>
        </p:txBody>
      </p:sp>
      <p:sp>
        <p:nvSpPr>
          <p:cNvPr id="8" name="ZoneTexte 7">
            <a:extLst>
              <a:ext uri="{FF2B5EF4-FFF2-40B4-BE49-F238E27FC236}">
                <a16:creationId xmlns:a16="http://schemas.microsoft.com/office/drawing/2014/main" id="{1FDE5F7D-587C-4328-81B1-7F8ECB078FA0}"/>
              </a:ext>
            </a:extLst>
          </p:cNvPr>
          <p:cNvSpPr txBox="1"/>
          <p:nvPr/>
        </p:nvSpPr>
        <p:spPr>
          <a:xfrm>
            <a:off x="658622" y="3569284"/>
            <a:ext cx="4693158"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gastronomique</a:t>
            </a:r>
          </a:p>
        </p:txBody>
      </p:sp>
      <p:sp>
        <p:nvSpPr>
          <p:cNvPr id="9" name="ZoneTexte 8">
            <a:extLst>
              <a:ext uri="{FF2B5EF4-FFF2-40B4-BE49-F238E27FC236}">
                <a16:creationId xmlns:a16="http://schemas.microsoft.com/office/drawing/2014/main" id="{ABFFA921-D33E-4F29-9540-CA942EF09900}"/>
              </a:ext>
            </a:extLst>
          </p:cNvPr>
          <p:cNvSpPr txBox="1"/>
          <p:nvPr/>
        </p:nvSpPr>
        <p:spPr>
          <a:xfrm>
            <a:off x="571817" y="4393758"/>
            <a:ext cx="6382512" cy="400110"/>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L’affirmation mondiale de l’œnotourisme</a:t>
            </a:r>
          </a:p>
        </p:txBody>
      </p:sp>
      <p:graphicFrame>
        <p:nvGraphicFramePr>
          <p:cNvPr id="6" name="Tableau 5">
            <a:extLst>
              <a:ext uri="{FF2B5EF4-FFF2-40B4-BE49-F238E27FC236}">
                <a16:creationId xmlns:a16="http://schemas.microsoft.com/office/drawing/2014/main" id="{F28778F4-2A9D-4046-A03E-3B00E59AFCF6}"/>
              </a:ext>
            </a:extLst>
          </p:cNvPr>
          <p:cNvGraphicFramePr>
            <a:graphicFrameLocks noGrp="1"/>
          </p:cNvGraphicFramePr>
          <p:nvPr>
            <p:extLst>
              <p:ext uri="{D42A27DB-BD31-4B8C-83A1-F6EECF244321}">
                <p14:modId xmlns:p14="http://schemas.microsoft.com/office/powerpoint/2010/main" val="833843287"/>
              </p:ext>
            </p:extLst>
          </p:nvPr>
        </p:nvGraphicFramePr>
        <p:xfrm>
          <a:off x="574992" y="927973"/>
          <a:ext cx="7302500" cy="2252980"/>
        </p:xfrm>
        <a:graphic>
          <a:graphicData uri="http://schemas.openxmlformats.org/drawingml/2006/table">
            <a:tbl>
              <a:tblPr firstRow="1" bandRow="1"/>
              <a:tblGrid>
                <a:gridCol w="849423">
                  <a:extLst>
                    <a:ext uri="{9D8B030D-6E8A-4147-A177-3AD203B41FA5}">
                      <a16:colId xmlns:a16="http://schemas.microsoft.com/office/drawing/2014/main" val="3408411396"/>
                    </a:ext>
                  </a:extLst>
                </a:gridCol>
                <a:gridCol w="2751115">
                  <a:extLst>
                    <a:ext uri="{9D8B030D-6E8A-4147-A177-3AD203B41FA5}">
                      <a16:colId xmlns:a16="http://schemas.microsoft.com/office/drawing/2014/main" val="2868058759"/>
                    </a:ext>
                  </a:extLst>
                </a:gridCol>
                <a:gridCol w="3701962">
                  <a:extLst>
                    <a:ext uri="{9D8B030D-6E8A-4147-A177-3AD203B41FA5}">
                      <a16:colId xmlns:a16="http://schemas.microsoft.com/office/drawing/2014/main" val="290511411"/>
                    </a:ext>
                  </a:extLst>
                </a:gridCol>
              </a:tblGrid>
              <a:tr h="324644">
                <a:tc>
                  <a:txBody>
                    <a:bodyPr/>
                    <a:lstStyle/>
                    <a:p>
                      <a:pPr>
                        <a:lnSpc>
                          <a:spcPct val="107000"/>
                        </a:lnSpc>
                      </a:pPr>
                      <a:endParaRPr lang="fr-FR" sz="1100">
                        <a:effectLst/>
                        <a:latin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00"/>
                    </a:solidFill>
                  </a:tcPr>
                </a:tc>
                <a:tc>
                  <a:txBody>
                    <a:bodyPr/>
                    <a:lstStyle/>
                    <a:p>
                      <a:pPr algn="ctr">
                        <a:lnSpc>
                          <a:spcPct val="150000"/>
                        </a:lnSpc>
                        <a:spcBef>
                          <a:spcPts val="600"/>
                        </a:spcBef>
                        <a:spcAft>
                          <a:spcPts val="600"/>
                        </a:spcAft>
                      </a:pPr>
                      <a:r>
                        <a:rPr lang="fr-FR" sz="1800" b="1" kern="120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Nombre de visiteurs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00"/>
                    </a:solidFill>
                  </a:tcPr>
                </a:tc>
                <a:tc>
                  <a:txBody>
                    <a:bodyPr/>
                    <a:lstStyle/>
                    <a:p>
                      <a:pPr algn="ctr">
                        <a:lnSpc>
                          <a:spcPct val="150000"/>
                        </a:lnSpc>
                        <a:spcBef>
                          <a:spcPts val="600"/>
                        </a:spcBef>
                        <a:spcAft>
                          <a:spcPts val="600"/>
                        </a:spcAft>
                      </a:pPr>
                      <a:r>
                        <a:rPr lang="fr-FR" sz="1800" b="1" kern="120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Nombre entreprises ouvertes au public</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483492984"/>
                  </a:ext>
                </a:extLst>
              </a:tr>
              <a:tr h="370840">
                <a:tc>
                  <a:txBody>
                    <a:bodyPr/>
                    <a:lstStyle/>
                    <a:p>
                      <a:pPr algn="ctr">
                        <a:lnSpc>
                          <a:spcPct val="150000"/>
                        </a:lnSpc>
                        <a:spcBef>
                          <a:spcPts val="600"/>
                        </a:spcBef>
                        <a:spcAft>
                          <a:spcPts val="600"/>
                        </a:spcAft>
                      </a:pPr>
                      <a:r>
                        <a:rPr lang="fr-FR" sz="1800" b="1" kern="120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2004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a:lnSpc>
                          <a:spcPct val="150000"/>
                        </a:lnSpc>
                        <a:spcBef>
                          <a:spcPts val="600"/>
                        </a:spcBef>
                        <a:spcAft>
                          <a:spcPts val="600"/>
                        </a:spcAft>
                      </a:pPr>
                      <a:r>
                        <a:rPr lang="fr-FR" sz="1800" b="1" kern="120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5 millions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a:lnSpc>
                          <a:spcPct val="150000"/>
                        </a:lnSpc>
                        <a:spcBef>
                          <a:spcPts val="600"/>
                        </a:spcBef>
                        <a:spcAft>
                          <a:spcPts val="600"/>
                        </a:spcAft>
                      </a:pPr>
                      <a:r>
                        <a:rPr lang="fr-FR" sz="1800" b="1" kern="120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Quelques centaines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extLst>
                  <a:ext uri="{0D108BD9-81ED-4DB2-BD59-A6C34878D82A}">
                    <a16:rowId xmlns:a16="http://schemas.microsoft.com/office/drawing/2014/main" val="2145116964"/>
                  </a:ext>
                </a:extLst>
              </a:tr>
              <a:tr h="289560">
                <a:tc>
                  <a:txBody>
                    <a:bodyPr/>
                    <a:lstStyle/>
                    <a:p>
                      <a:pPr algn="ctr">
                        <a:lnSpc>
                          <a:spcPct val="150000"/>
                        </a:lnSpc>
                        <a:spcBef>
                          <a:spcPts val="600"/>
                        </a:spcBef>
                        <a:spcAft>
                          <a:spcPts val="600"/>
                        </a:spcAft>
                      </a:pPr>
                      <a:r>
                        <a:rPr lang="fr-FR" sz="1800" b="1" kern="120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a:lnSpc>
                          <a:spcPct val="150000"/>
                        </a:lnSpc>
                        <a:spcBef>
                          <a:spcPts val="600"/>
                        </a:spcBef>
                        <a:spcAft>
                          <a:spcPts val="600"/>
                        </a:spcAft>
                      </a:pPr>
                      <a:r>
                        <a:rPr lang="fr-FR" sz="1800" b="1" kern="120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15 millions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a:lnSpc>
                          <a:spcPct val="150000"/>
                        </a:lnSpc>
                        <a:spcBef>
                          <a:spcPts val="600"/>
                        </a:spcBef>
                        <a:spcAft>
                          <a:spcPts val="600"/>
                        </a:spcAft>
                      </a:pPr>
                      <a:r>
                        <a:rPr lang="fr-FR" sz="1800" b="1" kern="120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4077617164"/>
                  </a:ext>
                </a:extLst>
              </a:tr>
              <a:tr h="289560">
                <a:tc>
                  <a:txBody>
                    <a:bodyPr/>
                    <a:lstStyle/>
                    <a:p>
                      <a:pPr algn="ctr">
                        <a:lnSpc>
                          <a:spcPct val="150000"/>
                        </a:lnSpc>
                        <a:spcBef>
                          <a:spcPts val="600"/>
                        </a:spcBef>
                        <a:spcAft>
                          <a:spcPts val="600"/>
                        </a:spcAft>
                      </a:pPr>
                      <a:r>
                        <a:rPr lang="fr-FR" sz="1800" b="1" kern="120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2024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a:lnSpc>
                          <a:spcPct val="150000"/>
                        </a:lnSpc>
                        <a:spcBef>
                          <a:spcPts val="600"/>
                        </a:spcBef>
                        <a:spcAft>
                          <a:spcPts val="600"/>
                        </a:spcAft>
                      </a:pPr>
                      <a:r>
                        <a:rPr lang="fr-FR" sz="1800" b="1" kern="120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22 millions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a:lnSpc>
                          <a:spcPct val="150000"/>
                        </a:lnSpc>
                        <a:spcBef>
                          <a:spcPts val="600"/>
                        </a:spcBef>
                        <a:spcAft>
                          <a:spcPts val="600"/>
                        </a:spcAft>
                      </a:pPr>
                      <a:r>
                        <a:rPr lang="fr-FR" sz="1800" b="1" kern="1200"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4000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676671644"/>
                  </a:ext>
                </a:extLst>
              </a:tr>
            </a:tbl>
          </a:graphicData>
        </a:graphic>
      </p:graphicFrame>
    </p:spTree>
    <p:extLst>
      <p:ext uri="{BB962C8B-B14F-4D97-AF65-F5344CB8AC3E}">
        <p14:creationId xmlns:p14="http://schemas.microsoft.com/office/powerpoint/2010/main" val="24931685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B4C4272-940C-4EBB-AD7D-D0252AB30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1860" y="145632"/>
            <a:ext cx="5518404" cy="6566736"/>
          </a:xfrm>
          <a:prstGeom prst="rect">
            <a:avLst/>
          </a:prstGeom>
        </p:spPr>
      </p:pic>
      <p:sp>
        <p:nvSpPr>
          <p:cNvPr id="6" name="ZoneTexte 5">
            <a:extLst>
              <a:ext uri="{FF2B5EF4-FFF2-40B4-BE49-F238E27FC236}">
                <a16:creationId xmlns:a16="http://schemas.microsoft.com/office/drawing/2014/main" id="{26A44FB6-D9A5-4A4C-840E-E2AAF0BCCD64}"/>
              </a:ext>
            </a:extLst>
          </p:cNvPr>
          <p:cNvSpPr txBox="1"/>
          <p:nvPr/>
        </p:nvSpPr>
        <p:spPr>
          <a:xfrm>
            <a:off x="107442" y="1339593"/>
            <a:ext cx="2889504" cy="5016758"/>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une des zones de production de vin les plus prestigieuses des États-Unis, avec un héritage viticole remontant au XIXe siècle. On estime à 3,7 millions le nombre de touristes venant déguster les vins et profiter de l'art de vivre dans la région, ce qui fait de cette région la seconde destination touristique en Californie après Disneyland.</a:t>
            </a:r>
          </a:p>
        </p:txBody>
      </p:sp>
      <p:sp>
        <p:nvSpPr>
          <p:cNvPr id="4" name="Espace réservé du numéro de diapositive 3">
            <a:extLst>
              <a:ext uri="{FF2B5EF4-FFF2-40B4-BE49-F238E27FC236}">
                <a16:creationId xmlns:a16="http://schemas.microsoft.com/office/drawing/2014/main" id="{786FEC40-760A-4824-9CC9-DCE2B40D259A}"/>
              </a:ext>
            </a:extLst>
          </p:cNvPr>
          <p:cNvSpPr>
            <a:spLocks noGrp="1"/>
          </p:cNvSpPr>
          <p:nvPr>
            <p:ph type="sldNum" sz="quarter" idx="12"/>
          </p:nvPr>
        </p:nvSpPr>
        <p:spPr/>
        <p:txBody>
          <a:bodyPr/>
          <a:lstStyle/>
          <a:p>
            <a:fld id="{B0ABF02D-C72E-4E70-AD39-D24D1FE82F66}" type="slidenum">
              <a:rPr lang="fr-FR" smtClean="0"/>
              <a:t>26</a:t>
            </a:fld>
            <a:endParaRPr lang="fr-FR"/>
          </a:p>
        </p:txBody>
      </p:sp>
      <p:sp>
        <p:nvSpPr>
          <p:cNvPr id="2" name="ZoneTexte 1">
            <a:extLst>
              <a:ext uri="{FF2B5EF4-FFF2-40B4-BE49-F238E27FC236}">
                <a16:creationId xmlns:a16="http://schemas.microsoft.com/office/drawing/2014/main" id="{39C59CA0-1F56-3832-0935-34ABCF4F5F96}"/>
              </a:ext>
            </a:extLst>
          </p:cNvPr>
          <p:cNvSpPr txBox="1"/>
          <p:nvPr/>
        </p:nvSpPr>
        <p:spPr>
          <a:xfrm>
            <a:off x="334899" y="145632"/>
            <a:ext cx="2889504" cy="1015663"/>
          </a:xfrm>
          <a:prstGeom prst="rect">
            <a:avLst/>
          </a:prstGeom>
          <a:solidFill>
            <a:schemeClr val="bg1"/>
          </a:solidFill>
        </p:spPr>
        <p:txBody>
          <a:bodyPr wrap="square">
            <a:spAutoFit/>
          </a:bodyPr>
          <a:lstStyle/>
          <a:p>
            <a:r>
              <a:rPr lang="fr-FR" sz="2000" b="1" dirty="0">
                <a:latin typeface="Arial" panose="020B0604020202020204" pitchFamily="34" charset="0"/>
                <a:cs typeface="Arial" panose="020B0604020202020204" pitchFamily="34" charset="0"/>
              </a:rPr>
              <a:t>La Napa Valley au nord de San Francisco</a:t>
            </a:r>
          </a:p>
        </p:txBody>
      </p:sp>
    </p:spTree>
    <p:extLst>
      <p:ext uri="{BB962C8B-B14F-4D97-AF65-F5344CB8AC3E}">
        <p14:creationId xmlns:p14="http://schemas.microsoft.com/office/powerpoint/2010/main" val="6992712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D46BF7-C008-4295-B7DF-535472B7E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00661"/>
            <a:ext cx="8549640" cy="6638925"/>
          </a:xfrm>
          <a:prstGeom prst="rect">
            <a:avLst/>
          </a:prstGeom>
        </p:spPr>
      </p:pic>
      <p:sp>
        <p:nvSpPr>
          <p:cNvPr id="2" name="Espace réservé du numéro de diapositive 1">
            <a:extLst>
              <a:ext uri="{FF2B5EF4-FFF2-40B4-BE49-F238E27FC236}">
                <a16:creationId xmlns:a16="http://schemas.microsoft.com/office/drawing/2014/main" id="{1749EC44-E357-411B-A34C-72464F646165}"/>
              </a:ext>
            </a:extLst>
          </p:cNvPr>
          <p:cNvSpPr>
            <a:spLocks noGrp="1"/>
          </p:cNvSpPr>
          <p:nvPr>
            <p:ph type="sldNum" sz="quarter" idx="12"/>
          </p:nvPr>
        </p:nvSpPr>
        <p:spPr/>
        <p:txBody>
          <a:bodyPr/>
          <a:lstStyle/>
          <a:p>
            <a:fld id="{B0ABF02D-C72E-4E70-AD39-D24D1FE82F66}" type="slidenum">
              <a:rPr lang="fr-FR" smtClean="0"/>
              <a:t>27</a:t>
            </a:fld>
            <a:endParaRPr lang="fr-FR"/>
          </a:p>
        </p:txBody>
      </p:sp>
    </p:spTree>
    <p:extLst>
      <p:ext uri="{BB962C8B-B14F-4D97-AF65-F5344CB8AC3E}">
        <p14:creationId xmlns:p14="http://schemas.microsoft.com/office/powerpoint/2010/main" val="14550481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49A25B-273F-4985-B046-D742668D0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96" y="697230"/>
            <a:ext cx="8788608" cy="5657850"/>
          </a:xfrm>
          <a:prstGeom prst="rect">
            <a:avLst/>
          </a:prstGeom>
        </p:spPr>
      </p:pic>
      <p:sp>
        <p:nvSpPr>
          <p:cNvPr id="4" name="ZoneTexte 3">
            <a:extLst>
              <a:ext uri="{FF2B5EF4-FFF2-40B4-BE49-F238E27FC236}">
                <a16:creationId xmlns:a16="http://schemas.microsoft.com/office/drawing/2014/main" id="{3916ACF3-A15A-4AB4-B59E-1A7A3B49AD3E}"/>
              </a:ext>
            </a:extLst>
          </p:cNvPr>
          <p:cNvSpPr txBox="1"/>
          <p:nvPr/>
        </p:nvSpPr>
        <p:spPr>
          <a:xfrm>
            <a:off x="177696" y="102810"/>
            <a:ext cx="3731364" cy="400110"/>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le tourisme gourmand</a:t>
            </a:r>
          </a:p>
        </p:txBody>
      </p:sp>
      <p:sp>
        <p:nvSpPr>
          <p:cNvPr id="2" name="Espace réservé du numéro de diapositive 1">
            <a:extLst>
              <a:ext uri="{FF2B5EF4-FFF2-40B4-BE49-F238E27FC236}">
                <a16:creationId xmlns:a16="http://schemas.microsoft.com/office/drawing/2014/main" id="{D61B2BEE-B0D9-46F5-B4F6-51D68A951641}"/>
              </a:ext>
            </a:extLst>
          </p:cNvPr>
          <p:cNvSpPr>
            <a:spLocks noGrp="1"/>
          </p:cNvSpPr>
          <p:nvPr>
            <p:ph type="sldNum" sz="quarter" idx="12"/>
          </p:nvPr>
        </p:nvSpPr>
        <p:spPr/>
        <p:txBody>
          <a:bodyPr/>
          <a:lstStyle/>
          <a:p>
            <a:fld id="{B0ABF02D-C72E-4E70-AD39-D24D1FE82F66}" type="slidenum">
              <a:rPr lang="fr-FR" smtClean="0"/>
              <a:t>28</a:t>
            </a:fld>
            <a:endParaRPr lang="fr-FR"/>
          </a:p>
        </p:txBody>
      </p:sp>
    </p:spTree>
    <p:extLst>
      <p:ext uri="{BB962C8B-B14F-4D97-AF65-F5344CB8AC3E}">
        <p14:creationId xmlns:p14="http://schemas.microsoft.com/office/powerpoint/2010/main" val="7023999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596DC2-B42E-47AD-A41E-EF6066FA1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04" y="868680"/>
            <a:ext cx="8935392" cy="5875020"/>
          </a:xfrm>
          <a:prstGeom prst="rect">
            <a:avLst/>
          </a:prstGeom>
        </p:spPr>
      </p:pic>
      <p:sp>
        <p:nvSpPr>
          <p:cNvPr id="4" name="ZoneTexte 3">
            <a:extLst>
              <a:ext uri="{FF2B5EF4-FFF2-40B4-BE49-F238E27FC236}">
                <a16:creationId xmlns:a16="http://schemas.microsoft.com/office/drawing/2014/main" id="{1E791A72-B14F-442A-94F2-A47F47C6713B}"/>
              </a:ext>
            </a:extLst>
          </p:cNvPr>
          <p:cNvSpPr txBox="1"/>
          <p:nvPr/>
        </p:nvSpPr>
        <p:spPr>
          <a:xfrm>
            <a:off x="104304" y="468570"/>
            <a:ext cx="5217795"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Tokyo capitale de la gastronomie mondiale</a:t>
            </a:r>
          </a:p>
        </p:txBody>
      </p:sp>
      <p:sp>
        <p:nvSpPr>
          <p:cNvPr id="2" name="Espace réservé du numéro de diapositive 1">
            <a:extLst>
              <a:ext uri="{FF2B5EF4-FFF2-40B4-BE49-F238E27FC236}">
                <a16:creationId xmlns:a16="http://schemas.microsoft.com/office/drawing/2014/main" id="{FFD46EEC-D587-4607-8F76-BF10B5F88D66}"/>
              </a:ext>
            </a:extLst>
          </p:cNvPr>
          <p:cNvSpPr>
            <a:spLocks noGrp="1"/>
          </p:cNvSpPr>
          <p:nvPr>
            <p:ph type="sldNum" sz="quarter" idx="12"/>
          </p:nvPr>
        </p:nvSpPr>
        <p:spPr/>
        <p:txBody>
          <a:bodyPr/>
          <a:lstStyle/>
          <a:p>
            <a:fld id="{B0ABF02D-C72E-4E70-AD39-D24D1FE82F66}" type="slidenum">
              <a:rPr lang="fr-FR" smtClean="0"/>
              <a:t>29</a:t>
            </a:fld>
            <a:endParaRPr lang="fr-FR"/>
          </a:p>
        </p:txBody>
      </p:sp>
    </p:spTree>
    <p:extLst>
      <p:ext uri="{BB962C8B-B14F-4D97-AF65-F5344CB8AC3E}">
        <p14:creationId xmlns:p14="http://schemas.microsoft.com/office/powerpoint/2010/main" val="38040081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9DAA4D6-599F-7BFD-EF3D-40AB9843D38D}"/>
              </a:ext>
            </a:extLst>
          </p:cNvPr>
          <p:cNvSpPr>
            <a:spLocks noGrp="1"/>
          </p:cNvSpPr>
          <p:nvPr>
            <p:ph type="sldNum" sz="quarter" idx="12"/>
          </p:nvPr>
        </p:nvSpPr>
        <p:spPr/>
        <p:txBody>
          <a:bodyPr/>
          <a:lstStyle/>
          <a:p>
            <a:fld id="{B0ABF02D-C72E-4E70-AD39-D24D1FE82F66}" type="slidenum">
              <a:rPr lang="fr-FR" smtClean="0"/>
              <a:t>3</a:t>
            </a:fld>
            <a:endParaRPr lang="fr-FR"/>
          </a:p>
        </p:txBody>
      </p:sp>
      <p:sp>
        <p:nvSpPr>
          <p:cNvPr id="3" name="Ellipse 2">
            <a:extLst>
              <a:ext uri="{FF2B5EF4-FFF2-40B4-BE49-F238E27FC236}">
                <a16:creationId xmlns:a16="http://schemas.microsoft.com/office/drawing/2014/main" id="{7D079EEA-6C69-D19C-9B04-FB8F5138FD49}"/>
              </a:ext>
            </a:extLst>
          </p:cNvPr>
          <p:cNvSpPr/>
          <p:nvPr/>
        </p:nvSpPr>
        <p:spPr>
          <a:xfrm>
            <a:off x="3164957" y="2544329"/>
            <a:ext cx="2700669" cy="14064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a:latin typeface="Arial Black" panose="020B0A04020102020204" pitchFamily="34" charset="0"/>
              </a:rPr>
              <a:t>Les imaginaires des touristes</a:t>
            </a:r>
          </a:p>
        </p:txBody>
      </p:sp>
      <p:sp>
        <p:nvSpPr>
          <p:cNvPr id="4" name="Rectangle 3">
            <a:extLst>
              <a:ext uri="{FF2B5EF4-FFF2-40B4-BE49-F238E27FC236}">
                <a16:creationId xmlns:a16="http://schemas.microsoft.com/office/drawing/2014/main" id="{484908B8-66EE-BEBB-550D-E2124F6A0BB7}"/>
              </a:ext>
            </a:extLst>
          </p:cNvPr>
          <p:cNvSpPr/>
          <p:nvPr/>
        </p:nvSpPr>
        <p:spPr>
          <a:xfrm>
            <a:off x="1435394" y="269248"/>
            <a:ext cx="7079951" cy="1665877"/>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0000"/>
                </a:solidFill>
              </a:rPr>
              <a:t>Les médias</a:t>
            </a:r>
          </a:p>
          <a:p>
            <a:pPr marL="285750" indent="-285750">
              <a:buFontTx/>
              <a:buChar char="-"/>
            </a:pPr>
            <a:r>
              <a:rPr lang="fr-FR" sz="2400" dirty="0">
                <a:solidFill>
                  <a:schemeClr val="tx1"/>
                </a:solidFill>
              </a:rPr>
              <a:t>Publicités touristiques	- Guides de voyage</a:t>
            </a:r>
          </a:p>
          <a:p>
            <a:pPr marL="285750" indent="-285750">
              <a:buFontTx/>
              <a:buChar char="-"/>
            </a:pPr>
            <a:r>
              <a:rPr lang="fr-FR" sz="2400" dirty="0">
                <a:solidFill>
                  <a:schemeClr val="tx1"/>
                </a:solidFill>
              </a:rPr>
              <a:t>Blogs, réseaux sociaux	- Magazines, revues, journaux</a:t>
            </a:r>
          </a:p>
          <a:p>
            <a:pPr marL="285750" indent="-285750">
              <a:buFontTx/>
              <a:buChar char="-"/>
            </a:pPr>
            <a:r>
              <a:rPr lang="fr-FR" sz="2400" dirty="0">
                <a:solidFill>
                  <a:schemeClr val="tx1"/>
                </a:solidFill>
              </a:rPr>
              <a:t>Radio, télé</a:t>
            </a:r>
          </a:p>
        </p:txBody>
      </p:sp>
      <p:sp>
        <p:nvSpPr>
          <p:cNvPr id="5" name="Rectangle 4">
            <a:extLst>
              <a:ext uri="{FF2B5EF4-FFF2-40B4-BE49-F238E27FC236}">
                <a16:creationId xmlns:a16="http://schemas.microsoft.com/office/drawing/2014/main" id="{C04A8562-0E12-8856-BCAF-4B7A806F66F4}"/>
              </a:ext>
            </a:extLst>
          </p:cNvPr>
          <p:cNvSpPr/>
          <p:nvPr/>
        </p:nvSpPr>
        <p:spPr>
          <a:xfrm>
            <a:off x="6772938" y="3429000"/>
            <a:ext cx="2147777" cy="2541181"/>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0000"/>
                </a:solidFill>
              </a:rPr>
              <a:t>Les références culturelles</a:t>
            </a:r>
          </a:p>
          <a:p>
            <a:pPr marL="285750" indent="-285750">
              <a:buFontTx/>
              <a:buChar char="-"/>
            </a:pPr>
            <a:r>
              <a:rPr lang="fr-FR" sz="2000" dirty="0">
                <a:solidFill>
                  <a:schemeClr val="tx1"/>
                </a:solidFill>
              </a:rPr>
              <a:t>Connaissances personnelles</a:t>
            </a:r>
          </a:p>
          <a:p>
            <a:pPr marL="285750" indent="-285750">
              <a:buFontTx/>
              <a:buChar char="-"/>
            </a:pPr>
            <a:r>
              <a:rPr lang="fr-FR" sz="2000" dirty="0">
                <a:solidFill>
                  <a:schemeClr val="tx1"/>
                </a:solidFill>
              </a:rPr>
              <a:t>Traditions</a:t>
            </a:r>
          </a:p>
          <a:p>
            <a:pPr marL="285750" indent="-285750">
              <a:buFontTx/>
              <a:buChar char="-"/>
            </a:pPr>
            <a:r>
              <a:rPr lang="fr-FR" sz="2000" dirty="0">
                <a:solidFill>
                  <a:schemeClr val="tx1"/>
                </a:solidFill>
              </a:rPr>
              <a:t>Modes de vie</a:t>
            </a:r>
          </a:p>
          <a:p>
            <a:pPr marL="285750" indent="-285750">
              <a:buFontTx/>
              <a:buChar char="-"/>
            </a:pPr>
            <a:r>
              <a:rPr lang="fr-FR" sz="2000" dirty="0">
                <a:solidFill>
                  <a:schemeClr val="tx1"/>
                </a:solidFill>
              </a:rPr>
              <a:t>Religions</a:t>
            </a:r>
          </a:p>
        </p:txBody>
      </p:sp>
      <p:sp>
        <p:nvSpPr>
          <p:cNvPr id="6" name="Rectangle 5">
            <a:extLst>
              <a:ext uri="{FF2B5EF4-FFF2-40B4-BE49-F238E27FC236}">
                <a16:creationId xmlns:a16="http://schemas.microsoft.com/office/drawing/2014/main" id="{DBD422C5-7407-ADF4-303B-42B0C284F1B2}"/>
              </a:ext>
            </a:extLst>
          </p:cNvPr>
          <p:cNvSpPr/>
          <p:nvPr/>
        </p:nvSpPr>
        <p:spPr>
          <a:xfrm>
            <a:off x="202019" y="3429000"/>
            <a:ext cx="2055626" cy="2362397"/>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0000"/>
                </a:solidFill>
              </a:rPr>
              <a:t>L’art</a:t>
            </a:r>
          </a:p>
          <a:p>
            <a:pPr marL="285750" indent="-285750">
              <a:buFontTx/>
              <a:buChar char="-"/>
            </a:pPr>
            <a:r>
              <a:rPr lang="fr-FR" sz="2000" dirty="0">
                <a:solidFill>
                  <a:schemeClr val="tx1"/>
                </a:solidFill>
              </a:rPr>
              <a:t>Cinéma</a:t>
            </a:r>
          </a:p>
          <a:p>
            <a:pPr marL="285750" indent="-285750">
              <a:buFontTx/>
              <a:buChar char="-"/>
            </a:pPr>
            <a:r>
              <a:rPr lang="fr-FR" sz="2000" dirty="0">
                <a:solidFill>
                  <a:schemeClr val="tx1"/>
                </a:solidFill>
              </a:rPr>
              <a:t>Littérature</a:t>
            </a:r>
          </a:p>
          <a:p>
            <a:pPr marL="285750" indent="-285750">
              <a:buFontTx/>
              <a:buChar char="-"/>
            </a:pPr>
            <a:r>
              <a:rPr lang="fr-FR" sz="2000" dirty="0">
                <a:solidFill>
                  <a:schemeClr val="tx1"/>
                </a:solidFill>
              </a:rPr>
              <a:t>Musique</a:t>
            </a:r>
          </a:p>
          <a:p>
            <a:pPr marL="285750" indent="-285750">
              <a:buFontTx/>
              <a:buChar char="-"/>
            </a:pPr>
            <a:r>
              <a:rPr lang="fr-FR" sz="2000" dirty="0">
                <a:solidFill>
                  <a:schemeClr val="tx1"/>
                </a:solidFill>
              </a:rPr>
              <a:t>Photographie</a:t>
            </a:r>
          </a:p>
          <a:p>
            <a:pPr marL="285750" indent="-285750">
              <a:buFontTx/>
              <a:buChar char="-"/>
            </a:pPr>
            <a:r>
              <a:rPr lang="fr-FR" sz="2000" dirty="0">
                <a:solidFill>
                  <a:schemeClr val="tx1"/>
                </a:solidFill>
              </a:rPr>
              <a:t>Peinture</a:t>
            </a:r>
          </a:p>
        </p:txBody>
      </p:sp>
      <p:cxnSp>
        <p:nvCxnSpPr>
          <p:cNvPr id="9" name="Connecteur droit 8">
            <a:extLst>
              <a:ext uri="{FF2B5EF4-FFF2-40B4-BE49-F238E27FC236}">
                <a16:creationId xmlns:a16="http://schemas.microsoft.com/office/drawing/2014/main" id="{DBD251F8-3926-6492-EAE0-7772729F4727}"/>
              </a:ext>
            </a:extLst>
          </p:cNvPr>
          <p:cNvCxnSpPr/>
          <p:nvPr/>
        </p:nvCxnSpPr>
        <p:spPr>
          <a:xfrm flipV="1">
            <a:off x="4540102" y="2052084"/>
            <a:ext cx="0" cy="340241"/>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3FE4E39A-1ED8-2CF0-6989-6F1F16B1BEA7}"/>
              </a:ext>
            </a:extLst>
          </p:cNvPr>
          <p:cNvCxnSpPr>
            <a:cxnSpLocks/>
          </p:cNvCxnSpPr>
          <p:nvPr/>
        </p:nvCxnSpPr>
        <p:spPr>
          <a:xfrm flipV="1">
            <a:off x="2530549" y="3678200"/>
            <a:ext cx="708834" cy="52166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6550B3FB-AD70-0452-59BA-9F9FE82EB131}"/>
              </a:ext>
            </a:extLst>
          </p:cNvPr>
          <p:cNvCxnSpPr>
            <a:cxnSpLocks/>
          </p:cNvCxnSpPr>
          <p:nvPr/>
        </p:nvCxnSpPr>
        <p:spPr>
          <a:xfrm flipH="1" flipV="1">
            <a:off x="5858983" y="3681535"/>
            <a:ext cx="641051" cy="518325"/>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82009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1B129F-62A5-41C4-BEEF-348D5A89030B}"/>
              </a:ext>
            </a:extLst>
          </p:cNvPr>
          <p:cNvSpPr txBox="1"/>
          <p:nvPr/>
        </p:nvSpPr>
        <p:spPr>
          <a:xfrm>
            <a:off x="171451" y="208767"/>
            <a:ext cx="1828800" cy="1569660"/>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2/ Le tourisme de nature et sportif</a:t>
            </a:r>
          </a:p>
        </p:txBody>
      </p:sp>
      <p:sp>
        <p:nvSpPr>
          <p:cNvPr id="5" name="ZoneTexte 4">
            <a:extLst>
              <a:ext uri="{FF2B5EF4-FFF2-40B4-BE49-F238E27FC236}">
                <a16:creationId xmlns:a16="http://schemas.microsoft.com/office/drawing/2014/main" id="{EA9CBCC0-25A2-461D-A272-C5C8ABBA7BF4}"/>
              </a:ext>
            </a:extLst>
          </p:cNvPr>
          <p:cNvSpPr txBox="1"/>
          <p:nvPr/>
        </p:nvSpPr>
        <p:spPr>
          <a:xfrm>
            <a:off x="214383" y="2251710"/>
            <a:ext cx="1694427" cy="1015663"/>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balnéaire</a:t>
            </a:r>
          </a:p>
        </p:txBody>
      </p:sp>
      <p:sp>
        <p:nvSpPr>
          <p:cNvPr id="2" name="Espace réservé du numéro de diapositive 1">
            <a:extLst>
              <a:ext uri="{FF2B5EF4-FFF2-40B4-BE49-F238E27FC236}">
                <a16:creationId xmlns:a16="http://schemas.microsoft.com/office/drawing/2014/main" id="{CA461344-6EAE-445F-8026-4773B5769239}"/>
              </a:ext>
            </a:extLst>
          </p:cNvPr>
          <p:cNvSpPr>
            <a:spLocks noGrp="1"/>
          </p:cNvSpPr>
          <p:nvPr>
            <p:ph type="sldNum" sz="quarter" idx="12"/>
          </p:nvPr>
        </p:nvSpPr>
        <p:spPr/>
        <p:txBody>
          <a:bodyPr/>
          <a:lstStyle/>
          <a:p>
            <a:fld id="{B0ABF02D-C72E-4E70-AD39-D24D1FE82F66}" type="slidenum">
              <a:rPr lang="fr-FR" smtClean="0"/>
              <a:t>30</a:t>
            </a:fld>
            <a:endParaRPr lang="fr-FR"/>
          </a:p>
        </p:txBody>
      </p:sp>
      <p:sp>
        <p:nvSpPr>
          <p:cNvPr id="6" name="ZoneTexte 5">
            <a:extLst>
              <a:ext uri="{FF2B5EF4-FFF2-40B4-BE49-F238E27FC236}">
                <a16:creationId xmlns:a16="http://schemas.microsoft.com/office/drawing/2014/main" id="{66B5A066-8917-C964-D42F-C78DAE51B32E}"/>
              </a:ext>
            </a:extLst>
          </p:cNvPr>
          <p:cNvSpPr txBox="1"/>
          <p:nvPr/>
        </p:nvSpPr>
        <p:spPr>
          <a:xfrm>
            <a:off x="3102015" y="136524"/>
            <a:ext cx="5233926" cy="400110"/>
          </a:xfrm>
          <a:prstGeom prst="rect">
            <a:avLst/>
          </a:prstGeom>
          <a:noFill/>
        </p:spPr>
        <p:txBody>
          <a:bodyPr wrap="square" rtlCol="0">
            <a:spAutoFit/>
          </a:bodyPr>
          <a:lstStyle/>
          <a:p>
            <a:r>
              <a:rPr lang="fr-FR" sz="2000" b="1" dirty="0">
                <a:solidFill>
                  <a:srgbClr val="7030A0"/>
                </a:solidFill>
                <a:latin typeface="Verdana" panose="020B0604030504040204" pitchFamily="34" charset="0"/>
                <a:ea typeface="Verdana" panose="020B0604030504040204" pitchFamily="34" charset="0"/>
              </a:rPr>
              <a:t>L’évolution de la station balnéaire</a:t>
            </a:r>
          </a:p>
        </p:txBody>
      </p:sp>
      <p:pic>
        <p:nvPicPr>
          <p:cNvPr id="8" name="Image 7">
            <a:extLst>
              <a:ext uri="{FF2B5EF4-FFF2-40B4-BE49-F238E27FC236}">
                <a16:creationId xmlns:a16="http://schemas.microsoft.com/office/drawing/2014/main" id="{361566D1-5D01-E5BE-B0D1-33D2FFFD7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957" y="712837"/>
            <a:ext cx="5519504" cy="6008639"/>
          </a:xfrm>
          <a:prstGeom prst="rect">
            <a:avLst/>
          </a:prstGeom>
        </p:spPr>
      </p:pic>
    </p:spTree>
    <p:extLst>
      <p:ext uri="{BB962C8B-B14F-4D97-AF65-F5344CB8AC3E}">
        <p14:creationId xmlns:p14="http://schemas.microsoft.com/office/powerpoint/2010/main" val="9439570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F4DEB4A-AA8A-6C7C-0515-9FF6BC19B876}"/>
              </a:ext>
            </a:extLst>
          </p:cNvPr>
          <p:cNvSpPr>
            <a:spLocks noGrp="1"/>
          </p:cNvSpPr>
          <p:nvPr>
            <p:ph type="sldNum" sz="quarter" idx="12"/>
          </p:nvPr>
        </p:nvSpPr>
        <p:spPr/>
        <p:txBody>
          <a:bodyPr/>
          <a:lstStyle/>
          <a:p>
            <a:fld id="{B0ABF02D-C72E-4E70-AD39-D24D1FE82F66}" type="slidenum">
              <a:rPr lang="fr-FR" smtClean="0"/>
              <a:t>31</a:t>
            </a:fld>
            <a:endParaRPr lang="fr-FR"/>
          </a:p>
        </p:txBody>
      </p:sp>
      <p:pic>
        <p:nvPicPr>
          <p:cNvPr id="4" name="Image 3">
            <a:extLst>
              <a:ext uri="{FF2B5EF4-FFF2-40B4-BE49-F238E27FC236}">
                <a16:creationId xmlns:a16="http://schemas.microsoft.com/office/drawing/2014/main" id="{F834D362-FB12-A6EB-A1A9-01E82B792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2" y="52630"/>
            <a:ext cx="6515604" cy="6668846"/>
          </a:xfrm>
          <a:prstGeom prst="rect">
            <a:avLst/>
          </a:prstGeom>
        </p:spPr>
      </p:pic>
      <p:sp>
        <p:nvSpPr>
          <p:cNvPr id="5" name="ZoneTexte 4">
            <a:extLst>
              <a:ext uri="{FF2B5EF4-FFF2-40B4-BE49-F238E27FC236}">
                <a16:creationId xmlns:a16="http://schemas.microsoft.com/office/drawing/2014/main" id="{6E47F191-7BA6-3E2E-1DCA-4FD884649B60}"/>
              </a:ext>
            </a:extLst>
          </p:cNvPr>
          <p:cNvSpPr txBox="1"/>
          <p:nvPr/>
        </p:nvSpPr>
        <p:spPr>
          <a:xfrm>
            <a:off x="3781069" y="6138803"/>
            <a:ext cx="2268856"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Cabourg aussi</a:t>
            </a:r>
          </a:p>
        </p:txBody>
      </p:sp>
    </p:spTree>
    <p:extLst>
      <p:ext uri="{BB962C8B-B14F-4D97-AF65-F5344CB8AC3E}">
        <p14:creationId xmlns:p14="http://schemas.microsoft.com/office/powerpoint/2010/main" val="39718410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82DED8E-DA2C-0392-110F-20A40003FAAC}"/>
              </a:ext>
            </a:extLst>
          </p:cNvPr>
          <p:cNvSpPr>
            <a:spLocks noGrp="1"/>
          </p:cNvSpPr>
          <p:nvPr>
            <p:ph type="sldNum" sz="quarter" idx="12"/>
          </p:nvPr>
        </p:nvSpPr>
        <p:spPr/>
        <p:txBody>
          <a:bodyPr/>
          <a:lstStyle/>
          <a:p>
            <a:fld id="{B0ABF02D-C72E-4E70-AD39-D24D1FE82F66}" type="slidenum">
              <a:rPr lang="fr-FR" smtClean="0"/>
              <a:t>32</a:t>
            </a:fld>
            <a:endParaRPr lang="fr-FR"/>
          </a:p>
        </p:txBody>
      </p:sp>
      <p:pic>
        <p:nvPicPr>
          <p:cNvPr id="4" name="Image 3">
            <a:extLst>
              <a:ext uri="{FF2B5EF4-FFF2-40B4-BE49-F238E27FC236}">
                <a16:creationId xmlns:a16="http://schemas.microsoft.com/office/drawing/2014/main" id="{75407D1D-7698-2774-3833-6DC2AA82E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90" y="136524"/>
            <a:ext cx="7992960" cy="4496040"/>
          </a:xfrm>
          <a:prstGeom prst="rect">
            <a:avLst/>
          </a:prstGeom>
        </p:spPr>
      </p:pic>
      <p:sp>
        <p:nvSpPr>
          <p:cNvPr id="5" name="ZoneTexte 4">
            <a:extLst>
              <a:ext uri="{FF2B5EF4-FFF2-40B4-BE49-F238E27FC236}">
                <a16:creationId xmlns:a16="http://schemas.microsoft.com/office/drawing/2014/main" id="{19C5A4DC-F3C5-1B51-99D6-BD465F145F25}"/>
              </a:ext>
            </a:extLst>
          </p:cNvPr>
          <p:cNvSpPr txBox="1"/>
          <p:nvPr/>
        </p:nvSpPr>
        <p:spPr>
          <a:xfrm>
            <a:off x="1527860" y="4796690"/>
            <a:ext cx="4676170"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Palm Beach – Floride</a:t>
            </a:r>
          </a:p>
          <a:p>
            <a:r>
              <a:rPr lang="fr-FR" sz="2000" i="1" dirty="0">
                <a:latin typeface="Arial" panose="020B0604020202020204" pitchFamily="34" charset="0"/>
                <a:cs typeface="Arial" panose="020B0604020202020204" pitchFamily="34" charset="0"/>
              </a:rPr>
              <a:t>Île de 25 km de long – Plan en damier</a:t>
            </a:r>
          </a:p>
        </p:txBody>
      </p:sp>
    </p:spTree>
    <p:extLst>
      <p:ext uri="{BB962C8B-B14F-4D97-AF65-F5344CB8AC3E}">
        <p14:creationId xmlns:p14="http://schemas.microsoft.com/office/powerpoint/2010/main" val="2541671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58BBEE0-9E41-68FB-F752-5828533CDD7D}"/>
              </a:ext>
            </a:extLst>
          </p:cNvPr>
          <p:cNvSpPr>
            <a:spLocks noGrp="1"/>
          </p:cNvSpPr>
          <p:nvPr>
            <p:ph type="sldNum" sz="quarter" idx="12"/>
          </p:nvPr>
        </p:nvSpPr>
        <p:spPr/>
        <p:txBody>
          <a:bodyPr/>
          <a:lstStyle/>
          <a:p>
            <a:fld id="{B0ABF02D-C72E-4E70-AD39-D24D1FE82F66}" type="slidenum">
              <a:rPr lang="fr-FR" smtClean="0"/>
              <a:t>33</a:t>
            </a:fld>
            <a:endParaRPr lang="fr-FR"/>
          </a:p>
        </p:txBody>
      </p:sp>
      <p:pic>
        <p:nvPicPr>
          <p:cNvPr id="4" name="Image 3">
            <a:extLst>
              <a:ext uri="{FF2B5EF4-FFF2-40B4-BE49-F238E27FC236}">
                <a16:creationId xmlns:a16="http://schemas.microsoft.com/office/drawing/2014/main" id="{AA3F229F-C923-5A20-D645-79C0BC3EF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88" y="150894"/>
            <a:ext cx="7608223" cy="6205457"/>
          </a:xfrm>
          <a:prstGeom prst="rect">
            <a:avLst/>
          </a:prstGeom>
        </p:spPr>
      </p:pic>
      <p:sp>
        <p:nvSpPr>
          <p:cNvPr id="5" name="ZoneTexte 4">
            <a:extLst>
              <a:ext uri="{FF2B5EF4-FFF2-40B4-BE49-F238E27FC236}">
                <a16:creationId xmlns:a16="http://schemas.microsoft.com/office/drawing/2014/main" id="{3B4A582F-16A8-607D-DD74-132B97C9AB02}"/>
              </a:ext>
            </a:extLst>
          </p:cNvPr>
          <p:cNvSpPr txBox="1"/>
          <p:nvPr/>
        </p:nvSpPr>
        <p:spPr>
          <a:xfrm>
            <a:off x="150471" y="6407682"/>
            <a:ext cx="8646287"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Atlantic City 1920 – New Jersey côte Est des Etats-Unis – Plan en damier</a:t>
            </a:r>
          </a:p>
        </p:txBody>
      </p:sp>
    </p:spTree>
    <p:extLst>
      <p:ext uri="{BB962C8B-B14F-4D97-AF65-F5344CB8AC3E}">
        <p14:creationId xmlns:p14="http://schemas.microsoft.com/office/powerpoint/2010/main" val="27259240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DB3D75F-C08B-977E-5626-1D6B9478FA9E}"/>
              </a:ext>
            </a:extLst>
          </p:cNvPr>
          <p:cNvSpPr>
            <a:spLocks noGrp="1"/>
          </p:cNvSpPr>
          <p:nvPr>
            <p:ph type="sldNum" sz="quarter" idx="12"/>
          </p:nvPr>
        </p:nvSpPr>
        <p:spPr/>
        <p:txBody>
          <a:bodyPr/>
          <a:lstStyle/>
          <a:p>
            <a:fld id="{B0ABF02D-C72E-4E70-AD39-D24D1FE82F66}" type="slidenum">
              <a:rPr lang="fr-FR" smtClean="0"/>
              <a:t>34</a:t>
            </a:fld>
            <a:endParaRPr lang="fr-FR"/>
          </a:p>
        </p:txBody>
      </p:sp>
      <p:pic>
        <p:nvPicPr>
          <p:cNvPr id="4" name="Image 3">
            <a:extLst>
              <a:ext uri="{FF2B5EF4-FFF2-40B4-BE49-F238E27FC236}">
                <a16:creationId xmlns:a16="http://schemas.microsoft.com/office/drawing/2014/main" id="{91719A69-7E80-8882-FDA9-493839859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590" y="92597"/>
            <a:ext cx="5604741" cy="6539697"/>
          </a:xfrm>
          <a:prstGeom prst="rect">
            <a:avLst/>
          </a:prstGeom>
        </p:spPr>
      </p:pic>
      <p:sp>
        <p:nvSpPr>
          <p:cNvPr id="3" name="Rectangle : coins arrondis 2">
            <a:extLst>
              <a:ext uri="{FF2B5EF4-FFF2-40B4-BE49-F238E27FC236}">
                <a16:creationId xmlns:a16="http://schemas.microsoft.com/office/drawing/2014/main" id="{06032245-88D9-0398-C0CB-228708DB5182}"/>
              </a:ext>
            </a:extLst>
          </p:cNvPr>
          <p:cNvSpPr/>
          <p:nvPr/>
        </p:nvSpPr>
        <p:spPr>
          <a:xfrm rot="5400000">
            <a:off x="7504778" y="4623356"/>
            <a:ext cx="365123" cy="212651"/>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C57F632-2B04-C51A-9449-8CB43D8E4A40}"/>
              </a:ext>
            </a:extLst>
          </p:cNvPr>
          <p:cNvSpPr txBox="1"/>
          <p:nvPr/>
        </p:nvSpPr>
        <p:spPr>
          <a:xfrm>
            <a:off x="7793666" y="4547120"/>
            <a:ext cx="1031359" cy="369332"/>
          </a:xfrm>
          <a:prstGeom prst="rect">
            <a:avLst/>
          </a:prstGeom>
          <a:noFill/>
        </p:spPr>
        <p:txBody>
          <a:bodyPr wrap="square" rtlCol="0">
            <a:spAutoFit/>
          </a:bodyPr>
          <a:lstStyle/>
          <a:p>
            <a:r>
              <a:rPr lang="fr-FR" dirty="0"/>
              <a:t>camping</a:t>
            </a:r>
          </a:p>
        </p:txBody>
      </p:sp>
    </p:spTree>
    <p:extLst>
      <p:ext uri="{BB962C8B-B14F-4D97-AF65-F5344CB8AC3E}">
        <p14:creationId xmlns:p14="http://schemas.microsoft.com/office/powerpoint/2010/main" val="34979556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1B566D-9BC2-49F7-A004-21FE0C77E778}"/>
              </a:ext>
            </a:extLst>
          </p:cNvPr>
          <p:cNvPicPr>
            <a:picLocks noChangeAspect="1"/>
          </p:cNvPicPr>
          <p:nvPr/>
        </p:nvPicPr>
        <p:blipFill>
          <a:blip r:embed="rId2"/>
          <a:stretch>
            <a:fillRect/>
          </a:stretch>
        </p:blipFill>
        <p:spPr>
          <a:xfrm>
            <a:off x="189373" y="1086834"/>
            <a:ext cx="8954627" cy="5634642"/>
          </a:xfrm>
          <a:prstGeom prst="rect">
            <a:avLst/>
          </a:prstGeom>
        </p:spPr>
      </p:pic>
      <p:sp>
        <p:nvSpPr>
          <p:cNvPr id="2" name="Espace réservé du numéro de diapositive 1">
            <a:extLst>
              <a:ext uri="{FF2B5EF4-FFF2-40B4-BE49-F238E27FC236}">
                <a16:creationId xmlns:a16="http://schemas.microsoft.com/office/drawing/2014/main" id="{D875A7A7-EC77-4A0C-A6BD-77BD22C23770}"/>
              </a:ext>
            </a:extLst>
          </p:cNvPr>
          <p:cNvSpPr>
            <a:spLocks noGrp="1"/>
          </p:cNvSpPr>
          <p:nvPr>
            <p:ph type="sldNum" sz="quarter" idx="12"/>
          </p:nvPr>
        </p:nvSpPr>
        <p:spPr/>
        <p:txBody>
          <a:bodyPr/>
          <a:lstStyle/>
          <a:p>
            <a:fld id="{B0ABF02D-C72E-4E70-AD39-D24D1FE82F66}" type="slidenum">
              <a:rPr lang="fr-FR" smtClean="0"/>
              <a:t>35</a:t>
            </a:fld>
            <a:endParaRPr lang="fr-FR"/>
          </a:p>
        </p:txBody>
      </p:sp>
      <p:sp>
        <p:nvSpPr>
          <p:cNvPr id="4" name="ZoneTexte 3">
            <a:extLst>
              <a:ext uri="{FF2B5EF4-FFF2-40B4-BE49-F238E27FC236}">
                <a16:creationId xmlns:a16="http://schemas.microsoft.com/office/drawing/2014/main" id="{91626A9B-CAE5-0F9D-4215-D1EBFC6A9A4C}"/>
              </a:ext>
            </a:extLst>
          </p:cNvPr>
          <p:cNvSpPr txBox="1"/>
          <p:nvPr/>
        </p:nvSpPr>
        <p:spPr>
          <a:xfrm>
            <a:off x="189373" y="0"/>
            <a:ext cx="8862030" cy="163121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en 1956, la municipalité approuva un plan d'urbanisme dans le but de créer une ville conçue pour le tourisme, en créant des rues tracées au cordeau suivant le tracé des plages. À partir de ce moment, on assista à un fort déplacement des activités traditionnelles (pêche et agriculture) vers le secteur du tourisme qui devint alors à la base de la prospérité de la ville.</a:t>
            </a:r>
          </a:p>
        </p:txBody>
      </p:sp>
      <p:sp>
        <p:nvSpPr>
          <p:cNvPr id="5" name="ZoneTexte 4">
            <a:extLst>
              <a:ext uri="{FF2B5EF4-FFF2-40B4-BE49-F238E27FC236}">
                <a16:creationId xmlns:a16="http://schemas.microsoft.com/office/drawing/2014/main" id="{0077A8C4-3159-B024-A5D9-FE61EA557103}"/>
              </a:ext>
            </a:extLst>
          </p:cNvPr>
          <p:cNvSpPr txBox="1"/>
          <p:nvPr/>
        </p:nvSpPr>
        <p:spPr>
          <a:xfrm>
            <a:off x="189373" y="6321366"/>
            <a:ext cx="1303762"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Benidorm</a:t>
            </a:r>
          </a:p>
        </p:txBody>
      </p:sp>
    </p:spTree>
    <p:extLst>
      <p:ext uri="{BB962C8B-B14F-4D97-AF65-F5344CB8AC3E}">
        <p14:creationId xmlns:p14="http://schemas.microsoft.com/office/powerpoint/2010/main" val="14659772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1F5E8B-E7EB-80DF-A109-135196AA915D}"/>
              </a:ext>
            </a:extLst>
          </p:cNvPr>
          <p:cNvSpPr>
            <a:spLocks noGrp="1"/>
          </p:cNvSpPr>
          <p:nvPr>
            <p:ph type="sldNum" sz="quarter" idx="12"/>
          </p:nvPr>
        </p:nvSpPr>
        <p:spPr/>
        <p:txBody>
          <a:bodyPr/>
          <a:lstStyle/>
          <a:p>
            <a:fld id="{B0ABF02D-C72E-4E70-AD39-D24D1FE82F66}" type="slidenum">
              <a:rPr lang="fr-FR" smtClean="0"/>
              <a:t>36</a:t>
            </a:fld>
            <a:endParaRPr lang="fr-FR"/>
          </a:p>
        </p:txBody>
      </p:sp>
      <p:pic>
        <p:nvPicPr>
          <p:cNvPr id="10" name="Image 9">
            <a:extLst>
              <a:ext uri="{FF2B5EF4-FFF2-40B4-BE49-F238E27FC236}">
                <a16:creationId xmlns:a16="http://schemas.microsoft.com/office/drawing/2014/main" id="{62BC2880-71C6-31AE-77C2-C0374CDC7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858" y="51401"/>
            <a:ext cx="6053560" cy="6716671"/>
          </a:xfrm>
          <a:prstGeom prst="rect">
            <a:avLst/>
          </a:prstGeom>
        </p:spPr>
      </p:pic>
    </p:spTree>
    <p:extLst>
      <p:ext uri="{BB962C8B-B14F-4D97-AF65-F5344CB8AC3E}">
        <p14:creationId xmlns:p14="http://schemas.microsoft.com/office/powerpoint/2010/main" val="40386593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F21033D-4FA7-80C7-596F-304833ECD32F}"/>
              </a:ext>
            </a:extLst>
          </p:cNvPr>
          <p:cNvSpPr>
            <a:spLocks noGrp="1"/>
          </p:cNvSpPr>
          <p:nvPr>
            <p:ph type="sldNum" sz="quarter" idx="12"/>
          </p:nvPr>
        </p:nvSpPr>
        <p:spPr/>
        <p:txBody>
          <a:bodyPr/>
          <a:lstStyle/>
          <a:p>
            <a:fld id="{B0ABF02D-C72E-4E70-AD39-D24D1FE82F66}" type="slidenum">
              <a:rPr lang="fr-FR" smtClean="0"/>
              <a:t>37</a:t>
            </a:fld>
            <a:endParaRPr lang="fr-FR"/>
          </a:p>
        </p:txBody>
      </p:sp>
      <p:pic>
        <p:nvPicPr>
          <p:cNvPr id="4" name="Image 3">
            <a:extLst>
              <a:ext uri="{FF2B5EF4-FFF2-40B4-BE49-F238E27FC236}">
                <a16:creationId xmlns:a16="http://schemas.microsoft.com/office/drawing/2014/main" id="{5A3AE857-6DE8-2C1A-F5AE-9C46DBC77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9000"/>
            <a:ext cx="7620000" cy="5080000"/>
          </a:xfrm>
          <a:prstGeom prst="rect">
            <a:avLst/>
          </a:prstGeom>
        </p:spPr>
      </p:pic>
      <p:sp>
        <p:nvSpPr>
          <p:cNvPr id="3" name="ZoneTexte 2">
            <a:extLst>
              <a:ext uri="{FF2B5EF4-FFF2-40B4-BE49-F238E27FC236}">
                <a16:creationId xmlns:a16="http://schemas.microsoft.com/office/drawing/2014/main" id="{2CF171D7-D310-D543-5700-FC5F722DC545}"/>
              </a:ext>
            </a:extLst>
          </p:cNvPr>
          <p:cNvSpPr txBox="1"/>
          <p:nvPr/>
        </p:nvSpPr>
        <p:spPr>
          <a:xfrm>
            <a:off x="2573079" y="2562447"/>
            <a:ext cx="882502" cy="369332"/>
          </a:xfrm>
          <a:prstGeom prst="rect">
            <a:avLst/>
          </a:prstGeom>
          <a:noFill/>
        </p:spPr>
        <p:txBody>
          <a:bodyPr wrap="square" rtlCol="0">
            <a:spAutoFit/>
          </a:bodyPr>
          <a:lstStyle/>
          <a:p>
            <a:r>
              <a:rPr lang="fr-FR" dirty="0">
                <a:solidFill>
                  <a:schemeClr val="bg1"/>
                </a:solidFill>
              </a:rPr>
              <a:t>océan</a:t>
            </a:r>
          </a:p>
        </p:txBody>
      </p:sp>
      <p:sp>
        <p:nvSpPr>
          <p:cNvPr id="5" name="ZoneTexte 4">
            <a:extLst>
              <a:ext uri="{FF2B5EF4-FFF2-40B4-BE49-F238E27FC236}">
                <a16:creationId xmlns:a16="http://schemas.microsoft.com/office/drawing/2014/main" id="{980005A2-9F23-BE77-6B2A-298443746C3B}"/>
              </a:ext>
            </a:extLst>
          </p:cNvPr>
          <p:cNvSpPr txBox="1"/>
          <p:nvPr/>
        </p:nvSpPr>
        <p:spPr>
          <a:xfrm>
            <a:off x="5862084" y="4788196"/>
            <a:ext cx="882502" cy="369332"/>
          </a:xfrm>
          <a:prstGeom prst="rect">
            <a:avLst/>
          </a:prstGeom>
          <a:noFill/>
        </p:spPr>
        <p:txBody>
          <a:bodyPr wrap="square" rtlCol="0">
            <a:spAutoFit/>
          </a:bodyPr>
          <a:lstStyle/>
          <a:p>
            <a:r>
              <a:rPr lang="fr-FR" dirty="0">
                <a:solidFill>
                  <a:schemeClr val="bg1"/>
                </a:solidFill>
              </a:rPr>
              <a:t>océan</a:t>
            </a:r>
          </a:p>
        </p:txBody>
      </p:sp>
      <p:sp>
        <p:nvSpPr>
          <p:cNvPr id="6" name="ZoneTexte 5">
            <a:extLst>
              <a:ext uri="{FF2B5EF4-FFF2-40B4-BE49-F238E27FC236}">
                <a16:creationId xmlns:a16="http://schemas.microsoft.com/office/drawing/2014/main" id="{2E641037-C4CE-D595-EE83-2C7CD4582CCA}"/>
              </a:ext>
            </a:extLst>
          </p:cNvPr>
          <p:cNvSpPr txBox="1"/>
          <p:nvPr/>
        </p:nvSpPr>
        <p:spPr>
          <a:xfrm>
            <a:off x="7499498" y="2747113"/>
            <a:ext cx="882502" cy="369332"/>
          </a:xfrm>
          <a:prstGeom prst="rect">
            <a:avLst/>
          </a:prstGeom>
          <a:noFill/>
        </p:spPr>
        <p:txBody>
          <a:bodyPr wrap="square" rtlCol="0">
            <a:spAutoFit/>
          </a:bodyPr>
          <a:lstStyle/>
          <a:p>
            <a:r>
              <a:rPr lang="fr-FR" dirty="0">
                <a:solidFill>
                  <a:schemeClr val="bg1"/>
                </a:solidFill>
              </a:rPr>
              <a:t>Lagune </a:t>
            </a:r>
          </a:p>
        </p:txBody>
      </p:sp>
    </p:spTree>
    <p:extLst>
      <p:ext uri="{BB962C8B-B14F-4D97-AF65-F5344CB8AC3E}">
        <p14:creationId xmlns:p14="http://schemas.microsoft.com/office/powerpoint/2010/main" val="8909477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5E9A668-F492-4D73-BB6A-220374909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45920"/>
            <a:ext cx="9028449" cy="5120641"/>
          </a:xfrm>
          <a:prstGeom prst="rect">
            <a:avLst/>
          </a:prstGeom>
        </p:spPr>
      </p:pic>
      <p:pic>
        <p:nvPicPr>
          <p:cNvPr id="3" name="Image 2">
            <a:extLst>
              <a:ext uri="{FF2B5EF4-FFF2-40B4-BE49-F238E27FC236}">
                <a16:creationId xmlns:a16="http://schemas.microsoft.com/office/drawing/2014/main" id="{499EF2D9-E5EB-4938-9682-B36F8C756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17195"/>
            <a:ext cx="2785110" cy="2457450"/>
          </a:xfrm>
          <a:prstGeom prst="rect">
            <a:avLst/>
          </a:prstGeom>
        </p:spPr>
      </p:pic>
      <p:sp>
        <p:nvSpPr>
          <p:cNvPr id="6" name="ZoneTexte 5">
            <a:extLst>
              <a:ext uri="{FF2B5EF4-FFF2-40B4-BE49-F238E27FC236}">
                <a16:creationId xmlns:a16="http://schemas.microsoft.com/office/drawing/2014/main" id="{977A5C83-B48D-4849-8A07-90AFB091988A}"/>
              </a:ext>
            </a:extLst>
          </p:cNvPr>
          <p:cNvSpPr txBox="1"/>
          <p:nvPr/>
        </p:nvSpPr>
        <p:spPr>
          <a:xfrm>
            <a:off x="3134106" y="1245810"/>
            <a:ext cx="4466844"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Station balnéaire – Sousse - Tunisie</a:t>
            </a:r>
          </a:p>
        </p:txBody>
      </p:sp>
      <p:sp>
        <p:nvSpPr>
          <p:cNvPr id="2" name="Espace réservé du numéro de diapositive 1">
            <a:extLst>
              <a:ext uri="{FF2B5EF4-FFF2-40B4-BE49-F238E27FC236}">
                <a16:creationId xmlns:a16="http://schemas.microsoft.com/office/drawing/2014/main" id="{33536FFB-75C7-4BB2-BCAF-024A0C2E9ACB}"/>
              </a:ext>
            </a:extLst>
          </p:cNvPr>
          <p:cNvSpPr>
            <a:spLocks noGrp="1"/>
          </p:cNvSpPr>
          <p:nvPr>
            <p:ph type="sldNum" sz="quarter" idx="12"/>
          </p:nvPr>
        </p:nvSpPr>
        <p:spPr/>
        <p:txBody>
          <a:bodyPr/>
          <a:lstStyle/>
          <a:p>
            <a:fld id="{B0ABF02D-C72E-4E70-AD39-D24D1FE82F66}" type="slidenum">
              <a:rPr lang="fr-FR" smtClean="0"/>
              <a:t>38</a:t>
            </a:fld>
            <a:endParaRPr lang="fr-FR"/>
          </a:p>
        </p:txBody>
      </p:sp>
    </p:spTree>
    <p:extLst>
      <p:ext uri="{BB962C8B-B14F-4D97-AF65-F5344CB8AC3E}">
        <p14:creationId xmlns:p14="http://schemas.microsoft.com/office/powerpoint/2010/main" val="39552383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1360609-3620-31A9-5842-B3A8F99704C6}"/>
              </a:ext>
            </a:extLst>
          </p:cNvPr>
          <p:cNvSpPr>
            <a:spLocks noGrp="1"/>
          </p:cNvSpPr>
          <p:nvPr>
            <p:ph type="sldNum" sz="quarter" idx="12"/>
          </p:nvPr>
        </p:nvSpPr>
        <p:spPr/>
        <p:txBody>
          <a:bodyPr/>
          <a:lstStyle/>
          <a:p>
            <a:fld id="{B0ABF02D-C72E-4E70-AD39-D24D1FE82F66}" type="slidenum">
              <a:rPr lang="fr-FR" smtClean="0"/>
              <a:t>39</a:t>
            </a:fld>
            <a:endParaRPr lang="fr-FR"/>
          </a:p>
        </p:txBody>
      </p:sp>
      <p:pic>
        <p:nvPicPr>
          <p:cNvPr id="6" name="Image 5">
            <a:extLst>
              <a:ext uri="{FF2B5EF4-FFF2-40B4-BE49-F238E27FC236}">
                <a16:creationId xmlns:a16="http://schemas.microsoft.com/office/drawing/2014/main" id="{8722F011-611A-A47B-5D58-08ED3A32F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12" y="676867"/>
            <a:ext cx="5024811" cy="4796409"/>
          </a:xfrm>
          <a:prstGeom prst="rect">
            <a:avLst/>
          </a:prstGeom>
        </p:spPr>
      </p:pic>
      <p:pic>
        <p:nvPicPr>
          <p:cNvPr id="8" name="Image 7">
            <a:extLst>
              <a:ext uri="{FF2B5EF4-FFF2-40B4-BE49-F238E27FC236}">
                <a16:creationId xmlns:a16="http://schemas.microsoft.com/office/drawing/2014/main" id="{16D730E5-C713-F6D9-8C30-4B7C752FA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10" y="5486700"/>
            <a:ext cx="8220953" cy="624928"/>
          </a:xfrm>
          <a:prstGeom prst="rect">
            <a:avLst/>
          </a:prstGeom>
        </p:spPr>
      </p:pic>
      <p:pic>
        <p:nvPicPr>
          <p:cNvPr id="10" name="Image 9">
            <a:extLst>
              <a:ext uri="{FF2B5EF4-FFF2-40B4-BE49-F238E27FC236}">
                <a16:creationId xmlns:a16="http://schemas.microsoft.com/office/drawing/2014/main" id="{F28CFCDD-62EE-7636-9FF9-EB6F95AFE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10" y="111310"/>
            <a:ext cx="8220953" cy="565558"/>
          </a:xfrm>
          <a:prstGeom prst="rect">
            <a:avLst/>
          </a:prstGeom>
        </p:spPr>
      </p:pic>
      <p:pic>
        <p:nvPicPr>
          <p:cNvPr id="14" name="Image 13">
            <a:extLst>
              <a:ext uri="{FF2B5EF4-FFF2-40B4-BE49-F238E27FC236}">
                <a16:creationId xmlns:a16="http://schemas.microsoft.com/office/drawing/2014/main" id="{EE4846E9-38D2-03BC-C404-18ED361AA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223" y="648800"/>
            <a:ext cx="3196140" cy="2603685"/>
          </a:xfrm>
          <a:prstGeom prst="rect">
            <a:avLst/>
          </a:prstGeom>
        </p:spPr>
      </p:pic>
      <p:pic>
        <p:nvPicPr>
          <p:cNvPr id="16" name="Image 15">
            <a:extLst>
              <a:ext uri="{FF2B5EF4-FFF2-40B4-BE49-F238E27FC236}">
                <a16:creationId xmlns:a16="http://schemas.microsoft.com/office/drawing/2014/main" id="{7D6C9302-E76A-FDFE-A91B-C6DDE8DA8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223" y="3252485"/>
            <a:ext cx="3196140" cy="2220792"/>
          </a:xfrm>
          <a:prstGeom prst="rect">
            <a:avLst/>
          </a:prstGeom>
        </p:spPr>
      </p:pic>
      <p:sp>
        <p:nvSpPr>
          <p:cNvPr id="3" name="ZoneTexte 2">
            <a:extLst>
              <a:ext uri="{FF2B5EF4-FFF2-40B4-BE49-F238E27FC236}">
                <a16:creationId xmlns:a16="http://schemas.microsoft.com/office/drawing/2014/main" id="{EDEF8C14-FF90-A366-2902-ECCFCDE1F306}"/>
              </a:ext>
            </a:extLst>
          </p:cNvPr>
          <p:cNvSpPr txBox="1"/>
          <p:nvPr/>
        </p:nvSpPr>
        <p:spPr>
          <a:xfrm>
            <a:off x="861237" y="116157"/>
            <a:ext cx="393405" cy="369332"/>
          </a:xfrm>
          <a:prstGeom prst="rect">
            <a:avLst/>
          </a:prstGeom>
          <a:solidFill>
            <a:schemeClr val="bg1"/>
          </a:solidFill>
        </p:spPr>
        <p:txBody>
          <a:bodyPr wrap="square" rtlCol="0">
            <a:spAutoFit/>
          </a:bodyPr>
          <a:lstStyle/>
          <a:p>
            <a:r>
              <a:rPr lang="fr-FR" dirty="0"/>
              <a:t>4</a:t>
            </a:r>
          </a:p>
        </p:txBody>
      </p:sp>
    </p:spTree>
    <p:extLst>
      <p:ext uri="{BB962C8B-B14F-4D97-AF65-F5344CB8AC3E}">
        <p14:creationId xmlns:p14="http://schemas.microsoft.com/office/powerpoint/2010/main" val="39031003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039E67E-8341-1459-91B1-4B42AC3ECC61}"/>
              </a:ext>
            </a:extLst>
          </p:cNvPr>
          <p:cNvSpPr>
            <a:spLocks noGrp="1"/>
          </p:cNvSpPr>
          <p:nvPr>
            <p:ph type="sldNum" sz="quarter" idx="12"/>
          </p:nvPr>
        </p:nvSpPr>
        <p:spPr/>
        <p:txBody>
          <a:bodyPr/>
          <a:lstStyle/>
          <a:p>
            <a:fld id="{B0ABF02D-C72E-4E70-AD39-D24D1FE82F66}" type="slidenum">
              <a:rPr lang="fr-FR" smtClean="0"/>
              <a:t>4</a:t>
            </a:fld>
            <a:endParaRPr lang="fr-FR"/>
          </a:p>
        </p:txBody>
      </p:sp>
      <p:sp>
        <p:nvSpPr>
          <p:cNvPr id="12" name="ZoneTexte 11">
            <a:extLst>
              <a:ext uri="{FF2B5EF4-FFF2-40B4-BE49-F238E27FC236}">
                <a16:creationId xmlns:a16="http://schemas.microsoft.com/office/drawing/2014/main" id="{ACABE55B-4F5D-8C5C-9FCD-B84911F75BE6}"/>
              </a:ext>
            </a:extLst>
          </p:cNvPr>
          <p:cNvSpPr txBox="1"/>
          <p:nvPr/>
        </p:nvSpPr>
        <p:spPr>
          <a:xfrm>
            <a:off x="318977" y="204690"/>
            <a:ext cx="7091916"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2/ Imaginaires et attractivité des territoires</a:t>
            </a:r>
          </a:p>
        </p:txBody>
      </p:sp>
      <p:pic>
        <p:nvPicPr>
          <p:cNvPr id="5" name="Image 4">
            <a:extLst>
              <a:ext uri="{FF2B5EF4-FFF2-40B4-BE49-F238E27FC236}">
                <a16:creationId xmlns:a16="http://schemas.microsoft.com/office/drawing/2014/main" id="{B3B3E713-7BC3-6816-2F61-DB97CCB09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27" y="853018"/>
            <a:ext cx="5681108" cy="5800292"/>
          </a:xfrm>
          <a:prstGeom prst="rect">
            <a:avLst/>
          </a:prstGeom>
        </p:spPr>
      </p:pic>
      <p:sp>
        <p:nvSpPr>
          <p:cNvPr id="6" name="ZoneTexte 5">
            <a:extLst>
              <a:ext uri="{FF2B5EF4-FFF2-40B4-BE49-F238E27FC236}">
                <a16:creationId xmlns:a16="http://schemas.microsoft.com/office/drawing/2014/main" id="{D804DB2A-08A0-77F3-B4A0-B73499D79C31}"/>
              </a:ext>
            </a:extLst>
          </p:cNvPr>
          <p:cNvSpPr txBox="1"/>
          <p:nvPr/>
        </p:nvSpPr>
        <p:spPr>
          <a:xfrm>
            <a:off x="6007395" y="793384"/>
            <a:ext cx="2895378" cy="1631216"/>
          </a:xfrm>
          <a:prstGeom prst="rect">
            <a:avLst/>
          </a:prstGeom>
          <a:solidFill>
            <a:schemeClr val="bg1"/>
          </a:solidFill>
        </p:spPr>
        <p:txBody>
          <a:bodyPr wrap="square" rtlCol="0">
            <a:spAutoFit/>
          </a:bodyPr>
          <a:lstStyle/>
          <a:p>
            <a:r>
              <a:rPr lang="fr-FR" sz="2000" b="1" i="1" dirty="0">
                <a:solidFill>
                  <a:srgbClr val="FF0000"/>
                </a:solidFill>
                <a:latin typeface="Verdana" panose="020B0604030504040204" pitchFamily="34" charset="0"/>
                <a:ea typeface="Verdana" panose="020B0604030504040204" pitchFamily="34" charset="0"/>
              </a:rPr>
              <a:t>Exemple : Les imaginaires du tourisme à Moorea (Polynésie française)</a:t>
            </a:r>
            <a:endParaRPr lang="fr-FR" sz="2000" dirty="0">
              <a:solidFill>
                <a:srgbClr val="FF0000"/>
              </a:solidFill>
              <a:latin typeface="Verdana" panose="020B0604030504040204" pitchFamily="34" charset="0"/>
              <a:ea typeface="Verdana" panose="020B0604030504040204" pitchFamily="34" charset="0"/>
            </a:endParaRPr>
          </a:p>
        </p:txBody>
      </p:sp>
      <p:sp>
        <p:nvSpPr>
          <p:cNvPr id="7" name="ZoneTexte 6">
            <a:extLst>
              <a:ext uri="{FF2B5EF4-FFF2-40B4-BE49-F238E27FC236}">
                <a16:creationId xmlns:a16="http://schemas.microsoft.com/office/drawing/2014/main" id="{BD697880-5839-1260-6617-3E10218C825E}"/>
              </a:ext>
            </a:extLst>
          </p:cNvPr>
          <p:cNvSpPr txBox="1"/>
          <p:nvPr/>
        </p:nvSpPr>
        <p:spPr>
          <a:xfrm>
            <a:off x="6209413" y="4356940"/>
            <a:ext cx="2750509" cy="707886"/>
          </a:xfrm>
          <a:prstGeom prst="rect">
            <a:avLst/>
          </a:prstGeom>
          <a:solidFill>
            <a:schemeClr val="bg1"/>
          </a:solidFill>
        </p:spPr>
        <p:txBody>
          <a:bodyPr wrap="square">
            <a:spAutoFit/>
          </a:bodyPr>
          <a:lstStyle/>
          <a:p>
            <a:pPr algn="ctr"/>
            <a:r>
              <a:rPr lang="fr-FR" sz="2000" i="1" dirty="0">
                <a:latin typeface="Arial" panose="020B0604020202020204" pitchFamily="34" charset="0"/>
                <a:cs typeface="Arial" panose="020B0604020202020204" pitchFamily="34" charset="0"/>
              </a:rPr>
              <a:t>Document 1 – Situation de Moorea</a:t>
            </a:r>
          </a:p>
        </p:txBody>
      </p:sp>
    </p:spTree>
    <p:extLst>
      <p:ext uri="{BB962C8B-B14F-4D97-AF65-F5344CB8AC3E}">
        <p14:creationId xmlns:p14="http://schemas.microsoft.com/office/powerpoint/2010/main" val="122913389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3A83D8F-43C3-4C5A-9E35-B90C72B63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 y="752185"/>
            <a:ext cx="8937847" cy="5027539"/>
          </a:xfrm>
          <a:prstGeom prst="rect">
            <a:avLst/>
          </a:prstGeom>
        </p:spPr>
      </p:pic>
      <p:sp>
        <p:nvSpPr>
          <p:cNvPr id="6" name="ZoneTexte 5">
            <a:extLst>
              <a:ext uri="{FF2B5EF4-FFF2-40B4-BE49-F238E27FC236}">
                <a16:creationId xmlns:a16="http://schemas.microsoft.com/office/drawing/2014/main" id="{44239322-E01C-4010-AE60-F21B5A46883B}"/>
              </a:ext>
            </a:extLst>
          </p:cNvPr>
          <p:cNvSpPr txBox="1"/>
          <p:nvPr/>
        </p:nvSpPr>
        <p:spPr>
          <a:xfrm>
            <a:off x="105155" y="44299"/>
            <a:ext cx="8749477"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La Grande Motte créée ex-nihilo en 1965, classée au patrimoine du </a:t>
            </a:r>
            <a:r>
              <a:rPr lang="fr-FR" sz="2000" i="1" dirty="0" err="1">
                <a:latin typeface="Arial" panose="020B0604020202020204" pitchFamily="34" charset="0"/>
                <a:cs typeface="Arial" panose="020B0604020202020204" pitchFamily="34" charset="0"/>
              </a:rPr>
              <a:t>Xxe</a:t>
            </a:r>
            <a:r>
              <a:rPr lang="fr-FR" sz="2000" i="1" dirty="0">
                <a:latin typeface="Arial" panose="020B0604020202020204" pitchFamily="34" charset="0"/>
                <a:cs typeface="Arial" panose="020B0604020202020204" pitchFamily="34" charset="0"/>
              </a:rPr>
              <a:t> siècle en 2010 – modèle de la station intégrée</a:t>
            </a:r>
          </a:p>
        </p:txBody>
      </p:sp>
      <p:sp>
        <p:nvSpPr>
          <p:cNvPr id="2" name="Espace réservé du numéro de diapositive 1">
            <a:extLst>
              <a:ext uri="{FF2B5EF4-FFF2-40B4-BE49-F238E27FC236}">
                <a16:creationId xmlns:a16="http://schemas.microsoft.com/office/drawing/2014/main" id="{A344E3C4-5DA3-4312-AC7E-D4EED987F3D9}"/>
              </a:ext>
            </a:extLst>
          </p:cNvPr>
          <p:cNvSpPr>
            <a:spLocks noGrp="1"/>
          </p:cNvSpPr>
          <p:nvPr>
            <p:ph type="sldNum" sz="quarter" idx="12"/>
          </p:nvPr>
        </p:nvSpPr>
        <p:spPr/>
        <p:txBody>
          <a:bodyPr/>
          <a:lstStyle/>
          <a:p>
            <a:fld id="{B0ABF02D-C72E-4E70-AD39-D24D1FE82F66}" type="slidenum">
              <a:rPr lang="fr-FR" smtClean="0"/>
              <a:t>40</a:t>
            </a:fld>
            <a:endParaRPr lang="fr-FR"/>
          </a:p>
        </p:txBody>
      </p:sp>
      <p:sp>
        <p:nvSpPr>
          <p:cNvPr id="3" name="ZoneTexte 2">
            <a:extLst>
              <a:ext uri="{FF2B5EF4-FFF2-40B4-BE49-F238E27FC236}">
                <a16:creationId xmlns:a16="http://schemas.microsoft.com/office/drawing/2014/main" id="{C76D857B-7FB5-F542-99D4-1E98FD5B2E91}"/>
              </a:ext>
            </a:extLst>
          </p:cNvPr>
          <p:cNvSpPr txBox="1"/>
          <p:nvPr/>
        </p:nvSpPr>
        <p:spPr>
          <a:xfrm>
            <a:off x="-40511" y="5182485"/>
            <a:ext cx="9184511" cy="1631216"/>
          </a:xfrm>
          <a:prstGeom prst="rect">
            <a:avLst/>
          </a:prstGeom>
          <a:solidFill>
            <a:schemeClr val="bg1"/>
          </a:solidFill>
        </p:spPr>
        <p:txBody>
          <a:bodyPr wrap="square">
            <a:spAutoFit/>
          </a:bodyPr>
          <a:lstStyle/>
          <a:p>
            <a:r>
              <a:rPr lang="fr-FR" sz="2000" b="1" i="1" dirty="0">
                <a:solidFill>
                  <a:srgbClr val="0070C0"/>
                </a:solidFill>
                <a:latin typeface="Arial" panose="020B0604020202020204" pitchFamily="34" charset="0"/>
                <a:cs typeface="Arial" panose="020B0604020202020204" pitchFamily="34" charset="0"/>
              </a:rPr>
              <a:t>La station intégrée : station touristique (balnéaire, de montagne) où les touristes peuvent trouver tout ce qui leur est nécessaire (commerces, restaurants, etc.). Le principe est qu'il n'y a pas besoin de voiture et que tous les services nécessaires sont à leur disposition à proximité de l'endroit où ils sont logés.</a:t>
            </a:r>
          </a:p>
        </p:txBody>
      </p:sp>
    </p:spTree>
    <p:extLst>
      <p:ext uri="{BB962C8B-B14F-4D97-AF65-F5344CB8AC3E}">
        <p14:creationId xmlns:p14="http://schemas.microsoft.com/office/powerpoint/2010/main" val="1511351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52E0661-EB70-AF14-74F5-8D90836C65A5}"/>
              </a:ext>
            </a:extLst>
          </p:cNvPr>
          <p:cNvSpPr>
            <a:spLocks noGrp="1"/>
          </p:cNvSpPr>
          <p:nvPr>
            <p:ph type="sldNum" sz="quarter" idx="12"/>
          </p:nvPr>
        </p:nvSpPr>
        <p:spPr/>
        <p:txBody>
          <a:bodyPr/>
          <a:lstStyle/>
          <a:p>
            <a:fld id="{B0ABF02D-C72E-4E70-AD39-D24D1FE82F66}" type="slidenum">
              <a:rPr lang="fr-FR" smtClean="0"/>
              <a:t>41</a:t>
            </a:fld>
            <a:endParaRPr lang="fr-FR"/>
          </a:p>
        </p:txBody>
      </p:sp>
      <p:sp>
        <p:nvSpPr>
          <p:cNvPr id="3" name="ZoneTexte 2">
            <a:extLst>
              <a:ext uri="{FF2B5EF4-FFF2-40B4-BE49-F238E27FC236}">
                <a16:creationId xmlns:a16="http://schemas.microsoft.com/office/drawing/2014/main" id="{4602EEFA-8A2C-4A31-1A59-8A318C6A09A7}"/>
              </a:ext>
            </a:extLst>
          </p:cNvPr>
          <p:cNvSpPr txBox="1"/>
          <p:nvPr/>
        </p:nvSpPr>
        <p:spPr>
          <a:xfrm>
            <a:off x="147526" y="147705"/>
            <a:ext cx="8900781" cy="707886"/>
          </a:xfrm>
          <a:prstGeom prst="rect">
            <a:avLst/>
          </a:prstGeom>
          <a:solidFill>
            <a:schemeClr val="bg1"/>
          </a:solidFill>
        </p:spPr>
        <p:txBody>
          <a:bodyPr wrap="square">
            <a:spAutoFit/>
          </a:bodyPr>
          <a:lstStyle/>
          <a:p>
            <a:r>
              <a:rPr lang="fr-FR" sz="2000" dirty="0">
                <a:latin typeface="Arial" panose="020B0604020202020204" pitchFamily="34" charset="0"/>
                <a:cs typeface="Arial" panose="020B0604020202020204" pitchFamily="34" charset="0"/>
              </a:rPr>
              <a:t>Le Cap d’Agde. Station balnéaire construite à partir de 1970 à l’emplacement d’un marais.</a:t>
            </a:r>
          </a:p>
        </p:txBody>
      </p:sp>
      <p:pic>
        <p:nvPicPr>
          <p:cNvPr id="5" name="Image 4">
            <a:extLst>
              <a:ext uri="{FF2B5EF4-FFF2-40B4-BE49-F238E27FC236}">
                <a16:creationId xmlns:a16="http://schemas.microsoft.com/office/drawing/2014/main" id="{3E2304DB-9CB0-F688-6D9E-B9FDE77FF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185862"/>
            <a:ext cx="8572500" cy="4486275"/>
          </a:xfrm>
          <a:prstGeom prst="rect">
            <a:avLst/>
          </a:prstGeom>
        </p:spPr>
      </p:pic>
    </p:spTree>
    <p:extLst>
      <p:ext uri="{BB962C8B-B14F-4D97-AF65-F5344CB8AC3E}">
        <p14:creationId xmlns:p14="http://schemas.microsoft.com/office/powerpoint/2010/main" val="15834292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D489ECD-A9FE-4291-BA8A-22A1DA1D5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220" y="1068301"/>
            <a:ext cx="7212330" cy="5686069"/>
          </a:xfrm>
          <a:prstGeom prst="rect">
            <a:avLst/>
          </a:prstGeom>
        </p:spPr>
      </p:pic>
      <p:sp>
        <p:nvSpPr>
          <p:cNvPr id="6" name="ZoneTexte 5">
            <a:extLst>
              <a:ext uri="{FF2B5EF4-FFF2-40B4-BE49-F238E27FC236}">
                <a16:creationId xmlns:a16="http://schemas.microsoft.com/office/drawing/2014/main" id="{BA838F35-F32F-4A12-95B3-ECBAA8DF2D66}"/>
              </a:ext>
            </a:extLst>
          </p:cNvPr>
          <p:cNvSpPr txBox="1"/>
          <p:nvPr/>
        </p:nvSpPr>
        <p:spPr>
          <a:xfrm>
            <a:off x="4087368" y="519335"/>
            <a:ext cx="4184762"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Phuket – Thaïlande – sans marina</a:t>
            </a:r>
          </a:p>
        </p:txBody>
      </p:sp>
      <p:pic>
        <p:nvPicPr>
          <p:cNvPr id="8" name="Image 7">
            <a:extLst>
              <a:ext uri="{FF2B5EF4-FFF2-40B4-BE49-F238E27FC236}">
                <a16:creationId xmlns:a16="http://schemas.microsoft.com/office/drawing/2014/main" id="{997AFA8E-4A98-4717-B073-69FF2656C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0" y="103630"/>
            <a:ext cx="3062251" cy="2744470"/>
          </a:xfrm>
          <a:prstGeom prst="rect">
            <a:avLst/>
          </a:prstGeom>
        </p:spPr>
      </p:pic>
      <p:sp>
        <p:nvSpPr>
          <p:cNvPr id="9" name="ZoneTexte 8">
            <a:extLst>
              <a:ext uri="{FF2B5EF4-FFF2-40B4-BE49-F238E27FC236}">
                <a16:creationId xmlns:a16="http://schemas.microsoft.com/office/drawing/2014/main" id="{FD0F9C52-21FE-4D5D-9338-04B6E4CF7A66}"/>
              </a:ext>
            </a:extLst>
          </p:cNvPr>
          <p:cNvSpPr txBox="1"/>
          <p:nvPr/>
        </p:nvSpPr>
        <p:spPr>
          <a:xfrm>
            <a:off x="88265" y="2045970"/>
            <a:ext cx="834390" cy="646331"/>
          </a:xfrm>
          <a:prstGeom prst="rect">
            <a:avLst/>
          </a:prstGeom>
          <a:noFill/>
        </p:spPr>
        <p:txBody>
          <a:bodyPr wrap="square" rtlCol="0">
            <a:spAutoFit/>
          </a:bodyPr>
          <a:lstStyle/>
          <a:p>
            <a:r>
              <a:rPr lang="fr-FR" dirty="0">
                <a:solidFill>
                  <a:schemeClr val="bg1"/>
                </a:solidFill>
              </a:rPr>
              <a:t>Océan</a:t>
            </a:r>
          </a:p>
          <a:p>
            <a:r>
              <a:rPr lang="fr-FR" dirty="0">
                <a:solidFill>
                  <a:schemeClr val="bg1"/>
                </a:solidFill>
              </a:rPr>
              <a:t>Indien</a:t>
            </a:r>
          </a:p>
        </p:txBody>
      </p:sp>
      <p:sp>
        <p:nvSpPr>
          <p:cNvPr id="2" name="Espace réservé du numéro de diapositive 1">
            <a:extLst>
              <a:ext uri="{FF2B5EF4-FFF2-40B4-BE49-F238E27FC236}">
                <a16:creationId xmlns:a16="http://schemas.microsoft.com/office/drawing/2014/main" id="{5B1526BE-1954-468E-992E-FA466BCB4A15}"/>
              </a:ext>
            </a:extLst>
          </p:cNvPr>
          <p:cNvSpPr>
            <a:spLocks noGrp="1"/>
          </p:cNvSpPr>
          <p:nvPr>
            <p:ph type="sldNum" sz="quarter" idx="12"/>
          </p:nvPr>
        </p:nvSpPr>
        <p:spPr/>
        <p:txBody>
          <a:bodyPr/>
          <a:lstStyle/>
          <a:p>
            <a:fld id="{B0ABF02D-C72E-4E70-AD39-D24D1FE82F66}" type="slidenum">
              <a:rPr lang="fr-FR" smtClean="0"/>
              <a:t>42</a:t>
            </a:fld>
            <a:endParaRPr lang="fr-FR"/>
          </a:p>
        </p:txBody>
      </p:sp>
    </p:spTree>
    <p:extLst>
      <p:ext uri="{BB962C8B-B14F-4D97-AF65-F5344CB8AC3E}">
        <p14:creationId xmlns:p14="http://schemas.microsoft.com/office/powerpoint/2010/main" val="37370428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FEF127-76BE-4E6F-9A34-F67147CB0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48" y="645795"/>
            <a:ext cx="8924104" cy="5566410"/>
          </a:xfrm>
          <a:prstGeom prst="rect">
            <a:avLst/>
          </a:prstGeom>
        </p:spPr>
      </p:pic>
      <p:sp>
        <p:nvSpPr>
          <p:cNvPr id="2" name="Espace réservé du numéro de diapositive 1">
            <a:extLst>
              <a:ext uri="{FF2B5EF4-FFF2-40B4-BE49-F238E27FC236}">
                <a16:creationId xmlns:a16="http://schemas.microsoft.com/office/drawing/2014/main" id="{C1A96756-E6A4-442C-B0D9-98158830DF41}"/>
              </a:ext>
            </a:extLst>
          </p:cNvPr>
          <p:cNvSpPr>
            <a:spLocks noGrp="1"/>
          </p:cNvSpPr>
          <p:nvPr>
            <p:ph type="sldNum" sz="quarter" idx="12"/>
          </p:nvPr>
        </p:nvSpPr>
        <p:spPr/>
        <p:txBody>
          <a:bodyPr/>
          <a:lstStyle/>
          <a:p>
            <a:fld id="{B0ABF02D-C72E-4E70-AD39-D24D1FE82F66}" type="slidenum">
              <a:rPr lang="fr-FR" smtClean="0"/>
              <a:t>43</a:t>
            </a:fld>
            <a:endParaRPr lang="fr-FR"/>
          </a:p>
        </p:txBody>
      </p:sp>
    </p:spTree>
    <p:extLst>
      <p:ext uri="{BB962C8B-B14F-4D97-AF65-F5344CB8AC3E}">
        <p14:creationId xmlns:p14="http://schemas.microsoft.com/office/powerpoint/2010/main" val="39924928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E81F11D-D553-46F1-ACD0-B97F8621E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3720" y="134873"/>
            <a:ext cx="2099691" cy="6698969"/>
          </a:xfrm>
          <a:prstGeom prst="rect">
            <a:avLst/>
          </a:prstGeom>
        </p:spPr>
      </p:pic>
      <p:sp>
        <p:nvSpPr>
          <p:cNvPr id="7" name="ZoneTexte 6">
            <a:extLst>
              <a:ext uri="{FF2B5EF4-FFF2-40B4-BE49-F238E27FC236}">
                <a16:creationId xmlns:a16="http://schemas.microsoft.com/office/drawing/2014/main" id="{00D7EB64-3C0C-49BB-848D-2717E4CFD3D6}"/>
              </a:ext>
            </a:extLst>
          </p:cNvPr>
          <p:cNvSpPr txBox="1"/>
          <p:nvPr/>
        </p:nvSpPr>
        <p:spPr>
          <a:xfrm>
            <a:off x="140589" y="134873"/>
            <a:ext cx="6503670" cy="1323439"/>
          </a:xfrm>
          <a:prstGeom prst="rect">
            <a:avLst/>
          </a:prstGeom>
          <a:solidFill>
            <a:schemeClr val="bg1"/>
          </a:solidFill>
        </p:spPr>
        <p:txBody>
          <a:bodyPr wrap="square" rtlCol="0">
            <a:spAutoFit/>
          </a:bodyPr>
          <a:lstStyle/>
          <a:p>
            <a:r>
              <a:rPr lang="fr-FR" sz="2000" b="1" dirty="0" err="1">
                <a:solidFill>
                  <a:srgbClr val="0070C0"/>
                </a:solidFill>
                <a:latin typeface="Verdana" panose="020B0604030504040204" pitchFamily="34" charset="0"/>
                <a:ea typeface="Verdana" panose="020B0604030504040204" pitchFamily="34" charset="0"/>
              </a:rPr>
              <a:t>Resort</a:t>
            </a:r>
            <a:r>
              <a:rPr lang="fr-FR" sz="2000" b="1" dirty="0">
                <a:solidFill>
                  <a:srgbClr val="0070C0"/>
                </a:solidFill>
                <a:latin typeface="Verdana" panose="020B0604030504040204" pitchFamily="34" charset="0"/>
                <a:ea typeface="Verdana" panose="020B0604030504040204" pitchFamily="34" charset="0"/>
              </a:rPr>
              <a:t> intégré : mot anglais utilisé en français pour parler d’un complexe hôtelier touristique avec hôtels de luxe, piscines, spas, jacuzzi, etc.</a:t>
            </a:r>
          </a:p>
        </p:txBody>
      </p:sp>
      <p:pic>
        <p:nvPicPr>
          <p:cNvPr id="9" name="Image 8">
            <a:extLst>
              <a:ext uri="{FF2B5EF4-FFF2-40B4-BE49-F238E27FC236}">
                <a16:creationId xmlns:a16="http://schemas.microsoft.com/office/drawing/2014/main" id="{85EBA7BA-29A4-4D3B-97EC-FAEEA5D6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40" y="1737360"/>
            <a:ext cx="6572250" cy="3943350"/>
          </a:xfrm>
          <a:prstGeom prst="rect">
            <a:avLst/>
          </a:prstGeom>
        </p:spPr>
      </p:pic>
      <p:sp>
        <p:nvSpPr>
          <p:cNvPr id="10" name="ZoneTexte 9">
            <a:extLst>
              <a:ext uri="{FF2B5EF4-FFF2-40B4-BE49-F238E27FC236}">
                <a16:creationId xmlns:a16="http://schemas.microsoft.com/office/drawing/2014/main" id="{A337E1FD-BBFF-4F29-8FDC-5AF87D1C5CDF}"/>
              </a:ext>
            </a:extLst>
          </p:cNvPr>
          <p:cNvSpPr txBox="1"/>
          <p:nvPr/>
        </p:nvSpPr>
        <p:spPr>
          <a:xfrm>
            <a:off x="297179" y="5959758"/>
            <a:ext cx="6606541" cy="707886"/>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Atoll : Île en forme d'anneau constituée de récifs coralliens avec au centre un lagon</a:t>
            </a:r>
          </a:p>
        </p:txBody>
      </p:sp>
      <p:sp>
        <p:nvSpPr>
          <p:cNvPr id="2" name="Espace réservé du numéro de diapositive 1">
            <a:extLst>
              <a:ext uri="{FF2B5EF4-FFF2-40B4-BE49-F238E27FC236}">
                <a16:creationId xmlns:a16="http://schemas.microsoft.com/office/drawing/2014/main" id="{AE352A66-DD03-4778-B245-391D179BA589}"/>
              </a:ext>
            </a:extLst>
          </p:cNvPr>
          <p:cNvSpPr>
            <a:spLocks noGrp="1"/>
          </p:cNvSpPr>
          <p:nvPr>
            <p:ph type="sldNum" sz="quarter" idx="12"/>
          </p:nvPr>
        </p:nvSpPr>
        <p:spPr/>
        <p:txBody>
          <a:bodyPr/>
          <a:lstStyle/>
          <a:p>
            <a:fld id="{B0ABF02D-C72E-4E70-AD39-D24D1FE82F66}" type="slidenum">
              <a:rPr lang="fr-FR" smtClean="0"/>
              <a:t>44</a:t>
            </a:fld>
            <a:endParaRPr lang="fr-FR"/>
          </a:p>
        </p:txBody>
      </p:sp>
    </p:spTree>
    <p:extLst>
      <p:ext uri="{BB962C8B-B14F-4D97-AF65-F5344CB8AC3E}">
        <p14:creationId xmlns:p14="http://schemas.microsoft.com/office/powerpoint/2010/main" val="151175382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par>
                                <p:cTn id="15" presetID="3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C58FC34-594C-4FAA-977B-F77F77B1D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927100"/>
            <a:ext cx="8128000" cy="5003800"/>
          </a:xfrm>
          <a:prstGeom prst="rect">
            <a:avLst/>
          </a:prstGeom>
        </p:spPr>
      </p:pic>
      <p:sp>
        <p:nvSpPr>
          <p:cNvPr id="6" name="ZoneTexte 5">
            <a:extLst>
              <a:ext uri="{FF2B5EF4-FFF2-40B4-BE49-F238E27FC236}">
                <a16:creationId xmlns:a16="http://schemas.microsoft.com/office/drawing/2014/main" id="{300870A4-117D-461E-9EA0-ED518C18C0D4}"/>
              </a:ext>
            </a:extLst>
          </p:cNvPr>
          <p:cNvSpPr txBox="1"/>
          <p:nvPr/>
        </p:nvSpPr>
        <p:spPr>
          <a:xfrm>
            <a:off x="508000" y="526990"/>
            <a:ext cx="3778250"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Atoll de </a:t>
            </a:r>
            <a:r>
              <a:rPr lang="fr-FR" sz="2000" i="1" dirty="0" err="1">
                <a:latin typeface="Arial" panose="020B0604020202020204" pitchFamily="34" charset="0"/>
                <a:cs typeface="Arial" panose="020B0604020202020204" pitchFamily="34" charset="0"/>
              </a:rPr>
              <a:t>Shaviyani</a:t>
            </a:r>
            <a:r>
              <a:rPr lang="fr-FR" sz="2000" i="1" dirty="0">
                <a:latin typeface="Arial" panose="020B0604020202020204" pitchFamily="34" charset="0"/>
                <a:cs typeface="Arial" panose="020B0604020202020204" pitchFamily="34" charset="0"/>
              </a:rPr>
              <a:t> aux Maldives</a:t>
            </a:r>
          </a:p>
        </p:txBody>
      </p:sp>
      <p:sp>
        <p:nvSpPr>
          <p:cNvPr id="2" name="Espace réservé du numéro de diapositive 1">
            <a:extLst>
              <a:ext uri="{FF2B5EF4-FFF2-40B4-BE49-F238E27FC236}">
                <a16:creationId xmlns:a16="http://schemas.microsoft.com/office/drawing/2014/main" id="{0A953E64-32C3-4ED2-B859-C42BE1FB9E4B}"/>
              </a:ext>
            </a:extLst>
          </p:cNvPr>
          <p:cNvSpPr>
            <a:spLocks noGrp="1"/>
          </p:cNvSpPr>
          <p:nvPr>
            <p:ph type="sldNum" sz="quarter" idx="12"/>
          </p:nvPr>
        </p:nvSpPr>
        <p:spPr/>
        <p:txBody>
          <a:bodyPr/>
          <a:lstStyle/>
          <a:p>
            <a:fld id="{B0ABF02D-C72E-4E70-AD39-D24D1FE82F66}" type="slidenum">
              <a:rPr lang="fr-FR" smtClean="0"/>
              <a:t>45</a:t>
            </a:fld>
            <a:endParaRPr lang="fr-FR"/>
          </a:p>
        </p:txBody>
      </p:sp>
    </p:spTree>
    <p:extLst>
      <p:ext uri="{BB962C8B-B14F-4D97-AF65-F5344CB8AC3E}">
        <p14:creationId xmlns:p14="http://schemas.microsoft.com/office/powerpoint/2010/main" val="12728398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272E08-C082-4B9A-945E-5E951622970B}"/>
              </a:ext>
            </a:extLst>
          </p:cNvPr>
          <p:cNvSpPr txBox="1"/>
          <p:nvPr/>
        </p:nvSpPr>
        <p:spPr>
          <a:xfrm>
            <a:off x="191523" y="217170"/>
            <a:ext cx="4574787"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de montagne</a:t>
            </a:r>
          </a:p>
        </p:txBody>
      </p:sp>
      <p:sp>
        <p:nvSpPr>
          <p:cNvPr id="3" name="Espace réservé du numéro de diapositive 2">
            <a:extLst>
              <a:ext uri="{FF2B5EF4-FFF2-40B4-BE49-F238E27FC236}">
                <a16:creationId xmlns:a16="http://schemas.microsoft.com/office/drawing/2014/main" id="{BF0B216B-3E2E-418F-9371-65DD8404567E}"/>
              </a:ext>
            </a:extLst>
          </p:cNvPr>
          <p:cNvSpPr>
            <a:spLocks noGrp="1"/>
          </p:cNvSpPr>
          <p:nvPr>
            <p:ph type="sldNum" sz="quarter" idx="12"/>
          </p:nvPr>
        </p:nvSpPr>
        <p:spPr/>
        <p:txBody>
          <a:bodyPr/>
          <a:lstStyle/>
          <a:p>
            <a:fld id="{B0ABF02D-C72E-4E70-AD39-D24D1FE82F66}" type="slidenum">
              <a:rPr lang="fr-FR" smtClean="0"/>
              <a:t>46</a:t>
            </a:fld>
            <a:endParaRPr lang="fr-FR"/>
          </a:p>
        </p:txBody>
      </p:sp>
      <p:pic>
        <p:nvPicPr>
          <p:cNvPr id="5" name="Image 4">
            <a:extLst>
              <a:ext uri="{FF2B5EF4-FFF2-40B4-BE49-F238E27FC236}">
                <a16:creationId xmlns:a16="http://schemas.microsoft.com/office/drawing/2014/main" id="{BF168C07-2CB2-4B09-A91C-535AAAE85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 y="1253136"/>
            <a:ext cx="8948049" cy="5604864"/>
          </a:xfrm>
          <a:prstGeom prst="rect">
            <a:avLst/>
          </a:prstGeom>
        </p:spPr>
      </p:pic>
      <p:sp>
        <p:nvSpPr>
          <p:cNvPr id="6" name="ZoneTexte 5">
            <a:extLst>
              <a:ext uri="{FF2B5EF4-FFF2-40B4-BE49-F238E27FC236}">
                <a16:creationId xmlns:a16="http://schemas.microsoft.com/office/drawing/2014/main" id="{CB06E02A-1678-4E63-8016-9AF75865BB63}"/>
              </a:ext>
            </a:extLst>
          </p:cNvPr>
          <p:cNvSpPr txBox="1"/>
          <p:nvPr/>
        </p:nvSpPr>
        <p:spPr>
          <a:xfrm>
            <a:off x="131147" y="750541"/>
            <a:ext cx="4574787" cy="400110"/>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une géographie mondialisée</a:t>
            </a:r>
          </a:p>
        </p:txBody>
      </p:sp>
    </p:spTree>
    <p:extLst>
      <p:ext uri="{BB962C8B-B14F-4D97-AF65-F5344CB8AC3E}">
        <p14:creationId xmlns:p14="http://schemas.microsoft.com/office/powerpoint/2010/main" val="23351934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D14AA3F-1A2E-4F4F-919C-ED6B9C7129D4}"/>
              </a:ext>
            </a:extLst>
          </p:cNvPr>
          <p:cNvSpPr>
            <a:spLocks noGrp="1"/>
          </p:cNvSpPr>
          <p:nvPr>
            <p:ph type="sldNum" sz="quarter" idx="12"/>
          </p:nvPr>
        </p:nvSpPr>
        <p:spPr/>
        <p:txBody>
          <a:bodyPr/>
          <a:lstStyle/>
          <a:p>
            <a:fld id="{B0ABF02D-C72E-4E70-AD39-D24D1FE82F66}" type="slidenum">
              <a:rPr lang="fr-FR" smtClean="0"/>
              <a:t>47</a:t>
            </a:fld>
            <a:endParaRPr lang="fr-FR"/>
          </a:p>
        </p:txBody>
      </p:sp>
      <p:graphicFrame>
        <p:nvGraphicFramePr>
          <p:cNvPr id="15" name="Tableau 14">
            <a:extLst>
              <a:ext uri="{FF2B5EF4-FFF2-40B4-BE49-F238E27FC236}">
                <a16:creationId xmlns:a16="http://schemas.microsoft.com/office/drawing/2014/main" id="{B8EEE029-C8E4-B96E-52FD-E035A4F61882}"/>
              </a:ext>
            </a:extLst>
          </p:cNvPr>
          <p:cNvGraphicFramePr>
            <a:graphicFrameLocks noGrp="1"/>
          </p:cNvGraphicFramePr>
          <p:nvPr>
            <p:extLst>
              <p:ext uri="{D42A27DB-BD31-4B8C-83A1-F6EECF244321}">
                <p14:modId xmlns:p14="http://schemas.microsoft.com/office/powerpoint/2010/main" val="3144096954"/>
              </p:ext>
            </p:extLst>
          </p:nvPr>
        </p:nvGraphicFramePr>
        <p:xfrm>
          <a:off x="2041451" y="1403496"/>
          <a:ext cx="4221052" cy="3702685"/>
        </p:xfrm>
        <a:graphic>
          <a:graphicData uri="http://schemas.openxmlformats.org/drawingml/2006/table">
            <a:tbl>
              <a:tblPr firstRow="1" firstCol="1" bandRow="1"/>
              <a:tblGrid>
                <a:gridCol w="2125560">
                  <a:extLst>
                    <a:ext uri="{9D8B030D-6E8A-4147-A177-3AD203B41FA5}">
                      <a16:colId xmlns:a16="http://schemas.microsoft.com/office/drawing/2014/main" val="2647619746"/>
                    </a:ext>
                  </a:extLst>
                </a:gridCol>
                <a:gridCol w="2095492">
                  <a:extLst>
                    <a:ext uri="{9D8B030D-6E8A-4147-A177-3AD203B41FA5}">
                      <a16:colId xmlns:a16="http://schemas.microsoft.com/office/drawing/2014/main" val="6144336"/>
                    </a:ext>
                  </a:extLst>
                </a:gridCol>
              </a:tblGrid>
              <a:tr h="1064392">
                <a:tc>
                  <a:txBody>
                    <a:bodyPr/>
                    <a:lstStyle/>
                    <a:p>
                      <a:pPr algn="ctr">
                        <a:lnSpc>
                          <a:spcPct val="107000"/>
                        </a:lnSpc>
                        <a:spcAft>
                          <a:spcPts val="800"/>
                        </a:spcAft>
                        <a:buNone/>
                      </a:pPr>
                      <a:endPar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buNone/>
                      </a:pPr>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Pays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Nombre de journées ski en million*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809909168"/>
                  </a:ext>
                </a:extLst>
              </a:tr>
              <a:tr h="344175">
                <a:tc>
                  <a:txBody>
                    <a:bodyPr/>
                    <a:lstStyle/>
                    <a:p>
                      <a:pPr algn="ctr">
                        <a:lnSpc>
                          <a:spcPct val="107000"/>
                        </a:lnSpc>
                        <a:spcAft>
                          <a:spcPts val="800"/>
                        </a:spcAft>
                        <a:buNone/>
                      </a:pP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États-Unis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61,5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722907258"/>
                  </a:ext>
                </a:extLst>
              </a:tr>
              <a:tr h="344175">
                <a:tc>
                  <a:txBody>
                    <a:bodyPr/>
                    <a:lstStyle/>
                    <a:p>
                      <a:pPr algn="ctr">
                        <a:lnSpc>
                          <a:spcPct val="107000"/>
                        </a:lnSpc>
                        <a:spcAft>
                          <a:spcPts val="800"/>
                        </a:spcAft>
                        <a:buNone/>
                      </a:pPr>
                      <a:r>
                        <a:rPr lang="fr-FR" sz="2400" kern="100">
                          <a:effectLst/>
                          <a:latin typeface="Times New Roman" panose="02020603050405020304" pitchFamily="18" charset="0"/>
                          <a:ea typeface="Calibri" panose="020F0502020204030204" pitchFamily="34" charset="0"/>
                          <a:cs typeface="Times New Roman" panose="02020603050405020304" pitchFamily="18" charset="0"/>
                        </a:rPr>
                        <a:t>France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54,8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817358740"/>
                  </a:ext>
                </a:extLst>
              </a:tr>
              <a:tr h="344175">
                <a:tc>
                  <a:txBody>
                    <a:bodyPr/>
                    <a:lstStyle/>
                    <a:p>
                      <a:pPr algn="ctr">
                        <a:lnSpc>
                          <a:spcPct val="107000"/>
                        </a:lnSpc>
                        <a:spcAft>
                          <a:spcPts val="800"/>
                        </a:spcAft>
                        <a:buNone/>
                      </a:pPr>
                      <a:r>
                        <a:rPr lang="fr-FR" sz="2400" kern="100">
                          <a:effectLst/>
                          <a:latin typeface="Times New Roman" panose="02020603050405020304" pitchFamily="18" charset="0"/>
                          <a:ea typeface="Calibri" panose="020F0502020204030204" pitchFamily="34" charset="0"/>
                          <a:cs typeface="Times New Roman" panose="02020603050405020304" pitchFamily="18" charset="0"/>
                        </a:rPr>
                        <a:t>Autriche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205209030"/>
                  </a:ext>
                </a:extLst>
              </a:tr>
              <a:tr h="344175">
                <a:tc>
                  <a:txBody>
                    <a:bodyPr/>
                    <a:lstStyle/>
                    <a:p>
                      <a:pPr algn="ctr">
                        <a:lnSpc>
                          <a:spcPct val="107000"/>
                        </a:lnSpc>
                        <a:spcAft>
                          <a:spcPts val="800"/>
                        </a:spcAft>
                        <a:buNone/>
                      </a:pPr>
                      <a:r>
                        <a:rPr lang="fr-FR" sz="2400" kern="100">
                          <a:effectLst/>
                          <a:latin typeface="Times New Roman" panose="02020603050405020304" pitchFamily="18" charset="0"/>
                          <a:ea typeface="Calibri" panose="020F0502020204030204" pitchFamily="34" charset="0"/>
                          <a:cs typeface="Times New Roman" panose="02020603050405020304" pitchFamily="18" charset="0"/>
                        </a:rPr>
                        <a:t>Italie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052893817"/>
                  </a:ext>
                </a:extLst>
              </a:tr>
              <a:tr h="344175">
                <a:tc>
                  <a:txBody>
                    <a:bodyPr/>
                    <a:lstStyle/>
                    <a:p>
                      <a:pPr algn="ctr">
                        <a:lnSpc>
                          <a:spcPct val="107000"/>
                        </a:lnSpc>
                        <a:spcAft>
                          <a:spcPts val="800"/>
                        </a:spcAft>
                        <a:buNone/>
                      </a:pPr>
                      <a:r>
                        <a:rPr lang="fr-FR" sz="2400" kern="100">
                          <a:effectLst/>
                          <a:latin typeface="Times New Roman" panose="02020603050405020304" pitchFamily="18" charset="0"/>
                          <a:ea typeface="Calibri" panose="020F0502020204030204" pitchFamily="34" charset="0"/>
                          <a:cs typeface="Times New Roman" panose="02020603050405020304" pitchFamily="18" charset="0"/>
                        </a:rPr>
                        <a:t>Chine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306020723"/>
                  </a:ext>
                </a:extLst>
              </a:tr>
              <a:tr h="344175">
                <a:tc>
                  <a:txBody>
                    <a:bodyPr/>
                    <a:lstStyle/>
                    <a:p>
                      <a:pPr algn="ctr">
                        <a:lnSpc>
                          <a:spcPct val="107000"/>
                        </a:lnSpc>
                        <a:spcAft>
                          <a:spcPts val="800"/>
                        </a:spcAft>
                        <a:buNone/>
                      </a:pPr>
                      <a:r>
                        <a:rPr lang="fr-FR" sz="2400" kern="100">
                          <a:effectLst/>
                          <a:latin typeface="Times New Roman" panose="02020603050405020304" pitchFamily="18" charset="0"/>
                          <a:ea typeface="Calibri" panose="020F0502020204030204" pitchFamily="34" charset="0"/>
                          <a:cs typeface="Times New Roman" panose="02020603050405020304" pitchFamily="18" charset="0"/>
                        </a:rPr>
                        <a:t>Japon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590818499"/>
                  </a:ext>
                </a:extLst>
              </a:tr>
              <a:tr h="344175">
                <a:tc>
                  <a:txBody>
                    <a:bodyPr/>
                    <a:lstStyle/>
                    <a:p>
                      <a:pPr algn="ctr">
                        <a:lnSpc>
                          <a:spcPct val="107000"/>
                        </a:lnSpc>
                        <a:spcAft>
                          <a:spcPts val="800"/>
                        </a:spcAft>
                        <a:buNone/>
                      </a:pPr>
                      <a:r>
                        <a:rPr lang="fr-FR" sz="2400" kern="100">
                          <a:effectLst/>
                          <a:latin typeface="Times New Roman" panose="02020603050405020304" pitchFamily="18" charset="0"/>
                          <a:ea typeface="Calibri" panose="020F0502020204030204" pitchFamily="34" charset="0"/>
                          <a:cs typeface="Times New Roman" panose="02020603050405020304" pitchFamily="18" charset="0"/>
                        </a:rPr>
                        <a:t>Suisse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748431818"/>
                  </a:ext>
                </a:extLst>
              </a:tr>
            </a:tbl>
          </a:graphicData>
        </a:graphic>
      </p:graphicFrame>
      <p:sp>
        <p:nvSpPr>
          <p:cNvPr id="16" name="ZoneTexte 15">
            <a:extLst>
              <a:ext uri="{FF2B5EF4-FFF2-40B4-BE49-F238E27FC236}">
                <a16:creationId xmlns:a16="http://schemas.microsoft.com/office/drawing/2014/main" id="{7C1913F0-B14F-D2E8-8E15-35C222478D9F}"/>
              </a:ext>
            </a:extLst>
          </p:cNvPr>
          <p:cNvSpPr txBox="1"/>
          <p:nvPr/>
        </p:nvSpPr>
        <p:spPr>
          <a:xfrm>
            <a:off x="388537" y="231549"/>
            <a:ext cx="8351425" cy="769441"/>
          </a:xfrm>
          <a:prstGeom prst="rect">
            <a:avLst/>
          </a:prstGeom>
          <a:solidFill>
            <a:schemeClr val="bg1"/>
          </a:solidFill>
        </p:spPr>
        <p:txBody>
          <a:bodyPr wrap="square" rtlCol="0">
            <a:spAutoFit/>
          </a:bodyPr>
          <a:lstStyle/>
          <a:p>
            <a:r>
              <a:rPr lang="fr-FR" sz="2200" u="sng" dirty="0">
                <a:latin typeface="Arial" panose="020B0604020202020204" pitchFamily="34" charset="0"/>
                <a:cs typeface="Arial" panose="020B0604020202020204" pitchFamily="34" charset="0"/>
              </a:rPr>
              <a:t>Sports d’hiver : où les pistes sont-elles les plus  fréquentées en 2025 ?</a:t>
            </a:r>
          </a:p>
        </p:txBody>
      </p:sp>
      <p:sp>
        <p:nvSpPr>
          <p:cNvPr id="17" name="ZoneTexte 16">
            <a:extLst>
              <a:ext uri="{FF2B5EF4-FFF2-40B4-BE49-F238E27FC236}">
                <a16:creationId xmlns:a16="http://schemas.microsoft.com/office/drawing/2014/main" id="{402C0D0B-2B14-2D5C-19CB-96E07A7EE0F0}"/>
              </a:ext>
            </a:extLst>
          </p:cNvPr>
          <p:cNvSpPr txBox="1"/>
          <p:nvPr/>
        </p:nvSpPr>
        <p:spPr>
          <a:xfrm>
            <a:off x="1010100" y="5363193"/>
            <a:ext cx="6508448"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 un visiteur restant une semaine compte pour 7 visites</a:t>
            </a:r>
          </a:p>
        </p:txBody>
      </p:sp>
    </p:spTree>
    <p:extLst>
      <p:ext uri="{BB962C8B-B14F-4D97-AF65-F5344CB8AC3E}">
        <p14:creationId xmlns:p14="http://schemas.microsoft.com/office/powerpoint/2010/main" val="21048808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A35083F-AD00-AB0D-660D-EF6700F50CEE}"/>
              </a:ext>
            </a:extLst>
          </p:cNvPr>
          <p:cNvSpPr>
            <a:spLocks noGrp="1"/>
          </p:cNvSpPr>
          <p:nvPr>
            <p:ph type="sldNum" sz="quarter" idx="12"/>
          </p:nvPr>
        </p:nvSpPr>
        <p:spPr/>
        <p:txBody>
          <a:bodyPr/>
          <a:lstStyle/>
          <a:p>
            <a:fld id="{B0ABF02D-C72E-4E70-AD39-D24D1FE82F66}" type="slidenum">
              <a:rPr lang="fr-FR" smtClean="0"/>
              <a:t>48</a:t>
            </a:fld>
            <a:endParaRPr lang="fr-FR"/>
          </a:p>
        </p:txBody>
      </p:sp>
      <p:sp>
        <p:nvSpPr>
          <p:cNvPr id="3" name="ZoneTexte 2">
            <a:extLst>
              <a:ext uri="{FF2B5EF4-FFF2-40B4-BE49-F238E27FC236}">
                <a16:creationId xmlns:a16="http://schemas.microsoft.com/office/drawing/2014/main" id="{06E64690-655B-9CAF-24CB-5E2FCE4CAEB7}"/>
              </a:ext>
            </a:extLst>
          </p:cNvPr>
          <p:cNvSpPr txBox="1"/>
          <p:nvPr/>
        </p:nvSpPr>
        <p:spPr>
          <a:xfrm>
            <a:off x="0" y="391167"/>
            <a:ext cx="3952754" cy="707886"/>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Quatre générations de stations de sports d’hiver</a:t>
            </a:r>
          </a:p>
        </p:txBody>
      </p:sp>
      <p:sp>
        <p:nvSpPr>
          <p:cNvPr id="5" name="ZoneTexte 4">
            <a:extLst>
              <a:ext uri="{FF2B5EF4-FFF2-40B4-BE49-F238E27FC236}">
                <a16:creationId xmlns:a16="http://schemas.microsoft.com/office/drawing/2014/main" id="{5126E951-0AFF-9F97-C986-8D2D9A6E9328}"/>
              </a:ext>
            </a:extLst>
          </p:cNvPr>
          <p:cNvSpPr txBox="1"/>
          <p:nvPr/>
        </p:nvSpPr>
        <p:spPr>
          <a:xfrm>
            <a:off x="387752" y="3028890"/>
            <a:ext cx="3952754"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1</a:t>
            </a:r>
            <a:r>
              <a:rPr lang="fr-FR" sz="2000" b="1" baseline="30000" dirty="0">
                <a:latin typeface="Verdana" panose="020B0604030504040204" pitchFamily="34" charset="0"/>
                <a:ea typeface="Verdana" panose="020B0604030504040204" pitchFamily="34" charset="0"/>
              </a:rPr>
              <a:t>e</a:t>
            </a:r>
            <a:r>
              <a:rPr lang="fr-FR" sz="2000" b="1" dirty="0">
                <a:latin typeface="Verdana" panose="020B0604030504040204" pitchFamily="34" charset="0"/>
                <a:ea typeface="Verdana" panose="020B0604030504040204" pitchFamily="34" charset="0"/>
              </a:rPr>
              <a:t> génération : vers 1900</a:t>
            </a:r>
          </a:p>
        </p:txBody>
      </p:sp>
      <p:pic>
        <p:nvPicPr>
          <p:cNvPr id="7" name="Image 6">
            <a:extLst>
              <a:ext uri="{FF2B5EF4-FFF2-40B4-BE49-F238E27FC236}">
                <a16:creationId xmlns:a16="http://schemas.microsoft.com/office/drawing/2014/main" id="{FC6121C4-C157-200E-0C25-3E0457F6C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0506" y="136524"/>
            <a:ext cx="4670217" cy="6568633"/>
          </a:xfrm>
          <a:prstGeom prst="rect">
            <a:avLst/>
          </a:prstGeom>
        </p:spPr>
      </p:pic>
    </p:spTree>
    <p:extLst>
      <p:ext uri="{BB962C8B-B14F-4D97-AF65-F5344CB8AC3E}">
        <p14:creationId xmlns:p14="http://schemas.microsoft.com/office/powerpoint/2010/main" val="12805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29D61EA-4401-8B5C-9781-A4C50EA1EA44}"/>
              </a:ext>
            </a:extLst>
          </p:cNvPr>
          <p:cNvSpPr>
            <a:spLocks noGrp="1"/>
          </p:cNvSpPr>
          <p:nvPr>
            <p:ph type="sldNum" sz="quarter" idx="12"/>
          </p:nvPr>
        </p:nvSpPr>
        <p:spPr/>
        <p:txBody>
          <a:bodyPr/>
          <a:lstStyle/>
          <a:p>
            <a:fld id="{B0ABF02D-C72E-4E70-AD39-D24D1FE82F66}" type="slidenum">
              <a:rPr lang="fr-FR" smtClean="0"/>
              <a:t>49</a:t>
            </a:fld>
            <a:endParaRPr lang="fr-FR"/>
          </a:p>
        </p:txBody>
      </p:sp>
      <p:pic>
        <p:nvPicPr>
          <p:cNvPr id="4" name="Image 3">
            <a:extLst>
              <a:ext uri="{FF2B5EF4-FFF2-40B4-BE49-F238E27FC236}">
                <a16:creationId xmlns:a16="http://schemas.microsoft.com/office/drawing/2014/main" id="{BF32AC5E-C868-7889-664E-D9CAD74E5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193" y="222813"/>
            <a:ext cx="6498663" cy="6498663"/>
          </a:xfrm>
          <a:prstGeom prst="rect">
            <a:avLst/>
          </a:prstGeom>
        </p:spPr>
      </p:pic>
    </p:spTree>
    <p:extLst>
      <p:ext uri="{BB962C8B-B14F-4D97-AF65-F5344CB8AC3E}">
        <p14:creationId xmlns:p14="http://schemas.microsoft.com/office/powerpoint/2010/main" val="3026009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1FFD0C1-4290-35CE-2B38-5D6845419E21}"/>
              </a:ext>
            </a:extLst>
          </p:cNvPr>
          <p:cNvSpPr>
            <a:spLocks noGrp="1"/>
          </p:cNvSpPr>
          <p:nvPr>
            <p:ph type="sldNum" sz="quarter" idx="12"/>
          </p:nvPr>
        </p:nvSpPr>
        <p:spPr/>
        <p:txBody>
          <a:bodyPr/>
          <a:lstStyle/>
          <a:p>
            <a:fld id="{B0ABF02D-C72E-4E70-AD39-D24D1FE82F66}" type="slidenum">
              <a:rPr lang="fr-FR" smtClean="0"/>
              <a:t>5</a:t>
            </a:fld>
            <a:endParaRPr lang="fr-FR"/>
          </a:p>
        </p:txBody>
      </p:sp>
      <p:pic>
        <p:nvPicPr>
          <p:cNvPr id="3" name="Image 2">
            <a:extLst>
              <a:ext uri="{FF2B5EF4-FFF2-40B4-BE49-F238E27FC236}">
                <a16:creationId xmlns:a16="http://schemas.microsoft.com/office/drawing/2014/main" id="{0A031A0E-E8B5-44A9-36B9-0A959F5788D2}"/>
              </a:ext>
            </a:extLst>
          </p:cNvPr>
          <p:cNvPicPr>
            <a:picLocks/>
          </p:cNvPicPr>
          <p:nvPr/>
        </p:nvPicPr>
        <p:blipFill>
          <a:blip r:embed="rId2" cstate="print"/>
          <a:stretch>
            <a:fillRect/>
          </a:stretch>
        </p:blipFill>
        <p:spPr>
          <a:xfrm>
            <a:off x="180753" y="136524"/>
            <a:ext cx="6134987" cy="6584952"/>
          </a:xfrm>
          <a:prstGeom prst="rect">
            <a:avLst/>
          </a:prstGeom>
        </p:spPr>
      </p:pic>
      <p:sp>
        <p:nvSpPr>
          <p:cNvPr id="4" name="ZoneTexte 3">
            <a:extLst>
              <a:ext uri="{FF2B5EF4-FFF2-40B4-BE49-F238E27FC236}">
                <a16:creationId xmlns:a16="http://schemas.microsoft.com/office/drawing/2014/main" id="{A397DB1F-48A5-B199-606A-5FFA7765B917}"/>
              </a:ext>
            </a:extLst>
          </p:cNvPr>
          <p:cNvSpPr txBox="1"/>
          <p:nvPr/>
        </p:nvSpPr>
        <p:spPr>
          <a:xfrm>
            <a:off x="6534638" y="1581842"/>
            <a:ext cx="2440970" cy="1323439"/>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Document 2 - La page du voyagiste « Mon plus beau voyage »</a:t>
            </a:r>
          </a:p>
        </p:txBody>
      </p:sp>
    </p:spTree>
    <p:extLst>
      <p:ext uri="{BB962C8B-B14F-4D97-AF65-F5344CB8AC3E}">
        <p14:creationId xmlns:p14="http://schemas.microsoft.com/office/powerpoint/2010/main" val="22357712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04D449-C98A-E395-361A-13A4993361D7}"/>
              </a:ext>
            </a:extLst>
          </p:cNvPr>
          <p:cNvSpPr>
            <a:spLocks noGrp="1"/>
          </p:cNvSpPr>
          <p:nvPr>
            <p:ph type="sldNum" sz="quarter" idx="12"/>
          </p:nvPr>
        </p:nvSpPr>
        <p:spPr/>
        <p:txBody>
          <a:bodyPr/>
          <a:lstStyle/>
          <a:p>
            <a:fld id="{B0ABF02D-C72E-4E70-AD39-D24D1FE82F66}" type="slidenum">
              <a:rPr lang="fr-FR" smtClean="0"/>
              <a:t>50</a:t>
            </a:fld>
            <a:endParaRPr lang="fr-FR"/>
          </a:p>
        </p:txBody>
      </p:sp>
      <p:pic>
        <p:nvPicPr>
          <p:cNvPr id="4" name="Image 3">
            <a:extLst>
              <a:ext uri="{FF2B5EF4-FFF2-40B4-BE49-F238E27FC236}">
                <a16:creationId xmlns:a16="http://schemas.microsoft.com/office/drawing/2014/main" id="{9ACB7F39-5598-F860-F87D-722295B7A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75" y="1504709"/>
            <a:ext cx="8853839" cy="4039564"/>
          </a:xfrm>
          <a:prstGeom prst="rect">
            <a:avLst/>
          </a:prstGeom>
        </p:spPr>
      </p:pic>
      <p:sp>
        <p:nvSpPr>
          <p:cNvPr id="5" name="ZoneTexte 4">
            <a:extLst>
              <a:ext uri="{FF2B5EF4-FFF2-40B4-BE49-F238E27FC236}">
                <a16:creationId xmlns:a16="http://schemas.microsoft.com/office/drawing/2014/main" id="{F3C9D3A2-0FA2-9757-BE25-7C45CFE01128}"/>
              </a:ext>
            </a:extLst>
          </p:cNvPr>
          <p:cNvSpPr txBox="1"/>
          <p:nvPr/>
        </p:nvSpPr>
        <p:spPr>
          <a:xfrm>
            <a:off x="2547872" y="5619509"/>
            <a:ext cx="3135298" cy="400110"/>
          </a:xfrm>
          <a:prstGeom prst="rect">
            <a:avLst/>
          </a:prstGeom>
          <a:solidFill>
            <a:schemeClr val="bg1"/>
          </a:solidFill>
        </p:spPr>
        <p:txBody>
          <a:bodyPr wrap="square">
            <a:spAutoFit/>
          </a:bodyPr>
          <a:lstStyle/>
          <a:p>
            <a:r>
              <a:rPr lang="fr-FR" sz="2000" i="1" dirty="0" err="1">
                <a:latin typeface="Arial" panose="020B0604020202020204" pitchFamily="34" charset="0"/>
                <a:cs typeface="Arial" panose="020B0604020202020204" pitchFamily="34" charset="0"/>
              </a:rPr>
              <a:t>Cortina</a:t>
            </a:r>
            <a:r>
              <a:rPr lang="fr-FR" sz="2000" i="1" dirty="0">
                <a:latin typeface="Arial" panose="020B0604020202020204" pitchFamily="34" charset="0"/>
                <a:cs typeface="Arial" panose="020B0604020202020204" pitchFamily="34" charset="0"/>
              </a:rPr>
              <a:t> d’</a:t>
            </a:r>
            <a:r>
              <a:rPr lang="fr-FR" sz="2000" i="1" dirty="0" err="1">
                <a:latin typeface="Arial" panose="020B0604020202020204" pitchFamily="34" charset="0"/>
                <a:cs typeface="Arial" panose="020B0604020202020204" pitchFamily="34" charset="0"/>
              </a:rPr>
              <a:t>Ampezzo</a:t>
            </a:r>
            <a:r>
              <a:rPr lang="fr-FR" sz="2000" i="1" dirty="0">
                <a:latin typeface="Arial" panose="020B0604020202020204" pitchFamily="34" charset="0"/>
                <a:cs typeface="Arial" panose="020B0604020202020204" pitchFamily="34" charset="0"/>
              </a:rPr>
              <a:t> - Italie</a:t>
            </a:r>
          </a:p>
        </p:txBody>
      </p:sp>
    </p:spTree>
    <p:extLst>
      <p:ext uri="{BB962C8B-B14F-4D97-AF65-F5344CB8AC3E}">
        <p14:creationId xmlns:p14="http://schemas.microsoft.com/office/powerpoint/2010/main" val="31618273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424BB50-D54F-48B2-DD3F-088182E5CBED}"/>
              </a:ext>
            </a:extLst>
          </p:cNvPr>
          <p:cNvSpPr>
            <a:spLocks noGrp="1"/>
          </p:cNvSpPr>
          <p:nvPr>
            <p:ph type="sldNum" sz="quarter" idx="12"/>
          </p:nvPr>
        </p:nvSpPr>
        <p:spPr/>
        <p:txBody>
          <a:bodyPr/>
          <a:lstStyle/>
          <a:p>
            <a:fld id="{B0ABF02D-C72E-4E70-AD39-D24D1FE82F66}" type="slidenum">
              <a:rPr lang="fr-FR" smtClean="0"/>
              <a:t>51</a:t>
            </a:fld>
            <a:endParaRPr lang="fr-FR"/>
          </a:p>
        </p:txBody>
      </p:sp>
      <p:pic>
        <p:nvPicPr>
          <p:cNvPr id="4" name="Image 3">
            <a:extLst>
              <a:ext uri="{FF2B5EF4-FFF2-40B4-BE49-F238E27FC236}">
                <a16:creationId xmlns:a16="http://schemas.microsoft.com/office/drawing/2014/main" id="{E982AED1-E53F-6DFE-F11C-94C19D099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010" y="136524"/>
            <a:ext cx="8356922" cy="5574002"/>
          </a:xfrm>
          <a:prstGeom prst="rect">
            <a:avLst/>
          </a:prstGeom>
        </p:spPr>
      </p:pic>
      <p:sp>
        <p:nvSpPr>
          <p:cNvPr id="5" name="ZoneTexte 4">
            <a:extLst>
              <a:ext uri="{FF2B5EF4-FFF2-40B4-BE49-F238E27FC236}">
                <a16:creationId xmlns:a16="http://schemas.microsoft.com/office/drawing/2014/main" id="{1885A873-EDF8-9F1B-9784-64B1BAF0D820}"/>
              </a:ext>
            </a:extLst>
          </p:cNvPr>
          <p:cNvSpPr txBox="1"/>
          <p:nvPr/>
        </p:nvSpPr>
        <p:spPr>
          <a:xfrm>
            <a:off x="3154822" y="5710526"/>
            <a:ext cx="3135298" cy="400110"/>
          </a:xfrm>
          <a:prstGeom prst="rect">
            <a:avLst/>
          </a:prstGeom>
          <a:solidFill>
            <a:schemeClr val="bg1"/>
          </a:solidFill>
        </p:spPr>
        <p:txBody>
          <a:bodyPr wrap="square">
            <a:spAutoFit/>
          </a:bodyPr>
          <a:lstStyle/>
          <a:p>
            <a:r>
              <a:rPr lang="fr-FR" sz="2000" i="1" dirty="0" err="1">
                <a:latin typeface="Arial" panose="020B0604020202020204" pitchFamily="34" charset="0"/>
                <a:cs typeface="Arial" panose="020B0604020202020204" pitchFamily="34" charset="0"/>
              </a:rPr>
              <a:t>Cortina</a:t>
            </a:r>
            <a:r>
              <a:rPr lang="fr-FR" sz="2000" i="1" dirty="0">
                <a:latin typeface="Arial" panose="020B0604020202020204" pitchFamily="34" charset="0"/>
                <a:cs typeface="Arial" panose="020B0604020202020204" pitchFamily="34" charset="0"/>
              </a:rPr>
              <a:t> d’</a:t>
            </a:r>
            <a:r>
              <a:rPr lang="fr-FR" sz="2000" i="1" dirty="0" err="1">
                <a:latin typeface="Arial" panose="020B0604020202020204" pitchFamily="34" charset="0"/>
                <a:cs typeface="Arial" panose="020B0604020202020204" pitchFamily="34" charset="0"/>
              </a:rPr>
              <a:t>Ampezzo</a:t>
            </a:r>
            <a:r>
              <a:rPr lang="fr-FR" sz="2000" i="1" dirty="0">
                <a:latin typeface="Arial" panose="020B0604020202020204" pitchFamily="34" charset="0"/>
                <a:cs typeface="Arial" panose="020B0604020202020204" pitchFamily="34" charset="0"/>
              </a:rPr>
              <a:t> - Italie</a:t>
            </a:r>
          </a:p>
        </p:txBody>
      </p:sp>
    </p:spTree>
    <p:extLst>
      <p:ext uri="{BB962C8B-B14F-4D97-AF65-F5344CB8AC3E}">
        <p14:creationId xmlns:p14="http://schemas.microsoft.com/office/powerpoint/2010/main" val="20454058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0C9F45B-BFE9-43B7-EAA6-C6443C2ABE4F}"/>
              </a:ext>
            </a:extLst>
          </p:cNvPr>
          <p:cNvSpPr>
            <a:spLocks noGrp="1"/>
          </p:cNvSpPr>
          <p:nvPr>
            <p:ph type="sldNum" sz="quarter" idx="12"/>
          </p:nvPr>
        </p:nvSpPr>
        <p:spPr/>
        <p:txBody>
          <a:bodyPr/>
          <a:lstStyle/>
          <a:p>
            <a:fld id="{B0ABF02D-C72E-4E70-AD39-D24D1FE82F66}" type="slidenum">
              <a:rPr lang="fr-FR" smtClean="0"/>
              <a:t>52</a:t>
            </a:fld>
            <a:endParaRPr lang="fr-FR"/>
          </a:p>
        </p:txBody>
      </p:sp>
      <p:pic>
        <p:nvPicPr>
          <p:cNvPr id="4" name="Image 3">
            <a:extLst>
              <a:ext uri="{FF2B5EF4-FFF2-40B4-BE49-F238E27FC236}">
                <a16:creationId xmlns:a16="http://schemas.microsoft.com/office/drawing/2014/main" id="{C12875D3-96A6-1656-8690-EE3194528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922" y="68262"/>
            <a:ext cx="4684055" cy="6721476"/>
          </a:xfrm>
          <a:prstGeom prst="rect">
            <a:avLst/>
          </a:prstGeom>
        </p:spPr>
      </p:pic>
      <p:sp>
        <p:nvSpPr>
          <p:cNvPr id="5" name="ZoneTexte 4">
            <a:extLst>
              <a:ext uri="{FF2B5EF4-FFF2-40B4-BE49-F238E27FC236}">
                <a16:creationId xmlns:a16="http://schemas.microsoft.com/office/drawing/2014/main" id="{961CEC81-E78C-1CB9-4849-659C025D9E41}"/>
              </a:ext>
            </a:extLst>
          </p:cNvPr>
          <p:cNvSpPr txBox="1"/>
          <p:nvPr/>
        </p:nvSpPr>
        <p:spPr>
          <a:xfrm>
            <a:off x="1042844" y="2808971"/>
            <a:ext cx="2464284" cy="707886"/>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2e génération : 1950-1960</a:t>
            </a:r>
          </a:p>
        </p:txBody>
      </p:sp>
    </p:spTree>
    <p:extLst>
      <p:ext uri="{BB962C8B-B14F-4D97-AF65-F5344CB8AC3E}">
        <p14:creationId xmlns:p14="http://schemas.microsoft.com/office/powerpoint/2010/main" val="10089698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694CC52-CB48-86EF-0C6E-BCA598B181F9}"/>
              </a:ext>
            </a:extLst>
          </p:cNvPr>
          <p:cNvSpPr>
            <a:spLocks noGrp="1"/>
          </p:cNvSpPr>
          <p:nvPr>
            <p:ph type="sldNum" sz="quarter" idx="12"/>
          </p:nvPr>
        </p:nvSpPr>
        <p:spPr/>
        <p:txBody>
          <a:bodyPr/>
          <a:lstStyle/>
          <a:p>
            <a:fld id="{B0ABF02D-C72E-4E70-AD39-D24D1FE82F66}" type="slidenum">
              <a:rPr lang="fr-FR" smtClean="0"/>
              <a:t>53</a:t>
            </a:fld>
            <a:endParaRPr lang="fr-FR"/>
          </a:p>
        </p:txBody>
      </p:sp>
      <p:pic>
        <p:nvPicPr>
          <p:cNvPr id="4" name="Image 3">
            <a:extLst>
              <a:ext uri="{FF2B5EF4-FFF2-40B4-BE49-F238E27FC236}">
                <a16:creationId xmlns:a16="http://schemas.microsoft.com/office/drawing/2014/main" id="{A5CCD4C2-1513-EC95-926C-929810DE6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89" y="136524"/>
            <a:ext cx="8044405" cy="5916426"/>
          </a:xfrm>
          <a:prstGeom prst="rect">
            <a:avLst/>
          </a:prstGeom>
        </p:spPr>
      </p:pic>
      <p:sp>
        <p:nvSpPr>
          <p:cNvPr id="5" name="ZoneTexte 4">
            <a:extLst>
              <a:ext uri="{FF2B5EF4-FFF2-40B4-BE49-F238E27FC236}">
                <a16:creationId xmlns:a16="http://schemas.microsoft.com/office/drawing/2014/main" id="{E0E50D21-D2C7-E7B7-6ED8-3F7CB58DD8A0}"/>
              </a:ext>
            </a:extLst>
          </p:cNvPr>
          <p:cNvSpPr txBox="1"/>
          <p:nvPr/>
        </p:nvSpPr>
        <p:spPr>
          <a:xfrm>
            <a:off x="1896798" y="6063481"/>
            <a:ext cx="5589852"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Courchevel – station créée en 1946 ex-nihilo</a:t>
            </a:r>
          </a:p>
        </p:txBody>
      </p:sp>
    </p:spTree>
    <p:extLst>
      <p:ext uri="{BB962C8B-B14F-4D97-AF65-F5344CB8AC3E}">
        <p14:creationId xmlns:p14="http://schemas.microsoft.com/office/powerpoint/2010/main" val="41425755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A2050C7-DB4A-0CE3-81BA-7074914CFEA9}"/>
              </a:ext>
            </a:extLst>
          </p:cNvPr>
          <p:cNvSpPr>
            <a:spLocks noGrp="1"/>
          </p:cNvSpPr>
          <p:nvPr>
            <p:ph type="sldNum" sz="quarter" idx="12"/>
          </p:nvPr>
        </p:nvSpPr>
        <p:spPr/>
        <p:txBody>
          <a:bodyPr/>
          <a:lstStyle/>
          <a:p>
            <a:fld id="{B0ABF02D-C72E-4E70-AD39-D24D1FE82F66}" type="slidenum">
              <a:rPr lang="fr-FR" smtClean="0"/>
              <a:t>54</a:t>
            </a:fld>
            <a:endParaRPr lang="fr-FR"/>
          </a:p>
        </p:txBody>
      </p:sp>
      <p:pic>
        <p:nvPicPr>
          <p:cNvPr id="4" name="Image 3">
            <a:extLst>
              <a:ext uri="{FF2B5EF4-FFF2-40B4-BE49-F238E27FC236}">
                <a16:creationId xmlns:a16="http://schemas.microsoft.com/office/drawing/2014/main" id="{2219C748-99CD-34DD-6AEE-946FC4E77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27" y="231493"/>
            <a:ext cx="8308945" cy="5616847"/>
          </a:xfrm>
          <a:prstGeom prst="rect">
            <a:avLst/>
          </a:prstGeom>
        </p:spPr>
      </p:pic>
      <p:sp>
        <p:nvSpPr>
          <p:cNvPr id="5" name="ZoneTexte 4">
            <a:extLst>
              <a:ext uri="{FF2B5EF4-FFF2-40B4-BE49-F238E27FC236}">
                <a16:creationId xmlns:a16="http://schemas.microsoft.com/office/drawing/2014/main" id="{CB3AB5DF-3947-612E-CD20-83DE645B4644}"/>
              </a:ext>
            </a:extLst>
          </p:cNvPr>
          <p:cNvSpPr txBox="1"/>
          <p:nvPr/>
        </p:nvSpPr>
        <p:spPr>
          <a:xfrm>
            <a:off x="417527" y="5848340"/>
            <a:ext cx="7152316"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Aspen – Station des montagnes rocheuses des années 1950 – État du Colorado</a:t>
            </a:r>
          </a:p>
        </p:txBody>
      </p:sp>
    </p:spTree>
    <p:extLst>
      <p:ext uri="{BB962C8B-B14F-4D97-AF65-F5344CB8AC3E}">
        <p14:creationId xmlns:p14="http://schemas.microsoft.com/office/powerpoint/2010/main" val="10661906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53E59B0-B4F7-1187-BB07-C148F61F4B15}"/>
              </a:ext>
            </a:extLst>
          </p:cNvPr>
          <p:cNvSpPr>
            <a:spLocks noGrp="1"/>
          </p:cNvSpPr>
          <p:nvPr>
            <p:ph type="sldNum" sz="quarter" idx="12"/>
          </p:nvPr>
        </p:nvSpPr>
        <p:spPr/>
        <p:txBody>
          <a:bodyPr/>
          <a:lstStyle/>
          <a:p>
            <a:fld id="{B0ABF02D-C72E-4E70-AD39-D24D1FE82F66}" type="slidenum">
              <a:rPr lang="fr-FR" smtClean="0"/>
              <a:t>55</a:t>
            </a:fld>
            <a:endParaRPr lang="fr-FR"/>
          </a:p>
        </p:txBody>
      </p:sp>
      <p:sp>
        <p:nvSpPr>
          <p:cNvPr id="3" name="ZoneTexte 2">
            <a:extLst>
              <a:ext uri="{FF2B5EF4-FFF2-40B4-BE49-F238E27FC236}">
                <a16:creationId xmlns:a16="http://schemas.microsoft.com/office/drawing/2014/main" id="{0A2285D6-70F1-9951-5FA0-1D1DAD535D6E}"/>
              </a:ext>
            </a:extLst>
          </p:cNvPr>
          <p:cNvSpPr txBox="1"/>
          <p:nvPr/>
        </p:nvSpPr>
        <p:spPr>
          <a:xfrm>
            <a:off x="672454" y="308840"/>
            <a:ext cx="2464284" cy="1015663"/>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3e génération : 1960-1975 </a:t>
            </a:r>
          </a:p>
          <a:p>
            <a:r>
              <a:rPr lang="fr-FR" sz="2000" b="1" dirty="0">
                <a:latin typeface="Verdana" panose="020B0604030504040204" pitchFamily="34" charset="0"/>
                <a:ea typeface="Verdana" panose="020B0604030504040204" pitchFamily="34" charset="0"/>
              </a:rPr>
              <a:t>(ski de masse)</a:t>
            </a:r>
          </a:p>
        </p:txBody>
      </p:sp>
      <p:pic>
        <p:nvPicPr>
          <p:cNvPr id="5" name="Image 4">
            <a:extLst>
              <a:ext uri="{FF2B5EF4-FFF2-40B4-BE49-F238E27FC236}">
                <a16:creationId xmlns:a16="http://schemas.microsoft.com/office/drawing/2014/main" id="{93A19346-822F-E6F9-DEEF-457BA0C9B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651" y="68262"/>
            <a:ext cx="4695550" cy="6721476"/>
          </a:xfrm>
          <a:prstGeom prst="rect">
            <a:avLst/>
          </a:prstGeom>
        </p:spPr>
      </p:pic>
      <p:sp>
        <p:nvSpPr>
          <p:cNvPr id="6" name="ZoneTexte 5">
            <a:extLst>
              <a:ext uri="{FF2B5EF4-FFF2-40B4-BE49-F238E27FC236}">
                <a16:creationId xmlns:a16="http://schemas.microsoft.com/office/drawing/2014/main" id="{3A2E30B4-97AC-806C-D59E-540195D2E1BF}"/>
              </a:ext>
            </a:extLst>
          </p:cNvPr>
          <p:cNvSpPr txBox="1"/>
          <p:nvPr/>
        </p:nvSpPr>
        <p:spPr>
          <a:xfrm>
            <a:off x="179667" y="1755329"/>
            <a:ext cx="3153842" cy="2554545"/>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Grenouillère : c’est le front de neige. Tout y converge, les immeubles, les commerces, les pistes (remontées mécaniques), parkings.</a:t>
            </a:r>
          </a:p>
        </p:txBody>
      </p:sp>
    </p:spTree>
    <p:extLst>
      <p:ext uri="{BB962C8B-B14F-4D97-AF65-F5344CB8AC3E}">
        <p14:creationId xmlns:p14="http://schemas.microsoft.com/office/powerpoint/2010/main" val="2627970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EDD2749-C5E3-9A29-2E13-F02A47FBD83E}"/>
              </a:ext>
            </a:extLst>
          </p:cNvPr>
          <p:cNvSpPr>
            <a:spLocks noGrp="1"/>
          </p:cNvSpPr>
          <p:nvPr>
            <p:ph type="sldNum" sz="quarter" idx="12"/>
          </p:nvPr>
        </p:nvSpPr>
        <p:spPr/>
        <p:txBody>
          <a:bodyPr/>
          <a:lstStyle/>
          <a:p>
            <a:fld id="{B0ABF02D-C72E-4E70-AD39-D24D1FE82F66}" type="slidenum">
              <a:rPr lang="fr-FR" smtClean="0"/>
              <a:t>56</a:t>
            </a:fld>
            <a:endParaRPr lang="fr-FR"/>
          </a:p>
        </p:txBody>
      </p:sp>
      <p:pic>
        <p:nvPicPr>
          <p:cNvPr id="4" name="Image 3">
            <a:extLst>
              <a:ext uri="{FF2B5EF4-FFF2-40B4-BE49-F238E27FC236}">
                <a16:creationId xmlns:a16="http://schemas.microsoft.com/office/drawing/2014/main" id="{BA2C90B9-D3E6-F6D6-795A-55BA9635C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643" y="136524"/>
            <a:ext cx="7620000" cy="5724525"/>
          </a:xfrm>
          <a:prstGeom prst="rect">
            <a:avLst/>
          </a:prstGeom>
        </p:spPr>
      </p:pic>
      <p:sp>
        <p:nvSpPr>
          <p:cNvPr id="5" name="ZoneTexte 4">
            <a:extLst>
              <a:ext uri="{FF2B5EF4-FFF2-40B4-BE49-F238E27FC236}">
                <a16:creationId xmlns:a16="http://schemas.microsoft.com/office/drawing/2014/main" id="{22725C0E-4B01-3B95-D1B5-733F0D7089C0}"/>
              </a:ext>
            </a:extLst>
          </p:cNvPr>
          <p:cNvSpPr txBox="1"/>
          <p:nvPr/>
        </p:nvSpPr>
        <p:spPr>
          <a:xfrm>
            <a:off x="1423686" y="5908645"/>
            <a:ext cx="6504972"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Vue du front de neige (grenouillère) de la station La Plagne-</a:t>
            </a:r>
            <a:r>
              <a:rPr lang="fr-FR" sz="2000" i="1" dirty="0" err="1">
                <a:latin typeface="Arial" panose="020B0604020202020204" pitchFamily="34" charset="0"/>
                <a:cs typeface="Arial" panose="020B0604020202020204" pitchFamily="34" charset="0"/>
              </a:rPr>
              <a:t>Bellecôte</a:t>
            </a:r>
            <a:endParaRPr lang="fr-FR"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6206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6CA4ADC-00CF-ED8D-3EAE-E11180F42462}"/>
              </a:ext>
            </a:extLst>
          </p:cNvPr>
          <p:cNvSpPr>
            <a:spLocks noGrp="1"/>
          </p:cNvSpPr>
          <p:nvPr>
            <p:ph type="sldNum" sz="quarter" idx="12"/>
          </p:nvPr>
        </p:nvSpPr>
        <p:spPr/>
        <p:txBody>
          <a:bodyPr/>
          <a:lstStyle/>
          <a:p>
            <a:fld id="{B0ABF02D-C72E-4E70-AD39-D24D1FE82F66}" type="slidenum">
              <a:rPr lang="fr-FR" smtClean="0"/>
              <a:t>57</a:t>
            </a:fld>
            <a:endParaRPr lang="fr-FR"/>
          </a:p>
        </p:txBody>
      </p:sp>
      <p:pic>
        <p:nvPicPr>
          <p:cNvPr id="4" name="Image 3">
            <a:extLst>
              <a:ext uri="{FF2B5EF4-FFF2-40B4-BE49-F238E27FC236}">
                <a16:creationId xmlns:a16="http://schemas.microsoft.com/office/drawing/2014/main" id="{C8D7D9ED-4554-5F28-5138-B47BADC1D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37" y="381965"/>
            <a:ext cx="8850326" cy="4236334"/>
          </a:xfrm>
          <a:prstGeom prst="rect">
            <a:avLst/>
          </a:prstGeom>
        </p:spPr>
      </p:pic>
      <p:sp>
        <p:nvSpPr>
          <p:cNvPr id="5" name="ZoneTexte 4">
            <a:extLst>
              <a:ext uri="{FF2B5EF4-FFF2-40B4-BE49-F238E27FC236}">
                <a16:creationId xmlns:a16="http://schemas.microsoft.com/office/drawing/2014/main" id="{33CC222F-19D6-ED4C-335E-90853FCD064C}"/>
              </a:ext>
            </a:extLst>
          </p:cNvPr>
          <p:cNvSpPr txBox="1"/>
          <p:nvPr/>
        </p:nvSpPr>
        <p:spPr>
          <a:xfrm>
            <a:off x="1203767" y="4618299"/>
            <a:ext cx="6504972"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Avoriaz – station intégrée créée en 1967  - Haute Savoie – altitude 1800 m</a:t>
            </a:r>
          </a:p>
        </p:txBody>
      </p:sp>
    </p:spTree>
    <p:extLst>
      <p:ext uri="{BB962C8B-B14F-4D97-AF65-F5344CB8AC3E}">
        <p14:creationId xmlns:p14="http://schemas.microsoft.com/office/powerpoint/2010/main" val="35089812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D8A8A49-5FCE-E4E7-1E3C-C820EFC73580}"/>
              </a:ext>
            </a:extLst>
          </p:cNvPr>
          <p:cNvSpPr>
            <a:spLocks noGrp="1"/>
          </p:cNvSpPr>
          <p:nvPr>
            <p:ph type="sldNum" sz="quarter" idx="12"/>
          </p:nvPr>
        </p:nvSpPr>
        <p:spPr/>
        <p:txBody>
          <a:bodyPr/>
          <a:lstStyle/>
          <a:p>
            <a:fld id="{B0ABF02D-C72E-4E70-AD39-D24D1FE82F66}" type="slidenum">
              <a:rPr lang="fr-FR" smtClean="0"/>
              <a:t>58</a:t>
            </a:fld>
            <a:endParaRPr lang="fr-FR"/>
          </a:p>
        </p:txBody>
      </p:sp>
      <p:sp>
        <p:nvSpPr>
          <p:cNvPr id="3" name="ZoneTexte 2">
            <a:extLst>
              <a:ext uri="{FF2B5EF4-FFF2-40B4-BE49-F238E27FC236}">
                <a16:creationId xmlns:a16="http://schemas.microsoft.com/office/drawing/2014/main" id="{12575F5A-58DF-DBBB-D563-9307F8DCA78E}"/>
              </a:ext>
            </a:extLst>
          </p:cNvPr>
          <p:cNvSpPr txBox="1"/>
          <p:nvPr/>
        </p:nvSpPr>
        <p:spPr>
          <a:xfrm>
            <a:off x="1042844" y="2808971"/>
            <a:ext cx="2464284" cy="1323439"/>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4e génération : de 1980 à aujourd’hui, la station-village</a:t>
            </a:r>
          </a:p>
        </p:txBody>
      </p:sp>
      <p:pic>
        <p:nvPicPr>
          <p:cNvPr id="5" name="Image 4">
            <a:extLst>
              <a:ext uri="{FF2B5EF4-FFF2-40B4-BE49-F238E27FC236}">
                <a16:creationId xmlns:a16="http://schemas.microsoft.com/office/drawing/2014/main" id="{249389CD-EF2F-8920-88F5-9962A0419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327" y="47417"/>
            <a:ext cx="4742023" cy="6763166"/>
          </a:xfrm>
          <a:prstGeom prst="rect">
            <a:avLst/>
          </a:prstGeom>
        </p:spPr>
      </p:pic>
    </p:spTree>
    <p:extLst>
      <p:ext uri="{BB962C8B-B14F-4D97-AF65-F5344CB8AC3E}">
        <p14:creationId xmlns:p14="http://schemas.microsoft.com/office/powerpoint/2010/main" val="3970393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911E45B-A515-F04A-EE74-0403B1C65FAC}"/>
              </a:ext>
            </a:extLst>
          </p:cNvPr>
          <p:cNvSpPr>
            <a:spLocks noGrp="1"/>
          </p:cNvSpPr>
          <p:nvPr>
            <p:ph type="sldNum" sz="quarter" idx="12"/>
          </p:nvPr>
        </p:nvSpPr>
        <p:spPr/>
        <p:txBody>
          <a:bodyPr/>
          <a:lstStyle/>
          <a:p>
            <a:fld id="{B0ABF02D-C72E-4E70-AD39-D24D1FE82F66}" type="slidenum">
              <a:rPr lang="fr-FR" smtClean="0"/>
              <a:t>59</a:t>
            </a:fld>
            <a:endParaRPr lang="fr-FR"/>
          </a:p>
        </p:txBody>
      </p:sp>
      <p:pic>
        <p:nvPicPr>
          <p:cNvPr id="4" name="Image 3">
            <a:extLst>
              <a:ext uri="{FF2B5EF4-FFF2-40B4-BE49-F238E27FC236}">
                <a16:creationId xmlns:a16="http://schemas.microsoft.com/office/drawing/2014/main" id="{91140EAB-93CE-EA31-1571-D4BBD36AF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754" y="240496"/>
            <a:ext cx="7632700" cy="4826000"/>
          </a:xfrm>
          <a:prstGeom prst="rect">
            <a:avLst/>
          </a:prstGeom>
        </p:spPr>
      </p:pic>
      <p:sp>
        <p:nvSpPr>
          <p:cNvPr id="5" name="ZoneTexte 4">
            <a:extLst>
              <a:ext uri="{FF2B5EF4-FFF2-40B4-BE49-F238E27FC236}">
                <a16:creationId xmlns:a16="http://schemas.microsoft.com/office/drawing/2014/main" id="{97546AFB-155A-513A-CF3C-8C4DC1383A0A}"/>
              </a:ext>
            </a:extLst>
          </p:cNvPr>
          <p:cNvSpPr txBox="1"/>
          <p:nvPr/>
        </p:nvSpPr>
        <p:spPr>
          <a:xfrm>
            <a:off x="1180618" y="5066496"/>
            <a:ext cx="4294207"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Station-village de Bonneval-sur-Arc</a:t>
            </a:r>
          </a:p>
        </p:txBody>
      </p:sp>
    </p:spTree>
    <p:extLst>
      <p:ext uri="{BB962C8B-B14F-4D97-AF65-F5344CB8AC3E}">
        <p14:creationId xmlns:p14="http://schemas.microsoft.com/office/powerpoint/2010/main" val="15875480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288DF9F-FC10-7A44-8C8F-0EE6747321F5}"/>
              </a:ext>
            </a:extLst>
          </p:cNvPr>
          <p:cNvSpPr>
            <a:spLocks noGrp="1"/>
          </p:cNvSpPr>
          <p:nvPr>
            <p:ph type="sldNum" sz="quarter" idx="12"/>
          </p:nvPr>
        </p:nvSpPr>
        <p:spPr/>
        <p:txBody>
          <a:bodyPr/>
          <a:lstStyle/>
          <a:p>
            <a:fld id="{B0ABF02D-C72E-4E70-AD39-D24D1FE82F66}" type="slidenum">
              <a:rPr lang="fr-FR" smtClean="0"/>
              <a:t>6</a:t>
            </a:fld>
            <a:endParaRPr lang="fr-FR"/>
          </a:p>
        </p:txBody>
      </p:sp>
      <p:sp>
        <p:nvSpPr>
          <p:cNvPr id="3" name="ZoneTexte 2">
            <a:extLst>
              <a:ext uri="{FF2B5EF4-FFF2-40B4-BE49-F238E27FC236}">
                <a16:creationId xmlns:a16="http://schemas.microsoft.com/office/drawing/2014/main" id="{F7A6F929-BF74-5918-C218-9385ADE05595}"/>
              </a:ext>
            </a:extLst>
          </p:cNvPr>
          <p:cNvSpPr txBox="1"/>
          <p:nvPr/>
        </p:nvSpPr>
        <p:spPr>
          <a:xfrm>
            <a:off x="5156791" y="144747"/>
            <a:ext cx="3701859" cy="1015663"/>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Document 3 – Un exemple de resort : l’hôtel Hilton Lagoon Resort and Spa à Moorea</a:t>
            </a:r>
          </a:p>
        </p:txBody>
      </p:sp>
      <p:pic>
        <p:nvPicPr>
          <p:cNvPr id="4" name="Image 3">
            <a:extLst>
              <a:ext uri="{FF2B5EF4-FFF2-40B4-BE49-F238E27FC236}">
                <a16:creationId xmlns:a16="http://schemas.microsoft.com/office/drawing/2014/main" id="{770101B2-6396-9185-4630-DF54B243F39A}"/>
              </a:ext>
            </a:extLst>
          </p:cNvPr>
          <p:cNvPicPr>
            <a:picLocks/>
          </p:cNvPicPr>
          <p:nvPr/>
        </p:nvPicPr>
        <p:blipFill>
          <a:blip r:embed="rId2" cstate="print"/>
          <a:stretch>
            <a:fillRect/>
          </a:stretch>
        </p:blipFill>
        <p:spPr>
          <a:xfrm>
            <a:off x="168391" y="85060"/>
            <a:ext cx="4584362" cy="6636416"/>
          </a:xfrm>
          <a:prstGeom prst="rect">
            <a:avLst/>
          </a:prstGeom>
        </p:spPr>
      </p:pic>
      <p:sp>
        <p:nvSpPr>
          <p:cNvPr id="5" name="ZoneTexte 4">
            <a:extLst>
              <a:ext uri="{FF2B5EF4-FFF2-40B4-BE49-F238E27FC236}">
                <a16:creationId xmlns:a16="http://schemas.microsoft.com/office/drawing/2014/main" id="{0FD682C2-AD56-E4AA-0898-431E0015D3EA}"/>
              </a:ext>
            </a:extLst>
          </p:cNvPr>
          <p:cNvSpPr txBox="1"/>
          <p:nvPr/>
        </p:nvSpPr>
        <p:spPr>
          <a:xfrm>
            <a:off x="5156791" y="1509259"/>
            <a:ext cx="3701859" cy="1015663"/>
          </a:xfrm>
          <a:prstGeom prst="rect">
            <a:avLst/>
          </a:prstGeom>
          <a:solidFill>
            <a:schemeClr val="bg1"/>
          </a:solidFill>
        </p:spPr>
        <p:txBody>
          <a:bodyPr wrap="square">
            <a:spAutoFit/>
          </a:bodyPr>
          <a:lstStyle/>
          <a:p>
            <a:r>
              <a:rPr lang="fr-FR" sz="2000" b="1" dirty="0">
                <a:solidFill>
                  <a:srgbClr val="FF0000"/>
                </a:solidFill>
                <a:latin typeface="Arial" panose="020B0604020202020204" pitchFamily="34" charset="0"/>
                <a:cs typeface="Arial" panose="020B0604020202020204" pitchFamily="34" charset="0"/>
              </a:rPr>
              <a:t>Exercice : à partir des documents, compléter le tableau</a:t>
            </a:r>
          </a:p>
        </p:txBody>
      </p:sp>
    </p:spTree>
    <p:extLst>
      <p:ext uri="{BB962C8B-B14F-4D97-AF65-F5344CB8AC3E}">
        <p14:creationId xmlns:p14="http://schemas.microsoft.com/office/powerpoint/2010/main" val="26832856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9E8C94D-D511-B895-4ADB-4C739C29567C}"/>
              </a:ext>
            </a:extLst>
          </p:cNvPr>
          <p:cNvSpPr>
            <a:spLocks noGrp="1"/>
          </p:cNvSpPr>
          <p:nvPr>
            <p:ph type="sldNum" sz="quarter" idx="12"/>
          </p:nvPr>
        </p:nvSpPr>
        <p:spPr/>
        <p:txBody>
          <a:bodyPr/>
          <a:lstStyle/>
          <a:p>
            <a:fld id="{B0ABF02D-C72E-4E70-AD39-D24D1FE82F66}" type="slidenum">
              <a:rPr lang="fr-FR" smtClean="0"/>
              <a:t>60</a:t>
            </a:fld>
            <a:endParaRPr lang="fr-FR"/>
          </a:p>
        </p:txBody>
      </p:sp>
      <p:pic>
        <p:nvPicPr>
          <p:cNvPr id="4" name="Image 3">
            <a:extLst>
              <a:ext uri="{FF2B5EF4-FFF2-40B4-BE49-F238E27FC236}">
                <a16:creationId xmlns:a16="http://schemas.microsoft.com/office/drawing/2014/main" id="{72043E00-A03C-2817-5279-9ACEA89D0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33" y="648931"/>
            <a:ext cx="8194876" cy="4403380"/>
          </a:xfrm>
          <a:prstGeom prst="rect">
            <a:avLst/>
          </a:prstGeom>
        </p:spPr>
      </p:pic>
    </p:spTree>
    <p:extLst>
      <p:ext uri="{BB962C8B-B14F-4D97-AF65-F5344CB8AC3E}">
        <p14:creationId xmlns:p14="http://schemas.microsoft.com/office/powerpoint/2010/main" val="11530778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53A9D5C-D8A6-F04F-48F8-82D22E07F8F6}"/>
              </a:ext>
            </a:extLst>
          </p:cNvPr>
          <p:cNvSpPr>
            <a:spLocks noGrp="1"/>
          </p:cNvSpPr>
          <p:nvPr>
            <p:ph type="sldNum" sz="quarter" idx="12"/>
          </p:nvPr>
        </p:nvSpPr>
        <p:spPr/>
        <p:txBody>
          <a:bodyPr/>
          <a:lstStyle/>
          <a:p>
            <a:fld id="{B0ABF02D-C72E-4E70-AD39-D24D1FE82F66}" type="slidenum">
              <a:rPr lang="fr-FR" smtClean="0"/>
              <a:t>61</a:t>
            </a:fld>
            <a:endParaRPr lang="fr-FR"/>
          </a:p>
        </p:txBody>
      </p:sp>
      <p:pic>
        <p:nvPicPr>
          <p:cNvPr id="4" name="Image 3">
            <a:extLst>
              <a:ext uri="{FF2B5EF4-FFF2-40B4-BE49-F238E27FC236}">
                <a16:creationId xmlns:a16="http://schemas.microsoft.com/office/drawing/2014/main" id="{EB3F9822-AF94-0249-C1FC-8702F2D27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16" y="136524"/>
            <a:ext cx="7399587" cy="5549690"/>
          </a:xfrm>
          <a:prstGeom prst="rect">
            <a:avLst/>
          </a:prstGeom>
        </p:spPr>
      </p:pic>
      <p:sp>
        <p:nvSpPr>
          <p:cNvPr id="5" name="ZoneTexte 4">
            <a:extLst>
              <a:ext uri="{FF2B5EF4-FFF2-40B4-BE49-F238E27FC236}">
                <a16:creationId xmlns:a16="http://schemas.microsoft.com/office/drawing/2014/main" id="{A217C3C7-A988-556E-16B1-D3821ED6C665}"/>
              </a:ext>
            </a:extLst>
          </p:cNvPr>
          <p:cNvSpPr txBox="1"/>
          <p:nvPr/>
        </p:nvSpPr>
        <p:spPr>
          <a:xfrm>
            <a:off x="691116" y="5720668"/>
            <a:ext cx="7399588" cy="1015663"/>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Station-village de Sölden dans le Tyrol autrichien – vallée de l’ </a:t>
            </a:r>
            <a:r>
              <a:rPr lang="fr-FR" sz="2000" i="1" dirty="0" err="1">
                <a:latin typeface="Arial" panose="020B0604020202020204" pitchFamily="34" charset="0"/>
                <a:cs typeface="Arial" panose="020B0604020202020204" pitchFamily="34" charset="0"/>
              </a:rPr>
              <a:t>Ötztal</a:t>
            </a:r>
            <a:r>
              <a:rPr lang="fr-FR" sz="2000" i="1" dirty="0">
                <a:latin typeface="Arial" panose="020B0604020202020204" pitchFamily="34" charset="0"/>
                <a:cs typeface="Arial" panose="020B0604020202020204" pitchFamily="34" charset="0"/>
              </a:rPr>
              <a:t> - 1368 m d’altitude – On accède aux pistes de ski par deux télécabines à partir du village</a:t>
            </a:r>
          </a:p>
        </p:txBody>
      </p:sp>
    </p:spTree>
    <p:extLst>
      <p:ext uri="{BB962C8B-B14F-4D97-AF65-F5344CB8AC3E}">
        <p14:creationId xmlns:p14="http://schemas.microsoft.com/office/powerpoint/2010/main" val="33713722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9E7B71E-0C99-2266-5848-C1E0FFAD54A6}"/>
              </a:ext>
            </a:extLst>
          </p:cNvPr>
          <p:cNvSpPr>
            <a:spLocks noGrp="1"/>
          </p:cNvSpPr>
          <p:nvPr>
            <p:ph type="sldNum" sz="quarter" idx="12"/>
          </p:nvPr>
        </p:nvSpPr>
        <p:spPr/>
        <p:txBody>
          <a:bodyPr/>
          <a:lstStyle/>
          <a:p>
            <a:fld id="{B0ABF02D-C72E-4E70-AD39-D24D1FE82F66}" type="slidenum">
              <a:rPr lang="fr-FR" smtClean="0"/>
              <a:t>62</a:t>
            </a:fld>
            <a:endParaRPr lang="fr-FR"/>
          </a:p>
        </p:txBody>
      </p:sp>
      <p:sp>
        <p:nvSpPr>
          <p:cNvPr id="5" name="ZoneTexte 4">
            <a:extLst>
              <a:ext uri="{FF2B5EF4-FFF2-40B4-BE49-F238E27FC236}">
                <a16:creationId xmlns:a16="http://schemas.microsoft.com/office/drawing/2014/main" id="{4557646D-AEFB-C8B5-83EC-0903792E1630}"/>
              </a:ext>
            </a:extLst>
          </p:cNvPr>
          <p:cNvSpPr txBox="1"/>
          <p:nvPr/>
        </p:nvSpPr>
        <p:spPr>
          <a:xfrm>
            <a:off x="5798915" y="1773601"/>
            <a:ext cx="2963119" cy="1938992"/>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Station-village de Sölden  et le domaine skiable – On accède aux pistes de ski par deux télécabines à partir du village.</a:t>
            </a:r>
          </a:p>
        </p:txBody>
      </p:sp>
      <p:pic>
        <p:nvPicPr>
          <p:cNvPr id="9" name="Image 8">
            <a:extLst>
              <a:ext uri="{FF2B5EF4-FFF2-40B4-BE49-F238E27FC236}">
                <a16:creationId xmlns:a16="http://schemas.microsoft.com/office/drawing/2014/main" id="{4E8512EB-9AA5-BBEF-D1F0-094744B1EA21}"/>
              </a:ext>
            </a:extLst>
          </p:cNvPr>
          <p:cNvPicPr>
            <a:picLocks noChangeAspect="1"/>
          </p:cNvPicPr>
          <p:nvPr/>
        </p:nvPicPr>
        <p:blipFill>
          <a:blip r:embed="rId2"/>
          <a:stretch>
            <a:fillRect/>
          </a:stretch>
        </p:blipFill>
        <p:spPr>
          <a:xfrm>
            <a:off x="381966" y="153512"/>
            <a:ext cx="4808955" cy="6550975"/>
          </a:xfrm>
          <a:prstGeom prst="rect">
            <a:avLst/>
          </a:prstGeom>
        </p:spPr>
      </p:pic>
    </p:spTree>
    <p:extLst>
      <p:ext uri="{BB962C8B-B14F-4D97-AF65-F5344CB8AC3E}">
        <p14:creationId xmlns:p14="http://schemas.microsoft.com/office/powerpoint/2010/main" val="40963689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0DC7BEE-8FD1-FD72-B5D1-CC6856F89C52}"/>
              </a:ext>
            </a:extLst>
          </p:cNvPr>
          <p:cNvSpPr>
            <a:spLocks noGrp="1"/>
          </p:cNvSpPr>
          <p:nvPr>
            <p:ph type="sldNum" sz="quarter" idx="12"/>
          </p:nvPr>
        </p:nvSpPr>
        <p:spPr/>
        <p:txBody>
          <a:bodyPr/>
          <a:lstStyle/>
          <a:p>
            <a:fld id="{B0ABF02D-C72E-4E70-AD39-D24D1FE82F66}" type="slidenum">
              <a:rPr lang="fr-FR" smtClean="0"/>
              <a:t>63</a:t>
            </a:fld>
            <a:endParaRPr lang="fr-FR"/>
          </a:p>
        </p:txBody>
      </p:sp>
      <p:pic>
        <p:nvPicPr>
          <p:cNvPr id="6" name="Image 5">
            <a:extLst>
              <a:ext uri="{FF2B5EF4-FFF2-40B4-BE49-F238E27FC236}">
                <a16:creationId xmlns:a16="http://schemas.microsoft.com/office/drawing/2014/main" id="{E94E16DA-F3F5-98F7-1E86-673D7FFEE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053" y="136524"/>
            <a:ext cx="4653023" cy="3281104"/>
          </a:xfrm>
          <a:prstGeom prst="rect">
            <a:avLst/>
          </a:prstGeom>
        </p:spPr>
      </p:pic>
      <p:pic>
        <p:nvPicPr>
          <p:cNvPr id="8" name="Image 7">
            <a:extLst>
              <a:ext uri="{FF2B5EF4-FFF2-40B4-BE49-F238E27FC236}">
                <a16:creationId xmlns:a16="http://schemas.microsoft.com/office/drawing/2014/main" id="{60A6B2B4-642E-1795-CBB5-177A1FE76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795" y="3576896"/>
            <a:ext cx="4609538" cy="3281104"/>
          </a:xfrm>
          <a:prstGeom prst="rect">
            <a:avLst/>
          </a:prstGeom>
        </p:spPr>
      </p:pic>
    </p:spTree>
    <p:extLst>
      <p:ext uri="{BB962C8B-B14F-4D97-AF65-F5344CB8AC3E}">
        <p14:creationId xmlns:p14="http://schemas.microsoft.com/office/powerpoint/2010/main" val="39988588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BDA71F5-8189-42E4-92A8-0218E020C4B4}"/>
              </a:ext>
            </a:extLst>
          </p:cNvPr>
          <p:cNvSpPr>
            <a:spLocks noGrp="1"/>
          </p:cNvSpPr>
          <p:nvPr>
            <p:ph type="sldNum" sz="quarter" idx="12"/>
          </p:nvPr>
        </p:nvSpPr>
        <p:spPr/>
        <p:txBody>
          <a:bodyPr/>
          <a:lstStyle/>
          <a:p>
            <a:fld id="{B0ABF02D-C72E-4E70-AD39-D24D1FE82F66}" type="slidenum">
              <a:rPr lang="fr-FR" smtClean="0"/>
              <a:t>64</a:t>
            </a:fld>
            <a:endParaRPr lang="fr-FR"/>
          </a:p>
        </p:txBody>
      </p:sp>
      <p:sp>
        <p:nvSpPr>
          <p:cNvPr id="3" name="ZoneTexte 2">
            <a:extLst>
              <a:ext uri="{FF2B5EF4-FFF2-40B4-BE49-F238E27FC236}">
                <a16:creationId xmlns:a16="http://schemas.microsoft.com/office/drawing/2014/main" id="{FB4BD7A2-BC5A-4C18-B897-A2C44C41D7DA}"/>
              </a:ext>
            </a:extLst>
          </p:cNvPr>
          <p:cNvSpPr txBox="1"/>
          <p:nvPr/>
        </p:nvSpPr>
        <p:spPr>
          <a:xfrm>
            <a:off x="142577" y="144751"/>
            <a:ext cx="2360593" cy="2246769"/>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la diversité des activités proposées et la remise en cause du modèle de la station mondialisée</a:t>
            </a:r>
          </a:p>
        </p:txBody>
      </p:sp>
      <p:pic>
        <p:nvPicPr>
          <p:cNvPr id="5" name="Image 4">
            <a:extLst>
              <a:ext uri="{FF2B5EF4-FFF2-40B4-BE49-F238E27FC236}">
                <a16:creationId xmlns:a16="http://schemas.microsoft.com/office/drawing/2014/main" id="{F4B6F07C-73B7-4237-B13D-07CB34FDF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348" y="49339"/>
            <a:ext cx="5105782" cy="6759322"/>
          </a:xfrm>
          <a:prstGeom prst="rect">
            <a:avLst/>
          </a:prstGeom>
        </p:spPr>
      </p:pic>
    </p:spTree>
    <p:extLst>
      <p:ext uri="{BB962C8B-B14F-4D97-AF65-F5344CB8AC3E}">
        <p14:creationId xmlns:p14="http://schemas.microsoft.com/office/powerpoint/2010/main" val="25276815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1873D0E-53CC-C56F-DCAB-2D5E4E5DDB92}"/>
              </a:ext>
            </a:extLst>
          </p:cNvPr>
          <p:cNvSpPr>
            <a:spLocks noGrp="1"/>
          </p:cNvSpPr>
          <p:nvPr>
            <p:ph type="sldNum" sz="quarter" idx="12"/>
          </p:nvPr>
        </p:nvSpPr>
        <p:spPr/>
        <p:txBody>
          <a:bodyPr/>
          <a:lstStyle/>
          <a:p>
            <a:fld id="{B0ABF02D-C72E-4E70-AD39-D24D1FE82F66}" type="slidenum">
              <a:rPr lang="fr-FR" smtClean="0"/>
              <a:t>65</a:t>
            </a:fld>
            <a:endParaRPr lang="fr-FR"/>
          </a:p>
        </p:txBody>
      </p:sp>
      <p:pic>
        <p:nvPicPr>
          <p:cNvPr id="4" name="Image 3">
            <a:extLst>
              <a:ext uri="{FF2B5EF4-FFF2-40B4-BE49-F238E27FC236}">
                <a16:creationId xmlns:a16="http://schemas.microsoft.com/office/drawing/2014/main" id="{61963A8D-EBD3-A1EC-8FAA-8C68C06CC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68" y="1002175"/>
            <a:ext cx="8565264" cy="4853650"/>
          </a:xfrm>
          <a:prstGeom prst="rect">
            <a:avLst/>
          </a:prstGeom>
        </p:spPr>
      </p:pic>
      <p:sp>
        <p:nvSpPr>
          <p:cNvPr id="5" name="ZoneTexte 4">
            <a:extLst>
              <a:ext uri="{FF2B5EF4-FFF2-40B4-BE49-F238E27FC236}">
                <a16:creationId xmlns:a16="http://schemas.microsoft.com/office/drawing/2014/main" id="{DC4E2038-1606-578A-49C6-BE44C413D937}"/>
              </a:ext>
            </a:extLst>
          </p:cNvPr>
          <p:cNvSpPr txBox="1"/>
          <p:nvPr/>
        </p:nvSpPr>
        <p:spPr>
          <a:xfrm>
            <a:off x="289366" y="5831027"/>
            <a:ext cx="8565264"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Dans les Vosges, par manque de neige, l'avenir des remontées mécaniques se pose de plus en plus.</a:t>
            </a:r>
          </a:p>
        </p:txBody>
      </p:sp>
      <p:sp>
        <p:nvSpPr>
          <p:cNvPr id="6" name="ZoneTexte 5">
            <a:extLst>
              <a:ext uri="{FF2B5EF4-FFF2-40B4-BE49-F238E27FC236}">
                <a16:creationId xmlns:a16="http://schemas.microsoft.com/office/drawing/2014/main" id="{8C1E0E10-254E-EAAA-E933-CBF75F00444B}"/>
              </a:ext>
            </a:extLst>
          </p:cNvPr>
          <p:cNvSpPr txBox="1"/>
          <p:nvPr/>
        </p:nvSpPr>
        <p:spPr>
          <a:xfrm>
            <a:off x="196770" y="162046"/>
            <a:ext cx="8785184" cy="646331"/>
          </a:xfrm>
          <a:prstGeom prst="rect">
            <a:avLst/>
          </a:prstGeom>
          <a:solidFill>
            <a:schemeClr val="bg1"/>
          </a:solidFill>
        </p:spPr>
        <p:txBody>
          <a:bodyPr wrap="square" rtlCol="0">
            <a:spAutoFit/>
          </a:bodyPr>
          <a:lstStyle/>
          <a:p>
            <a:r>
              <a:rPr lang="fr-FR" b="1" dirty="0">
                <a:solidFill>
                  <a:srgbClr val="FF0000"/>
                </a:solidFill>
                <a:latin typeface="Arial Black" panose="020B0A04020102020204" pitchFamily="34" charset="0"/>
              </a:rPr>
              <a:t>Texte : Après la neige, la deuxième vie des remontées mécaniques dans les Vosges</a:t>
            </a:r>
          </a:p>
        </p:txBody>
      </p:sp>
    </p:spTree>
    <p:extLst>
      <p:ext uri="{BB962C8B-B14F-4D97-AF65-F5344CB8AC3E}">
        <p14:creationId xmlns:p14="http://schemas.microsoft.com/office/powerpoint/2010/main" val="27382536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AB9F59A-55DA-47C4-B70F-221DC0FC245A}"/>
              </a:ext>
            </a:extLst>
          </p:cNvPr>
          <p:cNvSpPr>
            <a:spLocks noGrp="1"/>
          </p:cNvSpPr>
          <p:nvPr>
            <p:ph type="sldNum" sz="quarter" idx="12"/>
          </p:nvPr>
        </p:nvSpPr>
        <p:spPr/>
        <p:txBody>
          <a:bodyPr/>
          <a:lstStyle/>
          <a:p>
            <a:fld id="{B0ABF02D-C72E-4E70-AD39-D24D1FE82F66}" type="slidenum">
              <a:rPr lang="fr-FR" smtClean="0"/>
              <a:t>66</a:t>
            </a:fld>
            <a:endParaRPr lang="fr-FR"/>
          </a:p>
        </p:txBody>
      </p:sp>
      <p:sp>
        <p:nvSpPr>
          <p:cNvPr id="3" name="ZoneTexte 2">
            <a:extLst>
              <a:ext uri="{FF2B5EF4-FFF2-40B4-BE49-F238E27FC236}">
                <a16:creationId xmlns:a16="http://schemas.microsoft.com/office/drawing/2014/main" id="{21A1C7AA-D1E0-4D9D-81AB-A7067A4BCD58}"/>
              </a:ext>
            </a:extLst>
          </p:cNvPr>
          <p:cNvSpPr txBox="1"/>
          <p:nvPr/>
        </p:nvSpPr>
        <p:spPr>
          <a:xfrm>
            <a:off x="131147" y="49951"/>
            <a:ext cx="3717747"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sportif</a:t>
            </a:r>
          </a:p>
        </p:txBody>
      </p:sp>
      <p:sp>
        <p:nvSpPr>
          <p:cNvPr id="5" name="ZoneTexte 4">
            <a:extLst>
              <a:ext uri="{FF2B5EF4-FFF2-40B4-BE49-F238E27FC236}">
                <a16:creationId xmlns:a16="http://schemas.microsoft.com/office/drawing/2014/main" id="{04DA9979-BB39-40FA-A0E6-5D2CD3C3B683}"/>
              </a:ext>
            </a:extLst>
          </p:cNvPr>
          <p:cNvSpPr txBox="1"/>
          <p:nvPr/>
        </p:nvSpPr>
        <p:spPr>
          <a:xfrm>
            <a:off x="131147" y="535581"/>
            <a:ext cx="8798973" cy="707886"/>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Le tourisme est un élément essentiel de la diffusion des pratiques sportives. </a:t>
            </a:r>
          </a:p>
        </p:txBody>
      </p:sp>
      <p:pic>
        <p:nvPicPr>
          <p:cNvPr id="7" name="Image 6">
            <a:extLst>
              <a:ext uri="{FF2B5EF4-FFF2-40B4-BE49-F238E27FC236}">
                <a16:creationId xmlns:a16="http://schemas.microsoft.com/office/drawing/2014/main" id="{58015270-BB7C-4954-B75D-5FF3C0513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 y="1586007"/>
            <a:ext cx="7921735" cy="5135469"/>
          </a:xfrm>
          <a:prstGeom prst="rect">
            <a:avLst/>
          </a:prstGeom>
        </p:spPr>
      </p:pic>
      <p:sp>
        <p:nvSpPr>
          <p:cNvPr id="8" name="ZoneTexte 7">
            <a:extLst>
              <a:ext uri="{FF2B5EF4-FFF2-40B4-BE49-F238E27FC236}">
                <a16:creationId xmlns:a16="http://schemas.microsoft.com/office/drawing/2014/main" id="{1144BF2D-9449-4011-8B97-A49B751F8A33}"/>
              </a:ext>
            </a:extLst>
          </p:cNvPr>
          <p:cNvSpPr txBox="1"/>
          <p:nvPr/>
        </p:nvSpPr>
        <p:spPr>
          <a:xfrm>
            <a:off x="131147" y="1328987"/>
            <a:ext cx="4466844"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tennis de plage dans les stations dès la fin du XIXe siècle en France </a:t>
            </a:r>
          </a:p>
        </p:txBody>
      </p:sp>
    </p:spTree>
    <p:extLst>
      <p:ext uri="{BB962C8B-B14F-4D97-AF65-F5344CB8AC3E}">
        <p14:creationId xmlns:p14="http://schemas.microsoft.com/office/powerpoint/2010/main" val="41470237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3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2DF108A-ED0B-4EFE-895D-A5E2A479953C}"/>
              </a:ext>
            </a:extLst>
          </p:cNvPr>
          <p:cNvSpPr>
            <a:spLocks noGrp="1"/>
          </p:cNvSpPr>
          <p:nvPr>
            <p:ph type="sldNum" sz="quarter" idx="12"/>
          </p:nvPr>
        </p:nvSpPr>
        <p:spPr/>
        <p:txBody>
          <a:bodyPr/>
          <a:lstStyle/>
          <a:p>
            <a:fld id="{B0ABF02D-C72E-4E70-AD39-D24D1FE82F66}" type="slidenum">
              <a:rPr lang="fr-FR" smtClean="0"/>
              <a:t>67</a:t>
            </a:fld>
            <a:endParaRPr lang="fr-FR"/>
          </a:p>
        </p:txBody>
      </p:sp>
      <p:sp>
        <p:nvSpPr>
          <p:cNvPr id="3" name="ZoneTexte 2">
            <a:extLst>
              <a:ext uri="{FF2B5EF4-FFF2-40B4-BE49-F238E27FC236}">
                <a16:creationId xmlns:a16="http://schemas.microsoft.com/office/drawing/2014/main" id="{67035483-59C8-4527-A9B8-E9098CC7E3C1}"/>
              </a:ext>
            </a:extLst>
          </p:cNvPr>
          <p:cNvSpPr txBox="1"/>
          <p:nvPr/>
        </p:nvSpPr>
        <p:spPr>
          <a:xfrm>
            <a:off x="372979" y="670958"/>
            <a:ext cx="2502568" cy="1938992"/>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Le surf est arrivé à </a:t>
            </a:r>
            <a:r>
              <a:rPr lang="fr-FR" sz="2000" i="1" dirty="0" err="1">
                <a:latin typeface="Arial" panose="020B0604020202020204" pitchFamily="34" charset="0"/>
                <a:cs typeface="Arial" panose="020B0604020202020204" pitchFamily="34" charset="0"/>
              </a:rPr>
              <a:t>Redondo</a:t>
            </a:r>
            <a:r>
              <a:rPr lang="fr-FR" sz="2000" i="1" dirty="0">
                <a:latin typeface="Arial" panose="020B0604020202020204" pitchFamily="34" charset="0"/>
                <a:cs typeface="Arial" panose="020B0604020202020204" pitchFamily="34" charset="0"/>
              </a:rPr>
              <a:t> Beach (Californie) en 1907 grâce au surfeur hawaïen George </a:t>
            </a:r>
            <a:r>
              <a:rPr lang="fr-FR" sz="2000" i="1" dirty="0" err="1">
                <a:latin typeface="Arial" panose="020B0604020202020204" pitchFamily="34" charset="0"/>
                <a:cs typeface="Arial" panose="020B0604020202020204" pitchFamily="34" charset="0"/>
              </a:rPr>
              <a:t>Freeth</a:t>
            </a:r>
            <a:endParaRPr lang="fr-FR" sz="2000" i="1" dirty="0">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EC242BF3-5EE7-47DC-BEA2-9D401557D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052" y="136524"/>
            <a:ext cx="4762067" cy="3569202"/>
          </a:xfrm>
          <a:prstGeom prst="rect">
            <a:avLst/>
          </a:prstGeom>
        </p:spPr>
      </p:pic>
      <p:pic>
        <p:nvPicPr>
          <p:cNvPr id="7" name="Image 6">
            <a:extLst>
              <a:ext uri="{FF2B5EF4-FFF2-40B4-BE49-F238E27FC236}">
                <a16:creationId xmlns:a16="http://schemas.microsoft.com/office/drawing/2014/main" id="{813EF6B7-4751-4C69-AB94-C73FD42B8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40" y="3490525"/>
            <a:ext cx="5331071" cy="3230951"/>
          </a:xfrm>
          <a:prstGeom prst="rect">
            <a:avLst/>
          </a:prstGeom>
        </p:spPr>
      </p:pic>
      <p:sp>
        <p:nvSpPr>
          <p:cNvPr id="8" name="ZoneTexte 7">
            <a:extLst>
              <a:ext uri="{FF2B5EF4-FFF2-40B4-BE49-F238E27FC236}">
                <a16:creationId xmlns:a16="http://schemas.microsoft.com/office/drawing/2014/main" id="{3E7793FB-A89A-4C10-B2BE-2BB5056DF683}"/>
              </a:ext>
            </a:extLst>
          </p:cNvPr>
          <p:cNvSpPr txBox="1"/>
          <p:nvPr/>
        </p:nvSpPr>
        <p:spPr>
          <a:xfrm>
            <a:off x="5594685" y="5245768"/>
            <a:ext cx="2285999" cy="707886"/>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Redondo Beach, California, 1890. </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5749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7"/>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8"/>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0DF4BC6-69A2-4F58-8DB8-71673D94F443}"/>
              </a:ext>
            </a:extLst>
          </p:cNvPr>
          <p:cNvSpPr>
            <a:spLocks noGrp="1"/>
          </p:cNvSpPr>
          <p:nvPr>
            <p:ph type="sldNum" sz="quarter" idx="12"/>
          </p:nvPr>
        </p:nvSpPr>
        <p:spPr/>
        <p:txBody>
          <a:bodyPr/>
          <a:lstStyle/>
          <a:p>
            <a:fld id="{B0ABF02D-C72E-4E70-AD39-D24D1FE82F66}" type="slidenum">
              <a:rPr lang="fr-FR" smtClean="0"/>
              <a:t>68</a:t>
            </a:fld>
            <a:endParaRPr lang="fr-FR"/>
          </a:p>
        </p:txBody>
      </p:sp>
      <p:sp>
        <p:nvSpPr>
          <p:cNvPr id="3" name="ZoneTexte 2">
            <a:extLst>
              <a:ext uri="{FF2B5EF4-FFF2-40B4-BE49-F238E27FC236}">
                <a16:creationId xmlns:a16="http://schemas.microsoft.com/office/drawing/2014/main" id="{E42C661A-9718-4B3E-A970-EFF07FCD4C70}"/>
              </a:ext>
            </a:extLst>
          </p:cNvPr>
          <p:cNvSpPr txBox="1"/>
          <p:nvPr/>
        </p:nvSpPr>
        <p:spPr>
          <a:xfrm>
            <a:off x="331470" y="136524"/>
            <a:ext cx="8812530" cy="1015663"/>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Hill station : un village ou une ville haute dans les collines, en particulier en Asie du Sud, où les gens vont en été pour échapper à la chaleur.</a:t>
            </a:r>
          </a:p>
        </p:txBody>
      </p:sp>
      <p:pic>
        <p:nvPicPr>
          <p:cNvPr id="5" name="Image 4">
            <a:extLst>
              <a:ext uri="{FF2B5EF4-FFF2-40B4-BE49-F238E27FC236}">
                <a16:creationId xmlns:a16="http://schemas.microsoft.com/office/drawing/2014/main" id="{946B27C5-6698-4961-A3B6-D669A3A06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39" y="2023110"/>
            <a:ext cx="8373326" cy="4698366"/>
          </a:xfrm>
          <a:prstGeom prst="rect">
            <a:avLst/>
          </a:prstGeom>
        </p:spPr>
      </p:pic>
      <p:sp>
        <p:nvSpPr>
          <p:cNvPr id="6" name="ZoneTexte 5">
            <a:extLst>
              <a:ext uri="{FF2B5EF4-FFF2-40B4-BE49-F238E27FC236}">
                <a16:creationId xmlns:a16="http://schemas.microsoft.com/office/drawing/2014/main" id="{D2F5BE37-4F23-4F7A-892D-D618179B03BF}"/>
              </a:ext>
            </a:extLst>
          </p:cNvPr>
          <p:cNvSpPr txBox="1"/>
          <p:nvPr/>
        </p:nvSpPr>
        <p:spPr>
          <a:xfrm>
            <a:off x="604939" y="1315224"/>
            <a:ext cx="8373326"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Cricket pratiqué dans une </a:t>
            </a:r>
            <a:r>
              <a:rPr lang="fr-FR" sz="2000" dirty="0" err="1">
                <a:latin typeface="Arial" panose="020B0604020202020204" pitchFamily="34" charset="0"/>
                <a:cs typeface="Arial" panose="020B0604020202020204" pitchFamily="34" charset="0"/>
              </a:rPr>
              <a:t>hill</a:t>
            </a:r>
            <a:r>
              <a:rPr lang="fr-FR" sz="2000" dirty="0">
                <a:latin typeface="Arial" panose="020B0604020202020204" pitchFamily="34" charset="0"/>
                <a:cs typeface="Arial" panose="020B0604020202020204" pitchFamily="34" charset="0"/>
              </a:rPr>
              <a:t> station de l’Inde. Ce sport et le golf sont pratiqués depuis le XIXe siècle.</a:t>
            </a:r>
          </a:p>
        </p:txBody>
      </p:sp>
    </p:spTree>
    <p:extLst>
      <p:ext uri="{BB962C8B-B14F-4D97-AF65-F5344CB8AC3E}">
        <p14:creationId xmlns:p14="http://schemas.microsoft.com/office/powerpoint/2010/main" val="40591498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DA3373B-D688-414E-8713-8CDDA059C10C}"/>
              </a:ext>
            </a:extLst>
          </p:cNvPr>
          <p:cNvSpPr>
            <a:spLocks noGrp="1"/>
          </p:cNvSpPr>
          <p:nvPr>
            <p:ph type="sldNum" sz="quarter" idx="12"/>
          </p:nvPr>
        </p:nvSpPr>
        <p:spPr/>
        <p:txBody>
          <a:bodyPr/>
          <a:lstStyle/>
          <a:p>
            <a:fld id="{B0ABF02D-C72E-4E70-AD39-D24D1FE82F66}" type="slidenum">
              <a:rPr lang="fr-FR" smtClean="0"/>
              <a:t>69</a:t>
            </a:fld>
            <a:endParaRPr lang="fr-FR"/>
          </a:p>
        </p:txBody>
      </p:sp>
      <p:pic>
        <p:nvPicPr>
          <p:cNvPr id="12" name="Image 11">
            <a:extLst>
              <a:ext uri="{FF2B5EF4-FFF2-40B4-BE49-F238E27FC236}">
                <a16:creationId xmlns:a16="http://schemas.microsoft.com/office/drawing/2014/main" id="{BF757D56-A23A-4A86-BFA9-8B396CB19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 y="921743"/>
            <a:ext cx="8478433" cy="3962953"/>
          </a:xfrm>
          <a:prstGeom prst="rect">
            <a:avLst/>
          </a:prstGeom>
        </p:spPr>
      </p:pic>
    </p:spTree>
    <p:extLst>
      <p:ext uri="{BB962C8B-B14F-4D97-AF65-F5344CB8AC3E}">
        <p14:creationId xmlns:p14="http://schemas.microsoft.com/office/powerpoint/2010/main" val="27149218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8F20006-AE22-803C-7EC6-5B1192FCA0A2}"/>
              </a:ext>
            </a:extLst>
          </p:cNvPr>
          <p:cNvSpPr>
            <a:spLocks noGrp="1"/>
          </p:cNvSpPr>
          <p:nvPr>
            <p:ph type="sldNum" sz="quarter" idx="12"/>
          </p:nvPr>
        </p:nvSpPr>
        <p:spPr/>
        <p:txBody>
          <a:bodyPr/>
          <a:lstStyle/>
          <a:p>
            <a:fld id="{B0ABF02D-C72E-4E70-AD39-D24D1FE82F66}" type="slidenum">
              <a:rPr lang="fr-FR" smtClean="0"/>
              <a:t>7</a:t>
            </a:fld>
            <a:endParaRPr lang="fr-FR"/>
          </a:p>
        </p:txBody>
      </p:sp>
      <p:graphicFrame>
        <p:nvGraphicFramePr>
          <p:cNvPr id="3" name="Tableau 2">
            <a:extLst>
              <a:ext uri="{FF2B5EF4-FFF2-40B4-BE49-F238E27FC236}">
                <a16:creationId xmlns:a16="http://schemas.microsoft.com/office/drawing/2014/main" id="{D00D438F-CE1F-07D3-B7B7-F14CAD1687E6}"/>
              </a:ext>
            </a:extLst>
          </p:cNvPr>
          <p:cNvGraphicFramePr>
            <a:graphicFrameLocks noGrp="1"/>
          </p:cNvGraphicFramePr>
          <p:nvPr>
            <p:extLst>
              <p:ext uri="{D42A27DB-BD31-4B8C-83A1-F6EECF244321}">
                <p14:modId xmlns:p14="http://schemas.microsoft.com/office/powerpoint/2010/main" val="19255757"/>
              </p:ext>
            </p:extLst>
          </p:nvPr>
        </p:nvGraphicFramePr>
        <p:xfrm>
          <a:off x="393405" y="285500"/>
          <a:ext cx="8569842" cy="6229547"/>
        </p:xfrm>
        <a:graphic>
          <a:graphicData uri="http://schemas.openxmlformats.org/drawingml/2006/table">
            <a:tbl>
              <a:tblPr firstRow="1" firstCol="1" bandRow="1">
                <a:tableStyleId>{5C22544A-7EE6-4342-B048-85BDC9FD1C3A}</a:tableStyleId>
              </a:tblPr>
              <a:tblGrid>
                <a:gridCol w="2935740">
                  <a:extLst>
                    <a:ext uri="{9D8B030D-6E8A-4147-A177-3AD203B41FA5}">
                      <a16:colId xmlns:a16="http://schemas.microsoft.com/office/drawing/2014/main" val="1476096263"/>
                    </a:ext>
                  </a:extLst>
                </a:gridCol>
                <a:gridCol w="2104093">
                  <a:extLst>
                    <a:ext uri="{9D8B030D-6E8A-4147-A177-3AD203B41FA5}">
                      <a16:colId xmlns:a16="http://schemas.microsoft.com/office/drawing/2014/main" val="1972815345"/>
                    </a:ext>
                  </a:extLst>
                </a:gridCol>
                <a:gridCol w="2030818">
                  <a:extLst>
                    <a:ext uri="{9D8B030D-6E8A-4147-A177-3AD203B41FA5}">
                      <a16:colId xmlns:a16="http://schemas.microsoft.com/office/drawing/2014/main" val="2956173716"/>
                    </a:ext>
                  </a:extLst>
                </a:gridCol>
                <a:gridCol w="1499191">
                  <a:extLst>
                    <a:ext uri="{9D8B030D-6E8A-4147-A177-3AD203B41FA5}">
                      <a16:colId xmlns:a16="http://schemas.microsoft.com/office/drawing/2014/main" val="2510596141"/>
                    </a:ext>
                  </a:extLst>
                </a:gridCol>
              </a:tblGrid>
              <a:tr h="748543">
                <a:tc>
                  <a:txBody>
                    <a:bodyPr/>
                    <a:lstStyle/>
                    <a:p>
                      <a:pPr>
                        <a:lnSpc>
                          <a:spcPct val="107000"/>
                        </a:lnSpc>
                        <a:spcAft>
                          <a:spcPts val="800"/>
                        </a:spcAft>
                        <a:buNone/>
                      </a:pPr>
                      <a:r>
                        <a:rPr lang="fr-FR" sz="1800" kern="100">
                          <a:effectLst/>
                        </a:rPr>
                        <a:t> </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tc>
                  <a:txBody>
                    <a:bodyPr/>
                    <a:lstStyle/>
                    <a:p>
                      <a:pPr algn="ctr">
                        <a:lnSpc>
                          <a:spcPct val="107000"/>
                        </a:lnSpc>
                        <a:spcAft>
                          <a:spcPts val="800"/>
                        </a:spcAft>
                        <a:buNone/>
                      </a:pPr>
                      <a:r>
                        <a:rPr lang="fr-FR" sz="1800" kern="100">
                          <a:effectLst/>
                        </a:rPr>
                        <a:t>Imaginaires de la destination</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tc>
                  <a:txBody>
                    <a:bodyPr/>
                    <a:lstStyle/>
                    <a:p>
                      <a:pPr algn="ctr">
                        <a:lnSpc>
                          <a:spcPct val="107000"/>
                        </a:lnSpc>
                        <a:spcAft>
                          <a:spcPts val="800"/>
                        </a:spcAft>
                        <a:buNone/>
                      </a:pPr>
                      <a:r>
                        <a:rPr lang="fr-FR" sz="1800" kern="100">
                          <a:effectLst/>
                        </a:rPr>
                        <a:t>Imaginaires des pratiques</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tc>
                  <a:txBody>
                    <a:bodyPr/>
                    <a:lstStyle/>
                    <a:p>
                      <a:pPr algn="ctr">
                        <a:lnSpc>
                          <a:spcPct val="107000"/>
                        </a:lnSpc>
                        <a:spcAft>
                          <a:spcPts val="800"/>
                        </a:spcAft>
                        <a:buNone/>
                      </a:pPr>
                      <a:r>
                        <a:rPr lang="fr-FR" sz="1800" kern="100">
                          <a:effectLst/>
                        </a:rPr>
                        <a:t>Imaginaires des acteurs</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extLst>
                  <a:ext uri="{0D108BD9-81ED-4DB2-BD59-A6C34878D82A}">
                    <a16:rowId xmlns:a16="http://schemas.microsoft.com/office/drawing/2014/main" val="3476381688"/>
                  </a:ext>
                </a:extLst>
              </a:tr>
              <a:tr h="1361289">
                <a:tc>
                  <a:txBody>
                    <a:bodyPr/>
                    <a:lstStyle/>
                    <a:p>
                      <a:pPr>
                        <a:lnSpc>
                          <a:spcPct val="107000"/>
                        </a:lnSpc>
                        <a:spcAft>
                          <a:spcPts val="800"/>
                        </a:spcAft>
                        <a:buNone/>
                      </a:pPr>
                      <a:r>
                        <a:rPr lang="fr-FR" sz="1800" kern="100" dirty="0">
                          <a:effectLst/>
                        </a:rPr>
                        <a:t>À partir des images</a:t>
                      </a:r>
                    </a:p>
                    <a:p>
                      <a:pPr>
                        <a:lnSpc>
                          <a:spcPct val="107000"/>
                        </a:lnSpc>
                        <a:spcAft>
                          <a:spcPts val="800"/>
                        </a:spcAft>
                        <a:buNone/>
                      </a:pPr>
                      <a:endParaRPr lang="fr-FR" sz="1800" kern="100" dirty="0">
                        <a:effectLst/>
                      </a:endParaRPr>
                    </a:p>
                    <a:p>
                      <a:pPr>
                        <a:lnSpc>
                          <a:spcPct val="107000"/>
                        </a:lnSpc>
                        <a:spcAft>
                          <a:spcPts val="800"/>
                        </a:spcAft>
                        <a:buNone/>
                      </a:pPr>
                      <a:endParaRPr lang="fr-FR" sz="1800" kern="100" dirty="0">
                        <a:effectLst/>
                      </a:endParaRPr>
                    </a:p>
                    <a:p>
                      <a:pPr>
                        <a:lnSpc>
                          <a:spcPct val="107000"/>
                        </a:lnSpc>
                        <a:spcAft>
                          <a:spcPts val="800"/>
                        </a:spcAft>
                        <a:buNone/>
                      </a:pPr>
                      <a:endParaRPr lang="fr-FR" sz="1800" kern="100" dirty="0">
                        <a:effectLst/>
                      </a:endParaRPr>
                    </a:p>
                  </a:txBody>
                  <a:tcPr marL="36510" marR="36510" marT="0" marB="0"/>
                </a:tc>
                <a:tc>
                  <a:txBody>
                    <a:bodyPr/>
                    <a:lstStyle/>
                    <a:p>
                      <a:pPr>
                        <a:lnSpc>
                          <a:spcPct val="107000"/>
                        </a:lnSpc>
                        <a:spcAft>
                          <a:spcPts val="800"/>
                        </a:spcAft>
                        <a:buNone/>
                      </a:pPr>
                      <a:r>
                        <a:rPr lang="fr-FR" sz="1800" kern="100">
                          <a:effectLst/>
                        </a:rPr>
                        <a:t> </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tc>
                  <a:txBody>
                    <a:bodyPr/>
                    <a:lstStyle/>
                    <a:p>
                      <a:pPr>
                        <a:lnSpc>
                          <a:spcPct val="107000"/>
                        </a:lnSpc>
                        <a:spcAft>
                          <a:spcPts val="800"/>
                        </a:spcAft>
                        <a:buNone/>
                      </a:pPr>
                      <a:r>
                        <a:rPr lang="fr-FR" sz="1800" kern="100">
                          <a:effectLst/>
                        </a:rPr>
                        <a:t> </a:t>
                      </a:r>
                    </a:p>
                    <a:p>
                      <a:pPr>
                        <a:lnSpc>
                          <a:spcPct val="107000"/>
                        </a:lnSpc>
                        <a:spcAft>
                          <a:spcPts val="800"/>
                        </a:spcAft>
                        <a:buNone/>
                      </a:pPr>
                      <a:r>
                        <a:rPr lang="fr-FR" sz="1800" kern="100">
                          <a:effectLst/>
                        </a:rPr>
                        <a:t> </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tc>
                  <a:txBody>
                    <a:bodyPr/>
                    <a:lstStyle/>
                    <a:p>
                      <a:pPr>
                        <a:lnSpc>
                          <a:spcPct val="107000"/>
                        </a:lnSpc>
                        <a:spcAft>
                          <a:spcPts val="800"/>
                        </a:spcAft>
                        <a:buNone/>
                      </a:pPr>
                      <a:r>
                        <a:rPr lang="fr-FR" sz="1800" kern="100">
                          <a:effectLst/>
                        </a:rPr>
                        <a:t> </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extLst>
                  <a:ext uri="{0D108BD9-81ED-4DB2-BD59-A6C34878D82A}">
                    <a16:rowId xmlns:a16="http://schemas.microsoft.com/office/drawing/2014/main" val="728875776"/>
                  </a:ext>
                </a:extLst>
              </a:tr>
              <a:tr h="1633865">
                <a:tc>
                  <a:txBody>
                    <a:bodyPr/>
                    <a:lstStyle/>
                    <a:p>
                      <a:pPr>
                        <a:lnSpc>
                          <a:spcPct val="107000"/>
                        </a:lnSpc>
                        <a:spcAft>
                          <a:spcPts val="800"/>
                        </a:spcAft>
                        <a:buNone/>
                      </a:pPr>
                      <a:r>
                        <a:rPr lang="fr-FR" sz="1800" kern="100" dirty="0">
                          <a:effectLst/>
                        </a:rPr>
                        <a:t>À partir des textes, indiquer 5 expressions</a:t>
                      </a:r>
                    </a:p>
                    <a:p>
                      <a:pPr>
                        <a:lnSpc>
                          <a:spcPct val="107000"/>
                        </a:lnSpc>
                        <a:spcAft>
                          <a:spcPts val="800"/>
                        </a:spcAft>
                        <a:buNone/>
                      </a:pPr>
                      <a:r>
                        <a:rPr lang="fr-FR" sz="1800" kern="100" dirty="0">
                          <a:effectLst/>
                        </a:rPr>
                        <a:t> </a:t>
                      </a:r>
                    </a:p>
                    <a:p>
                      <a:pPr>
                        <a:lnSpc>
                          <a:spcPct val="107000"/>
                        </a:lnSpc>
                        <a:spcAft>
                          <a:spcPts val="800"/>
                        </a:spcAft>
                        <a:buNone/>
                      </a:pPr>
                      <a:r>
                        <a:rPr lang="fr-FR" sz="1800" kern="100" dirty="0">
                          <a:effectLst/>
                        </a:rPr>
                        <a:t> </a:t>
                      </a:r>
                    </a:p>
                    <a:p>
                      <a:pPr>
                        <a:lnSpc>
                          <a:spcPct val="107000"/>
                        </a:lnSpc>
                        <a:spcAft>
                          <a:spcPts val="800"/>
                        </a:spcAft>
                        <a:buNone/>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tc>
                  <a:txBody>
                    <a:bodyPr/>
                    <a:lstStyle/>
                    <a:p>
                      <a:pPr>
                        <a:lnSpc>
                          <a:spcPct val="107000"/>
                        </a:lnSpc>
                        <a:spcAft>
                          <a:spcPts val="800"/>
                        </a:spcAft>
                        <a:buNone/>
                      </a:pPr>
                      <a:r>
                        <a:rPr lang="fr-FR" sz="1800" kern="100">
                          <a:effectLst/>
                        </a:rPr>
                        <a:t> </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tc>
                  <a:txBody>
                    <a:bodyPr/>
                    <a:lstStyle/>
                    <a:p>
                      <a:pPr>
                        <a:lnSpc>
                          <a:spcPct val="107000"/>
                        </a:lnSpc>
                        <a:spcAft>
                          <a:spcPts val="800"/>
                        </a:spcAft>
                        <a:buNone/>
                      </a:pPr>
                      <a:r>
                        <a:rPr lang="fr-FR" sz="1800" kern="100">
                          <a:effectLst/>
                        </a:rPr>
                        <a:t> </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tc>
                  <a:txBody>
                    <a:bodyPr/>
                    <a:lstStyle/>
                    <a:p>
                      <a:pPr>
                        <a:lnSpc>
                          <a:spcPct val="107000"/>
                        </a:lnSpc>
                        <a:spcAft>
                          <a:spcPts val="800"/>
                        </a:spcAft>
                        <a:buNone/>
                      </a:pPr>
                      <a:r>
                        <a:rPr lang="fr-FR" sz="1800" kern="100">
                          <a:effectLst/>
                        </a:rPr>
                        <a:t> </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extLst>
                  <a:ext uri="{0D108BD9-81ED-4DB2-BD59-A6C34878D82A}">
                    <a16:rowId xmlns:a16="http://schemas.microsoft.com/office/drawing/2014/main" val="803010668"/>
                  </a:ext>
                </a:extLst>
              </a:tr>
              <a:tr h="2095157">
                <a:tc>
                  <a:txBody>
                    <a:bodyPr/>
                    <a:lstStyle/>
                    <a:p>
                      <a:pPr>
                        <a:lnSpc>
                          <a:spcPct val="107000"/>
                        </a:lnSpc>
                        <a:spcAft>
                          <a:spcPts val="800"/>
                        </a:spcAft>
                        <a:buNone/>
                      </a:pPr>
                      <a:r>
                        <a:rPr lang="fr-FR" sz="1800" kern="100" dirty="0">
                          <a:effectLst/>
                        </a:rPr>
                        <a:t>À partir de mes connaissances personnelles</a:t>
                      </a:r>
                    </a:p>
                  </a:txBody>
                  <a:tcPr marL="36510" marR="36510" marT="0" marB="0"/>
                </a:tc>
                <a:tc>
                  <a:txBody>
                    <a:bodyPr/>
                    <a:lstStyle/>
                    <a:p>
                      <a:pPr>
                        <a:lnSpc>
                          <a:spcPct val="107000"/>
                        </a:lnSpc>
                        <a:spcAft>
                          <a:spcPts val="800"/>
                        </a:spcAft>
                        <a:buNone/>
                      </a:pPr>
                      <a:r>
                        <a:rPr lang="fr-FR" sz="1800" kern="100">
                          <a:effectLst/>
                        </a:rPr>
                        <a:t> </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tc>
                  <a:txBody>
                    <a:bodyPr/>
                    <a:lstStyle/>
                    <a:p>
                      <a:pPr>
                        <a:lnSpc>
                          <a:spcPct val="107000"/>
                        </a:lnSpc>
                        <a:spcAft>
                          <a:spcPts val="800"/>
                        </a:spcAft>
                        <a:buNone/>
                      </a:pPr>
                      <a:r>
                        <a:rPr lang="fr-FR" sz="1800" kern="100">
                          <a:effectLst/>
                        </a:rPr>
                        <a:t> </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tc>
                  <a:txBody>
                    <a:bodyPr/>
                    <a:lstStyle/>
                    <a:p>
                      <a:pPr>
                        <a:lnSpc>
                          <a:spcPct val="107000"/>
                        </a:lnSpc>
                        <a:spcAft>
                          <a:spcPts val="800"/>
                        </a:spcAft>
                        <a:buNone/>
                      </a:pPr>
                      <a:r>
                        <a:rPr lang="fr-FR" sz="1800" kern="100" dirty="0">
                          <a:effectLst/>
                        </a:rPr>
                        <a:t> </a:t>
                      </a:r>
                    </a:p>
                    <a:p>
                      <a:pPr>
                        <a:lnSpc>
                          <a:spcPct val="107000"/>
                        </a:lnSpc>
                        <a:spcAft>
                          <a:spcPts val="800"/>
                        </a:spcAft>
                        <a:buNone/>
                      </a:pPr>
                      <a:r>
                        <a:rPr lang="fr-FR" sz="1800" kern="100" dirty="0">
                          <a:effectLst/>
                        </a:rPr>
                        <a:t> </a:t>
                      </a:r>
                    </a:p>
                    <a:p>
                      <a:pPr>
                        <a:lnSpc>
                          <a:spcPct val="107000"/>
                        </a:lnSpc>
                        <a:spcAft>
                          <a:spcPts val="800"/>
                        </a:spcAft>
                        <a:buNone/>
                      </a:pPr>
                      <a:r>
                        <a:rPr lang="fr-FR" sz="1800" kern="100" dirty="0">
                          <a:effectLst/>
                        </a:rPr>
                        <a:t> </a:t>
                      </a:r>
                    </a:p>
                    <a:p>
                      <a:pPr>
                        <a:lnSpc>
                          <a:spcPct val="107000"/>
                        </a:lnSpc>
                        <a:spcAft>
                          <a:spcPts val="800"/>
                        </a:spcAft>
                        <a:buNone/>
                      </a:pPr>
                      <a:r>
                        <a:rPr lang="fr-FR" sz="1800" kern="100" dirty="0">
                          <a:effectLst/>
                        </a:rPr>
                        <a:t> </a:t>
                      </a:r>
                    </a:p>
                    <a:p>
                      <a:pPr>
                        <a:lnSpc>
                          <a:spcPct val="107000"/>
                        </a:lnSpc>
                        <a:spcAft>
                          <a:spcPts val="800"/>
                        </a:spcAft>
                        <a:buNone/>
                      </a:pPr>
                      <a:r>
                        <a:rPr lang="fr-FR" sz="1800" kern="100" dirty="0">
                          <a:effectLst/>
                        </a:rPr>
                        <a:t> </a:t>
                      </a:r>
                    </a:p>
                    <a:p>
                      <a:pPr>
                        <a:lnSpc>
                          <a:spcPct val="107000"/>
                        </a:lnSpc>
                        <a:spcAft>
                          <a:spcPts val="800"/>
                        </a:spcAft>
                        <a:buNone/>
                      </a:pPr>
                      <a:r>
                        <a:rPr lang="fr-FR" sz="1800" kern="100" dirty="0">
                          <a:effectLst/>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510" marR="36510" marT="0" marB="0"/>
                </a:tc>
                <a:extLst>
                  <a:ext uri="{0D108BD9-81ED-4DB2-BD59-A6C34878D82A}">
                    <a16:rowId xmlns:a16="http://schemas.microsoft.com/office/drawing/2014/main" val="2774641499"/>
                  </a:ext>
                </a:extLst>
              </a:tr>
            </a:tbl>
          </a:graphicData>
        </a:graphic>
      </p:graphicFrame>
    </p:spTree>
    <p:extLst>
      <p:ext uri="{BB962C8B-B14F-4D97-AF65-F5344CB8AC3E}">
        <p14:creationId xmlns:p14="http://schemas.microsoft.com/office/powerpoint/2010/main" val="20773784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45532C0-55EE-48A8-9E00-05CF18756724}"/>
              </a:ext>
            </a:extLst>
          </p:cNvPr>
          <p:cNvSpPr>
            <a:spLocks noGrp="1"/>
          </p:cNvSpPr>
          <p:nvPr>
            <p:ph type="sldNum" sz="quarter" idx="12"/>
          </p:nvPr>
        </p:nvSpPr>
        <p:spPr/>
        <p:txBody>
          <a:bodyPr/>
          <a:lstStyle/>
          <a:p>
            <a:fld id="{B0ABF02D-C72E-4E70-AD39-D24D1FE82F66}" type="slidenum">
              <a:rPr lang="fr-FR" smtClean="0"/>
              <a:t>70</a:t>
            </a:fld>
            <a:endParaRPr lang="fr-FR"/>
          </a:p>
        </p:txBody>
      </p:sp>
      <p:pic>
        <p:nvPicPr>
          <p:cNvPr id="6" name="Image 5">
            <a:extLst>
              <a:ext uri="{FF2B5EF4-FFF2-40B4-BE49-F238E27FC236}">
                <a16:creationId xmlns:a16="http://schemas.microsoft.com/office/drawing/2014/main" id="{19DE9CFD-10D6-4349-96C0-D1C5E4EBA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 y="82018"/>
            <a:ext cx="7783830" cy="3313818"/>
          </a:xfrm>
          <a:prstGeom prst="rect">
            <a:avLst/>
          </a:prstGeom>
        </p:spPr>
      </p:pic>
      <p:pic>
        <p:nvPicPr>
          <p:cNvPr id="7" name="Image 6">
            <a:extLst>
              <a:ext uri="{FF2B5EF4-FFF2-40B4-BE49-F238E27FC236}">
                <a16:creationId xmlns:a16="http://schemas.microsoft.com/office/drawing/2014/main" id="{0DCC58CB-4F98-4523-A974-E96844CE4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 y="3429000"/>
            <a:ext cx="7223760" cy="3368383"/>
          </a:xfrm>
          <a:prstGeom prst="rect">
            <a:avLst/>
          </a:prstGeom>
        </p:spPr>
      </p:pic>
      <p:sp>
        <p:nvSpPr>
          <p:cNvPr id="8" name="ZoneTexte 7">
            <a:extLst>
              <a:ext uri="{FF2B5EF4-FFF2-40B4-BE49-F238E27FC236}">
                <a16:creationId xmlns:a16="http://schemas.microsoft.com/office/drawing/2014/main" id="{D83B9D8E-0A5A-45E4-BF0B-F79497D37DA2}"/>
              </a:ext>
            </a:extLst>
          </p:cNvPr>
          <p:cNvSpPr txBox="1"/>
          <p:nvPr/>
        </p:nvSpPr>
        <p:spPr>
          <a:xfrm>
            <a:off x="4356543" y="3462165"/>
            <a:ext cx="1232727" cy="369332"/>
          </a:xfrm>
          <a:prstGeom prst="rect">
            <a:avLst/>
          </a:prstGeom>
          <a:noFill/>
        </p:spPr>
        <p:txBody>
          <a:bodyPr wrap="square" rtlCol="0">
            <a:spAutoFit/>
          </a:bodyPr>
          <a:lstStyle/>
          <a:p>
            <a:r>
              <a:rPr lang="fr-FR" dirty="0"/>
              <a:t>de l’UCPA</a:t>
            </a:r>
          </a:p>
        </p:txBody>
      </p:sp>
    </p:spTree>
    <p:extLst>
      <p:ext uri="{BB962C8B-B14F-4D97-AF65-F5344CB8AC3E}">
        <p14:creationId xmlns:p14="http://schemas.microsoft.com/office/powerpoint/2010/main" val="24532069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1EDEA25-6103-4F48-A065-E5956FDD784E}"/>
              </a:ext>
            </a:extLst>
          </p:cNvPr>
          <p:cNvSpPr>
            <a:spLocks noGrp="1"/>
          </p:cNvSpPr>
          <p:nvPr>
            <p:ph type="sldNum" sz="quarter" idx="12"/>
          </p:nvPr>
        </p:nvSpPr>
        <p:spPr/>
        <p:txBody>
          <a:bodyPr/>
          <a:lstStyle/>
          <a:p>
            <a:fld id="{B0ABF02D-C72E-4E70-AD39-D24D1FE82F66}" type="slidenum">
              <a:rPr lang="fr-FR" smtClean="0"/>
              <a:t>71</a:t>
            </a:fld>
            <a:endParaRPr lang="fr-FR"/>
          </a:p>
        </p:txBody>
      </p:sp>
      <p:sp>
        <p:nvSpPr>
          <p:cNvPr id="3" name="ZoneTexte 2">
            <a:extLst>
              <a:ext uri="{FF2B5EF4-FFF2-40B4-BE49-F238E27FC236}">
                <a16:creationId xmlns:a16="http://schemas.microsoft.com/office/drawing/2014/main" id="{8B0DF475-374C-42F0-9A35-11F3C63F46CF}"/>
              </a:ext>
            </a:extLst>
          </p:cNvPr>
          <p:cNvSpPr txBox="1"/>
          <p:nvPr/>
        </p:nvSpPr>
        <p:spPr>
          <a:xfrm>
            <a:off x="445770" y="232186"/>
            <a:ext cx="8172450" cy="707886"/>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Développement de l’itinérance en association avec le sport, encadrée par des voyagistes (TO spécialisés).</a:t>
            </a:r>
          </a:p>
        </p:txBody>
      </p:sp>
      <p:pic>
        <p:nvPicPr>
          <p:cNvPr id="7" name="Image 6">
            <a:extLst>
              <a:ext uri="{FF2B5EF4-FFF2-40B4-BE49-F238E27FC236}">
                <a16:creationId xmlns:a16="http://schemas.microsoft.com/office/drawing/2014/main" id="{DB19DAAC-B197-40D3-A593-34CC751D2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9" y="1210369"/>
            <a:ext cx="9002381" cy="3705742"/>
          </a:xfrm>
          <a:prstGeom prst="rect">
            <a:avLst/>
          </a:prstGeom>
        </p:spPr>
      </p:pic>
    </p:spTree>
    <p:extLst>
      <p:ext uri="{BB962C8B-B14F-4D97-AF65-F5344CB8AC3E}">
        <p14:creationId xmlns:p14="http://schemas.microsoft.com/office/powerpoint/2010/main" val="23509803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FFB0E5C-9D84-4B57-A222-A76748617C97}"/>
              </a:ext>
            </a:extLst>
          </p:cNvPr>
          <p:cNvSpPr>
            <a:spLocks noGrp="1"/>
          </p:cNvSpPr>
          <p:nvPr>
            <p:ph type="sldNum" sz="quarter" idx="12"/>
          </p:nvPr>
        </p:nvSpPr>
        <p:spPr/>
        <p:txBody>
          <a:bodyPr/>
          <a:lstStyle/>
          <a:p>
            <a:fld id="{B0ABF02D-C72E-4E70-AD39-D24D1FE82F66}" type="slidenum">
              <a:rPr lang="fr-FR" smtClean="0"/>
              <a:t>72</a:t>
            </a:fld>
            <a:endParaRPr lang="fr-FR"/>
          </a:p>
        </p:txBody>
      </p:sp>
      <p:sp>
        <p:nvSpPr>
          <p:cNvPr id="3" name="ZoneTexte 2">
            <a:extLst>
              <a:ext uri="{FF2B5EF4-FFF2-40B4-BE49-F238E27FC236}">
                <a16:creationId xmlns:a16="http://schemas.microsoft.com/office/drawing/2014/main" id="{E814831E-4D1E-40F0-ABF5-6E0EEE30A1E5}"/>
              </a:ext>
            </a:extLst>
          </p:cNvPr>
          <p:cNvSpPr txBox="1"/>
          <p:nvPr/>
        </p:nvSpPr>
        <p:spPr>
          <a:xfrm>
            <a:off x="4925569" y="82059"/>
            <a:ext cx="4094288" cy="707886"/>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L’itinérance est aussi investie par les territoires.</a:t>
            </a:r>
          </a:p>
        </p:txBody>
      </p:sp>
      <p:pic>
        <p:nvPicPr>
          <p:cNvPr id="9" name="Image 8">
            <a:extLst>
              <a:ext uri="{FF2B5EF4-FFF2-40B4-BE49-F238E27FC236}">
                <a16:creationId xmlns:a16="http://schemas.microsoft.com/office/drawing/2014/main" id="{57811F1F-FF30-456A-B0EC-111374E2B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94" y="136524"/>
            <a:ext cx="3879281" cy="2887645"/>
          </a:xfrm>
          <a:prstGeom prst="rect">
            <a:avLst/>
          </a:prstGeom>
        </p:spPr>
      </p:pic>
      <p:sp>
        <p:nvSpPr>
          <p:cNvPr id="10" name="ZoneTexte 9">
            <a:extLst>
              <a:ext uri="{FF2B5EF4-FFF2-40B4-BE49-F238E27FC236}">
                <a16:creationId xmlns:a16="http://schemas.microsoft.com/office/drawing/2014/main" id="{862867DE-4ABF-42C6-BD10-CCB3EACD5909}"/>
              </a:ext>
            </a:extLst>
          </p:cNvPr>
          <p:cNvSpPr txBox="1"/>
          <p:nvPr/>
        </p:nvSpPr>
        <p:spPr>
          <a:xfrm>
            <a:off x="4307112" y="980591"/>
            <a:ext cx="4584194" cy="163121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800 km de voies cyclables le long de la Loire… Tel est le parcours fabuleux de La Loire à Vélo qui traverse l’une des plus belles régions de France, entre Nevers et Saint-Nazaire. </a:t>
            </a:r>
          </a:p>
        </p:txBody>
      </p:sp>
      <p:pic>
        <p:nvPicPr>
          <p:cNvPr id="12" name="Image 11">
            <a:extLst>
              <a:ext uri="{FF2B5EF4-FFF2-40B4-BE49-F238E27FC236}">
                <a16:creationId xmlns:a16="http://schemas.microsoft.com/office/drawing/2014/main" id="{6F08658D-C2CA-405D-A8B8-881BD72F3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99" y="3073642"/>
            <a:ext cx="7658801" cy="3647834"/>
          </a:xfrm>
          <a:prstGeom prst="rect">
            <a:avLst/>
          </a:prstGeom>
        </p:spPr>
      </p:pic>
    </p:spTree>
    <p:extLst>
      <p:ext uri="{BB962C8B-B14F-4D97-AF65-F5344CB8AC3E}">
        <p14:creationId xmlns:p14="http://schemas.microsoft.com/office/powerpoint/2010/main" val="21865896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3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48145ED-22E9-4338-A52F-A12AAFA7C978}"/>
              </a:ext>
            </a:extLst>
          </p:cNvPr>
          <p:cNvSpPr>
            <a:spLocks noGrp="1"/>
          </p:cNvSpPr>
          <p:nvPr>
            <p:ph type="sldNum" sz="quarter" idx="12"/>
          </p:nvPr>
        </p:nvSpPr>
        <p:spPr/>
        <p:txBody>
          <a:bodyPr/>
          <a:lstStyle/>
          <a:p>
            <a:fld id="{B0ABF02D-C72E-4E70-AD39-D24D1FE82F66}" type="slidenum">
              <a:rPr lang="fr-FR" smtClean="0"/>
              <a:t>73</a:t>
            </a:fld>
            <a:endParaRPr lang="fr-FR"/>
          </a:p>
        </p:txBody>
      </p:sp>
      <p:sp>
        <p:nvSpPr>
          <p:cNvPr id="3" name="ZoneTexte 2">
            <a:extLst>
              <a:ext uri="{FF2B5EF4-FFF2-40B4-BE49-F238E27FC236}">
                <a16:creationId xmlns:a16="http://schemas.microsoft.com/office/drawing/2014/main" id="{745F4CA9-DB40-4DF1-AA14-BE9191095668}"/>
              </a:ext>
            </a:extLst>
          </p:cNvPr>
          <p:cNvSpPr txBox="1"/>
          <p:nvPr/>
        </p:nvSpPr>
        <p:spPr>
          <a:xfrm>
            <a:off x="171450" y="208767"/>
            <a:ext cx="7186279"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cs typeface="Arial" panose="020B0604020202020204" pitchFamily="34" charset="0"/>
              </a:rPr>
              <a:t>3/ Le tourisme de santé et les croisières</a:t>
            </a:r>
          </a:p>
        </p:txBody>
      </p:sp>
      <p:sp>
        <p:nvSpPr>
          <p:cNvPr id="4" name="ZoneTexte 3">
            <a:extLst>
              <a:ext uri="{FF2B5EF4-FFF2-40B4-BE49-F238E27FC236}">
                <a16:creationId xmlns:a16="http://schemas.microsoft.com/office/drawing/2014/main" id="{21B92F95-0FCF-41A8-B2D8-2C5D319334A7}"/>
              </a:ext>
            </a:extLst>
          </p:cNvPr>
          <p:cNvSpPr txBox="1"/>
          <p:nvPr/>
        </p:nvSpPr>
        <p:spPr>
          <a:xfrm>
            <a:off x="260103" y="948690"/>
            <a:ext cx="6143554"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médical et de bien-être</a:t>
            </a:r>
          </a:p>
        </p:txBody>
      </p:sp>
      <p:sp>
        <p:nvSpPr>
          <p:cNvPr id="5" name="ZoneTexte 4">
            <a:extLst>
              <a:ext uri="{FF2B5EF4-FFF2-40B4-BE49-F238E27FC236}">
                <a16:creationId xmlns:a16="http://schemas.microsoft.com/office/drawing/2014/main" id="{5F68A97C-CA84-47E5-BEB7-85A654F1331F}"/>
              </a:ext>
            </a:extLst>
          </p:cNvPr>
          <p:cNvSpPr txBox="1"/>
          <p:nvPr/>
        </p:nvSpPr>
        <p:spPr>
          <a:xfrm>
            <a:off x="171450" y="1635324"/>
            <a:ext cx="8103870" cy="707886"/>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Tourisme médical : c’est le fait de quitter sa résidence principale dans le but de se faire soigner. </a:t>
            </a:r>
          </a:p>
        </p:txBody>
      </p:sp>
      <p:sp>
        <p:nvSpPr>
          <p:cNvPr id="18" name="Ellipse 17">
            <a:extLst>
              <a:ext uri="{FF2B5EF4-FFF2-40B4-BE49-F238E27FC236}">
                <a16:creationId xmlns:a16="http://schemas.microsoft.com/office/drawing/2014/main" id="{9B0AC480-729D-4DA3-A8F9-1A3779D0C61A}"/>
              </a:ext>
            </a:extLst>
          </p:cNvPr>
          <p:cNvSpPr/>
          <p:nvPr/>
        </p:nvSpPr>
        <p:spPr>
          <a:xfrm>
            <a:off x="3446145" y="3429000"/>
            <a:ext cx="1840230" cy="1245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Arial Black" panose="020B0A04020102020204" pitchFamily="34" charset="0"/>
              </a:rPr>
              <a:t>Causes</a:t>
            </a:r>
          </a:p>
        </p:txBody>
      </p:sp>
      <p:cxnSp>
        <p:nvCxnSpPr>
          <p:cNvPr id="19" name="Connecteur droit 18">
            <a:extLst>
              <a:ext uri="{FF2B5EF4-FFF2-40B4-BE49-F238E27FC236}">
                <a16:creationId xmlns:a16="http://schemas.microsoft.com/office/drawing/2014/main" id="{467FB31B-30FB-45BB-93B8-C0C72B328408}"/>
              </a:ext>
            </a:extLst>
          </p:cNvPr>
          <p:cNvCxnSpPr>
            <a:cxnSpLocks/>
          </p:cNvCxnSpPr>
          <p:nvPr/>
        </p:nvCxnSpPr>
        <p:spPr>
          <a:xfrm>
            <a:off x="2703196" y="3308102"/>
            <a:ext cx="742949" cy="360611"/>
          </a:xfrm>
          <a:prstGeom prst="line">
            <a:avLst/>
          </a:prstGeom>
          <a:ln w="76200"/>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C46BDDCD-1A81-4788-B593-D85D7A370E79}"/>
              </a:ext>
            </a:extLst>
          </p:cNvPr>
          <p:cNvCxnSpPr>
            <a:cxnSpLocks/>
          </p:cNvCxnSpPr>
          <p:nvPr/>
        </p:nvCxnSpPr>
        <p:spPr>
          <a:xfrm flipV="1">
            <a:off x="5397817" y="3308102"/>
            <a:ext cx="1005840" cy="337873"/>
          </a:xfrm>
          <a:prstGeom prst="line">
            <a:avLst/>
          </a:prstGeom>
          <a:ln w="76200"/>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6FDD8791-BBED-45B7-BE94-B18D9A80207A}"/>
              </a:ext>
            </a:extLst>
          </p:cNvPr>
          <p:cNvCxnSpPr>
            <a:cxnSpLocks/>
          </p:cNvCxnSpPr>
          <p:nvPr/>
        </p:nvCxnSpPr>
        <p:spPr>
          <a:xfrm flipV="1">
            <a:off x="4343400" y="4891516"/>
            <a:ext cx="0" cy="663464"/>
          </a:xfrm>
          <a:prstGeom prst="line">
            <a:avLst/>
          </a:prstGeom>
          <a:ln w="76200"/>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A9AC06DA-5F83-435F-9308-47BACF07F637}"/>
              </a:ext>
            </a:extLst>
          </p:cNvPr>
          <p:cNvSpPr txBox="1"/>
          <p:nvPr/>
        </p:nvSpPr>
        <p:spPr>
          <a:xfrm>
            <a:off x="6697980" y="2778037"/>
            <a:ext cx="2183130" cy="1323439"/>
          </a:xfrm>
          <a:prstGeom prst="rect">
            <a:avLst/>
          </a:prstGeom>
          <a:solidFill>
            <a:schemeClr val="bg1"/>
          </a:solidFill>
        </p:spPr>
        <p:txBody>
          <a:bodyPr wrap="square" rtlCol="0">
            <a:spAutoFit/>
          </a:bodyPr>
          <a:lstStyle/>
          <a:p>
            <a:pPr algn="ctr"/>
            <a:r>
              <a:rPr lang="fr-FR" sz="2000" dirty="0">
                <a:latin typeface="Verdana" panose="020B0604030504040204" pitchFamily="34" charset="0"/>
                <a:ea typeface="Verdana" panose="020B0604030504040204" pitchFamily="34" charset="0"/>
              </a:rPr>
              <a:t>Temps d’attente différent selon les pays</a:t>
            </a:r>
          </a:p>
        </p:txBody>
      </p:sp>
      <p:sp>
        <p:nvSpPr>
          <p:cNvPr id="27" name="ZoneTexte 26">
            <a:extLst>
              <a:ext uri="{FF2B5EF4-FFF2-40B4-BE49-F238E27FC236}">
                <a16:creationId xmlns:a16="http://schemas.microsoft.com/office/drawing/2014/main" id="{52A3CE83-DBD3-4815-A93D-A6E6B9DFF01B}"/>
              </a:ext>
            </a:extLst>
          </p:cNvPr>
          <p:cNvSpPr txBox="1"/>
          <p:nvPr/>
        </p:nvSpPr>
        <p:spPr>
          <a:xfrm>
            <a:off x="2328863" y="5759826"/>
            <a:ext cx="4440551" cy="400110"/>
          </a:xfrm>
          <a:prstGeom prst="rect">
            <a:avLst/>
          </a:prstGeom>
          <a:solidFill>
            <a:schemeClr val="bg1"/>
          </a:solidFill>
        </p:spPr>
        <p:txBody>
          <a:bodyPr wrap="square" rtlCol="0">
            <a:spAutoFit/>
          </a:bodyPr>
          <a:lstStyle/>
          <a:p>
            <a:pPr algn="ctr"/>
            <a:r>
              <a:rPr lang="fr-FR" sz="2000" dirty="0">
                <a:latin typeface="Verdana" panose="020B0604030504040204" pitchFamily="34" charset="0"/>
                <a:ea typeface="Verdana" panose="020B0604030504040204" pitchFamily="34" charset="0"/>
              </a:rPr>
              <a:t>Loi différente selon les pays</a:t>
            </a:r>
          </a:p>
        </p:txBody>
      </p:sp>
      <p:sp>
        <p:nvSpPr>
          <p:cNvPr id="29" name="ZoneTexte 28">
            <a:extLst>
              <a:ext uri="{FF2B5EF4-FFF2-40B4-BE49-F238E27FC236}">
                <a16:creationId xmlns:a16="http://schemas.microsoft.com/office/drawing/2014/main" id="{0795FACD-1840-4147-AFCD-F20C5BF43F59}"/>
              </a:ext>
            </a:extLst>
          </p:cNvPr>
          <p:cNvSpPr txBox="1"/>
          <p:nvPr/>
        </p:nvSpPr>
        <p:spPr>
          <a:xfrm>
            <a:off x="361950" y="2737781"/>
            <a:ext cx="1966913" cy="1631216"/>
          </a:xfrm>
          <a:prstGeom prst="rect">
            <a:avLst/>
          </a:prstGeom>
          <a:solidFill>
            <a:schemeClr val="bg1"/>
          </a:solidFill>
        </p:spPr>
        <p:txBody>
          <a:bodyPr wrap="square" rtlCol="0">
            <a:spAutoFit/>
          </a:bodyPr>
          <a:lstStyle/>
          <a:p>
            <a:pPr algn="ctr"/>
            <a:r>
              <a:rPr lang="fr-FR" sz="2000" dirty="0">
                <a:latin typeface="Verdana" panose="020B0604030504040204" pitchFamily="34" charset="0"/>
                <a:ea typeface="Verdana" panose="020B0604030504040204" pitchFamily="34" charset="0"/>
              </a:rPr>
              <a:t>Coûts des interventions différents selon les pays</a:t>
            </a:r>
          </a:p>
        </p:txBody>
      </p:sp>
    </p:spTree>
    <p:extLst>
      <p:ext uri="{BB962C8B-B14F-4D97-AF65-F5344CB8AC3E}">
        <p14:creationId xmlns:p14="http://schemas.microsoft.com/office/powerpoint/2010/main" val="38327766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18" grpId="0" animBg="1"/>
      <p:bldP spid="26" grpId="0" animBg="1"/>
      <p:bldP spid="27" grpId="0" animBg="1"/>
      <p:bldP spid="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C1B8EA5-AD4A-47FE-8047-0AB874C6D460}"/>
              </a:ext>
            </a:extLst>
          </p:cNvPr>
          <p:cNvSpPr>
            <a:spLocks noGrp="1"/>
          </p:cNvSpPr>
          <p:nvPr>
            <p:ph type="sldNum" sz="quarter" idx="12"/>
          </p:nvPr>
        </p:nvSpPr>
        <p:spPr/>
        <p:txBody>
          <a:bodyPr/>
          <a:lstStyle/>
          <a:p>
            <a:fld id="{B0ABF02D-C72E-4E70-AD39-D24D1FE82F66}" type="slidenum">
              <a:rPr lang="fr-FR" smtClean="0"/>
              <a:t>74</a:t>
            </a:fld>
            <a:endParaRPr lang="fr-FR"/>
          </a:p>
        </p:txBody>
      </p:sp>
      <p:sp>
        <p:nvSpPr>
          <p:cNvPr id="3" name="ZoneTexte 2">
            <a:extLst>
              <a:ext uri="{FF2B5EF4-FFF2-40B4-BE49-F238E27FC236}">
                <a16:creationId xmlns:a16="http://schemas.microsoft.com/office/drawing/2014/main" id="{90BC0B1F-0BDE-4061-A915-66B45BC722A1}"/>
              </a:ext>
            </a:extLst>
          </p:cNvPr>
          <p:cNvSpPr txBox="1"/>
          <p:nvPr/>
        </p:nvSpPr>
        <p:spPr>
          <a:xfrm>
            <a:off x="2827020" y="2766492"/>
            <a:ext cx="3368040" cy="707886"/>
          </a:xfrm>
          <a:prstGeom prst="rect">
            <a:avLst/>
          </a:prstGeom>
          <a:solidFill>
            <a:srgbClr val="FFCC66"/>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Le tourisme médical est mondialisé</a:t>
            </a:r>
          </a:p>
        </p:txBody>
      </p:sp>
      <p:sp>
        <p:nvSpPr>
          <p:cNvPr id="4" name="ZoneTexte 3">
            <a:extLst>
              <a:ext uri="{FF2B5EF4-FFF2-40B4-BE49-F238E27FC236}">
                <a16:creationId xmlns:a16="http://schemas.microsoft.com/office/drawing/2014/main" id="{7050707E-D2CA-4FB6-A2B8-8B4F87C21730}"/>
              </a:ext>
            </a:extLst>
          </p:cNvPr>
          <p:cNvSpPr txBox="1"/>
          <p:nvPr/>
        </p:nvSpPr>
        <p:spPr>
          <a:xfrm>
            <a:off x="168663" y="629955"/>
            <a:ext cx="3368040"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Chirurgie cardiaque </a:t>
            </a:r>
            <a:r>
              <a:rPr lang="fr-FR" sz="2000" dirty="0">
                <a:latin typeface="Verdana" panose="020B0604030504040204" pitchFamily="34" charset="0"/>
                <a:ea typeface="Verdana" panose="020B0604030504040204" pitchFamily="34" charset="0"/>
              </a:rPr>
              <a:t>en Inde</a:t>
            </a:r>
          </a:p>
        </p:txBody>
      </p:sp>
      <p:sp>
        <p:nvSpPr>
          <p:cNvPr id="5" name="ZoneTexte 4">
            <a:extLst>
              <a:ext uri="{FF2B5EF4-FFF2-40B4-BE49-F238E27FC236}">
                <a16:creationId xmlns:a16="http://schemas.microsoft.com/office/drawing/2014/main" id="{9D9226A6-07E3-4A46-95A2-25241A96EAC6}"/>
              </a:ext>
            </a:extLst>
          </p:cNvPr>
          <p:cNvSpPr txBox="1"/>
          <p:nvPr/>
        </p:nvSpPr>
        <p:spPr>
          <a:xfrm>
            <a:off x="4892040" y="476066"/>
            <a:ext cx="3695700" cy="1015663"/>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Chirurgie esthétique </a:t>
            </a:r>
            <a:r>
              <a:rPr lang="fr-FR" sz="2000" dirty="0">
                <a:latin typeface="Verdana" panose="020B0604030504040204" pitchFamily="34" charset="0"/>
                <a:ea typeface="Verdana" panose="020B0604030504040204" pitchFamily="34" charset="0"/>
              </a:rPr>
              <a:t>au Brésil, Costa-Rica, Bolivie, Tunisie, Maroc</a:t>
            </a:r>
          </a:p>
        </p:txBody>
      </p:sp>
      <p:sp>
        <p:nvSpPr>
          <p:cNvPr id="6" name="ZoneTexte 5">
            <a:extLst>
              <a:ext uri="{FF2B5EF4-FFF2-40B4-BE49-F238E27FC236}">
                <a16:creationId xmlns:a16="http://schemas.microsoft.com/office/drawing/2014/main" id="{E868FB86-7FB5-4C69-A27C-D8B4D00EACA3}"/>
              </a:ext>
            </a:extLst>
          </p:cNvPr>
          <p:cNvSpPr txBox="1"/>
          <p:nvPr/>
        </p:nvSpPr>
        <p:spPr>
          <a:xfrm>
            <a:off x="5638800" y="4862701"/>
            <a:ext cx="3084195" cy="1323439"/>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Chirurgie dentaire </a:t>
            </a:r>
            <a:r>
              <a:rPr lang="fr-FR" sz="2000" dirty="0">
                <a:latin typeface="Verdana" panose="020B0604030504040204" pitchFamily="34" charset="0"/>
                <a:ea typeface="Verdana" panose="020B0604030504040204" pitchFamily="34" charset="0"/>
              </a:rPr>
              <a:t>en Hongrie, Roumanie, Tchéquie, Espagne, Italie</a:t>
            </a:r>
          </a:p>
        </p:txBody>
      </p:sp>
      <p:sp>
        <p:nvSpPr>
          <p:cNvPr id="7" name="ZoneTexte 6">
            <a:extLst>
              <a:ext uri="{FF2B5EF4-FFF2-40B4-BE49-F238E27FC236}">
                <a16:creationId xmlns:a16="http://schemas.microsoft.com/office/drawing/2014/main" id="{B0157600-E815-4AF7-9609-B275BD4F7C0A}"/>
              </a:ext>
            </a:extLst>
          </p:cNvPr>
          <p:cNvSpPr txBox="1"/>
          <p:nvPr/>
        </p:nvSpPr>
        <p:spPr>
          <a:xfrm>
            <a:off x="247279" y="5170477"/>
            <a:ext cx="3210807" cy="1015663"/>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Avortement </a:t>
            </a:r>
            <a:r>
              <a:rPr lang="fr-FR" sz="2000" dirty="0">
                <a:latin typeface="Verdana" panose="020B0604030504040204" pitchFamily="34" charset="0"/>
                <a:ea typeface="Verdana" panose="020B0604030504040204" pitchFamily="34" charset="0"/>
              </a:rPr>
              <a:t>aux Pays-Bas, Espagne, R-U, Irlande</a:t>
            </a:r>
          </a:p>
        </p:txBody>
      </p:sp>
      <p:cxnSp>
        <p:nvCxnSpPr>
          <p:cNvPr id="8" name="Connecteur droit 7">
            <a:extLst>
              <a:ext uri="{FF2B5EF4-FFF2-40B4-BE49-F238E27FC236}">
                <a16:creationId xmlns:a16="http://schemas.microsoft.com/office/drawing/2014/main" id="{00048DDF-90C3-4EEE-9FEF-DF76682829D1}"/>
              </a:ext>
            </a:extLst>
          </p:cNvPr>
          <p:cNvCxnSpPr>
            <a:cxnSpLocks/>
          </p:cNvCxnSpPr>
          <p:nvPr/>
        </p:nvCxnSpPr>
        <p:spPr>
          <a:xfrm>
            <a:off x="2478405" y="1591521"/>
            <a:ext cx="790575" cy="921291"/>
          </a:xfrm>
          <a:prstGeom prst="line">
            <a:avLst/>
          </a:prstGeom>
          <a:ln w="76200"/>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87A1612D-2A99-4A80-B553-F16C421F64FF}"/>
              </a:ext>
            </a:extLst>
          </p:cNvPr>
          <p:cNvCxnSpPr>
            <a:cxnSpLocks/>
          </p:cNvCxnSpPr>
          <p:nvPr/>
        </p:nvCxnSpPr>
        <p:spPr>
          <a:xfrm flipV="1">
            <a:off x="5383530" y="1701725"/>
            <a:ext cx="811530" cy="811087"/>
          </a:xfrm>
          <a:prstGeom prst="line">
            <a:avLst/>
          </a:prstGeom>
          <a:ln w="76200"/>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ED05E1DC-DF89-40CE-A887-9D9C5DC3FEEA}"/>
              </a:ext>
            </a:extLst>
          </p:cNvPr>
          <p:cNvCxnSpPr>
            <a:cxnSpLocks/>
          </p:cNvCxnSpPr>
          <p:nvPr/>
        </p:nvCxnSpPr>
        <p:spPr>
          <a:xfrm flipV="1">
            <a:off x="2263140" y="3810830"/>
            <a:ext cx="1354455" cy="938311"/>
          </a:xfrm>
          <a:prstGeom prst="line">
            <a:avLst/>
          </a:prstGeom>
          <a:ln w="7620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89F592F0-DA35-43D5-BEF6-DE2C8D4F9914}"/>
              </a:ext>
            </a:extLst>
          </p:cNvPr>
          <p:cNvCxnSpPr>
            <a:cxnSpLocks/>
          </p:cNvCxnSpPr>
          <p:nvPr/>
        </p:nvCxnSpPr>
        <p:spPr>
          <a:xfrm>
            <a:off x="5638800" y="3787575"/>
            <a:ext cx="1242060" cy="821446"/>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89037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5E94F-75B9-45ED-BCDA-9B2F31371171}"/>
              </a:ext>
            </a:extLst>
          </p:cNvPr>
          <p:cNvSpPr>
            <a:spLocks noGrp="1"/>
          </p:cNvSpPr>
          <p:nvPr>
            <p:ph type="sldNum" sz="quarter" idx="12"/>
          </p:nvPr>
        </p:nvSpPr>
        <p:spPr/>
        <p:txBody>
          <a:bodyPr/>
          <a:lstStyle/>
          <a:p>
            <a:fld id="{B0ABF02D-C72E-4E70-AD39-D24D1FE82F66}" type="slidenum">
              <a:rPr lang="fr-FR" smtClean="0"/>
              <a:t>75</a:t>
            </a:fld>
            <a:endParaRPr lang="fr-FR"/>
          </a:p>
        </p:txBody>
      </p:sp>
      <p:sp>
        <p:nvSpPr>
          <p:cNvPr id="3" name="ZoneTexte 2">
            <a:extLst>
              <a:ext uri="{FF2B5EF4-FFF2-40B4-BE49-F238E27FC236}">
                <a16:creationId xmlns:a16="http://schemas.microsoft.com/office/drawing/2014/main" id="{590AC128-E344-4838-93AB-F72C9593F1F9}"/>
              </a:ext>
            </a:extLst>
          </p:cNvPr>
          <p:cNvSpPr txBox="1"/>
          <p:nvPr/>
        </p:nvSpPr>
        <p:spPr>
          <a:xfrm>
            <a:off x="320040" y="173117"/>
            <a:ext cx="7235190" cy="1015663"/>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Thermalisme</a:t>
            </a:r>
            <a:r>
              <a:rPr lang="fr-FR" sz="2000" b="1" dirty="0">
                <a:solidFill>
                  <a:srgbClr val="0070C0"/>
                </a:solidFill>
                <a:latin typeface="Verdana" panose="020B0604030504040204" pitchFamily="34" charset="0"/>
                <a:ea typeface="Verdana" panose="020B0604030504040204" pitchFamily="34" charset="0"/>
              </a:rPr>
              <a:t> : ensemble de moyens (médicaux, hospitaliers, sociaux, etc.) mis en œuvre pour l'utilisation thérapeutique des eaux de source.</a:t>
            </a:r>
          </a:p>
        </p:txBody>
      </p:sp>
      <p:sp>
        <p:nvSpPr>
          <p:cNvPr id="4" name="ZoneTexte 3">
            <a:extLst>
              <a:ext uri="{FF2B5EF4-FFF2-40B4-BE49-F238E27FC236}">
                <a16:creationId xmlns:a16="http://schemas.microsoft.com/office/drawing/2014/main" id="{EE10BEAB-3B83-4042-8ACB-25D7AB3B1F8B}"/>
              </a:ext>
            </a:extLst>
          </p:cNvPr>
          <p:cNvSpPr txBox="1"/>
          <p:nvPr/>
        </p:nvSpPr>
        <p:spPr>
          <a:xfrm>
            <a:off x="320040" y="1554480"/>
            <a:ext cx="544068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89 stations thermales en France</a:t>
            </a:r>
          </a:p>
        </p:txBody>
      </p:sp>
      <p:pic>
        <p:nvPicPr>
          <p:cNvPr id="6" name="Image 5">
            <a:extLst>
              <a:ext uri="{FF2B5EF4-FFF2-40B4-BE49-F238E27FC236}">
                <a16:creationId xmlns:a16="http://schemas.microsoft.com/office/drawing/2014/main" id="{C8DA35CC-20BD-4D18-843E-6110DE3DC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98" y="2320290"/>
            <a:ext cx="6089366" cy="4262556"/>
          </a:xfrm>
          <a:prstGeom prst="rect">
            <a:avLst/>
          </a:prstGeom>
        </p:spPr>
      </p:pic>
      <p:sp>
        <p:nvSpPr>
          <p:cNvPr id="7" name="ZoneTexte 6">
            <a:extLst>
              <a:ext uri="{FF2B5EF4-FFF2-40B4-BE49-F238E27FC236}">
                <a16:creationId xmlns:a16="http://schemas.microsoft.com/office/drawing/2014/main" id="{FE60E0E4-0074-4197-9964-F6377D4318CE}"/>
              </a:ext>
            </a:extLst>
          </p:cNvPr>
          <p:cNvSpPr txBox="1"/>
          <p:nvPr/>
        </p:nvSpPr>
        <p:spPr>
          <a:xfrm>
            <a:off x="6224264" y="1396941"/>
            <a:ext cx="2784838" cy="5324535"/>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station thermale de Rochefort est spécialisée en rhumatologie, phlébologie, dermatologie, et affection des muqueuses bucco-linguales. Des profondeurs de la terre, coule une source exceptionnelle et rare, chaude, saline et ferrugineuse aux propriétés thérapeutiques reconnues.</a:t>
            </a:r>
          </a:p>
        </p:txBody>
      </p:sp>
    </p:spTree>
    <p:extLst>
      <p:ext uri="{BB962C8B-B14F-4D97-AF65-F5344CB8AC3E}">
        <p14:creationId xmlns:p14="http://schemas.microsoft.com/office/powerpoint/2010/main" val="6101960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FD572E7-86CC-4B04-9D4A-D6285923A374}"/>
              </a:ext>
            </a:extLst>
          </p:cNvPr>
          <p:cNvSpPr>
            <a:spLocks noGrp="1"/>
          </p:cNvSpPr>
          <p:nvPr>
            <p:ph type="sldNum" sz="quarter" idx="12"/>
          </p:nvPr>
        </p:nvSpPr>
        <p:spPr/>
        <p:txBody>
          <a:bodyPr/>
          <a:lstStyle/>
          <a:p>
            <a:fld id="{B0ABF02D-C72E-4E70-AD39-D24D1FE82F66}" type="slidenum">
              <a:rPr lang="fr-FR" smtClean="0"/>
              <a:t>76</a:t>
            </a:fld>
            <a:endParaRPr lang="fr-FR"/>
          </a:p>
        </p:txBody>
      </p:sp>
      <p:pic>
        <p:nvPicPr>
          <p:cNvPr id="4" name="Image 3">
            <a:extLst>
              <a:ext uri="{FF2B5EF4-FFF2-40B4-BE49-F238E27FC236}">
                <a16:creationId xmlns:a16="http://schemas.microsoft.com/office/drawing/2014/main" id="{5977C967-CD74-4368-A0A5-B03DA5496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70" y="1323439"/>
            <a:ext cx="7063740" cy="4690323"/>
          </a:xfrm>
          <a:prstGeom prst="rect">
            <a:avLst/>
          </a:prstGeom>
        </p:spPr>
      </p:pic>
      <p:sp>
        <p:nvSpPr>
          <p:cNvPr id="5" name="ZoneTexte 4">
            <a:extLst>
              <a:ext uri="{FF2B5EF4-FFF2-40B4-BE49-F238E27FC236}">
                <a16:creationId xmlns:a16="http://schemas.microsoft.com/office/drawing/2014/main" id="{3241B946-FB2F-4F4B-9166-DAB16600DB2A}"/>
              </a:ext>
            </a:extLst>
          </p:cNvPr>
          <p:cNvSpPr txBox="1"/>
          <p:nvPr/>
        </p:nvSpPr>
        <p:spPr>
          <a:xfrm>
            <a:off x="128860" y="0"/>
            <a:ext cx="8886280" cy="1323439"/>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station thermale de La Roche Posay est le premier centre européen de dermatologie thermale. La station accueille près de 8000 curistes chaque année afin de traiter des problèmes de peau; eczéma, psoriasis, séquelles de brûlure...</a:t>
            </a:r>
          </a:p>
        </p:txBody>
      </p:sp>
    </p:spTree>
    <p:extLst>
      <p:ext uri="{BB962C8B-B14F-4D97-AF65-F5344CB8AC3E}">
        <p14:creationId xmlns:p14="http://schemas.microsoft.com/office/powerpoint/2010/main" val="37692821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5719D7-986F-408E-9E4A-EBA72663103A}"/>
              </a:ext>
            </a:extLst>
          </p:cNvPr>
          <p:cNvSpPr>
            <a:spLocks noGrp="1"/>
          </p:cNvSpPr>
          <p:nvPr>
            <p:ph type="sldNum" sz="quarter" idx="12"/>
          </p:nvPr>
        </p:nvSpPr>
        <p:spPr/>
        <p:txBody>
          <a:bodyPr/>
          <a:lstStyle/>
          <a:p>
            <a:fld id="{B0ABF02D-C72E-4E70-AD39-D24D1FE82F66}" type="slidenum">
              <a:rPr lang="fr-FR" smtClean="0"/>
              <a:t>77</a:t>
            </a:fld>
            <a:endParaRPr lang="fr-FR"/>
          </a:p>
        </p:txBody>
      </p:sp>
      <p:sp>
        <p:nvSpPr>
          <p:cNvPr id="3" name="ZoneTexte 2">
            <a:extLst>
              <a:ext uri="{FF2B5EF4-FFF2-40B4-BE49-F238E27FC236}">
                <a16:creationId xmlns:a16="http://schemas.microsoft.com/office/drawing/2014/main" id="{4450F8AF-891E-4D82-BC8C-5F765015ED59}"/>
              </a:ext>
            </a:extLst>
          </p:cNvPr>
          <p:cNvSpPr txBox="1"/>
          <p:nvPr/>
        </p:nvSpPr>
        <p:spPr>
          <a:xfrm>
            <a:off x="320040" y="173117"/>
            <a:ext cx="8709660" cy="707886"/>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Thalassothérapie</a:t>
            </a:r>
            <a:r>
              <a:rPr lang="fr-FR" sz="2000" b="1" dirty="0">
                <a:solidFill>
                  <a:srgbClr val="0070C0"/>
                </a:solidFill>
                <a:latin typeface="Verdana" panose="020B0604030504040204" pitchFamily="34" charset="0"/>
                <a:ea typeface="Verdana" panose="020B0604030504040204" pitchFamily="34" charset="0"/>
              </a:rPr>
              <a:t> : cure qui permet de prendre soin de son corps et de son esprit grâce aux vertus de l'eau de mer</a:t>
            </a:r>
          </a:p>
        </p:txBody>
      </p:sp>
      <p:sp>
        <p:nvSpPr>
          <p:cNvPr id="4" name="ZoneTexte 3">
            <a:extLst>
              <a:ext uri="{FF2B5EF4-FFF2-40B4-BE49-F238E27FC236}">
                <a16:creationId xmlns:a16="http://schemas.microsoft.com/office/drawing/2014/main" id="{CC210B49-1244-4E8D-A259-849E742ACE6D}"/>
              </a:ext>
            </a:extLst>
          </p:cNvPr>
          <p:cNvSpPr txBox="1"/>
          <p:nvPr/>
        </p:nvSpPr>
        <p:spPr>
          <a:xfrm>
            <a:off x="320039" y="984647"/>
            <a:ext cx="8709659" cy="400110"/>
          </a:xfrm>
          <a:prstGeom prst="rect">
            <a:avLst/>
          </a:prstGeom>
          <a:solidFill>
            <a:schemeClr val="bg1"/>
          </a:solidFill>
        </p:spPr>
        <p:txBody>
          <a:bodyPr wrap="square" rtlCol="0">
            <a:spAutoFit/>
          </a:bodyPr>
          <a:lstStyle/>
          <a:p>
            <a:r>
              <a:rPr lang="fr-FR" sz="2000" u="sng" dirty="0">
                <a:latin typeface="Verdana" panose="020B0604030504040204" pitchFamily="34" charset="0"/>
                <a:ea typeface="Verdana" panose="020B0604030504040204" pitchFamily="34" charset="0"/>
              </a:rPr>
              <a:t>une cinquantaine d'établissements de thalassothérapie en France</a:t>
            </a:r>
          </a:p>
        </p:txBody>
      </p:sp>
      <p:pic>
        <p:nvPicPr>
          <p:cNvPr id="8" name="Image 7">
            <a:extLst>
              <a:ext uri="{FF2B5EF4-FFF2-40B4-BE49-F238E27FC236}">
                <a16:creationId xmlns:a16="http://schemas.microsoft.com/office/drawing/2014/main" id="{19888041-A028-44DD-8B32-4A3F76E93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41" y="2928736"/>
            <a:ext cx="7374480" cy="3860984"/>
          </a:xfrm>
          <a:prstGeom prst="rect">
            <a:avLst/>
          </a:prstGeom>
        </p:spPr>
      </p:pic>
      <p:sp>
        <p:nvSpPr>
          <p:cNvPr id="9" name="ZoneTexte 8">
            <a:extLst>
              <a:ext uri="{FF2B5EF4-FFF2-40B4-BE49-F238E27FC236}">
                <a16:creationId xmlns:a16="http://schemas.microsoft.com/office/drawing/2014/main" id="{0A2E1D72-7766-43F2-A6B3-3C52446C766A}"/>
              </a:ext>
            </a:extLst>
          </p:cNvPr>
          <p:cNvSpPr txBox="1"/>
          <p:nvPr/>
        </p:nvSpPr>
        <p:spPr>
          <a:xfrm>
            <a:off x="320040" y="1802803"/>
            <a:ext cx="8823960" cy="1015663"/>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Thalasso à l’île de Ré Vidéo</a:t>
            </a:r>
          </a:p>
          <a:p>
            <a:r>
              <a:rPr lang="fr-FR" sz="2000" b="1" dirty="0">
                <a:solidFill>
                  <a:srgbClr val="FF0000"/>
                </a:solidFill>
                <a:latin typeface="Verdana" panose="020B0604030504040204" pitchFamily="34" charset="0"/>
                <a:ea typeface="Verdana" panose="020B0604030504040204" pitchFamily="34" charset="0"/>
              </a:rPr>
              <a:t>https://www.youtube.com/watch?v=er3amWy9gu0&amp;feature=emb_logo</a:t>
            </a:r>
          </a:p>
        </p:txBody>
      </p:sp>
    </p:spTree>
    <p:extLst>
      <p:ext uri="{BB962C8B-B14F-4D97-AF65-F5344CB8AC3E}">
        <p14:creationId xmlns:p14="http://schemas.microsoft.com/office/powerpoint/2010/main" val="35885035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AB7F7C-6B1D-48A2-B6F7-461C9BEEC866}"/>
              </a:ext>
            </a:extLst>
          </p:cNvPr>
          <p:cNvSpPr>
            <a:spLocks noGrp="1"/>
          </p:cNvSpPr>
          <p:nvPr>
            <p:ph type="sldNum" sz="quarter" idx="12"/>
          </p:nvPr>
        </p:nvSpPr>
        <p:spPr/>
        <p:txBody>
          <a:bodyPr/>
          <a:lstStyle/>
          <a:p>
            <a:fld id="{B0ABF02D-C72E-4E70-AD39-D24D1FE82F66}" type="slidenum">
              <a:rPr lang="fr-FR" smtClean="0"/>
              <a:t>78</a:t>
            </a:fld>
            <a:endParaRPr lang="fr-FR"/>
          </a:p>
        </p:txBody>
      </p:sp>
      <p:pic>
        <p:nvPicPr>
          <p:cNvPr id="4" name="Image 3">
            <a:extLst>
              <a:ext uri="{FF2B5EF4-FFF2-40B4-BE49-F238E27FC236}">
                <a16:creationId xmlns:a16="http://schemas.microsoft.com/office/drawing/2014/main" id="{AB3BB476-4D54-4384-BB8A-647C789E4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90" y="79375"/>
            <a:ext cx="4011930" cy="3008948"/>
          </a:xfrm>
          <a:prstGeom prst="rect">
            <a:avLst/>
          </a:prstGeom>
        </p:spPr>
      </p:pic>
      <p:pic>
        <p:nvPicPr>
          <p:cNvPr id="6" name="Image 5">
            <a:extLst>
              <a:ext uri="{FF2B5EF4-FFF2-40B4-BE49-F238E27FC236}">
                <a16:creationId xmlns:a16="http://schemas.microsoft.com/office/drawing/2014/main" id="{565E56F4-26CE-4432-BDB6-6659F5043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12" y="3211278"/>
            <a:ext cx="8842575" cy="3567347"/>
          </a:xfrm>
          <a:prstGeom prst="rect">
            <a:avLst/>
          </a:prstGeom>
        </p:spPr>
      </p:pic>
      <p:sp>
        <p:nvSpPr>
          <p:cNvPr id="7" name="ZoneTexte 6">
            <a:extLst>
              <a:ext uri="{FF2B5EF4-FFF2-40B4-BE49-F238E27FC236}">
                <a16:creationId xmlns:a16="http://schemas.microsoft.com/office/drawing/2014/main" id="{D1591B8E-7C3A-40A9-AE6B-313D2F0A4A34}"/>
              </a:ext>
            </a:extLst>
          </p:cNvPr>
          <p:cNvSpPr txBox="1"/>
          <p:nvPr/>
        </p:nvSpPr>
        <p:spPr>
          <a:xfrm>
            <a:off x="5314950" y="514350"/>
            <a:ext cx="3200400" cy="707886"/>
          </a:xfrm>
          <a:prstGeom prst="rect">
            <a:avLst/>
          </a:prstGeom>
          <a:solidFill>
            <a:schemeClr val="bg1"/>
          </a:solidFill>
        </p:spPr>
        <p:txBody>
          <a:bodyPr wrap="square" rtlCol="0">
            <a:spAutoFit/>
          </a:bodyPr>
          <a:lstStyle/>
          <a:p>
            <a:pPr algn="ctr"/>
            <a:r>
              <a:rPr lang="fr-FR" sz="2000" dirty="0">
                <a:latin typeface="Arial" panose="020B0604020202020204" pitchFamily="34" charset="0"/>
                <a:cs typeface="Arial" panose="020B0604020202020204" pitchFamily="34" charset="0"/>
              </a:rPr>
              <a:t>Spas et séjours bien-être : en hausse constante</a:t>
            </a:r>
          </a:p>
        </p:txBody>
      </p:sp>
    </p:spTree>
    <p:extLst>
      <p:ext uri="{BB962C8B-B14F-4D97-AF65-F5344CB8AC3E}">
        <p14:creationId xmlns:p14="http://schemas.microsoft.com/office/powerpoint/2010/main" val="41084181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513EAB4-3432-48E7-9E71-38B82E45E53B}"/>
              </a:ext>
            </a:extLst>
          </p:cNvPr>
          <p:cNvSpPr>
            <a:spLocks noGrp="1"/>
          </p:cNvSpPr>
          <p:nvPr>
            <p:ph type="sldNum" sz="quarter" idx="12"/>
          </p:nvPr>
        </p:nvSpPr>
        <p:spPr/>
        <p:txBody>
          <a:bodyPr/>
          <a:lstStyle/>
          <a:p>
            <a:fld id="{B0ABF02D-C72E-4E70-AD39-D24D1FE82F66}" type="slidenum">
              <a:rPr lang="fr-FR" smtClean="0"/>
              <a:t>79</a:t>
            </a:fld>
            <a:endParaRPr lang="fr-FR"/>
          </a:p>
        </p:txBody>
      </p:sp>
      <p:sp>
        <p:nvSpPr>
          <p:cNvPr id="7" name="ZoneTexte 6">
            <a:extLst>
              <a:ext uri="{FF2B5EF4-FFF2-40B4-BE49-F238E27FC236}">
                <a16:creationId xmlns:a16="http://schemas.microsoft.com/office/drawing/2014/main" id="{CD29AB8E-7643-4F83-BCE9-FE695A40E8E6}"/>
              </a:ext>
            </a:extLst>
          </p:cNvPr>
          <p:cNvSpPr txBox="1"/>
          <p:nvPr/>
        </p:nvSpPr>
        <p:spPr>
          <a:xfrm>
            <a:off x="222956" y="239394"/>
            <a:ext cx="2485954" cy="707886"/>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de croisière</a:t>
            </a:r>
          </a:p>
        </p:txBody>
      </p:sp>
      <p:sp>
        <p:nvSpPr>
          <p:cNvPr id="3" name="ZoneTexte 2">
            <a:extLst>
              <a:ext uri="{FF2B5EF4-FFF2-40B4-BE49-F238E27FC236}">
                <a16:creationId xmlns:a16="http://schemas.microsoft.com/office/drawing/2014/main" id="{768EBEC1-40BC-86BE-131F-F313DBA873A9}"/>
              </a:ext>
            </a:extLst>
          </p:cNvPr>
          <p:cNvSpPr txBox="1"/>
          <p:nvPr/>
        </p:nvSpPr>
        <p:spPr>
          <a:xfrm>
            <a:off x="3019647" y="270171"/>
            <a:ext cx="5495703" cy="707886"/>
          </a:xfrm>
          <a:prstGeom prst="rect">
            <a:avLst/>
          </a:prstGeom>
          <a:solidFill>
            <a:schemeClr val="bg1"/>
          </a:solidFill>
        </p:spPr>
        <p:txBody>
          <a:bodyPr wrap="square" rtlCol="0">
            <a:spAutoFit/>
          </a:bodyPr>
          <a:lstStyle/>
          <a:p>
            <a:pPr algn="ctr"/>
            <a:r>
              <a:rPr lang="fr-FR" sz="2000" b="1" dirty="0">
                <a:latin typeface="Arial" panose="020B0604020202020204" pitchFamily="34" charset="0"/>
                <a:cs typeface="Arial" panose="020B0604020202020204" pitchFamily="34" charset="0"/>
              </a:rPr>
              <a:t>Évolution du nombre mondial de passagers de croisières (en millions)</a:t>
            </a:r>
          </a:p>
        </p:txBody>
      </p:sp>
      <p:graphicFrame>
        <p:nvGraphicFramePr>
          <p:cNvPr id="4" name="Tableau 3">
            <a:extLst>
              <a:ext uri="{FF2B5EF4-FFF2-40B4-BE49-F238E27FC236}">
                <a16:creationId xmlns:a16="http://schemas.microsoft.com/office/drawing/2014/main" id="{7AD0D58B-D878-6106-8E19-668E42AB0E63}"/>
              </a:ext>
            </a:extLst>
          </p:cNvPr>
          <p:cNvGraphicFramePr>
            <a:graphicFrameLocks noGrp="1"/>
          </p:cNvGraphicFramePr>
          <p:nvPr>
            <p:extLst>
              <p:ext uri="{D42A27DB-BD31-4B8C-83A1-F6EECF244321}">
                <p14:modId xmlns:p14="http://schemas.microsoft.com/office/powerpoint/2010/main" val="3455627050"/>
              </p:ext>
            </p:extLst>
          </p:nvPr>
        </p:nvGraphicFramePr>
        <p:xfrm>
          <a:off x="3368128" y="1311843"/>
          <a:ext cx="4253023" cy="2117157"/>
        </p:xfrm>
        <a:graphic>
          <a:graphicData uri="http://schemas.openxmlformats.org/drawingml/2006/table">
            <a:tbl>
              <a:tblPr firstRow="1" firstCol="1" bandRow="1"/>
              <a:tblGrid>
                <a:gridCol w="2367028">
                  <a:extLst>
                    <a:ext uri="{9D8B030D-6E8A-4147-A177-3AD203B41FA5}">
                      <a16:colId xmlns:a16="http://schemas.microsoft.com/office/drawing/2014/main" val="792850442"/>
                    </a:ext>
                  </a:extLst>
                </a:gridCol>
                <a:gridCol w="1885995">
                  <a:extLst>
                    <a:ext uri="{9D8B030D-6E8A-4147-A177-3AD203B41FA5}">
                      <a16:colId xmlns:a16="http://schemas.microsoft.com/office/drawing/2014/main" val="734185802"/>
                    </a:ext>
                  </a:extLst>
                </a:gridCol>
              </a:tblGrid>
              <a:tr h="219885">
                <a:tc>
                  <a:txBody>
                    <a:bodyPr/>
                    <a:lstStyle/>
                    <a:p>
                      <a:pPr algn="ctr">
                        <a:lnSpc>
                          <a:spcPct val="107000"/>
                        </a:lnSpc>
                        <a:spcAft>
                          <a:spcPts val="800"/>
                        </a:spcAft>
                        <a:buNone/>
                      </a:pPr>
                      <a:r>
                        <a:rPr lang="fr-FR" sz="2000" b="1" kern="100" dirty="0">
                          <a:effectLst/>
                          <a:latin typeface="Arial" panose="020B0604020202020204" pitchFamily="34" charset="0"/>
                          <a:ea typeface="Calibri" panose="020F0502020204030204" pitchFamily="34" charset="0"/>
                          <a:cs typeface="Arial" panose="020B0604020202020204" pitchFamily="34" charset="0"/>
                        </a:rPr>
                        <a:t>Année</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b="1" kern="100" dirty="0">
                          <a:effectLst/>
                          <a:latin typeface="Arial" panose="020B0604020202020204" pitchFamily="34" charset="0"/>
                          <a:ea typeface="Calibri" panose="020F0502020204030204" pitchFamily="34" charset="0"/>
                          <a:cs typeface="Arial" panose="020B0604020202020204" pitchFamily="34" charset="0"/>
                        </a:rPr>
                        <a:t>Passagers</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4040154658"/>
                  </a:ext>
                </a:extLst>
              </a:tr>
              <a:tr h="219885">
                <a:tc>
                  <a:txBody>
                    <a:bodyPr/>
                    <a:lstStyle/>
                    <a:p>
                      <a:pPr algn="ct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dirty="0">
                          <a:effectLst/>
                          <a:latin typeface="Arial" panose="020B0604020202020204" pitchFamily="34" charset="0"/>
                          <a:ea typeface="Calibri" panose="020F0502020204030204" pitchFamily="34" charset="0"/>
                          <a:cs typeface="Arial" panose="020B0604020202020204" pitchFamily="34" charset="0"/>
                        </a:rPr>
                        <a:t>29,7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92863450"/>
                  </a:ext>
                </a:extLst>
              </a:tr>
              <a:tr h="219885">
                <a:tc>
                  <a:txBody>
                    <a:bodyPr/>
                    <a:lstStyle/>
                    <a:p>
                      <a:pPr algn="ct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dirty="0">
                          <a:effectLst/>
                          <a:latin typeface="Arial" panose="020B0604020202020204" pitchFamily="34" charset="0"/>
                          <a:ea typeface="Calibri" panose="020F0502020204030204" pitchFamily="34" charset="0"/>
                          <a:cs typeface="Arial" panose="020B0604020202020204" pitchFamily="34" charset="0"/>
                        </a:rPr>
                        <a:t>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741335452"/>
                  </a:ext>
                </a:extLst>
              </a:tr>
              <a:tr h="219885">
                <a:tc>
                  <a:txBody>
                    <a:bodyPr/>
                    <a:lstStyle/>
                    <a:p>
                      <a:pPr algn="ct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2021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dirty="0">
                          <a:effectLst/>
                          <a:latin typeface="Arial" panose="020B0604020202020204" pitchFamily="34" charset="0"/>
                          <a:ea typeface="Calibri" panose="020F0502020204030204" pitchFamily="34" charset="0"/>
                          <a:cs typeface="Arial" panose="020B0604020202020204" pitchFamily="34" charset="0"/>
                        </a:rPr>
                        <a:t>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695473203"/>
                  </a:ext>
                </a:extLst>
              </a:tr>
              <a:tr h="219885">
                <a:tc>
                  <a:txBody>
                    <a:bodyPr/>
                    <a:lstStyle/>
                    <a:p>
                      <a:pPr algn="ct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2022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dirty="0">
                          <a:effectLst/>
                          <a:latin typeface="Arial" panose="020B0604020202020204" pitchFamily="34" charset="0"/>
                          <a:ea typeface="Calibri" panose="020F0502020204030204" pitchFamily="34" charset="0"/>
                          <a:cs typeface="Arial" panose="020B0604020202020204" pitchFamily="34" charset="0"/>
                        </a:rPr>
                        <a:t>20,4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538549036"/>
                  </a:ext>
                </a:extLst>
              </a:tr>
              <a:tr h="219885">
                <a:tc>
                  <a:txBody>
                    <a:bodyPr/>
                    <a:lstStyle/>
                    <a:p>
                      <a:pPr algn="ct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2023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dirty="0">
                          <a:effectLst/>
                          <a:latin typeface="Arial" panose="020B0604020202020204" pitchFamily="34" charset="0"/>
                          <a:ea typeface="Calibri" panose="020F0502020204030204" pitchFamily="34" charset="0"/>
                          <a:cs typeface="Arial" panose="020B0604020202020204" pitchFamily="34" charset="0"/>
                        </a:rPr>
                        <a:t>31,7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545891262"/>
                  </a:ext>
                </a:extLst>
              </a:tr>
              <a:tr h="219885">
                <a:tc>
                  <a:txBody>
                    <a:bodyPr/>
                    <a:lstStyle/>
                    <a:p>
                      <a:pPr algn="ctr">
                        <a:lnSpc>
                          <a:spcPct val="107000"/>
                        </a:lnSpc>
                        <a:spcAft>
                          <a:spcPts val="800"/>
                        </a:spcAft>
                        <a:buNone/>
                      </a:pPr>
                      <a:r>
                        <a:rPr lang="fr-FR" sz="2000" kern="100" dirty="0">
                          <a:effectLst/>
                          <a:latin typeface="Arial" panose="020B0604020202020204" pitchFamily="34" charset="0"/>
                          <a:ea typeface="Calibri" panose="020F0502020204030204" pitchFamily="34" charset="0"/>
                          <a:cs typeface="Arial" panose="020B0604020202020204" pitchFamily="34" charset="0"/>
                        </a:rPr>
                        <a:t>2024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dirty="0">
                          <a:effectLst/>
                          <a:latin typeface="Arial" panose="020B0604020202020204" pitchFamily="34" charset="0"/>
                          <a:ea typeface="Calibri" panose="020F0502020204030204" pitchFamily="34" charset="0"/>
                          <a:cs typeface="Arial" panose="020B0604020202020204" pitchFamily="34" charset="0"/>
                        </a:rPr>
                        <a:t>34,6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680481504"/>
                  </a:ext>
                </a:extLst>
              </a:tr>
            </a:tbl>
          </a:graphicData>
        </a:graphic>
      </p:graphicFrame>
      <p:graphicFrame>
        <p:nvGraphicFramePr>
          <p:cNvPr id="5" name="Tableau 4">
            <a:extLst>
              <a:ext uri="{FF2B5EF4-FFF2-40B4-BE49-F238E27FC236}">
                <a16:creationId xmlns:a16="http://schemas.microsoft.com/office/drawing/2014/main" id="{507AD088-E00E-E7E6-DA45-68C06D9E88EB}"/>
              </a:ext>
            </a:extLst>
          </p:cNvPr>
          <p:cNvGraphicFramePr>
            <a:graphicFrameLocks noGrp="1"/>
          </p:cNvGraphicFramePr>
          <p:nvPr>
            <p:extLst>
              <p:ext uri="{D42A27DB-BD31-4B8C-83A1-F6EECF244321}">
                <p14:modId xmlns:p14="http://schemas.microsoft.com/office/powerpoint/2010/main" val="36643198"/>
              </p:ext>
            </p:extLst>
          </p:nvPr>
        </p:nvGraphicFramePr>
        <p:xfrm>
          <a:off x="435934" y="3936186"/>
          <a:ext cx="7910624" cy="1838391"/>
        </p:xfrm>
        <a:graphic>
          <a:graphicData uri="http://schemas.openxmlformats.org/drawingml/2006/table">
            <a:tbl>
              <a:tblPr firstRow="1" firstCol="1" bandRow="1"/>
              <a:tblGrid>
                <a:gridCol w="2955852">
                  <a:extLst>
                    <a:ext uri="{9D8B030D-6E8A-4147-A177-3AD203B41FA5}">
                      <a16:colId xmlns:a16="http://schemas.microsoft.com/office/drawing/2014/main" val="3028071571"/>
                    </a:ext>
                  </a:extLst>
                </a:gridCol>
                <a:gridCol w="2796363">
                  <a:extLst>
                    <a:ext uri="{9D8B030D-6E8A-4147-A177-3AD203B41FA5}">
                      <a16:colId xmlns:a16="http://schemas.microsoft.com/office/drawing/2014/main" val="3256462013"/>
                    </a:ext>
                  </a:extLst>
                </a:gridCol>
                <a:gridCol w="2158409">
                  <a:extLst>
                    <a:ext uri="{9D8B030D-6E8A-4147-A177-3AD203B41FA5}">
                      <a16:colId xmlns:a16="http://schemas.microsoft.com/office/drawing/2014/main" val="4132136462"/>
                    </a:ext>
                  </a:extLst>
                </a:gridCol>
              </a:tblGrid>
              <a:tr h="621359">
                <a:tc>
                  <a:txBody>
                    <a:bodyPr/>
                    <a:lstStyle/>
                    <a:p>
                      <a:pPr algn="ctr">
                        <a:lnSpc>
                          <a:spcPct val="107000"/>
                        </a:lnSpc>
                        <a:spcBef>
                          <a:spcPts val="600"/>
                        </a:spcBef>
                        <a:spcAft>
                          <a:spcPts val="800"/>
                        </a:spcAft>
                        <a:buNone/>
                      </a:pPr>
                      <a:r>
                        <a:rPr lang="fr-FR" sz="2000" b="1" kern="100" dirty="0">
                          <a:effectLst/>
                          <a:latin typeface="Arial" panose="020B0604020202020204" pitchFamily="34" charset="0"/>
                          <a:ea typeface="Calibri" panose="020F0502020204030204" pitchFamily="34" charset="0"/>
                          <a:cs typeface="Arial" panose="020B0604020202020204" pitchFamily="34" charset="0"/>
                        </a:rPr>
                        <a:t>Région d’origine</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b="1" kern="100" dirty="0">
                          <a:effectLst/>
                          <a:latin typeface="Arial" panose="020B0604020202020204" pitchFamily="34" charset="0"/>
                          <a:ea typeface="Calibri" panose="020F0502020204030204" pitchFamily="34" charset="0"/>
                          <a:cs typeface="Arial" panose="020B0604020202020204" pitchFamily="34" charset="0"/>
                        </a:rPr>
                        <a:t>Passagers 2024 (millions)</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b="1" kern="100">
                          <a:effectLst/>
                          <a:latin typeface="Arial" panose="020B0604020202020204" pitchFamily="34" charset="0"/>
                          <a:ea typeface="Calibri" panose="020F0502020204030204" pitchFamily="34" charset="0"/>
                          <a:cs typeface="Arial" panose="020B0604020202020204" pitchFamily="34" charset="0"/>
                        </a:rPr>
                        <a:t>Évolution 2023-2024</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613153486"/>
                  </a:ext>
                </a:extLst>
              </a:tr>
              <a:tr h="298973">
                <a:tc>
                  <a:txBody>
                    <a:bodyPr/>
                    <a:lstStyle/>
                    <a:p>
                      <a:pP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Amérique du Nord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dirty="0">
                          <a:effectLst/>
                          <a:latin typeface="Arial" panose="020B0604020202020204" pitchFamily="34" charset="0"/>
                          <a:ea typeface="Calibri" panose="020F0502020204030204" pitchFamily="34" charset="0"/>
                          <a:cs typeface="Arial" panose="020B0604020202020204" pitchFamily="34" charset="0"/>
                        </a:rPr>
                        <a:t>20,53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+13,4 %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42425991"/>
                  </a:ext>
                </a:extLst>
              </a:tr>
              <a:tr h="298973">
                <a:tc>
                  <a:txBody>
                    <a:bodyPr/>
                    <a:lstStyle/>
                    <a:p>
                      <a:pP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Europe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dirty="0">
                          <a:effectLst/>
                          <a:latin typeface="Arial" panose="020B0604020202020204" pitchFamily="34" charset="0"/>
                          <a:ea typeface="Calibri" panose="020F0502020204030204" pitchFamily="34" charset="0"/>
                          <a:cs typeface="Arial" panose="020B0604020202020204" pitchFamily="34" charset="0"/>
                        </a:rPr>
                        <a:t>8,44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+2,8 %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4204407099"/>
                  </a:ext>
                </a:extLst>
              </a:tr>
              <a:tr h="298973">
                <a:tc>
                  <a:txBody>
                    <a:bodyPr/>
                    <a:lstStyle/>
                    <a:p>
                      <a:pP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Asie &amp; Océanie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4,03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dirty="0">
                          <a:effectLst/>
                          <a:latin typeface="Arial" panose="020B0604020202020204" pitchFamily="34" charset="0"/>
                          <a:ea typeface="Calibri" panose="020F0502020204030204" pitchFamily="34" charset="0"/>
                          <a:cs typeface="Arial" panose="020B0604020202020204" pitchFamily="34" charset="0"/>
                        </a:rPr>
                        <a:t>+9,8 %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885445190"/>
                  </a:ext>
                </a:extLst>
              </a:tr>
              <a:tr h="298973">
                <a:tc>
                  <a:txBody>
                    <a:bodyPr/>
                    <a:lstStyle/>
                    <a:p>
                      <a:pP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Amérique du Sud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a:effectLst/>
                          <a:latin typeface="Arial" panose="020B0604020202020204" pitchFamily="34" charset="0"/>
                          <a:ea typeface="Calibri" panose="020F0502020204030204" pitchFamily="34" charset="0"/>
                          <a:cs typeface="Arial" panose="020B0604020202020204" pitchFamily="34" charset="0"/>
                        </a:rPr>
                        <a:t>1,17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buNone/>
                      </a:pPr>
                      <a:r>
                        <a:rPr lang="fr-FR" sz="2000" kern="100" dirty="0">
                          <a:effectLst/>
                          <a:latin typeface="Arial" panose="020B0604020202020204" pitchFamily="34" charset="0"/>
                          <a:ea typeface="Calibri" panose="020F0502020204030204" pitchFamily="34" charset="0"/>
                          <a:cs typeface="Arial" panose="020B0604020202020204" pitchFamily="34" charset="0"/>
                        </a:rPr>
                        <a:t>+7,8 %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564919518"/>
                  </a:ext>
                </a:extLst>
              </a:tr>
            </a:tbl>
          </a:graphicData>
        </a:graphic>
      </p:graphicFrame>
    </p:spTree>
    <p:extLst>
      <p:ext uri="{BB962C8B-B14F-4D97-AF65-F5344CB8AC3E}">
        <p14:creationId xmlns:p14="http://schemas.microsoft.com/office/powerpoint/2010/main" val="41251931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par>
                                <p:cTn id="21" presetID="3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45B398C-9B32-FD9B-BABD-40F5F6120BDA}"/>
              </a:ext>
            </a:extLst>
          </p:cNvPr>
          <p:cNvSpPr>
            <a:spLocks noGrp="1"/>
          </p:cNvSpPr>
          <p:nvPr>
            <p:ph type="sldNum" sz="quarter" idx="12"/>
          </p:nvPr>
        </p:nvSpPr>
        <p:spPr/>
        <p:txBody>
          <a:bodyPr/>
          <a:lstStyle/>
          <a:p>
            <a:fld id="{B0ABF02D-C72E-4E70-AD39-D24D1FE82F66}" type="slidenum">
              <a:rPr lang="fr-FR" smtClean="0"/>
              <a:t>8</a:t>
            </a:fld>
            <a:endParaRPr lang="fr-FR"/>
          </a:p>
        </p:txBody>
      </p:sp>
      <p:sp>
        <p:nvSpPr>
          <p:cNvPr id="3" name="ZoneTexte 2">
            <a:extLst>
              <a:ext uri="{FF2B5EF4-FFF2-40B4-BE49-F238E27FC236}">
                <a16:creationId xmlns:a16="http://schemas.microsoft.com/office/drawing/2014/main" id="{447B5453-B124-4A19-5A8D-D6CF022FA64B}"/>
              </a:ext>
            </a:extLst>
          </p:cNvPr>
          <p:cNvSpPr txBox="1"/>
          <p:nvPr/>
        </p:nvSpPr>
        <p:spPr>
          <a:xfrm>
            <a:off x="318976" y="204690"/>
            <a:ext cx="8196373"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3/ Des imaginaires aux pratiques touristiques</a:t>
            </a:r>
          </a:p>
        </p:txBody>
      </p:sp>
      <p:sp>
        <p:nvSpPr>
          <p:cNvPr id="4" name="ZoneTexte 3">
            <a:extLst>
              <a:ext uri="{FF2B5EF4-FFF2-40B4-BE49-F238E27FC236}">
                <a16:creationId xmlns:a16="http://schemas.microsoft.com/office/drawing/2014/main" id="{41119833-CFCB-F5E0-8F75-AA200AA204D8}"/>
              </a:ext>
            </a:extLst>
          </p:cNvPr>
          <p:cNvSpPr txBox="1"/>
          <p:nvPr/>
        </p:nvSpPr>
        <p:spPr>
          <a:xfrm>
            <a:off x="409086" y="918756"/>
            <a:ext cx="5034783"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Les imaginaires influencent :</a:t>
            </a:r>
          </a:p>
        </p:txBody>
      </p:sp>
      <p:sp>
        <p:nvSpPr>
          <p:cNvPr id="5" name="ZoneTexte 4">
            <a:extLst>
              <a:ext uri="{FF2B5EF4-FFF2-40B4-BE49-F238E27FC236}">
                <a16:creationId xmlns:a16="http://schemas.microsoft.com/office/drawing/2014/main" id="{228049B9-7175-2BCB-386B-17F50E676327}"/>
              </a:ext>
            </a:extLst>
          </p:cNvPr>
          <p:cNvSpPr txBox="1"/>
          <p:nvPr/>
        </p:nvSpPr>
        <p:spPr>
          <a:xfrm>
            <a:off x="1224248" y="1385868"/>
            <a:ext cx="5034783"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o	le choix de la destination,</a:t>
            </a:r>
          </a:p>
        </p:txBody>
      </p:sp>
      <p:sp>
        <p:nvSpPr>
          <p:cNvPr id="6" name="ZoneTexte 5">
            <a:extLst>
              <a:ext uri="{FF2B5EF4-FFF2-40B4-BE49-F238E27FC236}">
                <a16:creationId xmlns:a16="http://schemas.microsoft.com/office/drawing/2014/main" id="{E14057BE-3F91-BDBA-5C80-2EDAEBBB3C2C}"/>
              </a:ext>
            </a:extLst>
          </p:cNvPr>
          <p:cNvSpPr txBox="1"/>
          <p:nvPr/>
        </p:nvSpPr>
        <p:spPr>
          <a:xfrm>
            <a:off x="1224248" y="2136159"/>
            <a:ext cx="5034783"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o	les activités pratiquées,</a:t>
            </a:r>
          </a:p>
        </p:txBody>
      </p:sp>
      <p:sp>
        <p:nvSpPr>
          <p:cNvPr id="7" name="ZoneTexte 6">
            <a:extLst>
              <a:ext uri="{FF2B5EF4-FFF2-40B4-BE49-F238E27FC236}">
                <a16:creationId xmlns:a16="http://schemas.microsoft.com/office/drawing/2014/main" id="{80E72E26-1C34-0438-55E9-0B90C458CDF9}"/>
              </a:ext>
            </a:extLst>
          </p:cNvPr>
          <p:cNvSpPr txBox="1"/>
          <p:nvPr/>
        </p:nvSpPr>
        <p:spPr>
          <a:xfrm>
            <a:off x="1224248" y="2788078"/>
            <a:ext cx="7675204" cy="707886"/>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o	les comportements des acteurs : touristes, 	locaux, voyagistes, hébergeurs, transport, etc.</a:t>
            </a:r>
          </a:p>
        </p:txBody>
      </p:sp>
      <p:sp>
        <p:nvSpPr>
          <p:cNvPr id="8" name="ZoneTexte 7">
            <a:extLst>
              <a:ext uri="{FF2B5EF4-FFF2-40B4-BE49-F238E27FC236}">
                <a16:creationId xmlns:a16="http://schemas.microsoft.com/office/drawing/2014/main" id="{6C5364EE-F644-6248-D158-8D571BAF9D88}"/>
              </a:ext>
            </a:extLst>
          </p:cNvPr>
          <p:cNvSpPr txBox="1"/>
          <p:nvPr/>
        </p:nvSpPr>
        <p:spPr>
          <a:xfrm>
            <a:off x="487058" y="3921622"/>
            <a:ext cx="5034783"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Écarts possibles entre :</a:t>
            </a:r>
          </a:p>
        </p:txBody>
      </p:sp>
      <p:sp>
        <p:nvSpPr>
          <p:cNvPr id="9" name="ZoneTexte 8">
            <a:extLst>
              <a:ext uri="{FF2B5EF4-FFF2-40B4-BE49-F238E27FC236}">
                <a16:creationId xmlns:a16="http://schemas.microsoft.com/office/drawing/2014/main" id="{C234F75A-BB01-303B-F533-13265476EB76}"/>
              </a:ext>
            </a:extLst>
          </p:cNvPr>
          <p:cNvSpPr txBox="1"/>
          <p:nvPr/>
        </p:nvSpPr>
        <p:spPr>
          <a:xfrm>
            <a:off x="1224247" y="4671913"/>
            <a:ext cx="5034783"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o	imaginaire attendu</a:t>
            </a:r>
          </a:p>
        </p:txBody>
      </p:sp>
      <p:sp>
        <p:nvSpPr>
          <p:cNvPr id="10" name="ZoneTexte 9">
            <a:extLst>
              <a:ext uri="{FF2B5EF4-FFF2-40B4-BE49-F238E27FC236}">
                <a16:creationId xmlns:a16="http://schemas.microsoft.com/office/drawing/2014/main" id="{948D6E06-2137-FA5E-E3BA-D1C5F15ED8DD}"/>
              </a:ext>
            </a:extLst>
          </p:cNvPr>
          <p:cNvSpPr txBox="1"/>
          <p:nvPr/>
        </p:nvSpPr>
        <p:spPr>
          <a:xfrm>
            <a:off x="1224247" y="5422204"/>
            <a:ext cx="7770897" cy="707886"/>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o	réalité vécue (surtourisme, dégradation, pollution, conflits d’usages).</a:t>
            </a:r>
          </a:p>
        </p:txBody>
      </p:sp>
    </p:spTree>
    <p:extLst>
      <p:ext uri="{BB962C8B-B14F-4D97-AF65-F5344CB8AC3E}">
        <p14:creationId xmlns:p14="http://schemas.microsoft.com/office/powerpoint/2010/main" val="36573885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04B7677-4189-48B5-7C2E-A46C20C3026A}"/>
              </a:ext>
            </a:extLst>
          </p:cNvPr>
          <p:cNvSpPr>
            <a:spLocks noGrp="1"/>
          </p:cNvSpPr>
          <p:nvPr>
            <p:ph type="sldNum" sz="quarter" idx="12"/>
          </p:nvPr>
        </p:nvSpPr>
        <p:spPr/>
        <p:txBody>
          <a:bodyPr/>
          <a:lstStyle/>
          <a:p>
            <a:fld id="{B0ABF02D-C72E-4E70-AD39-D24D1FE82F66}" type="slidenum">
              <a:rPr lang="fr-FR" smtClean="0"/>
              <a:t>80</a:t>
            </a:fld>
            <a:endParaRPr lang="fr-FR"/>
          </a:p>
        </p:txBody>
      </p:sp>
      <p:pic>
        <p:nvPicPr>
          <p:cNvPr id="4" name="Image 3">
            <a:extLst>
              <a:ext uri="{FF2B5EF4-FFF2-40B4-BE49-F238E27FC236}">
                <a16:creationId xmlns:a16="http://schemas.microsoft.com/office/drawing/2014/main" id="{E8B1E45B-E96D-6D2C-36CF-BCD7FA903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67" y="276447"/>
            <a:ext cx="8749265" cy="4999580"/>
          </a:xfrm>
          <a:prstGeom prst="rect">
            <a:avLst/>
          </a:prstGeom>
        </p:spPr>
      </p:pic>
    </p:spTree>
    <p:extLst>
      <p:ext uri="{BB962C8B-B14F-4D97-AF65-F5344CB8AC3E}">
        <p14:creationId xmlns:p14="http://schemas.microsoft.com/office/powerpoint/2010/main" val="20030987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5862C-CE07-4466-8594-E2AC46938008}"/>
              </a:ext>
            </a:extLst>
          </p:cNvPr>
          <p:cNvSpPr>
            <a:spLocks noGrp="1"/>
          </p:cNvSpPr>
          <p:nvPr>
            <p:ph type="sldNum" sz="quarter" idx="12"/>
          </p:nvPr>
        </p:nvSpPr>
        <p:spPr/>
        <p:txBody>
          <a:bodyPr/>
          <a:lstStyle/>
          <a:p>
            <a:fld id="{B0ABF02D-C72E-4E70-AD39-D24D1FE82F66}" type="slidenum">
              <a:rPr lang="fr-FR" smtClean="0"/>
              <a:t>81</a:t>
            </a:fld>
            <a:endParaRPr lang="fr-FR"/>
          </a:p>
        </p:txBody>
      </p:sp>
      <p:sp>
        <p:nvSpPr>
          <p:cNvPr id="5" name="ZoneTexte 4">
            <a:extLst>
              <a:ext uri="{FF2B5EF4-FFF2-40B4-BE49-F238E27FC236}">
                <a16:creationId xmlns:a16="http://schemas.microsoft.com/office/drawing/2014/main" id="{A0738FE8-A79F-2FCD-3957-B04180E52479}"/>
              </a:ext>
            </a:extLst>
          </p:cNvPr>
          <p:cNvSpPr txBox="1"/>
          <p:nvPr/>
        </p:nvSpPr>
        <p:spPr>
          <a:xfrm>
            <a:off x="247674" y="4928908"/>
            <a:ext cx="8726205" cy="1631216"/>
          </a:xfrm>
          <a:prstGeom prst="rect">
            <a:avLst/>
          </a:prstGeom>
          <a:solidFill>
            <a:schemeClr val="bg1"/>
          </a:solidFill>
        </p:spPr>
        <p:txBody>
          <a:bodyPr wrap="square" rtlCol="0">
            <a:spAutoFit/>
          </a:bodyPr>
          <a:lstStyle/>
          <a:p>
            <a:r>
              <a:rPr lang="fr-FR" sz="2000" dirty="0"/>
              <a:t>L</a:t>
            </a:r>
            <a:r>
              <a:rPr lang="fr-FR" sz="2000" i="1" dirty="0"/>
              <a:t>’Icon of the </a:t>
            </a:r>
            <a:r>
              <a:rPr lang="fr-FR" sz="2000" i="1" dirty="0" err="1"/>
              <a:t>seas</a:t>
            </a:r>
            <a:r>
              <a:rPr lang="fr-FR" sz="2000" dirty="0"/>
              <a:t>, mis en service en 2024, mesure 365 mètres de long (plus de 3 terrains de foot). Il est équipé de 20 ponts, de 8 quartiers (chacun destiné à un public particulier et une ambiance spécifique), un parc aquatique, un </a:t>
            </a:r>
            <a:r>
              <a:rPr lang="fr-FR" sz="2000" dirty="0" err="1"/>
              <a:t>aquadôme</a:t>
            </a:r>
            <a:r>
              <a:rPr lang="fr-FR" sz="2000" dirty="0"/>
              <a:t>, 40 lieus de restauration et de détente. De quoi amuser 7600 passagers et donner de l’ouvrage à 2 350 membres d’équipage.</a:t>
            </a:r>
          </a:p>
        </p:txBody>
      </p:sp>
      <p:pic>
        <p:nvPicPr>
          <p:cNvPr id="6" name="Image 5">
            <a:extLst>
              <a:ext uri="{FF2B5EF4-FFF2-40B4-BE49-F238E27FC236}">
                <a16:creationId xmlns:a16="http://schemas.microsoft.com/office/drawing/2014/main" id="{D9B0F2F0-B4E6-DBD9-3930-2652D4B48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91" y="225947"/>
            <a:ext cx="6444137" cy="4509501"/>
          </a:xfrm>
          <a:prstGeom prst="rect">
            <a:avLst/>
          </a:prstGeom>
        </p:spPr>
      </p:pic>
    </p:spTree>
    <p:extLst>
      <p:ext uri="{BB962C8B-B14F-4D97-AF65-F5344CB8AC3E}">
        <p14:creationId xmlns:p14="http://schemas.microsoft.com/office/powerpoint/2010/main" val="15011031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DC0DEF6-965C-4036-8362-81C19AE9DE5A}"/>
              </a:ext>
            </a:extLst>
          </p:cNvPr>
          <p:cNvSpPr>
            <a:spLocks noGrp="1"/>
          </p:cNvSpPr>
          <p:nvPr>
            <p:ph type="sldNum" sz="quarter" idx="12"/>
          </p:nvPr>
        </p:nvSpPr>
        <p:spPr/>
        <p:txBody>
          <a:bodyPr/>
          <a:lstStyle/>
          <a:p>
            <a:fld id="{B0ABF02D-C72E-4E70-AD39-D24D1FE82F66}" type="slidenum">
              <a:rPr lang="fr-FR" smtClean="0"/>
              <a:t>82</a:t>
            </a:fld>
            <a:endParaRPr lang="fr-FR"/>
          </a:p>
        </p:txBody>
      </p:sp>
      <p:sp>
        <p:nvSpPr>
          <p:cNvPr id="3" name="ZoneTexte 2">
            <a:extLst>
              <a:ext uri="{FF2B5EF4-FFF2-40B4-BE49-F238E27FC236}">
                <a16:creationId xmlns:a16="http://schemas.microsoft.com/office/drawing/2014/main" id="{CC522AB8-FE70-457E-A629-1ACC393164B1}"/>
              </a:ext>
            </a:extLst>
          </p:cNvPr>
          <p:cNvSpPr txBox="1"/>
          <p:nvPr/>
        </p:nvSpPr>
        <p:spPr>
          <a:xfrm>
            <a:off x="260103" y="117693"/>
            <a:ext cx="4083298"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4/ Le tourisme ludique</a:t>
            </a:r>
          </a:p>
        </p:txBody>
      </p:sp>
      <p:sp>
        <p:nvSpPr>
          <p:cNvPr id="4" name="ZoneTexte 3">
            <a:extLst>
              <a:ext uri="{FF2B5EF4-FFF2-40B4-BE49-F238E27FC236}">
                <a16:creationId xmlns:a16="http://schemas.microsoft.com/office/drawing/2014/main" id="{3894A776-AA32-4DD0-B79C-3845FD69026D}"/>
              </a:ext>
            </a:extLst>
          </p:cNvPr>
          <p:cNvSpPr txBox="1"/>
          <p:nvPr/>
        </p:nvSpPr>
        <p:spPr>
          <a:xfrm>
            <a:off x="4923543" y="136524"/>
            <a:ext cx="3477507"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Les parcs à thème</a:t>
            </a:r>
          </a:p>
        </p:txBody>
      </p:sp>
      <p:pic>
        <p:nvPicPr>
          <p:cNvPr id="6" name="Image 5">
            <a:extLst>
              <a:ext uri="{FF2B5EF4-FFF2-40B4-BE49-F238E27FC236}">
                <a16:creationId xmlns:a16="http://schemas.microsoft.com/office/drawing/2014/main" id="{4CF13E51-B488-4246-9C3B-D5642FE6A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63" y="679400"/>
            <a:ext cx="7559040" cy="5125974"/>
          </a:xfrm>
          <a:prstGeom prst="rect">
            <a:avLst/>
          </a:prstGeom>
        </p:spPr>
      </p:pic>
      <p:sp>
        <p:nvSpPr>
          <p:cNvPr id="7" name="ZoneTexte 6">
            <a:extLst>
              <a:ext uri="{FF2B5EF4-FFF2-40B4-BE49-F238E27FC236}">
                <a16:creationId xmlns:a16="http://schemas.microsoft.com/office/drawing/2014/main" id="{9B8E8D63-7475-48DE-B321-6AA4A4110248}"/>
              </a:ext>
            </a:extLst>
          </p:cNvPr>
          <p:cNvSpPr txBox="1"/>
          <p:nvPr/>
        </p:nvSpPr>
        <p:spPr>
          <a:xfrm>
            <a:off x="260103" y="5831027"/>
            <a:ext cx="8426697" cy="707886"/>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Coney Island est une ancienne île devenue péninsule située à l'extrême sud de l'arrondissement de Brooklyn, dans la ville de New York.</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82298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B664C0B-68F3-4170-9DFA-2ECE53CA0ECF}"/>
              </a:ext>
            </a:extLst>
          </p:cNvPr>
          <p:cNvSpPr>
            <a:spLocks noGrp="1"/>
          </p:cNvSpPr>
          <p:nvPr>
            <p:ph type="sldNum" sz="quarter" idx="12"/>
          </p:nvPr>
        </p:nvSpPr>
        <p:spPr/>
        <p:txBody>
          <a:bodyPr/>
          <a:lstStyle/>
          <a:p>
            <a:fld id="{B0ABF02D-C72E-4E70-AD39-D24D1FE82F66}" type="slidenum">
              <a:rPr lang="fr-FR" smtClean="0"/>
              <a:t>83</a:t>
            </a:fld>
            <a:endParaRPr lang="fr-FR"/>
          </a:p>
        </p:txBody>
      </p:sp>
      <p:pic>
        <p:nvPicPr>
          <p:cNvPr id="6" name="Image 5">
            <a:extLst>
              <a:ext uri="{FF2B5EF4-FFF2-40B4-BE49-F238E27FC236}">
                <a16:creationId xmlns:a16="http://schemas.microsoft.com/office/drawing/2014/main" id="{CD168806-7AE1-4AED-9D9D-B5D84242F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62" y="136524"/>
            <a:ext cx="8478608" cy="5568904"/>
          </a:xfrm>
          <a:prstGeom prst="rect">
            <a:avLst/>
          </a:prstGeom>
        </p:spPr>
      </p:pic>
      <p:sp>
        <p:nvSpPr>
          <p:cNvPr id="7" name="ZoneTexte 6">
            <a:extLst>
              <a:ext uri="{FF2B5EF4-FFF2-40B4-BE49-F238E27FC236}">
                <a16:creationId xmlns:a16="http://schemas.microsoft.com/office/drawing/2014/main" id="{0D3BA62B-1DE9-42EE-A36F-8941A426984B}"/>
              </a:ext>
            </a:extLst>
          </p:cNvPr>
          <p:cNvSpPr txBox="1"/>
          <p:nvPr/>
        </p:nvSpPr>
        <p:spPr>
          <a:xfrm>
            <a:off x="425362" y="5705428"/>
            <a:ext cx="8478609" cy="707886"/>
          </a:xfrm>
          <a:prstGeom prst="rect">
            <a:avLst/>
          </a:prstGeom>
          <a:solidFill>
            <a:schemeClr val="bg1"/>
          </a:solidFill>
        </p:spPr>
        <p:txBody>
          <a:bodyPr wrap="square" rtlCol="0">
            <a:spAutoFit/>
          </a:bodyPr>
          <a:lstStyle/>
          <a:p>
            <a:pPr algn="ctr"/>
            <a:r>
              <a:rPr lang="fr-FR" sz="2000" dirty="0">
                <a:latin typeface="Arial" panose="020B0604020202020204" pitchFamily="34" charset="0"/>
                <a:cs typeface="Arial" panose="020B0604020202020204" pitchFamily="34" charset="0"/>
              </a:rPr>
              <a:t>Parc d’attraction de </a:t>
            </a:r>
            <a:r>
              <a:rPr lang="fr-FR" sz="2000" dirty="0" err="1">
                <a:latin typeface="Arial" panose="020B0604020202020204" pitchFamily="34" charset="0"/>
                <a:cs typeface="Arial" panose="020B0604020202020204" pitchFamily="34" charset="0"/>
              </a:rPr>
              <a:t>Coney</a:t>
            </a:r>
            <a:r>
              <a:rPr lang="fr-FR" sz="2000" dirty="0">
                <a:latin typeface="Arial" panose="020B0604020202020204" pitchFamily="34" charset="0"/>
                <a:cs typeface="Arial" panose="020B0604020202020204" pitchFamily="34" charset="0"/>
              </a:rPr>
              <a:t> Island avec montagnes russes </a:t>
            </a:r>
          </a:p>
          <a:p>
            <a:pPr algn="ctr"/>
            <a:r>
              <a:rPr lang="fr-FR" sz="2000" dirty="0">
                <a:latin typeface="Arial" panose="020B0604020202020204" pitchFamily="34" charset="0"/>
                <a:cs typeface="Arial" panose="020B0604020202020204" pitchFamily="34" charset="0"/>
              </a:rPr>
              <a:t>1</a:t>
            </a:r>
            <a:r>
              <a:rPr lang="fr-FR" sz="2000" baseline="30000" dirty="0">
                <a:latin typeface="Arial" panose="020B0604020202020204" pitchFamily="34" charset="0"/>
                <a:cs typeface="Arial" panose="020B0604020202020204" pitchFamily="34" charset="0"/>
              </a:rPr>
              <a:t>er</a:t>
            </a:r>
            <a:r>
              <a:rPr lang="fr-FR" sz="2000" dirty="0">
                <a:latin typeface="Arial" panose="020B0604020202020204" pitchFamily="34" charset="0"/>
                <a:cs typeface="Arial" panose="020B0604020202020204" pitchFamily="34" charset="0"/>
              </a:rPr>
              <a:t> parc d’attraction aux E-U</a:t>
            </a:r>
          </a:p>
        </p:txBody>
      </p:sp>
    </p:spTree>
    <p:extLst>
      <p:ext uri="{BB962C8B-B14F-4D97-AF65-F5344CB8AC3E}">
        <p14:creationId xmlns:p14="http://schemas.microsoft.com/office/powerpoint/2010/main" val="11633675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E5313B1-971B-489B-B41B-50B9D7D29013}"/>
              </a:ext>
            </a:extLst>
          </p:cNvPr>
          <p:cNvSpPr>
            <a:spLocks noGrp="1"/>
          </p:cNvSpPr>
          <p:nvPr>
            <p:ph type="sldNum" sz="quarter" idx="12"/>
          </p:nvPr>
        </p:nvSpPr>
        <p:spPr/>
        <p:txBody>
          <a:bodyPr/>
          <a:lstStyle/>
          <a:p>
            <a:fld id="{B0ABF02D-C72E-4E70-AD39-D24D1FE82F66}" type="slidenum">
              <a:rPr lang="fr-FR" smtClean="0"/>
              <a:t>84</a:t>
            </a:fld>
            <a:endParaRPr lang="fr-FR"/>
          </a:p>
        </p:txBody>
      </p:sp>
      <p:sp>
        <p:nvSpPr>
          <p:cNvPr id="3" name="ZoneTexte 2">
            <a:extLst>
              <a:ext uri="{FF2B5EF4-FFF2-40B4-BE49-F238E27FC236}">
                <a16:creationId xmlns:a16="http://schemas.microsoft.com/office/drawing/2014/main" id="{6E5BC8F9-8AF0-4A32-A0AD-55736353F3C3}"/>
              </a:ext>
            </a:extLst>
          </p:cNvPr>
          <p:cNvSpPr txBox="1"/>
          <p:nvPr/>
        </p:nvSpPr>
        <p:spPr>
          <a:xfrm>
            <a:off x="348317" y="144751"/>
            <a:ext cx="7389793" cy="400110"/>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Walt Disney </a:t>
            </a:r>
            <a:r>
              <a:rPr lang="fr-FR" sz="2000" u="sng" dirty="0" err="1">
                <a:latin typeface="Verdana" panose="020B0604030504040204" pitchFamily="34" charset="0"/>
                <a:ea typeface="Verdana" panose="020B0604030504040204" pitchFamily="34" charset="0"/>
              </a:rPr>
              <a:t>Company</a:t>
            </a:r>
            <a:r>
              <a:rPr lang="fr-FR" sz="2000" u="sng" dirty="0">
                <a:latin typeface="Verdana" panose="020B0604030504040204" pitchFamily="34" charset="0"/>
                <a:ea typeface="Verdana" panose="020B0604030504040204" pitchFamily="34" charset="0"/>
              </a:rPr>
              <a:t> et la conquête du monde</a:t>
            </a:r>
          </a:p>
        </p:txBody>
      </p:sp>
      <p:pic>
        <p:nvPicPr>
          <p:cNvPr id="5" name="Image 4">
            <a:extLst>
              <a:ext uri="{FF2B5EF4-FFF2-40B4-BE49-F238E27FC236}">
                <a16:creationId xmlns:a16="http://schemas.microsoft.com/office/drawing/2014/main" id="{3C7D751D-F37C-4B47-A658-F63079702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42" y="1169328"/>
            <a:ext cx="7973568" cy="4983480"/>
          </a:xfrm>
          <a:prstGeom prst="rect">
            <a:avLst/>
          </a:prstGeom>
        </p:spPr>
      </p:pic>
      <p:sp>
        <p:nvSpPr>
          <p:cNvPr id="6" name="ZoneTexte 5">
            <a:extLst>
              <a:ext uri="{FF2B5EF4-FFF2-40B4-BE49-F238E27FC236}">
                <a16:creationId xmlns:a16="http://schemas.microsoft.com/office/drawing/2014/main" id="{B69C1812-DCBA-4125-B9AA-7ED471C2E68F}"/>
              </a:ext>
            </a:extLst>
          </p:cNvPr>
          <p:cNvSpPr txBox="1"/>
          <p:nvPr/>
        </p:nvSpPr>
        <p:spPr>
          <a:xfrm>
            <a:off x="221742" y="748403"/>
            <a:ext cx="686485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Ouverture en 1955 de Disneyland en Californie (Anaheim). </a:t>
            </a:r>
          </a:p>
        </p:txBody>
      </p:sp>
    </p:spTree>
    <p:extLst>
      <p:ext uri="{BB962C8B-B14F-4D97-AF65-F5344CB8AC3E}">
        <p14:creationId xmlns:p14="http://schemas.microsoft.com/office/powerpoint/2010/main" val="33932389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A10AE26-D7BA-4147-B9EA-3F12F30D12B0}"/>
              </a:ext>
            </a:extLst>
          </p:cNvPr>
          <p:cNvSpPr>
            <a:spLocks noGrp="1"/>
          </p:cNvSpPr>
          <p:nvPr>
            <p:ph type="sldNum" sz="quarter" idx="12"/>
          </p:nvPr>
        </p:nvSpPr>
        <p:spPr/>
        <p:txBody>
          <a:bodyPr/>
          <a:lstStyle/>
          <a:p>
            <a:fld id="{B0ABF02D-C72E-4E70-AD39-D24D1FE82F66}" type="slidenum">
              <a:rPr lang="fr-FR" smtClean="0"/>
              <a:t>85</a:t>
            </a:fld>
            <a:endParaRPr lang="fr-FR"/>
          </a:p>
        </p:txBody>
      </p:sp>
      <p:sp>
        <p:nvSpPr>
          <p:cNvPr id="3" name="ZoneTexte 2">
            <a:extLst>
              <a:ext uri="{FF2B5EF4-FFF2-40B4-BE49-F238E27FC236}">
                <a16:creationId xmlns:a16="http://schemas.microsoft.com/office/drawing/2014/main" id="{728B263E-A9D5-40B1-BAAB-B38125B0DE1E}"/>
              </a:ext>
            </a:extLst>
          </p:cNvPr>
          <p:cNvSpPr txBox="1"/>
          <p:nvPr/>
        </p:nvSpPr>
        <p:spPr>
          <a:xfrm>
            <a:off x="182183" y="136524"/>
            <a:ext cx="8779634" cy="1323439"/>
          </a:xfrm>
          <a:prstGeom prst="rect">
            <a:avLst/>
          </a:prstGeom>
          <a:solidFill>
            <a:schemeClr val="bg1"/>
          </a:solidFill>
        </p:spPr>
        <p:txBody>
          <a:bodyPr wrap="square" rtlCol="0">
            <a:spAutoFit/>
          </a:bodyPr>
          <a:lstStyle/>
          <a:p>
            <a:r>
              <a:rPr lang="fr-FR" sz="2000" dirty="0">
                <a:latin typeface="Verdana" panose="020B0604030504040204" pitchFamily="34" charset="0"/>
                <a:ea typeface="Verdana" panose="020B0604030504040204" pitchFamily="34" charset="0"/>
              </a:rPr>
              <a:t>Il existe actuellement 12 parcs à thème Disney répartis dans 6 destinations à travers le monde : 2 à Anaheim, 2 à Orlando (Floride), 2 à Paris-Marne La Vallée, 2 à Tokyo, 1 à Hong-Kong, 1 à </a:t>
            </a:r>
            <a:r>
              <a:rPr lang="fr-FR" sz="2000" dirty="0" err="1">
                <a:latin typeface="Verdana" panose="020B0604030504040204" pitchFamily="34" charset="0"/>
                <a:ea typeface="Verdana" panose="020B0604030504040204" pitchFamily="34" charset="0"/>
              </a:rPr>
              <a:t>Shanghaï</a:t>
            </a:r>
            <a:r>
              <a:rPr lang="fr-FR" sz="2000" dirty="0">
                <a:latin typeface="Verdana" panose="020B0604030504040204" pitchFamily="34" charset="0"/>
                <a:ea typeface="Verdana" panose="020B0604030504040204" pitchFamily="34" charset="0"/>
              </a:rPr>
              <a:t> et 2 parcs aquatiques en Floride</a:t>
            </a:r>
          </a:p>
        </p:txBody>
      </p:sp>
      <p:pic>
        <p:nvPicPr>
          <p:cNvPr id="5" name="Image 4">
            <a:extLst>
              <a:ext uri="{FF2B5EF4-FFF2-40B4-BE49-F238E27FC236}">
                <a16:creationId xmlns:a16="http://schemas.microsoft.com/office/drawing/2014/main" id="{23EC8B8A-1411-4E19-9150-0B48E8F46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93" y="2272249"/>
            <a:ext cx="6470077" cy="4084102"/>
          </a:xfrm>
          <a:prstGeom prst="rect">
            <a:avLst/>
          </a:prstGeom>
        </p:spPr>
      </p:pic>
      <p:sp>
        <p:nvSpPr>
          <p:cNvPr id="6" name="ZoneTexte 5">
            <a:extLst>
              <a:ext uri="{FF2B5EF4-FFF2-40B4-BE49-F238E27FC236}">
                <a16:creationId xmlns:a16="http://schemas.microsoft.com/office/drawing/2014/main" id="{D4D7294E-9861-45FA-8043-E79A0486DA66}"/>
              </a:ext>
            </a:extLst>
          </p:cNvPr>
          <p:cNvSpPr txBox="1"/>
          <p:nvPr/>
        </p:nvSpPr>
        <p:spPr>
          <a:xfrm>
            <a:off x="262193" y="1725930"/>
            <a:ext cx="6470077"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Concurrent de WDC : Universal Studios. Ici le parc d’Orlando</a:t>
            </a:r>
          </a:p>
        </p:txBody>
      </p:sp>
      <p:sp>
        <p:nvSpPr>
          <p:cNvPr id="7" name="ZoneTexte 6">
            <a:extLst>
              <a:ext uri="{FF2B5EF4-FFF2-40B4-BE49-F238E27FC236}">
                <a16:creationId xmlns:a16="http://schemas.microsoft.com/office/drawing/2014/main" id="{132D66EC-A598-4BCA-A685-E62D822A283B}"/>
              </a:ext>
            </a:extLst>
          </p:cNvPr>
          <p:cNvSpPr txBox="1"/>
          <p:nvPr/>
        </p:nvSpPr>
        <p:spPr>
          <a:xfrm>
            <a:off x="6858000" y="2520176"/>
            <a:ext cx="2194560" cy="1938992"/>
          </a:xfrm>
          <a:prstGeom prst="rect">
            <a:avLst/>
          </a:prstGeom>
          <a:solidFill>
            <a:schemeClr val="bg1"/>
          </a:solidFill>
        </p:spPr>
        <p:txBody>
          <a:bodyPr wrap="square" rtlCol="0">
            <a:spAutoFit/>
          </a:bodyPr>
          <a:lstStyle/>
          <a:p>
            <a:r>
              <a:rPr lang="fr-FR" sz="2000" dirty="0">
                <a:latin typeface="Verdana" panose="020B0604030504040204" pitchFamily="34" charset="0"/>
                <a:ea typeface="Verdana" panose="020B0604030504040204" pitchFamily="34" charset="0"/>
                <a:cs typeface="Arial" panose="020B0604020202020204" pitchFamily="34" charset="0"/>
              </a:rPr>
              <a:t>8 parcs : 4 à Orlando, 1 à Los Angeles, 1 à Osaka, 1 à Singapour. </a:t>
            </a:r>
          </a:p>
          <a:p>
            <a:r>
              <a:rPr lang="fr-FR" sz="2000" dirty="0">
                <a:latin typeface="Verdana" panose="020B0604030504040204" pitchFamily="34" charset="0"/>
                <a:ea typeface="Verdana" panose="020B0604030504040204" pitchFamily="34" charset="0"/>
                <a:cs typeface="Arial" panose="020B0604020202020204" pitchFamily="34" charset="0"/>
              </a:rPr>
              <a:t>1 à Pékin.</a:t>
            </a:r>
          </a:p>
        </p:txBody>
      </p:sp>
    </p:spTree>
    <p:extLst>
      <p:ext uri="{BB962C8B-B14F-4D97-AF65-F5344CB8AC3E}">
        <p14:creationId xmlns:p14="http://schemas.microsoft.com/office/powerpoint/2010/main" val="32958658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59C142-4142-4761-A658-CB1FAF70EDC7}"/>
              </a:ext>
            </a:extLst>
          </p:cNvPr>
          <p:cNvSpPr>
            <a:spLocks noGrp="1"/>
          </p:cNvSpPr>
          <p:nvPr>
            <p:ph type="sldNum" sz="quarter" idx="12"/>
          </p:nvPr>
        </p:nvSpPr>
        <p:spPr/>
        <p:txBody>
          <a:bodyPr/>
          <a:lstStyle/>
          <a:p>
            <a:fld id="{B0ABF02D-C72E-4E70-AD39-D24D1FE82F66}" type="slidenum">
              <a:rPr lang="fr-FR" smtClean="0"/>
              <a:t>86</a:t>
            </a:fld>
            <a:endParaRPr lang="fr-FR"/>
          </a:p>
        </p:txBody>
      </p:sp>
      <p:sp>
        <p:nvSpPr>
          <p:cNvPr id="3" name="ZoneTexte 2">
            <a:extLst>
              <a:ext uri="{FF2B5EF4-FFF2-40B4-BE49-F238E27FC236}">
                <a16:creationId xmlns:a16="http://schemas.microsoft.com/office/drawing/2014/main" id="{C246EBFF-43F0-9509-FE44-E96EB84D1EC6}"/>
              </a:ext>
            </a:extLst>
          </p:cNvPr>
          <p:cNvSpPr txBox="1"/>
          <p:nvPr/>
        </p:nvSpPr>
        <p:spPr>
          <a:xfrm>
            <a:off x="6846570" y="783543"/>
            <a:ext cx="2194560" cy="1323439"/>
          </a:xfrm>
          <a:prstGeom prst="rect">
            <a:avLst/>
          </a:prstGeom>
          <a:solidFill>
            <a:schemeClr val="bg1"/>
          </a:solidFill>
        </p:spPr>
        <p:txBody>
          <a:bodyPr wrap="square" rtlCol="0">
            <a:spAutoFit/>
          </a:bodyPr>
          <a:lstStyle/>
          <a:p>
            <a:r>
              <a:rPr lang="fr-FR" sz="2000" dirty="0">
                <a:latin typeface="Verdana" panose="020B0604030504040204" pitchFamily="34" charset="0"/>
                <a:ea typeface="Verdana" panose="020B0604030504040204" pitchFamily="34" charset="0"/>
                <a:cs typeface="Arial" panose="020B0604020202020204" pitchFamily="34" charset="0"/>
              </a:rPr>
              <a:t>Groupe </a:t>
            </a:r>
            <a:r>
              <a:rPr lang="fr-FR" sz="2000" dirty="0" err="1">
                <a:latin typeface="Verdana" panose="020B0604030504040204" pitchFamily="34" charset="0"/>
                <a:ea typeface="Verdana" panose="020B0604030504040204" pitchFamily="34" charset="0"/>
                <a:cs typeface="Arial" panose="020B0604020202020204" pitchFamily="34" charset="0"/>
              </a:rPr>
              <a:t>Chimelong</a:t>
            </a:r>
            <a:r>
              <a:rPr lang="fr-FR" sz="2000" dirty="0">
                <a:latin typeface="Verdana" panose="020B0604030504040204" pitchFamily="34" charset="0"/>
                <a:ea typeface="Verdana" panose="020B0604030504040204" pitchFamily="34" charset="0"/>
                <a:cs typeface="Arial" panose="020B0604020202020204" pitchFamily="34" charset="0"/>
              </a:rPr>
              <a:t> (3 parcs), </a:t>
            </a:r>
            <a:r>
              <a:rPr lang="fr-FR" sz="2000" dirty="0" err="1">
                <a:latin typeface="Verdana" panose="020B0604030504040204" pitchFamily="34" charset="0"/>
                <a:ea typeface="Verdana" panose="020B0604030504040204" pitchFamily="34" charset="0"/>
                <a:cs typeface="Arial" panose="020B0604020202020204" pitchFamily="34" charset="0"/>
              </a:rPr>
              <a:t>Fantawild</a:t>
            </a:r>
            <a:r>
              <a:rPr lang="fr-FR" sz="2000" dirty="0">
                <a:latin typeface="Verdana" panose="020B0604030504040204" pitchFamily="34" charset="0"/>
                <a:ea typeface="Verdana" panose="020B0604030504040204" pitchFamily="34" charset="0"/>
                <a:cs typeface="Arial" panose="020B0604020202020204" pitchFamily="34" charset="0"/>
              </a:rPr>
              <a:t>, OCT </a:t>
            </a:r>
          </a:p>
        </p:txBody>
      </p:sp>
      <p:pic>
        <p:nvPicPr>
          <p:cNvPr id="5" name="Image 4">
            <a:extLst>
              <a:ext uri="{FF2B5EF4-FFF2-40B4-BE49-F238E27FC236}">
                <a16:creationId xmlns:a16="http://schemas.microsoft.com/office/drawing/2014/main" id="{B44EB9FC-978F-82F4-AB79-9E3410C0E017}"/>
              </a:ext>
            </a:extLst>
          </p:cNvPr>
          <p:cNvPicPr>
            <a:picLocks noChangeAspect="1"/>
          </p:cNvPicPr>
          <p:nvPr/>
        </p:nvPicPr>
        <p:blipFill>
          <a:blip r:embed="rId2"/>
          <a:stretch>
            <a:fillRect/>
          </a:stretch>
        </p:blipFill>
        <p:spPr>
          <a:xfrm>
            <a:off x="850605" y="136524"/>
            <a:ext cx="5876690" cy="6656782"/>
          </a:xfrm>
          <a:prstGeom prst="rect">
            <a:avLst/>
          </a:prstGeom>
        </p:spPr>
      </p:pic>
      <p:sp>
        <p:nvSpPr>
          <p:cNvPr id="6" name="ZoneTexte 5">
            <a:extLst>
              <a:ext uri="{FF2B5EF4-FFF2-40B4-BE49-F238E27FC236}">
                <a16:creationId xmlns:a16="http://schemas.microsoft.com/office/drawing/2014/main" id="{6A2B68AA-13EA-28D4-E9A9-5CD319617E46}"/>
              </a:ext>
            </a:extLst>
          </p:cNvPr>
          <p:cNvSpPr txBox="1"/>
          <p:nvPr/>
        </p:nvSpPr>
        <p:spPr>
          <a:xfrm>
            <a:off x="1297170" y="1102488"/>
            <a:ext cx="1988289" cy="523220"/>
          </a:xfrm>
          <a:prstGeom prst="rect">
            <a:avLst/>
          </a:prstGeom>
          <a:solidFill>
            <a:schemeClr val="bg1">
              <a:lumMod val="95000"/>
            </a:schemeClr>
          </a:solidFill>
        </p:spPr>
        <p:txBody>
          <a:bodyPr wrap="square" rtlCol="0">
            <a:spAutoFit/>
          </a:bodyPr>
          <a:lstStyle/>
          <a:p>
            <a:r>
              <a:rPr lang="fr-FR" sz="1400" dirty="0"/>
              <a:t>en million de visiteurs en 2025</a:t>
            </a:r>
          </a:p>
        </p:txBody>
      </p:sp>
    </p:spTree>
    <p:extLst>
      <p:ext uri="{BB962C8B-B14F-4D97-AF65-F5344CB8AC3E}">
        <p14:creationId xmlns:p14="http://schemas.microsoft.com/office/powerpoint/2010/main" val="26225209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B470342-1228-4EA8-B188-FD58429ED8A3}"/>
              </a:ext>
            </a:extLst>
          </p:cNvPr>
          <p:cNvSpPr>
            <a:spLocks noGrp="1"/>
          </p:cNvSpPr>
          <p:nvPr>
            <p:ph type="sldNum" sz="quarter" idx="12"/>
          </p:nvPr>
        </p:nvSpPr>
        <p:spPr/>
        <p:txBody>
          <a:bodyPr/>
          <a:lstStyle/>
          <a:p>
            <a:fld id="{B0ABF02D-C72E-4E70-AD39-D24D1FE82F66}" type="slidenum">
              <a:rPr lang="fr-FR" smtClean="0"/>
              <a:t>87</a:t>
            </a:fld>
            <a:endParaRPr lang="fr-FR"/>
          </a:p>
        </p:txBody>
      </p:sp>
      <p:sp>
        <p:nvSpPr>
          <p:cNvPr id="3" name="ZoneTexte 2">
            <a:extLst>
              <a:ext uri="{FF2B5EF4-FFF2-40B4-BE49-F238E27FC236}">
                <a16:creationId xmlns:a16="http://schemas.microsoft.com/office/drawing/2014/main" id="{B305C034-AE4B-4146-A6AD-EF3FCA4B347F}"/>
              </a:ext>
            </a:extLst>
          </p:cNvPr>
          <p:cNvSpPr txBox="1"/>
          <p:nvPr/>
        </p:nvSpPr>
        <p:spPr>
          <a:xfrm>
            <a:off x="182183" y="136524"/>
            <a:ext cx="8779634" cy="1015663"/>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Modèle proposé par Walt Disney </a:t>
            </a:r>
            <a:r>
              <a:rPr lang="fr-FR" sz="2000" b="1" dirty="0" err="1">
                <a:latin typeface="Verdana" panose="020B0604030504040204" pitchFamily="34" charset="0"/>
                <a:ea typeface="Verdana" panose="020B0604030504040204" pitchFamily="34" charset="0"/>
              </a:rPr>
              <a:t>Company</a:t>
            </a:r>
            <a:r>
              <a:rPr lang="fr-FR" sz="2000" b="1" dirty="0">
                <a:latin typeface="Verdana" panose="020B0604030504040204" pitchFamily="34" charset="0"/>
                <a:ea typeface="Verdana" panose="020B0604030504040204" pitchFamily="34" charset="0"/>
              </a:rPr>
              <a:t> et Universal Studios : un parc à thème, un lieu de villégiature complet (immersion pendant plusieurs jours). </a:t>
            </a:r>
          </a:p>
        </p:txBody>
      </p:sp>
      <p:sp>
        <p:nvSpPr>
          <p:cNvPr id="4" name="ZoneTexte 3">
            <a:extLst>
              <a:ext uri="{FF2B5EF4-FFF2-40B4-BE49-F238E27FC236}">
                <a16:creationId xmlns:a16="http://schemas.microsoft.com/office/drawing/2014/main" id="{3AAFED1C-C053-4198-978E-72E12B1E6267}"/>
              </a:ext>
            </a:extLst>
          </p:cNvPr>
          <p:cNvSpPr txBox="1"/>
          <p:nvPr/>
        </p:nvSpPr>
        <p:spPr>
          <a:xfrm>
            <a:off x="364366" y="2220471"/>
            <a:ext cx="8059542" cy="707886"/>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concurrence féroce : outre les américains, il y a Merlin Entertainment (Royaume-Uni) et les groupes chinois</a:t>
            </a:r>
          </a:p>
        </p:txBody>
      </p:sp>
      <p:sp>
        <p:nvSpPr>
          <p:cNvPr id="5" name="ZoneTexte 4">
            <a:extLst>
              <a:ext uri="{FF2B5EF4-FFF2-40B4-BE49-F238E27FC236}">
                <a16:creationId xmlns:a16="http://schemas.microsoft.com/office/drawing/2014/main" id="{9BB364B7-AF4A-4907-8ED1-28EFFCF7E79A}"/>
              </a:ext>
            </a:extLst>
          </p:cNvPr>
          <p:cNvSpPr txBox="1"/>
          <p:nvPr/>
        </p:nvSpPr>
        <p:spPr>
          <a:xfrm>
            <a:off x="1393764" y="4238350"/>
            <a:ext cx="6356471"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Nécessité d’améliorer et moderniser sans cesse les infrastructures</a:t>
            </a:r>
          </a:p>
        </p:txBody>
      </p:sp>
      <p:cxnSp>
        <p:nvCxnSpPr>
          <p:cNvPr id="7" name="Connecteur droit avec flèche 6">
            <a:extLst>
              <a:ext uri="{FF2B5EF4-FFF2-40B4-BE49-F238E27FC236}">
                <a16:creationId xmlns:a16="http://schemas.microsoft.com/office/drawing/2014/main" id="{455EF5A7-A3B0-4B2A-8B91-F8502F97E0EE}"/>
              </a:ext>
            </a:extLst>
          </p:cNvPr>
          <p:cNvCxnSpPr>
            <a:cxnSpLocks/>
          </p:cNvCxnSpPr>
          <p:nvPr/>
        </p:nvCxnSpPr>
        <p:spPr>
          <a:xfrm>
            <a:off x="4297680" y="1310604"/>
            <a:ext cx="0" cy="7514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013AB613-B3F3-4F66-ABE3-CC91814139C0}"/>
              </a:ext>
            </a:extLst>
          </p:cNvPr>
          <p:cNvCxnSpPr>
            <a:cxnSpLocks/>
          </p:cNvCxnSpPr>
          <p:nvPr/>
        </p:nvCxnSpPr>
        <p:spPr>
          <a:xfrm>
            <a:off x="4301490" y="3429000"/>
            <a:ext cx="0" cy="7514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id="{990E5B73-1177-4C9C-91EC-D82F4FF5B763}"/>
              </a:ext>
            </a:extLst>
          </p:cNvPr>
          <p:cNvSpPr txBox="1"/>
          <p:nvPr/>
        </p:nvSpPr>
        <p:spPr>
          <a:xfrm>
            <a:off x="4434841" y="1478478"/>
            <a:ext cx="548640" cy="400110"/>
          </a:xfrm>
          <a:prstGeom prst="rect">
            <a:avLst/>
          </a:prstGeom>
          <a:solidFill>
            <a:schemeClr val="bg1"/>
          </a:solidFill>
        </p:spPr>
        <p:txBody>
          <a:bodyPr wrap="square" rtlCol="0">
            <a:spAutoFit/>
          </a:bodyPr>
          <a:lstStyle/>
          <a:p>
            <a:r>
              <a:rPr lang="fr-FR" sz="2000" i="1" dirty="0">
                <a:latin typeface="Arial" panose="020B0604020202020204" pitchFamily="34" charset="0"/>
                <a:cs typeface="Arial" panose="020B0604020202020204" pitchFamily="34" charset="0"/>
              </a:rPr>
              <a:t>Or</a:t>
            </a:r>
          </a:p>
        </p:txBody>
      </p:sp>
      <p:sp>
        <p:nvSpPr>
          <p:cNvPr id="11" name="ZoneTexte 10">
            <a:extLst>
              <a:ext uri="{FF2B5EF4-FFF2-40B4-BE49-F238E27FC236}">
                <a16:creationId xmlns:a16="http://schemas.microsoft.com/office/drawing/2014/main" id="{E141476D-AB2E-4A0D-A43E-10DEBFE8840A}"/>
              </a:ext>
            </a:extLst>
          </p:cNvPr>
          <p:cNvSpPr txBox="1"/>
          <p:nvPr/>
        </p:nvSpPr>
        <p:spPr>
          <a:xfrm>
            <a:off x="4456655" y="3537187"/>
            <a:ext cx="869375" cy="400110"/>
          </a:xfrm>
          <a:prstGeom prst="rect">
            <a:avLst/>
          </a:prstGeom>
          <a:solidFill>
            <a:schemeClr val="bg1"/>
          </a:solidFill>
        </p:spPr>
        <p:txBody>
          <a:bodyPr wrap="square" rtlCol="0">
            <a:spAutoFit/>
          </a:bodyPr>
          <a:lstStyle/>
          <a:p>
            <a:r>
              <a:rPr lang="fr-FR" sz="2000" i="1" dirty="0">
                <a:latin typeface="Arial" panose="020B0604020202020204" pitchFamily="34" charset="0"/>
                <a:cs typeface="Arial" panose="020B0604020202020204" pitchFamily="34" charset="0"/>
              </a:rPr>
              <a:t>Donc</a:t>
            </a:r>
          </a:p>
        </p:txBody>
      </p:sp>
      <p:sp>
        <p:nvSpPr>
          <p:cNvPr id="12" name="ZoneTexte 11">
            <a:extLst>
              <a:ext uri="{FF2B5EF4-FFF2-40B4-BE49-F238E27FC236}">
                <a16:creationId xmlns:a16="http://schemas.microsoft.com/office/drawing/2014/main" id="{4CAB3A51-42CC-49AB-9384-46DB9C2FB48C}"/>
              </a:ext>
            </a:extLst>
          </p:cNvPr>
          <p:cNvSpPr txBox="1"/>
          <p:nvPr/>
        </p:nvSpPr>
        <p:spPr>
          <a:xfrm>
            <a:off x="775757" y="5831027"/>
            <a:ext cx="1589467"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capacité hôtelière </a:t>
            </a:r>
          </a:p>
        </p:txBody>
      </p:sp>
      <p:cxnSp>
        <p:nvCxnSpPr>
          <p:cNvPr id="13" name="Connecteur droit avec flèche 12">
            <a:extLst>
              <a:ext uri="{FF2B5EF4-FFF2-40B4-BE49-F238E27FC236}">
                <a16:creationId xmlns:a16="http://schemas.microsoft.com/office/drawing/2014/main" id="{1DE73D51-2E6D-4EE1-AAB4-35542FE3DE9F}"/>
              </a:ext>
            </a:extLst>
          </p:cNvPr>
          <p:cNvCxnSpPr>
            <a:cxnSpLocks/>
          </p:cNvCxnSpPr>
          <p:nvPr/>
        </p:nvCxnSpPr>
        <p:spPr>
          <a:xfrm flipH="1">
            <a:off x="2228850" y="5097069"/>
            <a:ext cx="135636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Connecteur droit avec flèche 13">
            <a:extLst>
              <a:ext uri="{FF2B5EF4-FFF2-40B4-BE49-F238E27FC236}">
                <a16:creationId xmlns:a16="http://schemas.microsoft.com/office/drawing/2014/main" id="{D43B3B78-D413-4FB8-A805-D80F09CC77B3}"/>
              </a:ext>
            </a:extLst>
          </p:cNvPr>
          <p:cNvCxnSpPr>
            <a:cxnSpLocks/>
          </p:cNvCxnSpPr>
          <p:nvPr/>
        </p:nvCxnSpPr>
        <p:spPr>
          <a:xfrm>
            <a:off x="4526280" y="5097069"/>
            <a:ext cx="0" cy="60874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A05B56E3-A1E9-4D45-85B3-2383B9B305DD}"/>
              </a:ext>
            </a:extLst>
          </p:cNvPr>
          <p:cNvCxnSpPr>
            <a:cxnSpLocks/>
          </p:cNvCxnSpPr>
          <p:nvPr/>
        </p:nvCxnSpPr>
        <p:spPr>
          <a:xfrm>
            <a:off x="5326030" y="5097069"/>
            <a:ext cx="147482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C195C6AA-7BC1-41F1-B65E-F0B69783EABC}"/>
              </a:ext>
            </a:extLst>
          </p:cNvPr>
          <p:cNvSpPr txBox="1"/>
          <p:nvPr/>
        </p:nvSpPr>
        <p:spPr>
          <a:xfrm>
            <a:off x="6312819" y="5705813"/>
            <a:ext cx="2629947" cy="1015663"/>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renouvellement restaurants et boutiques</a:t>
            </a:r>
          </a:p>
        </p:txBody>
      </p:sp>
      <p:sp>
        <p:nvSpPr>
          <p:cNvPr id="17" name="ZoneTexte 16">
            <a:extLst>
              <a:ext uri="{FF2B5EF4-FFF2-40B4-BE49-F238E27FC236}">
                <a16:creationId xmlns:a16="http://schemas.microsoft.com/office/drawing/2014/main" id="{D0007D22-561E-4357-8D54-69D0C62448F9}"/>
              </a:ext>
            </a:extLst>
          </p:cNvPr>
          <p:cNvSpPr txBox="1"/>
          <p:nvPr/>
        </p:nvSpPr>
        <p:spPr>
          <a:xfrm>
            <a:off x="3552564" y="5859701"/>
            <a:ext cx="1764553"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nouvelles attractions</a:t>
            </a:r>
          </a:p>
        </p:txBody>
      </p:sp>
    </p:spTree>
    <p:extLst>
      <p:ext uri="{BB962C8B-B14F-4D97-AF65-F5344CB8AC3E}">
        <p14:creationId xmlns:p14="http://schemas.microsoft.com/office/powerpoint/2010/main" val="8902329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11" grpId="0" animBg="1"/>
      <p:bldP spid="12" grpId="0" animBg="1"/>
      <p:bldP spid="16" grpId="0" animBg="1"/>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DC86E1B-2937-4FA3-BA13-AE27E94A8E02}"/>
              </a:ext>
            </a:extLst>
          </p:cNvPr>
          <p:cNvSpPr>
            <a:spLocks noGrp="1"/>
          </p:cNvSpPr>
          <p:nvPr>
            <p:ph type="sldNum" sz="quarter" idx="12"/>
          </p:nvPr>
        </p:nvSpPr>
        <p:spPr/>
        <p:txBody>
          <a:bodyPr/>
          <a:lstStyle/>
          <a:p>
            <a:fld id="{B0ABF02D-C72E-4E70-AD39-D24D1FE82F66}" type="slidenum">
              <a:rPr lang="fr-FR" smtClean="0"/>
              <a:t>88</a:t>
            </a:fld>
            <a:endParaRPr lang="fr-FR"/>
          </a:p>
        </p:txBody>
      </p:sp>
      <p:sp>
        <p:nvSpPr>
          <p:cNvPr id="3" name="ZoneTexte 2">
            <a:extLst>
              <a:ext uri="{FF2B5EF4-FFF2-40B4-BE49-F238E27FC236}">
                <a16:creationId xmlns:a16="http://schemas.microsoft.com/office/drawing/2014/main" id="{33F8A952-4169-4952-B890-2F28B05547E6}"/>
              </a:ext>
            </a:extLst>
          </p:cNvPr>
          <p:cNvSpPr txBox="1"/>
          <p:nvPr/>
        </p:nvSpPr>
        <p:spPr>
          <a:xfrm>
            <a:off x="237243" y="193674"/>
            <a:ext cx="3054597" cy="430887"/>
          </a:xfrm>
          <a:prstGeom prst="rect">
            <a:avLst/>
          </a:prstGeom>
          <a:noFill/>
        </p:spPr>
        <p:txBody>
          <a:bodyPr wrap="square" rtlCol="0">
            <a:spAutoFit/>
          </a:bodyPr>
          <a:lstStyle/>
          <a:p>
            <a:r>
              <a:rPr lang="fr-FR" sz="2200" b="1" dirty="0">
                <a:latin typeface="Arial Black" panose="020B0A04020102020204" pitchFamily="34" charset="0"/>
                <a:ea typeface="Verdana" panose="020B0604030504040204" pitchFamily="34" charset="0"/>
              </a:rPr>
              <a:t>- tourisme et jeu</a:t>
            </a:r>
          </a:p>
        </p:txBody>
      </p:sp>
      <p:pic>
        <p:nvPicPr>
          <p:cNvPr id="5" name="Image 4">
            <a:extLst>
              <a:ext uri="{FF2B5EF4-FFF2-40B4-BE49-F238E27FC236}">
                <a16:creationId xmlns:a16="http://schemas.microsoft.com/office/drawing/2014/main" id="{144EE651-CF06-493E-B8AD-5046790E9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43" y="730864"/>
            <a:ext cx="8643867" cy="5625487"/>
          </a:xfrm>
          <a:prstGeom prst="rect">
            <a:avLst/>
          </a:prstGeom>
        </p:spPr>
      </p:pic>
      <p:sp>
        <p:nvSpPr>
          <p:cNvPr id="6" name="ZoneTexte 5">
            <a:extLst>
              <a:ext uri="{FF2B5EF4-FFF2-40B4-BE49-F238E27FC236}">
                <a16:creationId xmlns:a16="http://schemas.microsoft.com/office/drawing/2014/main" id="{0471E9F7-CFA3-47BC-B7F4-A256043BF53A}"/>
              </a:ext>
            </a:extLst>
          </p:cNvPr>
          <p:cNvSpPr txBox="1"/>
          <p:nvPr/>
        </p:nvSpPr>
        <p:spPr>
          <a:xfrm>
            <a:off x="4823461" y="193674"/>
            <a:ext cx="2068830" cy="400110"/>
          </a:xfrm>
          <a:prstGeom prst="rect">
            <a:avLst/>
          </a:prstGeom>
          <a:solidFill>
            <a:schemeClr val="bg1"/>
          </a:solidFill>
        </p:spPr>
        <p:txBody>
          <a:bodyPr wrap="square" rtlCol="0">
            <a:spAutoFit/>
          </a:bodyPr>
          <a:lstStyle/>
          <a:p>
            <a:r>
              <a:rPr lang="fr-FR" sz="2000" u="sng" dirty="0">
                <a:latin typeface="Verdana" panose="020B0604030504040204" pitchFamily="34" charset="0"/>
                <a:ea typeface="Verdana" panose="020B0604030504040204" pitchFamily="34" charset="0"/>
              </a:rPr>
              <a:t>Les casinos</a:t>
            </a:r>
          </a:p>
        </p:txBody>
      </p:sp>
    </p:spTree>
    <p:extLst>
      <p:ext uri="{BB962C8B-B14F-4D97-AF65-F5344CB8AC3E}">
        <p14:creationId xmlns:p14="http://schemas.microsoft.com/office/powerpoint/2010/main" val="5842805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D7E52AB-F050-48F1-9958-A613A8F18C5E}"/>
              </a:ext>
            </a:extLst>
          </p:cNvPr>
          <p:cNvSpPr>
            <a:spLocks noGrp="1"/>
          </p:cNvSpPr>
          <p:nvPr>
            <p:ph type="sldNum" sz="quarter" idx="12"/>
          </p:nvPr>
        </p:nvSpPr>
        <p:spPr/>
        <p:txBody>
          <a:bodyPr/>
          <a:lstStyle/>
          <a:p>
            <a:fld id="{B0ABF02D-C72E-4E70-AD39-D24D1FE82F66}" type="slidenum">
              <a:rPr lang="fr-FR" smtClean="0"/>
              <a:t>89</a:t>
            </a:fld>
            <a:endParaRPr lang="fr-FR"/>
          </a:p>
        </p:txBody>
      </p:sp>
      <p:pic>
        <p:nvPicPr>
          <p:cNvPr id="4" name="Image 3">
            <a:extLst>
              <a:ext uri="{FF2B5EF4-FFF2-40B4-BE49-F238E27FC236}">
                <a16:creationId xmlns:a16="http://schemas.microsoft.com/office/drawing/2014/main" id="{986D75DB-BB8F-4EE1-8930-7C9AD1B75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1" y="662940"/>
            <a:ext cx="8192512" cy="5452110"/>
          </a:xfrm>
          <a:prstGeom prst="rect">
            <a:avLst/>
          </a:prstGeom>
        </p:spPr>
      </p:pic>
      <p:sp>
        <p:nvSpPr>
          <p:cNvPr id="5" name="ZoneTexte 4">
            <a:extLst>
              <a:ext uri="{FF2B5EF4-FFF2-40B4-BE49-F238E27FC236}">
                <a16:creationId xmlns:a16="http://schemas.microsoft.com/office/drawing/2014/main" id="{6559D668-475E-4C4C-9FF8-184C5907584E}"/>
              </a:ext>
            </a:extLst>
          </p:cNvPr>
          <p:cNvSpPr txBox="1"/>
          <p:nvPr/>
        </p:nvSpPr>
        <p:spPr>
          <a:xfrm>
            <a:off x="415631" y="262830"/>
            <a:ext cx="263503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Las Vegas - Nevada</a:t>
            </a:r>
          </a:p>
        </p:txBody>
      </p:sp>
    </p:spTree>
    <p:extLst>
      <p:ext uri="{BB962C8B-B14F-4D97-AF65-F5344CB8AC3E}">
        <p14:creationId xmlns:p14="http://schemas.microsoft.com/office/powerpoint/2010/main" val="15792995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CC23473-61B0-4025-85B1-E5602775A0DF}"/>
              </a:ext>
            </a:extLst>
          </p:cNvPr>
          <p:cNvSpPr txBox="1"/>
          <p:nvPr/>
        </p:nvSpPr>
        <p:spPr>
          <a:xfrm>
            <a:off x="171449" y="208767"/>
            <a:ext cx="5485071"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II Les pratiques des touristes</a:t>
            </a:r>
          </a:p>
        </p:txBody>
      </p:sp>
      <p:sp>
        <p:nvSpPr>
          <p:cNvPr id="3" name="ZoneTexte 2">
            <a:extLst>
              <a:ext uri="{FF2B5EF4-FFF2-40B4-BE49-F238E27FC236}">
                <a16:creationId xmlns:a16="http://schemas.microsoft.com/office/drawing/2014/main" id="{DE026B42-8538-4FA7-BA83-78D59703B738}"/>
              </a:ext>
            </a:extLst>
          </p:cNvPr>
          <p:cNvSpPr txBox="1"/>
          <p:nvPr/>
        </p:nvSpPr>
        <p:spPr>
          <a:xfrm>
            <a:off x="502920" y="931893"/>
            <a:ext cx="6950504"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Les tourismes liés au patrimoine matériel</a:t>
            </a:r>
          </a:p>
        </p:txBody>
      </p:sp>
      <p:sp>
        <p:nvSpPr>
          <p:cNvPr id="4" name="ZoneTexte 3">
            <a:extLst>
              <a:ext uri="{FF2B5EF4-FFF2-40B4-BE49-F238E27FC236}">
                <a16:creationId xmlns:a16="http://schemas.microsoft.com/office/drawing/2014/main" id="{177AEFF4-2F61-4B3C-8C97-5534504D58A0}"/>
              </a:ext>
            </a:extLst>
          </p:cNvPr>
          <p:cNvSpPr txBox="1"/>
          <p:nvPr/>
        </p:nvSpPr>
        <p:spPr>
          <a:xfrm>
            <a:off x="171450" y="1557507"/>
            <a:ext cx="8812530" cy="1015663"/>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Le tourisme culturel est le fait de partir à la découverte de sites à la fois touristiques et patrimoniaux, qu’il soit ancien ou contemporain. </a:t>
            </a:r>
          </a:p>
        </p:txBody>
      </p:sp>
      <p:sp>
        <p:nvSpPr>
          <p:cNvPr id="7" name="ZoneTexte 6">
            <a:extLst>
              <a:ext uri="{FF2B5EF4-FFF2-40B4-BE49-F238E27FC236}">
                <a16:creationId xmlns:a16="http://schemas.microsoft.com/office/drawing/2014/main" id="{0B87C3F8-9B94-4233-B1C7-3F32BA1D0091}"/>
              </a:ext>
            </a:extLst>
          </p:cNvPr>
          <p:cNvSpPr txBox="1"/>
          <p:nvPr/>
        </p:nvSpPr>
        <p:spPr>
          <a:xfrm>
            <a:off x="85591" y="3169995"/>
            <a:ext cx="8629650" cy="400110"/>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Il existe différents labels permettant de classer ces sites. </a:t>
            </a:r>
          </a:p>
        </p:txBody>
      </p:sp>
      <p:sp>
        <p:nvSpPr>
          <p:cNvPr id="11" name="Espace réservé du numéro de diapositive 10">
            <a:extLst>
              <a:ext uri="{FF2B5EF4-FFF2-40B4-BE49-F238E27FC236}">
                <a16:creationId xmlns:a16="http://schemas.microsoft.com/office/drawing/2014/main" id="{3E0C1BE1-B8BB-4A0F-8291-60761FA18135}"/>
              </a:ext>
            </a:extLst>
          </p:cNvPr>
          <p:cNvSpPr>
            <a:spLocks noGrp="1"/>
          </p:cNvSpPr>
          <p:nvPr>
            <p:ph type="sldNum" sz="quarter" idx="12"/>
          </p:nvPr>
        </p:nvSpPr>
        <p:spPr/>
        <p:txBody>
          <a:bodyPr/>
          <a:lstStyle/>
          <a:p>
            <a:fld id="{B0ABF02D-C72E-4E70-AD39-D24D1FE82F66}" type="slidenum">
              <a:rPr lang="fr-FR" smtClean="0"/>
              <a:t>9</a:t>
            </a:fld>
            <a:endParaRPr lang="fr-FR"/>
          </a:p>
        </p:txBody>
      </p:sp>
      <p:sp>
        <p:nvSpPr>
          <p:cNvPr id="12" name="ZoneTexte 11">
            <a:extLst>
              <a:ext uri="{FF2B5EF4-FFF2-40B4-BE49-F238E27FC236}">
                <a16:creationId xmlns:a16="http://schemas.microsoft.com/office/drawing/2014/main" id="{E7AF82E7-2046-4C29-90BB-562287A7F781}"/>
              </a:ext>
            </a:extLst>
          </p:cNvPr>
          <p:cNvSpPr txBox="1"/>
          <p:nvPr/>
        </p:nvSpPr>
        <p:spPr>
          <a:xfrm>
            <a:off x="98616" y="3705339"/>
            <a:ext cx="8572500" cy="400110"/>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Il y a aussi les journées Européennes du patrimoine.</a:t>
            </a:r>
          </a:p>
        </p:txBody>
      </p:sp>
      <p:sp>
        <p:nvSpPr>
          <p:cNvPr id="9" name="ZoneTexte 8">
            <a:extLst>
              <a:ext uri="{FF2B5EF4-FFF2-40B4-BE49-F238E27FC236}">
                <a16:creationId xmlns:a16="http://schemas.microsoft.com/office/drawing/2014/main" id="{CE038906-DED9-49D2-AD9F-67E4C6FD95E5}"/>
              </a:ext>
            </a:extLst>
          </p:cNvPr>
          <p:cNvSpPr txBox="1"/>
          <p:nvPr/>
        </p:nvSpPr>
        <p:spPr>
          <a:xfrm>
            <a:off x="411479" y="4166931"/>
            <a:ext cx="8572501" cy="2554545"/>
          </a:xfrm>
          <a:prstGeom prst="rect">
            <a:avLst/>
          </a:prstGeom>
          <a:noFill/>
        </p:spPr>
        <p:txBody>
          <a:bodyPr wrap="square" rtlCol="0">
            <a:spAutoFit/>
          </a:bodyPr>
          <a:lstStyle/>
          <a:p>
            <a:r>
              <a:rPr lang="fr-FR" sz="2000" b="1" dirty="0">
                <a:solidFill>
                  <a:srgbClr val="FF0000"/>
                </a:solidFill>
                <a:latin typeface="Arial" panose="020B0604020202020204" pitchFamily="34" charset="0"/>
                <a:cs typeface="Arial" panose="020B0604020202020204" pitchFamily="34" charset="0"/>
              </a:rPr>
              <a:t>Journée européenne du patrimoine 2025</a:t>
            </a:r>
          </a:p>
          <a:p>
            <a:r>
              <a:rPr lang="fr-FR" sz="2000" b="1" dirty="0">
                <a:latin typeface="Arial" panose="020B0604020202020204" pitchFamily="34" charset="0"/>
                <a:cs typeface="Arial" panose="020B0604020202020204" pitchFamily="34" charset="0"/>
              </a:rPr>
              <a:t>Découvrez la Villa Bloch, l’ancienne demeure de Jean-Richard Bloch, devenue lieu de résidences d’artistes !</a:t>
            </a:r>
          </a:p>
          <a:p>
            <a:r>
              <a:rPr lang="fr-FR" sz="2000" b="1" dirty="0">
                <a:latin typeface="Arial" panose="020B0604020202020204" pitchFamily="34" charset="0"/>
                <a:cs typeface="Arial" panose="020B0604020202020204" pitchFamily="34" charset="0"/>
              </a:rPr>
              <a:t>Vous pourrez visiter la maison, en apprendre davantage sur le parcours de cet homme à la fois intellectuel engagé, écrivain et journaliste, et découvrir le projet de la Villa Bloch.</a:t>
            </a:r>
          </a:p>
          <a:p>
            <a:r>
              <a:rPr lang="fr-FR" sz="2000" b="1" dirty="0">
                <a:latin typeface="Arial" panose="020B0604020202020204" pitchFamily="34" charset="0"/>
                <a:cs typeface="Arial" panose="020B0604020202020204" pitchFamily="34" charset="0"/>
              </a:rPr>
              <a:t>Visite assurée par un guide et l’un des architectes ayant participé à la transformation de la maison.</a:t>
            </a:r>
          </a:p>
        </p:txBody>
      </p:sp>
      <p:sp>
        <p:nvSpPr>
          <p:cNvPr id="5" name="ZoneTexte 4">
            <a:extLst>
              <a:ext uri="{FF2B5EF4-FFF2-40B4-BE49-F238E27FC236}">
                <a16:creationId xmlns:a16="http://schemas.microsoft.com/office/drawing/2014/main" id="{F85650FE-03E0-79C0-6DC0-7B7805FF1A01}"/>
              </a:ext>
            </a:extLst>
          </p:cNvPr>
          <p:cNvSpPr txBox="1"/>
          <p:nvPr/>
        </p:nvSpPr>
        <p:spPr>
          <a:xfrm>
            <a:off x="98616" y="2629227"/>
            <a:ext cx="3994919"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culturel</a:t>
            </a:r>
          </a:p>
        </p:txBody>
      </p:sp>
    </p:spTree>
    <p:extLst>
      <p:ext uri="{BB962C8B-B14F-4D97-AF65-F5344CB8AC3E}">
        <p14:creationId xmlns:p14="http://schemas.microsoft.com/office/powerpoint/2010/main" val="18036939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3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P spid="12" grpId="0"/>
      <p:bldP spid="9"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1D0E248-89CC-4860-BFFA-3817ED54EC12}"/>
              </a:ext>
            </a:extLst>
          </p:cNvPr>
          <p:cNvSpPr>
            <a:spLocks noGrp="1"/>
          </p:cNvSpPr>
          <p:nvPr>
            <p:ph type="sldNum" sz="quarter" idx="12"/>
          </p:nvPr>
        </p:nvSpPr>
        <p:spPr/>
        <p:txBody>
          <a:bodyPr/>
          <a:lstStyle/>
          <a:p>
            <a:fld id="{B0ABF02D-C72E-4E70-AD39-D24D1FE82F66}" type="slidenum">
              <a:rPr lang="fr-FR" smtClean="0"/>
              <a:t>90</a:t>
            </a:fld>
            <a:endParaRPr lang="fr-FR"/>
          </a:p>
        </p:txBody>
      </p:sp>
      <p:pic>
        <p:nvPicPr>
          <p:cNvPr id="4" name="Image 3">
            <a:extLst>
              <a:ext uri="{FF2B5EF4-FFF2-40B4-BE49-F238E27FC236}">
                <a16:creationId xmlns:a16="http://schemas.microsoft.com/office/drawing/2014/main" id="{462D84F5-BF05-46A3-8CA1-C479D10CE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1" y="3034983"/>
            <a:ext cx="6501926" cy="3715386"/>
          </a:xfrm>
          <a:prstGeom prst="rect">
            <a:avLst/>
          </a:prstGeom>
        </p:spPr>
      </p:pic>
      <p:pic>
        <p:nvPicPr>
          <p:cNvPr id="8" name="Image 7">
            <a:extLst>
              <a:ext uri="{FF2B5EF4-FFF2-40B4-BE49-F238E27FC236}">
                <a16:creationId xmlns:a16="http://schemas.microsoft.com/office/drawing/2014/main" id="{72AD5466-BF83-472C-BFE9-A78900EC1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539" y="136524"/>
            <a:ext cx="4663440" cy="3074796"/>
          </a:xfrm>
          <a:prstGeom prst="rect">
            <a:avLst/>
          </a:prstGeom>
        </p:spPr>
      </p:pic>
      <p:sp>
        <p:nvSpPr>
          <p:cNvPr id="9" name="ZoneTexte 8">
            <a:extLst>
              <a:ext uri="{FF2B5EF4-FFF2-40B4-BE49-F238E27FC236}">
                <a16:creationId xmlns:a16="http://schemas.microsoft.com/office/drawing/2014/main" id="{F259F7E1-F800-4F92-A31C-B03518BDB3BC}"/>
              </a:ext>
            </a:extLst>
          </p:cNvPr>
          <p:cNvSpPr txBox="1"/>
          <p:nvPr/>
        </p:nvSpPr>
        <p:spPr>
          <a:xfrm>
            <a:off x="191875" y="570090"/>
            <a:ext cx="3219109" cy="1015663"/>
          </a:xfrm>
          <a:prstGeom prst="rect">
            <a:avLst/>
          </a:prstGeom>
          <a:solidFill>
            <a:schemeClr val="bg1"/>
          </a:solidFill>
        </p:spPr>
        <p:txBody>
          <a:bodyPr wrap="square" rtlCol="0">
            <a:spAutoFit/>
          </a:bodyPr>
          <a:lstStyle/>
          <a:p>
            <a:pPr algn="ctr"/>
            <a:r>
              <a:rPr lang="fr-FR" sz="2000" dirty="0">
                <a:latin typeface="Arial" panose="020B0604020202020204" pitchFamily="34" charset="0"/>
                <a:cs typeface="Arial" panose="020B0604020202020204" pitchFamily="34" charset="0"/>
              </a:rPr>
              <a:t>Macao (</a:t>
            </a:r>
            <a:r>
              <a:rPr lang="fr-FR" sz="2000" dirty="0" err="1">
                <a:latin typeface="Arial" panose="020B0604020202020204" pitchFamily="34" charset="0"/>
                <a:cs typeface="Arial" panose="020B0604020202020204" pitchFamily="34" charset="0"/>
              </a:rPr>
              <a:t>Macau</a:t>
            </a:r>
            <a:r>
              <a:rPr lang="fr-FR" sz="2000" dirty="0">
                <a:latin typeface="Arial" panose="020B0604020202020204" pitchFamily="34" charset="0"/>
                <a:cs typeface="Arial" panose="020B0604020202020204" pitchFamily="34" charset="0"/>
              </a:rPr>
              <a:t>) en Chine</a:t>
            </a:r>
          </a:p>
          <a:p>
            <a:pPr algn="ctr"/>
            <a:r>
              <a:rPr lang="fr-FR" sz="2000" dirty="0">
                <a:latin typeface="Arial" panose="020B0604020202020204" pitchFamily="34" charset="0"/>
                <a:cs typeface="Arial" panose="020B0604020202020204" pitchFamily="34" charset="0"/>
              </a:rPr>
              <a:t>Industrie du jeu = </a:t>
            </a:r>
          </a:p>
          <a:p>
            <a:pPr algn="ctr"/>
            <a:r>
              <a:rPr lang="fr-FR" sz="2000" dirty="0">
                <a:latin typeface="Arial" panose="020B0604020202020204" pitchFamily="34" charset="0"/>
                <a:cs typeface="Arial" panose="020B0604020202020204" pitchFamily="34" charset="0"/>
              </a:rPr>
              <a:t>88% du PIB de Macao.</a:t>
            </a:r>
          </a:p>
        </p:txBody>
      </p:sp>
    </p:spTree>
    <p:extLst>
      <p:ext uri="{BB962C8B-B14F-4D97-AF65-F5344CB8AC3E}">
        <p14:creationId xmlns:p14="http://schemas.microsoft.com/office/powerpoint/2010/main" val="12909906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15FFB25-FBAF-4C49-BF3B-8CD32F97BF0E}"/>
              </a:ext>
            </a:extLst>
          </p:cNvPr>
          <p:cNvSpPr>
            <a:spLocks noGrp="1"/>
          </p:cNvSpPr>
          <p:nvPr>
            <p:ph type="sldNum" sz="quarter" idx="12"/>
          </p:nvPr>
        </p:nvSpPr>
        <p:spPr/>
        <p:txBody>
          <a:bodyPr/>
          <a:lstStyle/>
          <a:p>
            <a:fld id="{B0ABF02D-C72E-4E70-AD39-D24D1FE82F66}" type="slidenum">
              <a:rPr lang="fr-FR" smtClean="0"/>
              <a:t>91</a:t>
            </a:fld>
            <a:endParaRPr lang="fr-FR"/>
          </a:p>
        </p:txBody>
      </p:sp>
      <p:sp>
        <p:nvSpPr>
          <p:cNvPr id="3" name="ZoneTexte 2">
            <a:extLst>
              <a:ext uri="{FF2B5EF4-FFF2-40B4-BE49-F238E27FC236}">
                <a16:creationId xmlns:a16="http://schemas.microsoft.com/office/drawing/2014/main" id="{0BA61F41-9AFB-4DAE-A9F6-39339C2449CC}"/>
              </a:ext>
            </a:extLst>
          </p:cNvPr>
          <p:cNvSpPr txBox="1"/>
          <p:nvPr/>
        </p:nvSpPr>
        <p:spPr>
          <a:xfrm>
            <a:off x="297180" y="193674"/>
            <a:ext cx="7212330" cy="400110"/>
          </a:xfrm>
          <a:prstGeom prst="rect">
            <a:avLst/>
          </a:prstGeom>
          <a:solidFill>
            <a:schemeClr val="bg1"/>
          </a:solidFill>
        </p:spPr>
        <p:txBody>
          <a:bodyPr wrap="square" rtlCol="0">
            <a:spAutoFit/>
          </a:bodyPr>
          <a:lstStyle/>
          <a:p>
            <a:r>
              <a:rPr lang="fr-FR" sz="2000" u="sng" dirty="0">
                <a:latin typeface="Verdana" panose="020B0604030504040204" pitchFamily="34" charset="0"/>
                <a:ea typeface="Verdana" panose="020B0604030504040204" pitchFamily="34" charset="0"/>
              </a:rPr>
              <a:t>découverte de villes et jeux pour les familles</a:t>
            </a:r>
          </a:p>
        </p:txBody>
      </p:sp>
      <p:pic>
        <p:nvPicPr>
          <p:cNvPr id="7" name="Image 6">
            <a:extLst>
              <a:ext uri="{FF2B5EF4-FFF2-40B4-BE49-F238E27FC236}">
                <a16:creationId xmlns:a16="http://schemas.microsoft.com/office/drawing/2014/main" id="{CA3859D8-8C6C-4020-89DB-AC365730F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7" y="739819"/>
            <a:ext cx="8777264" cy="3825509"/>
          </a:xfrm>
          <a:prstGeom prst="rect">
            <a:avLst/>
          </a:prstGeom>
        </p:spPr>
      </p:pic>
      <p:sp>
        <p:nvSpPr>
          <p:cNvPr id="8" name="ZoneTexte 7">
            <a:extLst>
              <a:ext uri="{FF2B5EF4-FFF2-40B4-BE49-F238E27FC236}">
                <a16:creationId xmlns:a16="http://schemas.microsoft.com/office/drawing/2014/main" id="{81C453A9-AE53-4555-AEAB-ACEC46AFE446}"/>
              </a:ext>
            </a:extLst>
          </p:cNvPr>
          <p:cNvSpPr txBox="1"/>
          <p:nvPr/>
        </p:nvSpPr>
        <p:spPr>
          <a:xfrm>
            <a:off x="182879" y="4565328"/>
            <a:ext cx="8777264" cy="1323439"/>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Devenez viking le temps d’une enquête ! Muni de votre kit, résolvez les énigmes pour venir à bout du parcours et trouver le trésor des vikings. Participer au jeu Viking 2.0 et découvrez de façon ludique la ville de Poitiers et son riche patrimoine historique ! </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1657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E5474B1-27CA-49D7-85F1-2A0E5D581D92}"/>
              </a:ext>
            </a:extLst>
          </p:cNvPr>
          <p:cNvSpPr>
            <a:spLocks noGrp="1"/>
          </p:cNvSpPr>
          <p:nvPr>
            <p:ph type="sldNum" sz="quarter" idx="12"/>
          </p:nvPr>
        </p:nvSpPr>
        <p:spPr/>
        <p:txBody>
          <a:bodyPr/>
          <a:lstStyle/>
          <a:p>
            <a:fld id="{B0ABF02D-C72E-4E70-AD39-D24D1FE82F66}" type="slidenum">
              <a:rPr lang="fr-FR" smtClean="0"/>
              <a:t>92</a:t>
            </a:fld>
            <a:endParaRPr lang="fr-FR"/>
          </a:p>
        </p:txBody>
      </p:sp>
      <p:sp>
        <p:nvSpPr>
          <p:cNvPr id="3" name="ZoneTexte 2">
            <a:extLst>
              <a:ext uri="{FF2B5EF4-FFF2-40B4-BE49-F238E27FC236}">
                <a16:creationId xmlns:a16="http://schemas.microsoft.com/office/drawing/2014/main" id="{15CF934F-5B36-4FF4-8816-3444F3A32B17}"/>
              </a:ext>
            </a:extLst>
          </p:cNvPr>
          <p:cNvSpPr txBox="1"/>
          <p:nvPr/>
        </p:nvSpPr>
        <p:spPr>
          <a:xfrm>
            <a:off x="260102" y="117693"/>
            <a:ext cx="4974837"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5/ Le tourisme événementiel</a:t>
            </a:r>
          </a:p>
        </p:txBody>
      </p:sp>
      <p:sp>
        <p:nvSpPr>
          <p:cNvPr id="4" name="ZoneTexte 3">
            <a:extLst>
              <a:ext uri="{FF2B5EF4-FFF2-40B4-BE49-F238E27FC236}">
                <a16:creationId xmlns:a16="http://schemas.microsoft.com/office/drawing/2014/main" id="{0F453E58-A1AB-4D7B-932B-A7755E18BC9B}"/>
              </a:ext>
            </a:extLst>
          </p:cNvPr>
          <p:cNvSpPr txBox="1"/>
          <p:nvPr/>
        </p:nvSpPr>
        <p:spPr>
          <a:xfrm>
            <a:off x="362973" y="799464"/>
            <a:ext cx="3866127"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d’affaires</a:t>
            </a:r>
          </a:p>
        </p:txBody>
      </p:sp>
      <p:sp>
        <p:nvSpPr>
          <p:cNvPr id="5" name="ZoneTexte 4">
            <a:extLst>
              <a:ext uri="{FF2B5EF4-FFF2-40B4-BE49-F238E27FC236}">
                <a16:creationId xmlns:a16="http://schemas.microsoft.com/office/drawing/2014/main" id="{58AF4305-D13F-4728-9DB6-42A511ABE60A}"/>
              </a:ext>
            </a:extLst>
          </p:cNvPr>
          <p:cNvSpPr txBox="1"/>
          <p:nvPr/>
        </p:nvSpPr>
        <p:spPr>
          <a:xfrm>
            <a:off x="260102" y="1544717"/>
            <a:ext cx="8709660" cy="707886"/>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Tourisme d’affaires</a:t>
            </a:r>
            <a:r>
              <a:rPr lang="fr-FR" sz="2000" b="1" dirty="0">
                <a:solidFill>
                  <a:srgbClr val="0070C0"/>
                </a:solidFill>
                <a:latin typeface="Verdana" panose="020B0604030504040204" pitchFamily="34" charset="0"/>
                <a:ea typeface="Verdana" panose="020B0604030504040204" pitchFamily="34" charset="0"/>
              </a:rPr>
              <a:t> : il désigne les déplacements ayant lieu dans un contexte professionnel.</a:t>
            </a:r>
          </a:p>
        </p:txBody>
      </p:sp>
      <p:sp>
        <p:nvSpPr>
          <p:cNvPr id="6" name="ZoneTexte 5">
            <a:extLst>
              <a:ext uri="{FF2B5EF4-FFF2-40B4-BE49-F238E27FC236}">
                <a16:creationId xmlns:a16="http://schemas.microsoft.com/office/drawing/2014/main" id="{5078A25C-5B45-42AA-92B1-14F5AAAD1339}"/>
              </a:ext>
            </a:extLst>
          </p:cNvPr>
          <p:cNvSpPr txBox="1"/>
          <p:nvPr/>
        </p:nvSpPr>
        <p:spPr>
          <a:xfrm>
            <a:off x="622935" y="2566969"/>
            <a:ext cx="7212330" cy="2338397"/>
          </a:xfrm>
          <a:prstGeom prst="rect">
            <a:avLst/>
          </a:prstGeom>
          <a:solidFill>
            <a:schemeClr val="bg1"/>
          </a:solidFill>
        </p:spPr>
        <p:txBody>
          <a:bodyPr wrap="square" rtlCol="0">
            <a:spAutoFit/>
          </a:bodyPr>
          <a:lstStyle/>
          <a:p>
            <a:pPr>
              <a:lnSpc>
                <a:spcPct val="150000"/>
              </a:lnSpc>
            </a:pPr>
            <a:r>
              <a:rPr lang="fr-FR" sz="2000" b="1" dirty="0">
                <a:latin typeface="Verdana" panose="020B0604030504040204" pitchFamily="34" charset="0"/>
                <a:ea typeface="Verdana" panose="020B0604030504040204" pitchFamily="34" charset="0"/>
              </a:rPr>
              <a:t>Il comprend 4 activités :</a:t>
            </a:r>
          </a:p>
          <a:p>
            <a:pPr>
              <a:lnSpc>
                <a:spcPct val="150000"/>
              </a:lnSpc>
            </a:pPr>
            <a:r>
              <a:rPr lang="fr-FR" sz="2000" b="1" dirty="0">
                <a:latin typeface="Verdana" panose="020B0604030504040204" pitchFamily="34" charset="0"/>
                <a:ea typeface="Verdana" panose="020B0604030504040204" pitchFamily="34" charset="0"/>
              </a:rPr>
              <a:t>-	les congrès;</a:t>
            </a:r>
          </a:p>
          <a:p>
            <a:pPr>
              <a:lnSpc>
                <a:spcPct val="150000"/>
              </a:lnSpc>
            </a:pPr>
            <a:r>
              <a:rPr lang="fr-FR" sz="2000" b="1" dirty="0">
                <a:latin typeface="Verdana" panose="020B0604030504040204" pitchFamily="34" charset="0"/>
                <a:ea typeface="Verdana" panose="020B0604030504040204" pitchFamily="34" charset="0"/>
              </a:rPr>
              <a:t>-	les foires et les salons ;</a:t>
            </a:r>
          </a:p>
          <a:p>
            <a:pPr>
              <a:lnSpc>
                <a:spcPct val="150000"/>
              </a:lnSpc>
            </a:pPr>
            <a:r>
              <a:rPr lang="fr-FR" sz="2000" b="1" dirty="0">
                <a:latin typeface="Verdana" panose="020B0604030504040204" pitchFamily="34" charset="0"/>
                <a:ea typeface="Verdana" panose="020B0604030504040204" pitchFamily="34" charset="0"/>
              </a:rPr>
              <a:t>-	les séminaires et réunions d’entreprises; </a:t>
            </a:r>
          </a:p>
          <a:p>
            <a:pPr>
              <a:lnSpc>
                <a:spcPct val="150000"/>
              </a:lnSpc>
            </a:pPr>
            <a:r>
              <a:rPr lang="fr-FR" sz="2000" b="1" dirty="0">
                <a:latin typeface="Verdana" panose="020B0604030504040204" pitchFamily="34" charset="0"/>
                <a:ea typeface="Verdana" panose="020B0604030504040204" pitchFamily="34" charset="0"/>
              </a:rPr>
              <a:t>-	les voyages d'affaires individuels.</a:t>
            </a:r>
          </a:p>
        </p:txBody>
      </p:sp>
    </p:spTree>
    <p:extLst>
      <p:ext uri="{BB962C8B-B14F-4D97-AF65-F5344CB8AC3E}">
        <p14:creationId xmlns:p14="http://schemas.microsoft.com/office/powerpoint/2010/main" val="966391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3141631-F9FC-4769-B5F2-290A3265DC11}"/>
              </a:ext>
            </a:extLst>
          </p:cNvPr>
          <p:cNvSpPr>
            <a:spLocks noGrp="1"/>
          </p:cNvSpPr>
          <p:nvPr>
            <p:ph type="sldNum" sz="quarter" idx="12"/>
          </p:nvPr>
        </p:nvSpPr>
        <p:spPr/>
        <p:txBody>
          <a:bodyPr/>
          <a:lstStyle/>
          <a:p>
            <a:fld id="{B0ABF02D-C72E-4E70-AD39-D24D1FE82F66}" type="slidenum">
              <a:rPr lang="fr-FR" smtClean="0"/>
              <a:t>93</a:t>
            </a:fld>
            <a:endParaRPr lang="fr-FR"/>
          </a:p>
        </p:txBody>
      </p:sp>
      <p:sp>
        <p:nvSpPr>
          <p:cNvPr id="3" name="ZoneTexte 2">
            <a:extLst>
              <a:ext uri="{FF2B5EF4-FFF2-40B4-BE49-F238E27FC236}">
                <a16:creationId xmlns:a16="http://schemas.microsoft.com/office/drawing/2014/main" id="{78D3F1A0-40C8-431B-9B88-78BE0B5D008B}"/>
              </a:ext>
            </a:extLst>
          </p:cNvPr>
          <p:cNvSpPr txBox="1"/>
          <p:nvPr/>
        </p:nvSpPr>
        <p:spPr>
          <a:xfrm>
            <a:off x="171450" y="211299"/>
            <a:ext cx="2183130" cy="400110"/>
          </a:xfrm>
          <a:prstGeom prst="rect">
            <a:avLst/>
          </a:prstGeom>
          <a:noFill/>
        </p:spPr>
        <p:txBody>
          <a:bodyPr wrap="square" rtlCol="0">
            <a:spAutoFit/>
          </a:bodyPr>
          <a:lstStyle/>
          <a:p>
            <a:r>
              <a:rPr lang="fr-FR" sz="2000" u="sng" dirty="0">
                <a:latin typeface="Verdana" panose="020B0604030504040204" pitchFamily="34" charset="0"/>
                <a:ea typeface="Verdana" panose="020B0604030504040204" pitchFamily="34" charset="0"/>
              </a:rPr>
              <a:t>les congrès</a:t>
            </a:r>
          </a:p>
        </p:txBody>
      </p:sp>
      <p:sp>
        <p:nvSpPr>
          <p:cNvPr id="4" name="Espace réservé du numéro de diapositive 1">
            <a:extLst>
              <a:ext uri="{FF2B5EF4-FFF2-40B4-BE49-F238E27FC236}">
                <a16:creationId xmlns:a16="http://schemas.microsoft.com/office/drawing/2014/main" id="{E38A4152-1A03-496C-9A15-133EB2CA223E}"/>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ABF02D-C72E-4E70-AD39-D24D1FE82F66}" type="slidenum">
              <a:rPr lang="fr-FR" smtClean="0"/>
              <a:pPr/>
              <a:t>93</a:t>
            </a:fld>
            <a:endParaRPr lang="fr-FR"/>
          </a:p>
        </p:txBody>
      </p:sp>
      <p:sp>
        <p:nvSpPr>
          <p:cNvPr id="5" name="ZoneTexte 4">
            <a:extLst>
              <a:ext uri="{FF2B5EF4-FFF2-40B4-BE49-F238E27FC236}">
                <a16:creationId xmlns:a16="http://schemas.microsoft.com/office/drawing/2014/main" id="{F2C6F55D-FA8C-4528-96BC-112B955ED7C5}"/>
              </a:ext>
            </a:extLst>
          </p:cNvPr>
          <p:cNvSpPr txBox="1"/>
          <p:nvPr/>
        </p:nvSpPr>
        <p:spPr>
          <a:xfrm>
            <a:off x="182183" y="865249"/>
            <a:ext cx="8779634" cy="707886"/>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L’accueil des congrès internationaux nécessite des aménagements importants et coûteux </a:t>
            </a:r>
          </a:p>
        </p:txBody>
      </p:sp>
      <p:sp>
        <p:nvSpPr>
          <p:cNvPr id="7" name="ZoneTexte 6">
            <a:extLst>
              <a:ext uri="{FF2B5EF4-FFF2-40B4-BE49-F238E27FC236}">
                <a16:creationId xmlns:a16="http://schemas.microsoft.com/office/drawing/2014/main" id="{6C2D9BE8-704D-46C6-AC23-FA0509DF1A8B}"/>
              </a:ext>
            </a:extLst>
          </p:cNvPr>
          <p:cNvSpPr txBox="1"/>
          <p:nvPr/>
        </p:nvSpPr>
        <p:spPr>
          <a:xfrm>
            <a:off x="1509109" y="5472585"/>
            <a:ext cx="6356471" cy="707886"/>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Seules certaines villes peuvent organiser des congrès internationaux</a:t>
            </a:r>
          </a:p>
        </p:txBody>
      </p:sp>
      <p:cxnSp>
        <p:nvCxnSpPr>
          <p:cNvPr id="9" name="Connecteur droit avec flèche 8">
            <a:extLst>
              <a:ext uri="{FF2B5EF4-FFF2-40B4-BE49-F238E27FC236}">
                <a16:creationId xmlns:a16="http://schemas.microsoft.com/office/drawing/2014/main" id="{D49CA443-3464-4E90-ACB9-E57AA15E3C93}"/>
              </a:ext>
            </a:extLst>
          </p:cNvPr>
          <p:cNvCxnSpPr>
            <a:cxnSpLocks/>
          </p:cNvCxnSpPr>
          <p:nvPr/>
        </p:nvCxnSpPr>
        <p:spPr>
          <a:xfrm>
            <a:off x="4416835" y="4663235"/>
            <a:ext cx="0" cy="7514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AFD3E6F7-3880-47D3-AA25-48CB8C869263}"/>
              </a:ext>
            </a:extLst>
          </p:cNvPr>
          <p:cNvSpPr txBox="1"/>
          <p:nvPr/>
        </p:nvSpPr>
        <p:spPr>
          <a:xfrm>
            <a:off x="4572000" y="4771422"/>
            <a:ext cx="869375" cy="400110"/>
          </a:xfrm>
          <a:prstGeom prst="rect">
            <a:avLst/>
          </a:prstGeom>
          <a:solidFill>
            <a:schemeClr val="bg1"/>
          </a:solidFill>
        </p:spPr>
        <p:txBody>
          <a:bodyPr wrap="square" rtlCol="0">
            <a:spAutoFit/>
          </a:bodyPr>
          <a:lstStyle/>
          <a:p>
            <a:r>
              <a:rPr lang="fr-FR" sz="2000" i="1" dirty="0">
                <a:latin typeface="Arial" panose="020B0604020202020204" pitchFamily="34" charset="0"/>
                <a:cs typeface="Arial" panose="020B0604020202020204" pitchFamily="34" charset="0"/>
              </a:rPr>
              <a:t>Donc</a:t>
            </a:r>
          </a:p>
        </p:txBody>
      </p:sp>
      <p:sp>
        <p:nvSpPr>
          <p:cNvPr id="12" name="ZoneTexte 11">
            <a:extLst>
              <a:ext uri="{FF2B5EF4-FFF2-40B4-BE49-F238E27FC236}">
                <a16:creationId xmlns:a16="http://schemas.microsoft.com/office/drawing/2014/main" id="{2B92148D-CA2A-4BEE-834B-2DFB3BC0C900}"/>
              </a:ext>
            </a:extLst>
          </p:cNvPr>
          <p:cNvSpPr txBox="1"/>
          <p:nvPr/>
        </p:nvSpPr>
        <p:spPr>
          <a:xfrm>
            <a:off x="720092" y="2891296"/>
            <a:ext cx="1589467" cy="1015663"/>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Le centre de congrès</a:t>
            </a:r>
          </a:p>
        </p:txBody>
      </p:sp>
      <p:cxnSp>
        <p:nvCxnSpPr>
          <p:cNvPr id="13" name="Connecteur droit avec flèche 12">
            <a:extLst>
              <a:ext uri="{FF2B5EF4-FFF2-40B4-BE49-F238E27FC236}">
                <a16:creationId xmlns:a16="http://schemas.microsoft.com/office/drawing/2014/main" id="{D0F72BDE-58F2-4E30-BDF1-3C05D88EAF05}"/>
              </a:ext>
            </a:extLst>
          </p:cNvPr>
          <p:cNvCxnSpPr>
            <a:cxnSpLocks/>
          </p:cNvCxnSpPr>
          <p:nvPr/>
        </p:nvCxnSpPr>
        <p:spPr>
          <a:xfrm flipH="1">
            <a:off x="2173185" y="2157338"/>
            <a:ext cx="135636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Connecteur droit avec flèche 13">
            <a:extLst>
              <a:ext uri="{FF2B5EF4-FFF2-40B4-BE49-F238E27FC236}">
                <a16:creationId xmlns:a16="http://schemas.microsoft.com/office/drawing/2014/main" id="{B431BAE2-D16F-4A68-83BC-DF7792DA3E09}"/>
              </a:ext>
            </a:extLst>
          </p:cNvPr>
          <p:cNvCxnSpPr>
            <a:cxnSpLocks/>
          </p:cNvCxnSpPr>
          <p:nvPr/>
        </p:nvCxnSpPr>
        <p:spPr>
          <a:xfrm>
            <a:off x="4470615" y="2157338"/>
            <a:ext cx="0" cy="60874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8B8D021B-5338-4A81-BF47-206F6508F0D9}"/>
              </a:ext>
            </a:extLst>
          </p:cNvPr>
          <p:cNvCxnSpPr>
            <a:cxnSpLocks/>
          </p:cNvCxnSpPr>
          <p:nvPr/>
        </p:nvCxnSpPr>
        <p:spPr>
          <a:xfrm>
            <a:off x="5270365" y="2157338"/>
            <a:ext cx="147482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9AF35EAF-E7FE-44B8-8028-090CBABD931A}"/>
              </a:ext>
            </a:extLst>
          </p:cNvPr>
          <p:cNvSpPr txBox="1"/>
          <p:nvPr/>
        </p:nvSpPr>
        <p:spPr>
          <a:xfrm>
            <a:off x="6257154" y="2766082"/>
            <a:ext cx="2629947" cy="707886"/>
          </a:xfrm>
          <a:prstGeom prst="rect">
            <a:avLst/>
          </a:prstGeom>
          <a:solidFill>
            <a:schemeClr val="accent5">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Une excellente accessibilité</a:t>
            </a:r>
          </a:p>
        </p:txBody>
      </p:sp>
      <p:sp>
        <p:nvSpPr>
          <p:cNvPr id="17" name="ZoneTexte 16">
            <a:extLst>
              <a:ext uri="{FF2B5EF4-FFF2-40B4-BE49-F238E27FC236}">
                <a16:creationId xmlns:a16="http://schemas.microsoft.com/office/drawing/2014/main" id="{C1A22601-2995-4C76-8A21-A96D72C396D5}"/>
              </a:ext>
            </a:extLst>
          </p:cNvPr>
          <p:cNvSpPr txBox="1"/>
          <p:nvPr/>
        </p:nvSpPr>
        <p:spPr>
          <a:xfrm>
            <a:off x="3608227" y="2979760"/>
            <a:ext cx="1910624" cy="1015663"/>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Capacité hôtelière importante</a:t>
            </a:r>
          </a:p>
        </p:txBody>
      </p:sp>
    </p:spTree>
    <p:extLst>
      <p:ext uri="{BB962C8B-B14F-4D97-AF65-F5344CB8AC3E}">
        <p14:creationId xmlns:p14="http://schemas.microsoft.com/office/powerpoint/2010/main" val="20395632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1" grpId="0" animBg="1"/>
      <p:bldP spid="12" grpId="0" animBg="1"/>
      <p:bldP spid="16" grpId="0" animBg="1"/>
      <p:bldP spid="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1EA8035-9E12-4AC5-AABA-078B38DB27E9}"/>
              </a:ext>
            </a:extLst>
          </p:cNvPr>
          <p:cNvSpPr>
            <a:spLocks noGrp="1"/>
          </p:cNvSpPr>
          <p:nvPr>
            <p:ph type="sldNum" sz="quarter" idx="12"/>
          </p:nvPr>
        </p:nvSpPr>
        <p:spPr/>
        <p:txBody>
          <a:bodyPr/>
          <a:lstStyle/>
          <a:p>
            <a:fld id="{B0ABF02D-C72E-4E70-AD39-D24D1FE82F66}" type="slidenum">
              <a:rPr lang="fr-FR" smtClean="0"/>
              <a:t>94</a:t>
            </a:fld>
            <a:endParaRPr lang="fr-FR"/>
          </a:p>
        </p:txBody>
      </p:sp>
      <p:sp>
        <p:nvSpPr>
          <p:cNvPr id="4" name="ZoneTexte 3">
            <a:extLst>
              <a:ext uri="{FF2B5EF4-FFF2-40B4-BE49-F238E27FC236}">
                <a16:creationId xmlns:a16="http://schemas.microsoft.com/office/drawing/2014/main" id="{D0FA8C9E-C4CB-4E24-80F1-853E6CFE768B}"/>
              </a:ext>
            </a:extLst>
          </p:cNvPr>
          <p:cNvSpPr txBox="1"/>
          <p:nvPr/>
        </p:nvSpPr>
        <p:spPr>
          <a:xfrm>
            <a:off x="410086" y="296859"/>
            <a:ext cx="4091940" cy="400110"/>
          </a:xfrm>
          <a:prstGeom prst="rect">
            <a:avLst/>
          </a:prstGeom>
          <a:noFill/>
        </p:spPr>
        <p:txBody>
          <a:bodyPr wrap="square" rtlCol="0">
            <a:spAutoFit/>
          </a:bodyPr>
          <a:lstStyle/>
          <a:p>
            <a:r>
              <a:rPr lang="fr-FR" sz="2000" b="1" u="sng" dirty="0">
                <a:latin typeface="Verdana" panose="020B0604030504040204" pitchFamily="34" charset="0"/>
                <a:ea typeface="Verdana" panose="020B0604030504040204" pitchFamily="34" charset="0"/>
              </a:rPr>
              <a:t>- l’événementiel shopping</a:t>
            </a:r>
          </a:p>
        </p:txBody>
      </p:sp>
      <p:pic>
        <p:nvPicPr>
          <p:cNvPr id="6" name="Image 5">
            <a:extLst>
              <a:ext uri="{FF2B5EF4-FFF2-40B4-BE49-F238E27FC236}">
                <a16:creationId xmlns:a16="http://schemas.microsoft.com/office/drawing/2014/main" id="{4BFFD0CB-802F-4763-A724-06D1D6097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06" y="2934874"/>
            <a:ext cx="7266114" cy="3148649"/>
          </a:xfrm>
          <a:prstGeom prst="rect">
            <a:avLst/>
          </a:prstGeom>
        </p:spPr>
      </p:pic>
      <p:sp>
        <p:nvSpPr>
          <p:cNvPr id="7" name="ZoneTexte 6">
            <a:extLst>
              <a:ext uri="{FF2B5EF4-FFF2-40B4-BE49-F238E27FC236}">
                <a16:creationId xmlns:a16="http://schemas.microsoft.com/office/drawing/2014/main" id="{9C644F7C-A285-4DBA-BC48-10B01F19E4FF}"/>
              </a:ext>
            </a:extLst>
          </p:cNvPr>
          <p:cNvSpPr txBox="1"/>
          <p:nvPr/>
        </p:nvSpPr>
        <p:spPr>
          <a:xfrm>
            <a:off x="302633" y="2534764"/>
            <a:ext cx="8483848" cy="707886"/>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Vidéo Dubaï shopping festival 2025</a:t>
            </a:r>
          </a:p>
          <a:p>
            <a:r>
              <a:rPr lang="fr-FR" sz="2000" b="1" dirty="0">
                <a:solidFill>
                  <a:srgbClr val="FF0000"/>
                </a:solidFill>
                <a:latin typeface="Verdana" panose="020B0604030504040204" pitchFamily="34" charset="0"/>
                <a:ea typeface="Verdana" panose="020B0604030504040204" pitchFamily="34" charset="0"/>
              </a:rPr>
              <a:t>https://www.youtube.com/watch?v=CuJ531KNmxs</a:t>
            </a:r>
          </a:p>
        </p:txBody>
      </p:sp>
      <p:sp>
        <p:nvSpPr>
          <p:cNvPr id="8" name="ZoneTexte 7">
            <a:extLst>
              <a:ext uri="{FF2B5EF4-FFF2-40B4-BE49-F238E27FC236}">
                <a16:creationId xmlns:a16="http://schemas.microsoft.com/office/drawing/2014/main" id="{546FDDD2-A17F-4CBF-BF0B-24B48FDB9390}"/>
              </a:ext>
            </a:extLst>
          </p:cNvPr>
          <p:cNvSpPr txBox="1"/>
          <p:nvPr/>
        </p:nvSpPr>
        <p:spPr>
          <a:xfrm>
            <a:off x="302633" y="906764"/>
            <a:ext cx="8709660" cy="1323439"/>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Le tourisme de shopping</a:t>
            </a:r>
            <a:r>
              <a:rPr lang="fr-FR" sz="2000" b="1" dirty="0">
                <a:solidFill>
                  <a:srgbClr val="0070C0"/>
                </a:solidFill>
                <a:latin typeface="Verdana" panose="020B0604030504040204" pitchFamily="34" charset="0"/>
                <a:ea typeface="Verdana" panose="020B0604030504040204" pitchFamily="34" charset="0"/>
              </a:rPr>
              <a:t> : forme moderne du tourisme apprécié des personnes pour qui l’achat de produits en dehors de leur environnement habituel constitue un facteur déterminant dans la prise de décision de voyage. </a:t>
            </a:r>
          </a:p>
        </p:txBody>
      </p:sp>
      <p:sp>
        <p:nvSpPr>
          <p:cNvPr id="3" name="ZoneTexte 2">
            <a:extLst>
              <a:ext uri="{FF2B5EF4-FFF2-40B4-BE49-F238E27FC236}">
                <a16:creationId xmlns:a16="http://schemas.microsoft.com/office/drawing/2014/main" id="{7FB4C7DD-3B2A-DDEF-B5F7-E7626DCCE18D}"/>
              </a:ext>
            </a:extLst>
          </p:cNvPr>
          <p:cNvSpPr txBox="1"/>
          <p:nvPr/>
        </p:nvSpPr>
        <p:spPr>
          <a:xfrm>
            <a:off x="6230679" y="5264024"/>
            <a:ext cx="776178" cy="338554"/>
          </a:xfrm>
          <a:prstGeom prst="rect">
            <a:avLst/>
          </a:prstGeom>
          <a:solidFill>
            <a:srgbClr val="FF0000"/>
          </a:solidFill>
        </p:spPr>
        <p:txBody>
          <a:bodyPr wrap="square" rtlCol="0">
            <a:spAutoFit/>
          </a:bodyPr>
          <a:lstStyle/>
          <a:p>
            <a:pPr algn="ctr"/>
            <a:r>
              <a:rPr lang="fr-FR" sz="1600" dirty="0">
                <a:solidFill>
                  <a:srgbClr val="FFFF00"/>
                </a:solidFill>
                <a:latin typeface="Arial Black" panose="020B0A04020102020204" pitchFamily="34" charset="0"/>
              </a:rPr>
              <a:t>2025</a:t>
            </a:r>
          </a:p>
        </p:txBody>
      </p:sp>
    </p:spTree>
    <p:extLst>
      <p:ext uri="{BB962C8B-B14F-4D97-AF65-F5344CB8AC3E}">
        <p14:creationId xmlns:p14="http://schemas.microsoft.com/office/powerpoint/2010/main" val="15859575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D16EE5F2-0059-5B1D-5A24-ED1786A79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85412">
            <a:off x="5254631" y="3695334"/>
            <a:ext cx="1939224" cy="1939224"/>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0EBE3F1B-F41C-43B6-9F62-2BFE342AB8FB}"/>
              </a:ext>
            </a:extLst>
          </p:cNvPr>
          <p:cNvSpPr>
            <a:spLocks noGrp="1"/>
          </p:cNvSpPr>
          <p:nvPr>
            <p:ph type="sldNum" sz="quarter" idx="12"/>
          </p:nvPr>
        </p:nvSpPr>
        <p:spPr/>
        <p:txBody>
          <a:bodyPr/>
          <a:lstStyle/>
          <a:p>
            <a:fld id="{B0ABF02D-C72E-4E70-AD39-D24D1FE82F66}" type="slidenum">
              <a:rPr lang="fr-FR" smtClean="0"/>
              <a:t>95</a:t>
            </a:fld>
            <a:endParaRPr lang="fr-FR"/>
          </a:p>
        </p:txBody>
      </p:sp>
      <p:sp>
        <p:nvSpPr>
          <p:cNvPr id="6" name="ZoneTexte 5">
            <a:extLst>
              <a:ext uri="{FF2B5EF4-FFF2-40B4-BE49-F238E27FC236}">
                <a16:creationId xmlns:a16="http://schemas.microsoft.com/office/drawing/2014/main" id="{7BF2934E-EF76-4F1F-8215-6B2F17BCD086}"/>
              </a:ext>
            </a:extLst>
          </p:cNvPr>
          <p:cNvSpPr txBox="1"/>
          <p:nvPr/>
        </p:nvSpPr>
        <p:spPr>
          <a:xfrm>
            <a:off x="325756" y="234159"/>
            <a:ext cx="490347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les grands événements sportifs</a:t>
            </a:r>
          </a:p>
        </p:txBody>
      </p:sp>
      <p:pic>
        <p:nvPicPr>
          <p:cNvPr id="2050" name="Picture 2">
            <a:extLst>
              <a:ext uri="{FF2B5EF4-FFF2-40B4-BE49-F238E27FC236}">
                <a16:creationId xmlns:a16="http://schemas.microsoft.com/office/drawing/2014/main" id="{3E464E60-CFE2-B181-7D29-B54EC3AEF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0662">
            <a:off x="395760" y="1627901"/>
            <a:ext cx="1994925" cy="15564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CC8BC84-B34B-3660-5E12-B4CC1E5435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2619">
            <a:off x="4864567" y="1021454"/>
            <a:ext cx="3646967" cy="9358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C9391C1-921F-BC6B-BE15-AF652520B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54373">
            <a:off x="814256" y="3693902"/>
            <a:ext cx="2261896" cy="19392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5AEA414-10AE-2309-3308-DA93CC1894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06254">
            <a:off x="6745502" y="2065633"/>
            <a:ext cx="1577879" cy="205090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a:extLst>
              <a:ext uri="{FF2B5EF4-FFF2-40B4-BE49-F238E27FC236}">
                <a16:creationId xmlns:a16="http://schemas.microsoft.com/office/drawing/2014/main" id="{B8245876-1CA0-35F8-D629-090C61361E50}"/>
              </a:ext>
            </a:extLst>
          </p:cNvPr>
          <p:cNvSpPr>
            <a:spLocks noChangeAspect="1" noChangeArrowheads="1"/>
          </p:cNvSpPr>
          <p:nvPr/>
        </p:nvSpPr>
        <p:spPr bwMode="auto">
          <a:xfrm>
            <a:off x="1681163" y="538163"/>
            <a:ext cx="5781675" cy="5781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a:extLst>
              <a:ext uri="{FF2B5EF4-FFF2-40B4-BE49-F238E27FC236}">
                <a16:creationId xmlns:a16="http://schemas.microsoft.com/office/drawing/2014/main" id="{57DFC77D-D36E-AFF6-9223-9724B23048A4}"/>
              </a:ext>
            </a:extLst>
          </p:cNvPr>
          <p:cNvPicPr>
            <a:picLocks noChangeAspect="1"/>
          </p:cNvPicPr>
          <p:nvPr/>
        </p:nvPicPr>
        <p:blipFill>
          <a:blip r:embed="rId7"/>
          <a:stretch>
            <a:fillRect/>
          </a:stretch>
        </p:blipFill>
        <p:spPr>
          <a:xfrm>
            <a:off x="2852565" y="938273"/>
            <a:ext cx="1719435" cy="1719435"/>
          </a:xfrm>
          <a:prstGeom prst="rect">
            <a:avLst/>
          </a:prstGeom>
        </p:spPr>
      </p:pic>
      <p:pic>
        <p:nvPicPr>
          <p:cNvPr id="3" name="Image 2">
            <a:extLst>
              <a:ext uri="{FF2B5EF4-FFF2-40B4-BE49-F238E27FC236}">
                <a16:creationId xmlns:a16="http://schemas.microsoft.com/office/drawing/2014/main" id="{1A957300-3F87-7400-86DA-8C744D18CB29}"/>
              </a:ext>
            </a:extLst>
          </p:cNvPr>
          <p:cNvPicPr>
            <a:picLocks noChangeAspect="1"/>
          </p:cNvPicPr>
          <p:nvPr/>
        </p:nvPicPr>
        <p:blipFill>
          <a:blip r:embed="rId8"/>
          <a:stretch>
            <a:fillRect/>
          </a:stretch>
        </p:blipFill>
        <p:spPr>
          <a:xfrm>
            <a:off x="2799521" y="2878527"/>
            <a:ext cx="2317848" cy="2317848"/>
          </a:xfrm>
          <a:prstGeom prst="rect">
            <a:avLst/>
          </a:prstGeom>
        </p:spPr>
      </p:pic>
    </p:spTree>
    <p:extLst>
      <p:ext uri="{BB962C8B-B14F-4D97-AF65-F5344CB8AC3E}">
        <p14:creationId xmlns:p14="http://schemas.microsoft.com/office/powerpoint/2010/main" val="401758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in)">
                                      <p:cBhvr>
                                        <p:cTn id="11" dur="2000"/>
                                        <p:tgtEl>
                                          <p:spTgt spid="2050"/>
                                        </p:tgtEl>
                                      </p:cBhvr>
                                    </p:animEffect>
                                  </p:childTnLst>
                                </p:cTn>
                              </p:par>
                              <p:par>
                                <p:cTn id="12" presetID="6"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circle(in)">
                                      <p:cBhvr>
                                        <p:cTn id="17" dur="2000"/>
                                        <p:tgtEl>
                                          <p:spTgt spid="2052"/>
                                        </p:tgtEl>
                                      </p:cBhvr>
                                    </p:animEffect>
                                  </p:childTnLst>
                                </p:cTn>
                              </p:par>
                              <p:par>
                                <p:cTn id="18" presetID="6" presetClass="entr" presetSubtype="16" fill="hold" nodeType="withEffect">
                                  <p:stCondLst>
                                    <p:cond delay="0"/>
                                  </p:stCondLst>
                                  <p:childTnLst>
                                    <p:set>
                                      <p:cBhvr>
                                        <p:cTn id="19" dur="1" fill="hold">
                                          <p:stCondLst>
                                            <p:cond delay="0"/>
                                          </p:stCondLst>
                                        </p:cTn>
                                        <p:tgtEl>
                                          <p:spTgt spid="2056"/>
                                        </p:tgtEl>
                                        <p:attrNameLst>
                                          <p:attrName>style.visibility</p:attrName>
                                        </p:attrNameLst>
                                      </p:cBhvr>
                                      <p:to>
                                        <p:strVal val="visible"/>
                                      </p:to>
                                    </p:set>
                                    <p:animEffect transition="in" filter="circle(in)">
                                      <p:cBhvr>
                                        <p:cTn id="20" dur="2000"/>
                                        <p:tgtEl>
                                          <p:spTgt spid="2056"/>
                                        </p:tgtEl>
                                      </p:cBhvr>
                                    </p:animEffect>
                                  </p:childTnLst>
                                </p:cTn>
                              </p:par>
                              <p:par>
                                <p:cTn id="21" presetID="6" presetClass="entr" presetSubtype="16" fill="hold" nodeType="withEffect">
                                  <p:stCondLst>
                                    <p:cond delay="0"/>
                                  </p:stCondLst>
                                  <p:childTnLst>
                                    <p:set>
                                      <p:cBhvr>
                                        <p:cTn id="22" dur="1" fill="hold">
                                          <p:stCondLst>
                                            <p:cond delay="0"/>
                                          </p:stCondLst>
                                        </p:cTn>
                                        <p:tgtEl>
                                          <p:spTgt spid="2058"/>
                                        </p:tgtEl>
                                        <p:attrNameLst>
                                          <p:attrName>style.visibility</p:attrName>
                                        </p:attrNameLst>
                                      </p:cBhvr>
                                      <p:to>
                                        <p:strVal val="visible"/>
                                      </p:to>
                                    </p:set>
                                    <p:animEffect transition="in" filter="circle(in)">
                                      <p:cBhvr>
                                        <p:cTn id="23" dur="2000"/>
                                        <p:tgtEl>
                                          <p:spTgt spid="2058"/>
                                        </p:tgtEl>
                                      </p:cBhvr>
                                    </p:animEffect>
                                  </p:childTnLst>
                                </p:cTn>
                              </p:par>
                              <p:par>
                                <p:cTn id="24" presetID="6" presetClass="entr" presetSubtype="16"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par>
                                <p:cTn id="27" presetID="6" presetClass="entr" presetSubtype="16"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circle(in)">
                                      <p:cBhvr>
                                        <p:cTn id="29"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Thème Office">
  <a:themeElements>
    <a:clrScheme name="Mé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4759</TotalTime>
  <Words>3110</Words>
  <Application>Microsoft Office PowerPoint</Application>
  <PresentationFormat>Affichage à l'écran (4:3)</PresentationFormat>
  <Paragraphs>416</Paragraphs>
  <Slides>95</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95</vt:i4>
      </vt:variant>
    </vt:vector>
  </HeadingPairs>
  <TitlesOfParts>
    <vt:vector size="102" baseType="lpstr">
      <vt:lpstr>Arial</vt:lpstr>
      <vt:lpstr>Arial Black</vt:lpstr>
      <vt:lpstr>Calibri</vt:lpstr>
      <vt:lpstr>Calibri Light</vt:lpstr>
      <vt:lpstr>Times New Roman</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tperisse932@gmail.com</dc:creator>
  <cp:lastModifiedBy>Thierry Périssé</cp:lastModifiedBy>
  <cp:revision>222</cp:revision>
  <dcterms:created xsi:type="dcterms:W3CDTF">2021-01-04T08:27:13Z</dcterms:created>
  <dcterms:modified xsi:type="dcterms:W3CDTF">2026-01-14T19:27:16Z</dcterms:modified>
</cp:coreProperties>
</file>