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3" r:id="rId8"/>
    <p:sldId id="262" r:id="rId9"/>
    <p:sldId id="277" r:id="rId10"/>
    <p:sldId id="280" r:id="rId11"/>
    <p:sldId id="295" r:id="rId12"/>
    <p:sldId id="271" r:id="rId13"/>
    <p:sldId id="281" r:id="rId14"/>
    <p:sldId id="276" r:id="rId15"/>
    <p:sldId id="296" r:id="rId16"/>
    <p:sldId id="274" r:id="rId17"/>
    <p:sldId id="275" r:id="rId18"/>
    <p:sldId id="278" r:id="rId19"/>
    <p:sldId id="293" r:id="rId20"/>
    <p:sldId id="294" r:id="rId21"/>
    <p:sldId id="279" r:id="rId22"/>
    <p:sldId id="284" r:id="rId23"/>
    <p:sldId id="283" r:id="rId24"/>
    <p:sldId id="282" r:id="rId25"/>
    <p:sldId id="285" r:id="rId26"/>
    <p:sldId id="287" r:id="rId27"/>
    <p:sldId id="286" r:id="rId28"/>
    <p:sldId id="288" r:id="rId29"/>
    <p:sldId id="289" r:id="rId30"/>
    <p:sldId id="290" r:id="rId31"/>
    <p:sldId id="291" r:id="rId32"/>
    <p:sldId id="292" r:id="rId33"/>
  </p:sldIdLst>
  <p:sldSz cx="10080625" cy="7559675"/>
  <p:notesSz cx="7104063"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66"/>
    <a:srgbClr val="FFFF66"/>
    <a:srgbClr val="FEBF7A"/>
    <a:srgbClr val="F49E90"/>
    <a:srgbClr val="EB9F79"/>
    <a:srgbClr val="F289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62"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0815313-EDF2-41F6-B951-CA9B777FB125}"/>
              </a:ext>
            </a:extLst>
          </p:cNvPr>
          <p:cNvSpPr>
            <a:spLocks noGrp="1" noRot="1" noChangeAspect="1" noChangeArrowheads="1"/>
          </p:cNvSpPr>
          <p:nvPr>
            <p:ph type="sldImg"/>
          </p:nvPr>
        </p:nvSpPr>
        <p:spPr bwMode="auto">
          <a:xfrm>
            <a:off x="993775" y="777875"/>
            <a:ext cx="5114925"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3A6D9ECE-8F6D-40B6-9C5A-AE96D4AB714C}"/>
              </a:ext>
            </a:extLst>
          </p:cNvPr>
          <p:cNvSpPr>
            <a:spLocks noGrp="1" noChangeArrowheads="1"/>
          </p:cNvSpPr>
          <p:nvPr>
            <p:ph type="body"/>
          </p:nvPr>
        </p:nvSpPr>
        <p:spPr bwMode="auto">
          <a:xfrm>
            <a:off x="710108" y="4861252"/>
            <a:ext cx="5682356" cy="460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a:p>
        </p:txBody>
      </p:sp>
      <p:sp>
        <p:nvSpPr>
          <p:cNvPr id="2051" name="Rectangle 3">
            <a:extLst>
              <a:ext uri="{FF2B5EF4-FFF2-40B4-BE49-F238E27FC236}">
                <a16:creationId xmlns:a16="http://schemas.microsoft.com/office/drawing/2014/main" id="{37F3BBE4-AC55-47C1-90C6-5F90047A0ABD}"/>
              </a:ext>
            </a:extLst>
          </p:cNvPr>
          <p:cNvSpPr>
            <a:spLocks noGrp="1" noChangeArrowheads="1"/>
          </p:cNvSpPr>
          <p:nvPr>
            <p:ph type="hdr"/>
          </p:nvPr>
        </p:nvSpPr>
        <p:spPr bwMode="auto">
          <a:xfrm>
            <a:off x="1" y="0"/>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2052" name="Rectangle 4">
            <a:extLst>
              <a:ext uri="{FF2B5EF4-FFF2-40B4-BE49-F238E27FC236}">
                <a16:creationId xmlns:a16="http://schemas.microsoft.com/office/drawing/2014/main" id="{100A92FF-AF62-49B5-80F3-1C75246CF1EA}"/>
              </a:ext>
            </a:extLst>
          </p:cNvPr>
          <p:cNvSpPr>
            <a:spLocks noGrp="1" noChangeArrowheads="1"/>
          </p:cNvSpPr>
          <p:nvPr>
            <p:ph type="dt"/>
          </p:nvPr>
        </p:nvSpPr>
        <p:spPr bwMode="auto">
          <a:xfrm>
            <a:off x="4020465" y="0"/>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2053" name="Rectangle 5">
            <a:extLst>
              <a:ext uri="{FF2B5EF4-FFF2-40B4-BE49-F238E27FC236}">
                <a16:creationId xmlns:a16="http://schemas.microsoft.com/office/drawing/2014/main" id="{31A52EB2-65EC-4AB7-BFEB-6B1EAFA085FF}"/>
              </a:ext>
            </a:extLst>
          </p:cNvPr>
          <p:cNvSpPr>
            <a:spLocks noGrp="1" noChangeArrowheads="1"/>
          </p:cNvSpPr>
          <p:nvPr>
            <p:ph type="ftr"/>
          </p:nvPr>
        </p:nvSpPr>
        <p:spPr bwMode="auto">
          <a:xfrm>
            <a:off x="1"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2054" name="Rectangle 6">
            <a:extLst>
              <a:ext uri="{FF2B5EF4-FFF2-40B4-BE49-F238E27FC236}">
                <a16:creationId xmlns:a16="http://schemas.microsoft.com/office/drawing/2014/main" id="{32EDEFCE-7210-4F36-945E-773E7984E2D3}"/>
              </a:ext>
            </a:extLst>
          </p:cNvPr>
          <p:cNvSpPr>
            <a:spLocks noGrp="1" noChangeArrowheads="1"/>
          </p:cNvSpPr>
          <p:nvPr>
            <p:ph type="sldNum"/>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fld id="{0AF3A253-16A7-401D-A351-E10BC5D51C7E}"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EAED56-5CC7-4AB7-A334-586E286C5B19}"/>
              </a:ext>
            </a:extLst>
          </p:cNvPr>
          <p:cNvSpPr>
            <a:spLocks noGrp="1" noChangeArrowheads="1"/>
          </p:cNvSpPr>
          <p:nvPr>
            <p:ph type="sldNum"/>
          </p:nvPr>
        </p:nvSpPr>
        <p:spPr>
          <a:ln/>
        </p:spPr>
        <p:txBody>
          <a:bodyPr/>
          <a:lstStyle/>
          <a:p>
            <a:fld id="{A5D27C3D-C386-4594-ACC7-3596DA56F0E3}" type="slidenum">
              <a:rPr lang="fr-FR" altLang="fr-FR"/>
              <a:pPr/>
              <a:t>1</a:t>
            </a:fld>
            <a:endParaRPr lang="fr-FR" altLang="fr-FR"/>
          </a:p>
        </p:txBody>
      </p:sp>
      <p:sp>
        <p:nvSpPr>
          <p:cNvPr id="12289" name="Rectangle 1">
            <a:extLst>
              <a:ext uri="{FF2B5EF4-FFF2-40B4-BE49-F238E27FC236}">
                <a16:creationId xmlns:a16="http://schemas.microsoft.com/office/drawing/2014/main" id="{CECB4E59-A0E0-474B-A571-A4E780B10053}"/>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94FFCC53-A078-424E-A35D-AF40EAB7C881}"/>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6D911F-820B-4983-9255-5EC7A494262F}"/>
              </a:ext>
            </a:extLst>
          </p:cNvPr>
          <p:cNvSpPr>
            <a:spLocks noGrp="1" noChangeArrowheads="1"/>
          </p:cNvSpPr>
          <p:nvPr>
            <p:ph type="sldNum"/>
          </p:nvPr>
        </p:nvSpPr>
        <p:spPr>
          <a:ln/>
        </p:spPr>
        <p:txBody>
          <a:bodyPr/>
          <a:lstStyle/>
          <a:p>
            <a:fld id="{B59D83C7-8205-47AA-8A5E-5642F047C1AB}" type="slidenum">
              <a:rPr lang="fr-FR" altLang="fr-FR"/>
              <a:pPr/>
              <a:t>10</a:t>
            </a:fld>
            <a:endParaRPr lang="fr-FR" altLang="fr-FR"/>
          </a:p>
        </p:txBody>
      </p:sp>
      <p:sp>
        <p:nvSpPr>
          <p:cNvPr id="18433" name="Rectangle 1">
            <a:extLst>
              <a:ext uri="{FF2B5EF4-FFF2-40B4-BE49-F238E27FC236}">
                <a16:creationId xmlns:a16="http://schemas.microsoft.com/office/drawing/2014/main" id="{EEA158E5-20DA-4300-A989-61A48C5D393E}"/>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22D8F707-FE4F-4856-B5DC-41D58E5A40FB}"/>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181546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12</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03695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14</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91574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16</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88270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17</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9507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18</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73432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21</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5381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22</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94792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23</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96230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24</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43476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C56DD-941A-4F6C-B524-994E795903C9}"/>
              </a:ext>
            </a:extLst>
          </p:cNvPr>
          <p:cNvSpPr>
            <a:spLocks noGrp="1" noChangeArrowheads="1"/>
          </p:cNvSpPr>
          <p:nvPr>
            <p:ph type="sldNum"/>
          </p:nvPr>
        </p:nvSpPr>
        <p:spPr>
          <a:ln/>
        </p:spPr>
        <p:txBody>
          <a:bodyPr/>
          <a:lstStyle/>
          <a:p>
            <a:fld id="{B85A2CA3-EC6D-428B-85D5-D89380EB889F}" type="slidenum">
              <a:rPr lang="fr-FR" altLang="fr-FR"/>
              <a:pPr/>
              <a:t>2</a:t>
            </a:fld>
            <a:endParaRPr lang="fr-FR" altLang="fr-FR"/>
          </a:p>
        </p:txBody>
      </p:sp>
      <p:sp>
        <p:nvSpPr>
          <p:cNvPr id="13313" name="Rectangle 1">
            <a:extLst>
              <a:ext uri="{FF2B5EF4-FFF2-40B4-BE49-F238E27FC236}">
                <a16:creationId xmlns:a16="http://schemas.microsoft.com/office/drawing/2014/main" id="{95E3A8DB-0210-4264-9257-7923735A27D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a:extLst>
              <a:ext uri="{FF2B5EF4-FFF2-40B4-BE49-F238E27FC236}">
                <a16:creationId xmlns:a16="http://schemas.microsoft.com/office/drawing/2014/main" id="{69D0AE8B-0364-40CC-BF37-E5B0D1A5037C}"/>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25</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7721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26</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8566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27</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2644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28</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33155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29</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244648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30</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163932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31</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73610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32</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5048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0B80E3-C5A9-4F66-B5BA-98B0FBAAA4FA}"/>
              </a:ext>
            </a:extLst>
          </p:cNvPr>
          <p:cNvSpPr>
            <a:spLocks noGrp="1" noChangeArrowheads="1"/>
          </p:cNvSpPr>
          <p:nvPr>
            <p:ph type="sldNum"/>
          </p:nvPr>
        </p:nvSpPr>
        <p:spPr>
          <a:ln/>
        </p:spPr>
        <p:txBody>
          <a:bodyPr/>
          <a:lstStyle/>
          <a:p>
            <a:fld id="{7E40AAF1-CF3F-4ABA-AD83-1FAC1532A8D4}" type="slidenum">
              <a:rPr lang="fr-FR" altLang="fr-FR"/>
              <a:pPr/>
              <a:t>3</a:t>
            </a:fld>
            <a:endParaRPr lang="fr-FR" altLang="fr-FR"/>
          </a:p>
        </p:txBody>
      </p:sp>
      <p:sp>
        <p:nvSpPr>
          <p:cNvPr id="14337" name="Rectangle 1">
            <a:extLst>
              <a:ext uri="{FF2B5EF4-FFF2-40B4-BE49-F238E27FC236}">
                <a16:creationId xmlns:a16="http://schemas.microsoft.com/office/drawing/2014/main" id="{CEDE9C35-355B-4BD3-99AB-7001DF1E8DA4}"/>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0E535291-8AC2-4490-8239-D5F112F43474}"/>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AE29FE-6D75-4042-9596-1B578ABD297F}"/>
              </a:ext>
            </a:extLst>
          </p:cNvPr>
          <p:cNvSpPr>
            <a:spLocks noGrp="1" noChangeArrowheads="1"/>
          </p:cNvSpPr>
          <p:nvPr>
            <p:ph type="sldNum"/>
          </p:nvPr>
        </p:nvSpPr>
        <p:spPr>
          <a:ln/>
        </p:spPr>
        <p:txBody>
          <a:bodyPr/>
          <a:lstStyle/>
          <a:p>
            <a:fld id="{A4C03115-F321-4F43-B2E6-BB9180DEAFB5}" type="slidenum">
              <a:rPr lang="fr-FR" altLang="fr-FR"/>
              <a:pPr/>
              <a:t>4</a:t>
            </a:fld>
            <a:endParaRPr lang="fr-FR" altLang="fr-FR"/>
          </a:p>
        </p:txBody>
      </p:sp>
      <p:sp>
        <p:nvSpPr>
          <p:cNvPr id="15361" name="Rectangle 1">
            <a:extLst>
              <a:ext uri="{FF2B5EF4-FFF2-40B4-BE49-F238E27FC236}">
                <a16:creationId xmlns:a16="http://schemas.microsoft.com/office/drawing/2014/main" id="{144C7D2A-B5A5-4A2D-9F2B-FBAD7755B28B}"/>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a:extLst>
              <a:ext uri="{FF2B5EF4-FFF2-40B4-BE49-F238E27FC236}">
                <a16:creationId xmlns:a16="http://schemas.microsoft.com/office/drawing/2014/main" id="{6DC08A78-561C-40F0-B17D-8438586F5A76}"/>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FD2E14-D1E0-46F3-8CC6-C671A2C1086E}"/>
              </a:ext>
            </a:extLst>
          </p:cNvPr>
          <p:cNvSpPr>
            <a:spLocks noGrp="1" noChangeArrowheads="1"/>
          </p:cNvSpPr>
          <p:nvPr>
            <p:ph type="sldNum"/>
          </p:nvPr>
        </p:nvSpPr>
        <p:spPr>
          <a:ln/>
        </p:spPr>
        <p:txBody>
          <a:bodyPr/>
          <a:lstStyle/>
          <a:p>
            <a:fld id="{8037F4BB-EE64-4C48-865C-24F0DA64CAAA}" type="slidenum">
              <a:rPr lang="fr-FR" altLang="fr-FR"/>
              <a:pPr/>
              <a:t>5</a:t>
            </a:fld>
            <a:endParaRPr lang="fr-FR" altLang="fr-FR"/>
          </a:p>
        </p:txBody>
      </p:sp>
      <p:sp>
        <p:nvSpPr>
          <p:cNvPr id="16385" name="Rectangle 1">
            <a:extLst>
              <a:ext uri="{FF2B5EF4-FFF2-40B4-BE49-F238E27FC236}">
                <a16:creationId xmlns:a16="http://schemas.microsoft.com/office/drawing/2014/main" id="{BAF3C84A-710E-4798-BE26-4FB5042D8523}"/>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C664D3B2-FBC3-491E-ABAF-9F3C362F961D}"/>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0C560-067B-4241-9AB6-94B906555676}"/>
              </a:ext>
            </a:extLst>
          </p:cNvPr>
          <p:cNvSpPr>
            <a:spLocks noGrp="1" noChangeArrowheads="1"/>
          </p:cNvSpPr>
          <p:nvPr>
            <p:ph type="sldNum"/>
          </p:nvPr>
        </p:nvSpPr>
        <p:spPr>
          <a:ln/>
        </p:spPr>
        <p:txBody>
          <a:bodyPr/>
          <a:lstStyle/>
          <a:p>
            <a:fld id="{4E96EE87-64F9-4CD5-8787-7ABEFDCFB5DB}" type="slidenum">
              <a:rPr lang="fr-FR" altLang="fr-FR"/>
              <a:pPr/>
              <a:t>6</a:t>
            </a:fld>
            <a:endParaRPr lang="fr-FR" altLang="fr-FR"/>
          </a:p>
        </p:txBody>
      </p:sp>
      <p:sp>
        <p:nvSpPr>
          <p:cNvPr id="17409" name="Rectangle 1">
            <a:extLst>
              <a:ext uri="{FF2B5EF4-FFF2-40B4-BE49-F238E27FC236}">
                <a16:creationId xmlns:a16="http://schemas.microsoft.com/office/drawing/2014/main" id="{EF4856A8-2866-42DC-9798-3ED08415BE8A}"/>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45B22F93-D317-47F9-830F-7386A4C0D86B}"/>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CB954A-8798-49EE-BB38-062F0BB6DD2D}"/>
              </a:ext>
            </a:extLst>
          </p:cNvPr>
          <p:cNvSpPr>
            <a:spLocks noGrp="1" noChangeArrowheads="1"/>
          </p:cNvSpPr>
          <p:nvPr>
            <p:ph type="sldNum"/>
          </p:nvPr>
        </p:nvSpPr>
        <p:spPr>
          <a:ln/>
        </p:spPr>
        <p:txBody>
          <a:bodyPr/>
          <a:lstStyle/>
          <a:p>
            <a:fld id="{EBD5DF15-D0B6-494C-A2CC-534625398631}" type="slidenum">
              <a:rPr lang="fr-FR" altLang="fr-FR"/>
              <a:pPr/>
              <a:t>7</a:t>
            </a:fld>
            <a:endParaRPr lang="fr-FR" altLang="fr-FR"/>
          </a:p>
        </p:txBody>
      </p:sp>
      <p:sp>
        <p:nvSpPr>
          <p:cNvPr id="19457" name="Rectangle 1">
            <a:extLst>
              <a:ext uri="{FF2B5EF4-FFF2-40B4-BE49-F238E27FC236}">
                <a16:creationId xmlns:a16="http://schemas.microsoft.com/office/drawing/2014/main" id="{5A1A9E8C-F163-46C7-A400-3DF54F935E2B}"/>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a:extLst>
              <a:ext uri="{FF2B5EF4-FFF2-40B4-BE49-F238E27FC236}">
                <a16:creationId xmlns:a16="http://schemas.microsoft.com/office/drawing/2014/main" id="{39D0AF7B-C12E-482A-8386-4A1098046BF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6D911F-820B-4983-9255-5EC7A494262F}"/>
              </a:ext>
            </a:extLst>
          </p:cNvPr>
          <p:cNvSpPr>
            <a:spLocks noGrp="1" noChangeArrowheads="1"/>
          </p:cNvSpPr>
          <p:nvPr>
            <p:ph type="sldNum"/>
          </p:nvPr>
        </p:nvSpPr>
        <p:spPr>
          <a:ln/>
        </p:spPr>
        <p:txBody>
          <a:bodyPr/>
          <a:lstStyle/>
          <a:p>
            <a:fld id="{B59D83C7-8205-47AA-8A5E-5642F047C1AB}" type="slidenum">
              <a:rPr lang="fr-FR" altLang="fr-FR"/>
              <a:pPr/>
              <a:t>8</a:t>
            </a:fld>
            <a:endParaRPr lang="fr-FR" altLang="fr-FR"/>
          </a:p>
        </p:txBody>
      </p:sp>
      <p:sp>
        <p:nvSpPr>
          <p:cNvPr id="18433" name="Rectangle 1">
            <a:extLst>
              <a:ext uri="{FF2B5EF4-FFF2-40B4-BE49-F238E27FC236}">
                <a16:creationId xmlns:a16="http://schemas.microsoft.com/office/drawing/2014/main" id="{EEA158E5-20DA-4300-A989-61A48C5D393E}"/>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22D8F707-FE4F-4856-B5DC-41D58E5A40FB}"/>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9</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10108" y="4861252"/>
            <a:ext cx="568384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3310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81548-C82C-432A-8F4F-0CA9DB3425AC}"/>
              </a:ext>
            </a:extLst>
          </p:cNvPr>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EAB9A10-2B82-4E0C-BB5B-1E95535E045B}"/>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90DF95F-A529-4091-AC35-A5E99B85DDA3}"/>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D873D814-DAB2-4E8A-8D4B-2A636BF1EB1C}"/>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11998BD4-6F59-46B5-B0B1-2E97AD048E4F}"/>
              </a:ext>
            </a:extLst>
          </p:cNvPr>
          <p:cNvSpPr>
            <a:spLocks noGrp="1"/>
          </p:cNvSpPr>
          <p:nvPr>
            <p:ph type="sldNum" idx="12"/>
          </p:nvPr>
        </p:nvSpPr>
        <p:spPr/>
        <p:txBody>
          <a:bodyPr/>
          <a:lstStyle>
            <a:lvl1pPr>
              <a:defRPr/>
            </a:lvl1pPr>
          </a:lstStyle>
          <a:p>
            <a:fld id="{B96B3B7E-3A93-4E1A-BFB0-6A34BC20D338}" type="slidenum">
              <a:rPr lang="fr-FR" altLang="fr-FR"/>
              <a:pPr/>
              <a:t>‹N°›</a:t>
            </a:fld>
            <a:endParaRPr lang="fr-FR" altLang="fr-FR"/>
          </a:p>
        </p:txBody>
      </p:sp>
    </p:spTree>
    <p:extLst>
      <p:ext uri="{BB962C8B-B14F-4D97-AF65-F5344CB8AC3E}">
        <p14:creationId xmlns:p14="http://schemas.microsoft.com/office/powerpoint/2010/main" val="36318978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F5181-A909-4C67-AA61-CA787BAA15B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E4DD54-432B-44A7-8564-46FD8FD90B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BC859-9383-482D-8BA5-898FE7DBAEC8}"/>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A820A0D0-02B7-4287-9899-789574D96468}"/>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36C688CC-9543-4089-A6A0-683A9B9327B8}"/>
              </a:ext>
            </a:extLst>
          </p:cNvPr>
          <p:cNvSpPr>
            <a:spLocks noGrp="1"/>
          </p:cNvSpPr>
          <p:nvPr>
            <p:ph type="sldNum" idx="12"/>
          </p:nvPr>
        </p:nvSpPr>
        <p:spPr/>
        <p:txBody>
          <a:bodyPr/>
          <a:lstStyle>
            <a:lvl1pPr>
              <a:defRPr/>
            </a:lvl1pPr>
          </a:lstStyle>
          <a:p>
            <a:fld id="{4AFEDE4F-CB21-4C05-A943-24BE1DAC3D9C}" type="slidenum">
              <a:rPr lang="fr-FR" altLang="fr-FR"/>
              <a:pPr/>
              <a:t>‹N°›</a:t>
            </a:fld>
            <a:endParaRPr lang="fr-FR" altLang="fr-FR"/>
          </a:p>
        </p:txBody>
      </p:sp>
    </p:spTree>
    <p:extLst>
      <p:ext uri="{BB962C8B-B14F-4D97-AF65-F5344CB8AC3E}">
        <p14:creationId xmlns:p14="http://schemas.microsoft.com/office/powerpoint/2010/main" val="23677825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A3E7890-ED8D-45C2-87BA-F10BB0F796E7}"/>
              </a:ext>
            </a:extLst>
          </p:cNvPr>
          <p:cNvSpPr>
            <a:spLocks noGrp="1"/>
          </p:cNvSpPr>
          <p:nvPr>
            <p:ph type="title" orient="vert"/>
          </p:nvPr>
        </p:nvSpPr>
        <p:spPr>
          <a:xfrm>
            <a:off x="7305675" y="301625"/>
            <a:ext cx="2266950" cy="58499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AAB218-FC35-41CA-93DC-EC5952AC220D}"/>
              </a:ext>
            </a:extLst>
          </p:cNvPr>
          <p:cNvSpPr>
            <a:spLocks noGrp="1"/>
          </p:cNvSpPr>
          <p:nvPr>
            <p:ph type="body" orient="vert" idx="1"/>
          </p:nvPr>
        </p:nvSpPr>
        <p:spPr>
          <a:xfrm>
            <a:off x="503238" y="301625"/>
            <a:ext cx="6650037" cy="58499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6342F-617B-4B3A-BF4C-4F9611395CAF}"/>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25421438-5726-4986-B809-970E1FCA49B3}"/>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16216F2A-B0F4-4A2B-A3C2-C1C8AE7C3D78}"/>
              </a:ext>
            </a:extLst>
          </p:cNvPr>
          <p:cNvSpPr>
            <a:spLocks noGrp="1"/>
          </p:cNvSpPr>
          <p:nvPr>
            <p:ph type="sldNum" idx="12"/>
          </p:nvPr>
        </p:nvSpPr>
        <p:spPr/>
        <p:txBody>
          <a:bodyPr/>
          <a:lstStyle>
            <a:lvl1pPr>
              <a:defRPr/>
            </a:lvl1pPr>
          </a:lstStyle>
          <a:p>
            <a:fld id="{50053DE1-439D-481E-870A-EBA01903E2FB}" type="slidenum">
              <a:rPr lang="fr-FR" altLang="fr-FR"/>
              <a:pPr/>
              <a:t>‹N°›</a:t>
            </a:fld>
            <a:endParaRPr lang="fr-FR" altLang="fr-FR"/>
          </a:p>
        </p:txBody>
      </p:sp>
    </p:spTree>
    <p:extLst>
      <p:ext uri="{BB962C8B-B14F-4D97-AF65-F5344CB8AC3E}">
        <p14:creationId xmlns:p14="http://schemas.microsoft.com/office/powerpoint/2010/main" val="33885857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8D043-94F0-4D8C-9FCF-ACC102A94760}"/>
              </a:ext>
            </a:extLst>
          </p:cNvPr>
          <p:cNvSpPr>
            <a:spLocks noGrp="1"/>
          </p:cNvSpPr>
          <p:nvPr>
            <p:ph type="title"/>
          </p:nvPr>
        </p:nvSpPr>
        <p:spPr>
          <a:xfrm>
            <a:off x="503238" y="301625"/>
            <a:ext cx="9069387" cy="1260475"/>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6E943D65-35EA-482A-BCD7-5A51F3027890}"/>
              </a:ext>
            </a:extLst>
          </p:cNvPr>
          <p:cNvSpPr>
            <a:spLocks noGrp="1"/>
          </p:cNvSpPr>
          <p:nvPr>
            <p:ph type="dt" idx="10"/>
          </p:nvPr>
        </p:nvSpPr>
        <p:spPr>
          <a:xfrm>
            <a:off x="503238" y="6886575"/>
            <a:ext cx="2346325" cy="519113"/>
          </a:xfrm>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158E7B4C-BB0D-44DE-A5EF-DE9991180DCC}"/>
              </a:ext>
            </a:extLst>
          </p:cNvPr>
          <p:cNvSpPr>
            <a:spLocks noGrp="1"/>
          </p:cNvSpPr>
          <p:nvPr>
            <p:ph type="ftr" idx="11"/>
          </p:nvPr>
        </p:nvSpPr>
        <p:spPr>
          <a:xfrm>
            <a:off x="3448050" y="6886575"/>
            <a:ext cx="3194050" cy="519113"/>
          </a:xfrm>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F9FBFCA8-0883-4DDA-8752-105BD46B7F40}"/>
              </a:ext>
            </a:extLst>
          </p:cNvPr>
          <p:cNvSpPr>
            <a:spLocks noGrp="1"/>
          </p:cNvSpPr>
          <p:nvPr>
            <p:ph type="sldNum" idx="12"/>
          </p:nvPr>
        </p:nvSpPr>
        <p:spPr>
          <a:xfrm>
            <a:off x="7227888" y="6886575"/>
            <a:ext cx="2346325" cy="519113"/>
          </a:xfrm>
        </p:spPr>
        <p:txBody>
          <a:bodyPr/>
          <a:lstStyle>
            <a:lvl1pPr>
              <a:defRPr/>
            </a:lvl1pPr>
          </a:lstStyle>
          <a:p>
            <a:fld id="{3057D390-152E-4798-8F1F-EAECD33AD6F4}" type="slidenum">
              <a:rPr lang="fr-FR" altLang="fr-FR"/>
              <a:pPr/>
              <a:t>‹N°›</a:t>
            </a:fld>
            <a:endParaRPr lang="fr-FR" altLang="fr-FR"/>
          </a:p>
        </p:txBody>
      </p:sp>
    </p:spTree>
    <p:extLst>
      <p:ext uri="{BB962C8B-B14F-4D97-AF65-F5344CB8AC3E}">
        <p14:creationId xmlns:p14="http://schemas.microsoft.com/office/powerpoint/2010/main" val="9990208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6FF75-85AE-4527-B0D6-6B5B622C2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8675DF-1638-4AF4-9EC2-B5B85246E8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61A1F7-4751-45B4-9661-1805615B136A}"/>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917300E-31F5-486B-8F87-C7C14D64B950}"/>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232D052A-13C9-41E3-923E-12B0924342B1}"/>
              </a:ext>
            </a:extLst>
          </p:cNvPr>
          <p:cNvSpPr>
            <a:spLocks noGrp="1"/>
          </p:cNvSpPr>
          <p:nvPr>
            <p:ph type="sldNum" idx="12"/>
          </p:nvPr>
        </p:nvSpPr>
        <p:spPr/>
        <p:txBody>
          <a:bodyPr/>
          <a:lstStyle>
            <a:lvl1pPr>
              <a:defRPr/>
            </a:lvl1pPr>
          </a:lstStyle>
          <a:p>
            <a:fld id="{D889DF74-BE0C-4AC3-8549-42275F90FFDB}" type="slidenum">
              <a:rPr lang="fr-FR" altLang="fr-FR"/>
              <a:pPr/>
              <a:t>‹N°›</a:t>
            </a:fld>
            <a:endParaRPr lang="fr-FR" altLang="fr-FR"/>
          </a:p>
        </p:txBody>
      </p:sp>
    </p:spTree>
    <p:extLst>
      <p:ext uri="{BB962C8B-B14F-4D97-AF65-F5344CB8AC3E}">
        <p14:creationId xmlns:p14="http://schemas.microsoft.com/office/powerpoint/2010/main" val="20313315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7B3B1-0235-4030-9C20-46C31920D234}"/>
              </a:ext>
            </a:extLst>
          </p:cNvPr>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CF7FF30-8880-4D45-B28B-260D415FF4A3}"/>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641F5B-2230-455B-BC7D-DFDFDEC809F5}"/>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AC101EE7-FC26-436B-8FA6-6454CF487A88}"/>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C7BBC783-B1A4-47F6-8B17-2218A0404214}"/>
              </a:ext>
            </a:extLst>
          </p:cNvPr>
          <p:cNvSpPr>
            <a:spLocks noGrp="1"/>
          </p:cNvSpPr>
          <p:nvPr>
            <p:ph type="sldNum" idx="12"/>
          </p:nvPr>
        </p:nvSpPr>
        <p:spPr/>
        <p:txBody>
          <a:bodyPr/>
          <a:lstStyle>
            <a:lvl1pPr>
              <a:defRPr/>
            </a:lvl1pPr>
          </a:lstStyle>
          <a:p>
            <a:fld id="{5F5F007B-FCB3-43AC-B0D1-BDC45FE6F940}" type="slidenum">
              <a:rPr lang="fr-FR" altLang="fr-FR"/>
              <a:pPr/>
              <a:t>‹N°›</a:t>
            </a:fld>
            <a:endParaRPr lang="fr-FR" altLang="fr-FR"/>
          </a:p>
        </p:txBody>
      </p:sp>
    </p:spTree>
    <p:extLst>
      <p:ext uri="{BB962C8B-B14F-4D97-AF65-F5344CB8AC3E}">
        <p14:creationId xmlns:p14="http://schemas.microsoft.com/office/powerpoint/2010/main" val="30436567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C8B1D-44F5-495F-938C-9B6BE54F2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36ADDE-6A87-41AF-B88B-225218603AA4}"/>
              </a:ext>
            </a:extLst>
          </p:cNvPr>
          <p:cNvSpPr>
            <a:spLocks noGrp="1"/>
          </p:cNvSpPr>
          <p:nvPr>
            <p:ph sz="half" idx="1"/>
          </p:nvPr>
        </p:nvSpPr>
        <p:spPr>
          <a:xfrm>
            <a:off x="503238" y="1768475"/>
            <a:ext cx="4457700" cy="43830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CFB562-93A1-434A-B78A-E86433C492FD}"/>
              </a:ext>
            </a:extLst>
          </p:cNvPr>
          <p:cNvSpPr>
            <a:spLocks noGrp="1"/>
          </p:cNvSpPr>
          <p:nvPr>
            <p:ph sz="half" idx="2"/>
          </p:nvPr>
        </p:nvSpPr>
        <p:spPr>
          <a:xfrm>
            <a:off x="5113338" y="1768475"/>
            <a:ext cx="4459287" cy="43830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039407-0C27-4AF3-9228-8C861CB87719}"/>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8B416A7-6D0A-470E-8BB5-8B2897AC97A1}"/>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564C31B2-E5E7-407D-8A55-289D6EDDF9E5}"/>
              </a:ext>
            </a:extLst>
          </p:cNvPr>
          <p:cNvSpPr>
            <a:spLocks noGrp="1"/>
          </p:cNvSpPr>
          <p:nvPr>
            <p:ph type="sldNum" idx="12"/>
          </p:nvPr>
        </p:nvSpPr>
        <p:spPr/>
        <p:txBody>
          <a:bodyPr/>
          <a:lstStyle>
            <a:lvl1pPr>
              <a:defRPr/>
            </a:lvl1pPr>
          </a:lstStyle>
          <a:p>
            <a:fld id="{E4C20743-1109-45A6-A122-AE23224AE432}" type="slidenum">
              <a:rPr lang="fr-FR" altLang="fr-FR"/>
              <a:pPr/>
              <a:t>‹N°›</a:t>
            </a:fld>
            <a:endParaRPr lang="fr-FR" altLang="fr-FR"/>
          </a:p>
        </p:txBody>
      </p:sp>
    </p:spTree>
    <p:extLst>
      <p:ext uri="{BB962C8B-B14F-4D97-AF65-F5344CB8AC3E}">
        <p14:creationId xmlns:p14="http://schemas.microsoft.com/office/powerpoint/2010/main" val="2339090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2E645-ED04-4F34-89D8-AADED38751A5}"/>
              </a:ext>
            </a:extLst>
          </p:cNvPr>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4295AC-715A-4189-B392-56C711BC3CA3}"/>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63BD652-532C-43BE-AD94-1E173991F241}"/>
              </a:ext>
            </a:extLst>
          </p:cNvPr>
          <p:cNvSpPr>
            <a:spLocks noGrp="1"/>
          </p:cNvSpPr>
          <p:nvPr>
            <p:ph sz="half" idx="2"/>
          </p:nvPr>
        </p:nvSpPr>
        <p:spPr>
          <a:xfrm>
            <a:off x="693738" y="2760663"/>
            <a:ext cx="4265612"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CC9CFBF-8708-4900-9FD3-EEC0BBFB8486}"/>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22CDCC4-8072-4290-BA74-3541F5F53EC7}"/>
              </a:ext>
            </a:extLst>
          </p:cNvPr>
          <p:cNvSpPr>
            <a:spLocks noGrp="1"/>
          </p:cNvSpPr>
          <p:nvPr>
            <p:ph sz="quarter" idx="4"/>
          </p:nvPr>
        </p:nvSpPr>
        <p:spPr>
          <a:xfrm>
            <a:off x="5103813" y="2760663"/>
            <a:ext cx="4284662"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073B4F-CF58-4532-9AD8-4F1792969894}"/>
              </a:ext>
            </a:extLst>
          </p:cNvPr>
          <p:cNvSpPr>
            <a:spLocks noGrp="1"/>
          </p:cNvSpPr>
          <p:nvPr>
            <p:ph type="dt"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1A309C8C-1E65-4845-AE65-204B681FB360}"/>
              </a:ext>
            </a:extLst>
          </p:cNvPr>
          <p:cNvSpPr>
            <a:spLocks noGrp="1"/>
          </p:cNvSpPr>
          <p:nvPr>
            <p:ph type="ft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C053E0F5-CCBB-453D-BFAA-A6754FBA0F35}"/>
              </a:ext>
            </a:extLst>
          </p:cNvPr>
          <p:cNvSpPr>
            <a:spLocks noGrp="1"/>
          </p:cNvSpPr>
          <p:nvPr>
            <p:ph type="sldNum" idx="12"/>
          </p:nvPr>
        </p:nvSpPr>
        <p:spPr/>
        <p:txBody>
          <a:bodyPr/>
          <a:lstStyle>
            <a:lvl1pPr>
              <a:defRPr/>
            </a:lvl1pPr>
          </a:lstStyle>
          <a:p>
            <a:fld id="{D04EF036-10F3-4F13-A2A2-CAA025201A9B}" type="slidenum">
              <a:rPr lang="fr-FR" altLang="fr-FR"/>
              <a:pPr/>
              <a:t>‹N°›</a:t>
            </a:fld>
            <a:endParaRPr lang="fr-FR" altLang="fr-FR"/>
          </a:p>
        </p:txBody>
      </p:sp>
    </p:spTree>
    <p:extLst>
      <p:ext uri="{BB962C8B-B14F-4D97-AF65-F5344CB8AC3E}">
        <p14:creationId xmlns:p14="http://schemas.microsoft.com/office/powerpoint/2010/main" val="483139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4BA4-B751-41B1-BCAB-AF49F5181B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FAFFB7-580B-4E02-B89B-87E878A16E30}"/>
              </a:ext>
            </a:extLst>
          </p:cNvPr>
          <p:cNvSpPr>
            <a:spLocks noGrp="1"/>
          </p:cNvSpPr>
          <p:nvPr>
            <p:ph type="dt"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BEEA3EC1-EA4A-4593-8ABA-FA89D6964CBF}"/>
              </a:ext>
            </a:extLst>
          </p:cNvPr>
          <p:cNvSpPr>
            <a:spLocks noGrp="1"/>
          </p:cNvSpPr>
          <p:nvPr>
            <p:ph type="ft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74898C1B-770B-420A-809D-1CA8F9DB610D}"/>
              </a:ext>
            </a:extLst>
          </p:cNvPr>
          <p:cNvSpPr>
            <a:spLocks noGrp="1"/>
          </p:cNvSpPr>
          <p:nvPr>
            <p:ph type="sldNum" idx="12"/>
          </p:nvPr>
        </p:nvSpPr>
        <p:spPr/>
        <p:txBody>
          <a:bodyPr/>
          <a:lstStyle>
            <a:lvl1pPr>
              <a:defRPr/>
            </a:lvl1pPr>
          </a:lstStyle>
          <a:p>
            <a:fld id="{3BAAFCE9-B8DD-4F04-8757-24456CFAEA66}" type="slidenum">
              <a:rPr lang="fr-FR" altLang="fr-FR"/>
              <a:pPr/>
              <a:t>‹N°›</a:t>
            </a:fld>
            <a:endParaRPr lang="fr-FR" altLang="fr-FR"/>
          </a:p>
        </p:txBody>
      </p:sp>
    </p:spTree>
    <p:extLst>
      <p:ext uri="{BB962C8B-B14F-4D97-AF65-F5344CB8AC3E}">
        <p14:creationId xmlns:p14="http://schemas.microsoft.com/office/powerpoint/2010/main" val="8350327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67C010B-DD46-4351-91A0-4A3BB49B6B62}"/>
              </a:ext>
            </a:extLst>
          </p:cNvPr>
          <p:cNvSpPr>
            <a:spLocks noGrp="1"/>
          </p:cNvSpPr>
          <p:nvPr>
            <p:ph type="dt"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ABC0145D-E611-40FC-9B94-ED882D3F8F64}"/>
              </a:ext>
            </a:extLst>
          </p:cNvPr>
          <p:cNvSpPr>
            <a:spLocks noGrp="1"/>
          </p:cNvSpPr>
          <p:nvPr>
            <p:ph type="ft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532B2A46-5A10-4EBF-AF5A-0F56AF00CBBD}"/>
              </a:ext>
            </a:extLst>
          </p:cNvPr>
          <p:cNvSpPr>
            <a:spLocks noGrp="1"/>
          </p:cNvSpPr>
          <p:nvPr>
            <p:ph type="sldNum" idx="12"/>
          </p:nvPr>
        </p:nvSpPr>
        <p:spPr/>
        <p:txBody>
          <a:bodyPr/>
          <a:lstStyle>
            <a:lvl1pPr>
              <a:defRPr/>
            </a:lvl1pPr>
          </a:lstStyle>
          <a:p>
            <a:fld id="{4039C2A7-147B-44F9-A93A-3ABCD402E4DD}" type="slidenum">
              <a:rPr lang="fr-FR" altLang="fr-FR"/>
              <a:pPr/>
              <a:t>‹N°›</a:t>
            </a:fld>
            <a:endParaRPr lang="fr-FR" altLang="fr-FR"/>
          </a:p>
        </p:txBody>
      </p:sp>
    </p:spTree>
    <p:extLst>
      <p:ext uri="{BB962C8B-B14F-4D97-AF65-F5344CB8AC3E}">
        <p14:creationId xmlns:p14="http://schemas.microsoft.com/office/powerpoint/2010/main" val="790283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358A7-BD0C-4507-B6A9-B859DF2A287B}"/>
              </a:ext>
            </a:extLst>
          </p:cNvPr>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27662F-8551-4928-AF83-89AC693A4721}"/>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C1A660C-C27B-4943-8114-C09EA3321F6C}"/>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EBAF81-915A-4285-A7A6-747A57287150}"/>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F7D2AC5-B88C-472F-8035-AFF3F5A04DF0}"/>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AA615406-4544-414A-B7BA-419CEC0B64FC}"/>
              </a:ext>
            </a:extLst>
          </p:cNvPr>
          <p:cNvSpPr>
            <a:spLocks noGrp="1"/>
          </p:cNvSpPr>
          <p:nvPr>
            <p:ph type="sldNum" idx="12"/>
          </p:nvPr>
        </p:nvSpPr>
        <p:spPr/>
        <p:txBody>
          <a:bodyPr/>
          <a:lstStyle>
            <a:lvl1pPr>
              <a:defRPr/>
            </a:lvl1pPr>
          </a:lstStyle>
          <a:p>
            <a:fld id="{4F33F1A5-D9D6-4D83-8787-919E8E2A3133}" type="slidenum">
              <a:rPr lang="fr-FR" altLang="fr-FR"/>
              <a:pPr/>
              <a:t>‹N°›</a:t>
            </a:fld>
            <a:endParaRPr lang="fr-FR" altLang="fr-FR"/>
          </a:p>
        </p:txBody>
      </p:sp>
    </p:spTree>
    <p:extLst>
      <p:ext uri="{BB962C8B-B14F-4D97-AF65-F5344CB8AC3E}">
        <p14:creationId xmlns:p14="http://schemas.microsoft.com/office/powerpoint/2010/main" val="14377998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672FE-D430-4B49-A2FF-E192DFDDEE50}"/>
              </a:ext>
            </a:extLst>
          </p:cNvPr>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D19320-3CE4-4324-A6C9-5F3236E0094B}"/>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B1BF904-4581-44CB-99E6-F1659D3BF76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DCF9BCC-6A52-414D-A590-B8849AA8192E}"/>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314BFAEF-AABA-424D-9101-D2735C80340B}"/>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8B28FA86-01E5-4DAD-B6ED-C4E2AF208CA4}"/>
              </a:ext>
            </a:extLst>
          </p:cNvPr>
          <p:cNvSpPr>
            <a:spLocks noGrp="1"/>
          </p:cNvSpPr>
          <p:nvPr>
            <p:ph type="sldNum" idx="12"/>
          </p:nvPr>
        </p:nvSpPr>
        <p:spPr/>
        <p:txBody>
          <a:bodyPr/>
          <a:lstStyle>
            <a:lvl1pPr>
              <a:defRPr/>
            </a:lvl1pPr>
          </a:lstStyle>
          <a:p>
            <a:fld id="{640CF13A-21DC-43D5-9A22-93960F6CC61E}" type="slidenum">
              <a:rPr lang="fr-FR" altLang="fr-FR"/>
              <a:pPr/>
              <a:t>‹N°›</a:t>
            </a:fld>
            <a:endParaRPr lang="fr-FR" altLang="fr-FR"/>
          </a:p>
        </p:txBody>
      </p:sp>
    </p:spTree>
    <p:extLst>
      <p:ext uri="{BB962C8B-B14F-4D97-AF65-F5344CB8AC3E}">
        <p14:creationId xmlns:p14="http://schemas.microsoft.com/office/powerpoint/2010/main" val="13795520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66">
            <a:alpha val="36000"/>
          </a:srgbClr>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B0D3F51A-E49B-4AFD-82C1-11DDBE10F43D}"/>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6" name="Rectangle 2">
            <a:extLst>
              <a:ext uri="{FF2B5EF4-FFF2-40B4-BE49-F238E27FC236}">
                <a16:creationId xmlns:a16="http://schemas.microsoft.com/office/drawing/2014/main" id="{E77CF883-DB66-4DD0-B61D-3CB950DFFC6E}"/>
              </a:ext>
            </a:extLst>
          </p:cNvPr>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227"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1027" name="Rectangle 3">
            <a:extLst>
              <a:ext uri="{FF2B5EF4-FFF2-40B4-BE49-F238E27FC236}">
                <a16:creationId xmlns:a16="http://schemas.microsoft.com/office/drawing/2014/main" id="{56535894-0278-4CBB-AC08-34E3AD420CCF}"/>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1028" name="Rectangle 4">
            <a:extLst>
              <a:ext uri="{FF2B5EF4-FFF2-40B4-BE49-F238E27FC236}">
                <a16:creationId xmlns:a16="http://schemas.microsoft.com/office/drawing/2014/main" id="{05EBD477-3135-4DFB-9121-BB90415E81D0}"/>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1029" name="Rectangle 5">
            <a:extLst>
              <a:ext uri="{FF2B5EF4-FFF2-40B4-BE49-F238E27FC236}">
                <a16:creationId xmlns:a16="http://schemas.microsoft.com/office/drawing/2014/main" id="{BC9BFE67-8C3A-4677-A306-1970CE7AB17C}"/>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8C6AA61A-4434-4A32-A564-A79CA4AE845B}"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888"/>
        </a:spcBef>
        <a:spcAft>
          <a:spcPct val="0"/>
        </a:spcAft>
        <a:buClr>
          <a:srgbClr val="000000"/>
        </a:buClr>
        <a:buSzPct val="100000"/>
        <a:buFont typeface="Times New Roman" panose="02020603050405020304" pitchFamily="18" charset="0"/>
        <a:defRPr sz="4300" kern="1200">
          <a:solidFill>
            <a:srgbClr val="000000"/>
          </a:solidFill>
          <a:latin typeface="+mn-lt"/>
          <a:ea typeface="+mn-ea"/>
          <a:cs typeface="+mn-cs"/>
        </a:defRPr>
      </a:lvl1pPr>
      <a:lvl2pPr marL="742950" indent="-285750" algn="l" defTabSz="449263" rtl="0" fontAlgn="base" hangingPunct="0">
        <a:lnSpc>
          <a:spcPct val="93000"/>
        </a:lnSpc>
        <a:spcBef>
          <a:spcPts val="1513"/>
        </a:spcBef>
        <a:spcAft>
          <a:spcPct val="0"/>
        </a:spcAft>
        <a:buClr>
          <a:srgbClr val="000000"/>
        </a:buClr>
        <a:buSzPct val="100000"/>
        <a:buFont typeface="Times New Roman" panose="02020603050405020304" pitchFamily="18" charset="0"/>
        <a:defRPr sz="3700" kern="1200">
          <a:solidFill>
            <a:srgbClr val="000000"/>
          </a:solidFill>
          <a:latin typeface="+mn-lt"/>
          <a:ea typeface="+mn-ea"/>
          <a:cs typeface="+mn-cs"/>
        </a:defRPr>
      </a:lvl2pPr>
      <a:lvl3pPr marL="1143000" indent="-228600" algn="l" defTabSz="449263" rtl="0" fontAlgn="base" hangingPunct="0">
        <a:lnSpc>
          <a:spcPct val="93000"/>
        </a:lnSpc>
        <a:spcBef>
          <a:spcPts val="1138"/>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3pPr>
      <a:lvl4pPr marL="1600200" indent="-228600" algn="l" defTabSz="449263" rtl="0" fontAlgn="base" hangingPunct="0">
        <a:lnSpc>
          <a:spcPct val="93000"/>
        </a:lnSpc>
        <a:spcBef>
          <a:spcPts val="763"/>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57400" indent="-228600" algn="l" defTabSz="449263" rtl="0" fontAlgn="base" hangingPunct="0">
        <a:lnSpc>
          <a:spcPct val="93000"/>
        </a:lnSpc>
        <a:spcBef>
          <a:spcPts val="375"/>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8F7D0A4D-8161-434A-A190-7310130C6A68}"/>
              </a:ext>
            </a:extLst>
          </p:cNvPr>
          <p:cNvSpPr txBox="1">
            <a:spLocks noChangeArrowheads="1"/>
          </p:cNvSpPr>
          <p:nvPr/>
        </p:nvSpPr>
        <p:spPr bwMode="auto">
          <a:xfrm>
            <a:off x="720725" y="503238"/>
            <a:ext cx="8856663" cy="1239837"/>
          </a:xfrm>
          <a:prstGeom prst="rect">
            <a:avLst/>
          </a:prstGeom>
          <a:noFill/>
          <a:ln>
            <a:noFill/>
          </a:ln>
          <a:effec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gn="ctr">
              <a:lnSpc>
                <a:spcPct val="118000"/>
              </a:lnSpc>
            </a:pPr>
            <a:r>
              <a:rPr lang="fr-FR" altLang="fr-FR" sz="3200" dirty="0">
                <a:latin typeface="Arial Black" panose="020B0A04020102020204" pitchFamily="34" charset="0"/>
              </a:rPr>
              <a:t>La mise en tourisme des territoires et ses impacts</a:t>
            </a:r>
          </a:p>
        </p:txBody>
      </p:sp>
      <p:sp>
        <p:nvSpPr>
          <p:cNvPr id="3074" name="Text Box 2">
            <a:extLst>
              <a:ext uri="{FF2B5EF4-FFF2-40B4-BE49-F238E27FC236}">
                <a16:creationId xmlns:a16="http://schemas.microsoft.com/office/drawing/2014/main" id="{006402FB-E87D-4DF0-A220-0BAA642BAD24}"/>
              </a:ext>
            </a:extLst>
          </p:cNvPr>
          <p:cNvSpPr txBox="1">
            <a:spLocks noChangeArrowheads="1"/>
          </p:cNvSpPr>
          <p:nvPr/>
        </p:nvSpPr>
        <p:spPr bwMode="auto">
          <a:xfrm rot="20100000">
            <a:off x="884238" y="1604963"/>
            <a:ext cx="1584325" cy="454025"/>
          </a:xfrm>
          <a:prstGeom prst="rect">
            <a:avLst/>
          </a:prstGeom>
          <a:solidFill>
            <a:srgbClr val="DBDC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2400" b="1">
                <a:latin typeface="Bodoni MT" panose="02070603080606020203" pitchFamily="18" charset="0"/>
              </a:rPr>
              <a:t>Chapitre 4</a:t>
            </a:r>
          </a:p>
        </p:txBody>
      </p:sp>
      <p:sp>
        <p:nvSpPr>
          <p:cNvPr id="3075" name="Text Box 3">
            <a:extLst>
              <a:ext uri="{FF2B5EF4-FFF2-40B4-BE49-F238E27FC236}">
                <a16:creationId xmlns:a16="http://schemas.microsoft.com/office/drawing/2014/main" id="{E8BF987D-647F-4722-B114-4CD0553B676D}"/>
              </a:ext>
            </a:extLst>
          </p:cNvPr>
          <p:cNvSpPr txBox="1">
            <a:spLocks noChangeArrowheads="1"/>
          </p:cNvSpPr>
          <p:nvPr/>
        </p:nvSpPr>
        <p:spPr bwMode="auto">
          <a:xfrm>
            <a:off x="503238" y="2798763"/>
            <a:ext cx="3455987" cy="801687"/>
          </a:xfrm>
          <a:prstGeom prst="rect">
            <a:avLst/>
          </a:prstGeom>
          <a:noFill/>
          <a:ln>
            <a:noFill/>
          </a:ln>
          <a:effec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Introduction</a:t>
            </a:r>
          </a:p>
          <a:p>
            <a:pPr>
              <a:lnSpc>
                <a:spcPct val="117000"/>
              </a:lnSpc>
            </a:pPr>
            <a:r>
              <a:rPr lang="fr-FR" altLang="fr-FR" sz="2000" dirty="0">
                <a:latin typeface="Verdana" panose="020B0604030504040204" pitchFamily="34" charset="0"/>
              </a:rPr>
              <a:t>- Présentation du sujet</a:t>
            </a:r>
          </a:p>
        </p:txBody>
      </p:sp>
      <p:sp>
        <p:nvSpPr>
          <p:cNvPr id="3076" name="Text Box 4">
            <a:extLst>
              <a:ext uri="{FF2B5EF4-FFF2-40B4-BE49-F238E27FC236}">
                <a16:creationId xmlns:a16="http://schemas.microsoft.com/office/drawing/2014/main" id="{C09EEFC4-ED72-4A98-A311-70A1506EDEFF}"/>
              </a:ext>
            </a:extLst>
          </p:cNvPr>
          <p:cNvSpPr txBox="1">
            <a:spLocks noChangeArrowheads="1"/>
          </p:cNvSpPr>
          <p:nvPr/>
        </p:nvSpPr>
        <p:spPr bwMode="auto">
          <a:xfrm>
            <a:off x="503238" y="3952875"/>
            <a:ext cx="9288462" cy="584200"/>
          </a:xfrm>
          <a:prstGeom prst="rect">
            <a:avLst/>
          </a:prstGeom>
          <a:noFill/>
          <a:ln>
            <a:noFill/>
          </a:ln>
          <a:effec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i="1">
                <a:latin typeface="Verdana" panose="020B0604030504040204" pitchFamily="34" charset="0"/>
              </a:rPr>
              <a:t>Problématique : Quels sont les impacts majeurs du tourisme ?</a:t>
            </a:r>
          </a:p>
        </p:txBody>
      </p:sp>
      <p:sp>
        <p:nvSpPr>
          <p:cNvPr id="3077" name="Text Box 5">
            <a:extLst>
              <a:ext uri="{FF2B5EF4-FFF2-40B4-BE49-F238E27FC236}">
                <a16:creationId xmlns:a16="http://schemas.microsoft.com/office/drawing/2014/main" id="{DFE217D7-56FB-42B0-9CDB-976E2C62117C}"/>
              </a:ext>
            </a:extLst>
          </p:cNvPr>
          <p:cNvSpPr txBox="1">
            <a:spLocks noChangeArrowheads="1"/>
          </p:cNvSpPr>
          <p:nvPr/>
        </p:nvSpPr>
        <p:spPr bwMode="auto">
          <a:xfrm>
            <a:off x="431800" y="4886325"/>
            <a:ext cx="5472608" cy="1665288"/>
          </a:xfrm>
          <a:prstGeom prst="rect">
            <a:avLst/>
          </a:prstGeom>
          <a:solidFill>
            <a:schemeClr val="bg1"/>
          </a:solidFill>
          <a:ln>
            <a:noFill/>
          </a:ln>
          <a:effec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solidFill>
                  <a:srgbClr val="932121"/>
                </a:solidFill>
                <a:latin typeface="Verdana" panose="020B0604030504040204" pitchFamily="34" charset="0"/>
              </a:rPr>
              <a:t>Plan</a:t>
            </a:r>
          </a:p>
          <a:p>
            <a:pPr>
              <a:lnSpc>
                <a:spcPct val="117000"/>
              </a:lnSpc>
            </a:pPr>
            <a:r>
              <a:rPr lang="fr-FR" altLang="fr-FR" sz="2000" b="1" dirty="0">
                <a:solidFill>
                  <a:srgbClr val="932121"/>
                </a:solidFill>
                <a:latin typeface="Verdana" panose="020B0604030504040204" pitchFamily="34" charset="0"/>
              </a:rPr>
              <a:t>I Les impacts socio-économiques</a:t>
            </a:r>
          </a:p>
          <a:p>
            <a:pPr>
              <a:lnSpc>
                <a:spcPct val="117000"/>
              </a:lnSpc>
            </a:pPr>
            <a:r>
              <a:rPr lang="fr-FR" altLang="fr-FR" sz="2000" b="1" dirty="0">
                <a:solidFill>
                  <a:srgbClr val="932121"/>
                </a:solidFill>
                <a:latin typeface="Verdana" panose="020B0604030504040204" pitchFamily="34" charset="0"/>
              </a:rPr>
              <a:t>II Les impacts socio-culturels</a:t>
            </a:r>
          </a:p>
          <a:p>
            <a:pPr>
              <a:lnSpc>
                <a:spcPct val="117000"/>
              </a:lnSpc>
            </a:pPr>
            <a:r>
              <a:rPr lang="fr-FR" altLang="fr-FR" sz="2000" b="1" dirty="0">
                <a:solidFill>
                  <a:srgbClr val="932121"/>
                </a:solidFill>
                <a:latin typeface="Verdana" panose="020B0604030504040204" pitchFamily="34" charset="0"/>
              </a:rPr>
              <a:t>III Les impacts environnementaux</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074"/>
                                        </p:tgtEl>
                                        <p:attrNameLst>
                                          <p:attrName>style.visibility</p:attrName>
                                        </p:attrNameLst>
                                      </p:cBhvr>
                                      <p:to>
                                        <p:strVal val="visible"/>
                                      </p:to>
                                    </p:set>
                                    <p:animEffect transition="in" filter="diamond(in)">
                                      <p:cBhvr additive="repl">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3073">
                                            <p:txEl>
                                              <p:pRg st="0" end="0"/>
                                            </p:txEl>
                                          </p:spTgt>
                                        </p:tgtEl>
                                        <p:attrNameLst>
                                          <p:attrName>style.visibility</p:attrName>
                                        </p:attrNameLst>
                                      </p:cBhvr>
                                      <p:to>
                                        <p:strVal val="visible"/>
                                      </p:to>
                                    </p:set>
                                    <p:animEffect transition="in" filter="diamond(in)">
                                      <p:cBhvr additive="repl">
                                        <p:cTn id="12" dur="2000"/>
                                        <p:tgtEl>
                                          <p:spTgt spid="30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C80D50E-214D-4FD1-AAE3-123B80456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232" y="135676"/>
            <a:ext cx="5389213" cy="7258247"/>
          </a:xfrm>
          <a:prstGeom prst="rect">
            <a:avLst/>
          </a:prstGeom>
        </p:spPr>
      </p:pic>
      <p:sp>
        <p:nvSpPr>
          <p:cNvPr id="3" name="ZoneTexte 2">
            <a:extLst>
              <a:ext uri="{FF2B5EF4-FFF2-40B4-BE49-F238E27FC236}">
                <a16:creationId xmlns:a16="http://schemas.microsoft.com/office/drawing/2014/main" id="{E05B970A-DC02-4658-A951-B6F8A4711145}"/>
              </a:ext>
            </a:extLst>
          </p:cNvPr>
          <p:cNvSpPr txBox="1"/>
          <p:nvPr/>
        </p:nvSpPr>
        <p:spPr>
          <a:xfrm>
            <a:off x="1007864" y="1619597"/>
            <a:ext cx="2232248" cy="1237262"/>
          </a:xfrm>
          <a:prstGeom prst="rect">
            <a:avLst/>
          </a:prstGeom>
          <a:solidFill>
            <a:schemeClr val="bg1"/>
          </a:solidFill>
        </p:spPr>
        <p:txBody>
          <a:bodyPr wrap="square" rtlCol="0">
            <a:spAutoFit/>
          </a:bodyPr>
          <a:lstStyle/>
          <a:p>
            <a:pPr algn="ctr"/>
            <a:r>
              <a:rPr lang="fr-FR" sz="2000" dirty="0"/>
              <a:t>Station balnéaire de </a:t>
            </a:r>
            <a:r>
              <a:rPr lang="fr-FR" sz="2000" dirty="0" err="1"/>
              <a:t>Balneário</a:t>
            </a:r>
            <a:r>
              <a:rPr lang="fr-FR" sz="2000" dirty="0"/>
              <a:t> </a:t>
            </a:r>
            <a:r>
              <a:rPr lang="fr-FR" sz="2000" dirty="0" err="1"/>
              <a:t>Camboriú</a:t>
            </a:r>
            <a:r>
              <a:rPr lang="fr-FR" sz="2000" dirty="0"/>
              <a:t> aujourd’hui</a:t>
            </a:r>
          </a:p>
        </p:txBody>
      </p:sp>
    </p:spTree>
    <p:extLst>
      <p:ext uri="{BB962C8B-B14F-4D97-AF65-F5344CB8AC3E}">
        <p14:creationId xmlns:p14="http://schemas.microsoft.com/office/powerpoint/2010/main" val="13448274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2EEA219-12D8-4D7E-A13E-77F93B5FFF2B}"/>
              </a:ext>
            </a:extLst>
          </p:cNvPr>
          <p:cNvSpPr txBox="1">
            <a:spLocks noChangeArrowheads="1"/>
          </p:cNvSpPr>
          <p:nvPr/>
        </p:nvSpPr>
        <p:spPr bwMode="auto">
          <a:xfrm>
            <a:off x="287396" y="179437"/>
            <a:ext cx="8784976" cy="432048"/>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 Des créations ex-nihilo pour valoriser des territoires.</a:t>
            </a:r>
          </a:p>
        </p:txBody>
      </p:sp>
      <p:pic>
        <p:nvPicPr>
          <p:cNvPr id="5" name="Image 4">
            <a:extLst>
              <a:ext uri="{FF2B5EF4-FFF2-40B4-BE49-F238E27FC236}">
                <a16:creationId xmlns:a16="http://schemas.microsoft.com/office/drawing/2014/main" id="{BD1ED2D1-068A-4E6F-8B12-38BADD280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48" y="827509"/>
            <a:ext cx="7632072" cy="5724054"/>
          </a:xfrm>
          <a:prstGeom prst="rect">
            <a:avLst/>
          </a:prstGeom>
        </p:spPr>
      </p:pic>
      <p:sp>
        <p:nvSpPr>
          <p:cNvPr id="7" name="Text Box 3">
            <a:extLst>
              <a:ext uri="{FF2B5EF4-FFF2-40B4-BE49-F238E27FC236}">
                <a16:creationId xmlns:a16="http://schemas.microsoft.com/office/drawing/2014/main" id="{E0D08B85-E698-4558-A7B9-EDE14B062690}"/>
              </a:ext>
            </a:extLst>
          </p:cNvPr>
          <p:cNvSpPr txBox="1">
            <a:spLocks noChangeArrowheads="1"/>
          </p:cNvSpPr>
          <p:nvPr/>
        </p:nvSpPr>
        <p:spPr bwMode="auto">
          <a:xfrm>
            <a:off x="575816" y="6732167"/>
            <a:ext cx="5760640" cy="432048"/>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 Le désenclavement des territoires</a:t>
            </a:r>
          </a:p>
        </p:txBody>
      </p:sp>
    </p:spTree>
    <p:extLst>
      <p:ext uri="{BB962C8B-B14F-4D97-AF65-F5344CB8AC3E}">
        <p14:creationId xmlns:p14="http://schemas.microsoft.com/office/powerpoint/2010/main" val="32613349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FA08034-DABD-4524-92B0-2006F0B88D39}"/>
              </a:ext>
            </a:extLst>
          </p:cNvPr>
          <p:cNvSpPr txBox="1">
            <a:spLocks noChangeArrowheads="1"/>
          </p:cNvSpPr>
          <p:nvPr/>
        </p:nvSpPr>
        <p:spPr bwMode="auto">
          <a:xfrm>
            <a:off x="251029" y="293619"/>
            <a:ext cx="2716092" cy="1035500"/>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II Les impacts socio-culturels</a:t>
            </a:r>
          </a:p>
        </p:txBody>
      </p:sp>
      <p:sp>
        <p:nvSpPr>
          <p:cNvPr id="3" name="Text Box 2">
            <a:extLst>
              <a:ext uri="{FF2B5EF4-FFF2-40B4-BE49-F238E27FC236}">
                <a16:creationId xmlns:a16="http://schemas.microsoft.com/office/drawing/2014/main" id="{8606BEE0-8C43-46F3-8114-531A203E6D28}"/>
              </a:ext>
            </a:extLst>
          </p:cNvPr>
          <p:cNvSpPr txBox="1">
            <a:spLocks noChangeArrowheads="1"/>
          </p:cNvSpPr>
          <p:nvPr/>
        </p:nvSpPr>
        <p:spPr bwMode="auto">
          <a:xfrm>
            <a:off x="206481" y="1907629"/>
            <a:ext cx="2574137" cy="2376264"/>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1/ le tourisme peut contribuer à la lutte contre la pauvreté</a:t>
            </a:r>
          </a:p>
        </p:txBody>
      </p:sp>
      <p:sp>
        <p:nvSpPr>
          <p:cNvPr id="6" name="ZoneTexte 5">
            <a:extLst>
              <a:ext uri="{FF2B5EF4-FFF2-40B4-BE49-F238E27FC236}">
                <a16:creationId xmlns:a16="http://schemas.microsoft.com/office/drawing/2014/main" id="{E586043E-D211-4279-9C59-93F7FD670E54}"/>
              </a:ext>
            </a:extLst>
          </p:cNvPr>
          <p:cNvSpPr txBox="1"/>
          <p:nvPr/>
        </p:nvSpPr>
        <p:spPr>
          <a:xfrm>
            <a:off x="1095465" y="4643933"/>
            <a:ext cx="2068020" cy="664797"/>
          </a:xfrm>
          <a:prstGeom prst="rect">
            <a:avLst/>
          </a:prstGeom>
          <a:solidFill>
            <a:schemeClr val="bg1"/>
          </a:solidFill>
        </p:spPr>
        <p:txBody>
          <a:bodyPr wrap="square" rtlCol="0">
            <a:spAutoFit/>
          </a:bodyPr>
          <a:lstStyle/>
          <a:p>
            <a:pPr algn="ctr"/>
            <a:r>
              <a:rPr lang="fr-FR" sz="2000" dirty="0"/>
              <a:t>Exemple </a:t>
            </a:r>
          </a:p>
          <a:p>
            <a:pPr algn="ctr"/>
            <a:r>
              <a:rPr lang="fr-FR" sz="2000" dirty="0"/>
              <a:t>Le Maroc</a:t>
            </a:r>
          </a:p>
        </p:txBody>
      </p:sp>
      <p:pic>
        <p:nvPicPr>
          <p:cNvPr id="9" name="Image 8">
            <a:extLst>
              <a:ext uri="{FF2B5EF4-FFF2-40B4-BE49-F238E27FC236}">
                <a16:creationId xmlns:a16="http://schemas.microsoft.com/office/drawing/2014/main" id="{6D7A1B26-B21F-3DBE-5491-150C894D4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848" y="310782"/>
            <a:ext cx="6514296" cy="6938109"/>
          </a:xfrm>
          <a:prstGeom prst="rect">
            <a:avLst/>
          </a:prstGeom>
        </p:spPr>
      </p:pic>
    </p:spTree>
    <p:extLst>
      <p:ext uri="{BB962C8B-B14F-4D97-AF65-F5344CB8AC3E}">
        <p14:creationId xmlns:p14="http://schemas.microsoft.com/office/powerpoint/2010/main" val="16992761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46AB6A2-ACA1-4999-B456-2369130FA834}"/>
              </a:ext>
            </a:extLst>
          </p:cNvPr>
          <p:cNvSpPr txBox="1"/>
          <p:nvPr/>
        </p:nvSpPr>
        <p:spPr>
          <a:xfrm>
            <a:off x="184702" y="1835621"/>
            <a:ext cx="9680146" cy="5244513"/>
          </a:xfrm>
          <a:prstGeom prst="rect">
            <a:avLst/>
          </a:prstGeom>
          <a:solidFill>
            <a:schemeClr val="bg1"/>
          </a:solidFill>
        </p:spPr>
        <p:txBody>
          <a:bodyPr wrap="square" rtlCol="0">
            <a:spAutoFit/>
          </a:bodyPr>
          <a:lstStyle/>
          <a:p>
            <a:pPr algn="ctr"/>
            <a:r>
              <a:rPr lang="fr-FR" sz="2000" b="1" dirty="0">
                <a:latin typeface="+mn-lt"/>
                <a:ea typeface="Verdana" panose="020B0604030504040204" pitchFamily="34" charset="0"/>
              </a:rPr>
              <a:t>Tourisme rural : L’autre visage du Maroc en quête de reconnaissance</a:t>
            </a:r>
          </a:p>
          <a:p>
            <a:pPr algn="ctr"/>
            <a:endParaRPr lang="fr-FR" sz="2000" b="1" dirty="0">
              <a:latin typeface="+mn-lt"/>
              <a:ea typeface="Verdana" panose="020B0604030504040204" pitchFamily="34" charset="0"/>
            </a:endParaRPr>
          </a:p>
          <a:p>
            <a:pPr algn="just"/>
            <a:r>
              <a:rPr lang="fr-FR" sz="2000" dirty="0">
                <a:latin typeface="+mn-lt"/>
                <a:ea typeface="Verdana" panose="020B0604030504040204" pitchFamily="34" charset="0"/>
              </a:rPr>
              <a:t>Avec ses 11,6 millions de visiteurs enregistrés à fin juillet 2025, soit 16 % de plus que l’an dernier, le Maroc s’offre un été radieux sur le plan touristique. Plages ensoleillées, médinas animées, stations balnéaires prisées... et depuis peu un joyau encore méconnu qui s’invite dans les carnets de voyage qu’on nomme le tourisme rural.</a:t>
            </a:r>
          </a:p>
          <a:p>
            <a:pPr algn="just"/>
            <a:r>
              <a:rPr lang="fr-FR" sz="2000" dirty="0">
                <a:latin typeface="+mn-lt"/>
                <a:ea typeface="Verdana" panose="020B0604030504040204" pitchFamily="34" charset="0"/>
              </a:rPr>
              <a:t>Longtemps relégué au second plan, il s’impose sûrement, non seulement comme une échappée authentique, loin des circuits classiques, mais aussi comme une réponse aux défis économiques et sociaux des régions reculées du Royaume.</a:t>
            </a:r>
          </a:p>
          <a:p>
            <a:pPr algn="just"/>
            <a:r>
              <a:rPr lang="fr-FR" sz="2000" dirty="0">
                <a:latin typeface="+mn-lt"/>
                <a:ea typeface="Verdana" panose="020B0604030504040204" pitchFamily="34" charset="0"/>
              </a:rPr>
              <a:t>Les autorités l’ont bien compris. Ainsi, dans le cadre d’une vision royale d’intégration territoriale, et suivant la feuille de route du tourisme 2023-2026, le ministère du Tourisme, de l’Artisanat et de l’Économie sociale et solidaire, en partenariat avec la Société marocaine de l’ingénierie touristique (SMIT), conduit un programme de 188 millions de dirhams pour redonner vie à 16 villages répartis aux quatre coins du pays. Ceci dans l’optique d’offrir aux voyageurs un goût d’authenticité à la marocaine tout en créant des emplois durables et en dynamisant des régions longtemps cantonnées à l’agriculture et à l’élevage.</a:t>
            </a:r>
          </a:p>
        </p:txBody>
      </p:sp>
      <p:sp>
        <p:nvSpPr>
          <p:cNvPr id="2" name="ZoneTexte 1">
            <a:extLst>
              <a:ext uri="{FF2B5EF4-FFF2-40B4-BE49-F238E27FC236}">
                <a16:creationId xmlns:a16="http://schemas.microsoft.com/office/drawing/2014/main" id="{F3673362-28BE-AB52-9483-4DC9D958F03F}"/>
              </a:ext>
            </a:extLst>
          </p:cNvPr>
          <p:cNvSpPr txBox="1"/>
          <p:nvPr/>
        </p:nvSpPr>
        <p:spPr>
          <a:xfrm>
            <a:off x="143768" y="179437"/>
            <a:ext cx="9721080" cy="1523494"/>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A partir du texte ci-dessous, répondre aux questions suivantes :</a:t>
            </a:r>
          </a:p>
          <a:p>
            <a:r>
              <a:rPr lang="fr-FR" sz="2000" b="1" dirty="0">
                <a:solidFill>
                  <a:srgbClr val="FF0000"/>
                </a:solidFill>
                <a:latin typeface="Verdana" panose="020B0604030504040204" pitchFamily="34" charset="0"/>
                <a:ea typeface="Verdana" panose="020B0604030504040204" pitchFamily="34" charset="0"/>
              </a:rPr>
              <a:t>1/ Quel territoire est concerné ?</a:t>
            </a:r>
          </a:p>
          <a:p>
            <a:r>
              <a:rPr lang="fr-FR" sz="2000" b="1" dirty="0">
                <a:solidFill>
                  <a:srgbClr val="FF0000"/>
                </a:solidFill>
                <a:latin typeface="Verdana" panose="020B0604030504040204" pitchFamily="34" charset="0"/>
                <a:ea typeface="Verdana" panose="020B0604030504040204" pitchFamily="34" charset="0"/>
              </a:rPr>
              <a:t>2/ Quels sont les objectifs du projet ?</a:t>
            </a:r>
          </a:p>
          <a:p>
            <a:r>
              <a:rPr lang="fr-FR" sz="2000" b="1" dirty="0">
                <a:solidFill>
                  <a:srgbClr val="FF0000"/>
                </a:solidFill>
                <a:latin typeface="Verdana" panose="020B0604030504040204" pitchFamily="34" charset="0"/>
                <a:ea typeface="Verdana" panose="020B0604030504040204" pitchFamily="34" charset="0"/>
              </a:rPr>
              <a:t>3/ Quel est l’acteur à l’initiative de ce tourisme rural ?</a:t>
            </a:r>
          </a:p>
          <a:p>
            <a:r>
              <a:rPr lang="fr-FR" sz="2000" b="1" dirty="0">
                <a:solidFill>
                  <a:srgbClr val="FF0000"/>
                </a:solidFill>
                <a:latin typeface="Verdana" panose="020B0604030504040204" pitchFamily="34" charset="0"/>
                <a:ea typeface="Verdana" panose="020B0604030504040204" pitchFamily="34" charset="0"/>
              </a:rPr>
              <a:t>4/ Qu’apporte ce tourisme aux populations locales ?</a:t>
            </a:r>
          </a:p>
        </p:txBody>
      </p:sp>
    </p:spTree>
    <p:extLst>
      <p:ext uri="{BB962C8B-B14F-4D97-AF65-F5344CB8AC3E}">
        <p14:creationId xmlns:p14="http://schemas.microsoft.com/office/powerpoint/2010/main" val="2283147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ECF37CC-2C52-41B2-B298-F7FBBDDAD635}"/>
              </a:ext>
            </a:extLst>
          </p:cNvPr>
          <p:cNvSpPr txBox="1"/>
          <p:nvPr/>
        </p:nvSpPr>
        <p:spPr>
          <a:xfrm>
            <a:off x="200239" y="179437"/>
            <a:ext cx="9680146" cy="7347652"/>
          </a:xfrm>
          <a:prstGeom prst="rect">
            <a:avLst/>
          </a:prstGeom>
          <a:solidFill>
            <a:schemeClr val="bg1"/>
          </a:solidFill>
        </p:spPr>
        <p:txBody>
          <a:bodyPr wrap="square" rtlCol="0">
            <a:spAutoFit/>
          </a:bodyPr>
          <a:lstStyle/>
          <a:p>
            <a:r>
              <a:rPr lang="fr-FR" sz="1950" dirty="0">
                <a:latin typeface="+mn-lt"/>
                <a:ea typeface="Verdana" panose="020B0604030504040204" pitchFamily="34" charset="0"/>
              </a:rPr>
              <a:t>« Le tourisme rural génère de nombreux emplois directs et indirects. Il crée des opportunités professionnelles dans l’accueil, la restauration, la médiation culturelle ou les activités de plein air. Cette dynamique permet de fixer les jeunes en milieu rural et d’encourager l’entrepreneuriat local, en particulier chez les femmes et les jeunes diplômés », explique Zoubir </a:t>
            </a:r>
            <a:r>
              <a:rPr lang="fr-FR" sz="1950" dirty="0" err="1">
                <a:latin typeface="+mn-lt"/>
                <a:ea typeface="Verdana" panose="020B0604030504040204" pitchFamily="34" charset="0"/>
              </a:rPr>
              <a:t>Bouhoute</a:t>
            </a:r>
            <a:r>
              <a:rPr lang="fr-FR" sz="1950" dirty="0">
                <a:latin typeface="+mn-lt"/>
                <a:ea typeface="Verdana" panose="020B0604030504040204" pitchFamily="34" charset="0"/>
              </a:rPr>
              <a:t>, expert en tourisme, qui voit dans cette tendance un formidable levier pour l’avenir.</a:t>
            </a:r>
          </a:p>
          <a:p>
            <a:r>
              <a:rPr lang="fr-FR" sz="1950" dirty="0">
                <a:latin typeface="+mn-lt"/>
                <a:ea typeface="Verdana" panose="020B0604030504040204" pitchFamily="34" charset="0"/>
              </a:rPr>
              <a:t>Dans cette décentralisation de l’activité touristique, certaines collectivités territoriales ont fait du tourisme rural un pan entier de leur stratégie d’attraction pour cette période estivale mais aussi pour les grands événements sportifs à venir. C’est le cas du Conseil régional de tourisme de Casablanca qui a décidé de se mettre au vert en lançant une opération d’attraction basée sur la digitalisation des trésors cachés de sa campagne. En effet, plus de 200 points d’intérêt ont été repérés. Des barrages aux vallées verdoyantes, en passant par des forêts, lacs, cavernes, sites archéologiques et marchés de produits du terroir, tous ont désormais leur vitrine en ligne. De quoi donner envie de troquer l'agitation urbaine pour des congés paisibles à la campagne.</a:t>
            </a:r>
          </a:p>
          <a:p>
            <a:r>
              <a:rPr lang="fr-FR" sz="1950" dirty="0">
                <a:latin typeface="+mn-lt"/>
                <a:ea typeface="Verdana" panose="020B0604030504040204" pitchFamily="34" charset="0"/>
              </a:rPr>
              <a:t>Car ce tourisme de proximité ne se limite pas au paysage, il permet de préserver et de valoriser un riche patrimoine immatériel, favorisant ainsi sa transmission aux générations futures. On y savoure des recettes ancestrales, on écoute des musiques régionales, on admire des architectures traditionnelles, on échange avec des artisans passionnés. « Ce lien renouvelé entre les communautés rurales et leur histoire renforce l’identité locale et nourrit une véritable fierté territoriale », confie </a:t>
            </a:r>
            <a:r>
              <a:rPr lang="fr-FR" sz="1950" dirty="0" err="1">
                <a:latin typeface="+mn-lt"/>
                <a:ea typeface="Verdana" panose="020B0604030504040204" pitchFamily="34" charset="0"/>
              </a:rPr>
              <a:t>Bouhoute</a:t>
            </a:r>
            <a:r>
              <a:rPr lang="fr-FR" sz="1950" dirty="0">
                <a:latin typeface="+mn-lt"/>
                <a:ea typeface="Verdana" panose="020B0604030504040204" pitchFamily="34" charset="0"/>
              </a:rPr>
              <a:t>.</a:t>
            </a:r>
          </a:p>
          <a:p>
            <a:r>
              <a:rPr lang="fr-FR" sz="1950" dirty="0">
                <a:latin typeface="+mn-lt"/>
                <a:ea typeface="Verdana" panose="020B0604030504040204" pitchFamily="34" charset="0"/>
              </a:rPr>
              <a:t>L’investissement dans le tourisme rural dépasse largement la saison touristique. Il entraîne également l’amélioration des infrastructures. Routes rénovées, réseaux d’assainissement modernisés, hébergements améliorés ou encore services numériques accessibles, etc., profitent directement à la qualité de vie des habitants. sauvegardant des savoir-faire menacés de disparition.</a:t>
            </a:r>
          </a:p>
        </p:txBody>
      </p:sp>
    </p:spTree>
    <p:extLst>
      <p:ext uri="{BB962C8B-B14F-4D97-AF65-F5344CB8AC3E}">
        <p14:creationId xmlns:p14="http://schemas.microsoft.com/office/powerpoint/2010/main" val="87130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51F7D8-201F-050B-949A-F7384EC5A5F5}"/>
              </a:ext>
            </a:extLst>
          </p:cNvPr>
          <p:cNvSpPr txBox="1"/>
          <p:nvPr/>
        </p:nvSpPr>
        <p:spPr>
          <a:xfrm>
            <a:off x="200239" y="107429"/>
            <a:ext cx="9680146" cy="4958280"/>
          </a:xfrm>
          <a:prstGeom prst="rect">
            <a:avLst/>
          </a:prstGeom>
          <a:solidFill>
            <a:schemeClr val="bg1"/>
          </a:solidFill>
        </p:spPr>
        <p:txBody>
          <a:bodyPr wrap="square" rtlCol="0">
            <a:spAutoFit/>
          </a:bodyPr>
          <a:lstStyle/>
          <a:p>
            <a:pPr algn="just"/>
            <a:r>
              <a:rPr lang="fr-FR" sz="2000" dirty="0">
                <a:latin typeface="+mn-lt"/>
                <a:ea typeface="Verdana" panose="020B0604030504040204" pitchFamily="34" charset="0"/>
              </a:rPr>
              <a:t>Les villages gagnent en confort tout en conservant leur âme. L’artisanat et les produits du terroir profitent aussi de cette nouvelle visibilité, stimulant les coopératives et sauvegardant des savoir-faire menacés de disparition.</a:t>
            </a:r>
          </a:p>
          <a:p>
            <a:pPr algn="just"/>
            <a:r>
              <a:rPr lang="fr-FR" sz="2000" dirty="0">
                <a:latin typeface="+mn-lt"/>
                <a:ea typeface="Verdana" panose="020B0604030504040204" pitchFamily="34" charset="0"/>
              </a:rPr>
              <a:t>Sur le plan environnemental, le tourisme rural s’inscrit dans une logique de durabilité. Il sensibilise les voyageurs à la préservation des paysages, des écosystèmes et de la biodiversité, tout en favorisant une relation plus respectueuse avec la nature. En impliquant directement les communautés locales dans la conception et la gestion des projets, il incarne un modèle inclusif et participatif, renforçant la cohésion sociale.</a:t>
            </a:r>
          </a:p>
          <a:p>
            <a:pPr algn="just"/>
            <a:r>
              <a:rPr lang="fr-FR" sz="2000" dirty="0">
                <a:latin typeface="+mn-lt"/>
                <a:ea typeface="Verdana" panose="020B0604030504040204" pitchFamily="34" charset="0"/>
              </a:rPr>
              <a:t>Dans un Maroc où les espaces ruraux couvrent 75 % du territoire, le potentiel est immense, mais reste largement sous-exploité. En reconnaissant et en intégrant davantage cette dimension dans la stratégie touristique nationale, le pays a l’opportunité de proposer une offre diversifiée, unique et durable, tout en renforçant la résilience de ses territoires face aux défis climatiques, économiques et sociaux.</a:t>
            </a:r>
          </a:p>
          <a:p>
            <a:pPr algn="just"/>
            <a:endParaRPr lang="fr-FR" sz="2000" dirty="0">
              <a:latin typeface="+mn-lt"/>
              <a:ea typeface="Verdana" panose="020B0604030504040204" pitchFamily="34" charset="0"/>
            </a:endParaRPr>
          </a:p>
          <a:p>
            <a:pPr algn="r"/>
            <a:r>
              <a:rPr lang="fr-FR" sz="2000" dirty="0" err="1">
                <a:latin typeface="+mn-lt"/>
                <a:ea typeface="Verdana" panose="020B0604030504040204" pitchFamily="34" charset="0"/>
              </a:rPr>
              <a:t>Désy</a:t>
            </a:r>
            <a:r>
              <a:rPr lang="fr-FR" sz="2000" dirty="0">
                <a:latin typeface="+mn-lt"/>
                <a:ea typeface="Verdana" panose="020B0604030504040204" pitchFamily="34" charset="0"/>
              </a:rPr>
              <a:t> M, site </a:t>
            </a:r>
            <a:r>
              <a:rPr lang="fr-FR" sz="2000" i="1" dirty="0">
                <a:latin typeface="+mn-lt"/>
                <a:ea typeface="Verdana" panose="020B0604030504040204" pitchFamily="34" charset="0"/>
              </a:rPr>
              <a:t>La Quotidienne </a:t>
            </a:r>
            <a:r>
              <a:rPr lang="fr-FR" sz="2000" dirty="0">
                <a:latin typeface="+mn-lt"/>
                <a:ea typeface="Verdana" panose="020B0604030504040204" pitchFamily="34" charset="0"/>
              </a:rPr>
              <a:t>Samedi 09 Aout 2025 – site web marocain d’actualité.</a:t>
            </a:r>
          </a:p>
          <a:p>
            <a:pPr algn="just"/>
            <a:endParaRPr lang="fr-FR" sz="2000" dirty="0">
              <a:latin typeface="+mn-lt"/>
              <a:ea typeface="Verdana" panose="020B0604030504040204" pitchFamily="34" charset="0"/>
            </a:endParaRPr>
          </a:p>
        </p:txBody>
      </p:sp>
    </p:spTree>
    <p:extLst>
      <p:ext uri="{BB962C8B-B14F-4D97-AF65-F5344CB8AC3E}">
        <p14:creationId xmlns:p14="http://schemas.microsoft.com/office/powerpoint/2010/main" val="23101097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FFEFAF-FC42-4DFE-B7E9-62DC3AF05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02" y="719497"/>
            <a:ext cx="9181020" cy="6120680"/>
          </a:xfrm>
          <a:prstGeom prst="rect">
            <a:avLst/>
          </a:prstGeom>
        </p:spPr>
      </p:pic>
      <p:sp>
        <p:nvSpPr>
          <p:cNvPr id="4" name="ZoneTexte 3">
            <a:extLst>
              <a:ext uri="{FF2B5EF4-FFF2-40B4-BE49-F238E27FC236}">
                <a16:creationId xmlns:a16="http://schemas.microsoft.com/office/drawing/2014/main" id="{DDCF29E0-DD6D-433F-896D-FE401B9FC3C7}"/>
              </a:ext>
            </a:extLst>
          </p:cNvPr>
          <p:cNvSpPr txBox="1"/>
          <p:nvPr/>
        </p:nvSpPr>
        <p:spPr>
          <a:xfrm>
            <a:off x="2448024" y="6984194"/>
            <a:ext cx="4536504" cy="378565"/>
          </a:xfrm>
          <a:prstGeom prst="rect">
            <a:avLst/>
          </a:prstGeom>
          <a:solidFill>
            <a:schemeClr val="bg1"/>
          </a:solidFill>
        </p:spPr>
        <p:txBody>
          <a:bodyPr wrap="square" rtlCol="0">
            <a:spAutoFit/>
          </a:bodyPr>
          <a:lstStyle/>
          <a:p>
            <a:r>
              <a:rPr lang="fr-FR" sz="2000" dirty="0"/>
              <a:t>Quai de Bordeaux avec le miroir d’eau </a:t>
            </a:r>
          </a:p>
        </p:txBody>
      </p:sp>
      <p:sp>
        <p:nvSpPr>
          <p:cNvPr id="5" name="Text Box 2">
            <a:extLst>
              <a:ext uri="{FF2B5EF4-FFF2-40B4-BE49-F238E27FC236}">
                <a16:creationId xmlns:a16="http://schemas.microsoft.com/office/drawing/2014/main" id="{FFD20006-87AF-40B2-B13C-CB2924BEABCF}"/>
              </a:ext>
            </a:extLst>
          </p:cNvPr>
          <p:cNvSpPr txBox="1">
            <a:spLocks noChangeArrowheads="1"/>
          </p:cNvSpPr>
          <p:nvPr/>
        </p:nvSpPr>
        <p:spPr bwMode="auto">
          <a:xfrm>
            <a:off x="287784" y="100817"/>
            <a:ext cx="8640960" cy="474663"/>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2/ La préservation et la valorisation du patrimoine</a:t>
            </a:r>
          </a:p>
        </p:txBody>
      </p:sp>
    </p:spTree>
    <p:extLst>
      <p:ext uri="{BB962C8B-B14F-4D97-AF65-F5344CB8AC3E}">
        <p14:creationId xmlns:p14="http://schemas.microsoft.com/office/powerpoint/2010/main" val="17574271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2089A0-7408-472D-B22B-953EB017D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76" y="179437"/>
            <a:ext cx="7776864" cy="5808897"/>
          </a:xfrm>
          <a:prstGeom prst="rect">
            <a:avLst/>
          </a:prstGeom>
        </p:spPr>
      </p:pic>
      <p:sp>
        <p:nvSpPr>
          <p:cNvPr id="5" name="ZoneTexte 4">
            <a:extLst>
              <a:ext uri="{FF2B5EF4-FFF2-40B4-BE49-F238E27FC236}">
                <a16:creationId xmlns:a16="http://schemas.microsoft.com/office/drawing/2014/main" id="{68375AD4-DD69-475F-9E4F-5A57A61D35E9}"/>
              </a:ext>
            </a:extLst>
          </p:cNvPr>
          <p:cNvSpPr txBox="1"/>
          <p:nvPr/>
        </p:nvSpPr>
        <p:spPr>
          <a:xfrm>
            <a:off x="215776" y="6156101"/>
            <a:ext cx="9433048" cy="951030"/>
          </a:xfrm>
          <a:prstGeom prst="rect">
            <a:avLst/>
          </a:prstGeom>
          <a:solidFill>
            <a:schemeClr val="bg1"/>
          </a:solidFill>
        </p:spPr>
        <p:txBody>
          <a:bodyPr wrap="square" rtlCol="0">
            <a:spAutoFit/>
          </a:bodyPr>
          <a:lstStyle/>
          <a:p>
            <a:r>
              <a:rPr lang="fr-FR" sz="2000" dirty="0"/>
              <a:t>Durant cette période, les Bordelais tournent le dos à leur fleuve et les quais sont une sorte de no man's land. Le jour, certains viennent quand même se balader. La nuit, les trafics illicites rendent l'endroit moins fréquentable.</a:t>
            </a:r>
          </a:p>
        </p:txBody>
      </p:sp>
      <p:sp>
        <p:nvSpPr>
          <p:cNvPr id="7" name="ZoneTexte 6">
            <a:extLst>
              <a:ext uri="{FF2B5EF4-FFF2-40B4-BE49-F238E27FC236}">
                <a16:creationId xmlns:a16="http://schemas.microsoft.com/office/drawing/2014/main" id="{36F7D6A7-21CD-442C-B8CE-79E374805231}"/>
              </a:ext>
            </a:extLst>
          </p:cNvPr>
          <p:cNvSpPr txBox="1"/>
          <p:nvPr/>
        </p:nvSpPr>
        <p:spPr>
          <a:xfrm>
            <a:off x="8100651" y="179437"/>
            <a:ext cx="1872209" cy="5530745"/>
          </a:xfrm>
          <a:prstGeom prst="rect">
            <a:avLst/>
          </a:prstGeom>
          <a:solidFill>
            <a:schemeClr val="bg1"/>
          </a:solidFill>
        </p:spPr>
        <p:txBody>
          <a:bodyPr wrap="square" rtlCol="0">
            <a:spAutoFit/>
          </a:bodyPr>
          <a:lstStyle/>
          <a:p>
            <a:r>
              <a:rPr lang="fr-FR" sz="2000" dirty="0"/>
              <a:t>Ce cliché du quai de Bacalan pris en 1991 montre des espaces bien vides. Les rails au sol n’ont plus d’utilité, les hangars en béton des années 1920 n'abritent plus l'effervescence du port marchand qui a migré depuis 1986 vers Bassens.</a:t>
            </a:r>
          </a:p>
        </p:txBody>
      </p:sp>
    </p:spTree>
    <p:extLst>
      <p:ext uri="{BB962C8B-B14F-4D97-AF65-F5344CB8AC3E}">
        <p14:creationId xmlns:p14="http://schemas.microsoft.com/office/powerpoint/2010/main" val="23300538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A548CF2-7CB5-40A5-93C7-7FC9148CCFFC}"/>
              </a:ext>
            </a:extLst>
          </p:cNvPr>
          <p:cNvSpPr txBox="1">
            <a:spLocks noChangeArrowheads="1"/>
          </p:cNvSpPr>
          <p:nvPr/>
        </p:nvSpPr>
        <p:spPr bwMode="auto">
          <a:xfrm>
            <a:off x="287784" y="100817"/>
            <a:ext cx="8640960" cy="942716"/>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3/ La marchandisation des comportements : un bilan ambivalent</a:t>
            </a:r>
          </a:p>
        </p:txBody>
      </p:sp>
      <p:sp>
        <p:nvSpPr>
          <p:cNvPr id="3" name="ZoneTexte 2">
            <a:extLst>
              <a:ext uri="{FF2B5EF4-FFF2-40B4-BE49-F238E27FC236}">
                <a16:creationId xmlns:a16="http://schemas.microsoft.com/office/drawing/2014/main" id="{CF9A12B5-BFC6-485F-BC86-6D3D35347452}"/>
              </a:ext>
            </a:extLst>
          </p:cNvPr>
          <p:cNvSpPr txBox="1"/>
          <p:nvPr/>
        </p:nvSpPr>
        <p:spPr>
          <a:xfrm>
            <a:off x="260452" y="1157666"/>
            <a:ext cx="7766144" cy="378565"/>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Exemple : les Garifunas de Livingston au Guatemala</a:t>
            </a:r>
          </a:p>
        </p:txBody>
      </p:sp>
      <p:pic>
        <p:nvPicPr>
          <p:cNvPr id="5" name="Image 4">
            <a:extLst>
              <a:ext uri="{FF2B5EF4-FFF2-40B4-BE49-F238E27FC236}">
                <a16:creationId xmlns:a16="http://schemas.microsoft.com/office/drawing/2014/main" id="{8484EB78-3662-4893-8BE5-FBE10201A7CE}"/>
              </a:ext>
            </a:extLst>
          </p:cNvPr>
          <p:cNvPicPr>
            <a:picLocks noChangeAspect="1"/>
          </p:cNvPicPr>
          <p:nvPr/>
        </p:nvPicPr>
        <p:blipFill>
          <a:blip r:embed="rId3"/>
          <a:stretch>
            <a:fillRect/>
          </a:stretch>
        </p:blipFill>
        <p:spPr>
          <a:xfrm>
            <a:off x="3575632" y="1628128"/>
            <a:ext cx="6385692" cy="5026928"/>
          </a:xfrm>
          <a:prstGeom prst="rect">
            <a:avLst/>
          </a:prstGeom>
        </p:spPr>
      </p:pic>
      <p:sp>
        <p:nvSpPr>
          <p:cNvPr id="7" name="ZoneTexte 6">
            <a:extLst>
              <a:ext uri="{FF2B5EF4-FFF2-40B4-BE49-F238E27FC236}">
                <a16:creationId xmlns:a16="http://schemas.microsoft.com/office/drawing/2014/main" id="{361B53C4-BFE2-4DF6-A0A4-ABF9FB36C39A}"/>
              </a:ext>
            </a:extLst>
          </p:cNvPr>
          <p:cNvSpPr txBox="1"/>
          <p:nvPr/>
        </p:nvSpPr>
        <p:spPr>
          <a:xfrm>
            <a:off x="119301" y="1646213"/>
            <a:ext cx="3456331" cy="2668423"/>
          </a:xfrm>
          <a:prstGeom prst="rect">
            <a:avLst/>
          </a:prstGeom>
          <a:solidFill>
            <a:schemeClr val="bg1"/>
          </a:solidFill>
        </p:spPr>
        <p:txBody>
          <a:bodyPr wrap="square" rtlCol="0">
            <a:spAutoFit/>
          </a:bodyPr>
          <a:lstStyle/>
          <a:p>
            <a:r>
              <a:rPr lang="fr-FR" sz="2000" dirty="0"/>
              <a:t>Les Garifunas sont un des peuples des Caraïbes. Ils sont issus du métissage entre des esclaves africains évadés et les autochtones (Caraïbes et </a:t>
            </a:r>
            <a:r>
              <a:rPr lang="fr-FR" sz="2000" dirty="0" err="1"/>
              <a:t>Arawaks</a:t>
            </a:r>
            <a:r>
              <a:rPr lang="fr-FR" sz="2000" dirty="0"/>
              <a:t>), mêlant certaines traditions africaines avec la culture caraïbe.</a:t>
            </a:r>
          </a:p>
        </p:txBody>
      </p:sp>
      <p:sp>
        <p:nvSpPr>
          <p:cNvPr id="6" name="ZoneTexte 5">
            <a:extLst>
              <a:ext uri="{FF2B5EF4-FFF2-40B4-BE49-F238E27FC236}">
                <a16:creationId xmlns:a16="http://schemas.microsoft.com/office/drawing/2014/main" id="{13B4CDEE-0954-4EAF-9980-0CFF96335372}"/>
              </a:ext>
            </a:extLst>
          </p:cNvPr>
          <p:cNvSpPr txBox="1"/>
          <p:nvPr/>
        </p:nvSpPr>
        <p:spPr>
          <a:xfrm>
            <a:off x="119869" y="4402118"/>
            <a:ext cx="3192819" cy="3083601"/>
          </a:xfrm>
          <a:prstGeom prst="rect">
            <a:avLst/>
          </a:prstGeom>
          <a:solidFill>
            <a:schemeClr val="bg1"/>
          </a:solidFill>
        </p:spPr>
        <p:txBody>
          <a:bodyPr wrap="square" rtlCol="0">
            <a:spAutoFit/>
          </a:bodyPr>
          <a:lstStyle/>
          <a:p>
            <a:r>
              <a:rPr lang="fr-FR" sz="1900" b="1" u="sng" dirty="0">
                <a:solidFill>
                  <a:srgbClr val="0070C0"/>
                </a:solidFill>
              </a:rPr>
              <a:t>Folklorisation</a:t>
            </a:r>
            <a:r>
              <a:rPr lang="fr-FR" sz="1900" b="1" dirty="0">
                <a:solidFill>
                  <a:srgbClr val="0070C0"/>
                </a:solidFill>
              </a:rPr>
              <a:t> : transformations des cultures locales en sélectionnant des particularismes culturels les plus pittoresques des minorités pour faire leur promotion. Il entraine alors un processus de simplification des traditions culturelles. </a:t>
            </a:r>
          </a:p>
        </p:txBody>
      </p:sp>
      <p:sp>
        <p:nvSpPr>
          <p:cNvPr id="8" name="ZoneTexte 7">
            <a:extLst>
              <a:ext uri="{FF2B5EF4-FFF2-40B4-BE49-F238E27FC236}">
                <a16:creationId xmlns:a16="http://schemas.microsoft.com/office/drawing/2014/main" id="{97777B5C-213D-4305-9CE0-55CF51077534}"/>
              </a:ext>
            </a:extLst>
          </p:cNvPr>
          <p:cNvSpPr txBox="1"/>
          <p:nvPr/>
        </p:nvSpPr>
        <p:spPr>
          <a:xfrm>
            <a:off x="4320233" y="6863993"/>
            <a:ext cx="2736304" cy="378565"/>
          </a:xfrm>
          <a:prstGeom prst="rect">
            <a:avLst/>
          </a:prstGeom>
          <a:solidFill>
            <a:schemeClr val="bg1"/>
          </a:solidFill>
        </p:spPr>
        <p:txBody>
          <a:bodyPr wrap="square" rtlCol="0">
            <a:spAutoFit/>
          </a:bodyPr>
          <a:lstStyle/>
          <a:p>
            <a:r>
              <a:rPr lang="fr-FR" sz="2000" dirty="0"/>
              <a:t>Voir le texte polycopié</a:t>
            </a:r>
          </a:p>
        </p:txBody>
      </p:sp>
    </p:spTree>
    <p:extLst>
      <p:ext uri="{BB962C8B-B14F-4D97-AF65-F5344CB8AC3E}">
        <p14:creationId xmlns:p14="http://schemas.microsoft.com/office/powerpoint/2010/main" val="6185015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5EF612-1357-453D-B3B1-19876A7055AA}"/>
              </a:ext>
            </a:extLst>
          </p:cNvPr>
          <p:cNvPicPr>
            <a:picLocks noChangeAspect="1"/>
          </p:cNvPicPr>
          <p:nvPr/>
        </p:nvPicPr>
        <p:blipFill>
          <a:blip r:embed="rId2"/>
          <a:stretch>
            <a:fillRect/>
          </a:stretch>
        </p:blipFill>
        <p:spPr>
          <a:xfrm>
            <a:off x="1151880" y="557770"/>
            <a:ext cx="6444134" cy="6444134"/>
          </a:xfrm>
          <a:prstGeom prst="rect">
            <a:avLst/>
          </a:prstGeom>
        </p:spPr>
      </p:pic>
    </p:spTree>
    <p:extLst>
      <p:ext uri="{BB962C8B-B14F-4D97-AF65-F5344CB8AC3E}">
        <p14:creationId xmlns:p14="http://schemas.microsoft.com/office/powerpoint/2010/main" val="23257883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2AB49FF-A2D4-4A63-A751-8431FB8CE85D}"/>
              </a:ext>
            </a:extLst>
          </p:cNvPr>
          <p:cNvSpPr txBox="1">
            <a:spLocks noChangeArrowheads="1"/>
          </p:cNvSpPr>
          <p:nvPr/>
        </p:nvSpPr>
        <p:spPr bwMode="auto">
          <a:xfrm>
            <a:off x="287338" y="420688"/>
            <a:ext cx="6048375" cy="587375"/>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a:latin typeface="Arial Black" panose="020B0A04020102020204" pitchFamily="34" charset="0"/>
              </a:rPr>
              <a:t>I Les impacts socio-économiques</a:t>
            </a:r>
          </a:p>
        </p:txBody>
      </p:sp>
      <p:sp>
        <p:nvSpPr>
          <p:cNvPr id="4098" name="Text Box 2">
            <a:extLst>
              <a:ext uri="{FF2B5EF4-FFF2-40B4-BE49-F238E27FC236}">
                <a16:creationId xmlns:a16="http://schemas.microsoft.com/office/drawing/2014/main" id="{BB1284F8-FC29-4074-BC19-155C7FDE61E5}"/>
              </a:ext>
            </a:extLst>
          </p:cNvPr>
          <p:cNvSpPr txBox="1">
            <a:spLocks noChangeArrowheads="1"/>
          </p:cNvSpPr>
          <p:nvPr/>
        </p:nvSpPr>
        <p:spPr bwMode="auto">
          <a:xfrm>
            <a:off x="215900" y="1498600"/>
            <a:ext cx="3168650" cy="949325"/>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a:latin typeface="Arial Black" panose="020B0A04020102020204" pitchFamily="34" charset="0"/>
              </a:rPr>
              <a:t>1/ L’impact sur le PIB et l’emploi</a:t>
            </a:r>
          </a:p>
        </p:txBody>
      </p:sp>
      <p:sp>
        <p:nvSpPr>
          <p:cNvPr id="4099" name="Text Box 3">
            <a:extLst>
              <a:ext uri="{FF2B5EF4-FFF2-40B4-BE49-F238E27FC236}">
                <a16:creationId xmlns:a16="http://schemas.microsoft.com/office/drawing/2014/main" id="{8DA53D3F-B553-4A5F-ABCF-3E5C18D57ABF}"/>
              </a:ext>
            </a:extLst>
          </p:cNvPr>
          <p:cNvSpPr txBox="1">
            <a:spLocks noChangeArrowheads="1"/>
          </p:cNvSpPr>
          <p:nvPr/>
        </p:nvSpPr>
        <p:spPr bwMode="auto">
          <a:xfrm>
            <a:off x="215900" y="2741613"/>
            <a:ext cx="2879725" cy="1866900"/>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a:latin typeface="Verdana" panose="020B0604030504040204" pitchFamily="34" charset="0"/>
              </a:rPr>
              <a:t>- Les recettes touristiques représentent une part très importante du PIB</a:t>
            </a:r>
          </a:p>
        </p:txBody>
      </p:sp>
      <p:sp>
        <p:nvSpPr>
          <p:cNvPr id="4100" name="Freeform 4">
            <a:extLst>
              <a:ext uri="{FF2B5EF4-FFF2-40B4-BE49-F238E27FC236}">
                <a16:creationId xmlns:a16="http://schemas.microsoft.com/office/drawing/2014/main" id="{3BB8A139-28D5-4F9B-994B-B3100D9E1EDF}"/>
              </a:ext>
            </a:extLst>
          </p:cNvPr>
          <p:cNvSpPr>
            <a:spLocks/>
          </p:cNvSpPr>
          <p:nvPr/>
        </p:nvSpPr>
        <p:spPr bwMode="auto">
          <a:xfrm>
            <a:off x="142875" y="5761038"/>
            <a:ext cx="984250" cy="1587"/>
          </a:xfrm>
          <a:custGeom>
            <a:avLst/>
            <a:gdLst>
              <a:gd name="T0" fmla="*/ 0 w 2733"/>
              <a:gd name="T1" fmla="*/ 0 h 1"/>
              <a:gd name="T2" fmla="*/ 2732 w 2733"/>
              <a:gd name="T3" fmla="*/ 0 h 1"/>
            </a:gdLst>
            <a:ahLst/>
            <a:cxnLst>
              <a:cxn ang="0">
                <a:pos x="T0" y="T1"/>
              </a:cxn>
              <a:cxn ang="0">
                <a:pos x="T2" y="T3"/>
              </a:cxn>
            </a:cxnLst>
            <a:rect l="0" t="0" r="r" b="b"/>
            <a:pathLst>
              <a:path w="2733" h="1">
                <a:moveTo>
                  <a:pt x="0" y="0"/>
                </a:moveTo>
                <a:lnTo>
                  <a:pt x="2732" y="0"/>
                </a:lnTo>
              </a:path>
            </a:pathLst>
          </a:custGeom>
          <a:noFill/>
          <a:ln w="57240" cap="flat">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101" name="Text Box 5">
            <a:extLst>
              <a:ext uri="{FF2B5EF4-FFF2-40B4-BE49-F238E27FC236}">
                <a16:creationId xmlns:a16="http://schemas.microsoft.com/office/drawing/2014/main" id="{73E7E382-DCCE-4327-BE39-C166E496D727}"/>
              </a:ext>
            </a:extLst>
          </p:cNvPr>
          <p:cNvSpPr txBox="1">
            <a:spLocks noChangeArrowheads="1"/>
          </p:cNvSpPr>
          <p:nvPr/>
        </p:nvSpPr>
        <p:spPr bwMode="auto">
          <a:xfrm>
            <a:off x="1246188" y="5467350"/>
            <a:ext cx="1922462"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a:latin typeface="Verdana" panose="020B0604030504040204" pitchFamily="34" charset="0"/>
              </a:rPr>
              <a:t>Dans PED = part majoritaire</a:t>
            </a:r>
          </a:p>
        </p:txBody>
      </p:sp>
      <p:pic>
        <p:nvPicPr>
          <p:cNvPr id="4102" name="Picture 6">
            <a:extLst>
              <a:ext uri="{FF2B5EF4-FFF2-40B4-BE49-F238E27FC236}">
                <a16:creationId xmlns:a16="http://schemas.microsoft.com/office/drawing/2014/main" id="{C0F135DB-F273-415E-AED8-D27A297AA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1439863"/>
            <a:ext cx="6118225" cy="5472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4100"/>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4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5" presetClass="entr" fill="hold" nodeType="clickEffect">
                                  <p:stCondLst>
                                    <p:cond delay="0"/>
                                  </p:stCondLst>
                                  <p:childTnLst>
                                    <p:set>
                                      <p:cBhvr additive="repl">
                                        <p:cTn id="24" dur="1" fill="hold">
                                          <p:stCondLst>
                                            <p:cond delay="0"/>
                                          </p:stCondLst>
                                        </p:cTn>
                                        <p:tgtEl>
                                          <p:spTgt spid="4102"/>
                                        </p:tgtEl>
                                        <p:attrNameLst>
                                          <p:attrName>style.visibility</p:attrName>
                                        </p:attrNameLst>
                                      </p:cBhvr>
                                      <p:to>
                                        <p:strVal val="visible"/>
                                      </p:to>
                                    </p:set>
                                    <p:anim calcmode="lin" valueType="num">
                                      <p:cBhvr additive="repl">
                                        <p:cTn id="25" dur="1000" fill="hold"/>
                                        <p:tgtEl>
                                          <p:spTgt spid="4102"/>
                                        </p:tgtEl>
                                        <p:attrNameLst>
                                          <p:attrName>ppt_w</p:attrName>
                                        </p:attrNameLst>
                                      </p:cBhvr>
                                      <p:tavLst>
                                        <p:tav tm="100000">
                                          <p:val>
                                            <p:strVal val="0"/>
                                          </p:val>
                                        </p:tav>
                                        <p:tav>
                                          <p:val>
                                            <p:strVal val="#ppt_w"/>
                                          </p:val>
                                        </p:tav>
                                      </p:tavLst>
                                    </p:anim>
                                    <p:anim calcmode="lin" valueType="num">
                                      <p:cBhvr additive="repl">
                                        <p:cTn id="26" dur="1000" fill="hold"/>
                                        <p:tgtEl>
                                          <p:spTgt spid="4102"/>
                                        </p:tgtEl>
                                        <p:attrNameLst>
                                          <p:attrName>ppt_h</p:attrName>
                                        </p:attrNameLst>
                                      </p:cBhvr>
                                      <p:tavLst>
                                        <p:tav tm="100000">
                                          <p:val>
                                            <p:strVal val="0"/>
                                          </p:val>
                                        </p:tav>
                                        <p:tav>
                                          <p:val>
                                            <p:strVal val="#ppt_h"/>
                                          </p:val>
                                        </p:tav>
                                      </p:tavLst>
                                    </p:anim>
                                    <p:anim calcmode="lin" valueType="num">
                                      <p:cBhvr additive="repl">
                                        <p:cTn id="27" dur="1000" fill="hold"/>
                                        <p:tgtEl>
                                          <p:spTgt spid="4102"/>
                                        </p:tgtEl>
                                        <p:attrNameLst>
                                          <p:attrName>ppt_x</p:attrName>
                                        </p:attrNameLst>
                                      </p:cBhvr>
                                      <p:tavLst>
                                        <p:tav tm="0" fmla="#ppt_x+(cos(-2*pi*(1-$))*-#ppt_x-sin(-2*pi*(1-$))*(1-#ppt_y))*(1-$)">
                                          <p:val>
                                            <p:strVal val="0"/>
                                          </p:val>
                                        </p:tav>
                                        <p:tav tm="100000">
                                          <p:val>
                                            <p:strVal val="1"/>
                                          </p:val>
                                        </p:tav>
                                      </p:tavLst>
                                    </p:anim>
                                    <p:anim calcmode="lin" valueType="num">
                                      <p:cBhvr additive="repl">
                                        <p:cTn id="28" dur="1000" fill="hold"/>
                                        <p:tgtEl>
                                          <p:spTgt spid="410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49DABA-07AA-4823-90BF-3AF8FCE204EA}"/>
              </a:ext>
            </a:extLst>
          </p:cNvPr>
          <p:cNvPicPr>
            <a:picLocks noChangeAspect="1"/>
          </p:cNvPicPr>
          <p:nvPr/>
        </p:nvPicPr>
        <p:blipFill>
          <a:blip r:embed="rId2"/>
          <a:stretch>
            <a:fillRect/>
          </a:stretch>
        </p:blipFill>
        <p:spPr>
          <a:xfrm>
            <a:off x="1006443" y="251445"/>
            <a:ext cx="8067737" cy="6046825"/>
          </a:xfrm>
          <a:prstGeom prst="rect">
            <a:avLst/>
          </a:prstGeom>
        </p:spPr>
      </p:pic>
      <p:sp>
        <p:nvSpPr>
          <p:cNvPr id="5" name="ZoneTexte 4">
            <a:extLst>
              <a:ext uri="{FF2B5EF4-FFF2-40B4-BE49-F238E27FC236}">
                <a16:creationId xmlns:a16="http://schemas.microsoft.com/office/drawing/2014/main" id="{7E588F72-3FF3-4B3F-B001-362A023025F6}"/>
              </a:ext>
            </a:extLst>
          </p:cNvPr>
          <p:cNvSpPr txBox="1"/>
          <p:nvPr/>
        </p:nvSpPr>
        <p:spPr>
          <a:xfrm>
            <a:off x="1511920" y="6298270"/>
            <a:ext cx="6408712" cy="378565"/>
          </a:xfrm>
          <a:prstGeom prst="rect">
            <a:avLst/>
          </a:prstGeom>
          <a:solidFill>
            <a:schemeClr val="bg1"/>
          </a:solidFill>
        </p:spPr>
        <p:txBody>
          <a:bodyPr wrap="square" rtlCol="0">
            <a:spAutoFit/>
          </a:bodyPr>
          <a:lstStyle/>
          <a:p>
            <a:r>
              <a:rPr lang="fr-FR" sz="2000" dirty="0"/>
              <a:t>Danse des Garifunas à Livingston devant les touristes</a:t>
            </a:r>
          </a:p>
        </p:txBody>
      </p:sp>
    </p:spTree>
    <p:extLst>
      <p:ext uri="{BB962C8B-B14F-4D97-AF65-F5344CB8AC3E}">
        <p14:creationId xmlns:p14="http://schemas.microsoft.com/office/powerpoint/2010/main" val="2210912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ADF63F4-B298-4A40-9D9E-33CA02728508}"/>
              </a:ext>
            </a:extLst>
          </p:cNvPr>
          <p:cNvSpPr txBox="1">
            <a:spLocks noChangeArrowheads="1"/>
          </p:cNvSpPr>
          <p:nvPr/>
        </p:nvSpPr>
        <p:spPr bwMode="auto">
          <a:xfrm>
            <a:off x="287784" y="100817"/>
            <a:ext cx="7056784" cy="510668"/>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4/ Le développement du tourisme sexuel</a:t>
            </a:r>
          </a:p>
        </p:txBody>
      </p:sp>
      <p:sp>
        <p:nvSpPr>
          <p:cNvPr id="5" name="ZoneTexte 4">
            <a:extLst>
              <a:ext uri="{FF2B5EF4-FFF2-40B4-BE49-F238E27FC236}">
                <a16:creationId xmlns:a16="http://schemas.microsoft.com/office/drawing/2014/main" id="{01FFC150-81AB-431C-BFDD-73F4B175D979}"/>
              </a:ext>
            </a:extLst>
          </p:cNvPr>
          <p:cNvSpPr txBox="1"/>
          <p:nvPr/>
        </p:nvSpPr>
        <p:spPr>
          <a:xfrm>
            <a:off x="2664048" y="6614890"/>
            <a:ext cx="3960440" cy="378565"/>
          </a:xfrm>
          <a:prstGeom prst="rect">
            <a:avLst/>
          </a:prstGeom>
          <a:solidFill>
            <a:schemeClr val="bg1"/>
          </a:solidFill>
        </p:spPr>
        <p:txBody>
          <a:bodyPr wrap="square" rtlCol="0">
            <a:spAutoFit/>
          </a:bodyPr>
          <a:lstStyle/>
          <a:p>
            <a:r>
              <a:rPr lang="fr-FR" sz="2000" b="1" i="1" dirty="0"/>
              <a:t>Carte du tourisme sexuel 2023</a:t>
            </a:r>
          </a:p>
        </p:txBody>
      </p:sp>
      <p:pic>
        <p:nvPicPr>
          <p:cNvPr id="3" name="Picture 2" descr="Carte du tourisme sexuel">
            <a:extLst>
              <a:ext uri="{FF2B5EF4-FFF2-40B4-BE49-F238E27FC236}">
                <a16:creationId xmlns:a16="http://schemas.microsoft.com/office/drawing/2014/main" id="{25690425-05BE-A7A2-5521-8A86737C1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9" y="1043533"/>
            <a:ext cx="9845517"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052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6DF023F-69CA-4A40-BD17-3D9BDD2B7CFA}"/>
              </a:ext>
            </a:extLst>
          </p:cNvPr>
          <p:cNvSpPr txBox="1">
            <a:spLocks noChangeArrowheads="1"/>
          </p:cNvSpPr>
          <p:nvPr/>
        </p:nvSpPr>
        <p:spPr bwMode="auto">
          <a:xfrm>
            <a:off x="359792" y="251445"/>
            <a:ext cx="4536504" cy="510668"/>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5/ D’autres effets négatifs</a:t>
            </a:r>
          </a:p>
        </p:txBody>
      </p:sp>
      <p:pic>
        <p:nvPicPr>
          <p:cNvPr id="4" name="Image 3">
            <a:extLst>
              <a:ext uri="{FF2B5EF4-FFF2-40B4-BE49-F238E27FC236}">
                <a16:creationId xmlns:a16="http://schemas.microsoft.com/office/drawing/2014/main" id="{D41D5C5D-8F02-462A-B664-7D78BEA97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58" y="1331565"/>
            <a:ext cx="7917979" cy="4019897"/>
          </a:xfrm>
          <a:prstGeom prst="rect">
            <a:avLst/>
          </a:prstGeom>
        </p:spPr>
      </p:pic>
      <p:sp>
        <p:nvSpPr>
          <p:cNvPr id="6" name="ZoneTexte 5">
            <a:extLst>
              <a:ext uri="{FF2B5EF4-FFF2-40B4-BE49-F238E27FC236}">
                <a16:creationId xmlns:a16="http://schemas.microsoft.com/office/drawing/2014/main" id="{4F6C6797-7769-4F13-8F2E-6E44485D67A8}"/>
              </a:ext>
            </a:extLst>
          </p:cNvPr>
          <p:cNvSpPr txBox="1"/>
          <p:nvPr/>
        </p:nvSpPr>
        <p:spPr>
          <a:xfrm>
            <a:off x="2304008" y="5542349"/>
            <a:ext cx="3456384" cy="378565"/>
          </a:xfrm>
          <a:prstGeom prst="rect">
            <a:avLst/>
          </a:prstGeom>
          <a:solidFill>
            <a:schemeClr val="bg1"/>
          </a:solidFill>
        </p:spPr>
        <p:txBody>
          <a:bodyPr wrap="square" rtlCol="0">
            <a:spAutoFit/>
          </a:bodyPr>
          <a:lstStyle/>
          <a:p>
            <a:r>
              <a:rPr lang="fr-FR" sz="2000" b="1" i="1" dirty="0"/>
              <a:t>La mendicité des enfants</a:t>
            </a:r>
          </a:p>
        </p:txBody>
      </p:sp>
    </p:spTree>
    <p:extLst>
      <p:ext uri="{BB962C8B-B14F-4D97-AF65-F5344CB8AC3E}">
        <p14:creationId xmlns:p14="http://schemas.microsoft.com/office/powerpoint/2010/main" val="40101610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AB1E85B-C273-4AA3-83B3-DDB1CB69453E}"/>
              </a:ext>
            </a:extLst>
          </p:cNvPr>
          <p:cNvSpPr txBox="1"/>
          <p:nvPr/>
        </p:nvSpPr>
        <p:spPr>
          <a:xfrm>
            <a:off x="431800" y="218566"/>
            <a:ext cx="8568952" cy="1199816"/>
          </a:xfrm>
          <a:prstGeom prst="rect">
            <a:avLst/>
          </a:prstGeom>
          <a:solidFill>
            <a:schemeClr val="bg1"/>
          </a:solidFill>
        </p:spPr>
        <p:txBody>
          <a:bodyPr wrap="square" rtlCol="0">
            <a:spAutoFit/>
          </a:bodyPr>
          <a:lstStyle/>
          <a:p>
            <a:pPr algn="ctr">
              <a:spcAft>
                <a:spcPts val="600"/>
              </a:spcAft>
            </a:pPr>
            <a:r>
              <a:rPr lang="fr-FR" b="1" dirty="0">
                <a:solidFill>
                  <a:srgbClr val="7030A0"/>
                </a:solidFill>
              </a:rPr>
              <a:t>Lisbonne : effet du surtourisme</a:t>
            </a:r>
          </a:p>
          <a:p>
            <a:r>
              <a:rPr lang="fr-FR" b="1" dirty="0"/>
              <a:t>"Ils nous virent pour nous remplacer par les touristes" : à Lisbonne, les prix de l'immobilier s'envolent.</a:t>
            </a:r>
            <a:r>
              <a:rPr lang="fr-FR" dirty="0"/>
              <a:t> Ils ont été multipliés par quatre en cinq ans dans la capitale portugaise, forçant certains habitants à quitter leur logement.</a:t>
            </a:r>
          </a:p>
        </p:txBody>
      </p:sp>
      <p:sp>
        <p:nvSpPr>
          <p:cNvPr id="3" name="ZoneTexte 2">
            <a:extLst>
              <a:ext uri="{FF2B5EF4-FFF2-40B4-BE49-F238E27FC236}">
                <a16:creationId xmlns:a16="http://schemas.microsoft.com/office/drawing/2014/main" id="{F735F46D-60AB-4642-B517-9DBE0DF710B1}"/>
              </a:ext>
            </a:extLst>
          </p:cNvPr>
          <p:cNvSpPr txBox="1"/>
          <p:nvPr/>
        </p:nvSpPr>
        <p:spPr>
          <a:xfrm>
            <a:off x="611820" y="6412448"/>
            <a:ext cx="8856984" cy="1122871"/>
          </a:xfrm>
          <a:prstGeom prst="rect">
            <a:avLst/>
          </a:prstGeom>
          <a:solidFill>
            <a:schemeClr val="bg1"/>
          </a:solidFill>
        </p:spPr>
        <p:txBody>
          <a:bodyPr wrap="square" rtlCol="0">
            <a:spAutoFit/>
          </a:bodyPr>
          <a:lstStyle/>
          <a:p>
            <a:r>
              <a:rPr lang="fr-FR" b="1" dirty="0">
                <a:solidFill>
                  <a:srgbClr val="FF0000"/>
                </a:solidFill>
              </a:rPr>
              <a:t>Bande son radio France – Reportage Louise Bodet - 2019</a:t>
            </a:r>
          </a:p>
          <a:p>
            <a:r>
              <a:rPr lang="fr-FR" b="1" dirty="0">
                <a:solidFill>
                  <a:srgbClr val="FF0000"/>
                </a:solidFill>
              </a:rPr>
              <a:t>https://www.francetvinfo.fr/economie/immobilier/ils-nous-virent-pour-nous-remplacer-par-les-touristes-a-lisbonne-les-prix-de-l-immobilier-s-envolent_3448371.html</a:t>
            </a:r>
          </a:p>
        </p:txBody>
      </p:sp>
      <p:pic>
        <p:nvPicPr>
          <p:cNvPr id="5" name="Image 4">
            <a:extLst>
              <a:ext uri="{FF2B5EF4-FFF2-40B4-BE49-F238E27FC236}">
                <a16:creationId xmlns:a16="http://schemas.microsoft.com/office/drawing/2014/main" id="{F9A0F242-BA16-491F-9F9F-B89FE7413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71" y="1551545"/>
            <a:ext cx="8294315" cy="4666692"/>
          </a:xfrm>
          <a:prstGeom prst="rect">
            <a:avLst/>
          </a:prstGeom>
        </p:spPr>
      </p:pic>
    </p:spTree>
    <p:extLst>
      <p:ext uri="{BB962C8B-B14F-4D97-AF65-F5344CB8AC3E}">
        <p14:creationId xmlns:p14="http://schemas.microsoft.com/office/powerpoint/2010/main" val="28309881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F866EBE5-EDA8-4A85-8958-97AB4A9A5E6D}"/>
              </a:ext>
            </a:extLst>
          </p:cNvPr>
          <p:cNvSpPr txBox="1">
            <a:spLocks noChangeArrowheads="1"/>
          </p:cNvSpPr>
          <p:nvPr/>
        </p:nvSpPr>
        <p:spPr bwMode="auto">
          <a:xfrm>
            <a:off x="143768" y="216861"/>
            <a:ext cx="5976664" cy="587375"/>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III Les impacts environnementaux</a:t>
            </a:r>
          </a:p>
        </p:txBody>
      </p:sp>
      <p:sp>
        <p:nvSpPr>
          <p:cNvPr id="5" name="Text Box 2">
            <a:extLst>
              <a:ext uri="{FF2B5EF4-FFF2-40B4-BE49-F238E27FC236}">
                <a16:creationId xmlns:a16="http://schemas.microsoft.com/office/drawing/2014/main" id="{B6D0EC03-D77B-4A09-9E4E-DE4E22906BBC}"/>
              </a:ext>
            </a:extLst>
          </p:cNvPr>
          <p:cNvSpPr txBox="1">
            <a:spLocks noChangeArrowheads="1"/>
          </p:cNvSpPr>
          <p:nvPr/>
        </p:nvSpPr>
        <p:spPr bwMode="auto">
          <a:xfrm>
            <a:off x="77888" y="930024"/>
            <a:ext cx="4746400" cy="473549"/>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1/ La dégradation des sites</a:t>
            </a:r>
          </a:p>
        </p:txBody>
      </p:sp>
      <p:pic>
        <p:nvPicPr>
          <p:cNvPr id="10" name="Image 9">
            <a:extLst>
              <a:ext uri="{FF2B5EF4-FFF2-40B4-BE49-F238E27FC236}">
                <a16:creationId xmlns:a16="http://schemas.microsoft.com/office/drawing/2014/main" id="{194BB8FD-E985-4C7F-94B1-B88759C5E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56" y="1538157"/>
            <a:ext cx="6592827" cy="5910811"/>
          </a:xfrm>
          <a:prstGeom prst="rect">
            <a:avLst/>
          </a:prstGeom>
        </p:spPr>
      </p:pic>
    </p:spTree>
    <p:extLst>
      <p:ext uri="{BB962C8B-B14F-4D97-AF65-F5344CB8AC3E}">
        <p14:creationId xmlns:p14="http://schemas.microsoft.com/office/powerpoint/2010/main" val="2279367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777957-C0D1-44EB-A575-584427B94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54" y="609656"/>
            <a:ext cx="9812271" cy="6518642"/>
          </a:xfrm>
          <a:prstGeom prst="rect">
            <a:avLst/>
          </a:prstGeom>
        </p:spPr>
      </p:pic>
      <p:sp>
        <p:nvSpPr>
          <p:cNvPr id="5" name="ZoneTexte 4">
            <a:extLst>
              <a:ext uri="{FF2B5EF4-FFF2-40B4-BE49-F238E27FC236}">
                <a16:creationId xmlns:a16="http://schemas.microsoft.com/office/drawing/2014/main" id="{3F2CCA4A-10CF-47AC-8F6B-67112D18887B}"/>
              </a:ext>
            </a:extLst>
          </p:cNvPr>
          <p:cNvSpPr txBox="1"/>
          <p:nvPr/>
        </p:nvSpPr>
        <p:spPr>
          <a:xfrm>
            <a:off x="6552480" y="231091"/>
            <a:ext cx="3259791" cy="378565"/>
          </a:xfrm>
          <a:prstGeom prst="rect">
            <a:avLst/>
          </a:prstGeom>
          <a:solidFill>
            <a:schemeClr val="bg1"/>
          </a:solidFill>
        </p:spPr>
        <p:txBody>
          <a:bodyPr wrap="square" rtlCol="0">
            <a:spAutoFit/>
          </a:bodyPr>
          <a:lstStyle/>
          <a:p>
            <a:r>
              <a:rPr lang="fr-FR" sz="2000" dirty="0"/>
              <a:t>La plage de </a:t>
            </a:r>
            <a:r>
              <a:rPr lang="fr-FR" sz="2000" dirty="0" err="1"/>
              <a:t>Balos</a:t>
            </a:r>
            <a:r>
              <a:rPr lang="fr-FR" sz="2000" dirty="0"/>
              <a:t> - Crète</a:t>
            </a:r>
          </a:p>
        </p:txBody>
      </p:sp>
    </p:spTree>
    <p:extLst>
      <p:ext uri="{BB962C8B-B14F-4D97-AF65-F5344CB8AC3E}">
        <p14:creationId xmlns:p14="http://schemas.microsoft.com/office/powerpoint/2010/main" val="1597886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149015-88EF-47FB-8F47-FCD9D9B9C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54" y="755501"/>
            <a:ext cx="9716897" cy="6279627"/>
          </a:xfrm>
          <a:prstGeom prst="rect">
            <a:avLst/>
          </a:prstGeom>
        </p:spPr>
      </p:pic>
    </p:spTree>
    <p:extLst>
      <p:ext uri="{BB962C8B-B14F-4D97-AF65-F5344CB8AC3E}">
        <p14:creationId xmlns:p14="http://schemas.microsoft.com/office/powerpoint/2010/main" val="15810674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9C2B8FF-FC41-4B91-A7E1-52D46AF326FC}"/>
              </a:ext>
            </a:extLst>
          </p:cNvPr>
          <p:cNvSpPr txBox="1"/>
          <p:nvPr/>
        </p:nvSpPr>
        <p:spPr>
          <a:xfrm>
            <a:off x="564374" y="107429"/>
            <a:ext cx="8928992" cy="5684633"/>
          </a:xfrm>
          <a:prstGeom prst="rect">
            <a:avLst/>
          </a:prstGeom>
          <a:solidFill>
            <a:schemeClr val="bg1"/>
          </a:solidFill>
        </p:spPr>
        <p:txBody>
          <a:bodyPr wrap="square" rtlCol="0">
            <a:spAutoFit/>
          </a:bodyPr>
          <a:lstStyle/>
          <a:p>
            <a:pPr>
              <a:spcAft>
                <a:spcPts val="1200"/>
              </a:spcAft>
            </a:pPr>
            <a:r>
              <a:rPr lang="fr-FR" sz="2000" b="1" dirty="0"/>
              <a:t>Lagon de </a:t>
            </a:r>
            <a:r>
              <a:rPr lang="fr-FR" sz="2000" b="1" dirty="0" err="1"/>
              <a:t>Balos</a:t>
            </a:r>
            <a:r>
              <a:rPr lang="fr-FR" sz="2000" b="1" dirty="0"/>
              <a:t> en Crète : Fuyez cet attrape touristes !</a:t>
            </a:r>
          </a:p>
          <a:p>
            <a:r>
              <a:rPr lang="fr-FR" sz="2000" dirty="0"/>
              <a:t>Nous avions lu beaucoup de choses sur </a:t>
            </a:r>
            <a:r>
              <a:rPr lang="fr-FR" sz="2000" dirty="0" err="1"/>
              <a:t>Balos</a:t>
            </a:r>
            <a:r>
              <a:rPr lang="fr-FR" sz="2000" dirty="0"/>
              <a:t> et notamment la difficulté pour y accéder en voiture.</a:t>
            </a:r>
          </a:p>
          <a:p>
            <a:r>
              <a:rPr lang="fr-FR" sz="2000" dirty="0"/>
              <a:t>Certes, il faut avoir un peu l’estomac accroché pour arriver à destination (8km de route rocailleuse) attention aux pneus !</a:t>
            </a:r>
          </a:p>
          <a:p>
            <a:r>
              <a:rPr lang="fr-FR" sz="2000" dirty="0"/>
              <a:t>Il faut arriver tôt pour éviter de se retrouver garé à 2 km de l’entrée.</a:t>
            </a:r>
          </a:p>
          <a:p>
            <a:r>
              <a:rPr lang="fr-FR" sz="2000" dirty="0"/>
              <a:t>Après une petite marche de 15 minutes, on arrive en haut des « escaliers » où effectivement la vue est à couper le souffle ... eaux turquoises, sable blanc... photo de carte postale oblige !!</a:t>
            </a:r>
          </a:p>
          <a:p>
            <a:r>
              <a:rPr lang="fr-FR" sz="2000" dirty="0"/>
              <a:t>Voulant éviter de s’asseoir à côté de tout le monde, nous avons longé les rochers sur la droite pour se retrouver à l’autre bout du </a:t>
            </a:r>
            <a:r>
              <a:rPr lang="fr-FR" sz="2000" dirty="0" err="1"/>
              <a:t>lagoon</a:t>
            </a:r>
            <a:r>
              <a:rPr lang="fr-FR" sz="2000" dirty="0"/>
              <a:t> afin de trouver un endroit tranquille. Tout ce que nous avons trouvé, c’est une décharge ! Bouteilles en plastique, sachets en tout genre, les rochers jonchés de mazout, de la mousse au bord de l’eau créée certainement par un amas de pollution. Je ne parle même pas de l’arrivée des ferry qui déposent des centaines de passagers aux alentours de midi.</a:t>
            </a:r>
          </a:p>
          <a:p>
            <a:r>
              <a:rPr lang="fr-FR" sz="2000" dirty="0"/>
              <a:t>Au final, nous sommes partis au bout de 45 minutes. La remontée et le chemin inverse sont effroyables après une telle déception</a:t>
            </a:r>
          </a:p>
          <a:p>
            <a:pPr algn="r"/>
            <a:r>
              <a:rPr lang="fr-FR" sz="2000" i="1" dirty="0" err="1"/>
              <a:t>Tripadvisor</a:t>
            </a:r>
            <a:r>
              <a:rPr lang="fr-FR" sz="2000" i="1" dirty="0"/>
              <a:t> – septembre 2020</a:t>
            </a:r>
          </a:p>
        </p:txBody>
      </p:sp>
      <p:sp>
        <p:nvSpPr>
          <p:cNvPr id="3" name="ZoneTexte 2">
            <a:extLst>
              <a:ext uri="{FF2B5EF4-FFF2-40B4-BE49-F238E27FC236}">
                <a16:creationId xmlns:a16="http://schemas.microsoft.com/office/drawing/2014/main" id="{95092B4F-9FB4-A27C-4671-B5423770B9CD}"/>
              </a:ext>
            </a:extLst>
          </p:cNvPr>
          <p:cNvSpPr txBox="1"/>
          <p:nvPr/>
        </p:nvSpPr>
        <p:spPr>
          <a:xfrm>
            <a:off x="599442" y="6012085"/>
            <a:ext cx="8928992" cy="1391150"/>
          </a:xfrm>
          <a:prstGeom prst="rect">
            <a:avLst/>
          </a:prstGeom>
          <a:solidFill>
            <a:schemeClr val="bg1"/>
          </a:solidFill>
        </p:spPr>
        <p:txBody>
          <a:bodyPr wrap="square" rtlCol="0">
            <a:spAutoFit/>
          </a:bodyPr>
          <a:lstStyle/>
          <a:p>
            <a:pPr>
              <a:spcAft>
                <a:spcPts val="1200"/>
              </a:spcAft>
            </a:pPr>
            <a:r>
              <a:rPr lang="fr-FR" sz="2000" dirty="0"/>
              <a:t>« On a remarqué pas mal de traces de goudron tout autour de la côte, probablement à cause des nombreux bateaux touristiques qui viennent chaque jour dans un si petit golfe. »</a:t>
            </a:r>
          </a:p>
          <a:p>
            <a:pPr algn="r">
              <a:spcAft>
                <a:spcPts val="1200"/>
              </a:spcAft>
            </a:pPr>
            <a:r>
              <a:rPr lang="fr-FR" sz="2000" i="1" dirty="0"/>
              <a:t>Témoignage d’un voyageur (forum </a:t>
            </a:r>
            <a:r>
              <a:rPr lang="fr-FR" sz="2000" i="1" dirty="0" err="1"/>
              <a:t>Reddit</a:t>
            </a:r>
            <a:r>
              <a:rPr lang="fr-FR" sz="2000" i="1" dirty="0"/>
              <a:t>, 2024)</a:t>
            </a:r>
          </a:p>
        </p:txBody>
      </p:sp>
    </p:spTree>
    <p:extLst>
      <p:ext uri="{BB962C8B-B14F-4D97-AF65-F5344CB8AC3E}">
        <p14:creationId xmlns:p14="http://schemas.microsoft.com/office/powerpoint/2010/main" val="1263240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FA3968C-EC19-4B30-B98E-8CD78348E7B5}"/>
              </a:ext>
            </a:extLst>
          </p:cNvPr>
          <p:cNvSpPr txBox="1">
            <a:spLocks noChangeArrowheads="1"/>
          </p:cNvSpPr>
          <p:nvPr/>
        </p:nvSpPr>
        <p:spPr bwMode="auto">
          <a:xfrm>
            <a:off x="503808" y="251445"/>
            <a:ext cx="9073008" cy="1008112"/>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2/ La consommation démesurée des ressources naturelles, notamment de l’eau</a:t>
            </a:r>
          </a:p>
        </p:txBody>
      </p:sp>
      <p:pic>
        <p:nvPicPr>
          <p:cNvPr id="6" name="Image 5">
            <a:extLst>
              <a:ext uri="{FF2B5EF4-FFF2-40B4-BE49-F238E27FC236}">
                <a16:creationId xmlns:a16="http://schemas.microsoft.com/office/drawing/2014/main" id="{16D9CF8B-4C32-4D92-BFD6-889F729EBDC4}"/>
              </a:ext>
            </a:extLst>
          </p:cNvPr>
          <p:cNvPicPr>
            <a:picLocks noChangeAspect="1"/>
          </p:cNvPicPr>
          <p:nvPr/>
        </p:nvPicPr>
        <p:blipFill>
          <a:blip r:embed="rId3"/>
          <a:stretch>
            <a:fillRect/>
          </a:stretch>
        </p:blipFill>
        <p:spPr>
          <a:xfrm>
            <a:off x="503807" y="1475580"/>
            <a:ext cx="5832649" cy="5832649"/>
          </a:xfrm>
          <a:prstGeom prst="rect">
            <a:avLst/>
          </a:prstGeom>
        </p:spPr>
      </p:pic>
      <p:sp>
        <p:nvSpPr>
          <p:cNvPr id="7" name="Ellipse 6">
            <a:extLst>
              <a:ext uri="{FF2B5EF4-FFF2-40B4-BE49-F238E27FC236}">
                <a16:creationId xmlns:a16="http://schemas.microsoft.com/office/drawing/2014/main" id="{EB4097B1-3B07-44EC-86B2-B00E868BCB7E}"/>
              </a:ext>
            </a:extLst>
          </p:cNvPr>
          <p:cNvSpPr/>
          <p:nvPr/>
        </p:nvSpPr>
        <p:spPr bwMode="auto">
          <a:xfrm>
            <a:off x="2232000" y="5147989"/>
            <a:ext cx="720080" cy="504056"/>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dirty="0">
              <a:ln>
                <a:noFill/>
              </a:ln>
              <a:effectLst/>
              <a:latin typeface="Arial" panose="020B0604020202020204" pitchFamily="34" charset="0"/>
              <a:ea typeface="Microsoft YaHei" panose="020B0503020204020204" pitchFamily="34" charset="-122"/>
            </a:endParaRPr>
          </a:p>
        </p:txBody>
      </p:sp>
      <p:pic>
        <p:nvPicPr>
          <p:cNvPr id="11" name="Image 10">
            <a:extLst>
              <a:ext uri="{FF2B5EF4-FFF2-40B4-BE49-F238E27FC236}">
                <a16:creationId xmlns:a16="http://schemas.microsoft.com/office/drawing/2014/main" id="{639B9C06-C6F2-4273-B327-64E60DE46E99}"/>
              </a:ext>
            </a:extLst>
          </p:cNvPr>
          <p:cNvPicPr>
            <a:picLocks noChangeAspect="1"/>
          </p:cNvPicPr>
          <p:nvPr/>
        </p:nvPicPr>
        <p:blipFill>
          <a:blip r:embed="rId4"/>
          <a:stretch>
            <a:fillRect/>
          </a:stretch>
        </p:blipFill>
        <p:spPr>
          <a:xfrm>
            <a:off x="7128544" y="2627709"/>
            <a:ext cx="2357984" cy="2006046"/>
          </a:xfrm>
          <a:prstGeom prst="rect">
            <a:avLst/>
          </a:prstGeom>
        </p:spPr>
      </p:pic>
    </p:spTree>
    <p:extLst>
      <p:ext uri="{BB962C8B-B14F-4D97-AF65-F5344CB8AC3E}">
        <p14:creationId xmlns:p14="http://schemas.microsoft.com/office/powerpoint/2010/main" val="2396148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par>
                                <p:cTn id="21" presetID="3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4EEBDC-5DA3-4363-9322-9695ABD14384}"/>
              </a:ext>
            </a:extLst>
          </p:cNvPr>
          <p:cNvPicPr>
            <a:picLocks noChangeAspect="1"/>
          </p:cNvPicPr>
          <p:nvPr/>
        </p:nvPicPr>
        <p:blipFill>
          <a:blip r:embed="rId3"/>
          <a:stretch>
            <a:fillRect/>
          </a:stretch>
        </p:blipFill>
        <p:spPr>
          <a:xfrm>
            <a:off x="359792" y="2915741"/>
            <a:ext cx="8958020" cy="4519886"/>
          </a:xfrm>
          <a:prstGeom prst="rect">
            <a:avLst/>
          </a:prstGeom>
        </p:spPr>
      </p:pic>
      <p:pic>
        <p:nvPicPr>
          <p:cNvPr id="5" name="Image 4">
            <a:extLst>
              <a:ext uri="{FF2B5EF4-FFF2-40B4-BE49-F238E27FC236}">
                <a16:creationId xmlns:a16="http://schemas.microsoft.com/office/drawing/2014/main" id="{AD3F4459-23B4-400A-BA60-67B58E2CCE2C}"/>
              </a:ext>
            </a:extLst>
          </p:cNvPr>
          <p:cNvPicPr>
            <a:picLocks noChangeAspect="1"/>
          </p:cNvPicPr>
          <p:nvPr/>
        </p:nvPicPr>
        <p:blipFill>
          <a:blip r:embed="rId4"/>
          <a:stretch>
            <a:fillRect/>
          </a:stretch>
        </p:blipFill>
        <p:spPr>
          <a:xfrm>
            <a:off x="1583928" y="157763"/>
            <a:ext cx="5981590" cy="2794835"/>
          </a:xfrm>
          <a:prstGeom prst="rect">
            <a:avLst/>
          </a:prstGeom>
        </p:spPr>
      </p:pic>
    </p:spTree>
    <p:extLst>
      <p:ext uri="{BB962C8B-B14F-4D97-AF65-F5344CB8AC3E}">
        <p14:creationId xmlns:p14="http://schemas.microsoft.com/office/powerpoint/2010/main" val="4120512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a:extLst>
              <a:ext uri="{FF2B5EF4-FFF2-40B4-BE49-F238E27FC236}">
                <a16:creationId xmlns:a16="http://schemas.microsoft.com/office/drawing/2014/main" id="{7F58EA0E-7A5A-4E8A-9917-8DBFB1580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7338"/>
            <a:ext cx="9582150" cy="5543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Text Box 2">
            <a:extLst>
              <a:ext uri="{FF2B5EF4-FFF2-40B4-BE49-F238E27FC236}">
                <a16:creationId xmlns:a16="http://schemas.microsoft.com/office/drawing/2014/main" id="{F1D572DA-E3AB-42DD-AE45-9A4E33AB274B}"/>
              </a:ext>
            </a:extLst>
          </p:cNvPr>
          <p:cNvSpPr txBox="1">
            <a:spLocks noChangeArrowheads="1"/>
          </p:cNvSpPr>
          <p:nvPr/>
        </p:nvSpPr>
        <p:spPr bwMode="auto">
          <a:xfrm>
            <a:off x="431800" y="6048375"/>
            <a:ext cx="9431338"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a:lnSpc>
                <a:spcPct val="102000"/>
              </a:lnSpc>
            </a:pPr>
            <a:r>
              <a:rPr lang="fr-FR" altLang="fr-FR" b="1" dirty="0">
                <a:solidFill>
                  <a:srgbClr val="C9211E"/>
                </a:solidFill>
                <a:latin typeface="Verdana" panose="020B0604030504040204" pitchFamily="34" charset="0"/>
              </a:rPr>
              <a:t>Vidéo Maldives 3min16 	</a:t>
            </a:r>
          </a:p>
          <a:p>
            <a:pPr algn="ctr">
              <a:lnSpc>
                <a:spcPct val="102000"/>
              </a:lnSpc>
            </a:pPr>
            <a:r>
              <a:rPr lang="fr-FR" altLang="fr-FR" b="1" dirty="0">
                <a:solidFill>
                  <a:srgbClr val="C9211E"/>
                </a:solidFill>
                <a:latin typeface="Verdana" panose="020B0604030504040204" pitchFamily="34" charset="0"/>
              </a:rPr>
              <a:t>https://www.traveller.com.au/male-the-threeminute-guide-gtn7ot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6CD7D36-6EEE-4B88-8DE8-55F33F52178F}"/>
              </a:ext>
            </a:extLst>
          </p:cNvPr>
          <p:cNvSpPr txBox="1">
            <a:spLocks noChangeArrowheads="1"/>
          </p:cNvSpPr>
          <p:nvPr/>
        </p:nvSpPr>
        <p:spPr bwMode="auto">
          <a:xfrm>
            <a:off x="503808" y="251445"/>
            <a:ext cx="4752528" cy="504056"/>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3/ Les pollutions multiples</a:t>
            </a:r>
          </a:p>
        </p:txBody>
      </p:sp>
      <p:sp>
        <p:nvSpPr>
          <p:cNvPr id="8" name="ZoneTexte 7">
            <a:extLst>
              <a:ext uri="{FF2B5EF4-FFF2-40B4-BE49-F238E27FC236}">
                <a16:creationId xmlns:a16="http://schemas.microsoft.com/office/drawing/2014/main" id="{1DE7917B-B6C7-4A7B-8138-C27B44580A53}"/>
              </a:ext>
            </a:extLst>
          </p:cNvPr>
          <p:cNvSpPr txBox="1"/>
          <p:nvPr/>
        </p:nvSpPr>
        <p:spPr>
          <a:xfrm>
            <a:off x="215776" y="5651922"/>
            <a:ext cx="9360793" cy="1523494"/>
          </a:xfrm>
          <a:prstGeom prst="rect">
            <a:avLst/>
          </a:prstGeom>
          <a:solidFill>
            <a:schemeClr val="bg1"/>
          </a:solidFill>
        </p:spPr>
        <p:txBody>
          <a:bodyPr wrap="square" rtlCol="0">
            <a:spAutoFit/>
          </a:bodyPr>
          <a:lstStyle/>
          <a:p>
            <a:r>
              <a:rPr lang="fr-FR" sz="2000" dirty="0"/>
              <a:t>L</a:t>
            </a:r>
            <a:r>
              <a:rPr lang="fr-FR" sz="2000" i="1" dirty="0"/>
              <a:t>’Icon of the </a:t>
            </a:r>
            <a:r>
              <a:rPr lang="fr-FR" sz="2000" i="1" dirty="0" err="1"/>
              <a:t>seas</a:t>
            </a:r>
            <a:r>
              <a:rPr lang="fr-FR" sz="2000" dirty="0"/>
              <a:t>, mis en service en 2024, mesure 365 mètres de long (plus de 3 terrains de foot). Il est équipé de 20 ponts, de 8 quartiers (chacun destiné à un public particulier et une ambiance spécifique), un parc aquatique, un </a:t>
            </a:r>
            <a:r>
              <a:rPr lang="fr-FR" sz="2000" dirty="0" err="1"/>
              <a:t>aquadôme</a:t>
            </a:r>
            <a:r>
              <a:rPr lang="fr-FR" sz="2000" dirty="0"/>
              <a:t>, 40 lieus de restauration et de détente. De quoi amuser 7600 passagers et donner de l’ouvrage à 2 350 membres d’équipage.</a:t>
            </a:r>
          </a:p>
        </p:txBody>
      </p:sp>
      <p:pic>
        <p:nvPicPr>
          <p:cNvPr id="4" name="Image 3">
            <a:extLst>
              <a:ext uri="{FF2B5EF4-FFF2-40B4-BE49-F238E27FC236}">
                <a16:creationId xmlns:a16="http://schemas.microsoft.com/office/drawing/2014/main" id="{70ADD6B8-B42C-6613-22B6-9FEAF56DE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93" y="948961"/>
            <a:ext cx="6912768" cy="4509501"/>
          </a:xfrm>
          <a:prstGeom prst="rect">
            <a:avLst/>
          </a:prstGeom>
        </p:spPr>
      </p:pic>
      <p:pic>
        <p:nvPicPr>
          <p:cNvPr id="7" name="Image 6">
            <a:extLst>
              <a:ext uri="{FF2B5EF4-FFF2-40B4-BE49-F238E27FC236}">
                <a16:creationId xmlns:a16="http://schemas.microsoft.com/office/drawing/2014/main" id="{19F150B4-C16A-73A2-FC36-47B94CFC0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811" y="131018"/>
            <a:ext cx="3537821" cy="2496691"/>
          </a:xfrm>
          <a:prstGeom prst="rect">
            <a:avLst/>
          </a:prstGeom>
        </p:spPr>
      </p:pic>
    </p:spTree>
    <p:extLst>
      <p:ext uri="{BB962C8B-B14F-4D97-AF65-F5344CB8AC3E}">
        <p14:creationId xmlns:p14="http://schemas.microsoft.com/office/powerpoint/2010/main" val="41375257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BA4C7D8B-120C-4626-AF22-99765D37F72F}"/>
              </a:ext>
            </a:extLst>
          </p:cNvPr>
          <p:cNvSpPr txBox="1">
            <a:spLocks noChangeArrowheads="1"/>
          </p:cNvSpPr>
          <p:nvPr/>
        </p:nvSpPr>
        <p:spPr bwMode="auto">
          <a:xfrm>
            <a:off x="359792" y="251445"/>
            <a:ext cx="3312368" cy="792088"/>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 Les émissions de gaz à effet de serre </a:t>
            </a:r>
          </a:p>
        </p:txBody>
      </p:sp>
      <p:pic>
        <p:nvPicPr>
          <p:cNvPr id="4" name="Image 3">
            <a:extLst>
              <a:ext uri="{FF2B5EF4-FFF2-40B4-BE49-F238E27FC236}">
                <a16:creationId xmlns:a16="http://schemas.microsoft.com/office/drawing/2014/main" id="{461D4176-55D9-470E-93C1-2DC34D74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2" y="2038829"/>
            <a:ext cx="8890000" cy="4445000"/>
          </a:xfrm>
          <a:prstGeom prst="rect">
            <a:avLst/>
          </a:prstGeom>
        </p:spPr>
      </p:pic>
      <p:sp>
        <p:nvSpPr>
          <p:cNvPr id="5" name="ZoneTexte 4">
            <a:extLst>
              <a:ext uri="{FF2B5EF4-FFF2-40B4-BE49-F238E27FC236}">
                <a16:creationId xmlns:a16="http://schemas.microsoft.com/office/drawing/2014/main" id="{F15D16F5-919E-4C79-808D-0337C8D0D9E0}"/>
              </a:ext>
            </a:extLst>
          </p:cNvPr>
          <p:cNvSpPr txBox="1"/>
          <p:nvPr/>
        </p:nvSpPr>
        <p:spPr>
          <a:xfrm>
            <a:off x="359792" y="1365664"/>
            <a:ext cx="8568829" cy="664797"/>
          </a:xfrm>
          <a:prstGeom prst="rect">
            <a:avLst/>
          </a:prstGeom>
          <a:solidFill>
            <a:schemeClr val="bg1"/>
          </a:solidFill>
        </p:spPr>
        <p:txBody>
          <a:bodyPr wrap="square" rtlCol="0">
            <a:spAutoFit/>
          </a:bodyPr>
          <a:lstStyle/>
          <a:p>
            <a:r>
              <a:rPr lang="fr-FR" sz="2000" dirty="0"/>
              <a:t>Par exemple, un trajet aérien France-Etats-Unis émet 50% du CO2 qu’une personne produit en an par son chauffage, son éclairage etc.</a:t>
            </a:r>
          </a:p>
        </p:txBody>
      </p:sp>
    </p:spTree>
    <p:extLst>
      <p:ext uri="{BB962C8B-B14F-4D97-AF65-F5344CB8AC3E}">
        <p14:creationId xmlns:p14="http://schemas.microsoft.com/office/powerpoint/2010/main" val="2968987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3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1E487E8-310E-4432-8AB3-1973D5FD3937}"/>
              </a:ext>
            </a:extLst>
          </p:cNvPr>
          <p:cNvSpPr txBox="1">
            <a:spLocks noChangeArrowheads="1"/>
          </p:cNvSpPr>
          <p:nvPr/>
        </p:nvSpPr>
        <p:spPr bwMode="auto">
          <a:xfrm>
            <a:off x="359792" y="251445"/>
            <a:ext cx="4032448" cy="432048"/>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 La biodiversité menacée</a:t>
            </a:r>
          </a:p>
        </p:txBody>
      </p:sp>
      <p:pic>
        <p:nvPicPr>
          <p:cNvPr id="4" name="Image 3">
            <a:extLst>
              <a:ext uri="{FF2B5EF4-FFF2-40B4-BE49-F238E27FC236}">
                <a16:creationId xmlns:a16="http://schemas.microsoft.com/office/drawing/2014/main" id="{DDC3F6A4-0929-4066-B881-91C19CAAD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20" y="1578691"/>
            <a:ext cx="8710693" cy="4896544"/>
          </a:xfrm>
          <a:prstGeom prst="rect">
            <a:avLst/>
          </a:prstGeom>
        </p:spPr>
      </p:pic>
      <p:sp>
        <p:nvSpPr>
          <p:cNvPr id="5" name="ZoneTexte 4">
            <a:extLst>
              <a:ext uri="{FF2B5EF4-FFF2-40B4-BE49-F238E27FC236}">
                <a16:creationId xmlns:a16="http://schemas.microsoft.com/office/drawing/2014/main" id="{CB64ED64-6A37-4557-A81E-4028B6E847FC}"/>
              </a:ext>
            </a:extLst>
          </p:cNvPr>
          <p:cNvSpPr txBox="1"/>
          <p:nvPr/>
        </p:nvSpPr>
        <p:spPr>
          <a:xfrm>
            <a:off x="246814" y="1218651"/>
            <a:ext cx="3713378" cy="378565"/>
          </a:xfrm>
          <a:prstGeom prst="rect">
            <a:avLst/>
          </a:prstGeom>
          <a:solidFill>
            <a:schemeClr val="bg1"/>
          </a:solidFill>
        </p:spPr>
        <p:txBody>
          <a:bodyPr wrap="square" rtlCol="0">
            <a:spAutoFit/>
          </a:bodyPr>
          <a:lstStyle/>
          <a:p>
            <a:r>
              <a:rPr lang="fr-FR" sz="2000" dirty="0"/>
              <a:t>Les récifs coralliens menacés</a:t>
            </a:r>
          </a:p>
        </p:txBody>
      </p:sp>
    </p:spTree>
    <p:extLst>
      <p:ext uri="{BB962C8B-B14F-4D97-AF65-F5344CB8AC3E}">
        <p14:creationId xmlns:p14="http://schemas.microsoft.com/office/powerpoint/2010/main" val="17827964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3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Freeform 1">
            <a:extLst>
              <a:ext uri="{FF2B5EF4-FFF2-40B4-BE49-F238E27FC236}">
                <a16:creationId xmlns:a16="http://schemas.microsoft.com/office/drawing/2014/main" id="{0F609137-FB65-49D6-B13D-9C1808EE0D19}"/>
              </a:ext>
            </a:extLst>
          </p:cNvPr>
          <p:cNvSpPr>
            <a:spLocks/>
          </p:cNvSpPr>
          <p:nvPr/>
        </p:nvSpPr>
        <p:spPr bwMode="auto">
          <a:xfrm>
            <a:off x="360363" y="438150"/>
            <a:ext cx="984250" cy="1588"/>
          </a:xfrm>
          <a:custGeom>
            <a:avLst/>
            <a:gdLst>
              <a:gd name="T0" fmla="*/ 0 w 2733"/>
              <a:gd name="T1" fmla="*/ 0 h 1"/>
              <a:gd name="T2" fmla="*/ 2732 w 2733"/>
              <a:gd name="T3" fmla="*/ 0 h 1"/>
            </a:gdLst>
            <a:ahLst/>
            <a:cxnLst>
              <a:cxn ang="0">
                <a:pos x="T0" y="T1"/>
              </a:cxn>
              <a:cxn ang="0">
                <a:pos x="T2" y="T3"/>
              </a:cxn>
            </a:cxnLst>
            <a:rect l="0" t="0" r="r" b="b"/>
            <a:pathLst>
              <a:path w="2733" h="1">
                <a:moveTo>
                  <a:pt x="0" y="0"/>
                </a:moveTo>
                <a:lnTo>
                  <a:pt x="2732" y="0"/>
                </a:lnTo>
              </a:path>
            </a:pathLst>
          </a:custGeom>
          <a:noFill/>
          <a:ln w="57240" cap="flat">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6146" name="Text Box 2">
            <a:extLst>
              <a:ext uri="{FF2B5EF4-FFF2-40B4-BE49-F238E27FC236}">
                <a16:creationId xmlns:a16="http://schemas.microsoft.com/office/drawing/2014/main" id="{20656B4A-0073-437F-B5E5-C9BB4DF5B895}"/>
              </a:ext>
            </a:extLst>
          </p:cNvPr>
          <p:cNvSpPr txBox="1">
            <a:spLocks noChangeArrowheads="1"/>
          </p:cNvSpPr>
          <p:nvPr/>
        </p:nvSpPr>
        <p:spPr bwMode="auto">
          <a:xfrm>
            <a:off x="1463675" y="144463"/>
            <a:ext cx="789622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a:latin typeface="Verdana" panose="020B0604030504040204" pitchFamily="34" charset="0"/>
              </a:rPr>
              <a:t>D’autres pays, à l’économie plus développée, offre un rapport tourisme/PIB assez élevé</a:t>
            </a:r>
          </a:p>
        </p:txBody>
      </p:sp>
      <p:pic>
        <p:nvPicPr>
          <p:cNvPr id="6147" name="Picture 3">
            <a:extLst>
              <a:ext uri="{FF2B5EF4-FFF2-40B4-BE49-F238E27FC236}">
                <a16:creationId xmlns:a16="http://schemas.microsoft.com/office/drawing/2014/main" id="{7F74DA98-4C54-4467-8B4F-09CCB83B7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1030288"/>
            <a:ext cx="6973888" cy="6376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fill="hold" nodeType="clickEffect">
                                  <p:stCondLst>
                                    <p:cond delay="0"/>
                                  </p:stCondLst>
                                  <p:childTnLst>
                                    <p:set>
                                      <p:cBhvr additive="repl">
                                        <p:cTn id="12" dur="1" fill="hold">
                                          <p:stCondLst>
                                            <p:cond delay="0"/>
                                          </p:stCondLst>
                                        </p:cTn>
                                        <p:tgtEl>
                                          <p:spTgt spid="6147"/>
                                        </p:tgtEl>
                                        <p:attrNameLst>
                                          <p:attrName>style.visibility</p:attrName>
                                        </p:attrNameLst>
                                      </p:cBhvr>
                                      <p:to>
                                        <p:strVal val="visible"/>
                                      </p:to>
                                    </p:set>
                                    <p:anim calcmode="lin" valueType="num">
                                      <p:cBhvr additive="repl">
                                        <p:cTn id="13" dur="1000" fill="hold"/>
                                        <p:tgtEl>
                                          <p:spTgt spid="6147"/>
                                        </p:tgtEl>
                                        <p:attrNameLst>
                                          <p:attrName>ppt_w</p:attrName>
                                        </p:attrNameLst>
                                      </p:cBhvr>
                                      <p:tavLst>
                                        <p:tav tm="100000">
                                          <p:val>
                                            <p:strVal val="0"/>
                                          </p:val>
                                        </p:tav>
                                        <p:tav>
                                          <p:val>
                                            <p:strVal val="#ppt_w"/>
                                          </p:val>
                                        </p:tav>
                                      </p:tavLst>
                                    </p:anim>
                                    <p:anim calcmode="lin" valueType="num">
                                      <p:cBhvr additive="repl">
                                        <p:cTn id="14" dur="1000" fill="hold"/>
                                        <p:tgtEl>
                                          <p:spTgt spid="6147"/>
                                        </p:tgtEl>
                                        <p:attrNameLst>
                                          <p:attrName>ppt_h</p:attrName>
                                        </p:attrNameLst>
                                      </p:cBhvr>
                                      <p:tavLst>
                                        <p:tav tm="100000">
                                          <p:val>
                                            <p:strVal val="0"/>
                                          </p:val>
                                        </p:tav>
                                        <p:tav>
                                          <p:val>
                                            <p:strVal val="#ppt_h"/>
                                          </p:val>
                                        </p:tav>
                                      </p:tavLst>
                                    </p:anim>
                                    <p:anim calcmode="lin" valueType="num">
                                      <p:cBhvr additive="repl">
                                        <p:cTn id="15" dur="1000" fill="hold"/>
                                        <p:tgtEl>
                                          <p:spTgt spid="6147"/>
                                        </p:tgtEl>
                                        <p:attrNameLst>
                                          <p:attrName>ppt_x</p:attrName>
                                        </p:attrNameLst>
                                      </p:cBhvr>
                                      <p:tavLst>
                                        <p:tav tm="0" fmla="#ppt_x+(cos(-2*pi*(1-$))*-#ppt_x-sin(-2*pi*(1-$))*(1-#ppt_y))*(1-$)">
                                          <p:val>
                                            <p:strVal val="0"/>
                                          </p:val>
                                        </p:tav>
                                        <p:tav tm="100000">
                                          <p:val>
                                            <p:strVal val="1"/>
                                          </p:val>
                                        </p:tav>
                                      </p:tavLst>
                                    </p:anim>
                                    <p:anim calcmode="lin" valueType="num">
                                      <p:cBhvr additive="repl">
                                        <p:cTn id="16" dur="1000" fill="hold"/>
                                        <p:tgtEl>
                                          <p:spTgt spid="6147"/>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531C479B-21A9-4068-9C9A-609EB6CA8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268413"/>
            <a:ext cx="8389938" cy="5859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Text Box 2">
            <a:extLst>
              <a:ext uri="{FF2B5EF4-FFF2-40B4-BE49-F238E27FC236}">
                <a16:creationId xmlns:a16="http://schemas.microsoft.com/office/drawing/2014/main" id="{76CE9053-0186-44F1-A751-B7547A228809}"/>
              </a:ext>
            </a:extLst>
          </p:cNvPr>
          <p:cNvSpPr txBox="1">
            <a:spLocks noChangeArrowheads="1"/>
          </p:cNvSpPr>
          <p:nvPr/>
        </p:nvSpPr>
        <p:spPr bwMode="auto">
          <a:xfrm>
            <a:off x="1728788" y="576263"/>
            <a:ext cx="676751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78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9pPr>
          </a:lstStyle>
          <a:p>
            <a:r>
              <a:rPr lang="fr-FR" altLang="fr-FR" sz="2000"/>
              <a:t>Littoral de la Croatie sur la mer Adriatique (Méditerranée)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1">
            <a:extLst>
              <a:ext uri="{FF2B5EF4-FFF2-40B4-BE49-F238E27FC236}">
                <a16:creationId xmlns:a16="http://schemas.microsoft.com/office/drawing/2014/main" id="{57F0A391-7065-412C-9C53-9A0208085AE1}"/>
              </a:ext>
            </a:extLst>
          </p:cNvPr>
          <p:cNvSpPr>
            <a:spLocks noChangeShapeType="1"/>
          </p:cNvSpPr>
          <p:nvPr/>
        </p:nvSpPr>
        <p:spPr bwMode="auto">
          <a:xfrm>
            <a:off x="346075" y="438150"/>
            <a:ext cx="984250" cy="1588"/>
          </a:xfrm>
          <a:prstGeom prst="line">
            <a:avLst/>
          </a:prstGeom>
          <a:noFill/>
          <a:ln w="5724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194" name="Text Box 2">
            <a:extLst>
              <a:ext uri="{FF2B5EF4-FFF2-40B4-BE49-F238E27FC236}">
                <a16:creationId xmlns:a16="http://schemas.microsoft.com/office/drawing/2014/main" id="{8528357E-7AE0-4A10-9AAF-F8FDC711AA28}"/>
              </a:ext>
            </a:extLst>
          </p:cNvPr>
          <p:cNvSpPr txBox="1">
            <a:spLocks noChangeArrowheads="1"/>
          </p:cNvSpPr>
          <p:nvPr/>
        </p:nvSpPr>
        <p:spPr bwMode="auto">
          <a:xfrm>
            <a:off x="1449388" y="144463"/>
            <a:ext cx="7896225"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Dans les pays les plus développés, l’influence du tourisme est moindre, moins de 10%, mais elle représente un secteur très important.</a:t>
            </a:r>
          </a:p>
        </p:txBody>
      </p:sp>
      <p:sp>
        <p:nvSpPr>
          <p:cNvPr id="8195" name="Text Box 3">
            <a:extLst>
              <a:ext uri="{FF2B5EF4-FFF2-40B4-BE49-F238E27FC236}">
                <a16:creationId xmlns:a16="http://schemas.microsoft.com/office/drawing/2014/main" id="{FC2B28F4-4A95-4B7F-B1B6-EE2BC5B97F0F}"/>
              </a:ext>
            </a:extLst>
          </p:cNvPr>
          <p:cNvSpPr txBox="1">
            <a:spLocks noChangeArrowheads="1"/>
          </p:cNvSpPr>
          <p:nvPr/>
        </p:nvSpPr>
        <p:spPr bwMode="auto">
          <a:xfrm>
            <a:off x="215900" y="1584325"/>
            <a:ext cx="8280400" cy="435256"/>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a:latin typeface="Verdana" panose="020B0604030504040204" pitchFamily="34" charset="0"/>
              </a:rPr>
              <a:t>- Le tourisme : une part importante de l’emploi national</a:t>
            </a:r>
          </a:p>
        </p:txBody>
      </p:sp>
      <p:sp>
        <p:nvSpPr>
          <p:cNvPr id="8196" name="Line 4">
            <a:extLst>
              <a:ext uri="{FF2B5EF4-FFF2-40B4-BE49-F238E27FC236}">
                <a16:creationId xmlns:a16="http://schemas.microsoft.com/office/drawing/2014/main" id="{684F5F6E-1E40-498B-AE67-D899B279B092}"/>
              </a:ext>
            </a:extLst>
          </p:cNvPr>
          <p:cNvSpPr>
            <a:spLocks noChangeShapeType="1"/>
          </p:cNvSpPr>
          <p:nvPr/>
        </p:nvSpPr>
        <p:spPr bwMode="auto">
          <a:xfrm>
            <a:off x="429662" y="3605411"/>
            <a:ext cx="984250" cy="1587"/>
          </a:xfrm>
          <a:prstGeom prst="line">
            <a:avLst/>
          </a:prstGeom>
          <a:noFill/>
          <a:ln w="5724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197" name="Text Box 5">
            <a:extLst>
              <a:ext uri="{FF2B5EF4-FFF2-40B4-BE49-F238E27FC236}">
                <a16:creationId xmlns:a16="http://schemas.microsoft.com/office/drawing/2014/main" id="{04253554-C138-46A1-8642-2E194961A2C5}"/>
              </a:ext>
            </a:extLst>
          </p:cNvPr>
          <p:cNvSpPr txBox="1">
            <a:spLocks noChangeArrowheads="1"/>
          </p:cNvSpPr>
          <p:nvPr/>
        </p:nvSpPr>
        <p:spPr bwMode="auto">
          <a:xfrm>
            <a:off x="1532975" y="3376811"/>
            <a:ext cx="30003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a:latin typeface="Verdana" panose="020B0604030504040204" pitchFamily="34" charset="0"/>
              </a:rPr>
              <a:t>Les emplois directs</a:t>
            </a:r>
          </a:p>
        </p:txBody>
      </p:sp>
      <p:sp>
        <p:nvSpPr>
          <p:cNvPr id="8198" name="Line 6">
            <a:extLst>
              <a:ext uri="{FF2B5EF4-FFF2-40B4-BE49-F238E27FC236}">
                <a16:creationId xmlns:a16="http://schemas.microsoft.com/office/drawing/2014/main" id="{1B00FA23-42A2-42FC-99FF-0BB7A46EE11B}"/>
              </a:ext>
            </a:extLst>
          </p:cNvPr>
          <p:cNvSpPr>
            <a:spLocks noChangeShapeType="1"/>
          </p:cNvSpPr>
          <p:nvPr/>
        </p:nvSpPr>
        <p:spPr bwMode="auto">
          <a:xfrm>
            <a:off x="429662" y="4469011"/>
            <a:ext cx="984250" cy="1587"/>
          </a:xfrm>
          <a:prstGeom prst="line">
            <a:avLst/>
          </a:prstGeom>
          <a:noFill/>
          <a:ln w="5724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199" name="Text Box 7">
            <a:extLst>
              <a:ext uri="{FF2B5EF4-FFF2-40B4-BE49-F238E27FC236}">
                <a16:creationId xmlns:a16="http://schemas.microsoft.com/office/drawing/2014/main" id="{0E68921D-10FE-4704-B019-F60483DBD043}"/>
              </a:ext>
            </a:extLst>
          </p:cNvPr>
          <p:cNvSpPr txBox="1">
            <a:spLocks noChangeArrowheads="1"/>
          </p:cNvSpPr>
          <p:nvPr/>
        </p:nvSpPr>
        <p:spPr bwMode="auto">
          <a:xfrm>
            <a:off x="1532975" y="4241998"/>
            <a:ext cx="32162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a:latin typeface="Verdana" panose="020B0604030504040204" pitchFamily="34" charset="0"/>
              </a:rPr>
              <a:t>Les emplois indirects</a:t>
            </a:r>
          </a:p>
        </p:txBody>
      </p:sp>
      <p:sp>
        <p:nvSpPr>
          <p:cNvPr id="9" name="Text Box 2">
            <a:extLst>
              <a:ext uri="{FF2B5EF4-FFF2-40B4-BE49-F238E27FC236}">
                <a16:creationId xmlns:a16="http://schemas.microsoft.com/office/drawing/2014/main" id="{9438436E-2460-4535-9455-5B874B8B67F7}"/>
              </a:ext>
            </a:extLst>
          </p:cNvPr>
          <p:cNvSpPr txBox="1">
            <a:spLocks noChangeArrowheads="1"/>
          </p:cNvSpPr>
          <p:nvPr/>
        </p:nvSpPr>
        <p:spPr bwMode="auto">
          <a:xfrm>
            <a:off x="224780" y="4968792"/>
            <a:ext cx="8701826" cy="949325"/>
          </a:xfrm>
          <a:prstGeom prst="rect">
            <a:avLst/>
          </a:prstGeom>
          <a:solidFill>
            <a:srgbClr val="DEC9CA"/>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fr-FR" altLang="fr-FR" sz="2400" dirty="0">
                <a:latin typeface="Arial Black" panose="020B0A04020102020204" pitchFamily="34" charset="0"/>
              </a:rPr>
              <a:t>2/ La valorisation et le désenclavement de certains territoires</a:t>
            </a:r>
          </a:p>
        </p:txBody>
      </p:sp>
      <p:sp>
        <p:nvSpPr>
          <p:cNvPr id="10" name="Text Box 3">
            <a:extLst>
              <a:ext uri="{FF2B5EF4-FFF2-40B4-BE49-F238E27FC236}">
                <a16:creationId xmlns:a16="http://schemas.microsoft.com/office/drawing/2014/main" id="{A8D83A40-19AF-44AB-B1A8-F71AAFCECA60}"/>
              </a:ext>
            </a:extLst>
          </p:cNvPr>
          <p:cNvSpPr txBox="1">
            <a:spLocks noChangeArrowheads="1"/>
          </p:cNvSpPr>
          <p:nvPr/>
        </p:nvSpPr>
        <p:spPr bwMode="auto">
          <a:xfrm>
            <a:off x="332891" y="6396677"/>
            <a:ext cx="8280400" cy="735153"/>
          </a:xfrm>
          <a:prstGeom prst="rect">
            <a:avLst/>
          </a:prstGeom>
          <a:solidFill>
            <a:srgbClr val="D5D2F8"/>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a:lnSpc>
                <a:spcPct val="102000"/>
              </a:lnSpc>
            </a:pPr>
            <a:r>
              <a:rPr lang="fr-FR" altLang="fr-FR" sz="2000" b="1" dirty="0">
                <a:latin typeface="Verdana" panose="020B0604030504040204" pitchFamily="34" charset="0"/>
              </a:rPr>
              <a:t>- Le tourisme permet de valoriser certains territoires qui ont un potentiel touristique. </a:t>
            </a:r>
          </a:p>
        </p:txBody>
      </p:sp>
      <p:sp>
        <p:nvSpPr>
          <p:cNvPr id="2" name="ZoneTexte 1">
            <a:extLst>
              <a:ext uri="{FF2B5EF4-FFF2-40B4-BE49-F238E27FC236}">
                <a16:creationId xmlns:a16="http://schemas.microsoft.com/office/drawing/2014/main" id="{D062AEAE-0155-4F0D-A5D4-87AF344D9049}"/>
              </a:ext>
            </a:extLst>
          </p:cNvPr>
          <p:cNvSpPr txBox="1"/>
          <p:nvPr/>
        </p:nvSpPr>
        <p:spPr>
          <a:xfrm>
            <a:off x="224780" y="2410999"/>
            <a:ext cx="9640068" cy="664797"/>
          </a:xfrm>
          <a:prstGeom prst="rect">
            <a:avLst/>
          </a:prstGeom>
          <a:solidFill>
            <a:schemeClr val="bg1"/>
          </a:solidFill>
        </p:spPr>
        <p:txBody>
          <a:bodyPr wrap="square" rtlCol="0">
            <a:spAutoFit/>
          </a:bodyPr>
          <a:lstStyle/>
          <a:p>
            <a:pPr algn="ctr"/>
            <a:r>
              <a:rPr lang="fr-FR" sz="2000" b="1" dirty="0">
                <a:latin typeface="+mn-lt"/>
              </a:rPr>
              <a:t>Le tourisme représente 250 millions d’emplois dans le monde soit 1 emploi sur 12</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additive="repl">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nimBg="1"/>
      <p:bldP spid="8194" grpId="0"/>
      <p:bldP spid="8195" grpId="0" animBg="1"/>
      <p:bldP spid="8196" grpId="0" animBg="1"/>
      <p:bldP spid="8197" grpId="0"/>
      <p:bldP spid="8198" grpId="0" animBg="1"/>
      <p:bldP spid="8199" grpId="0"/>
      <p:bldP spid="10"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 d'accès la plagne.jpg">
            <a:extLst>
              <a:ext uri="{FF2B5EF4-FFF2-40B4-BE49-F238E27FC236}">
                <a16:creationId xmlns:a16="http://schemas.microsoft.com/office/drawing/2014/main" id="{32ACE85C-EF2D-4E7B-8713-96D71CC3CF93}"/>
              </a:ext>
            </a:extLst>
          </p:cNvPr>
          <p:cNvPicPr>
            <a:picLocks noChangeAspect="1"/>
          </p:cNvPicPr>
          <p:nvPr/>
        </p:nvPicPr>
        <p:blipFill>
          <a:blip r:embed="rId3"/>
          <a:srcRect/>
          <a:stretch>
            <a:fillRect/>
          </a:stretch>
        </p:blipFill>
        <p:spPr bwMode="auto">
          <a:xfrm>
            <a:off x="143768" y="260349"/>
            <a:ext cx="9844828" cy="4544040"/>
          </a:xfrm>
          <a:prstGeom prst="rect">
            <a:avLst/>
          </a:prstGeom>
          <a:noFill/>
          <a:ln w="9525">
            <a:noFill/>
            <a:miter lim="800000"/>
            <a:headEnd/>
            <a:tailEnd/>
          </a:ln>
        </p:spPr>
      </p:pic>
      <p:sp>
        <p:nvSpPr>
          <p:cNvPr id="3" name="ZoneTexte 2">
            <a:extLst>
              <a:ext uri="{FF2B5EF4-FFF2-40B4-BE49-F238E27FC236}">
                <a16:creationId xmlns:a16="http://schemas.microsoft.com/office/drawing/2014/main" id="{5FD78CFA-E21A-40A7-BE06-DD4384D92345}"/>
              </a:ext>
            </a:extLst>
          </p:cNvPr>
          <p:cNvSpPr txBox="1">
            <a:spLocks noChangeArrowheads="1"/>
          </p:cNvSpPr>
          <p:nvPr/>
        </p:nvSpPr>
        <p:spPr bwMode="auto">
          <a:xfrm>
            <a:off x="1583928" y="5219997"/>
            <a:ext cx="6028404" cy="664797"/>
          </a:xfrm>
          <a:prstGeom prst="rect">
            <a:avLst/>
          </a:prstGeom>
          <a:solidFill>
            <a:schemeClr val="bg1"/>
          </a:solidFill>
          <a:ln w="9525">
            <a:noFill/>
            <a:miter lim="800000"/>
            <a:headEnd/>
            <a:tailEnd/>
          </a:ln>
        </p:spPr>
        <p:txBody>
          <a:bodyPr wrap="square">
            <a:spAutoFit/>
          </a:bodyPr>
          <a:lstStyle/>
          <a:p>
            <a:r>
              <a:rPr lang="fr-FR" sz="2000" i="1" dirty="0">
                <a:latin typeface="+mj-lt"/>
              </a:rPr>
              <a:t>La Grande </a:t>
            </a:r>
            <a:r>
              <a:rPr lang="fr-FR" sz="2000" i="1" dirty="0" err="1">
                <a:latin typeface="+mj-lt"/>
              </a:rPr>
              <a:t>Plagne</a:t>
            </a:r>
            <a:r>
              <a:rPr lang="fr-FR" sz="2000" i="1" dirty="0">
                <a:latin typeface="+mj-lt"/>
              </a:rPr>
              <a:t>, un domaine skiable accessible (vallée de la Tarentaise, département de la Savoie)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CB53E6CD-EA21-47C3-B841-09B3C22DCF37}"/>
              </a:ext>
            </a:extLst>
          </p:cNvPr>
          <p:cNvSpPr txBox="1"/>
          <p:nvPr/>
        </p:nvSpPr>
        <p:spPr>
          <a:xfrm>
            <a:off x="375027" y="2822884"/>
            <a:ext cx="2232248" cy="1237262"/>
          </a:xfrm>
          <a:prstGeom prst="rect">
            <a:avLst/>
          </a:prstGeom>
          <a:solidFill>
            <a:schemeClr val="bg1"/>
          </a:solidFill>
        </p:spPr>
        <p:txBody>
          <a:bodyPr wrap="square" rtlCol="0">
            <a:spAutoFit/>
          </a:bodyPr>
          <a:lstStyle/>
          <a:p>
            <a:pPr algn="ctr"/>
            <a:r>
              <a:rPr lang="fr-FR" sz="2000" dirty="0"/>
              <a:t>Station balnéaire de </a:t>
            </a:r>
            <a:r>
              <a:rPr lang="fr-FR" sz="2000" dirty="0" err="1"/>
              <a:t>Balneário</a:t>
            </a:r>
            <a:r>
              <a:rPr lang="fr-FR" sz="2000" dirty="0"/>
              <a:t> </a:t>
            </a:r>
            <a:r>
              <a:rPr lang="fr-FR" sz="2000" dirty="0" err="1"/>
              <a:t>Camboriú</a:t>
            </a:r>
            <a:r>
              <a:rPr lang="fr-FR" sz="2000" dirty="0"/>
              <a:t> au Sud du Brésil</a:t>
            </a:r>
          </a:p>
        </p:txBody>
      </p:sp>
      <p:pic>
        <p:nvPicPr>
          <p:cNvPr id="6" name="Image 5">
            <a:extLst>
              <a:ext uri="{FF2B5EF4-FFF2-40B4-BE49-F238E27FC236}">
                <a16:creationId xmlns:a16="http://schemas.microsoft.com/office/drawing/2014/main" id="{4161F151-BBE4-41AF-B26A-3F940F56B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088" y="542585"/>
            <a:ext cx="6696745" cy="7017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E4005F-CBEE-456E-BC51-A3B9D9993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00" y="179437"/>
            <a:ext cx="9835988" cy="5400600"/>
          </a:xfrm>
          <a:prstGeom prst="rect">
            <a:avLst/>
          </a:prstGeom>
        </p:spPr>
      </p:pic>
      <p:sp>
        <p:nvSpPr>
          <p:cNvPr id="4" name="ZoneTexte 3">
            <a:extLst>
              <a:ext uri="{FF2B5EF4-FFF2-40B4-BE49-F238E27FC236}">
                <a16:creationId xmlns:a16="http://schemas.microsoft.com/office/drawing/2014/main" id="{F2833B36-8E34-4638-92C0-EA9A7206C3D8}"/>
              </a:ext>
            </a:extLst>
          </p:cNvPr>
          <p:cNvSpPr txBox="1">
            <a:spLocks noChangeArrowheads="1"/>
          </p:cNvSpPr>
          <p:nvPr/>
        </p:nvSpPr>
        <p:spPr bwMode="auto">
          <a:xfrm>
            <a:off x="1799952" y="5594734"/>
            <a:ext cx="7776864" cy="378565"/>
          </a:xfrm>
          <a:prstGeom prst="rect">
            <a:avLst/>
          </a:prstGeom>
          <a:solidFill>
            <a:schemeClr val="bg1"/>
          </a:solidFill>
          <a:ln w="9525">
            <a:noFill/>
            <a:miter lim="800000"/>
            <a:headEnd/>
            <a:tailEnd/>
          </a:ln>
        </p:spPr>
        <p:txBody>
          <a:bodyPr wrap="square">
            <a:spAutoFit/>
          </a:bodyPr>
          <a:lstStyle/>
          <a:p>
            <a:r>
              <a:rPr lang="fr-FR" sz="2000" i="1" dirty="0">
                <a:latin typeface="+mj-lt"/>
              </a:rPr>
              <a:t>Vue générale de la plage de </a:t>
            </a:r>
            <a:r>
              <a:rPr lang="fr-FR" sz="2000" i="1" dirty="0" err="1">
                <a:latin typeface="+mj-lt"/>
              </a:rPr>
              <a:t>Camboriú</a:t>
            </a:r>
            <a:r>
              <a:rPr lang="fr-FR" sz="2000" i="1" dirty="0">
                <a:latin typeface="+mj-lt"/>
              </a:rPr>
              <a:t> au début des années 1950</a:t>
            </a:r>
          </a:p>
        </p:txBody>
      </p:sp>
    </p:spTree>
    <p:extLst>
      <p:ext uri="{BB962C8B-B14F-4D97-AF65-F5344CB8AC3E}">
        <p14:creationId xmlns:p14="http://schemas.microsoft.com/office/powerpoint/2010/main" val="17301506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TotalTime>
  <Words>1811</Words>
  <Application>Microsoft Office PowerPoint</Application>
  <PresentationFormat>Personnalisé</PresentationFormat>
  <Paragraphs>118</Paragraphs>
  <Slides>32</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Arial Black</vt:lpstr>
      <vt:lpstr>Bodoni MT</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Thierry Périssé</cp:lastModifiedBy>
  <cp:revision>82</cp:revision>
  <cp:lastPrinted>2025-11-02T21:40:23Z</cp:lastPrinted>
  <dcterms:created xsi:type="dcterms:W3CDTF">2020-10-28T16:37:30Z</dcterms:created>
  <dcterms:modified xsi:type="dcterms:W3CDTF">2025-11-05T19:30:01Z</dcterms:modified>
</cp:coreProperties>
</file>