
<file path=[Content_Types].xml><?xml version="1.0" encoding="utf-8"?>
<Types xmlns="http://schemas.openxmlformats.org/package/2006/content-types">
  <Default Extension="png" ContentType="image/png"/>
  <Default Extension="webp" ContentType="image/webp"/>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57" r:id="rId3"/>
    <p:sldId id="258" r:id="rId4"/>
    <p:sldId id="259" r:id="rId5"/>
    <p:sldId id="274" r:id="rId6"/>
    <p:sldId id="275" r:id="rId7"/>
    <p:sldId id="276" r:id="rId8"/>
    <p:sldId id="277" r:id="rId9"/>
    <p:sldId id="278" r:id="rId10"/>
    <p:sldId id="260" r:id="rId11"/>
    <p:sldId id="279" r:id="rId12"/>
    <p:sldId id="261" r:id="rId13"/>
    <p:sldId id="273" r:id="rId14"/>
    <p:sldId id="292" r:id="rId15"/>
    <p:sldId id="286" r:id="rId16"/>
    <p:sldId id="287" r:id="rId17"/>
    <p:sldId id="262" r:id="rId18"/>
    <p:sldId id="265" r:id="rId19"/>
    <p:sldId id="266" r:id="rId20"/>
    <p:sldId id="267" r:id="rId21"/>
    <p:sldId id="268" r:id="rId22"/>
    <p:sldId id="270" r:id="rId23"/>
    <p:sldId id="271" r:id="rId24"/>
    <p:sldId id="306" r:id="rId25"/>
    <p:sldId id="264" r:id="rId26"/>
    <p:sldId id="307" r:id="rId27"/>
    <p:sldId id="301" r:id="rId28"/>
    <p:sldId id="280" r:id="rId29"/>
    <p:sldId id="281" r:id="rId30"/>
    <p:sldId id="282" r:id="rId31"/>
    <p:sldId id="283" r:id="rId32"/>
    <p:sldId id="294" r:id="rId33"/>
    <p:sldId id="293" r:id="rId34"/>
    <p:sldId id="295" r:id="rId35"/>
    <p:sldId id="285" r:id="rId36"/>
    <p:sldId id="284" r:id="rId37"/>
    <p:sldId id="296" r:id="rId38"/>
    <p:sldId id="297" r:id="rId39"/>
    <p:sldId id="298" r:id="rId40"/>
    <p:sldId id="299" r:id="rId41"/>
    <p:sldId id="300" r:id="rId42"/>
    <p:sldId id="303" r:id="rId43"/>
    <p:sldId id="302" r:id="rId44"/>
    <p:sldId id="304" r:id="rId45"/>
    <p:sldId id="30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66"/>
    <a:srgbClr val="826442"/>
    <a:srgbClr val="255E6D"/>
    <a:srgbClr val="993300"/>
    <a:srgbClr val="CC6600"/>
    <a:srgbClr val="BBD280"/>
    <a:srgbClr val="47A721"/>
    <a:srgbClr val="58A22A"/>
    <a:srgbClr val="142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3" d="100"/>
          <a:sy n="113" d="100"/>
        </p:scale>
        <p:origin x="159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87FD4-7A55-49CC-8F0E-2CFAD0E78D38}" type="datetimeFigureOut">
              <a:rPr lang="fr-FR" smtClean="0"/>
              <a:t>22/01/2026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3B2400-3CDA-402D-80FB-4A80D4995060}" type="slidenum">
              <a:rPr lang="fr-FR" smtClean="0"/>
              <a:t>‹N°›</a:t>
            </a:fld>
            <a:endParaRPr lang="fr-FR"/>
          </a:p>
        </p:txBody>
      </p:sp>
    </p:spTree>
    <p:extLst>
      <p:ext uri="{BB962C8B-B14F-4D97-AF65-F5344CB8AC3E}">
        <p14:creationId xmlns:p14="http://schemas.microsoft.com/office/powerpoint/2010/main" val="268169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AD0DC2A-A5C0-4A94-9265-2D416E539C20}" type="datetimeFigureOut">
              <a:rPr lang="fr-FR" smtClean="0"/>
              <a:t>22/01/2026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383413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D0DC2A-A5C0-4A94-9265-2D416E539C20}" type="datetimeFigureOut">
              <a:rPr lang="fr-FR" smtClean="0"/>
              <a:t>22/01/2026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277064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D0DC2A-A5C0-4A94-9265-2D416E539C20}" type="datetimeFigureOut">
              <a:rPr lang="fr-FR" smtClean="0"/>
              <a:t>22/01/2026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169894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D0DC2A-A5C0-4A94-9265-2D416E539C20}" type="datetimeFigureOut">
              <a:rPr lang="fr-FR" smtClean="0"/>
              <a:t>22/01/2026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632262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AD0DC2A-A5C0-4A94-9265-2D416E539C20}" type="datetimeFigureOut">
              <a:rPr lang="fr-FR" smtClean="0"/>
              <a:t>22/01/2026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62155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D0DC2A-A5C0-4A94-9265-2D416E539C20}" type="datetimeFigureOut">
              <a:rPr lang="fr-FR" smtClean="0"/>
              <a:t>22/01/2026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3147970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D0DC2A-A5C0-4A94-9265-2D416E539C20}" type="datetimeFigureOut">
              <a:rPr lang="fr-FR" smtClean="0"/>
              <a:t>22/01/2026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1543910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D0DC2A-A5C0-4A94-9265-2D416E539C20}" type="datetimeFigureOut">
              <a:rPr lang="fr-FR" smtClean="0"/>
              <a:t>22/01/2026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297642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0DC2A-A5C0-4A94-9265-2D416E539C20}" type="datetimeFigureOut">
              <a:rPr lang="fr-FR" smtClean="0"/>
              <a:t>22/01/2026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239780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AD0DC2A-A5C0-4A94-9265-2D416E539C20}" type="datetimeFigureOut">
              <a:rPr lang="fr-FR" smtClean="0"/>
              <a:t>22/01/2026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112609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AD0DC2A-A5C0-4A94-9265-2D416E539C20}" type="datetimeFigureOut">
              <a:rPr lang="fr-FR" smtClean="0"/>
              <a:t>22/01/2026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108973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0DC2A-A5C0-4A94-9265-2D416E539C20}" type="datetimeFigureOut">
              <a:rPr lang="fr-FR" smtClean="0"/>
              <a:t>22/01/2026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3FF45-FBD6-431D-9BAD-EBA347FB37A7}" type="slidenum">
              <a:rPr lang="fr-FR" smtClean="0"/>
              <a:t>‹N°›</a:t>
            </a:fld>
            <a:endParaRPr lang="fr-FR"/>
          </a:p>
        </p:txBody>
      </p:sp>
    </p:spTree>
    <p:extLst>
      <p:ext uri="{BB962C8B-B14F-4D97-AF65-F5344CB8AC3E}">
        <p14:creationId xmlns:p14="http://schemas.microsoft.com/office/powerpoint/2010/main" val="184363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webp"/><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webp"/><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webp"/><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25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85BCA2-797D-4CD7-B9B1-5F7EFA5DC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005900"/>
            <a:ext cx="8572500" cy="5715000"/>
          </a:xfrm>
          <a:prstGeom prst="rect">
            <a:avLst/>
          </a:prstGeom>
        </p:spPr>
      </p:pic>
      <p:sp>
        <p:nvSpPr>
          <p:cNvPr id="4" name="ZoneTexte 3">
            <a:extLst>
              <a:ext uri="{FF2B5EF4-FFF2-40B4-BE49-F238E27FC236}">
                <a16:creationId xmlns:a16="http://schemas.microsoft.com/office/drawing/2014/main" id="{4D56454A-184B-49F0-BF24-6B3CCBDBF169}"/>
              </a:ext>
            </a:extLst>
          </p:cNvPr>
          <p:cNvSpPr txBox="1"/>
          <p:nvPr/>
        </p:nvSpPr>
        <p:spPr>
          <a:xfrm>
            <a:off x="285750" y="-9763"/>
            <a:ext cx="3891422"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Grand Canyon (Hauts plateaux) 450km de long – 5 à30 km de largeur – profondeur 1800 m</a:t>
            </a:r>
          </a:p>
        </p:txBody>
      </p:sp>
      <p:pic>
        <p:nvPicPr>
          <p:cNvPr id="5" name="Image 4">
            <a:extLst>
              <a:ext uri="{FF2B5EF4-FFF2-40B4-BE49-F238E27FC236}">
                <a16:creationId xmlns:a16="http://schemas.microsoft.com/office/drawing/2014/main" id="{0CA80323-C060-4598-A0F6-5789ADF43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230" y="0"/>
            <a:ext cx="3522330" cy="2668165"/>
          </a:xfrm>
          <a:prstGeom prst="rect">
            <a:avLst/>
          </a:prstGeom>
        </p:spPr>
      </p:pic>
    </p:spTree>
    <p:extLst>
      <p:ext uri="{BB962C8B-B14F-4D97-AF65-F5344CB8AC3E}">
        <p14:creationId xmlns:p14="http://schemas.microsoft.com/office/powerpoint/2010/main" val="1528742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3382C3-1817-4DFE-9F6C-82A3C05B7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37" y="180162"/>
            <a:ext cx="8124925" cy="5397678"/>
          </a:xfrm>
          <a:prstGeom prst="rect">
            <a:avLst/>
          </a:prstGeom>
        </p:spPr>
      </p:pic>
      <p:sp>
        <p:nvSpPr>
          <p:cNvPr id="4" name="ZoneTexte 3">
            <a:extLst>
              <a:ext uri="{FF2B5EF4-FFF2-40B4-BE49-F238E27FC236}">
                <a16:creationId xmlns:a16="http://schemas.microsoft.com/office/drawing/2014/main" id="{1ED9B9C3-6F7A-43BD-9074-33C3493A46FC}"/>
              </a:ext>
            </a:extLst>
          </p:cNvPr>
          <p:cNvSpPr txBox="1"/>
          <p:nvPr/>
        </p:nvSpPr>
        <p:spPr>
          <a:xfrm>
            <a:off x="509537" y="5577840"/>
            <a:ext cx="470916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Forêt tropicale au Yucatan - Mexique</a:t>
            </a:r>
          </a:p>
        </p:txBody>
      </p:sp>
    </p:spTree>
    <p:extLst>
      <p:ext uri="{BB962C8B-B14F-4D97-AF65-F5344CB8AC3E}">
        <p14:creationId xmlns:p14="http://schemas.microsoft.com/office/powerpoint/2010/main" val="1095512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FF3F06-E4FA-481A-9299-7EDC11AA0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 y="914400"/>
            <a:ext cx="8075295" cy="5383530"/>
          </a:xfrm>
          <a:prstGeom prst="rect">
            <a:avLst/>
          </a:prstGeom>
        </p:spPr>
      </p:pic>
      <p:sp>
        <p:nvSpPr>
          <p:cNvPr id="4" name="ZoneTexte 3">
            <a:extLst>
              <a:ext uri="{FF2B5EF4-FFF2-40B4-BE49-F238E27FC236}">
                <a16:creationId xmlns:a16="http://schemas.microsoft.com/office/drawing/2014/main" id="{CACD8390-69D7-4E99-8EE6-57C53C8CE485}"/>
              </a:ext>
            </a:extLst>
          </p:cNvPr>
          <p:cNvSpPr txBox="1"/>
          <p:nvPr/>
        </p:nvSpPr>
        <p:spPr>
          <a:xfrm>
            <a:off x="511986" y="514290"/>
            <a:ext cx="426289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Montagnes Rocheuses en automne</a:t>
            </a:r>
          </a:p>
        </p:txBody>
      </p:sp>
    </p:spTree>
    <p:extLst>
      <p:ext uri="{BB962C8B-B14F-4D97-AF65-F5344CB8AC3E}">
        <p14:creationId xmlns:p14="http://schemas.microsoft.com/office/powerpoint/2010/main" val="258688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045CA7-7C3C-4888-B1FD-80B586CD4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43" y="708660"/>
            <a:ext cx="8546408" cy="5337809"/>
          </a:xfrm>
          <a:prstGeom prst="rect">
            <a:avLst/>
          </a:prstGeom>
        </p:spPr>
      </p:pic>
      <p:sp>
        <p:nvSpPr>
          <p:cNvPr id="4" name="ZoneTexte 3">
            <a:extLst>
              <a:ext uri="{FF2B5EF4-FFF2-40B4-BE49-F238E27FC236}">
                <a16:creationId xmlns:a16="http://schemas.microsoft.com/office/drawing/2014/main" id="{026F3D4F-D2C5-477A-9FA4-E5105ACB2A9D}"/>
              </a:ext>
            </a:extLst>
          </p:cNvPr>
          <p:cNvSpPr txBox="1"/>
          <p:nvPr/>
        </p:nvSpPr>
        <p:spPr>
          <a:xfrm>
            <a:off x="216443" y="308550"/>
            <a:ext cx="462987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Sierra Nevada – ouest des Etats-Unis</a:t>
            </a:r>
          </a:p>
        </p:txBody>
      </p:sp>
    </p:spTree>
    <p:extLst>
      <p:ext uri="{BB962C8B-B14F-4D97-AF65-F5344CB8AC3E}">
        <p14:creationId xmlns:p14="http://schemas.microsoft.com/office/powerpoint/2010/main" val="1516573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15F393-3161-4C9B-A8B3-8751F7245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 y="262890"/>
            <a:ext cx="8519160" cy="6389370"/>
          </a:xfrm>
          <a:prstGeom prst="rect">
            <a:avLst/>
          </a:prstGeom>
        </p:spPr>
      </p:pic>
      <p:sp>
        <p:nvSpPr>
          <p:cNvPr id="4" name="ZoneTexte 3">
            <a:extLst>
              <a:ext uri="{FF2B5EF4-FFF2-40B4-BE49-F238E27FC236}">
                <a16:creationId xmlns:a16="http://schemas.microsoft.com/office/drawing/2014/main" id="{46431B53-AA15-4C7B-808F-7035A0AC7B6A}"/>
              </a:ext>
            </a:extLst>
          </p:cNvPr>
          <p:cNvSpPr txBox="1"/>
          <p:nvPr/>
        </p:nvSpPr>
        <p:spPr>
          <a:xfrm>
            <a:off x="350520" y="62835"/>
            <a:ext cx="514731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Fleuve Saint-Laurent à Montréal - Canada</a:t>
            </a:r>
          </a:p>
        </p:txBody>
      </p:sp>
    </p:spTree>
    <p:extLst>
      <p:ext uri="{BB962C8B-B14F-4D97-AF65-F5344CB8AC3E}">
        <p14:creationId xmlns:p14="http://schemas.microsoft.com/office/powerpoint/2010/main" val="20306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66B3267-B210-436C-AB64-7D8528219C9E}"/>
              </a:ext>
            </a:extLst>
          </p:cNvPr>
          <p:cNvSpPr txBox="1"/>
          <p:nvPr/>
        </p:nvSpPr>
        <p:spPr>
          <a:xfrm>
            <a:off x="94297" y="182634"/>
            <a:ext cx="8352473" cy="892552"/>
          </a:xfrm>
          <a:prstGeom prst="rect">
            <a:avLst/>
          </a:prstGeom>
          <a:solidFill>
            <a:schemeClr val="bg1"/>
          </a:solidFill>
        </p:spPr>
        <p:txBody>
          <a:bodyPr wrap="square" rtlCol="0">
            <a:spAutoFit/>
          </a:bodyPr>
          <a:lstStyle/>
          <a:p>
            <a:r>
              <a:rPr lang="fr-FR" sz="2600" dirty="0">
                <a:solidFill>
                  <a:schemeClr val="accent2">
                    <a:lumMod val="75000"/>
                  </a:schemeClr>
                </a:solidFill>
                <a:latin typeface="Arial Black" panose="020B0A04020102020204" pitchFamily="34" charset="0"/>
              </a:rPr>
              <a:t>II Les États-Unis, une destination touristique majeure</a:t>
            </a:r>
          </a:p>
        </p:txBody>
      </p:sp>
      <p:sp>
        <p:nvSpPr>
          <p:cNvPr id="3" name="ZoneTexte 2">
            <a:extLst>
              <a:ext uri="{FF2B5EF4-FFF2-40B4-BE49-F238E27FC236}">
                <a16:creationId xmlns:a16="http://schemas.microsoft.com/office/drawing/2014/main" id="{541F4704-2907-427C-ADD9-C73B7736C878}"/>
              </a:ext>
            </a:extLst>
          </p:cNvPr>
          <p:cNvSpPr txBox="1"/>
          <p:nvPr/>
        </p:nvSpPr>
        <p:spPr>
          <a:xfrm>
            <a:off x="94297" y="1194247"/>
            <a:ext cx="3563304"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1/ Quelques chiffres</a:t>
            </a:r>
          </a:p>
        </p:txBody>
      </p:sp>
      <p:sp>
        <p:nvSpPr>
          <p:cNvPr id="4" name="ZoneTexte 3">
            <a:extLst>
              <a:ext uri="{FF2B5EF4-FFF2-40B4-BE49-F238E27FC236}">
                <a16:creationId xmlns:a16="http://schemas.microsoft.com/office/drawing/2014/main" id="{C435159E-6546-47FE-A17E-5AF302702EAE}"/>
              </a:ext>
            </a:extLst>
          </p:cNvPr>
          <p:cNvSpPr txBox="1"/>
          <p:nvPr/>
        </p:nvSpPr>
        <p:spPr>
          <a:xfrm>
            <a:off x="3794760" y="1194247"/>
            <a:ext cx="534924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2/ Les espaces les plus visités</a:t>
            </a:r>
          </a:p>
        </p:txBody>
      </p:sp>
      <p:pic>
        <p:nvPicPr>
          <p:cNvPr id="8" name="Image 7">
            <a:extLst>
              <a:ext uri="{FF2B5EF4-FFF2-40B4-BE49-F238E27FC236}">
                <a16:creationId xmlns:a16="http://schemas.microsoft.com/office/drawing/2014/main" id="{C33C4033-6104-4DC0-800A-6134324DD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08" y="1774973"/>
            <a:ext cx="7785056" cy="5083027"/>
          </a:xfrm>
          <a:prstGeom prst="rect">
            <a:avLst/>
          </a:prstGeom>
        </p:spPr>
      </p:pic>
    </p:spTree>
    <p:extLst>
      <p:ext uri="{BB962C8B-B14F-4D97-AF65-F5344CB8AC3E}">
        <p14:creationId xmlns:p14="http://schemas.microsoft.com/office/powerpoint/2010/main" val="6597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4DAD2F-0851-4749-AEB9-6C8EE12F3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82644"/>
            <a:ext cx="6423660" cy="6291213"/>
          </a:xfrm>
          <a:prstGeom prst="rect">
            <a:avLst/>
          </a:prstGeom>
        </p:spPr>
      </p:pic>
      <p:sp>
        <p:nvSpPr>
          <p:cNvPr id="6" name="ZoneTexte 5">
            <a:extLst>
              <a:ext uri="{FF2B5EF4-FFF2-40B4-BE49-F238E27FC236}">
                <a16:creationId xmlns:a16="http://schemas.microsoft.com/office/drawing/2014/main" id="{D341C6D4-5675-48C0-98F0-D5C94518C2C6}"/>
              </a:ext>
            </a:extLst>
          </p:cNvPr>
          <p:cNvSpPr txBox="1"/>
          <p:nvPr/>
        </p:nvSpPr>
        <p:spPr>
          <a:xfrm rot="17797171">
            <a:off x="3554730" y="1543049"/>
            <a:ext cx="1600200" cy="369332"/>
          </a:xfrm>
          <a:prstGeom prst="rect">
            <a:avLst/>
          </a:prstGeom>
          <a:noFill/>
        </p:spPr>
        <p:txBody>
          <a:bodyPr wrap="square" rtlCol="0">
            <a:spAutoFit/>
          </a:bodyPr>
          <a:lstStyle/>
          <a:p>
            <a:r>
              <a:rPr lang="fr-FR" dirty="0"/>
              <a:t>Hudson river</a:t>
            </a:r>
          </a:p>
        </p:txBody>
      </p:sp>
    </p:spTree>
    <p:extLst>
      <p:ext uri="{BB962C8B-B14F-4D97-AF65-F5344CB8AC3E}">
        <p14:creationId xmlns:p14="http://schemas.microsoft.com/office/powerpoint/2010/main" val="3583058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BB03C6-B528-449E-AA41-D645DCFAE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156" y="145632"/>
            <a:ext cx="5518404" cy="6566736"/>
          </a:xfrm>
          <a:prstGeom prst="rect">
            <a:avLst/>
          </a:prstGeom>
        </p:spPr>
      </p:pic>
      <p:sp>
        <p:nvSpPr>
          <p:cNvPr id="3" name="ZoneTexte 2">
            <a:extLst>
              <a:ext uri="{FF2B5EF4-FFF2-40B4-BE49-F238E27FC236}">
                <a16:creationId xmlns:a16="http://schemas.microsoft.com/office/drawing/2014/main" id="{BB44A481-A460-48CD-A897-8FD71671041D}"/>
              </a:ext>
            </a:extLst>
          </p:cNvPr>
          <p:cNvSpPr txBox="1"/>
          <p:nvPr/>
        </p:nvSpPr>
        <p:spPr>
          <a:xfrm>
            <a:off x="91440" y="2618940"/>
            <a:ext cx="3442716" cy="4093428"/>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une des zones de production de vin les plus prestigieuses des États-Unis, avec un héritage viticole remontant au XIXe siècle. On estime à 4,7 millions le nombre de touristes venant déguster les vins et profiter de l'art de vivre dans la région, ce qui fait de cette région la seconde destination touristique en Californie après Disneyland.</a:t>
            </a:r>
          </a:p>
        </p:txBody>
      </p:sp>
      <p:pic>
        <p:nvPicPr>
          <p:cNvPr id="5" name="Image 4">
            <a:extLst>
              <a:ext uri="{FF2B5EF4-FFF2-40B4-BE49-F238E27FC236}">
                <a16:creationId xmlns:a16="http://schemas.microsoft.com/office/drawing/2014/main" id="{E9EC49F8-3014-4C66-A77B-339A2E9E5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55" y="36984"/>
            <a:ext cx="2628901" cy="2581956"/>
          </a:xfrm>
          <a:prstGeom prst="rect">
            <a:avLst/>
          </a:prstGeom>
        </p:spPr>
      </p:pic>
    </p:spTree>
    <p:extLst>
      <p:ext uri="{BB962C8B-B14F-4D97-AF65-F5344CB8AC3E}">
        <p14:creationId xmlns:p14="http://schemas.microsoft.com/office/powerpoint/2010/main" val="253846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34F8C67-3EC1-4750-8951-BC5026E58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63" y="679400"/>
            <a:ext cx="7559040" cy="5125974"/>
          </a:xfrm>
          <a:prstGeom prst="rect">
            <a:avLst/>
          </a:prstGeom>
        </p:spPr>
      </p:pic>
      <p:sp>
        <p:nvSpPr>
          <p:cNvPr id="3" name="ZoneTexte 2">
            <a:extLst>
              <a:ext uri="{FF2B5EF4-FFF2-40B4-BE49-F238E27FC236}">
                <a16:creationId xmlns:a16="http://schemas.microsoft.com/office/drawing/2014/main" id="{C5FD2270-53CE-43E6-BE0A-186CDA2BE085}"/>
              </a:ext>
            </a:extLst>
          </p:cNvPr>
          <p:cNvSpPr txBox="1"/>
          <p:nvPr/>
        </p:nvSpPr>
        <p:spPr>
          <a:xfrm>
            <a:off x="260103" y="5831027"/>
            <a:ext cx="8426697" cy="707886"/>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Coney Island est une ancienne île devenue péninsule située à l'extrême sud de l'arrondissement de Brooklyn, dans la ville de New York.</a:t>
            </a:r>
            <a:endParaRPr lang="fr-FR" sz="20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3D1ED7E8-F14C-4937-86D1-7A5F5E204BF0}"/>
              </a:ext>
            </a:extLst>
          </p:cNvPr>
          <p:cNvSpPr txBox="1"/>
          <p:nvPr/>
        </p:nvSpPr>
        <p:spPr>
          <a:xfrm>
            <a:off x="982980" y="119032"/>
            <a:ext cx="3463290" cy="400110"/>
          </a:xfrm>
          <a:prstGeom prst="rect">
            <a:avLst/>
          </a:prstGeom>
          <a:solidFill>
            <a:schemeClr val="accent2">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Les parcs d’attractions</a:t>
            </a:r>
          </a:p>
        </p:txBody>
      </p:sp>
    </p:spTree>
    <p:extLst>
      <p:ext uri="{BB962C8B-B14F-4D97-AF65-F5344CB8AC3E}">
        <p14:creationId xmlns:p14="http://schemas.microsoft.com/office/powerpoint/2010/main" val="27492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AE09600-7CEC-4218-B8E1-EA808BB23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62" y="136524"/>
            <a:ext cx="8478608" cy="5568904"/>
          </a:xfrm>
          <a:prstGeom prst="rect">
            <a:avLst/>
          </a:prstGeom>
        </p:spPr>
      </p:pic>
      <p:sp>
        <p:nvSpPr>
          <p:cNvPr id="3" name="ZoneTexte 2">
            <a:extLst>
              <a:ext uri="{FF2B5EF4-FFF2-40B4-BE49-F238E27FC236}">
                <a16:creationId xmlns:a16="http://schemas.microsoft.com/office/drawing/2014/main" id="{80226B35-3E92-443F-AB88-0E3F21927C3E}"/>
              </a:ext>
            </a:extLst>
          </p:cNvPr>
          <p:cNvSpPr txBox="1"/>
          <p:nvPr/>
        </p:nvSpPr>
        <p:spPr>
          <a:xfrm>
            <a:off x="425362" y="5705428"/>
            <a:ext cx="8478609" cy="707886"/>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Parc d’attraction de </a:t>
            </a:r>
            <a:r>
              <a:rPr lang="fr-FR" sz="2000" dirty="0" err="1">
                <a:latin typeface="Arial" panose="020B0604020202020204" pitchFamily="34" charset="0"/>
                <a:cs typeface="Arial" panose="020B0604020202020204" pitchFamily="34" charset="0"/>
              </a:rPr>
              <a:t>Coney</a:t>
            </a:r>
            <a:r>
              <a:rPr lang="fr-FR" sz="2000" dirty="0">
                <a:latin typeface="Arial" panose="020B0604020202020204" pitchFamily="34" charset="0"/>
                <a:cs typeface="Arial" panose="020B0604020202020204" pitchFamily="34" charset="0"/>
              </a:rPr>
              <a:t> Island avec montagnes russes </a:t>
            </a:r>
          </a:p>
          <a:p>
            <a:pPr algn="ctr"/>
            <a:r>
              <a:rPr lang="fr-FR" sz="2000" dirty="0">
                <a:latin typeface="Arial" panose="020B0604020202020204" pitchFamily="34" charset="0"/>
                <a:cs typeface="Arial" panose="020B0604020202020204" pitchFamily="34" charset="0"/>
              </a:rPr>
              <a:t>1</a:t>
            </a:r>
            <a:r>
              <a:rPr lang="fr-FR" sz="2000" baseline="30000" dirty="0">
                <a:latin typeface="Arial" panose="020B0604020202020204" pitchFamily="34" charset="0"/>
                <a:cs typeface="Arial" panose="020B0604020202020204" pitchFamily="34" charset="0"/>
              </a:rPr>
              <a:t>er</a:t>
            </a:r>
            <a:r>
              <a:rPr lang="fr-FR" sz="2000" dirty="0">
                <a:latin typeface="Arial" panose="020B0604020202020204" pitchFamily="34" charset="0"/>
                <a:cs typeface="Arial" panose="020B0604020202020204" pitchFamily="34" charset="0"/>
              </a:rPr>
              <a:t> parc d’attraction aux E-U</a:t>
            </a:r>
          </a:p>
        </p:txBody>
      </p:sp>
    </p:spTree>
    <p:extLst>
      <p:ext uri="{BB962C8B-B14F-4D97-AF65-F5344CB8AC3E}">
        <p14:creationId xmlns:p14="http://schemas.microsoft.com/office/powerpoint/2010/main" val="2531746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4283842-236E-4367-AA4B-3616D379DC6F}"/>
              </a:ext>
            </a:extLst>
          </p:cNvPr>
          <p:cNvSpPr txBox="1"/>
          <p:nvPr/>
        </p:nvSpPr>
        <p:spPr>
          <a:xfrm rot="20173307">
            <a:off x="172938" y="406642"/>
            <a:ext cx="202311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Chapitre 3</a:t>
            </a:r>
          </a:p>
        </p:txBody>
      </p:sp>
      <p:sp>
        <p:nvSpPr>
          <p:cNvPr id="4" name="ZoneTexte 3">
            <a:extLst>
              <a:ext uri="{FF2B5EF4-FFF2-40B4-BE49-F238E27FC236}">
                <a16:creationId xmlns:a16="http://schemas.microsoft.com/office/drawing/2014/main" id="{5CA80A22-D474-42EC-A285-1B51E7A4B319}"/>
              </a:ext>
            </a:extLst>
          </p:cNvPr>
          <p:cNvSpPr txBox="1"/>
          <p:nvPr/>
        </p:nvSpPr>
        <p:spPr>
          <a:xfrm>
            <a:off x="1857376" y="636305"/>
            <a:ext cx="7120890" cy="1077218"/>
          </a:xfrm>
          <a:prstGeom prst="rect">
            <a:avLst/>
          </a:prstGeom>
          <a:solidFill>
            <a:schemeClr val="bg1"/>
          </a:solidFill>
        </p:spPr>
        <p:txBody>
          <a:bodyPr wrap="square" rtlCol="0">
            <a:spAutoFit/>
          </a:bodyPr>
          <a:lstStyle/>
          <a:p>
            <a:r>
              <a:rPr lang="fr-FR" sz="3200" dirty="0">
                <a:solidFill>
                  <a:schemeClr val="accent2">
                    <a:lumMod val="75000"/>
                  </a:schemeClr>
                </a:solidFill>
                <a:latin typeface="Arial Black" panose="020B0A04020102020204" pitchFamily="34" charset="0"/>
              </a:rPr>
              <a:t>LE TOURISME EN AMERIQUE DU NORD (MEXIQUE COMPRIS)</a:t>
            </a:r>
          </a:p>
        </p:txBody>
      </p:sp>
      <p:sp>
        <p:nvSpPr>
          <p:cNvPr id="5" name="ZoneTexte 4">
            <a:extLst>
              <a:ext uri="{FF2B5EF4-FFF2-40B4-BE49-F238E27FC236}">
                <a16:creationId xmlns:a16="http://schemas.microsoft.com/office/drawing/2014/main" id="{1D083B88-5141-46DC-ACA2-241C97B72F84}"/>
              </a:ext>
            </a:extLst>
          </p:cNvPr>
          <p:cNvSpPr txBox="1"/>
          <p:nvPr/>
        </p:nvSpPr>
        <p:spPr>
          <a:xfrm>
            <a:off x="228600" y="1839932"/>
            <a:ext cx="2037518" cy="400110"/>
          </a:xfrm>
          <a:prstGeom prst="rect">
            <a:avLst/>
          </a:prstGeom>
          <a:solidFill>
            <a:schemeClr val="bg1"/>
          </a:solidFill>
        </p:spPr>
        <p:txBody>
          <a:bodyPr wrap="square" rtlCol="0">
            <a:spAutoFit/>
          </a:bodyPr>
          <a:lstStyle/>
          <a:p>
            <a:r>
              <a:rPr lang="fr-FR" sz="2000" b="1" dirty="0">
                <a:solidFill>
                  <a:srgbClr val="7030A0"/>
                </a:solidFill>
                <a:latin typeface="Verdana" panose="020B0604030504040204" pitchFamily="34" charset="0"/>
                <a:ea typeface="Verdana" panose="020B0604030504040204" pitchFamily="34" charset="0"/>
              </a:rPr>
              <a:t>Introduction</a:t>
            </a:r>
          </a:p>
        </p:txBody>
      </p:sp>
      <p:sp>
        <p:nvSpPr>
          <p:cNvPr id="6" name="ZoneTexte 5">
            <a:extLst>
              <a:ext uri="{FF2B5EF4-FFF2-40B4-BE49-F238E27FC236}">
                <a16:creationId xmlns:a16="http://schemas.microsoft.com/office/drawing/2014/main" id="{22BD8BB0-8671-4C62-9B2F-281F2A3A200F}"/>
              </a:ext>
            </a:extLst>
          </p:cNvPr>
          <p:cNvSpPr txBox="1"/>
          <p:nvPr/>
        </p:nvSpPr>
        <p:spPr>
          <a:xfrm>
            <a:off x="165734" y="2397272"/>
            <a:ext cx="8401050" cy="707886"/>
          </a:xfrm>
          <a:prstGeom prst="rect">
            <a:avLst/>
          </a:prstGeom>
          <a:solidFill>
            <a:schemeClr val="bg1"/>
          </a:solidFill>
        </p:spPr>
        <p:txBody>
          <a:bodyPr wrap="square" rtlCol="0">
            <a:spAutoFit/>
          </a:bodyPr>
          <a:lstStyle/>
          <a:p>
            <a:r>
              <a:rPr lang="fr-FR" sz="2000" b="1" i="1" dirty="0">
                <a:latin typeface="Verdana" panose="020B0604030504040204" pitchFamily="34" charset="0"/>
                <a:ea typeface="Verdana" panose="020B0604030504040204" pitchFamily="34" charset="0"/>
              </a:rPr>
              <a:t>Problématique : En quoi l’offre touristique de chacun de ces trois pays est-elle différente ?</a:t>
            </a:r>
          </a:p>
        </p:txBody>
      </p:sp>
      <p:sp>
        <p:nvSpPr>
          <p:cNvPr id="7" name="ZoneTexte 6">
            <a:extLst>
              <a:ext uri="{FF2B5EF4-FFF2-40B4-BE49-F238E27FC236}">
                <a16:creationId xmlns:a16="http://schemas.microsoft.com/office/drawing/2014/main" id="{5DC4A74E-562B-47E5-AF4C-2E6FEEAB16DF}"/>
              </a:ext>
            </a:extLst>
          </p:cNvPr>
          <p:cNvSpPr txBox="1"/>
          <p:nvPr/>
        </p:nvSpPr>
        <p:spPr>
          <a:xfrm>
            <a:off x="165734" y="3223277"/>
            <a:ext cx="8978266" cy="1938992"/>
          </a:xfrm>
          <a:prstGeom prst="rect">
            <a:avLst/>
          </a:prstGeom>
          <a:solidFill>
            <a:schemeClr val="bg1"/>
          </a:solidFill>
        </p:spPr>
        <p:txBody>
          <a:bodyPr wrap="square" rtlCol="0">
            <a:spAutoFit/>
          </a:bodyPr>
          <a:lstStyle/>
          <a:p>
            <a:r>
              <a:rPr lang="fr-FR" sz="2000" u="sng" dirty="0">
                <a:latin typeface="Verdana" panose="020B0604030504040204" pitchFamily="34" charset="0"/>
                <a:ea typeface="Verdana" panose="020B0604030504040204" pitchFamily="34" charset="0"/>
              </a:rPr>
              <a:t>Plan</a:t>
            </a:r>
          </a:p>
          <a:p>
            <a:r>
              <a:rPr lang="fr-FR" sz="2000" dirty="0">
                <a:latin typeface="Verdana" panose="020B0604030504040204" pitchFamily="34" charset="0"/>
                <a:ea typeface="Verdana" panose="020B0604030504040204" pitchFamily="34" charset="0"/>
              </a:rPr>
              <a:t>I Les grands espaces, un atout naturel indéniable </a:t>
            </a:r>
          </a:p>
          <a:p>
            <a:r>
              <a:rPr lang="fr-FR" sz="2000" dirty="0">
                <a:latin typeface="Verdana" panose="020B0604030504040204" pitchFamily="34" charset="0"/>
                <a:ea typeface="Verdana" panose="020B0604030504040204" pitchFamily="34" charset="0"/>
              </a:rPr>
              <a:t>II Les États-Unis, une destination touristique majeure</a:t>
            </a:r>
          </a:p>
          <a:p>
            <a:r>
              <a:rPr lang="fr-FR" sz="2000" dirty="0">
                <a:latin typeface="Verdana" panose="020B0604030504040204" pitchFamily="34" charset="0"/>
                <a:ea typeface="Verdana" panose="020B0604030504040204" pitchFamily="34" charset="0"/>
              </a:rPr>
              <a:t>III Le Canada, un produit touristique fondé sur la nature</a:t>
            </a:r>
          </a:p>
          <a:p>
            <a:r>
              <a:rPr lang="fr-FR" sz="2000" dirty="0">
                <a:latin typeface="Verdana" panose="020B0604030504040204" pitchFamily="34" charset="0"/>
                <a:ea typeface="Verdana" panose="020B0604030504040204" pitchFamily="34" charset="0"/>
              </a:rPr>
              <a:t>IV Le Mexique, entre patrimoine précolombien et tourisme balnéaire de masse</a:t>
            </a:r>
          </a:p>
        </p:txBody>
      </p:sp>
      <p:sp>
        <p:nvSpPr>
          <p:cNvPr id="8" name="ZoneTexte 7">
            <a:extLst>
              <a:ext uri="{FF2B5EF4-FFF2-40B4-BE49-F238E27FC236}">
                <a16:creationId xmlns:a16="http://schemas.microsoft.com/office/drawing/2014/main" id="{3DD5F1C3-FDBF-439A-98C5-82087E1021B5}"/>
              </a:ext>
            </a:extLst>
          </p:cNvPr>
          <p:cNvSpPr txBox="1"/>
          <p:nvPr/>
        </p:nvSpPr>
        <p:spPr>
          <a:xfrm>
            <a:off x="3874770" y="1839159"/>
            <a:ext cx="2037518"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Présentation</a:t>
            </a:r>
          </a:p>
        </p:txBody>
      </p:sp>
      <p:sp>
        <p:nvSpPr>
          <p:cNvPr id="9" name="ZoneTexte 8">
            <a:extLst>
              <a:ext uri="{FF2B5EF4-FFF2-40B4-BE49-F238E27FC236}">
                <a16:creationId xmlns:a16="http://schemas.microsoft.com/office/drawing/2014/main" id="{E01240F7-A395-48FB-AE6B-6303353485C7}"/>
              </a:ext>
            </a:extLst>
          </p:cNvPr>
          <p:cNvSpPr txBox="1"/>
          <p:nvPr/>
        </p:nvSpPr>
        <p:spPr>
          <a:xfrm>
            <a:off x="-31433" y="5280414"/>
            <a:ext cx="9175433" cy="492443"/>
          </a:xfrm>
          <a:prstGeom prst="rect">
            <a:avLst/>
          </a:prstGeom>
          <a:solidFill>
            <a:schemeClr val="bg1"/>
          </a:solidFill>
        </p:spPr>
        <p:txBody>
          <a:bodyPr wrap="square" rtlCol="0">
            <a:spAutoFit/>
          </a:bodyPr>
          <a:lstStyle/>
          <a:p>
            <a:r>
              <a:rPr lang="fr-FR" sz="2600" dirty="0">
                <a:solidFill>
                  <a:schemeClr val="accent2">
                    <a:lumMod val="75000"/>
                  </a:schemeClr>
                </a:solidFill>
                <a:latin typeface="Arial Black" panose="020B0A04020102020204" pitchFamily="34" charset="0"/>
              </a:rPr>
              <a:t>I Les grands espaces, un atout naturel indéniable </a:t>
            </a:r>
          </a:p>
        </p:txBody>
      </p:sp>
      <p:sp>
        <p:nvSpPr>
          <p:cNvPr id="10" name="ZoneTexte 9">
            <a:extLst>
              <a:ext uri="{FF2B5EF4-FFF2-40B4-BE49-F238E27FC236}">
                <a16:creationId xmlns:a16="http://schemas.microsoft.com/office/drawing/2014/main" id="{75818BB5-74A3-4EAC-8BAC-26458D57D148}"/>
              </a:ext>
            </a:extLst>
          </p:cNvPr>
          <p:cNvSpPr txBox="1"/>
          <p:nvPr/>
        </p:nvSpPr>
        <p:spPr>
          <a:xfrm>
            <a:off x="345756" y="5990862"/>
            <a:ext cx="5277804"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1/ Une large palette de reliefs</a:t>
            </a:r>
          </a:p>
        </p:txBody>
      </p:sp>
    </p:spTree>
    <p:extLst>
      <p:ext uri="{BB962C8B-B14F-4D97-AF65-F5344CB8AC3E}">
        <p14:creationId xmlns:p14="http://schemas.microsoft.com/office/powerpoint/2010/main" val="319424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6C5240B-11CC-4C80-8294-B2B4B55B0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2" y="1169328"/>
            <a:ext cx="7973568" cy="4983480"/>
          </a:xfrm>
          <a:prstGeom prst="rect">
            <a:avLst/>
          </a:prstGeom>
        </p:spPr>
      </p:pic>
      <p:sp>
        <p:nvSpPr>
          <p:cNvPr id="3" name="ZoneTexte 2">
            <a:extLst>
              <a:ext uri="{FF2B5EF4-FFF2-40B4-BE49-F238E27FC236}">
                <a16:creationId xmlns:a16="http://schemas.microsoft.com/office/drawing/2014/main" id="{002398E8-A28E-49CC-B250-2F82B77C86AC}"/>
              </a:ext>
            </a:extLst>
          </p:cNvPr>
          <p:cNvSpPr txBox="1"/>
          <p:nvPr/>
        </p:nvSpPr>
        <p:spPr>
          <a:xfrm>
            <a:off x="221742" y="748403"/>
            <a:ext cx="686485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Ouverture en 1955 de Disneyland en Californie (Anaheim). </a:t>
            </a:r>
          </a:p>
        </p:txBody>
      </p:sp>
    </p:spTree>
    <p:extLst>
      <p:ext uri="{BB962C8B-B14F-4D97-AF65-F5344CB8AC3E}">
        <p14:creationId xmlns:p14="http://schemas.microsoft.com/office/powerpoint/2010/main" val="186204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931F10A-011E-431B-BE9E-4B5B6FEC9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41" y="788669"/>
            <a:ext cx="8675518" cy="5476241"/>
          </a:xfrm>
          <a:prstGeom prst="rect">
            <a:avLst/>
          </a:prstGeom>
        </p:spPr>
      </p:pic>
      <p:sp>
        <p:nvSpPr>
          <p:cNvPr id="3" name="ZoneTexte 2">
            <a:extLst>
              <a:ext uri="{FF2B5EF4-FFF2-40B4-BE49-F238E27FC236}">
                <a16:creationId xmlns:a16="http://schemas.microsoft.com/office/drawing/2014/main" id="{8EF402DF-B04F-4232-B15D-234391A26F52}"/>
              </a:ext>
            </a:extLst>
          </p:cNvPr>
          <p:cNvSpPr txBox="1"/>
          <p:nvPr/>
        </p:nvSpPr>
        <p:spPr>
          <a:xfrm>
            <a:off x="234241" y="388559"/>
            <a:ext cx="8675518"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Concurrent de WDC : Universal Studios. Ici le parc d’Orlando</a:t>
            </a:r>
          </a:p>
        </p:txBody>
      </p:sp>
    </p:spTree>
    <p:extLst>
      <p:ext uri="{BB962C8B-B14F-4D97-AF65-F5344CB8AC3E}">
        <p14:creationId xmlns:p14="http://schemas.microsoft.com/office/powerpoint/2010/main" val="270736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4E3258-F006-4C4E-88B3-C9E301EBFA5D}"/>
              </a:ext>
            </a:extLst>
          </p:cNvPr>
          <p:cNvPicPr>
            <a:picLocks noChangeAspect="1"/>
          </p:cNvPicPr>
          <p:nvPr/>
        </p:nvPicPr>
        <p:blipFill>
          <a:blip r:embed="rId2"/>
          <a:stretch>
            <a:fillRect/>
          </a:stretch>
        </p:blipFill>
        <p:spPr>
          <a:xfrm>
            <a:off x="0" y="560467"/>
            <a:ext cx="9144000" cy="5737066"/>
          </a:xfrm>
          <a:prstGeom prst="rect">
            <a:avLst/>
          </a:prstGeom>
        </p:spPr>
      </p:pic>
      <p:sp>
        <p:nvSpPr>
          <p:cNvPr id="3" name="ZoneTexte 2">
            <a:extLst>
              <a:ext uri="{FF2B5EF4-FFF2-40B4-BE49-F238E27FC236}">
                <a16:creationId xmlns:a16="http://schemas.microsoft.com/office/drawing/2014/main" id="{5510FF01-1DE0-45EC-B7B5-7A0BBDC0AA6E}"/>
              </a:ext>
            </a:extLst>
          </p:cNvPr>
          <p:cNvSpPr txBox="1"/>
          <p:nvPr/>
        </p:nvSpPr>
        <p:spPr>
          <a:xfrm>
            <a:off x="2217420" y="160357"/>
            <a:ext cx="3463290" cy="400110"/>
          </a:xfrm>
          <a:prstGeom prst="rect">
            <a:avLst/>
          </a:prstGeom>
          <a:solidFill>
            <a:schemeClr val="accent2">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Les parcs nationaux</a:t>
            </a:r>
          </a:p>
        </p:txBody>
      </p:sp>
    </p:spTree>
    <p:extLst>
      <p:ext uri="{BB962C8B-B14F-4D97-AF65-F5344CB8AC3E}">
        <p14:creationId xmlns:p14="http://schemas.microsoft.com/office/powerpoint/2010/main" val="3601619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D6209FF-389A-4400-8076-02F70ADDC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108710"/>
            <a:ext cx="8926283" cy="4686299"/>
          </a:xfrm>
          <a:prstGeom prst="rect">
            <a:avLst/>
          </a:prstGeom>
        </p:spPr>
      </p:pic>
      <p:sp>
        <p:nvSpPr>
          <p:cNvPr id="8" name="Text Box 3">
            <a:extLst>
              <a:ext uri="{FF2B5EF4-FFF2-40B4-BE49-F238E27FC236}">
                <a16:creationId xmlns:a16="http://schemas.microsoft.com/office/drawing/2014/main" id="{BEEF78E2-3E6C-408D-8B25-FE680F123458}"/>
              </a:ext>
            </a:extLst>
          </p:cNvPr>
          <p:cNvSpPr txBox="1">
            <a:spLocks noChangeArrowheads="1"/>
          </p:cNvSpPr>
          <p:nvPr/>
        </p:nvSpPr>
        <p:spPr bwMode="auto">
          <a:xfrm>
            <a:off x="180181" y="5691618"/>
            <a:ext cx="4163219"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1900" dirty="0">
                <a:cs typeface="Arial" panose="020B0604020202020204" pitchFamily="34" charset="0"/>
              </a:rPr>
              <a:t>Les parcs nationaux des Etats-Unis</a:t>
            </a:r>
          </a:p>
        </p:txBody>
      </p:sp>
    </p:spTree>
    <p:extLst>
      <p:ext uri="{BB962C8B-B14F-4D97-AF65-F5344CB8AC3E}">
        <p14:creationId xmlns:p14="http://schemas.microsoft.com/office/powerpoint/2010/main" val="623656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84ECC205-21E6-4972-A6AE-743FF3E01978}"/>
              </a:ext>
            </a:extLst>
          </p:cNvPr>
          <p:cNvGraphicFramePr>
            <a:graphicFrameLocks noGrp="1"/>
          </p:cNvGraphicFramePr>
          <p:nvPr>
            <p:extLst>
              <p:ext uri="{D42A27DB-BD31-4B8C-83A1-F6EECF244321}">
                <p14:modId xmlns:p14="http://schemas.microsoft.com/office/powerpoint/2010/main" val="3013661670"/>
              </p:ext>
            </p:extLst>
          </p:nvPr>
        </p:nvGraphicFramePr>
        <p:xfrm>
          <a:off x="618065" y="149918"/>
          <a:ext cx="8525935" cy="6558163"/>
        </p:xfrm>
        <a:graphic>
          <a:graphicData uri="http://schemas.openxmlformats.org/drawingml/2006/table">
            <a:tbl>
              <a:tblPr firstRow="1" firstCol="1" bandRow="1">
                <a:tableStyleId>{5C22544A-7EE6-4342-B048-85BDC9FD1C3A}</a:tableStyleId>
              </a:tblPr>
              <a:tblGrid>
                <a:gridCol w="3676172">
                  <a:extLst>
                    <a:ext uri="{9D8B030D-6E8A-4147-A177-3AD203B41FA5}">
                      <a16:colId xmlns:a16="http://schemas.microsoft.com/office/drawing/2014/main" val="3054951453"/>
                    </a:ext>
                  </a:extLst>
                </a:gridCol>
                <a:gridCol w="2680603">
                  <a:extLst>
                    <a:ext uri="{9D8B030D-6E8A-4147-A177-3AD203B41FA5}">
                      <a16:colId xmlns:a16="http://schemas.microsoft.com/office/drawing/2014/main" val="3880925731"/>
                    </a:ext>
                  </a:extLst>
                </a:gridCol>
                <a:gridCol w="2169160">
                  <a:extLst>
                    <a:ext uri="{9D8B030D-6E8A-4147-A177-3AD203B41FA5}">
                      <a16:colId xmlns:a16="http://schemas.microsoft.com/office/drawing/2014/main" val="2419414521"/>
                    </a:ext>
                  </a:extLst>
                </a:gridCol>
              </a:tblGrid>
              <a:tr h="829733">
                <a:tc>
                  <a:txBody>
                    <a:bodyPr/>
                    <a:lstStyle/>
                    <a:p>
                      <a:pPr marL="457200">
                        <a:lnSpc>
                          <a:spcPct val="106000"/>
                        </a:lnSpc>
                        <a:spcAft>
                          <a:spcPts val="0"/>
                        </a:spcAft>
                      </a:pPr>
                      <a:r>
                        <a:rPr lang="fr-FR" sz="1800" kern="1200" dirty="0">
                          <a:effectLst/>
                          <a:latin typeface="Arial" panose="020B0604020202020204" pitchFamily="34" charset="0"/>
                          <a:cs typeface="Arial" panose="020B0604020202020204" pitchFamily="34" charset="0"/>
                        </a:rPr>
                        <a:t> </a:t>
                      </a:r>
                      <a:endParaRPr lang="fr-FR" sz="1800" dirty="0">
                        <a:effectLst/>
                        <a:latin typeface="Arial" panose="020B0604020202020204" pitchFamily="34" charset="0"/>
                        <a:cs typeface="Arial" panose="020B0604020202020204" pitchFamily="34" charset="0"/>
                      </a:endParaRPr>
                    </a:p>
                    <a:p>
                      <a:pPr marL="457200">
                        <a:lnSpc>
                          <a:spcPct val="106000"/>
                        </a:lnSpc>
                        <a:spcAft>
                          <a:spcPts val="0"/>
                        </a:spcAft>
                      </a:pPr>
                      <a:r>
                        <a:rPr lang="fr-FR" sz="1800" kern="1200" dirty="0">
                          <a:effectLst/>
                          <a:latin typeface="Arial" panose="020B0604020202020204" pitchFamily="34" charset="0"/>
                          <a:cs typeface="Arial" panose="020B0604020202020204" pitchFamily="34" charset="0"/>
                        </a:rPr>
                        <a:t>Parc national</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106000"/>
                        </a:lnSpc>
                        <a:spcAft>
                          <a:spcPts val="800"/>
                        </a:spcAft>
                      </a:pPr>
                      <a:r>
                        <a:rPr lang="fr-FR" sz="1800" kern="1200">
                          <a:effectLst/>
                          <a:latin typeface="Arial" panose="020B0604020202020204" pitchFamily="34" charset="0"/>
                          <a:cs typeface="Arial" panose="020B0604020202020204" pitchFamily="34" charset="0"/>
                        </a:rPr>
                        <a:t>Nombre de visiteurs (2018)</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106000"/>
                        </a:lnSpc>
                        <a:spcAft>
                          <a:spcPts val="800"/>
                        </a:spcAft>
                      </a:pPr>
                      <a:r>
                        <a:rPr lang="fr-FR" sz="1800" kern="1200" dirty="0">
                          <a:effectLst/>
                          <a:latin typeface="Arial" panose="020B0604020202020204" pitchFamily="34" charset="0"/>
                          <a:cs typeface="Arial" panose="020B0604020202020204" pitchFamily="34" charset="0"/>
                        </a:rPr>
                        <a:t>Nombre de visiteurs (2024) </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045581016"/>
                  </a:ext>
                </a:extLst>
              </a:tr>
              <a:tr h="547435">
                <a:tc>
                  <a:txBody>
                    <a:bodyPr/>
                    <a:lstStyle/>
                    <a:p>
                      <a:pPr marL="457200">
                        <a:lnSpc>
                          <a:spcPct val="106000"/>
                        </a:lnSpc>
                        <a:spcBef>
                          <a:spcPts val="1200"/>
                        </a:spcBef>
                        <a:spcAft>
                          <a:spcPts val="0"/>
                        </a:spcAft>
                      </a:pPr>
                      <a:r>
                        <a:rPr lang="fr-FR" sz="1800" kern="1200">
                          <a:effectLst/>
                          <a:latin typeface="Arial" panose="020B0604020202020204" pitchFamily="34" charset="0"/>
                          <a:cs typeface="Arial" panose="020B0604020202020204" pitchFamily="34" charset="0"/>
                        </a:rPr>
                        <a:t>Great Smoky Mountains</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11 421 200</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a:effectLst/>
                          <a:latin typeface="Arial" panose="020B0604020202020204" pitchFamily="34" charset="0"/>
                          <a:cs typeface="Arial" panose="020B0604020202020204" pitchFamily="34" charset="0"/>
                        </a:rPr>
                        <a:t>12 191 834</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711996464"/>
                  </a:ext>
                </a:extLst>
              </a:tr>
              <a:tr h="547435">
                <a:tc>
                  <a:txBody>
                    <a:bodyPr/>
                    <a:lstStyle/>
                    <a:p>
                      <a:pPr marL="457200">
                        <a:lnSpc>
                          <a:spcPct val="106000"/>
                        </a:lnSpc>
                        <a:spcBef>
                          <a:spcPts val="1200"/>
                        </a:spcBef>
                        <a:spcAft>
                          <a:spcPts val="0"/>
                        </a:spcAft>
                      </a:pPr>
                      <a:r>
                        <a:rPr lang="fr-FR" sz="1800" kern="1200">
                          <a:effectLst/>
                          <a:latin typeface="Arial" panose="020B0604020202020204" pitchFamily="34" charset="0"/>
                          <a:cs typeface="Arial" panose="020B0604020202020204" pitchFamily="34" charset="0"/>
                        </a:rPr>
                        <a:t>Grand Canyon</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6 380 495</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dirty="0">
                          <a:effectLst/>
                          <a:latin typeface="Arial" panose="020B0604020202020204" pitchFamily="34" charset="0"/>
                          <a:cs typeface="Arial" panose="020B0604020202020204" pitchFamily="34" charset="0"/>
                        </a:rPr>
                        <a:t>4 946 592</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454535112"/>
                  </a:ext>
                </a:extLst>
              </a:tr>
              <a:tr h="547435">
                <a:tc>
                  <a:txBody>
                    <a:bodyPr/>
                    <a:lstStyle/>
                    <a:p>
                      <a:pPr marL="457200">
                        <a:lnSpc>
                          <a:spcPct val="106000"/>
                        </a:lnSpc>
                        <a:spcBef>
                          <a:spcPts val="1200"/>
                        </a:spcBef>
                        <a:spcAft>
                          <a:spcPts val="0"/>
                        </a:spcAft>
                      </a:pPr>
                      <a:r>
                        <a:rPr lang="fr-FR" sz="1800" kern="1200">
                          <a:effectLst/>
                          <a:latin typeface="Arial" panose="020B0604020202020204" pitchFamily="34" charset="0"/>
                          <a:cs typeface="Arial" panose="020B0604020202020204" pitchFamily="34" charset="0"/>
                        </a:rPr>
                        <a:t>Montagne Rocheuse</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4 590 493</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a:effectLst/>
                          <a:latin typeface="Arial" panose="020B0604020202020204" pitchFamily="34" charset="0"/>
                          <a:cs typeface="Arial" panose="020B0604020202020204" pitchFamily="34" charset="0"/>
                        </a:rPr>
                        <a:t>4 919 163</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650912886"/>
                  </a:ext>
                </a:extLst>
              </a:tr>
              <a:tr h="547435">
                <a:tc>
                  <a:txBody>
                    <a:bodyPr/>
                    <a:lstStyle/>
                    <a:p>
                      <a:pPr marL="457200">
                        <a:lnSpc>
                          <a:spcPct val="106000"/>
                        </a:lnSpc>
                        <a:spcBef>
                          <a:spcPts val="1200"/>
                        </a:spcBef>
                        <a:spcAft>
                          <a:spcPts val="0"/>
                        </a:spcAft>
                      </a:pPr>
                      <a:r>
                        <a:rPr lang="fr-FR" sz="1800" kern="1200">
                          <a:effectLst/>
                          <a:latin typeface="Arial" panose="020B0604020202020204" pitchFamily="34" charset="0"/>
                          <a:cs typeface="Arial" panose="020B0604020202020204" pitchFamily="34" charset="0"/>
                        </a:rPr>
                        <a:t>Sion</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4 320 033</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a:effectLst/>
                          <a:latin typeface="Arial" panose="020B0604020202020204" pitchFamily="34" charset="0"/>
                          <a:cs typeface="Arial" panose="020B0604020202020204" pitchFamily="34" charset="0"/>
                        </a:rPr>
                        <a:t>4 744 353</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882158817"/>
                  </a:ext>
                </a:extLst>
              </a:tr>
              <a:tr h="547435">
                <a:tc>
                  <a:txBody>
                    <a:bodyPr/>
                    <a:lstStyle/>
                    <a:p>
                      <a:pPr marL="457200">
                        <a:lnSpc>
                          <a:spcPct val="106000"/>
                        </a:lnSpc>
                        <a:spcBef>
                          <a:spcPts val="1200"/>
                        </a:spcBef>
                        <a:spcAft>
                          <a:spcPts val="0"/>
                        </a:spcAft>
                      </a:pPr>
                      <a:r>
                        <a:rPr lang="fr-FR" sz="1800" kern="1200">
                          <a:effectLst/>
                          <a:latin typeface="Arial" panose="020B0604020202020204" pitchFamily="34" charset="0"/>
                          <a:cs typeface="Arial" panose="020B0604020202020204" pitchFamily="34" charset="0"/>
                        </a:rPr>
                        <a:t>Yellowstone</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4 115 000</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a:effectLst/>
                          <a:latin typeface="Arial" panose="020B0604020202020204" pitchFamily="34" charset="0"/>
                          <a:cs typeface="Arial" panose="020B0604020202020204" pitchFamily="34" charset="0"/>
                        </a:rPr>
                        <a:t>4 154 349</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854698426"/>
                  </a:ext>
                </a:extLst>
              </a:tr>
              <a:tr h="547435">
                <a:tc>
                  <a:txBody>
                    <a:bodyPr/>
                    <a:lstStyle/>
                    <a:p>
                      <a:pPr marL="457200">
                        <a:lnSpc>
                          <a:spcPct val="106000"/>
                        </a:lnSpc>
                        <a:spcBef>
                          <a:spcPts val="1200"/>
                        </a:spcBef>
                        <a:spcAft>
                          <a:spcPts val="0"/>
                        </a:spcAft>
                      </a:pPr>
                      <a:r>
                        <a:rPr lang="fr-FR" sz="1800" kern="1200">
                          <a:effectLst/>
                          <a:latin typeface="Arial" panose="020B0604020202020204" pitchFamily="34" charset="0"/>
                          <a:cs typeface="Arial" panose="020B0604020202020204" pitchFamily="34" charset="0"/>
                        </a:rPr>
                        <a:t>Yosemite</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4 009 436</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a:effectLst/>
                          <a:latin typeface="Arial" panose="020B0604020202020204" pitchFamily="34" charset="0"/>
                          <a:cs typeface="Arial" panose="020B0604020202020204" pitchFamily="34" charset="0"/>
                        </a:rPr>
                        <a:t>4 121 807</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231388555"/>
                  </a:ext>
                </a:extLst>
              </a:tr>
              <a:tr h="547435">
                <a:tc>
                  <a:txBody>
                    <a:bodyPr/>
                    <a:lstStyle/>
                    <a:p>
                      <a:pPr marL="457200">
                        <a:lnSpc>
                          <a:spcPct val="106000"/>
                        </a:lnSpc>
                        <a:spcBef>
                          <a:spcPts val="1200"/>
                        </a:spcBef>
                        <a:spcAft>
                          <a:spcPts val="0"/>
                        </a:spcAft>
                      </a:pPr>
                      <a:r>
                        <a:rPr lang="fr-FR" sz="1800" kern="1200">
                          <a:effectLst/>
                          <a:latin typeface="Arial" panose="020B0604020202020204" pitchFamily="34" charset="0"/>
                          <a:cs typeface="Arial" panose="020B0604020202020204" pitchFamily="34" charset="0"/>
                        </a:rPr>
                        <a:t>Grand Teton</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3 491 151</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a:effectLst/>
                          <a:latin typeface="Arial" panose="020B0604020202020204" pitchFamily="34" charset="0"/>
                          <a:cs typeface="Arial" panose="020B0604020202020204" pitchFamily="34" charset="0"/>
                        </a:rPr>
                        <a:t>3 961 661</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135107813"/>
                  </a:ext>
                </a:extLst>
              </a:tr>
              <a:tr h="547435">
                <a:tc>
                  <a:txBody>
                    <a:bodyPr/>
                    <a:lstStyle/>
                    <a:p>
                      <a:pPr marL="457200">
                        <a:lnSpc>
                          <a:spcPct val="106000"/>
                        </a:lnSpc>
                        <a:spcBef>
                          <a:spcPts val="1200"/>
                        </a:spcBef>
                        <a:spcAft>
                          <a:spcPts val="0"/>
                        </a:spcAft>
                      </a:pPr>
                      <a:r>
                        <a:rPr lang="fr-FR" sz="1800" kern="1200">
                          <a:effectLst/>
                          <a:latin typeface="Arial" panose="020B0604020202020204" pitchFamily="34" charset="0"/>
                          <a:cs typeface="Arial" panose="020B0604020202020204" pitchFamily="34" charset="0"/>
                        </a:rPr>
                        <a:t>Olympique</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3 104 455</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a:effectLst/>
                          <a:latin typeface="Arial" panose="020B0604020202020204" pitchFamily="34" charset="0"/>
                          <a:cs typeface="Arial" panose="020B0604020202020204" pitchFamily="34" charset="0"/>
                        </a:rPr>
                        <a:t>3 717 267</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552604593"/>
                  </a:ext>
                </a:extLst>
              </a:tr>
              <a:tr h="547435">
                <a:tc>
                  <a:txBody>
                    <a:bodyPr/>
                    <a:lstStyle/>
                    <a:p>
                      <a:pPr marL="457200">
                        <a:lnSpc>
                          <a:spcPct val="106000"/>
                        </a:lnSpc>
                        <a:spcBef>
                          <a:spcPts val="1200"/>
                        </a:spcBef>
                        <a:spcAft>
                          <a:spcPts val="0"/>
                        </a:spcAft>
                      </a:pPr>
                      <a:r>
                        <a:rPr lang="fr-FR" sz="1800" kern="1200">
                          <a:effectLst/>
                          <a:latin typeface="Arial" panose="020B0604020202020204" pitchFamily="34" charset="0"/>
                          <a:cs typeface="Arial" panose="020B0604020202020204" pitchFamily="34" charset="0"/>
                        </a:rPr>
                        <a:t>Glacier</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2 965 309</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a:effectLst/>
                          <a:latin typeface="Arial" panose="020B0604020202020204" pitchFamily="34" charset="0"/>
                          <a:cs typeface="Arial" panose="020B0604020202020204" pitchFamily="34" charset="0"/>
                        </a:rPr>
                        <a:t>3 628 222</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392820345"/>
                  </a:ext>
                </a:extLst>
              </a:tr>
              <a:tr h="547435">
                <a:tc>
                  <a:txBody>
                    <a:bodyPr/>
                    <a:lstStyle/>
                    <a:p>
                      <a:pPr marL="457200">
                        <a:lnSpc>
                          <a:spcPct val="106000"/>
                        </a:lnSpc>
                        <a:spcBef>
                          <a:spcPts val="1200"/>
                        </a:spcBef>
                        <a:spcAft>
                          <a:spcPts val="0"/>
                        </a:spcAft>
                      </a:pPr>
                      <a:r>
                        <a:rPr lang="fr-FR" sz="1800" kern="1200" dirty="0">
                          <a:effectLst/>
                          <a:latin typeface="Arial" panose="020B0604020202020204" pitchFamily="34" charset="0"/>
                          <a:cs typeface="Arial" panose="020B0604020202020204" pitchFamily="34" charset="0"/>
                        </a:rPr>
                        <a:t>Joshua </a:t>
                      </a:r>
                      <a:r>
                        <a:rPr lang="fr-FR" sz="1800" kern="1200" dirty="0" err="1">
                          <a:effectLst/>
                          <a:latin typeface="Arial" panose="020B0604020202020204" pitchFamily="34" charset="0"/>
                          <a:cs typeface="Arial" panose="020B0604020202020204" pitchFamily="34" charset="0"/>
                        </a:rPr>
                        <a:t>tree</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marL="457200" algn="ctr">
                        <a:lnSpc>
                          <a:spcPct val="250000"/>
                        </a:lnSpc>
                        <a:spcBef>
                          <a:spcPts val="0"/>
                        </a:spcBef>
                        <a:spcAft>
                          <a:spcPts val="800"/>
                        </a:spcAft>
                      </a:pPr>
                      <a:r>
                        <a:rPr lang="fr-FR" sz="1800" kern="1200">
                          <a:effectLst/>
                          <a:latin typeface="Arial" panose="020B0604020202020204" pitchFamily="34" charset="0"/>
                          <a:cs typeface="Arial" panose="020B0604020202020204" pitchFamily="34" charset="0"/>
                        </a:rPr>
                        <a:t>2 942 382</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46248" marR="46248" marT="6423" marB="0"/>
                </a:tc>
                <a:tc>
                  <a:txBody>
                    <a:bodyPr/>
                    <a:lstStyle/>
                    <a:p>
                      <a:pPr algn="ctr">
                        <a:lnSpc>
                          <a:spcPct val="250000"/>
                        </a:lnSpc>
                        <a:spcBef>
                          <a:spcPts val="0"/>
                        </a:spcBef>
                        <a:spcAft>
                          <a:spcPts val="0"/>
                        </a:spcAft>
                      </a:pPr>
                      <a:r>
                        <a:rPr lang="fr-FR" sz="1800" dirty="0">
                          <a:effectLst/>
                          <a:latin typeface="Arial" panose="020B0604020202020204" pitchFamily="34" charset="0"/>
                          <a:cs typeface="Arial" panose="020B0604020202020204" pitchFamily="34" charset="0"/>
                        </a:rPr>
                        <a:t>3 208 755</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092892526"/>
                  </a:ext>
                </a:extLst>
              </a:tr>
            </a:tbl>
          </a:graphicData>
        </a:graphic>
      </p:graphicFrame>
      <p:sp>
        <p:nvSpPr>
          <p:cNvPr id="3" name="ZoneTexte 2">
            <a:extLst>
              <a:ext uri="{FF2B5EF4-FFF2-40B4-BE49-F238E27FC236}">
                <a16:creationId xmlns:a16="http://schemas.microsoft.com/office/drawing/2014/main" id="{A9AC73CC-D503-42AF-8067-4E9EDC3DA8BF}"/>
              </a:ext>
            </a:extLst>
          </p:cNvPr>
          <p:cNvSpPr txBox="1"/>
          <p:nvPr/>
        </p:nvSpPr>
        <p:spPr>
          <a:xfrm>
            <a:off x="321734" y="0"/>
            <a:ext cx="4106333" cy="400110"/>
          </a:xfrm>
          <a:prstGeom prst="rect">
            <a:avLst/>
          </a:prstGeom>
          <a:solidFill>
            <a:schemeClr val="bg1"/>
          </a:solidFill>
        </p:spPr>
        <p:txBody>
          <a:bodyPr wrap="square" rtlCol="0">
            <a:spAutoFit/>
          </a:bodyPr>
          <a:lstStyle/>
          <a:p>
            <a:r>
              <a:rPr lang="fr-FR" sz="2000" b="1" dirty="0">
                <a:solidFill>
                  <a:srgbClr val="FF0000"/>
                </a:solidFill>
                <a:latin typeface="Arial" panose="020B0604020202020204" pitchFamily="34" charset="0"/>
                <a:cs typeface="Arial" panose="020B0604020202020204" pitchFamily="34" charset="0"/>
              </a:rPr>
              <a:t>Vidéo du parc du Grand Canyon</a:t>
            </a:r>
          </a:p>
        </p:txBody>
      </p:sp>
    </p:spTree>
    <p:extLst>
      <p:ext uri="{BB962C8B-B14F-4D97-AF65-F5344CB8AC3E}">
        <p14:creationId xmlns:p14="http://schemas.microsoft.com/office/powerpoint/2010/main" val="4210602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23688B-C7E5-4C08-9C28-30BD6CEEC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03" y="1429013"/>
            <a:ext cx="8929193" cy="5363979"/>
          </a:xfrm>
          <a:prstGeom prst="rect">
            <a:avLst/>
          </a:prstGeom>
        </p:spPr>
      </p:pic>
      <p:sp>
        <p:nvSpPr>
          <p:cNvPr id="5" name="ZoneTexte 4">
            <a:extLst>
              <a:ext uri="{FF2B5EF4-FFF2-40B4-BE49-F238E27FC236}">
                <a16:creationId xmlns:a16="http://schemas.microsoft.com/office/drawing/2014/main" id="{F48EEA0F-2CAC-4D33-A082-9700514F2B88}"/>
              </a:ext>
            </a:extLst>
          </p:cNvPr>
          <p:cNvSpPr txBox="1"/>
          <p:nvPr/>
        </p:nvSpPr>
        <p:spPr>
          <a:xfrm>
            <a:off x="2123616" y="987405"/>
            <a:ext cx="4025723"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Carte des autoroutes américaines</a:t>
            </a:r>
          </a:p>
        </p:txBody>
      </p:sp>
      <p:sp>
        <p:nvSpPr>
          <p:cNvPr id="6" name="ZoneTexte 5">
            <a:extLst>
              <a:ext uri="{FF2B5EF4-FFF2-40B4-BE49-F238E27FC236}">
                <a16:creationId xmlns:a16="http://schemas.microsoft.com/office/drawing/2014/main" id="{0DFC44FB-BE0B-4968-A0C8-1E00EE86D37C}"/>
              </a:ext>
            </a:extLst>
          </p:cNvPr>
          <p:cNvSpPr txBox="1"/>
          <p:nvPr/>
        </p:nvSpPr>
        <p:spPr>
          <a:xfrm>
            <a:off x="214806" y="228684"/>
            <a:ext cx="8552004" cy="830997"/>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3/ Des infrastructures parmi les plus développées du monde</a:t>
            </a:r>
          </a:p>
        </p:txBody>
      </p:sp>
    </p:spTree>
    <p:extLst>
      <p:ext uri="{BB962C8B-B14F-4D97-AF65-F5344CB8AC3E}">
        <p14:creationId xmlns:p14="http://schemas.microsoft.com/office/powerpoint/2010/main" val="371128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60DCAB64-BE78-41FE-90BD-93F2FDEA0BBC}"/>
              </a:ext>
            </a:extLst>
          </p:cNvPr>
          <p:cNvGraphicFramePr>
            <a:graphicFrameLocks noGrp="1"/>
          </p:cNvGraphicFramePr>
          <p:nvPr>
            <p:extLst>
              <p:ext uri="{D42A27DB-BD31-4B8C-83A1-F6EECF244321}">
                <p14:modId xmlns:p14="http://schemas.microsoft.com/office/powerpoint/2010/main" val="2930000591"/>
              </p:ext>
            </p:extLst>
          </p:nvPr>
        </p:nvGraphicFramePr>
        <p:xfrm>
          <a:off x="792171" y="158642"/>
          <a:ext cx="6985344" cy="6315568"/>
        </p:xfrm>
        <a:graphic>
          <a:graphicData uri="http://schemas.openxmlformats.org/drawingml/2006/table">
            <a:tbl>
              <a:tblPr firstRow="1" bandRow="1" bandCol="1">
                <a:tableStyleId>{5C22544A-7EE6-4342-B048-85BDC9FD1C3A}</a:tableStyleId>
              </a:tblPr>
              <a:tblGrid>
                <a:gridCol w="720080">
                  <a:extLst>
                    <a:ext uri="{9D8B030D-6E8A-4147-A177-3AD203B41FA5}">
                      <a16:colId xmlns:a16="http://schemas.microsoft.com/office/drawing/2014/main" val="3352608986"/>
                    </a:ext>
                  </a:extLst>
                </a:gridCol>
                <a:gridCol w="1512168">
                  <a:extLst>
                    <a:ext uri="{9D8B030D-6E8A-4147-A177-3AD203B41FA5}">
                      <a16:colId xmlns:a16="http://schemas.microsoft.com/office/drawing/2014/main" val="2390265042"/>
                    </a:ext>
                  </a:extLst>
                </a:gridCol>
                <a:gridCol w="1584176">
                  <a:extLst>
                    <a:ext uri="{9D8B030D-6E8A-4147-A177-3AD203B41FA5}">
                      <a16:colId xmlns:a16="http://schemas.microsoft.com/office/drawing/2014/main" val="3983864265"/>
                    </a:ext>
                  </a:extLst>
                </a:gridCol>
                <a:gridCol w="1368152">
                  <a:extLst>
                    <a:ext uri="{9D8B030D-6E8A-4147-A177-3AD203B41FA5}">
                      <a16:colId xmlns:a16="http://schemas.microsoft.com/office/drawing/2014/main" val="2342512671"/>
                    </a:ext>
                  </a:extLst>
                </a:gridCol>
                <a:gridCol w="1800768">
                  <a:extLst>
                    <a:ext uri="{9D8B030D-6E8A-4147-A177-3AD203B41FA5}">
                      <a16:colId xmlns:a16="http://schemas.microsoft.com/office/drawing/2014/main" val="3774052400"/>
                    </a:ext>
                  </a:extLst>
                </a:gridCol>
              </a:tblGrid>
              <a:tr h="576064">
                <a:tc>
                  <a:txBody>
                    <a:bodyPr/>
                    <a:lstStyle/>
                    <a:p>
                      <a:pPr algn="ctr">
                        <a:lnSpc>
                          <a:spcPct val="150000"/>
                        </a:lnSpc>
                        <a:spcBef>
                          <a:spcPts val="180"/>
                        </a:spcBef>
                        <a:spcAft>
                          <a:spcPts val="600"/>
                        </a:spcAft>
                        <a:buNone/>
                      </a:pPr>
                      <a:r>
                        <a:rPr lang="en-US" sz="1800" dirty="0">
                          <a:effectLst/>
                        </a:rPr>
                        <a:t>Rang</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0000"/>
                        </a:lnSpc>
                        <a:spcBef>
                          <a:spcPts val="180"/>
                        </a:spcBef>
                        <a:spcAft>
                          <a:spcPts val="600"/>
                        </a:spcAft>
                        <a:buNone/>
                      </a:pPr>
                      <a:r>
                        <a:rPr lang="en-US" sz="1800" dirty="0">
                          <a:effectLst/>
                        </a:rPr>
                        <a:t>Groupe </a:t>
                      </a:r>
                      <a:r>
                        <a:rPr lang="en-US" sz="1800" dirty="0" err="1">
                          <a:effectLst/>
                        </a:rPr>
                        <a:t>hôtelier</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0000"/>
                        </a:lnSpc>
                        <a:spcBef>
                          <a:spcPts val="180"/>
                        </a:spcBef>
                        <a:spcAft>
                          <a:spcPts val="600"/>
                        </a:spcAft>
                        <a:buNone/>
                      </a:pPr>
                      <a:r>
                        <a:rPr lang="en-US" sz="1800" dirty="0">
                          <a:effectLst/>
                        </a:rPr>
                        <a:t>Pays </a:t>
                      </a:r>
                      <a:r>
                        <a:rPr lang="en-US" sz="1800" dirty="0" err="1">
                          <a:effectLst/>
                        </a:rPr>
                        <a:t>d’origine</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00000"/>
                        </a:lnSpc>
                        <a:spcBef>
                          <a:spcPts val="180"/>
                        </a:spcBef>
                        <a:spcAft>
                          <a:spcPts val="600"/>
                        </a:spcAft>
                        <a:buNone/>
                      </a:pPr>
                      <a:r>
                        <a:rPr lang="en-US" sz="1800" dirty="0" err="1">
                          <a:effectLst/>
                        </a:rPr>
                        <a:t>Chambres</a:t>
                      </a:r>
                      <a:r>
                        <a:rPr lang="en-US" sz="1800" dirty="0">
                          <a:effectLst/>
                        </a:rPr>
                        <a:t> (millions)</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gn="ctr">
                        <a:lnSpc>
                          <a:spcPct val="150000"/>
                        </a:lnSpc>
                        <a:spcBef>
                          <a:spcPts val="0"/>
                        </a:spcBef>
                        <a:spcAft>
                          <a:spcPts val="600"/>
                        </a:spcAft>
                        <a:buNone/>
                      </a:pPr>
                      <a:r>
                        <a:rPr lang="en-US" sz="1800" dirty="0" err="1">
                          <a:effectLst/>
                        </a:rPr>
                        <a:t>Croissance</a:t>
                      </a:r>
                      <a:r>
                        <a:rPr lang="en-US" sz="1800" dirty="0">
                          <a:effectLst/>
                        </a:rPr>
                        <a:t> 2024</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53792720"/>
                  </a:ext>
                </a:extLst>
              </a:tr>
              <a:tr h="592920">
                <a:tc>
                  <a:txBody>
                    <a:bodyPr/>
                    <a:lstStyle/>
                    <a:p>
                      <a:pPr algn="ctr">
                        <a:spcBef>
                          <a:spcPts val="180"/>
                        </a:spcBef>
                        <a:spcAft>
                          <a:spcPts val="180"/>
                        </a:spcAft>
                        <a:buNone/>
                      </a:pPr>
                      <a:r>
                        <a:rPr lang="en-US" sz="1800">
                          <a:effectLst/>
                        </a:rPr>
                        <a:t>1</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Marriott International</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États-Unis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1,574</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+4,8%</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3685221"/>
                  </a:ext>
                </a:extLst>
              </a:tr>
              <a:tr h="407768">
                <a:tc>
                  <a:txBody>
                    <a:bodyPr/>
                    <a:lstStyle/>
                    <a:p>
                      <a:pPr algn="ctr">
                        <a:spcBef>
                          <a:spcPts val="180"/>
                        </a:spcBef>
                        <a:spcAft>
                          <a:spcPts val="180"/>
                        </a:spcAft>
                        <a:buNone/>
                      </a:pPr>
                      <a:r>
                        <a:rPr lang="en-US" sz="1800">
                          <a:effectLst/>
                        </a:rPr>
                        <a:t>2</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Jin Jiang</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Chine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1,336</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+7,7%</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1418017"/>
                  </a:ext>
                </a:extLst>
              </a:tr>
              <a:tr h="672352">
                <a:tc>
                  <a:txBody>
                    <a:bodyPr/>
                    <a:lstStyle/>
                    <a:p>
                      <a:pPr algn="ctr">
                        <a:spcBef>
                          <a:spcPts val="180"/>
                        </a:spcBef>
                        <a:spcAft>
                          <a:spcPts val="180"/>
                        </a:spcAft>
                        <a:buNone/>
                      </a:pPr>
                      <a:r>
                        <a:rPr lang="en-US" sz="1800">
                          <a:effectLst/>
                        </a:rPr>
                        <a:t>3</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Hilton Worldwide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États-Unis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1,167</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+4,8%</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4830129"/>
                  </a:ext>
                </a:extLst>
              </a:tr>
              <a:tr h="720080">
                <a:tc>
                  <a:txBody>
                    <a:bodyPr/>
                    <a:lstStyle/>
                    <a:p>
                      <a:pPr algn="ctr">
                        <a:spcBef>
                          <a:spcPts val="180"/>
                        </a:spcBef>
                        <a:spcAft>
                          <a:spcPts val="180"/>
                        </a:spcAft>
                        <a:buNone/>
                      </a:pPr>
                      <a:r>
                        <a:rPr lang="en-US" sz="1800">
                          <a:effectLst/>
                        </a:rPr>
                        <a:t>4</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IHG Hotels &amp; Resorts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Royaume-Uni</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937</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+3,8%</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146177"/>
                  </a:ext>
                </a:extLst>
              </a:tr>
              <a:tr h="1006976">
                <a:tc>
                  <a:txBody>
                    <a:bodyPr/>
                    <a:lstStyle/>
                    <a:p>
                      <a:pPr algn="ctr">
                        <a:spcBef>
                          <a:spcPts val="180"/>
                        </a:spcBef>
                        <a:spcAft>
                          <a:spcPts val="180"/>
                        </a:spcAft>
                        <a:buNone/>
                      </a:pPr>
                      <a:r>
                        <a:rPr lang="en-US" sz="1800">
                          <a:effectLst/>
                        </a:rPr>
                        <a:t>5</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Wyndham Hotels &amp; Resorts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États-Unis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872</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+3,5%</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7706903"/>
                  </a:ext>
                </a:extLst>
              </a:tr>
              <a:tr h="617200">
                <a:tc>
                  <a:txBody>
                    <a:bodyPr/>
                    <a:lstStyle/>
                    <a:p>
                      <a:pPr algn="ctr">
                        <a:spcBef>
                          <a:spcPts val="180"/>
                        </a:spcBef>
                        <a:spcAft>
                          <a:spcPts val="180"/>
                        </a:spcAft>
                        <a:buNone/>
                      </a:pPr>
                      <a:r>
                        <a:rPr lang="en-US" sz="1800">
                          <a:effectLst/>
                        </a:rPr>
                        <a:t>6</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Huazhu (H World Group)</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Chine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846</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+12,7%</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4707973"/>
                  </a:ext>
                </a:extLst>
              </a:tr>
              <a:tr h="367768">
                <a:tc>
                  <a:txBody>
                    <a:bodyPr/>
                    <a:lstStyle/>
                    <a:p>
                      <a:pPr algn="ctr">
                        <a:spcBef>
                          <a:spcPts val="180"/>
                        </a:spcBef>
                        <a:spcAft>
                          <a:spcPts val="180"/>
                        </a:spcAft>
                        <a:buNone/>
                      </a:pPr>
                      <a:r>
                        <a:rPr lang="en-US" sz="1800">
                          <a:effectLst/>
                        </a:rPr>
                        <a:t>7</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Accor</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France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822</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+2,4%</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1299045"/>
                  </a:ext>
                </a:extLst>
              </a:tr>
              <a:tr h="672352">
                <a:tc>
                  <a:txBody>
                    <a:bodyPr/>
                    <a:lstStyle/>
                    <a:p>
                      <a:pPr algn="ctr">
                        <a:spcBef>
                          <a:spcPts val="180"/>
                        </a:spcBef>
                        <a:spcAft>
                          <a:spcPts val="180"/>
                        </a:spcAft>
                        <a:buNone/>
                      </a:pPr>
                      <a:r>
                        <a:rPr lang="en-US" sz="1800">
                          <a:effectLst/>
                        </a:rPr>
                        <a:t>8</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Choice Hotels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États-Unis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633</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+0,8%</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7741147"/>
                  </a:ext>
                </a:extLst>
              </a:tr>
              <a:tr h="407768">
                <a:tc>
                  <a:txBody>
                    <a:bodyPr/>
                    <a:lstStyle/>
                    <a:p>
                      <a:pPr algn="ctr">
                        <a:spcBef>
                          <a:spcPts val="180"/>
                        </a:spcBef>
                        <a:spcAft>
                          <a:spcPts val="180"/>
                        </a:spcAft>
                        <a:buNone/>
                      </a:pPr>
                      <a:r>
                        <a:rPr lang="en-US" sz="1800">
                          <a:effectLst/>
                        </a:rPr>
                        <a:t>9</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BTH Hotels</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Chine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482</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+2,9%</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828209"/>
                  </a:ext>
                </a:extLst>
              </a:tr>
              <a:tr h="226592">
                <a:tc>
                  <a:txBody>
                    <a:bodyPr/>
                    <a:lstStyle/>
                    <a:p>
                      <a:pPr algn="ctr">
                        <a:spcBef>
                          <a:spcPts val="180"/>
                        </a:spcBef>
                        <a:spcAft>
                          <a:spcPts val="180"/>
                        </a:spcAft>
                        <a:buNone/>
                      </a:pPr>
                      <a:r>
                        <a:rPr lang="en-US" sz="1800">
                          <a:effectLst/>
                        </a:rPr>
                        <a:t>10</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OYO</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Inde</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a:effectLst/>
                        </a:rPr>
                        <a:t>404</a:t>
                      </a:r>
                      <a:endParaRPr lang="fr-FR" sz="18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spcBef>
                          <a:spcPts val="180"/>
                        </a:spcBef>
                        <a:spcAft>
                          <a:spcPts val="180"/>
                        </a:spcAft>
                        <a:buNone/>
                      </a:pPr>
                      <a:r>
                        <a:rPr lang="en-US" sz="1800" dirty="0">
                          <a:effectLst/>
                        </a:rPr>
                        <a:t>N/A</a:t>
                      </a: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5415669"/>
                  </a:ext>
                </a:extLst>
              </a:tr>
            </a:tbl>
          </a:graphicData>
        </a:graphic>
      </p:graphicFrame>
    </p:spTree>
    <p:extLst>
      <p:ext uri="{BB962C8B-B14F-4D97-AF65-F5344CB8AC3E}">
        <p14:creationId xmlns:p14="http://schemas.microsoft.com/office/powerpoint/2010/main" val="2332694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E7A719-EDC7-482A-8FDD-2034DD057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4554" y="4575430"/>
            <a:ext cx="1929949" cy="1741428"/>
          </a:xfrm>
          <a:prstGeom prst="rect">
            <a:avLst/>
          </a:prstGeom>
        </p:spPr>
      </p:pic>
      <p:pic>
        <p:nvPicPr>
          <p:cNvPr id="5" name="Image 4">
            <a:extLst>
              <a:ext uri="{FF2B5EF4-FFF2-40B4-BE49-F238E27FC236}">
                <a16:creationId xmlns:a16="http://schemas.microsoft.com/office/drawing/2014/main" id="{17B6F530-EC02-4258-B0F4-3DE6C394A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98" y="4575429"/>
            <a:ext cx="6755055" cy="1741428"/>
          </a:xfrm>
          <a:prstGeom prst="rect">
            <a:avLst/>
          </a:prstGeom>
        </p:spPr>
      </p:pic>
      <p:sp>
        <p:nvSpPr>
          <p:cNvPr id="8" name="ZoneTexte 7">
            <a:extLst>
              <a:ext uri="{FF2B5EF4-FFF2-40B4-BE49-F238E27FC236}">
                <a16:creationId xmlns:a16="http://schemas.microsoft.com/office/drawing/2014/main" id="{15DCB253-BE4E-44EA-B048-D3721CCB858B}"/>
              </a:ext>
            </a:extLst>
          </p:cNvPr>
          <p:cNvSpPr txBox="1"/>
          <p:nvPr/>
        </p:nvSpPr>
        <p:spPr>
          <a:xfrm>
            <a:off x="239608" y="5825308"/>
            <a:ext cx="336741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tourisme aux États-Unis</a:t>
            </a:r>
          </a:p>
        </p:txBody>
      </p:sp>
      <p:pic>
        <p:nvPicPr>
          <p:cNvPr id="10" name="Image 9">
            <a:extLst>
              <a:ext uri="{FF2B5EF4-FFF2-40B4-BE49-F238E27FC236}">
                <a16:creationId xmlns:a16="http://schemas.microsoft.com/office/drawing/2014/main" id="{FF61E3FC-BA18-48B7-A3C5-182F1A78E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08" y="812957"/>
            <a:ext cx="8674895" cy="3762471"/>
          </a:xfrm>
          <a:prstGeom prst="rect">
            <a:avLst/>
          </a:prstGeom>
        </p:spPr>
      </p:pic>
    </p:spTree>
    <p:extLst>
      <p:ext uri="{BB962C8B-B14F-4D97-AF65-F5344CB8AC3E}">
        <p14:creationId xmlns:p14="http://schemas.microsoft.com/office/powerpoint/2010/main" val="917798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7226A1C-FD52-406D-B990-8ED6EF62E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89" y="892552"/>
            <a:ext cx="8769131" cy="5898823"/>
          </a:xfrm>
          <a:prstGeom prst="rect">
            <a:avLst/>
          </a:prstGeom>
        </p:spPr>
      </p:pic>
      <p:sp>
        <p:nvSpPr>
          <p:cNvPr id="2" name="ZoneTexte 1">
            <a:extLst>
              <a:ext uri="{FF2B5EF4-FFF2-40B4-BE49-F238E27FC236}">
                <a16:creationId xmlns:a16="http://schemas.microsoft.com/office/drawing/2014/main" id="{524D9BBF-A51B-4979-AAB9-055F03B9D608}"/>
              </a:ext>
            </a:extLst>
          </p:cNvPr>
          <p:cNvSpPr txBox="1"/>
          <p:nvPr/>
        </p:nvSpPr>
        <p:spPr>
          <a:xfrm>
            <a:off x="53062" y="0"/>
            <a:ext cx="8959056" cy="892552"/>
          </a:xfrm>
          <a:prstGeom prst="rect">
            <a:avLst/>
          </a:prstGeom>
          <a:solidFill>
            <a:schemeClr val="bg1"/>
          </a:solidFill>
        </p:spPr>
        <p:txBody>
          <a:bodyPr wrap="square" rtlCol="0">
            <a:spAutoFit/>
          </a:bodyPr>
          <a:lstStyle/>
          <a:p>
            <a:r>
              <a:rPr lang="fr-FR" sz="2600" dirty="0">
                <a:solidFill>
                  <a:schemeClr val="accent2">
                    <a:lumMod val="75000"/>
                  </a:schemeClr>
                </a:solidFill>
                <a:latin typeface="Arial Black" panose="020B0A04020102020204" pitchFamily="34" charset="0"/>
              </a:rPr>
              <a:t>III Le Canada, un produit touristique fondé sur la nature</a:t>
            </a:r>
          </a:p>
        </p:txBody>
      </p:sp>
      <p:sp>
        <p:nvSpPr>
          <p:cNvPr id="3" name="ZoneTexte 2">
            <a:extLst>
              <a:ext uri="{FF2B5EF4-FFF2-40B4-BE49-F238E27FC236}">
                <a16:creationId xmlns:a16="http://schemas.microsoft.com/office/drawing/2014/main" id="{95A503DA-099C-48AB-A488-B6ABC78AEFBF}"/>
              </a:ext>
            </a:extLst>
          </p:cNvPr>
          <p:cNvSpPr txBox="1"/>
          <p:nvPr/>
        </p:nvSpPr>
        <p:spPr>
          <a:xfrm>
            <a:off x="7170359" y="1000274"/>
            <a:ext cx="1895952" cy="1569660"/>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1/ Un tourisme urbain important</a:t>
            </a:r>
          </a:p>
        </p:txBody>
      </p:sp>
    </p:spTree>
    <p:extLst>
      <p:ext uri="{BB962C8B-B14F-4D97-AF65-F5344CB8AC3E}">
        <p14:creationId xmlns:p14="http://schemas.microsoft.com/office/powerpoint/2010/main" val="38237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7F0D685-3449-4A49-8FA8-3DD6C3F7E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1450"/>
            <a:ext cx="8686800" cy="6515100"/>
          </a:xfrm>
          <a:prstGeom prst="rect">
            <a:avLst/>
          </a:prstGeom>
        </p:spPr>
      </p:pic>
    </p:spTree>
    <p:extLst>
      <p:ext uri="{BB962C8B-B14F-4D97-AF65-F5344CB8AC3E}">
        <p14:creationId xmlns:p14="http://schemas.microsoft.com/office/powerpoint/2010/main" val="360169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2991F51-3A8C-46C9-AAF4-C2DAB8446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15" y="123825"/>
            <a:ext cx="7381875" cy="6610350"/>
          </a:xfrm>
          <a:prstGeom prst="rect">
            <a:avLst/>
          </a:prstGeom>
        </p:spPr>
      </p:pic>
    </p:spTree>
    <p:extLst>
      <p:ext uri="{BB962C8B-B14F-4D97-AF65-F5344CB8AC3E}">
        <p14:creationId xmlns:p14="http://schemas.microsoft.com/office/powerpoint/2010/main" val="67469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F4E0D8-2A13-483C-B243-8541D72F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885"/>
            <a:ext cx="9144000" cy="3048000"/>
          </a:xfrm>
          <a:prstGeom prst="rect">
            <a:avLst/>
          </a:prstGeom>
        </p:spPr>
      </p:pic>
      <p:pic>
        <p:nvPicPr>
          <p:cNvPr id="7" name="Image 6">
            <a:extLst>
              <a:ext uri="{FF2B5EF4-FFF2-40B4-BE49-F238E27FC236}">
                <a16:creationId xmlns:a16="http://schemas.microsoft.com/office/drawing/2014/main" id="{E5064C24-0FFB-4FE8-B33F-1BF4CC09B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3885"/>
            <a:ext cx="8115300" cy="2403864"/>
          </a:xfrm>
          <a:prstGeom prst="rect">
            <a:avLst/>
          </a:prstGeom>
        </p:spPr>
      </p:pic>
      <p:pic>
        <p:nvPicPr>
          <p:cNvPr id="3" name="Image 2">
            <a:extLst>
              <a:ext uri="{FF2B5EF4-FFF2-40B4-BE49-F238E27FC236}">
                <a16:creationId xmlns:a16="http://schemas.microsoft.com/office/drawing/2014/main" id="{1B16047A-BB15-420B-AAC3-3C557E60A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097024"/>
          </a:xfrm>
          <a:prstGeom prst="rect">
            <a:avLst/>
          </a:prstGeom>
        </p:spPr>
      </p:pic>
      <p:sp>
        <p:nvSpPr>
          <p:cNvPr id="8" name="Text Box 3">
            <a:extLst>
              <a:ext uri="{FF2B5EF4-FFF2-40B4-BE49-F238E27FC236}">
                <a16:creationId xmlns:a16="http://schemas.microsoft.com/office/drawing/2014/main" id="{E621CE05-55F8-408F-9A2D-3E1B017C9D9B}"/>
              </a:ext>
            </a:extLst>
          </p:cNvPr>
          <p:cNvSpPr txBox="1">
            <a:spLocks noChangeArrowheads="1"/>
          </p:cNvSpPr>
          <p:nvPr/>
        </p:nvSpPr>
        <p:spPr bwMode="auto">
          <a:xfrm>
            <a:off x="1" y="0"/>
            <a:ext cx="116586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1900" dirty="0">
                <a:cs typeface="Arial" panose="020B0604020202020204" pitchFamily="34" charset="0"/>
              </a:rPr>
              <a:t>Montréal</a:t>
            </a:r>
          </a:p>
        </p:txBody>
      </p:sp>
    </p:spTree>
    <p:extLst>
      <p:ext uri="{BB962C8B-B14F-4D97-AF65-F5344CB8AC3E}">
        <p14:creationId xmlns:p14="http://schemas.microsoft.com/office/powerpoint/2010/main" val="1053966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241A4C-9B53-43BB-A87F-DC4CBF827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90" y="210561"/>
            <a:ext cx="8389620" cy="5440145"/>
          </a:xfrm>
          <a:prstGeom prst="rect">
            <a:avLst/>
          </a:prstGeom>
        </p:spPr>
      </p:pic>
      <p:sp>
        <p:nvSpPr>
          <p:cNvPr id="4" name="ZoneTexte 3">
            <a:extLst>
              <a:ext uri="{FF2B5EF4-FFF2-40B4-BE49-F238E27FC236}">
                <a16:creationId xmlns:a16="http://schemas.microsoft.com/office/drawing/2014/main" id="{CD74901B-7AD1-4111-BCCB-36FF5988B0C4}"/>
              </a:ext>
            </a:extLst>
          </p:cNvPr>
          <p:cNvSpPr txBox="1"/>
          <p:nvPr/>
        </p:nvSpPr>
        <p:spPr>
          <a:xfrm>
            <a:off x="377190" y="5650706"/>
            <a:ext cx="6823710"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Vue satellite (2016) : Québec et Lévis de part et d'autre du fleuve Saint-Laurent, et la pointe ouest de l’Île d’Orléans.</a:t>
            </a:r>
          </a:p>
        </p:txBody>
      </p:sp>
    </p:spTree>
    <p:extLst>
      <p:ext uri="{BB962C8B-B14F-4D97-AF65-F5344CB8AC3E}">
        <p14:creationId xmlns:p14="http://schemas.microsoft.com/office/powerpoint/2010/main" val="1885275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FA9D80C-9EF6-41A1-8F3E-312D5B486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46" y="720090"/>
            <a:ext cx="8814708" cy="5417820"/>
          </a:xfrm>
          <a:prstGeom prst="rect">
            <a:avLst/>
          </a:prstGeom>
        </p:spPr>
      </p:pic>
      <p:sp>
        <p:nvSpPr>
          <p:cNvPr id="6" name="ZoneTexte 5">
            <a:extLst>
              <a:ext uri="{FF2B5EF4-FFF2-40B4-BE49-F238E27FC236}">
                <a16:creationId xmlns:a16="http://schemas.microsoft.com/office/drawing/2014/main" id="{BC96C98D-9B5E-42B6-88CF-067AAA22BEB7}"/>
              </a:ext>
            </a:extLst>
          </p:cNvPr>
          <p:cNvSpPr txBox="1"/>
          <p:nvPr/>
        </p:nvSpPr>
        <p:spPr>
          <a:xfrm>
            <a:off x="164646" y="6137910"/>
            <a:ext cx="415734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Toronto – au 1</a:t>
            </a:r>
            <a:r>
              <a:rPr lang="fr-FR" sz="2000" baseline="30000" dirty="0">
                <a:latin typeface="Arial" panose="020B0604020202020204" pitchFamily="34" charset="0"/>
                <a:cs typeface="Arial" panose="020B0604020202020204" pitchFamily="34" charset="0"/>
              </a:rPr>
              <a:t>er</a:t>
            </a:r>
            <a:r>
              <a:rPr lang="fr-FR" sz="2000" dirty="0">
                <a:latin typeface="Arial" panose="020B0604020202020204" pitchFamily="34" charset="0"/>
                <a:cs typeface="Arial" panose="020B0604020202020204" pitchFamily="34" charset="0"/>
              </a:rPr>
              <a:t> plan le lac Ontario</a:t>
            </a:r>
          </a:p>
        </p:txBody>
      </p:sp>
    </p:spTree>
    <p:extLst>
      <p:ext uri="{BB962C8B-B14F-4D97-AF65-F5344CB8AC3E}">
        <p14:creationId xmlns:p14="http://schemas.microsoft.com/office/powerpoint/2010/main" val="1702905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A9F699-25BC-476C-808F-093254BDF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65" y="1318022"/>
            <a:ext cx="8840470" cy="4972764"/>
          </a:xfrm>
          <a:prstGeom prst="rect">
            <a:avLst/>
          </a:prstGeom>
        </p:spPr>
      </p:pic>
      <p:sp>
        <p:nvSpPr>
          <p:cNvPr id="4" name="ZoneTexte 3">
            <a:extLst>
              <a:ext uri="{FF2B5EF4-FFF2-40B4-BE49-F238E27FC236}">
                <a16:creationId xmlns:a16="http://schemas.microsoft.com/office/drawing/2014/main" id="{DB9FFAD2-59A6-42D9-AC61-49A88D6E0A0A}"/>
              </a:ext>
            </a:extLst>
          </p:cNvPr>
          <p:cNvSpPr txBox="1"/>
          <p:nvPr/>
        </p:nvSpPr>
        <p:spPr>
          <a:xfrm>
            <a:off x="151765" y="6290786"/>
            <a:ext cx="594360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Vancouver – province de Colombie britannique</a:t>
            </a:r>
          </a:p>
        </p:txBody>
      </p:sp>
      <p:pic>
        <p:nvPicPr>
          <p:cNvPr id="8" name="Image 7">
            <a:extLst>
              <a:ext uri="{FF2B5EF4-FFF2-40B4-BE49-F238E27FC236}">
                <a16:creationId xmlns:a16="http://schemas.microsoft.com/office/drawing/2014/main" id="{E8C2C788-9915-4FAD-92BC-8975B9F53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561" y="0"/>
            <a:ext cx="2732674" cy="3429000"/>
          </a:xfrm>
          <a:prstGeom prst="rect">
            <a:avLst/>
          </a:prstGeom>
        </p:spPr>
      </p:pic>
    </p:spTree>
    <p:extLst>
      <p:ext uri="{BB962C8B-B14F-4D97-AF65-F5344CB8AC3E}">
        <p14:creationId xmlns:p14="http://schemas.microsoft.com/office/powerpoint/2010/main" val="1372941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86A533-80AE-4A01-BA45-7C8C9C950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40153"/>
            <a:ext cx="7600950" cy="6732270"/>
          </a:xfrm>
          <a:prstGeom prst="rect">
            <a:avLst/>
          </a:prstGeom>
        </p:spPr>
      </p:pic>
      <p:sp>
        <p:nvSpPr>
          <p:cNvPr id="2" name="ZoneTexte 1">
            <a:extLst>
              <a:ext uri="{FF2B5EF4-FFF2-40B4-BE49-F238E27FC236}">
                <a16:creationId xmlns:a16="http://schemas.microsoft.com/office/drawing/2014/main" id="{8E179813-3EC7-4115-8862-AD61B625711B}"/>
              </a:ext>
            </a:extLst>
          </p:cNvPr>
          <p:cNvSpPr txBox="1"/>
          <p:nvPr/>
        </p:nvSpPr>
        <p:spPr>
          <a:xfrm>
            <a:off x="102870" y="-40153"/>
            <a:ext cx="3371850" cy="1200329"/>
          </a:xfrm>
          <a:prstGeom prst="rect">
            <a:avLst/>
          </a:prstGeom>
          <a:solidFill>
            <a:schemeClr val="bg1"/>
          </a:solidFill>
        </p:spPr>
        <p:txBody>
          <a:bodyPr wrap="square" rtlCol="0">
            <a:spAutoFit/>
          </a:bodyPr>
          <a:lstStyle/>
          <a:p>
            <a:r>
              <a:rPr lang="fr-FR" sz="2400">
                <a:solidFill>
                  <a:schemeClr val="accent2">
                    <a:lumMod val="75000"/>
                  </a:schemeClr>
                </a:solidFill>
                <a:latin typeface="Arial Black" panose="020B0A04020102020204" pitchFamily="34" charset="0"/>
              </a:rPr>
              <a:t>2/ Le tourisme de nature occupe une place de choix</a:t>
            </a:r>
            <a:endParaRPr lang="fr-FR" sz="2400" dirty="0">
              <a:solidFill>
                <a:schemeClr val="accent2">
                  <a:lumMod val="75000"/>
                </a:schemeClr>
              </a:solidFill>
              <a:latin typeface="Arial Black" panose="020B0A04020102020204" pitchFamily="34" charset="0"/>
            </a:endParaRPr>
          </a:p>
        </p:txBody>
      </p:sp>
    </p:spTree>
    <p:extLst>
      <p:ext uri="{BB962C8B-B14F-4D97-AF65-F5344CB8AC3E}">
        <p14:creationId xmlns:p14="http://schemas.microsoft.com/office/powerpoint/2010/main" val="89123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E502344-3D00-4AB4-8522-829938D00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10" y="112546"/>
            <a:ext cx="7479188" cy="6516854"/>
          </a:xfrm>
          <a:prstGeom prst="rect">
            <a:avLst/>
          </a:prstGeom>
        </p:spPr>
      </p:pic>
      <p:sp>
        <p:nvSpPr>
          <p:cNvPr id="6" name="ZoneTexte 5">
            <a:extLst>
              <a:ext uri="{FF2B5EF4-FFF2-40B4-BE49-F238E27FC236}">
                <a16:creationId xmlns:a16="http://schemas.microsoft.com/office/drawing/2014/main" id="{768D8532-0E6B-49BE-B7BA-79A4A6B7D2EC}"/>
              </a:ext>
            </a:extLst>
          </p:cNvPr>
          <p:cNvSpPr txBox="1"/>
          <p:nvPr/>
        </p:nvSpPr>
        <p:spPr>
          <a:xfrm>
            <a:off x="1054735" y="5799296"/>
            <a:ext cx="286575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Source linternaute.com</a:t>
            </a:r>
          </a:p>
        </p:txBody>
      </p:sp>
    </p:spTree>
    <p:extLst>
      <p:ext uri="{BB962C8B-B14F-4D97-AF65-F5344CB8AC3E}">
        <p14:creationId xmlns:p14="http://schemas.microsoft.com/office/powerpoint/2010/main" val="3832632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1A7A7FB-EC54-474E-9ECF-97B5D002A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370" y="4769740"/>
            <a:ext cx="1929949" cy="1741428"/>
          </a:xfrm>
          <a:prstGeom prst="rect">
            <a:avLst/>
          </a:prstGeom>
        </p:spPr>
      </p:pic>
      <p:pic>
        <p:nvPicPr>
          <p:cNvPr id="11" name="Image 10">
            <a:extLst>
              <a:ext uri="{FF2B5EF4-FFF2-40B4-BE49-F238E27FC236}">
                <a16:creationId xmlns:a16="http://schemas.microsoft.com/office/drawing/2014/main" id="{E46F47AE-E4A0-47EE-9437-67EE9E00F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14" y="4769739"/>
            <a:ext cx="6755055" cy="1741428"/>
          </a:xfrm>
          <a:prstGeom prst="rect">
            <a:avLst/>
          </a:prstGeom>
        </p:spPr>
      </p:pic>
      <p:sp>
        <p:nvSpPr>
          <p:cNvPr id="8" name="ZoneTexte 7">
            <a:extLst>
              <a:ext uri="{FF2B5EF4-FFF2-40B4-BE49-F238E27FC236}">
                <a16:creationId xmlns:a16="http://schemas.microsoft.com/office/drawing/2014/main" id="{570FA0FB-E388-4E92-B646-FEA821C6A772}"/>
              </a:ext>
            </a:extLst>
          </p:cNvPr>
          <p:cNvSpPr txBox="1"/>
          <p:nvPr/>
        </p:nvSpPr>
        <p:spPr>
          <a:xfrm>
            <a:off x="187313" y="6111058"/>
            <a:ext cx="314007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tourisme au Canada</a:t>
            </a:r>
          </a:p>
        </p:txBody>
      </p:sp>
      <p:pic>
        <p:nvPicPr>
          <p:cNvPr id="4" name="Image 3">
            <a:extLst>
              <a:ext uri="{FF2B5EF4-FFF2-40B4-BE49-F238E27FC236}">
                <a16:creationId xmlns:a16="http://schemas.microsoft.com/office/drawing/2014/main" id="{E6E7DDD0-7805-42B3-9D9E-45650F0BF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13" y="37963"/>
            <a:ext cx="8685006" cy="4731775"/>
          </a:xfrm>
          <a:prstGeom prst="rect">
            <a:avLst/>
          </a:prstGeom>
        </p:spPr>
      </p:pic>
    </p:spTree>
    <p:extLst>
      <p:ext uri="{BB962C8B-B14F-4D97-AF65-F5344CB8AC3E}">
        <p14:creationId xmlns:p14="http://schemas.microsoft.com/office/powerpoint/2010/main" val="3590352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DD2B276-B0B1-4583-90C5-859AEA60E7CE}"/>
              </a:ext>
            </a:extLst>
          </p:cNvPr>
          <p:cNvSpPr txBox="1"/>
          <p:nvPr/>
        </p:nvSpPr>
        <p:spPr>
          <a:xfrm>
            <a:off x="92472" y="217170"/>
            <a:ext cx="8651478" cy="892552"/>
          </a:xfrm>
          <a:prstGeom prst="rect">
            <a:avLst/>
          </a:prstGeom>
          <a:solidFill>
            <a:schemeClr val="bg1"/>
          </a:solidFill>
        </p:spPr>
        <p:txBody>
          <a:bodyPr wrap="square" rtlCol="0">
            <a:spAutoFit/>
          </a:bodyPr>
          <a:lstStyle/>
          <a:p>
            <a:r>
              <a:rPr lang="fr-FR" sz="2600" dirty="0">
                <a:solidFill>
                  <a:schemeClr val="accent2">
                    <a:lumMod val="75000"/>
                  </a:schemeClr>
                </a:solidFill>
                <a:latin typeface="Arial Black" panose="020B0A04020102020204" pitchFamily="34" charset="0"/>
              </a:rPr>
              <a:t>IV Le Mexique, entre patrimoine précolombien et tourisme balnéaire de masse</a:t>
            </a:r>
          </a:p>
        </p:txBody>
      </p:sp>
      <p:sp>
        <p:nvSpPr>
          <p:cNvPr id="3" name="ZoneTexte 2">
            <a:extLst>
              <a:ext uri="{FF2B5EF4-FFF2-40B4-BE49-F238E27FC236}">
                <a16:creationId xmlns:a16="http://schemas.microsoft.com/office/drawing/2014/main" id="{9B4F56E8-3BFF-4737-8388-4BF4D41FE39C}"/>
              </a:ext>
            </a:extLst>
          </p:cNvPr>
          <p:cNvSpPr txBox="1"/>
          <p:nvPr/>
        </p:nvSpPr>
        <p:spPr>
          <a:xfrm>
            <a:off x="262890" y="1377464"/>
            <a:ext cx="3865661"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1/ Quelques repères</a:t>
            </a:r>
          </a:p>
        </p:txBody>
      </p:sp>
      <p:sp>
        <p:nvSpPr>
          <p:cNvPr id="4" name="ZoneTexte 3">
            <a:extLst>
              <a:ext uri="{FF2B5EF4-FFF2-40B4-BE49-F238E27FC236}">
                <a16:creationId xmlns:a16="http://schemas.microsoft.com/office/drawing/2014/main" id="{AAB198F3-397A-44B0-A90A-8440DF1771CC}"/>
              </a:ext>
            </a:extLst>
          </p:cNvPr>
          <p:cNvSpPr txBox="1"/>
          <p:nvPr/>
        </p:nvSpPr>
        <p:spPr>
          <a:xfrm>
            <a:off x="262890" y="4142513"/>
            <a:ext cx="7666731" cy="830997"/>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2/ Une offre surtout basée sur un tourisme balnéaire de masse</a:t>
            </a:r>
          </a:p>
        </p:txBody>
      </p:sp>
      <p:sp>
        <p:nvSpPr>
          <p:cNvPr id="7" name="ZoneTexte 6">
            <a:extLst>
              <a:ext uri="{FF2B5EF4-FFF2-40B4-BE49-F238E27FC236}">
                <a16:creationId xmlns:a16="http://schemas.microsoft.com/office/drawing/2014/main" id="{9E15C34F-1F46-475D-BC12-570ADB4E04A9}"/>
              </a:ext>
            </a:extLst>
          </p:cNvPr>
          <p:cNvSpPr txBox="1"/>
          <p:nvPr/>
        </p:nvSpPr>
        <p:spPr>
          <a:xfrm>
            <a:off x="262890" y="2243122"/>
            <a:ext cx="7875270" cy="1554272"/>
          </a:xfrm>
          <a:prstGeom prst="rect">
            <a:avLst/>
          </a:prstGeom>
          <a:solidFill>
            <a:schemeClr val="accent6">
              <a:lumMod val="40000"/>
              <a:lumOff val="60000"/>
            </a:schemeClr>
          </a:solidFill>
        </p:spPr>
        <p:txBody>
          <a:bodyPr wrap="square" rtlCol="0">
            <a:spAutoFit/>
          </a:bodyPr>
          <a:lstStyle/>
          <a:p>
            <a:pPr marL="342900" indent="-342900">
              <a:spcAft>
                <a:spcPts val="600"/>
              </a:spcAft>
              <a:buFontTx/>
              <a:buChar char="-"/>
            </a:pPr>
            <a:r>
              <a:rPr lang="fr-FR" sz="2000" b="1" dirty="0">
                <a:latin typeface="Verdana" panose="020B0604030504040204" pitchFamily="34" charset="0"/>
                <a:ea typeface="Verdana" panose="020B0604030504040204" pitchFamily="34" charset="0"/>
              </a:rPr>
              <a:t>Flux touristiques</a:t>
            </a:r>
          </a:p>
          <a:p>
            <a:pPr marL="342900" indent="-342900">
              <a:spcAft>
                <a:spcPts val="600"/>
              </a:spcAft>
              <a:buFontTx/>
              <a:buChar char="-"/>
            </a:pPr>
            <a:r>
              <a:rPr lang="fr-FR" sz="2000" b="1" dirty="0">
                <a:latin typeface="Verdana" panose="020B0604030504040204" pitchFamily="34" charset="0"/>
                <a:ea typeface="Verdana" panose="020B0604030504040204" pitchFamily="34" charset="0"/>
              </a:rPr>
              <a:t>Poids du tourisme dans l’économie</a:t>
            </a:r>
          </a:p>
          <a:p>
            <a:pPr marL="342900" indent="-342900">
              <a:spcAft>
                <a:spcPts val="600"/>
              </a:spcAft>
              <a:buFontTx/>
              <a:buChar char="-"/>
            </a:pPr>
            <a:r>
              <a:rPr lang="fr-FR" sz="2000" b="1" dirty="0">
                <a:latin typeface="Verdana" panose="020B0604030504040204" pitchFamily="34" charset="0"/>
                <a:ea typeface="Verdana" panose="020B0604030504040204" pitchFamily="34" charset="0"/>
              </a:rPr>
              <a:t>L’offre touristique</a:t>
            </a:r>
          </a:p>
          <a:p>
            <a:pPr marL="342900" indent="-342900">
              <a:spcAft>
                <a:spcPts val="600"/>
              </a:spcAft>
              <a:buFontTx/>
              <a:buChar char="-"/>
            </a:pPr>
            <a:r>
              <a:rPr lang="fr-FR" sz="2000" b="1" dirty="0">
                <a:latin typeface="Verdana" panose="020B0604030504040204" pitchFamily="34" charset="0"/>
                <a:ea typeface="Verdana" panose="020B0604030504040204" pitchFamily="34" charset="0"/>
              </a:rPr>
              <a:t>Le rôle de l’État dans le développement touristique</a:t>
            </a:r>
          </a:p>
        </p:txBody>
      </p:sp>
    </p:spTree>
    <p:extLst>
      <p:ext uri="{BB962C8B-B14F-4D97-AF65-F5344CB8AC3E}">
        <p14:creationId xmlns:p14="http://schemas.microsoft.com/office/powerpoint/2010/main" val="2427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30AFD47-B203-4229-A27C-86BCAE6BB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12" y="523612"/>
            <a:ext cx="8716657" cy="4246126"/>
          </a:xfrm>
          <a:prstGeom prst="rect">
            <a:avLst/>
          </a:prstGeom>
        </p:spPr>
      </p:pic>
      <p:pic>
        <p:nvPicPr>
          <p:cNvPr id="3" name="Image 2">
            <a:extLst>
              <a:ext uri="{FF2B5EF4-FFF2-40B4-BE49-F238E27FC236}">
                <a16:creationId xmlns:a16="http://schemas.microsoft.com/office/drawing/2014/main" id="{A7F2797C-04E4-49EE-B775-B6446949B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370" y="4769740"/>
            <a:ext cx="1929949" cy="1741428"/>
          </a:xfrm>
          <a:prstGeom prst="rect">
            <a:avLst/>
          </a:prstGeom>
        </p:spPr>
      </p:pic>
      <p:pic>
        <p:nvPicPr>
          <p:cNvPr id="4" name="Image 3">
            <a:extLst>
              <a:ext uri="{FF2B5EF4-FFF2-40B4-BE49-F238E27FC236}">
                <a16:creationId xmlns:a16="http://schemas.microsoft.com/office/drawing/2014/main" id="{0936E887-7702-435B-9616-93B3CD89E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14" y="4769739"/>
            <a:ext cx="6755055" cy="1741428"/>
          </a:xfrm>
          <a:prstGeom prst="rect">
            <a:avLst/>
          </a:prstGeom>
        </p:spPr>
      </p:pic>
      <p:sp>
        <p:nvSpPr>
          <p:cNvPr id="5" name="ZoneTexte 4">
            <a:extLst>
              <a:ext uri="{FF2B5EF4-FFF2-40B4-BE49-F238E27FC236}">
                <a16:creationId xmlns:a16="http://schemas.microsoft.com/office/drawing/2014/main" id="{65F595AA-C2E4-4F3D-A441-36B7D5FDE731}"/>
              </a:ext>
            </a:extLst>
          </p:cNvPr>
          <p:cNvSpPr txBox="1"/>
          <p:nvPr/>
        </p:nvSpPr>
        <p:spPr>
          <a:xfrm>
            <a:off x="187313" y="6111058"/>
            <a:ext cx="314007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tourisme au Mexique</a:t>
            </a:r>
          </a:p>
        </p:txBody>
      </p:sp>
    </p:spTree>
    <p:extLst>
      <p:ext uri="{BB962C8B-B14F-4D97-AF65-F5344CB8AC3E}">
        <p14:creationId xmlns:p14="http://schemas.microsoft.com/office/powerpoint/2010/main" val="2989561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FB6AD5-9ADE-4F83-873B-80122EF6494E}"/>
              </a:ext>
            </a:extLst>
          </p:cNvPr>
          <p:cNvSpPr txBox="1"/>
          <p:nvPr/>
        </p:nvSpPr>
        <p:spPr>
          <a:xfrm>
            <a:off x="204178" y="894992"/>
            <a:ext cx="3955853" cy="400110"/>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le déclin d’Acapulco</a:t>
            </a:r>
          </a:p>
        </p:txBody>
      </p:sp>
      <p:pic>
        <p:nvPicPr>
          <p:cNvPr id="6" name="Image 5">
            <a:extLst>
              <a:ext uri="{FF2B5EF4-FFF2-40B4-BE49-F238E27FC236}">
                <a16:creationId xmlns:a16="http://schemas.microsoft.com/office/drawing/2014/main" id="{90504808-3BC1-4ADE-A34B-B5C59CD7D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78" y="1295102"/>
            <a:ext cx="8735644" cy="4267796"/>
          </a:xfrm>
          <a:prstGeom prst="rect">
            <a:avLst/>
          </a:prstGeom>
        </p:spPr>
      </p:pic>
    </p:spTree>
    <p:extLst>
      <p:ext uri="{BB962C8B-B14F-4D97-AF65-F5344CB8AC3E}">
        <p14:creationId xmlns:p14="http://schemas.microsoft.com/office/powerpoint/2010/main" val="309484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086BD60-E1C0-4A62-B932-3335FB99F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4" y="217170"/>
            <a:ext cx="8962895" cy="6412230"/>
          </a:xfrm>
          <a:prstGeom prst="rect">
            <a:avLst/>
          </a:prstGeom>
        </p:spPr>
      </p:pic>
    </p:spTree>
    <p:extLst>
      <p:ext uri="{BB962C8B-B14F-4D97-AF65-F5344CB8AC3E}">
        <p14:creationId xmlns:p14="http://schemas.microsoft.com/office/powerpoint/2010/main" val="3613557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F0FF3E5-67D2-466C-BB09-9DDD085BC8A6}"/>
              </a:ext>
            </a:extLst>
          </p:cNvPr>
          <p:cNvSpPr txBox="1"/>
          <p:nvPr/>
        </p:nvSpPr>
        <p:spPr>
          <a:xfrm>
            <a:off x="194310" y="246564"/>
            <a:ext cx="2754630" cy="406906"/>
          </a:xfrm>
          <a:prstGeom prst="rect">
            <a:avLst/>
          </a:prstGeom>
          <a:solidFill>
            <a:schemeClr val="bg1"/>
          </a:solidFill>
        </p:spPr>
        <p:txBody>
          <a:bodyPr wrap="square">
            <a:spAutoFit/>
          </a:bodyPr>
          <a:lstStyle/>
          <a:p>
            <a:pPr>
              <a:lnSpc>
                <a:spcPct val="107000"/>
              </a:lnSpc>
              <a:spcAft>
                <a:spcPts val="800"/>
              </a:spcAft>
            </a:pPr>
            <a:r>
              <a:rPr lang="fr-FR" sz="2000" b="1" dirty="0">
                <a:solidFill>
                  <a:srgbClr val="7030A0"/>
                </a:solidFill>
                <a:effectLst/>
                <a:latin typeface="Arial Black" panose="020B0A04020102020204" pitchFamily="34" charset="0"/>
                <a:ea typeface="Calibri" panose="020F0502020204030204" pitchFamily="34" charset="0"/>
                <a:cs typeface="Times New Roman" panose="02020603050405020304" pitchFamily="18" charset="0"/>
              </a:rPr>
              <a:t>Exercice Cancun</a:t>
            </a:r>
            <a:endParaRPr lang="fr-FR" sz="2000" dirty="0">
              <a:solidFill>
                <a:srgbClr val="7030A0"/>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17" name="Image 16">
            <a:extLst>
              <a:ext uri="{FF2B5EF4-FFF2-40B4-BE49-F238E27FC236}">
                <a16:creationId xmlns:a16="http://schemas.microsoft.com/office/drawing/2014/main" id="{09EC287F-558E-4648-80F6-A1D496D6A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90" y="1016000"/>
            <a:ext cx="8583930" cy="5722620"/>
          </a:xfrm>
          <a:prstGeom prst="rect">
            <a:avLst/>
          </a:prstGeom>
        </p:spPr>
      </p:pic>
    </p:spTree>
    <p:extLst>
      <p:ext uri="{BB962C8B-B14F-4D97-AF65-F5344CB8AC3E}">
        <p14:creationId xmlns:p14="http://schemas.microsoft.com/office/powerpoint/2010/main" val="2204123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E1F9D8-616F-4091-A1AB-50C380F33301}"/>
              </a:ext>
            </a:extLst>
          </p:cNvPr>
          <p:cNvSpPr txBox="1"/>
          <p:nvPr/>
        </p:nvSpPr>
        <p:spPr>
          <a:xfrm>
            <a:off x="0" y="0"/>
            <a:ext cx="929259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3/ Les vestiges précolombiens, autre atout touristique</a:t>
            </a:r>
          </a:p>
        </p:txBody>
      </p:sp>
      <p:pic>
        <p:nvPicPr>
          <p:cNvPr id="6" name="Image 5">
            <a:extLst>
              <a:ext uri="{FF2B5EF4-FFF2-40B4-BE49-F238E27FC236}">
                <a16:creationId xmlns:a16="http://schemas.microsoft.com/office/drawing/2014/main" id="{B59D6E91-4263-4391-A8DA-DE4C5BA33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 y="623183"/>
            <a:ext cx="7836547" cy="6022112"/>
          </a:xfrm>
          <a:prstGeom prst="rect">
            <a:avLst/>
          </a:prstGeom>
        </p:spPr>
      </p:pic>
      <p:sp>
        <p:nvSpPr>
          <p:cNvPr id="7" name="Forme libre : forme 6">
            <a:extLst>
              <a:ext uri="{FF2B5EF4-FFF2-40B4-BE49-F238E27FC236}">
                <a16:creationId xmlns:a16="http://schemas.microsoft.com/office/drawing/2014/main" id="{10D8108A-1545-423E-A56F-41A5AE3BBB4A}"/>
              </a:ext>
            </a:extLst>
          </p:cNvPr>
          <p:cNvSpPr/>
          <p:nvPr/>
        </p:nvSpPr>
        <p:spPr>
          <a:xfrm>
            <a:off x="2993361" y="1274618"/>
            <a:ext cx="1650315" cy="1742671"/>
          </a:xfrm>
          <a:custGeom>
            <a:avLst/>
            <a:gdLst>
              <a:gd name="connsiteX0" fmla="*/ 40784 w 1650315"/>
              <a:gd name="connsiteY0" fmla="*/ 0 h 1742671"/>
              <a:gd name="connsiteX1" fmla="*/ 6148 w 1650315"/>
              <a:gd name="connsiteY1" fmla="*/ 96982 h 1742671"/>
              <a:gd name="connsiteX2" fmla="*/ 151621 w 1650315"/>
              <a:gd name="connsiteY2" fmla="*/ 415637 h 1742671"/>
              <a:gd name="connsiteX3" fmla="*/ 304021 w 1650315"/>
              <a:gd name="connsiteY3" fmla="*/ 609600 h 1742671"/>
              <a:gd name="connsiteX4" fmla="*/ 477203 w 1650315"/>
              <a:gd name="connsiteY4" fmla="*/ 803564 h 1742671"/>
              <a:gd name="connsiteX5" fmla="*/ 497984 w 1650315"/>
              <a:gd name="connsiteY5" fmla="*/ 997527 h 1742671"/>
              <a:gd name="connsiteX6" fmla="*/ 594966 w 1650315"/>
              <a:gd name="connsiteY6" fmla="*/ 1129146 h 1742671"/>
              <a:gd name="connsiteX7" fmla="*/ 754294 w 1650315"/>
              <a:gd name="connsiteY7" fmla="*/ 1233055 h 1742671"/>
              <a:gd name="connsiteX8" fmla="*/ 934403 w 1650315"/>
              <a:gd name="connsiteY8" fmla="*/ 1163782 h 1742671"/>
              <a:gd name="connsiteX9" fmla="*/ 1142221 w 1650315"/>
              <a:gd name="connsiteY9" fmla="*/ 1073727 h 1742671"/>
              <a:gd name="connsiteX10" fmla="*/ 1280766 w 1650315"/>
              <a:gd name="connsiteY10" fmla="*/ 1073727 h 1742671"/>
              <a:gd name="connsiteX11" fmla="*/ 1329257 w 1650315"/>
              <a:gd name="connsiteY11" fmla="*/ 1108364 h 1742671"/>
              <a:gd name="connsiteX12" fmla="*/ 1544003 w 1650315"/>
              <a:gd name="connsiteY12" fmla="*/ 1565564 h 1742671"/>
              <a:gd name="connsiteX13" fmla="*/ 1640984 w 1650315"/>
              <a:gd name="connsiteY13" fmla="*/ 1724891 h 1742671"/>
              <a:gd name="connsiteX14" fmla="*/ 1640984 w 1650315"/>
              <a:gd name="connsiteY14" fmla="*/ 1731818 h 174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0315" h="1742671">
                <a:moveTo>
                  <a:pt x="40784" y="0"/>
                </a:moveTo>
                <a:cubicBezTo>
                  <a:pt x="14229" y="13854"/>
                  <a:pt x="-12325" y="27709"/>
                  <a:pt x="6148" y="96982"/>
                </a:cubicBezTo>
                <a:cubicBezTo>
                  <a:pt x="24621" y="166255"/>
                  <a:pt x="101976" y="330201"/>
                  <a:pt x="151621" y="415637"/>
                </a:cubicBezTo>
                <a:cubicBezTo>
                  <a:pt x="201266" y="501073"/>
                  <a:pt x="249757" y="544946"/>
                  <a:pt x="304021" y="609600"/>
                </a:cubicBezTo>
                <a:cubicBezTo>
                  <a:pt x="358285" y="674254"/>
                  <a:pt x="444876" y="738910"/>
                  <a:pt x="477203" y="803564"/>
                </a:cubicBezTo>
                <a:cubicBezTo>
                  <a:pt x="509530" y="868219"/>
                  <a:pt x="478357" y="943263"/>
                  <a:pt x="497984" y="997527"/>
                </a:cubicBezTo>
                <a:cubicBezTo>
                  <a:pt x="517611" y="1051791"/>
                  <a:pt x="552248" y="1089891"/>
                  <a:pt x="594966" y="1129146"/>
                </a:cubicBezTo>
                <a:cubicBezTo>
                  <a:pt x="637684" y="1168401"/>
                  <a:pt x="697721" y="1227282"/>
                  <a:pt x="754294" y="1233055"/>
                </a:cubicBezTo>
                <a:cubicBezTo>
                  <a:pt x="810867" y="1238828"/>
                  <a:pt x="869749" y="1190337"/>
                  <a:pt x="934403" y="1163782"/>
                </a:cubicBezTo>
                <a:cubicBezTo>
                  <a:pt x="999057" y="1137227"/>
                  <a:pt x="1084494" y="1088736"/>
                  <a:pt x="1142221" y="1073727"/>
                </a:cubicBezTo>
                <a:cubicBezTo>
                  <a:pt x="1199948" y="1058718"/>
                  <a:pt x="1249593" y="1067954"/>
                  <a:pt x="1280766" y="1073727"/>
                </a:cubicBezTo>
                <a:cubicBezTo>
                  <a:pt x="1311939" y="1079500"/>
                  <a:pt x="1285384" y="1026391"/>
                  <a:pt x="1329257" y="1108364"/>
                </a:cubicBezTo>
                <a:cubicBezTo>
                  <a:pt x="1373130" y="1190337"/>
                  <a:pt x="1492049" y="1462810"/>
                  <a:pt x="1544003" y="1565564"/>
                </a:cubicBezTo>
                <a:cubicBezTo>
                  <a:pt x="1595957" y="1668318"/>
                  <a:pt x="1624821" y="1697182"/>
                  <a:pt x="1640984" y="1724891"/>
                </a:cubicBezTo>
                <a:cubicBezTo>
                  <a:pt x="1657147" y="1752600"/>
                  <a:pt x="1649065" y="1742209"/>
                  <a:pt x="1640984" y="1731818"/>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85EB2C2B-C5E3-4F65-8922-665341E35FE0}"/>
              </a:ext>
            </a:extLst>
          </p:cNvPr>
          <p:cNvSpPr/>
          <p:nvPr/>
        </p:nvSpPr>
        <p:spPr>
          <a:xfrm>
            <a:off x="4679766" y="3042956"/>
            <a:ext cx="591889" cy="483026"/>
          </a:xfrm>
          <a:custGeom>
            <a:avLst/>
            <a:gdLst>
              <a:gd name="connsiteX0" fmla="*/ 591889 w 591889"/>
              <a:gd name="connsiteY0" fmla="*/ 483026 h 483026"/>
              <a:gd name="connsiteX1" fmla="*/ 481052 w 591889"/>
              <a:gd name="connsiteY1" fmla="*/ 420680 h 483026"/>
              <a:gd name="connsiteX2" fmla="*/ 328652 w 591889"/>
              <a:gd name="connsiteY2" fmla="*/ 392971 h 483026"/>
              <a:gd name="connsiteX3" fmla="*/ 113907 w 591889"/>
              <a:gd name="connsiteY3" fmla="*/ 316771 h 483026"/>
              <a:gd name="connsiteX4" fmla="*/ 9998 w 591889"/>
              <a:gd name="connsiteY4" fmla="*/ 25826 h 483026"/>
              <a:gd name="connsiteX5" fmla="*/ 9998 w 591889"/>
              <a:gd name="connsiteY5" fmla="*/ 32753 h 4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89" h="483026">
                <a:moveTo>
                  <a:pt x="591889" y="483026"/>
                </a:moveTo>
                <a:cubicBezTo>
                  <a:pt x="558407" y="459357"/>
                  <a:pt x="524925" y="435689"/>
                  <a:pt x="481052" y="420680"/>
                </a:cubicBezTo>
                <a:cubicBezTo>
                  <a:pt x="437179" y="405671"/>
                  <a:pt x="389843" y="410289"/>
                  <a:pt x="328652" y="392971"/>
                </a:cubicBezTo>
                <a:cubicBezTo>
                  <a:pt x="267461" y="375653"/>
                  <a:pt x="167016" y="377962"/>
                  <a:pt x="113907" y="316771"/>
                </a:cubicBezTo>
                <a:cubicBezTo>
                  <a:pt x="60798" y="255580"/>
                  <a:pt x="27316" y="73162"/>
                  <a:pt x="9998" y="25826"/>
                </a:cubicBezTo>
                <a:cubicBezTo>
                  <a:pt x="-7320" y="-21510"/>
                  <a:pt x="1339" y="5621"/>
                  <a:pt x="9998" y="3275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 forme 8">
            <a:extLst>
              <a:ext uri="{FF2B5EF4-FFF2-40B4-BE49-F238E27FC236}">
                <a16:creationId xmlns:a16="http://schemas.microsoft.com/office/drawing/2014/main" id="{3D100B59-8050-442C-9152-58BA32422381}"/>
              </a:ext>
            </a:extLst>
          </p:cNvPr>
          <p:cNvSpPr/>
          <p:nvPr/>
        </p:nvSpPr>
        <p:spPr>
          <a:xfrm>
            <a:off x="1614055" y="1316182"/>
            <a:ext cx="1489363" cy="424359"/>
          </a:xfrm>
          <a:custGeom>
            <a:avLst/>
            <a:gdLst>
              <a:gd name="connsiteX0" fmla="*/ 1489363 w 1489363"/>
              <a:gd name="connsiteY0" fmla="*/ 353291 h 424359"/>
              <a:gd name="connsiteX1" fmla="*/ 1115290 w 1489363"/>
              <a:gd name="connsiteY1" fmla="*/ 297873 h 424359"/>
              <a:gd name="connsiteX2" fmla="*/ 1059872 w 1489363"/>
              <a:gd name="connsiteY2" fmla="*/ 415636 h 424359"/>
              <a:gd name="connsiteX3" fmla="*/ 1052945 w 1489363"/>
              <a:gd name="connsiteY3" fmla="*/ 415636 h 424359"/>
              <a:gd name="connsiteX4" fmla="*/ 450272 w 1489363"/>
              <a:gd name="connsiteY4" fmla="*/ 311727 h 424359"/>
              <a:gd name="connsiteX5" fmla="*/ 0 w 1489363"/>
              <a:gd name="connsiteY5" fmla="*/ 0 h 424359"/>
              <a:gd name="connsiteX6" fmla="*/ 0 w 1489363"/>
              <a:gd name="connsiteY6" fmla="*/ 0 h 4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363" h="424359">
                <a:moveTo>
                  <a:pt x="1489363" y="353291"/>
                </a:moveTo>
                <a:cubicBezTo>
                  <a:pt x="1338117" y="320386"/>
                  <a:pt x="1186872" y="287482"/>
                  <a:pt x="1115290" y="297873"/>
                </a:cubicBezTo>
                <a:cubicBezTo>
                  <a:pt x="1043708" y="308264"/>
                  <a:pt x="1059872" y="415636"/>
                  <a:pt x="1059872" y="415636"/>
                </a:cubicBezTo>
                <a:cubicBezTo>
                  <a:pt x="1049481" y="435263"/>
                  <a:pt x="1052945" y="415636"/>
                  <a:pt x="1052945" y="415636"/>
                </a:cubicBezTo>
                <a:cubicBezTo>
                  <a:pt x="951345" y="398318"/>
                  <a:pt x="625763" y="381000"/>
                  <a:pt x="450272" y="311727"/>
                </a:cubicBezTo>
                <a:cubicBezTo>
                  <a:pt x="274781" y="242454"/>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 forme 9">
            <a:extLst>
              <a:ext uri="{FF2B5EF4-FFF2-40B4-BE49-F238E27FC236}">
                <a16:creationId xmlns:a16="http://schemas.microsoft.com/office/drawing/2014/main" id="{B3F695FC-18BB-4D72-AA0E-A32D3735079E}"/>
              </a:ext>
            </a:extLst>
          </p:cNvPr>
          <p:cNvSpPr/>
          <p:nvPr/>
        </p:nvSpPr>
        <p:spPr>
          <a:xfrm>
            <a:off x="796636" y="983673"/>
            <a:ext cx="623455" cy="187036"/>
          </a:xfrm>
          <a:custGeom>
            <a:avLst/>
            <a:gdLst>
              <a:gd name="connsiteX0" fmla="*/ 623455 w 623455"/>
              <a:gd name="connsiteY0" fmla="*/ 187036 h 187036"/>
              <a:gd name="connsiteX1" fmla="*/ 491837 w 623455"/>
              <a:gd name="connsiteY1" fmla="*/ 62345 h 187036"/>
              <a:gd name="connsiteX2" fmla="*/ 0 w 623455"/>
              <a:gd name="connsiteY2" fmla="*/ 0 h 187036"/>
              <a:gd name="connsiteX3" fmla="*/ 0 w 623455"/>
              <a:gd name="connsiteY3" fmla="*/ 0 h 187036"/>
            </a:gdLst>
            <a:ahLst/>
            <a:cxnLst>
              <a:cxn ang="0">
                <a:pos x="connsiteX0" y="connsiteY0"/>
              </a:cxn>
              <a:cxn ang="0">
                <a:pos x="connsiteX1" y="connsiteY1"/>
              </a:cxn>
              <a:cxn ang="0">
                <a:pos x="connsiteX2" y="connsiteY2"/>
              </a:cxn>
              <a:cxn ang="0">
                <a:pos x="connsiteX3" y="connsiteY3"/>
              </a:cxn>
            </a:cxnLst>
            <a:rect l="l" t="t" r="r" b="b"/>
            <a:pathLst>
              <a:path w="623455" h="187036">
                <a:moveTo>
                  <a:pt x="623455" y="187036"/>
                </a:moveTo>
                <a:cubicBezTo>
                  <a:pt x="609600" y="140277"/>
                  <a:pt x="595746" y="93518"/>
                  <a:pt x="491837" y="62345"/>
                </a:cubicBezTo>
                <a:cubicBezTo>
                  <a:pt x="387928" y="31172"/>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 forme 10">
            <a:extLst>
              <a:ext uri="{FF2B5EF4-FFF2-40B4-BE49-F238E27FC236}">
                <a16:creationId xmlns:a16="http://schemas.microsoft.com/office/drawing/2014/main" id="{1424E57E-9839-4F49-9734-A9F3778E8BA7}"/>
              </a:ext>
            </a:extLst>
          </p:cNvPr>
          <p:cNvSpPr/>
          <p:nvPr/>
        </p:nvSpPr>
        <p:spPr>
          <a:xfrm>
            <a:off x="6611060" y="4611726"/>
            <a:ext cx="1348938" cy="1906838"/>
          </a:xfrm>
          <a:custGeom>
            <a:avLst/>
            <a:gdLst>
              <a:gd name="connsiteX0" fmla="*/ 32195 w 1348938"/>
              <a:gd name="connsiteY0" fmla="*/ 1906838 h 1906838"/>
              <a:gd name="connsiteX1" fmla="*/ 4485 w 1348938"/>
              <a:gd name="connsiteY1" fmla="*/ 1837565 h 1906838"/>
              <a:gd name="connsiteX2" fmla="*/ 115322 w 1348938"/>
              <a:gd name="connsiteY2" fmla="*/ 1622819 h 1906838"/>
              <a:gd name="connsiteX3" fmla="*/ 447831 w 1348938"/>
              <a:gd name="connsiteY3" fmla="*/ 1574329 h 1906838"/>
              <a:gd name="connsiteX4" fmla="*/ 454758 w 1348938"/>
              <a:gd name="connsiteY4" fmla="*/ 1505056 h 1906838"/>
              <a:gd name="connsiteX5" fmla="*/ 336995 w 1348938"/>
              <a:gd name="connsiteY5" fmla="*/ 1401147 h 1906838"/>
              <a:gd name="connsiteX6" fmla="*/ 191522 w 1348938"/>
              <a:gd name="connsiteY6" fmla="*/ 1276456 h 1906838"/>
              <a:gd name="connsiteX7" fmla="*/ 246940 w 1348938"/>
              <a:gd name="connsiteY7" fmla="*/ 1227965 h 1906838"/>
              <a:gd name="connsiteX8" fmla="*/ 260795 w 1348938"/>
              <a:gd name="connsiteY8" fmla="*/ 1151765 h 1906838"/>
              <a:gd name="connsiteX9" fmla="*/ 759558 w 1348938"/>
              <a:gd name="connsiteY9" fmla="*/ 1075565 h 1906838"/>
              <a:gd name="connsiteX10" fmla="*/ 801122 w 1348938"/>
              <a:gd name="connsiteY10" fmla="*/ 999365 h 1906838"/>
              <a:gd name="connsiteX11" fmla="*/ 821904 w 1348938"/>
              <a:gd name="connsiteY11" fmla="*/ 1013219 h 1906838"/>
              <a:gd name="connsiteX12" fmla="*/ 911958 w 1348938"/>
              <a:gd name="connsiteY12" fmla="*/ 867747 h 1906838"/>
              <a:gd name="connsiteX13" fmla="*/ 974304 w 1348938"/>
              <a:gd name="connsiteY13" fmla="*/ 867747 h 1906838"/>
              <a:gd name="connsiteX14" fmla="*/ 1002013 w 1348938"/>
              <a:gd name="connsiteY14" fmla="*/ 833110 h 1906838"/>
              <a:gd name="connsiteX15" fmla="*/ 1078213 w 1348938"/>
              <a:gd name="connsiteY15" fmla="*/ 784619 h 1906838"/>
              <a:gd name="connsiteX16" fmla="*/ 1085140 w 1348938"/>
              <a:gd name="connsiteY16" fmla="*/ 846965 h 1906838"/>
              <a:gd name="connsiteX17" fmla="*/ 1119776 w 1348938"/>
              <a:gd name="connsiteY17" fmla="*/ 895456 h 1906838"/>
              <a:gd name="connsiteX18" fmla="*/ 1202904 w 1348938"/>
              <a:gd name="connsiteY18" fmla="*/ 659929 h 1906838"/>
              <a:gd name="connsiteX19" fmla="*/ 1202904 w 1348938"/>
              <a:gd name="connsiteY19" fmla="*/ 576801 h 1906838"/>
              <a:gd name="connsiteX20" fmla="*/ 1202904 w 1348938"/>
              <a:gd name="connsiteY20" fmla="*/ 514456 h 1906838"/>
              <a:gd name="connsiteX21" fmla="*/ 1272176 w 1348938"/>
              <a:gd name="connsiteY21" fmla="*/ 299710 h 1906838"/>
              <a:gd name="connsiteX22" fmla="*/ 1348376 w 1348938"/>
              <a:gd name="connsiteY22" fmla="*/ 140383 h 1906838"/>
              <a:gd name="connsiteX23" fmla="*/ 1230613 w 1348938"/>
              <a:gd name="connsiteY23" fmla="*/ 8765 h 1906838"/>
              <a:gd name="connsiteX24" fmla="*/ 1189049 w 1348938"/>
              <a:gd name="connsiteY24" fmla="*/ 15692 h 1906838"/>
              <a:gd name="connsiteX25" fmla="*/ 1168267 w 1348938"/>
              <a:gd name="connsiteY25" fmla="*/ 43401 h 190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8938" h="1906838">
                <a:moveTo>
                  <a:pt x="32195" y="1906838"/>
                </a:moveTo>
                <a:cubicBezTo>
                  <a:pt x="11413" y="1895869"/>
                  <a:pt x="-9369" y="1884901"/>
                  <a:pt x="4485" y="1837565"/>
                </a:cubicBezTo>
                <a:cubicBezTo>
                  <a:pt x="18339" y="1790229"/>
                  <a:pt x="41431" y="1666692"/>
                  <a:pt x="115322" y="1622819"/>
                </a:cubicBezTo>
                <a:cubicBezTo>
                  <a:pt x="189213" y="1578946"/>
                  <a:pt x="391258" y="1593956"/>
                  <a:pt x="447831" y="1574329"/>
                </a:cubicBezTo>
                <a:cubicBezTo>
                  <a:pt x="504404" y="1554702"/>
                  <a:pt x="473231" y="1533920"/>
                  <a:pt x="454758" y="1505056"/>
                </a:cubicBezTo>
                <a:cubicBezTo>
                  <a:pt x="436285" y="1476192"/>
                  <a:pt x="380868" y="1439247"/>
                  <a:pt x="336995" y="1401147"/>
                </a:cubicBezTo>
                <a:cubicBezTo>
                  <a:pt x="293122" y="1363047"/>
                  <a:pt x="206531" y="1305320"/>
                  <a:pt x="191522" y="1276456"/>
                </a:cubicBezTo>
                <a:cubicBezTo>
                  <a:pt x="176513" y="1247592"/>
                  <a:pt x="235395" y="1248747"/>
                  <a:pt x="246940" y="1227965"/>
                </a:cubicBezTo>
                <a:cubicBezTo>
                  <a:pt x="258486" y="1207183"/>
                  <a:pt x="175359" y="1177165"/>
                  <a:pt x="260795" y="1151765"/>
                </a:cubicBezTo>
                <a:cubicBezTo>
                  <a:pt x="346231" y="1126365"/>
                  <a:pt x="669504" y="1100965"/>
                  <a:pt x="759558" y="1075565"/>
                </a:cubicBezTo>
                <a:cubicBezTo>
                  <a:pt x="849613" y="1050165"/>
                  <a:pt x="801122" y="999365"/>
                  <a:pt x="801122" y="999365"/>
                </a:cubicBezTo>
                <a:cubicBezTo>
                  <a:pt x="811513" y="988974"/>
                  <a:pt x="803431" y="1035155"/>
                  <a:pt x="821904" y="1013219"/>
                </a:cubicBezTo>
                <a:cubicBezTo>
                  <a:pt x="840377" y="991283"/>
                  <a:pt x="886558" y="891992"/>
                  <a:pt x="911958" y="867747"/>
                </a:cubicBezTo>
                <a:cubicBezTo>
                  <a:pt x="937358" y="843502"/>
                  <a:pt x="959295" y="873520"/>
                  <a:pt x="974304" y="867747"/>
                </a:cubicBezTo>
                <a:cubicBezTo>
                  <a:pt x="989313" y="861974"/>
                  <a:pt x="984695" y="846965"/>
                  <a:pt x="1002013" y="833110"/>
                </a:cubicBezTo>
                <a:cubicBezTo>
                  <a:pt x="1019331" y="819255"/>
                  <a:pt x="1064358" y="782310"/>
                  <a:pt x="1078213" y="784619"/>
                </a:cubicBezTo>
                <a:cubicBezTo>
                  <a:pt x="1092068" y="786928"/>
                  <a:pt x="1078213" y="828492"/>
                  <a:pt x="1085140" y="846965"/>
                </a:cubicBezTo>
                <a:cubicBezTo>
                  <a:pt x="1092067" y="865438"/>
                  <a:pt x="1100149" y="926629"/>
                  <a:pt x="1119776" y="895456"/>
                </a:cubicBezTo>
                <a:cubicBezTo>
                  <a:pt x="1139403" y="864283"/>
                  <a:pt x="1189049" y="713038"/>
                  <a:pt x="1202904" y="659929"/>
                </a:cubicBezTo>
                <a:cubicBezTo>
                  <a:pt x="1216759" y="606820"/>
                  <a:pt x="1202904" y="576801"/>
                  <a:pt x="1202904" y="576801"/>
                </a:cubicBezTo>
                <a:cubicBezTo>
                  <a:pt x="1202904" y="552556"/>
                  <a:pt x="1191359" y="560638"/>
                  <a:pt x="1202904" y="514456"/>
                </a:cubicBezTo>
                <a:cubicBezTo>
                  <a:pt x="1214449" y="468274"/>
                  <a:pt x="1247931" y="362055"/>
                  <a:pt x="1272176" y="299710"/>
                </a:cubicBezTo>
                <a:cubicBezTo>
                  <a:pt x="1296421" y="237365"/>
                  <a:pt x="1355303" y="188874"/>
                  <a:pt x="1348376" y="140383"/>
                </a:cubicBezTo>
                <a:cubicBezTo>
                  <a:pt x="1341449" y="91892"/>
                  <a:pt x="1257167" y="29547"/>
                  <a:pt x="1230613" y="8765"/>
                </a:cubicBezTo>
                <a:cubicBezTo>
                  <a:pt x="1204059" y="-12017"/>
                  <a:pt x="1199440" y="9919"/>
                  <a:pt x="1189049" y="15692"/>
                </a:cubicBezTo>
                <a:cubicBezTo>
                  <a:pt x="1178658" y="21465"/>
                  <a:pt x="1173462" y="32433"/>
                  <a:pt x="1168267" y="43401"/>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orme libre : forme 11">
            <a:extLst>
              <a:ext uri="{FF2B5EF4-FFF2-40B4-BE49-F238E27FC236}">
                <a16:creationId xmlns:a16="http://schemas.microsoft.com/office/drawing/2014/main" id="{22F07EAC-BCF9-4EC3-8CFF-FB7B24F68B53}"/>
              </a:ext>
            </a:extLst>
          </p:cNvPr>
          <p:cNvSpPr/>
          <p:nvPr/>
        </p:nvSpPr>
        <p:spPr>
          <a:xfrm flipV="1">
            <a:off x="7689273" y="4611726"/>
            <a:ext cx="90054" cy="45719"/>
          </a:xfrm>
          <a:custGeom>
            <a:avLst/>
            <a:gdLst>
              <a:gd name="connsiteX0" fmla="*/ 90054 w 90054"/>
              <a:gd name="connsiteY0" fmla="*/ 0 h 0"/>
              <a:gd name="connsiteX1" fmla="*/ 0 w 90054"/>
              <a:gd name="connsiteY1" fmla="*/ 0 h 0"/>
              <a:gd name="connsiteX2" fmla="*/ 0 w 90054"/>
              <a:gd name="connsiteY2" fmla="*/ 0 h 0"/>
            </a:gdLst>
            <a:ahLst/>
            <a:cxnLst>
              <a:cxn ang="0">
                <a:pos x="connsiteX0" y="connsiteY0"/>
              </a:cxn>
              <a:cxn ang="0">
                <a:pos x="connsiteX1" y="connsiteY1"/>
              </a:cxn>
              <a:cxn ang="0">
                <a:pos x="connsiteX2" y="connsiteY2"/>
              </a:cxn>
            </a:cxnLst>
            <a:rect l="l" t="t" r="r" b="b"/>
            <a:pathLst>
              <a:path w="90054">
                <a:moveTo>
                  <a:pt x="90054" y="0"/>
                </a:moveTo>
                <a:lnTo>
                  <a:pt x="0" y="0"/>
                </a:lnTo>
                <a:lnTo>
                  <a:pt x="0"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 forme 12">
            <a:extLst>
              <a:ext uri="{FF2B5EF4-FFF2-40B4-BE49-F238E27FC236}">
                <a16:creationId xmlns:a16="http://schemas.microsoft.com/office/drawing/2014/main" id="{F4656FC2-061A-481C-B81D-56FB54689DA2}"/>
              </a:ext>
            </a:extLst>
          </p:cNvPr>
          <p:cNvSpPr/>
          <p:nvPr/>
        </p:nvSpPr>
        <p:spPr>
          <a:xfrm>
            <a:off x="6830291" y="4957648"/>
            <a:ext cx="176514" cy="431770"/>
          </a:xfrm>
          <a:custGeom>
            <a:avLst/>
            <a:gdLst>
              <a:gd name="connsiteX0" fmla="*/ 0 w 176514"/>
              <a:gd name="connsiteY0" fmla="*/ 431770 h 431770"/>
              <a:gd name="connsiteX1" fmla="*/ 138545 w 176514"/>
              <a:gd name="connsiteY1" fmla="*/ 237807 h 431770"/>
              <a:gd name="connsiteX2" fmla="*/ 173182 w 176514"/>
              <a:gd name="connsiteY2" fmla="*/ 23061 h 431770"/>
              <a:gd name="connsiteX3" fmla="*/ 173182 w 176514"/>
              <a:gd name="connsiteY3" fmla="*/ 16134 h 431770"/>
            </a:gdLst>
            <a:ahLst/>
            <a:cxnLst>
              <a:cxn ang="0">
                <a:pos x="connsiteX0" y="connsiteY0"/>
              </a:cxn>
              <a:cxn ang="0">
                <a:pos x="connsiteX1" y="connsiteY1"/>
              </a:cxn>
              <a:cxn ang="0">
                <a:pos x="connsiteX2" y="connsiteY2"/>
              </a:cxn>
              <a:cxn ang="0">
                <a:pos x="connsiteX3" y="connsiteY3"/>
              </a:cxn>
            </a:cxnLst>
            <a:rect l="l" t="t" r="r" b="b"/>
            <a:pathLst>
              <a:path w="176514" h="431770">
                <a:moveTo>
                  <a:pt x="0" y="431770"/>
                </a:moveTo>
                <a:cubicBezTo>
                  <a:pt x="54840" y="368847"/>
                  <a:pt x="109681" y="305925"/>
                  <a:pt x="138545" y="237807"/>
                </a:cubicBezTo>
                <a:cubicBezTo>
                  <a:pt x="167409" y="169689"/>
                  <a:pt x="167409" y="60006"/>
                  <a:pt x="173182" y="23061"/>
                </a:cubicBezTo>
                <a:cubicBezTo>
                  <a:pt x="178955" y="-13884"/>
                  <a:pt x="176068" y="1125"/>
                  <a:pt x="173182" y="16134"/>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91D4148C-560B-4D4F-8E46-4A9C71514985}"/>
              </a:ext>
            </a:extLst>
          </p:cNvPr>
          <p:cNvSpPr/>
          <p:nvPr/>
        </p:nvSpPr>
        <p:spPr>
          <a:xfrm>
            <a:off x="7079673" y="4648200"/>
            <a:ext cx="616527" cy="145473"/>
          </a:xfrm>
          <a:custGeom>
            <a:avLst/>
            <a:gdLst>
              <a:gd name="connsiteX0" fmla="*/ 0 w 616527"/>
              <a:gd name="connsiteY0" fmla="*/ 145473 h 145473"/>
              <a:gd name="connsiteX1" fmla="*/ 180109 w 616527"/>
              <a:gd name="connsiteY1" fmla="*/ 90055 h 145473"/>
              <a:gd name="connsiteX2" fmla="*/ 311727 w 616527"/>
              <a:gd name="connsiteY2" fmla="*/ 69273 h 145473"/>
              <a:gd name="connsiteX3" fmla="*/ 436418 w 616527"/>
              <a:gd name="connsiteY3" fmla="*/ 76200 h 145473"/>
              <a:gd name="connsiteX4" fmla="*/ 574963 w 616527"/>
              <a:gd name="connsiteY4" fmla="*/ 90055 h 145473"/>
              <a:gd name="connsiteX5" fmla="*/ 616527 w 616527"/>
              <a:gd name="connsiteY5" fmla="*/ 0 h 145473"/>
              <a:gd name="connsiteX6" fmla="*/ 616527 w 616527"/>
              <a:gd name="connsiteY6" fmla="*/ 0 h 14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527" h="145473">
                <a:moveTo>
                  <a:pt x="0" y="145473"/>
                </a:moveTo>
                <a:cubicBezTo>
                  <a:pt x="64077" y="124114"/>
                  <a:pt x="128155" y="102755"/>
                  <a:pt x="180109" y="90055"/>
                </a:cubicBezTo>
                <a:cubicBezTo>
                  <a:pt x="232063" y="77355"/>
                  <a:pt x="269009" y="71582"/>
                  <a:pt x="311727" y="69273"/>
                </a:cubicBezTo>
                <a:cubicBezTo>
                  <a:pt x="354445" y="66964"/>
                  <a:pt x="392545" y="72736"/>
                  <a:pt x="436418" y="76200"/>
                </a:cubicBezTo>
                <a:cubicBezTo>
                  <a:pt x="480291" y="79664"/>
                  <a:pt x="544945" y="102755"/>
                  <a:pt x="574963" y="90055"/>
                </a:cubicBezTo>
                <a:cubicBezTo>
                  <a:pt x="604981" y="77355"/>
                  <a:pt x="616527" y="0"/>
                  <a:pt x="616527" y="0"/>
                </a:cubicBezTo>
                <a:lnTo>
                  <a:pt x="616527"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 forme 14">
            <a:extLst>
              <a:ext uri="{FF2B5EF4-FFF2-40B4-BE49-F238E27FC236}">
                <a16:creationId xmlns:a16="http://schemas.microsoft.com/office/drawing/2014/main" id="{7B72E20B-E9D8-4055-8629-E616E00CC40C}"/>
              </a:ext>
            </a:extLst>
          </p:cNvPr>
          <p:cNvSpPr/>
          <p:nvPr/>
        </p:nvSpPr>
        <p:spPr>
          <a:xfrm>
            <a:off x="5285509" y="4987636"/>
            <a:ext cx="1551709" cy="630501"/>
          </a:xfrm>
          <a:custGeom>
            <a:avLst/>
            <a:gdLst>
              <a:gd name="connsiteX0" fmla="*/ 1551709 w 1551709"/>
              <a:gd name="connsiteY0" fmla="*/ 394855 h 630501"/>
              <a:gd name="connsiteX1" fmla="*/ 1454727 w 1551709"/>
              <a:gd name="connsiteY1" fmla="*/ 505691 h 630501"/>
              <a:gd name="connsiteX2" fmla="*/ 1156855 w 1551709"/>
              <a:gd name="connsiteY2" fmla="*/ 540328 h 630501"/>
              <a:gd name="connsiteX3" fmla="*/ 609600 w 1551709"/>
              <a:gd name="connsiteY3" fmla="*/ 630382 h 630501"/>
              <a:gd name="connsiteX4" fmla="*/ 547255 w 1551709"/>
              <a:gd name="connsiteY4" fmla="*/ 519546 h 630501"/>
              <a:gd name="connsiteX5" fmla="*/ 436418 w 1551709"/>
              <a:gd name="connsiteY5" fmla="*/ 477982 h 630501"/>
              <a:gd name="connsiteX6" fmla="*/ 277091 w 1551709"/>
              <a:gd name="connsiteY6" fmla="*/ 477982 h 630501"/>
              <a:gd name="connsiteX7" fmla="*/ 173182 w 1551709"/>
              <a:gd name="connsiteY7" fmla="*/ 284019 h 630501"/>
              <a:gd name="connsiteX8" fmla="*/ 138546 w 1551709"/>
              <a:gd name="connsiteY8" fmla="*/ 159328 h 630501"/>
              <a:gd name="connsiteX9" fmla="*/ 0 w 1551709"/>
              <a:gd name="connsiteY9" fmla="*/ 0 h 630501"/>
              <a:gd name="connsiteX10" fmla="*/ 0 w 1551709"/>
              <a:gd name="connsiteY10" fmla="*/ 0 h 63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09" h="630501">
                <a:moveTo>
                  <a:pt x="1551709" y="394855"/>
                </a:moveTo>
                <a:cubicBezTo>
                  <a:pt x="1536122" y="438150"/>
                  <a:pt x="1520536" y="481446"/>
                  <a:pt x="1454727" y="505691"/>
                </a:cubicBezTo>
                <a:cubicBezTo>
                  <a:pt x="1388918" y="529936"/>
                  <a:pt x="1297709" y="519546"/>
                  <a:pt x="1156855" y="540328"/>
                </a:cubicBezTo>
                <a:cubicBezTo>
                  <a:pt x="1016001" y="561110"/>
                  <a:pt x="711200" y="633846"/>
                  <a:pt x="609600" y="630382"/>
                </a:cubicBezTo>
                <a:cubicBezTo>
                  <a:pt x="508000" y="626918"/>
                  <a:pt x="576119" y="544946"/>
                  <a:pt x="547255" y="519546"/>
                </a:cubicBezTo>
                <a:cubicBezTo>
                  <a:pt x="518391" y="494146"/>
                  <a:pt x="481445" y="484909"/>
                  <a:pt x="436418" y="477982"/>
                </a:cubicBezTo>
                <a:cubicBezTo>
                  <a:pt x="391391" y="471055"/>
                  <a:pt x="320964" y="510309"/>
                  <a:pt x="277091" y="477982"/>
                </a:cubicBezTo>
                <a:cubicBezTo>
                  <a:pt x="233218" y="445655"/>
                  <a:pt x="196273" y="337128"/>
                  <a:pt x="173182" y="284019"/>
                </a:cubicBezTo>
                <a:cubicBezTo>
                  <a:pt x="150091" y="230910"/>
                  <a:pt x="167410" y="206664"/>
                  <a:pt x="138546" y="159328"/>
                </a:cubicBezTo>
                <a:cubicBezTo>
                  <a:pt x="109682" y="111992"/>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orme libre : forme 15">
            <a:extLst>
              <a:ext uri="{FF2B5EF4-FFF2-40B4-BE49-F238E27FC236}">
                <a16:creationId xmlns:a16="http://schemas.microsoft.com/office/drawing/2014/main" id="{83DDE26D-44E7-4FB8-A205-4A178BD30A00}"/>
              </a:ext>
            </a:extLst>
          </p:cNvPr>
          <p:cNvSpPr/>
          <p:nvPr/>
        </p:nvSpPr>
        <p:spPr>
          <a:xfrm>
            <a:off x="5119255" y="4745182"/>
            <a:ext cx="34636" cy="83127"/>
          </a:xfrm>
          <a:custGeom>
            <a:avLst/>
            <a:gdLst>
              <a:gd name="connsiteX0" fmla="*/ 34636 w 34636"/>
              <a:gd name="connsiteY0" fmla="*/ 83127 h 83127"/>
              <a:gd name="connsiteX1" fmla="*/ 0 w 34636"/>
              <a:gd name="connsiteY1" fmla="*/ 0 h 83127"/>
              <a:gd name="connsiteX2" fmla="*/ 0 w 34636"/>
              <a:gd name="connsiteY2" fmla="*/ 0 h 83127"/>
            </a:gdLst>
            <a:ahLst/>
            <a:cxnLst>
              <a:cxn ang="0">
                <a:pos x="connsiteX0" y="connsiteY0"/>
              </a:cxn>
              <a:cxn ang="0">
                <a:pos x="connsiteX1" y="connsiteY1"/>
              </a:cxn>
              <a:cxn ang="0">
                <a:pos x="connsiteX2" y="connsiteY2"/>
              </a:cxn>
            </a:cxnLst>
            <a:rect l="l" t="t" r="r" b="b"/>
            <a:pathLst>
              <a:path w="34636" h="83127">
                <a:moveTo>
                  <a:pt x="34636" y="83127"/>
                </a:moveTo>
                <a:lnTo>
                  <a:pt x="0" y="0"/>
                </a:ln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6BBC70E8-1092-4F8B-BE67-51E1AEC7D6BC}"/>
              </a:ext>
            </a:extLst>
          </p:cNvPr>
          <p:cNvSpPr/>
          <p:nvPr/>
        </p:nvSpPr>
        <p:spPr>
          <a:xfrm>
            <a:off x="5070764" y="4246418"/>
            <a:ext cx="27709" cy="277091"/>
          </a:xfrm>
          <a:custGeom>
            <a:avLst/>
            <a:gdLst>
              <a:gd name="connsiteX0" fmla="*/ 0 w 27709"/>
              <a:gd name="connsiteY0" fmla="*/ 277091 h 277091"/>
              <a:gd name="connsiteX1" fmla="*/ 27709 w 27709"/>
              <a:gd name="connsiteY1" fmla="*/ 0 h 277091"/>
              <a:gd name="connsiteX2" fmla="*/ 27709 w 27709"/>
              <a:gd name="connsiteY2" fmla="*/ 0 h 277091"/>
              <a:gd name="connsiteX3" fmla="*/ 27709 w 27709"/>
              <a:gd name="connsiteY3" fmla="*/ 0 h 277091"/>
            </a:gdLst>
            <a:ahLst/>
            <a:cxnLst>
              <a:cxn ang="0">
                <a:pos x="connsiteX0" y="connsiteY0"/>
              </a:cxn>
              <a:cxn ang="0">
                <a:pos x="connsiteX1" y="connsiteY1"/>
              </a:cxn>
              <a:cxn ang="0">
                <a:pos x="connsiteX2" y="connsiteY2"/>
              </a:cxn>
              <a:cxn ang="0">
                <a:pos x="connsiteX3" y="connsiteY3"/>
              </a:cxn>
            </a:cxnLst>
            <a:rect l="l" t="t" r="r" b="b"/>
            <a:pathLst>
              <a:path w="27709" h="277091">
                <a:moveTo>
                  <a:pt x="0" y="277091"/>
                </a:moveTo>
                <a:lnTo>
                  <a:pt x="27709" y="0"/>
                </a:lnTo>
                <a:lnTo>
                  <a:pt x="27709" y="0"/>
                </a:lnTo>
                <a:lnTo>
                  <a:pt x="27709"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 forme 18">
            <a:extLst>
              <a:ext uri="{FF2B5EF4-FFF2-40B4-BE49-F238E27FC236}">
                <a16:creationId xmlns:a16="http://schemas.microsoft.com/office/drawing/2014/main" id="{82968A41-D299-4748-9936-7AD0F84E5DB3}"/>
              </a:ext>
            </a:extLst>
          </p:cNvPr>
          <p:cNvSpPr/>
          <p:nvPr/>
        </p:nvSpPr>
        <p:spPr>
          <a:xfrm>
            <a:off x="5036099" y="3526495"/>
            <a:ext cx="261099" cy="449760"/>
          </a:xfrm>
          <a:custGeom>
            <a:avLst/>
            <a:gdLst>
              <a:gd name="connsiteX0" fmla="*/ 48519 w 261099"/>
              <a:gd name="connsiteY0" fmla="*/ 449760 h 449760"/>
              <a:gd name="connsiteX1" fmla="*/ 28 w 261099"/>
              <a:gd name="connsiteY1" fmla="*/ 387414 h 449760"/>
              <a:gd name="connsiteX2" fmla="*/ 41592 w 261099"/>
              <a:gd name="connsiteY2" fmla="*/ 304287 h 449760"/>
              <a:gd name="connsiteX3" fmla="*/ 48519 w 261099"/>
              <a:gd name="connsiteY3" fmla="*/ 228087 h 449760"/>
              <a:gd name="connsiteX4" fmla="*/ 48519 w 261099"/>
              <a:gd name="connsiteY4" fmla="*/ 131105 h 449760"/>
              <a:gd name="connsiteX5" fmla="*/ 117792 w 261099"/>
              <a:gd name="connsiteY5" fmla="*/ 138032 h 449760"/>
              <a:gd name="connsiteX6" fmla="*/ 103937 w 261099"/>
              <a:gd name="connsiteY6" fmla="*/ 338923 h 449760"/>
              <a:gd name="connsiteX7" fmla="*/ 166283 w 261099"/>
              <a:gd name="connsiteY7" fmla="*/ 193450 h 449760"/>
              <a:gd name="connsiteX8" fmla="*/ 256337 w 261099"/>
              <a:gd name="connsiteY8" fmla="*/ 13341 h 449760"/>
              <a:gd name="connsiteX9" fmla="*/ 249410 w 261099"/>
              <a:gd name="connsiteY9" fmla="*/ 13341 h 449760"/>
              <a:gd name="connsiteX10" fmla="*/ 249410 w 261099"/>
              <a:gd name="connsiteY10" fmla="*/ 13341 h 4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099" h="449760">
                <a:moveTo>
                  <a:pt x="48519" y="449760"/>
                </a:moveTo>
                <a:cubicBezTo>
                  <a:pt x="24850" y="430709"/>
                  <a:pt x="1182" y="411659"/>
                  <a:pt x="28" y="387414"/>
                </a:cubicBezTo>
                <a:cubicBezTo>
                  <a:pt x="-1126" y="363169"/>
                  <a:pt x="33510" y="330841"/>
                  <a:pt x="41592" y="304287"/>
                </a:cubicBezTo>
                <a:cubicBezTo>
                  <a:pt x="49674" y="277733"/>
                  <a:pt x="47364" y="256951"/>
                  <a:pt x="48519" y="228087"/>
                </a:cubicBezTo>
                <a:cubicBezTo>
                  <a:pt x="49674" y="199223"/>
                  <a:pt x="36974" y="146114"/>
                  <a:pt x="48519" y="131105"/>
                </a:cubicBezTo>
                <a:cubicBezTo>
                  <a:pt x="60064" y="116096"/>
                  <a:pt x="108556" y="103396"/>
                  <a:pt x="117792" y="138032"/>
                </a:cubicBezTo>
                <a:cubicBezTo>
                  <a:pt x="127028" y="172668"/>
                  <a:pt x="95855" y="329687"/>
                  <a:pt x="103937" y="338923"/>
                </a:cubicBezTo>
                <a:cubicBezTo>
                  <a:pt x="112019" y="348159"/>
                  <a:pt x="140883" y="247714"/>
                  <a:pt x="166283" y="193450"/>
                </a:cubicBezTo>
                <a:cubicBezTo>
                  <a:pt x="191683" y="139186"/>
                  <a:pt x="242483" y="43359"/>
                  <a:pt x="256337" y="13341"/>
                </a:cubicBezTo>
                <a:cubicBezTo>
                  <a:pt x="270191" y="-16677"/>
                  <a:pt x="249410" y="13341"/>
                  <a:pt x="249410" y="13341"/>
                </a:cubicBezTo>
                <a:lnTo>
                  <a:pt x="249410" y="13341"/>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 forme 19">
            <a:extLst>
              <a:ext uri="{FF2B5EF4-FFF2-40B4-BE49-F238E27FC236}">
                <a16:creationId xmlns:a16="http://schemas.microsoft.com/office/drawing/2014/main" id="{B4F17AEB-1FF7-4B22-978B-B7A6E089B886}"/>
              </a:ext>
            </a:extLst>
          </p:cNvPr>
          <p:cNvSpPr/>
          <p:nvPr/>
        </p:nvSpPr>
        <p:spPr>
          <a:xfrm>
            <a:off x="4984989" y="6130127"/>
            <a:ext cx="1630556" cy="387391"/>
          </a:xfrm>
          <a:custGeom>
            <a:avLst/>
            <a:gdLst>
              <a:gd name="connsiteX0" fmla="*/ 1630556 w 1630556"/>
              <a:gd name="connsiteY0" fmla="*/ 360728 h 387391"/>
              <a:gd name="connsiteX1" fmla="*/ 1492011 w 1630556"/>
              <a:gd name="connsiteY1" fmla="*/ 360728 h 387391"/>
              <a:gd name="connsiteX2" fmla="*/ 1111011 w 1630556"/>
              <a:gd name="connsiteY2" fmla="*/ 83637 h 387391"/>
              <a:gd name="connsiteX3" fmla="*/ 1034811 w 1630556"/>
              <a:gd name="connsiteY3" fmla="*/ 62855 h 387391"/>
              <a:gd name="connsiteX4" fmla="*/ 1048666 w 1630556"/>
              <a:gd name="connsiteY4" fmla="*/ 104418 h 387391"/>
              <a:gd name="connsiteX5" fmla="*/ 903193 w 1630556"/>
              <a:gd name="connsiteY5" fmla="*/ 55928 h 387391"/>
              <a:gd name="connsiteX6" fmla="*/ 896266 w 1630556"/>
              <a:gd name="connsiteY6" fmla="*/ 21291 h 387391"/>
              <a:gd name="connsiteX7" fmla="*/ 840847 w 1630556"/>
              <a:gd name="connsiteY7" fmla="*/ 509 h 387391"/>
              <a:gd name="connsiteX8" fmla="*/ 833920 w 1630556"/>
              <a:gd name="connsiteY8" fmla="*/ 42073 h 387391"/>
              <a:gd name="connsiteX9" fmla="*/ 321302 w 1630556"/>
              <a:gd name="connsiteY9" fmla="*/ 180618 h 387391"/>
              <a:gd name="connsiteX10" fmla="*/ 30356 w 1630556"/>
              <a:gd name="connsiteY10" fmla="*/ 83637 h 387391"/>
              <a:gd name="connsiteX11" fmla="*/ 23429 w 1630556"/>
              <a:gd name="connsiteY11" fmla="*/ 76709 h 38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556" h="387391">
                <a:moveTo>
                  <a:pt x="1630556" y="360728"/>
                </a:moveTo>
                <a:cubicBezTo>
                  <a:pt x="1604579" y="383819"/>
                  <a:pt x="1578602" y="406910"/>
                  <a:pt x="1492011" y="360728"/>
                </a:cubicBezTo>
                <a:cubicBezTo>
                  <a:pt x="1405420" y="314546"/>
                  <a:pt x="1187211" y="133283"/>
                  <a:pt x="1111011" y="83637"/>
                </a:cubicBezTo>
                <a:cubicBezTo>
                  <a:pt x="1034811" y="33991"/>
                  <a:pt x="1045202" y="59392"/>
                  <a:pt x="1034811" y="62855"/>
                </a:cubicBezTo>
                <a:cubicBezTo>
                  <a:pt x="1024420" y="66318"/>
                  <a:pt x="1070602" y="105572"/>
                  <a:pt x="1048666" y="104418"/>
                </a:cubicBezTo>
                <a:cubicBezTo>
                  <a:pt x="1026730" y="103263"/>
                  <a:pt x="928593" y="69782"/>
                  <a:pt x="903193" y="55928"/>
                </a:cubicBezTo>
                <a:cubicBezTo>
                  <a:pt x="877793" y="42074"/>
                  <a:pt x="906657" y="30527"/>
                  <a:pt x="896266" y="21291"/>
                </a:cubicBezTo>
                <a:cubicBezTo>
                  <a:pt x="885875" y="12055"/>
                  <a:pt x="851238" y="-2955"/>
                  <a:pt x="840847" y="509"/>
                </a:cubicBezTo>
                <a:cubicBezTo>
                  <a:pt x="830456" y="3973"/>
                  <a:pt x="920511" y="12055"/>
                  <a:pt x="833920" y="42073"/>
                </a:cubicBezTo>
                <a:cubicBezTo>
                  <a:pt x="747329" y="72091"/>
                  <a:pt x="455229" y="173691"/>
                  <a:pt x="321302" y="180618"/>
                </a:cubicBezTo>
                <a:cubicBezTo>
                  <a:pt x="187375" y="187545"/>
                  <a:pt x="80001" y="100955"/>
                  <a:pt x="30356" y="83637"/>
                </a:cubicBezTo>
                <a:cubicBezTo>
                  <a:pt x="-19289" y="66319"/>
                  <a:pt x="2070" y="71514"/>
                  <a:pt x="23429" y="76709"/>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orme libre : forme 20">
            <a:extLst>
              <a:ext uri="{FF2B5EF4-FFF2-40B4-BE49-F238E27FC236}">
                <a16:creationId xmlns:a16="http://schemas.microsoft.com/office/drawing/2014/main" id="{0C60CDD7-00B5-478F-8A37-16045EDCC7C7}"/>
              </a:ext>
            </a:extLst>
          </p:cNvPr>
          <p:cNvSpPr/>
          <p:nvPr/>
        </p:nvSpPr>
        <p:spPr>
          <a:xfrm>
            <a:off x="3151909" y="5119255"/>
            <a:ext cx="1517073" cy="928254"/>
          </a:xfrm>
          <a:custGeom>
            <a:avLst/>
            <a:gdLst>
              <a:gd name="connsiteX0" fmla="*/ 1517073 w 1517073"/>
              <a:gd name="connsiteY0" fmla="*/ 928254 h 928254"/>
              <a:gd name="connsiteX1" fmla="*/ 1246909 w 1517073"/>
              <a:gd name="connsiteY1" fmla="*/ 831272 h 928254"/>
              <a:gd name="connsiteX2" fmla="*/ 969818 w 1517073"/>
              <a:gd name="connsiteY2" fmla="*/ 692727 h 928254"/>
              <a:gd name="connsiteX3" fmla="*/ 831273 w 1517073"/>
              <a:gd name="connsiteY3" fmla="*/ 588818 h 928254"/>
              <a:gd name="connsiteX4" fmla="*/ 796636 w 1517073"/>
              <a:gd name="connsiteY4" fmla="*/ 505690 h 928254"/>
              <a:gd name="connsiteX5" fmla="*/ 561109 w 1517073"/>
              <a:gd name="connsiteY5" fmla="*/ 436418 h 928254"/>
              <a:gd name="connsiteX6" fmla="*/ 415636 w 1517073"/>
              <a:gd name="connsiteY6" fmla="*/ 360218 h 928254"/>
              <a:gd name="connsiteX7" fmla="*/ 290946 w 1517073"/>
              <a:gd name="connsiteY7" fmla="*/ 207818 h 928254"/>
              <a:gd name="connsiteX8" fmla="*/ 83127 w 1517073"/>
              <a:gd name="connsiteY8" fmla="*/ 83127 h 928254"/>
              <a:gd name="connsiteX9" fmla="*/ 0 w 1517073"/>
              <a:gd name="connsiteY9" fmla="*/ 0 h 928254"/>
              <a:gd name="connsiteX10" fmla="*/ 0 w 1517073"/>
              <a:gd name="connsiteY10" fmla="*/ 0 h 9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7073" h="928254">
                <a:moveTo>
                  <a:pt x="1517073" y="928254"/>
                </a:moveTo>
                <a:cubicBezTo>
                  <a:pt x="1427595" y="899390"/>
                  <a:pt x="1338118" y="870526"/>
                  <a:pt x="1246909" y="831272"/>
                </a:cubicBezTo>
                <a:cubicBezTo>
                  <a:pt x="1155700" y="792018"/>
                  <a:pt x="1039091" y="733136"/>
                  <a:pt x="969818" y="692727"/>
                </a:cubicBezTo>
                <a:cubicBezTo>
                  <a:pt x="900545" y="652318"/>
                  <a:pt x="860137" y="619991"/>
                  <a:pt x="831273" y="588818"/>
                </a:cubicBezTo>
                <a:cubicBezTo>
                  <a:pt x="802409" y="557645"/>
                  <a:pt x="841663" y="531090"/>
                  <a:pt x="796636" y="505690"/>
                </a:cubicBezTo>
                <a:cubicBezTo>
                  <a:pt x="751609" y="480290"/>
                  <a:pt x="624609" y="460663"/>
                  <a:pt x="561109" y="436418"/>
                </a:cubicBezTo>
                <a:cubicBezTo>
                  <a:pt x="497609" y="412173"/>
                  <a:pt x="460663" y="398318"/>
                  <a:pt x="415636" y="360218"/>
                </a:cubicBezTo>
                <a:cubicBezTo>
                  <a:pt x="370609" y="322118"/>
                  <a:pt x="346364" y="254000"/>
                  <a:pt x="290946" y="207818"/>
                </a:cubicBezTo>
                <a:cubicBezTo>
                  <a:pt x="235528" y="161636"/>
                  <a:pt x="131618" y="117763"/>
                  <a:pt x="83127" y="83127"/>
                </a:cubicBezTo>
                <a:cubicBezTo>
                  <a:pt x="34636" y="48491"/>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 forme 21">
            <a:extLst>
              <a:ext uri="{FF2B5EF4-FFF2-40B4-BE49-F238E27FC236}">
                <a16:creationId xmlns:a16="http://schemas.microsoft.com/office/drawing/2014/main" id="{B8E526DD-FBBB-45CB-81A7-2E763045D833}"/>
              </a:ext>
            </a:extLst>
          </p:cNvPr>
          <p:cNvSpPr/>
          <p:nvPr/>
        </p:nvSpPr>
        <p:spPr>
          <a:xfrm>
            <a:off x="2458777" y="3539187"/>
            <a:ext cx="580809" cy="1413813"/>
          </a:xfrm>
          <a:custGeom>
            <a:avLst/>
            <a:gdLst>
              <a:gd name="connsiteX0" fmla="*/ 506096 w 580809"/>
              <a:gd name="connsiteY0" fmla="*/ 1413813 h 1413813"/>
              <a:gd name="connsiteX1" fmla="*/ 471459 w 580809"/>
              <a:gd name="connsiteY1" fmla="*/ 1150577 h 1413813"/>
              <a:gd name="connsiteX2" fmla="*/ 561514 w 580809"/>
              <a:gd name="connsiteY2" fmla="*/ 1122868 h 1413813"/>
              <a:gd name="connsiteX3" fmla="*/ 561514 w 580809"/>
              <a:gd name="connsiteY3" fmla="*/ 866558 h 1413813"/>
              <a:gd name="connsiteX4" fmla="*/ 353696 w 580809"/>
              <a:gd name="connsiteY4" fmla="*/ 561758 h 1413813"/>
              <a:gd name="connsiteX5" fmla="*/ 291350 w 580809"/>
              <a:gd name="connsiteY5" fmla="*/ 381649 h 1413813"/>
              <a:gd name="connsiteX6" fmla="*/ 194368 w 580809"/>
              <a:gd name="connsiteY6" fmla="*/ 250031 h 1413813"/>
              <a:gd name="connsiteX7" fmla="*/ 83532 w 580809"/>
              <a:gd name="connsiteY7" fmla="*/ 139195 h 1413813"/>
              <a:gd name="connsiteX8" fmla="*/ 7332 w 580809"/>
              <a:gd name="connsiteY8" fmla="*/ 14504 h 1413813"/>
              <a:gd name="connsiteX9" fmla="*/ 7332 w 580809"/>
              <a:gd name="connsiteY9" fmla="*/ 7577 h 141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809" h="1413813">
                <a:moveTo>
                  <a:pt x="506096" y="1413813"/>
                </a:moveTo>
                <a:cubicBezTo>
                  <a:pt x="484159" y="1306440"/>
                  <a:pt x="462223" y="1199068"/>
                  <a:pt x="471459" y="1150577"/>
                </a:cubicBezTo>
                <a:cubicBezTo>
                  <a:pt x="480695" y="1102086"/>
                  <a:pt x="546505" y="1170204"/>
                  <a:pt x="561514" y="1122868"/>
                </a:cubicBezTo>
                <a:cubicBezTo>
                  <a:pt x="576523" y="1075531"/>
                  <a:pt x="596150" y="960076"/>
                  <a:pt x="561514" y="866558"/>
                </a:cubicBezTo>
                <a:cubicBezTo>
                  <a:pt x="526878" y="773040"/>
                  <a:pt x="398723" y="642576"/>
                  <a:pt x="353696" y="561758"/>
                </a:cubicBezTo>
                <a:cubicBezTo>
                  <a:pt x="308669" y="480940"/>
                  <a:pt x="317905" y="433603"/>
                  <a:pt x="291350" y="381649"/>
                </a:cubicBezTo>
                <a:cubicBezTo>
                  <a:pt x="264795" y="329695"/>
                  <a:pt x="229004" y="290440"/>
                  <a:pt x="194368" y="250031"/>
                </a:cubicBezTo>
                <a:cubicBezTo>
                  <a:pt x="159732" y="209622"/>
                  <a:pt x="114705" y="178449"/>
                  <a:pt x="83532" y="139195"/>
                </a:cubicBezTo>
                <a:cubicBezTo>
                  <a:pt x="52359" y="99941"/>
                  <a:pt x="20032" y="36440"/>
                  <a:pt x="7332" y="14504"/>
                </a:cubicBezTo>
                <a:cubicBezTo>
                  <a:pt x="-5368" y="-7432"/>
                  <a:pt x="982" y="72"/>
                  <a:pt x="7332" y="7577"/>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75E17E47-86C8-4AB9-93AB-08B0E6728845}"/>
              </a:ext>
            </a:extLst>
          </p:cNvPr>
          <p:cNvSpPr/>
          <p:nvPr/>
        </p:nvSpPr>
        <p:spPr>
          <a:xfrm>
            <a:off x="1600200" y="1842655"/>
            <a:ext cx="817418" cy="1544781"/>
          </a:xfrm>
          <a:custGeom>
            <a:avLst/>
            <a:gdLst>
              <a:gd name="connsiteX0" fmla="*/ 817418 w 817418"/>
              <a:gd name="connsiteY0" fmla="*/ 1544781 h 1544781"/>
              <a:gd name="connsiteX1" fmla="*/ 678873 w 817418"/>
              <a:gd name="connsiteY1" fmla="*/ 1454727 h 1544781"/>
              <a:gd name="connsiteX2" fmla="*/ 630382 w 817418"/>
              <a:gd name="connsiteY2" fmla="*/ 1330036 h 1544781"/>
              <a:gd name="connsiteX3" fmla="*/ 713509 w 817418"/>
              <a:gd name="connsiteY3" fmla="*/ 1267690 h 1544781"/>
              <a:gd name="connsiteX4" fmla="*/ 623455 w 817418"/>
              <a:gd name="connsiteY4" fmla="*/ 1149927 h 1544781"/>
              <a:gd name="connsiteX5" fmla="*/ 547255 w 817418"/>
              <a:gd name="connsiteY5" fmla="*/ 1122218 h 1544781"/>
              <a:gd name="connsiteX6" fmla="*/ 477982 w 817418"/>
              <a:gd name="connsiteY6" fmla="*/ 1011381 h 1544781"/>
              <a:gd name="connsiteX7" fmla="*/ 374073 w 817418"/>
              <a:gd name="connsiteY7" fmla="*/ 879763 h 1544781"/>
              <a:gd name="connsiteX8" fmla="*/ 353291 w 817418"/>
              <a:gd name="connsiteY8" fmla="*/ 782781 h 1544781"/>
              <a:gd name="connsiteX9" fmla="*/ 145473 w 817418"/>
              <a:gd name="connsiteY9" fmla="*/ 484909 h 1544781"/>
              <a:gd name="connsiteX10" fmla="*/ 34636 w 817418"/>
              <a:gd name="connsiteY10" fmla="*/ 249381 h 1544781"/>
              <a:gd name="connsiteX11" fmla="*/ 0 w 817418"/>
              <a:gd name="connsiteY11" fmla="*/ 0 h 1544781"/>
              <a:gd name="connsiteX12" fmla="*/ 0 w 817418"/>
              <a:gd name="connsiteY12" fmla="*/ 0 h 15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418" h="1544781">
                <a:moveTo>
                  <a:pt x="817418" y="1544781"/>
                </a:moveTo>
                <a:cubicBezTo>
                  <a:pt x="763732" y="1517649"/>
                  <a:pt x="710046" y="1490518"/>
                  <a:pt x="678873" y="1454727"/>
                </a:cubicBezTo>
                <a:cubicBezTo>
                  <a:pt x="647700" y="1418936"/>
                  <a:pt x="624609" y="1361209"/>
                  <a:pt x="630382" y="1330036"/>
                </a:cubicBezTo>
                <a:cubicBezTo>
                  <a:pt x="636155" y="1298863"/>
                  <a:pt x="714663" y="1297708"/>
                  <a:pt x="713509" y="1267690"/>
                </a:cubicBezTo>
                <a:cubicBezTo>
                  <a:pt x="712355" y="1237672"/>
                  <a:pt x="651164" y="1174172"/>
                  <a:pt x="623455" y="1149927"/>
                </a:cubicBezTo>
                <a:cubicBezTo>
                  <a:pt x="595746" y="1125682"/>
                  <a:pt x="571501" y="1145309"/>
                  <a:pt x="547255" y="1122218"/>
                </a:cubicBezTo>
                <a:cubicBezTo>
                  <a:pt x="523009" y="1099127"/>
                  <a:pt x="506846" y="1051790"/>
                  <a:pt x="477982" y="1011381"/>
                </a:cubicBezTo>
                <a:cubicBezTo>
                  <a:pt x="449118" y="970972"/>
                  <a:pt x="394855" y="917863"/>
                  <a:pt x="374073" y="879763"/>
                </a:cubicBezTo>
                <a:cubicBezTo>
                  <a:pt x="353291" y="841663"/>
                  <a:pt x="391391" y="848590"/>
                  <a:pt x="353291" y="782781"/>
                </a:cubicBezTo>
                <a:cubicBezTo>
                  <a:pt x="315191" y="716972"/>
                  <a:pt x="198582" y="573809"/>
                  <a:pt x="145473" y="484909"/>
                </a:cubicBezTo>
                <a:cubicBezTo>
                  <a:pt x="92364" y="396009"/>
                  <a:pt x="58881" y="330199"/>
                  <a:pt x="34636" y="249381"/>
                </a:cubicBezTo>
                <a:cubicBezTo>
                  <a:pt x="10391" y="168563"/>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A4C5987A-5B76-48AF-A9BE-F35851A4B6EB}"/>
              </a:ext>
            </a:extLst>
          </p:cNvPr>
          <p:cNvSpPr/>
          <p:nvPr/>
        </p:nvSpPr>
        <p:spPr>
          <a:xfrm>
            <a:off x="1218701" y="1327609"/>
            <a:ext cx="339935" cy="342007"/>
          </a:xfrm>
          <a:custGeom>
            <a:avLst/>
            <a:gdLst>
              <a:gd name="connsiteX0" fmla="*/ 339935 w 339935"/>
              <a:gd name="connsiteY0" fmla="*/ 314155 h 342007"/>
              <a:gd name="connsiteX1" fmla="*/ 312226 w 339935"/>
              <a:gd name="connsiteY1" fmla="*/ 210246 h 342007"/>
              <a:gd name="connsiteX2" fmla="*/ 173681 w 339935"/>
              <a:gd name="connsiteY2" fmla="*/ 50918 h 342007"/>
              <a:gd name="connsiteX3" fmla="*/ 76699 w 339935"/>
              <a:gd name="connsiteY3" fmla="*/ 2427 h 342007"/>
              <a:gd name="connsiteX4" fmla="*/ 499 w 339935"/>
              <a:gd name="connsiteY4" fmla="*/ 113264 h 342007"/>
              <a:gd name="connsiteX5" fmla="*/ 42063 w 339935"/>
              <a:gd name="connsiteY5" fmla="*/ 182536 h 342007"/>
              <a:gd name="connsiteX6" fmla="*/ 7426 w 339935"/>
              <a:gd name="connsiteY6" fmla="*/ 328009 h 342007"/>
              <a:gd name="connsiteX7" fmla="*/ 499 w 339935"/>
              <a:gd name="connsiteY7" fmla="*/ 328009 h 34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35" h="342007">
                <a:moveTo>
                  <a:pt x="339935" y="314155"/>
                </a:moveTo>
                <a:cubicBezTo>
                  <a:pt x="339935" y="284137"/>
                  <a:pt x="339935" y="254119"/>
                  <a:pt x="312226" y="210246"/>
                </a:cubicBezTo>
                <a:cubicBezTo>
                  <a:pt x="284517" y="166373"/>
                  <a:pt x="212935" y="85554"/>
                  <a:pt x="173681" y="50918"/>
                </a:cubicBezTo>
                <a:cubicBezTo>
                  <a:pt x="134427" y="16282"/>
                  <a:pt x="105563" y="-7964"/>
                  <a:pt x="76699" y="2427"/>
                </a:cubicBezTo>
                <a:cubicBezTo>
                  <a:pt x="47835" y="12818"/>
                  <a:pt x="6272" y="83246"/>
                  <a:pt x="499" y="113264"/>
                </a:cubicBezTo>
                <a:cubicBezTo>
                  <a:pt x="-5274" y="143282"/>
                  <a:pt x="40909" y="146745"/>
                  <a:pt x="42063" y="182536"/>
                </a:cubicBezTo>
                <a:cubicBezTo>
                  <a:pt x="43217" y="218327"/>
                  <a:pt x="14353" y="303763"/>
                  <a:pt x="7426" y="328009"/>
                </a:cubicBezTo>
                <a:cubicBezTo>
                  <a:pt x="499" y="352255"/>
                  <a:pt x="499" y="340132"/>
                  <a:pt x="499" y="328009"/>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D2E6D5EF-5600-458D-9E8C-097A892FDD6E}"/>
              </a:ext>
            </a:extLst>
          </p:cNvPr>
          <p:cNvSpPr/>
          <p:nvPr/>
        </p:nvSpPr>
        <p:spPr>
          <a:xfrm>
            <a:off x="1219200" y="1828800"/>
            <a:ext cx="155608" cy="263236"/>
          </a:xfrm>
          <a:custGeom>
            <a:avLst/>
            <a:gdLst>
              <a:gd name="connsiteX0" fmla="*/ 131618 w 155608"/>
              <a:gd name="connsiteY0" fmla="*/ 263236 h 263236"/>
              <a:gd name="connsiteX1" fmla="*/ 145473 w 155608"/>
              <a:gd name="connsiteY1" fmla="*/ 173182 h 263236"/>
              <a:gd name="connsiteX2" fmla="*/ 0 w 155608"/>
              <a:gd name="connsiteY2" fmla="*/ 0 h 263236"/>
              <a:gd name="connsiteX3" fmla="*/ 0 w 155608"/>
              <a:gd name="connsiteY3" fmla="*/ 0 h 263236"/>
            </a:gdLst>
            <a:ahLst/>
            <a:cxnLst>
              <a:cxn ang="0">
                <a:pos x="connsiteX0" y="connsiteY0"/>
              </a:cxn>
              <a:cxn ang="0">
                <a:pos x="connsiteX1" y="connsiteY1"/>
              </a:cxn>
              <a:cxn ang="0">
                <a:pos x="connsiteX2" y="connsiteY2"/>
              </a:cxn>
              <a:cxn ang="0">
                <a:pos x="connsiteX3" y="connsiteY3"/>
              </a:cxn>
            </a:cxnLst>
            <a:rect l="l" t="t" r="r" b="b"/>
            <a:pathLst>
              <a:path w="155608" h="263236">
                <a:moveTo>
                  <a:pt x="131618" y="263236"/>
                </a:moveTo>
                <a:cubicBezTo>
                  <a:pt x="149513" y="240145"/>
                  <a:pt x="167409" y="217055"/>
                  <a:pt x="145473" y="173182"/>
                </a:cubicBezTo>
                <a:cubicBezTo>
                  <a:pt x="123537" y="129309"/>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 forme 25">
            <a:extLst>
              <a:ext uri="{FF2B5EF4-FFF2-40B4-BE49-F238E27FC236}">
                <a16:creationId xmlns:a16="http://schemas.microsoft.com/office/drawing/2014/main" id="{8806625F-88A6-4DB2-99FB-C61291F8E698}"/>
              </a:ext>
            </a:extLst>
          </p:cNvPr>
          <p:cNvSpPr/>
          <p:nvPr/>
        </p:nvSpPr>
        <p:spPr>
          <a:xfrm rot="2403192" flipH="1">
            <a:off x="1438100" y="2292927"/>
            <a:ext cx="120535" cy="167706"/>
          </a:xfrm>
          <a:custGeom>
            <a:avLst/>
            <a:gdLst>
              <a:gd name="connsiteX0" fmla="*/ 0 w 13855"/>
              <a:gd name="connsiteY0" fmla="*/ 131618 h 131618"/>
              <a:gd name="connsiteX1" fmla="*/ 13855 w 13855"/>
              <a:gd name="connsiteY1" fmla="*/ 0 h 131618"/>
              <a:gd name="connsiteX2" fmla="*/ 13855 w 13855"/>
              <a:gd name="connsiteY2" fmla="*/ 0 h 131618"/>
            </a:gdLst>
            <a:ahLst/>
            <a:cxnLst>
              <a:cxn ang="0">
                <a:pos x="connsiteX0" y="connsiteY0"/>
              </a:cxn>
              <a:cxn ang="0">
                <a:pos x="connsiteX1" y="connsiteY1"/>
              </a:cxn>
              <a:cxn ang="0">
                <a:pos x="connsiteX2" y="connsiteY2"/>
              </a:cxn>
            </a:cxnLst>
            <a:rect l="l" t="t" r="r" b="b"/>
            <a:pathLst>
              <a:path w="13855" h="131618">
                <a:moveTo>
                  <a:pt x="0" y="131618"/>
                </a:moveTo>
                <a:lnTo>
                  <a:pt x="13855" y="0"/>
                </a:lnTo>
                <a:lnTo>
                  <a:pt x="13855"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 forme 26">
            <a:extLst>
              <a:ext uri="{FF2B5EF4-FFF2-40B4-BE49-F238E27FC236}">
                <a16:creationId xmlns:a16="http://schemas.microsoft.com/office/drawing/2014/main" id="{621A2AEF-B452-495C-9500-86B8463F0AC7}"/>
              </a:ext>
            </a:extLst>
          </p:cNvPr>
          <p:cNvSpPr/>
          <p:nvPr/>
        </p:nvSpPr>
        <p:spPr>
          <a:xfrm>
            <a:off x="1821873" y="3144982"/>
            <a:ext cx="311948" cy="831273"/>
          </a:xfrm>
          <a:custGeom>
            <a:avLst/>
            <a:gdLst>
              <a:gd name="connsiteX0" fmla="*/ 180109 w 311948"/>
              <a:gd name="connsiteY0" fmla="*/ 831273 h 831273"/>
              <a:gd name="connsiteX1" fmla="*/ 270163 w 311948"/>
              <a:gd name="connsiteY1" fmla="*/ 789709 h 831273"/>
              <a:gd name="connsiteX2" fmla="*/ 311727 w 311948"/>
              <a:gd name="connsiteY2" fmla="*/ 685800 h 831273"/>
              <a:gd name="connsiteX3" fmla="*/ 284018 w 311948"/>
              <a:gd name="connsiteY3" fmla="*/ 602673 h 831273"/>
              <a:gd name="connsiteX4" fmla="*/ 228600 w 311948"/>
              <a:gd name="connsiteY4" fmla="*/ 505691 h 831273"/>
              <a:gd name="connsiteX5" fmla="*/ 138545 w 311948"/>
              <a:gd name="connsiteY5" fmla="*/ 415636 h 831273"/>
              <a:gd name="connsiteX6" fmla="*/ 90054 w 311948"/>
              <a:gd name="connsiteY6" fmla="*/ 415636 h 831273"/>
              <a:gd name="connsiteX7" fmla="*/ 62345 w 311948"/>
              <a:gd name="connsiteY7" fmla="*/ 304800 h 831273"/>
              <a:gd name="connsiteX8" fmla="*/ 41563 w 311948"/>
              <a:gd name="connsiteY8" fmla="*/ 131618 h 831273"/>
              <a:gd name="connsiteX9" fmla="*/ 0 w 311948"/>
              <a:gd name="connsiteY9" fmla="*/ 0 h 831273"/>
              <a:gd name="connsiteX10" fmla="*/ 0 w 311948"/>
              <a:gd name="connsiteY10" fmla="*/ 0 h 8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948" h="831273">
                <a:moveTo>
                  <a:pt x="180109" y="831273"/>
                </a:moveTo>
                <a:cubicBezTo>
                  <a:pt x="214168" y="822613"/>
                  <a:pt x="248227" y="813954"/>
                  <a:pt x="270163" y="789709"/>
                </a:cubicBezTo>
                <a:cubicBezTo>
                  <a:pt x="292099" y="765464"/>
                  <a:pt x="309418" y="716973"/>
                  <a:pt x="311727" y="685800"/>
                </a:cubicBezTo>
                <a:cubicBezTo>
                  <a:pt x="314036" y="654627"/>
                  <a:pt x="297872" y="632691"/>
                  <a:pt x="284018" y="602673"/>
                </a:cubicBezTo>
                <a:cubicBezTo>
                  <a:pt x="270164" y="572655"/>
                  <a:pt x="252845" y="536864"/>
                  <a:pt x="228600" y="505691"/>
                </a:cubicBezTo>
                <a:cubicBezTo>
                  <a:pt x="204355" y="474518"/>
                  <a:pt x="161636" y="430645"/>
                  <a:pt x="138545" y="415636"/>
                </a:cubicBezTo>
                <a:cubicBezTo>
                  <a:pt x="115454" y="400627"/>
                  <a:pt x="102754" y="434109"/>
                  <a:pt x="90054" y="415636"/>
                </a:cubicBezTo>
                <a:cubicBezTo>
                  <a:pt x="77354" y="397163"/>
                  <a:pt x="70427" y="352136"/>
                  <a:pt x="62345" y="304800"/>
                </a:cubicBezTo>
                <a:cubicBezTo>
                  <a:pt x="54263" y="257464"/>
                  <a:pt x="51954" y="182418"/>
                  <a:pt x="41563" y="131618"/>
                </a:cubicBezTo>
                <a:cubicBezTo>
                  <a:pt x="31172" y="80818"/>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 forme 27">
            <a:extLst>
              <a:ext uri="{FF2B5EF4-FFF2-40B4-BE49-F238E27FC236}">
                <a16:creationId xmlns:a16="http://schemas.microsoft.com/office/drawing/2014/main" id="{BE1183AB-000F-446D-A159-5EDEDCA2C6CA}"/>
              </a:ext>
            </a:extLst>
          </p:cNvPr>
          <p:cNvSpPr/>
          <p:nvPr/>
        </p:nvSpPr>
        <p:spPr>
          <a:xfrm>
            <a:off x="1226127" y="2680855"/>
            <a:ext cx="775855" cy="1295400"/>
          </a:xfrm>
          <a:custGeom>
            <a:avLst/>
            <a:gdLst>
              <a:gd name="connsiteX0" fmla="*/ 775855 w 775855"/>
              <a:gd name="connsiteY0" fmla="*/ 1295400 h 1295400"/>
              <a:gd name="connsiteX1" fmla="*/ 671946 w 775855"/>
              <a:gd name="connsiteY1" fmla="*/ 1226127 h 1295400"/>
              <a:gd name="connsiteX2" fmla="*/ 637309 w 775855"/>
              <a:gd name="connsiteY2" fmla="*/ 1115290 h 1295400"/>
              <a:gd name="connsiteX3" fmla="*/ 415637 w 775855"/>
              <a:gd name="connsiteY3" fmla="*/ 817418 h 1295400"/>
              <a:gd name="connsiteX4" fmla="*/ 270164 w 775855"/>
              <a:gd name="connsiteY4" fmla="*/ 671945 h 1295400"/>
              <a:gd name="connsiteX5" fmla="*/ 339437 w 775855"/>
              <a:gd name="connsiteY5" fmla="*/ 484909 h 1295400"/>
              <a:gd name="connsiteX6" fmla="*/ 277091 w 775855"/>
              <a:gd name="connsiteY6" fmla="*/ 270163 h 1295400"/>
              <a:gd name="connsiteX7" fmla="*/ 207818 w 775855"/>
              <a:gd name="connsiteY7" fmla="*/ 221672 h 1295400"/>
              <a:gd name="connsiteX8" fmla="*/ 131618 w 775855"/>
              <a:gd name="connsiteY8" fmla="*/ 69272 h 1295400"/>
              <a:gd name="connsiteX9" fmla="*/ 0 w 775855"/>
              <a:gd name="connsiteY9" fmla="*/ 0 h 1295400"/>
              <a:gd name="connsiteX10" fmla="*/ 0 w 775855"/>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855" h="1295400">
                <a:moveTo>
                  <a:pt x="775855" y="1295400"/>
                </a:moveTo>
                <a:cubicBezTo>
                  <a:pt x="735446" y="1275772"/>
                  <a:pt x="695037" y="1256145"/>
                  <a:pt x="671946" y="1226127"/>
                </a:cubicBezTo>
                <a:cubicBezTo>
                  <a:pt x="648855" y="1196109"/>
                  <a:pt x="680027" y="1183408"/>
                  <a:pt x="637309" y="1115290"/>
                </a:cubicBezTo>
                <a:cubicBezTo>
                  <a:pt x="594591" y="1047172"/>
                  <a:pt x="476828" y="891309"/>
                  <a:pt x="415637" y="817418"/>
                </a:cubicBezTo>
                <a:cubicBezTo>
                  <a:pt x="354446" y="743527"/>
                  <a:pt x="282864" y="727363"/>
                  <a:pt x="270164" y="671945"/>
                </a:cubicBezTo>
                <a:cubicBezTo>
                  <a:pt x="257464" y="616527"/>
                  <a:pt x="338283" y="551873"/>
                  <a:pt x="339437" y="484909"/>
                </a:cubicBezTo>
                <a:cubicBezTo>
                  <a:pt x="340591" y="417945"/>
                  <a:pt x="299027" y="314036"/>
                  <a:pt x="277091" y="270163"/>
                </a:cubicBezTo>
                <a:cubicBezTo>
                  <a:pt x="255155" y="226290"/>
                  <a:pt x="232063" y="255154"/>
                  <a:pt x="207818" y="221672"/>
                </a:cubicBezTo>
                <a:cubicBezTo>
                  <a:pt x="183573" y="188190"/>
                  <a:pt x="166254" y="106217"/>
                  <a:pt x="131618" y="69272"/>
                </a:cubicBezTo>
                <a:cubicBezTo>
                  <a:pt x="96982" y="32327"/>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 forme 28">
            <a:extLst>
              <a:ext uri="{FF2B5EF4-FFF2-40B4-BE49-F238E27FC236}">
                <a16:creationId xmlns:a16="http://schemas.microsoft.com/office/drawing/2014/main" id="{080C7C18-5190-4598-9609-838FC6920DED}"/>
              </a:ext>
            </a:extLst>
          </p:cNvPr>
          <p:cNvSpPr/>
          <p:nvPr/>
        </p:nvSpPr>
        <p:spPr>
          <a:xfrm>
            <a:off x="1600200" y="2673927"/>
            <a:ext cx="192774" cy="325582"/>
          </a:xfrm>
          <a:custGeom>
            <a:avLst/>
            <a:gdLst>
              <a:gd name="connsiteX0" fmla="*/ 173182 w 192774"/>
              <a:gd name="connsiteY0" fmla="*/ 325582 h 325582"/>
              <a:gd name="connsiteX1" fmla="*/ 187036 w 192774"/>
              <a:gd name="connsiteY1" fmla="*/ 235528 h 325582"/>
              <a:gd name="connsiteX2" fmla="*/ 90055 w 192774"/>
              <a:gd name="connsiteY2" fmla="*/ 90055 h 325582"/>
              <a:gd name="connsiteX3" fmla="*/ 62345 w 192774"/>
              <a:gd name="connsiteY3" fmla="*/ 159328 h 325582"/>
              <a:gd name="connsiteX4" fmla="*/ 20782 w 192774"/>
              <a:gd name="connsiteY4" fmla="*/ 124691 h 325582"/>
              <a:gd name="connsiteX5" fmla="*/ 34636 w 192774"/>
              <a:gd name="connsiteY5" fmla="*/ 34637 h 325582"/>
              <a:gd name="connsiteX6" fmla="*/ 0 w 192774"/>
              <a:gd name="connsiteY6" fmla="*/ 0 h 325582"/>
              <a:gd name="connsiteX7" fmla="*/ 0 w 192774"/>
              <a:gd name="connsiteY7" fmla="*/ 0 h 32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74" h="325582">
                <a:moveTo>
                  <a:pt x="173182" y="325582"/>
                </a:moveTo>
                <a:cubicBezTo>
                  <a:pt x="187036" y="300182"/>
                  <a:pt x="200890" y="274782"/>
                  <a:pt x="187036" y="235528"/>
                </a:cubicBezTo>
                <a:cubicBezTo>
                  <a:pt x="173182" y="196274"/>
                  <a:pt x="110837" y="102755"/>
                  <a:pt x="90055" y="90055"/>
                </a:cubicBezTo>
                <a:cubicBezTo>
                  <a:pt x="69273" y="77355"/>
                  <a:pt x="73890" y="153555"/>
                  <a:pt x="62345" y="159328"/>
                </a:cubicBezTo>
                <a:cubicBezTo>
                  <a:pt x="50800" y="165101"/>
                  <a:pt x="25400" y="145473"/>
                  <a:pt x="20782" y="124691"/>
                </a:cubicBezTo>
                <a:cubicBezTo>
                  <a:pt x="16164" y="103909"/>
                  <a:pt x="38100" y="55419"/>
                  <a:pt x="34636" y="34637"/>
                </a:cubicBezTo>
                <a:cubicBezTo>
                  <a:pt x="31172" y="13855"/>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 forme 29">
            <a:extLst>
              <a:ext uri="{FF2B5EF4-FFF2-40B4-BE49-F238E27FC236}">
                <a16:creationId xmlns:a16="http://schemas.microsoft.com/office/drawing/2014/main" id="{8A253D69-DC31-4F06-AC52-353D83FFC65F}"/>
              </a:ext>
            </a:extLst>
          </p:cNvPr>
          <p:cNvSpPr/>
          <p:nvPr/>
        </p:nvSpPr>
        <p:spPr>
          <a:xfrm>
            <a:off x="931497" y="2313709"/>
            <a:ext cx="273848" cy="133931"/>
          </a:xfrm>
          <a:custGeom>
            <a:avLst/>
            <a:gdLst>
              <a:gd name="connsiteX0" fmla="*/ 45248 w 273848"/>
              <a:gd name="connsiteY0" fmla="*/ 90055 h 133931"/>
              <a:gd name="connsiteX1" fmla="*/ 3685 w 273848"/>
              <a:gd name="connsiteY1" fmla="*/ 13855 h 133931"/>
              <a:gd name="connsiteX2" fmla="*/ 128376 w 273848"/>
              <a:gd name="connsiteY2" fmla="*/ 55418 h 133931"/>
              <a:gd name="connsiteX3" fmla="*/ 211503 w 273848"/>
              <a:gd name="connsiteY3" fmla="*/ 131618 h 133931"/>
              <a:gd name="connsiteX4" fmla="*/ 266921 w 273848"/>
              <a:gd name="connsiteY4" fmla="*/ 110836 h 133931"/>
              <a:gd name="connsiteX5" fmla="*/ 225358 w 273848"/>
              <a:gd name="connsiteY5" fmla="*/ 76200 h 133931"/>
              <a:gd name="connsiteX6" fmla="*/ 273848 w 273848"/>
              <a:gd name="connsiteY6" fmla="*/ 0 h 133931"/>
              <a:gd name="connsiteX7" fmla="*/ 273848 w 273848"/>
              <a:gd name="connsiteY7" fmla="*/ 0 h 1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48" h="133931">
                <a:moveTo>
                  <a:pt x="45248" y="90055"/>
                </a:moveTo>
                <a:cubicBezTo>
                  <a:pt x="17539" y="54841"/>
                  <a:pt x="-10170" y="19628"/>
                  <a:pt x="3685" y="13855"/>
                </a:cubicBezTo>
                <a:cubicBezTo>
                  <a:pt x="17540" y="8082"/>
                  <a:pt x="93740" y="35791"/>
                  <a:pt x="128376" y="55418"/>
                </a:cubicBezTo>
                <a:cubicBezTo>
                  <a:pt x="163012" y="75045"/>
                  <a:pt x="188412" y="122382"/>
                  <a:pt x="211503" y="131618"/>
                </a:cubicBezTo>
                <a:cubicBezTo>
                  <a:pt x="234594" y="140854"/>
                  <a:pt x="264612" y="120072"/>
                  <a:pt x="266921" y="110836"/>
                </a:cubicBezTo>
                <a:cubicBezTo>
                  <a:pt x="269230" y="101600"/>
                  <a:pt x="224204" y="94673"/>
                  <a:pt x="225358" y="76200"/>
                </a:cubicBezTo>
                <a:cubicBezTo>
                  <a:pt x="226513" y="57727"/>
                  <a:pt x="273848" y="0"/>
                  <a:pt x="273848" y="0"/>
                </a:cubicBezTo>
                <a:lnTo>
                  <a:pt x="273848"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 forme 30">
            <a:extLst>
              <a:ext uri="{FF2B5EF4-FFF2-40B4-BE49-F238E27FC236}">
                <a16:creationId xmlns:a16="http://schemas.microsoft.com/office/drawing/2014/main" id="{F42970E0-DFC3-4E1C-8F94-9EEAB236825D}"/>
              </a:ext>
            </a:extLst>
          </p:cNvPr>
          <p:cNvSpPr/>
          <p:nvPr/>
        </p:nvSpPr>
        <p:spPr>
          <a:xfrm>
            <a:off x="782782" y="983673"/>
            <a:ext cx="360218" cy="1108363"/>
          </a:xfrm>
          <a:custGeom>
            <a:avLst/>
            <a:gdLst>
              <a:gd name="connsiteX0" fmla="*/ 360218 w 360218"/>
              <a:gd name="connsiteY0" fmla="*/ 1108363 h 1108363"/>
              <a:gd name="connsiteX1" fmla="*/ 304800 w 360218"/>
              <a:gd name="connsiteY1" fmla="*/ 1004454 h 1108363"/>
              <a:gd name="connsiteX2" fmla="*/ 173182 w 360218"/>
              <a:gd name="connsiteY2" fmla="*/ 858982 h 1108363"/>
              <a:gd name="connsiteX3" fmla="*/ 103909 w 360218"/>
              <a:gd name="connsiteY3" fmla="*/ 637309 h 1108363"/>
              <a:gd name="connsiteX4" fmla="*/ 69273 w 360218"/>
              <a:gd name="connsiteY4" fmla="*/ 498763 h 1108363"/>
              <a:gd name="connsiteX5" fmla="*/ 34636 w 360218"/>
              <a:gd name="connsiteY5" fmla="*/ 325582 h 1108363"/>
              <a:gd name="connsiteX6" fmla="*/ 13854 w 360218"/>
              <a:gd name="connsiteY6" fmla="*/ 214745 h 1108363"/>
              <a:gd name="connsiteX7" fmla="*/ 27709 w 360218"/>
              <a:gd name="connsiteY7" fmla="*/ 117763 h 1108363"/>
              <a:gd name="connsiteX8" fmla="*/ 0 w 360218"/>
              <a:gd name="connsiteY8" fmla="*/ 0 h 1108363"/>
              <a:gd name="connsiteX9" fmla="*/ 0 w 360218"/>
              <a:gd name="connsiteY9" fmla="*/ 0 h 110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218" h="1108363">
                <a:moveTo>
                  <a:pt x="360218" y="1108363"/>
                </a:moveTo>
                <a:cubicBezTo>
                  <a:pt x="348095" y="1077190"/>
                  <a:pt x="335973" y="1046017"/>
                  <a:pt x="304800" y="1004454"/>
                </a:cubicBezTo>
                <a:cubicBezTo>
                  <a:pt x="273627" y="962890"/>
                  <a:pt x="206664" y="920173"/>
                  <a:pt x="173182" y="858982"/>
                </a:cubicBezTo>
                <a:cubicBezTo>
                  <a:pt x="139700" y="797791"/>
                  <a:pt x="121227" y="697345"/>
                  <a:pt x="103909" y="637309"/>
                </a:cubicBezTo>
                <a:cubicBezTo>
                  <a:pt x="86591" y="577272"/>
                  <a:pt x="80818" y="550717"/>
                  <a:pt x="69273" y="498763"/>
                </a:cubicBezTo>
                <a:cubicBezTo>
                  <a:pt x="57728" y="446809"/>
                  <a:pt x="43873" y="372918"/>
                  <a:pt x="34636" y="325582"/>
                </a:cubicBezTo>
                <a:cubicBezTo>
                  <a:pt x="25399" y="278246"/>
                  <a:pt x="15008" y="249381"/>
                  <a:pt x="13854" y="214745"/>
                </a:cubicBezTo>
                <a:cubicBezTo>
                  <a:pt x="12700" y="180109"/>
                  <a:pt x="30018" y="153554"/>
                  <a:pt x="27709" y="117763"/>
                </a:cubicBezTo>
                <a:cubicBezTo>
                  <a:pt x="25400" y="81972"/>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 forme 31">
            <a:extLst>
              <a:ext uri="{FF2B5EF4-FFF2-40B4-BE49-F238E27FC236}">
                <a16:creationId xmlns:a16="http://schemas.microsoft.com/office/drawing/2014/main" id="{498B2AA1-E65D-408E-BD35-A7049A0763B9}"/>
              </a:ext>
            </a:extLst>
          </p:cNvPr>
          <p:cNvSpPr/>
          <p:nvPr/>
        </p:nvSpPr>
        <p:spPr>
          <a:xfrm>
            <a:off x="3024020" y="768427"/>
            <a:ext cx="220133" cy="508000"/>
          </a:xfrm>
          <a:custGeom>
            <a:avLst/>
            <a:gdLst>
              <a:gd name="connsiteX0" fmla="*/ 0 w 220133"/>
              <a:gd name="connsiteY0" fmla="*/ 508000 h 508000"/>
              <a:gd name="connsiteX1" fmla="*/ 33866 w 220133"/>
              <a:gd name="connsiteY1" fmla="*/ 448733 h 508000"/>
              <a:gd name="connsiteX2" fmla="*/ 118533 w 220133"/>
              <a:gd name="connsiteY2" fmla="*/ 313267 h 508000"/>
              <a:gd name="connsiteX3" fmla="*/ 127000 w 220133"/>
              <a:gd name="connsiteY3" fmla="*/ 143933 h 508000"/>
              <a:gd name="connsiteX4" fmla="*/ 220133 w 220133"/>
              <a:gd name="connsiteY4" fmla="*/ 0 h 508000"/>
              <a:gd name="connsiteX5" fmla="*/ 220133 w 220133"/>
              <a:gd name="connsiteY5"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33" h="508000">
                <a:moveTo>
                  <a:pt x="0" y="508000"/>
                </a:moveTo>
                <a:cubicBezTo>
                  <a:pt x="7055" y="494594"/>
                  <a:pt x="14111" y="481188"/>
                  <a:pt x="33866" y="448733"/>
                </a:cubicBezTo>
                <a:cubicBezTo>
                  <a:pt x="53621" y="416278"/>
                  <a:pt x="103011" y="364067"/>
                  <a:pt x="118533" y="313267"/>
                </a:cubicBezTo>
                <a:cubicBezTo>
                  <a:pt x="134055" y="262467"/>
                  <a:pt x="110067" y="196144"/>
                  <a:pt x="127000" y="143933"/>
                </a:cubicBezTo>
                <a:cubicBezTo>
                  <a:pt x="143933" y="91722"/>
                  <a:pt x="220133" y="0"/>
                  <a:pt x="220133" y="0"/>
                </a:cubicBezTo>
                <a:lnTo>
                  <a:pt x="220133" y="0"/>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5D3F8500-1484-414F-9E49-D289053DC113}"/>
              </a:ext>
            </a:extLst>
          </p:cNvPr>
          <p:cNvSpPr/>
          <p:nvPr/>
        </p:nvSpPr>
        <p:spPr>
          <a:xfrm>
            <a:off x="5792990" y="6498063"/>
            <a:ext cx="1227744" cy="143033"/>
          </a:xfrm>
          <a:custGeom>
            <a:avLst/>
            <a:gdLst>
              <a:gd name="connsiteX0" fmla="*/ 90739 w 1227744"/>
              <a:gd name="connsiteY0" fmla="*/ 27923 h 143033"/>
              <a:gd name="connsiteX1" fmla="*/ 210481 w 1227744"/>
              <a:gd name="connsiteY1" fmla="*/ 708 h 143033"/>
              <a:gd name="connsiteX2" fmla="*/ 526167 w 1227744"/>
              <a:gd name="connsiteY2" fmla="*/ 11594 h 143033"/>
              <a:gd name="connsiteX3" fmla="*/ 912610 w 1227744"/>
              <a:gd name="connsiteY3" fmla="*/ 49694 h 143033"/>
              <a:gd name="connsiteX4" fmla="*/ 1113996 w 1227744"/>
              <a:gd name="connsiteY4" fmla="*/ 44251 h 143033"/>
              <a:gd name="connsiteX5" fmla="*/ 1152096 w 1227744"/>
              <a:gd name="connsiteY5" fmla="*/ 136780 h 143033"/>
              <a:gd name="connsiteX6" fmla="*/ 79853 w 1227744"/>
              <a:gd name="connsiteY6" fmla="*/ 125894 h 143033"/>
              <a:gd name="connsiteX7" fmla="*/ 90739 w 1227744"/>
              <a:gd name="connsiteY7" fmla="*/ 27923 h 14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744" h="143033">
                <a:moveTo>
                  <a:pt x="90739" y="27923"/>
                </a:moveTo>
                <a:cubicBezTo>
                  <a:pt x="112510" y="7059"/>
                  <a:pt x="137910" y="3429"/>
                  <a:pt x="210481" y="708"/>
                </a:cubicBezTo>
                <a:cubicBezTo>
                  <a:pt x="283052" y="-2014"/>
                  <a:pt x="409146" y="3430"/>
                  <a:pt x="526167" y="11594"/>
                </a:cubicBezTo>
                <a:cubicBezTo>
                  <a:pt x="643188" y="19758"/>
                  <a:pt x="814639" y="44251"/>
                  <a:pt x="912610" y="49694"/>
                </a:cubicBezTo>
                <a:cubicBezTo>
                  <a:pt x="1010581" y="55137"/>
                  <a:pt x="1074082" y="29737"/>
                  <a:pt x="1113996" y="44251"/>
                </a:cubicBezTo>
                <a:cubicBezTo>
                  <a:pt x="1153910" y="58765"/>
                  <a:pt x="1324453" y="123173"/>
                  <a:pt x="1152096" y="136780"/>
                </a:cubicBezTo>
                <a:cubicBezTo>
                  <a:pt x="979739" y="150387"/>
                  <a:pt x="254932" y="139501"/>
                  <a:pt x="79853" y="125894"/>
                </a:cubicBezTo>
                <a:cubicBezTo>
                  <a:pt x="-95226" y="112287"/>
                  <a:pt x="68968" y="48787"/>
                  <a:pt x="90739" y="2792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 forme 33">
            <a:extLst>
              <a:ext uri="{FF2B5EF4-FFF2-40B4-BE49-F238E27FC236}">
                <a16:creationId xmlns:a16="http://schemas.microsoft.com/office/drawing/2014/main" id="{6988E10E-E829-439C-8C5F-11E65879C4FB}"/>
              </a:ext>
            </a:extLst>
          </p:cNvPr>
          <p:cNvSpPr/>
          <p:nvPr/>
        </p:nvSpPr>
        <p:spPr>
          <a:xfrm>
            <a:off x="6645729" y="6536871"/>
            <a:ext cx="152400" cy="0"/>
          </a:xfrm>
          <a:custGeom>
            <a:avLst/>
            <a:gdLst>
              <a:gd name="connsiteX0" fmla="*/ 0 w 152400"/>
              <a:gd name="connsiteY0" fmla="*/ 0 h 0"/>
              <a:gd name="connsiteX1" fmla="*/ 152400 w 152400"/>
              <a:gd name="connsiteY1" fmla="*/ 0 h 0"/>
              <a:gd name="connsiteX2" fmla="*/ 152400 w 152400"/>
              <a:gd name="connsiteY2" fmla="*/ 0 h 0"/>
            </a:gdLst>
            <a:ahLst/>
            <a:cxnLst>
              <a:cxn ang="0">
                <a:pos x="connsiteX0" y="connsiteY0"/>
              </a:cxn>
              <a:cxn ang="0">
                <a:pos x="connsiteX1" y="connsiteY1"/>
              </a:cxn>
              <a:cxn ang="0">
                <a:pos x="connsiteX2" y="connsiteY2"/>
              </a:cxn>
            </a:cxnLst>
            <a:rect l="l" t="t" r="r" b="b"/>
            <a:pathLst>
              <a:path w="152400">
                <a:moveTo>
                  <a:pt x="0" y="0"/>
                </a:moveTo>
                <a:lnTo>
                  <a:pt x="152400" y="0"/>
                </a:lnTo>
                <a:lnTo>
                  <a:pt x="152400" y="0"/>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 forme 34">
            <a:extLst>
              <a:ext uri="{FF2B5EF4-FFF2-40B4-BE49-F238E27FC236}">
                <a16:creationId xmlns:a16="http://schemas.microsoft.com/office/drawing/2014/main" id="{F58FD8FA-CB3C-4062-A87B-CF75BDC4396F}"/>
              </a:ext>
            </a:extLst>
          </p:cNvPr>
          <p:cNvSpPr/>
          <p:nvPr/>
        </p:nvSpPr>
        <p:spPr>
          <a:xfrm>
            <a:off x="5878904" y="6624075"/>
            <a:ext cx="1055915" cy="5443"/>
          </a:xfrm>
          <a:custGeom>
            <a:avLst/>
            <a:gdLst>
              <a:gd name="connsiteX0" fmla="*/ 1055915 w 1055915"/>
              <a:gd name="connsiteY0" fmla="*/ 5443 h 5443"/>
              <a:gd name="connsiteX1" fmla="*/ 0 w 1055915"/>
              <a:gd name="connsiteY1" fmla="*/ 0 h 5443"/>
              <a:gd name="connsiteX2" fmla="*/ 0 w 1055915"/>
              <a:gd name="connsiteY2" fmla="*/ 0 h 5443"/>
            </a:gdLst>
            <a:ahLst/>
            <a:cxnLst>
              <a:cxn ang="0">
                <a:pos x="connsiteX0" y="connsiteY0"/>
              </a:cxn>
              <a:cxn ang="0">
                <a:pos x="connsiteX1" y="connsiteY1"/>
              </a:cxn>
              <a:cxn ang="0">
                <a:pos x="connsiteX2" y="connsiteY2"/>
              </a:cxn>
            </a:cxnLst>
            <a:rect l="l" t="t" r="r" b="b"/>
            <a:pathLst>
              <a:path w="1055915" h="5443">
                <a:moveTo>
                  <a:pt x="1055915" y="5443"/>
                </a:moveTo>
                <a:lnTo>
                  <a:pt x="0" y="0"/>
                </a:lnTo>
                <a:lnTo>
                  <a:pt x="0" y="0"/>
                </a:lnTo>
              </a:path>
            </a:pathLst>
          </a:cu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9BA29D5F-E6F8-45D4-B0D8-AF55C499EADD}"/>
              </a:ext>
            </a:extLst>
          </p:cNvPr>
          <p:cNvSpPr txBox="1"/>
          <p:nvPr/>
        </p:nvSpPr>
        <p:spPr>
          <a:xfrm>
            <a:off x="7865650" y="4484995"/>
            <a:ext cx="1371052" cy="369332"/>
          </a:xfrm>
          <a:prstGeom prst="rect">
            <a:avLst/>
          </a:prstGeom>
          <a:noFill/>
        </p:spPr>
        <p:txBody>
          <a:bodyPr wrap="square" rtlCol="0">
            <a:spAutoFit/>
          </a:bodyPr>
          <a:lstStyle/>
          <a:p>
            <a:r>
              <a:rPr lang="fr-FR" dirty="0"/>
              <a:t>Cancun</a:t>
            </a:r>
          </a:p>
        </p:txBody>
      </p:sp>
      <p:sp>
        <p:nvSpPr>
          <p:cNvPr id="37" name="ZoneTexte 36">
            <a:extLst>
              <a:ext uri="{FF2B5EF4-FFF2-40B4-BE49-F238E27FC236}">
                <a16:creationId xmlns:a16="http://schemas.microsoft.com/office/drawing/2014/main" id="{DAABAA67-22B7-4A8A-87D2-EE1D8FDB89E8}"/>
              </a:ext>
            </a:extLst>
          </p:cNvPr>
          <p:cNvSpPr txBox="1"/>
          <p:nvPr/>
        </p:nvSpPr>
        <p:spPr>
          <a:xfrm>
            <a:off x="7917188" y="4804201"/>
            <a:ext cx="1646120" cy="369332"/>
          </a:xfrm>
          <a:prstGeom prst="rect">
            <a:avLst/>
          </a:prstGeom>
          <a:noFill/>
        </p:spPr>
        <p:txBody>
          <a:bodyPr wrap="square" rtlCol="0">
            <a:spAutoFit/>
          </a:bodyPr>
          <a:lstStyle/>
          <a:p>
            <a:r>
              <a:rPr lang="fr-FR" dirty="0"/>
              <a:t>Cozumel</a:t>
            </a:r>
          </a:p>
        </p:txBody>
      </p:sp>
      <p:sp>
        <p:nvSpPr>
          <p:cNvPr id="38" name="ZoneTexte 37">
            <a:extLst>
              <a:ext uri="{FF2B5EF4-FFF2-40B4-BE49-F238E27FC236}">
                <a16:creationId xmlns:a16="http://schemas.microsoft.com/office/drawing/2014/main" id="{280EC1F4-7955-4AB0-A658-5BDA7E7A4509}"/>
              </a:ext>
            </a:extLst>
          </p:cNvPr>
          <p:cNvSpPr txBox="1"/>
          <p:nvPr/>
        </p:nvSpPr>
        <p:spPr>
          <a:xfrm>
            <a:off x="7865650" y="5146375"/>
            <a:ext cx="665071" cy="307777"/>
          </a:xfrm>
          <a:prstGeom prst="rect">
            <a:avLst/>
          </a:prstGeom>
          <a:solidFill>
            <a:schemeClr val="bg1"/>
          </a:solidFill>
        </p:spPr>
        <p:txBody>
          <a:bodyPr wrap="square" rtlCol="0">
            <a:spAutoFit/>
          </a:bodyPr>
          <a:lstStyle/>
          <a:p>
            <a:r>
              <a:rPr lang="fr-FR" sz="1400" dirty="0"/>
              <a:t>Tulum</a:t>
            </a:r>
          </a:p>
        </p:txBody>
      </p:sp>
      <p:sp>
        <p:nvSpPr>
          <p:cNvPr id="40" name="Rectangle 39">
            <a:extLst>
              <a:ext uri="{FF2B5EF4-FFF2-40B4-BE49-F238E27FC236}">
                <a16:creationId xmlns:a16="http://schemas.microsoft.com/office/drawing/2014/main" id="{CC81C786-5867-42CA-9C4E-4BF08B3D410C}"/>
              </a:ext>
            </a:extLst>
          </p:cNvPr>
          <p:cNvSpPr/>
          <p:nvPr/>
        </p:nvSpPr>
        <p:spPr>
          <a:xfrm>
            <a:off x="7036023" y="5822088"/>
            <a:ext cx="1204433" cy="2254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4AB45C09-55CA-4DAF-98AA-9DA4766179C8}"/>
              </a:ext>
            </a:extLst>
          </p:cNvPr>
          <p:cNvSpPr/>
          <p:nvPr/>
        </p:nvSpPr>
        <p:spPr>
          <a:xfrm>
            <a:off x="7126514" y="5761434"/>
            <a:ext cx="96762" cy="706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A0A75E3E-92FE-44A1-8155-CFBF77157071}"/>
              </a:ext>
            </a:extLst>
          </p:cNvPr>
          <p:cNvSpPr/>
          <p:nvPr/>
        </p:nvSpPr>
        <p:spPr>
          <a:xfrm>
            <a:off x="7536188" y="5618137"/>
            <a:ext cx="688979" cy="1022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21FD442E-AC1F-44C0-8697-2F1570D0DD00}"/>
              </a:ext>
            </a:extLst>
          </p:cNvPr>
          <p:cNvSpPr/>
          <p:nvPr/>
        </p:nvSpPr>
        <p:spPr>
          <a:xfrm>
            <a:off x="7126514" y="6047508"/>
            <a:ext cx="409674" cy="593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63C2EDEA-8A8E-4A73-88D7-72DF4AC34BD7}"/>
              </a:ext>
            </a:extLst>
          </p:cNvPr>
          <p:cNvSpPr/>
          <p:nvPr/>
        </p:nvSpPr>
        <p:spPr>
          <a:xfrm>
            <a:off x="6716841" y="6313714"/>
            <a:ext cx="409674" cy="3315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 forme 45">
            <a:extLst>
              <a:ext uri="{FF2B5EF4-FFF2-40B4-BE49-F238E27FC236}">
                <a16:creationId xmlns:a16="http://schemas.microsoft.com/office/drawing/2014/main" id="{34F795E8-D170-4ABC-BDF2-D05E946188D0}"/>
              </a:ext>
            </a:extLst>
          </p:cNvPr>
          <p:cNvSpPr/>
          <p:nvPr/>
        </p:nvSpPr>
        <p:spPr>
          <a:xfrm>
            <a:off x="6625104" y="6223317"/>
            <a:ext cx="541954" cy="315681"/>
          </a:xfrm>
          <a:custGeom>
            <a:avLst/>
            <a:gdLst>
              <a:gd name="connsiteX0" fmla="*/ 0 w 541954"/>
              <a:gd name="connsiteY0" fmla="*/ 315681 h 315681"/>
              <a:gd name="connsiteX1" fmla="*/ 14514 w 541954"/>
              <a:gd name="connsiteY1" fmla="*/ 233433 h 315681"/>
              <a:gd name="connsiteX2" fmla="*/ 29028 w 541954"/>
              <a:gd name="connsiteY2" fmla="*/ 151185 h 315681"/>
              <a:gd name="connsiteX3" fmla="*/ 67733 w 541954"/>
              <a:gd name="connsiteY3" fmla="*/ 93128 h 315681"/>
              <a:gd name="connsiteX4" fmla="*/ 116114 w 541954"/>
              <a:gd name="connsiteY4" fmla="*/ 39909 h 315681"/>
              <a:gd name="connsiteX5" fmla="*/ 241905 w 541954"/>
              <a:gd name="connsiteY5" fmla="*/ 35071 h 315681"/>
              <a:gd name="connsiteX6" fmla="*/ 372533 w 541954"/>
              <a:gd name="connsiteY6" fmla="*/ 68938 h 315681"/>
              <a:gd name="connsiteX7" fmla="*/ 430590 w 541954"/>
              <a:gd name="connsiteY7" fmla="*/ 15719 h 315681"/>
              <a:gd name="connsiteX8" fmla="*/ 541866 w 541954"/>
              <a:gd name="connsiteY8" fmla="*/ 25395 h 315681"/>
              <a:gd name="connsiteX9" fmla="*/ 411238 w 541954"/>
              <a:gd name="connsiteY9" fmla="*/ 291490 h 315681"/>
              <a:gd name="connsiteX10" fmla="*/ 251581 w 541954"/>
              <a:gd name="connsiteY10" fmla="*/ 301166 h 315681"/>
              <a:gd name="connsiteX11" fmla="*/ 0 w 541954"/>
              <a:gd name="connsiteY11" fmla="*/ 315681 h 3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954" h="315681">
                <a:moveTo>
                  <a:pt x="0" y="315681"/>
                </a:moveTo>
                <a:lnTo>
                  <a:pt x="14514" y="233433"/>
                </a:lnTo>
                <a:cubicBezTo>
                  <a:pt x="19352" y="206017"/>
                  <a:pt x="20158" y="174569"/>
                  <a:pt x="29028" y="151185"/>
                </a:cubicBezTo>
                <a:cubicBezTo>
                  <a:pt x="37898" y="127801"/>
                  <a:pt x="53219" y="111674"/>
                  <a:pt x="67733" y="93128"/>
                </a:cubicBezTo>
                <a:cubicBezTo>
                  <a:pt x="82247" y="74582"/>
                  <a:pt x="87085" y="49585"/>
                  <a:pt x="116114" y="39909"/>
                </a:cubicBezTo>
                <a:cubicBezTo>
                  <a:pt x="145143" y="30233"/>
                  <a:pt x="199169" y="30233"/>
                  <a:pt x="241905" y="35071"/>
                </a:cubicBezTo>
                <a:cubicBezTo>
                  <a:pt x="284641" y="39909"/>
                  <a:pt x="341086" y="72163"/>
                  <a:pt x="372533" y="68938"/>
                </a:cubicBezTo>
                <a:cubicBezTo>
                  <a:pt x="403981" y="65713"/>
                  <a:pt x="402368" y="22976"/>
                  <a:pt x="430590" y="15719"/>
                </a:cubicBezTo>
                <a:cubicBezTo>
                  <a:pt x="458812" y="8462"/>
                  <a:pt x="545091" y="-20567"/>
                  <a:pt x="541866" y="25395"/>
                </a:cubicBezTo>
                <a:cubicBezTo>
                  <a:pt x="538641" y="71357"/>
                  <a:pt x="459619" y="245528"/>
                  <a:pt x="411238" y="291490"/>
                </a:cubicBezTo>
                <a:cubicBezTo>
                  <a:pt x="362857" y="337452"/>
                  <a:pt x="251581" y="301166"/>
                  <a:pt x="251581" y="301166"/>
                </a:cubicBezTo>
                <a:lnTo>
                  <a:pt x="0" y="31568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 forme 46">
            <a:extLst>
              <a:ext uri="{FF2B5EF4-FFF2-40B4-BE49-F238E27FC236}">
                <a16:creationId xmlns:a16="http://schemas.microsoft.com/office/drawing/2014/main" id="{FC6DA613-0D17-458B-B128-9F19DA62373E}"/>
              </a:ext>
            </a:extLst>
          </p:cNvPr>
          <p:cNvSpPr/>
          <p:nvPr/>
        </p:nvSpPr>
        <p:spPr>
          <a:xfrm>
            <a:off x="6889296" y="5446736"/>
            <a:ext cx="1192595" cy="627490"/>
          </a:xfrm>
          <a:custGeom>
            <a:avLst/>
            <a:gdLst>
              <a:gd name="connsiteX0" fmla="*/ 140456 w 1192595"/>
              <a:gd name="connsiteY0" fmla="*/ 552502 h 627490"/>
              <a:gd name="connsiteX1" fmla="*/ 24342 w 1192595"/>
              <a:gd name="connsiteY1" fmla="*/ 475093 h 627490"/>
              <a:gd name="connsiteX2" fmla="*/ 152 w 1192595"/>
              <a:gd name="connsiteY2" fmla="*/ 450902 h 627490"/>
              <a:gd name="connsiteX3" fmla="*/ 29180 w 1192595"/>
              <a:gd name="connsiteY3" fmla="*/ 421874 h 627490"/>
              <a:gd name="connsiteX4" fmla="*/ 24342 w 1192595"/>
              <a:gd name="connsiteY4" fmla="*/ 368654 h 627490"/>
              <a:gd name="connsiteX5" fmla="*/ 193675 w 1192595"/>
              <a:gd name="connsiteY5" fmla="*/ 334788 h 627490"/>
              <a:gd name="connsiteX6" fmla="*/ 304952 w 1192595"/>
              <a:gd name="connsiteY6" fmla="*/ 305759 h 627490"/>
              <a:gd name="connsiteX7" fmla="*/ 430742 w 1192595"/>
              <a:gd name="connsiteY7" fmla="*/ 291245 h 627490"/>
              <a:gd name="connsiteX8" fmla="*/ 566209 w 1192595"/>
              <a:gd name="connsiteY8" fmla="*/ 252540 h 627490"/>
              <a:gd name="connsiteX9" fmla="*/ 624266 w 1192595"/>
              <a:gd name="connsiteY9" fmla="*/ 117074 h 627490"/>
              <a:gd name="connsiteX10" fmla="*/ 682323 w 1192595"/>
              <a:gd name="connsiteY10" fmla="*/ 63854 h 627490"/>
              <a:gd name="connsiteX11" fmla="*/ 769409 w 1192595"/>
              <a:gd name="connsiteY11" fmla="*/ 15474 h 627490"/>
              <a:gd name="connsiteX12" fmla="*/ 798437 w 1192595"/>
              <a:gd name="connsiteY12" fmla="*/ 97721 h 627490"/>
              <a:gd name="connsiteX13" fmla="*/ 875847 w 1192595"/>
              <a:gd name="connsiteY13" fmla="*/ 78369 h 627490"/>
              <a:gd name="connsiteX14" fmla="*/ 1011314 w 1192595"/>
              <a:gd name="connsiteY14" fmla="*/ 5797 h 627490"/>
              <a:gd name="connsiteX15" fmla="*/ 1127428 w 1192595"/>
              <a:gd name="connsiteY15" fmla="*/ 15474 h 627490"/>
              <a:gd name="connsiteX16" fmla="*/ 1166133 w 1192595"/>
              <a:gd name="connsiteY16" fmla="*/ 102559 h 627490"/>
              <a:gd name="connsiteX17" fmla="*/ 721028 w 1192595"/>
              <a:gd name="connsiteY17" fmla="*/ 586369 h 627490"/>
              <a:gd name="connsiteX18" fmla="*/ 459771 w 1192595"/>
              <a:gd name="connsiteY18" fmla="*/ 596045 h 627490"/>
              <a:gd name="connsiteX19" fmla="*/ 140456 w 1192595"/>
              <a:gd name="connsiteY19" fmla="*/ 552502 h 62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595" h="627490">
                <a:moveTo>
                  <a:pt x="140456" y="552502"/>
                </a:moveTo>
                <a:cubicBezTo>
                  <a:pt x="67884" y="532343"/>
                  <a:pt x="47726" y="492026"/>
                  <a:pt x="24342" y="475093"/>
                </a:cubicBezTo>
                <a:cubicBezTo>
                  <a:pt x="958" y="458160"/>
                  <a:pt x="-654" y="459772"/>
                  <a:pt x="152" y="450902"/>
                </a:cubicBezTo>
                <a:cubicBezTo>
                  <a:pt x="958" y="442032"/>
                  <a:pt x="25148" y="435582"/>
                  <a:pt x="29180" y="421874"/>
                </a:cubicBezTo>
                <a:cubicBezTo>
                  <a:pt x="33212" y="408166"/>
                  <a:pt x="-3074" y="383168"/>
                  <a:pt x="24342" y="368654"/>
                </a:cubicBezTo>
                <a:cubicBezTo>
                  <a:pt x="51758" y="354140"/>
                  <a:pt x="146907" y="345271"/>
                  <a:pt x="193675" y="334788"/>
                </a:cubicBezTo>
                <a:cubicBezTo>
                  <a:pt x="240443" y="324305"/>
                  <a:pt x="265441" y="313016"/>
                  <a:pt x="304952" y="305759"/>
                </a:cubicBezTo>
                <a:cubicBezTo>
                  <a:pt x="344463" y="298502"/>
                  <a:pt x="387199" y="300115"/>
                  <a:pt x="430742" y="291245"/>
                </a:cubicBezTo>
                <a:cubicBezTo>
                  <a:pt x="474285" y="282375"/>
                  <a:pt x="533955" y="281568"/>
                  <a:pt x="566209" y="252540"/>
                </a:cubicBezTo>
                <a:cubicBezTo>
                  <a:pt x="598463" y="223511"/>
                  <a:pt x="604914" y="148521"/>
                  <a:pt x="624266" y="117074"/>
                </a:cubicBezTo>
                <a:cubicBezTo>
                  <a:pt x="643618" y="85627"/>
                  <a:pt x="658133" y="80787"/>
                  <a:pt x="682323" y="63854"/>
                </a:cubicBezTo>
                <a:cubicBezTo>
                  <a:pt x="706513" y="46921"/>
                  <a:pt x="750057" y="9830"/>
                  <a:pt x="769409" y="15474"/>
                </a:cubicBezTo>
                <a:cubicBezTo>
                  <a:pt x="788761" y="21118"/>
                  <a:pt x="780697" y="87238"/>
                  <a:pt x="798437" y="97721"/>
                </a:cubicBezTo>
                <a:cubicBezTo>
                  <a:pt x="816177" y="108203"/>
                  <a:pt x="840368" y="93690"/>
                  <a:pt x="875847" y="78369"/>
                </a:cubicBezTo>
                <a:cubicBezTo>
                  <a:pt x="911326" y="63048"/>
                  <a:pt x="969384" y="16279"/>
                  <a:pt x="1011314" y="5797"/>
                </a:cubicBezTo>
                <a:cubicBezTo>
                  <a:pt x="1053244" y="-4686"/>
                  <a:pt x="1101625" y="-653"/>
                  <a:pt x="1127428" y="15474"/>
                </a:cubicBezTo>
                <a:cubicBezTo>
                  <a:pt x="1153231" y="31601"/>
                  <a:pt x="1233866" y="7410"/>
                  <a:pt x="1166133" y="102559"/>
                </a:cubicBezTo>
                <a:cubicBezTo>
                  <a:pt x="1098400" y="197708"/>
                  <a:pt x="838755" y="504121"/>
                  <a:pt x="721028" y="586369"/>
                </a:cubicBezTo>
                <a:cubicBezTo>
                  <a:pt x="603301" y="668617"/>
                  <a:pt x="552501" y="603302"/>
                  <a:pt x="459771" y="596045"/>
                </a:cubicBezTo>
                <a:cubicBezTo>
                  <a:pt x="367041" y="588788"/>
                  <a:pt x="213028" y="572661"/>
                  <a:pt x="140456" y="5525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 forme 47">
            <a:extLst>
              <a:ext uri="{FF2B5EF4-FFF2-40B4-BE49-F238E27FC236}">
                <a16:creationId xmlns:a16="http://schemas.microsoft.com/office/drawing/2014/main" id="{8AC6E4AA-0148-4F15-BA0E-FDEEEF352EDA}"/>
              </a:ext>
            </a:extLst>
          </p:cNvPr>
          <p:cNvSpPr/>
          <p:nvPr/>
        </p:nvSpPr>
        <p:spPr>
          <a:xfrm>
            <a:off x="8035237" y="5074311"/>
            <a:ext cx="33867" cy="106438"/>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 forme 48">
            <a:extLst>
              <a:ext uri="{FF2B5EF4-FFF2-40B4-BE49-F238E27FC236}">
                <a16:creationId xmlns:a16="http://schemas.microsoft.com/office/drawing/2014/main" id="{4C9A1C2C-B3A2-4FC6-B1FB-F6C338820B50}"/>
              </a:ext>
            </a:extLst>
          </p:cNvPr>
          <p:cNvSpPr/>
          <p:nvPr/>
        </p:nvSpPr>
        <p:spPr>
          <a:xfrm>
            <a:off x="7950709" y="5395115"/>
            <a:ext cx="33867" cy="106438"/>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 forme 49">
            <a:extLst>
              <a:ext uri="{FF2B5EF4-FFF2-40B4-BE49-F238E27FC236}">
                <a16:creationId xmlns:a16="http://schemas.microsoft.com/office/drawing/2014/main" id="{80F89050-E6CC-49CE-B4F0-9C7276765F97}"/>
              </a:ext>
            </a:extLst>
          </p:cNvPr>
          <p:cNvSpPr/>
          <p:nvPr/>
        </p:nvSpPr>
        <p:spPr>
          <a:xfrm rot="912881">
            <a:off x="7890096" y="5555499"/>
            <a:ext cx="33867" cy="106438"/>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 forme 50">
            <a:extLst>
              <a:ext uri="{FF2B5EF4-FFF2-40B4-BE49-F238E27FC236}">
                <a16:creationId xmlns:a16="http://schemas.microsoft.com/office/drawing/2014/main" id="{D3F11949-17EC-4346-AC59-40A8E47A2677}"/>
              </a:ext>
            </a:extLst>
          </p:cNvPr>
          <p:cNvSpPr/>
          <p:nvPr/>
        </p:nvSpPr>
        <p:spPr>
          <a:xfrm rot="1353239">
            <a:off x="7774309" y="5723217"/>
            <a:ext cx="33867" cy="106438"/>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orme libre : forme 51">
            <a:extLst>
              <a:ext uri="{FF2B5EF4-FFF2-40B4-BE49-F238E27FC236}">
                <a16:creationId xmlns:a16="http://schemas.microsoft.com/office/drawing/2014/main" id="{1F1670AA-6853-4501-BACD-56EB1676F385}"/>
              </a:ext>
            </a:extLst>
          </p:cNvPr>
          <p:cNvSpPr/>
          <p:nvPr/>
        </p:nvSpPr>
        <p:spPr>
          <a:xfrm rot="2774056">
            <a:off x="7204365" y="6024846"/>
            <a:ext cx="69956" cy="156473"/>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orme libre : forme 52">
            <a:extLst>
              <a:ext uri="{FF2B5EF4-FFF2-40B4-BE49-F238E27FC236}">
                <a16:creationId xmlns:a16="http://schemas.microsoft.com/office/drawing/2014/main" id="{ACBDABBB-BDB6-4672-99A5-D8B0FE125D96}"/>
              </a:ext>
            </a:extLst>
          </p:cNvPr>
          <p:cNvSpPr/>
          <p:nvPr/>
        </p:nvSpPr>
        <p:spPr>
          <a:xfrm rot="2668975">
            <a:off x="7418970" y="5937505"/>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 forme 53">
            <a:extLst>
              <a:ext uri="{FF2B5EF4-FFF2-40B4-BE49-F238E27FC236}">
                <a16:creationId xmlns:a16="http://schemas.microsoft.com/office/drawing/2014/main" id="{75A932EF-09BF-4D73-9455-AD95D0981A47}"/>
              </a:ext>
            </a:extLst>
          </p:cNvPr>
          <p:cNvSpPr/>
          <p:nvPr/>
        </p:nvSpPr>
        <p:spPr>
          <a:xfrm rot="2409187">
            <a:off x="7631112" y="5854750"/>
            <a:ext cx="45719" cy="141184"/>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droit 55">
            <a:extLst>
              <a:ext uri="{FF2B5EF4-FFF2-40B4-BE49-F238E27FC236}">
                <a16:creationId xmlns:a16="http://schemas.microsoft.com/office/drawing/2014/main" id="{86E25D5C-FFEE-4F60-B55F-36B02261B643}"/>
              </a:ext>
            </a:extLst>
          </p:cNvPr>
          <p:cNvCxnSpPr>
            <a:cxnSpLocks/>
          </p:cNvCxnSpPr>
          <p:nvPr/>
        </p:nvCxnSpPr>
        <p:spPr>
          <a:xfrm flipV="1">
            <a:off x="7183411" y="5416458"/>
            <a:ext cx="0" cy="170189"/>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B024A425-56C7-4203-977E-DA06BE26FF85}"/>
              </a:ext>
            </a:extLst>
          </p:cNvPr>
          <p:cNvCxnSpPr>
            <a:cxnSpLocks/>
          </p:cNvCxnSpPr>
          <p:nvPr/>
        </p:nvCxnSpPr>
        <p:spPr>
          <a:xfrm flipV="1">
            <a:off x="7158647" y="4076230"/>
            <a:ext cx="1259" cy="340951"/>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8FD58413-5971-4D07-A5EB-354778EB82A5}"/>
              </a:ext>
            </a:extLst>
          </p:cNvPr>
          <p:cNvCxnSpPr>
            <a:cxnSpLocks/>
          </p:cNvCxnSpPr>
          <p:nvPr/>
        </p:nvCxnSpPr>
        <p:spPr>
          <a:xfrm flipV="1">
            <a:off x="7171316" y="4476600"/>
            <a:ext cx="3579" cy="12673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7022B5D6-C5C4-433B-A9B2-53FDAB07A0F1}"/>
              </a:ext>
            </a:extLst>
          </p:cNvPr>
          <p:cNvSpPr/>
          <p:nvPr/>
        </p:nvSpPr>
        <p:spPr>
          <a:xfrm>
            <a:off x="7142884" y="5169666"/>
            <a:ext cx="45719" cy="1061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37586443-E833-402C-BA9F-EBCE1038FA75}"/>
              </a:ext>
            </a:extLst>
          </p:cNvPr>
          <p:cNvSpPr/>
          <p:nvPr/>
        </p:nvSpPr>
        <p:spPr>
          <a:xfrm>
            <a:off x="7133836" y="4792205"/>
            <a:ext cx="45719" cy="771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34821D7F-178A-410D-97A3-5E6AF393B6A2}"/>
              </a:ext>
            </a:extLst>
          </p:cNvPr>
          <p:cNvSpPr/>
          <p:nvPr/>
        </p:nvSpPr>
        <p:spPr>
          <a:xfrm rot="21440815">
            <a:off x="7069929" y="2620251"/>
            <a:ext cx="52374" cy="1466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F2684BE9-38BC-4744-B13E-DCA34A969CA0}"/>
              </a:ext>
            </a:extLst>
          </p:cNvPr>
          <p:cNvSpPr/>
          <p:nvPr/>
        </p:nvSpPr>
        <p:spPr>
          <a:xfrm rot="21446026">
            <a:off x="7012509" y="783596"/>
            <a:ext cx="49758" cy="1773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8" name="Image 67">
            <a:extLst>
              <a:ext uri="{FF2B5EF4-FFF2-40B4-BE49-F238E27FC236}">
                <a16:creationId xmlns:a16="http://schemas.microsoft.com/office/drawing/2014/main" id="{6DE63038-9465-4CBB-90CD-D225CC43D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549" y="827966"/>
            <a:ext cx="4066687" cy="1216929"/>
          </a:xfrm>
          <a:prstGeom prst="rect">
            <a:avLst/>
          </a:prstGeom>
        </p:spPr>
      </p:pic>
      <p:sp>
        <p:nvSpPr>
          <p:cNvPr id="69" name="ZoneTexte 68">
            <a:extLst>
              <a:ext uri="{FF2B5EF4-FFF2-40B4-BE49-F238E27FC236}">
                <a16:creationId xmlns:a16="http://schemas.microsoft.com/office/drawing/2014/main" id="{4C7B9678-9600-4A6E-A0CC-A162A594E4B4}"/>
              </a:ext>
            </a:extLst>
          </p:cNvPr>
          <p:cNvSpPr txBox="1"/>
          <p:nvPr/>
        </p:nvSpPr>
        <p:spPr>
          <a:xfrm>
            <a:off x="4624083" y="2112400"/>
            <a:ext cx="1322852" cy="369332"/>
          </a:xfrm>
          <a:prstGeom prst="rect">
            <a:avLst/>
          </a:prstGeom>
          <a:noFill/>
        </p:spPr>
        <p:txBody>
          <a:bodyPr wrap="square" rtlCol="0">
            <a:spAutoFit/>
          </a:bodyPr>
          <a:lstStyle/>
          <a:p>
            <a:r>
              <a:rPr lang="fr-FR" b="1" dirty="0"/>
              <a:t>ÉTATS-UNIS</a:t>
            </a:r>
          </a:p>
        </p:txBody>
      </p:sp>
      <p:sp>
        <p:nvSpPr>
          <p:cNvPr id="79" name="Rectangle 78">
            <a:extLst>
              <a:ext uri="{FF2B5EF4-FFF2-40B4-BE49-F238E27FC236}">
                <a16:creationId xmlns:a16="http://schemas.microsoft.com/office/drawing/2014/main" id="{5D9945A9-866A-41FF-A571-6373857E366E}"/>
              </a:ext>
            </a:extLst>
          </p:cNvPr>
          <p:cNvSpPr/>
          <p:nvPr/>
        </p:nvSpPr>
        <p:spPr>
          <a:xfrm>
            <a:off x="610595" y="5530958"/>
            <a:ext cx="2116307" cy="10059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ZoneTexte 77">
            <a:extLst>
              <a:ext uri="{FF2B5EF4-FFF2-40B4-BE49-F238E27FC236}">
                <a16:creationId xmlns:a16="http://schemas.microsoft.com/office/drawing/2014/main" id="{A6B3AC57-F2C0-4BDF-BCEA-0B15A33F994E}"/>
              </a:ext>
            </a:extLst>
          </p:cNvPr>
          <p:cNvSpPr txBox="1"/>
          <p:nvPr/>
        </p:nvSpPr>
        <p:spPr>
          <a:xfrm>
            <a:off x="1665788" y="5717294"/>
            <a:ext cx="1255105" cy="738664"/>
          </a:xfrm>
          <a:prstGeom prst="rect">
            <a:avLst/>
          </a:prstGeom>
          <a:noFill/>
        </p:spPr>
        <p:txBody>
          <a:bodyPr wrap="square" rtlCol="0">
            <a:spAutoFit/>
          </a:bodyPr>
          <a:lstStyle/>
          <a:p>
            <a:r>
              <a:rPr lang="fr-FR" sz="1400" dirty="0"/>
              <a:t>Régions touristiques du Mexique</a:t>
            </a:r>
          </a:p>
        </p:txBody>
      </p:sp>
      <p:sp>
        <p:nvSpPr>
          <p:cNvPr id="70" name="Forme libre : forme 69">
            <a:extLst>
              <a:ext uri="{FF2B5EF4-FFF2-40B4-BE49-F238E27FC236}">
                <a16:creationId xmlns:a16="http://schemas.microsoft.com/office/drawing/2014/main" id="{D7ED3857-52D0-46C4-A221-7967BDF53C81}"/>
              </a:ext>
            </a:extLst>
          </p:cNvPr>
          <p:cNvSpPr/>
          <p:nvPr/>
        </p:nvSpPr>
        <p:spPr>
          <a:xfrm rot="1873532">
            <a:off x="868773" y="5886477"/>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Forme libre : forme 70">
            <a:extLst>
              <a:ext uri="{FF2B5EF4-FFF2-40B4-BE49-F238E27FC236}">
                <a16:creationId xmlns:a16="http://schemas.microsoft.com/office/drawing/2014/main" id="{5DB81D5E-E2FC-46BA-8BB9-E632D8988469}"/>
              </a:ext>
            </a:extLst>
          </p:cNvPr>
          <p:cNvSpPr/>
          <p:nvPr/>
        </p:nvSpPr>
        <p:spPr>
          <a:xfrm rot="3944398">
            <a:off x="1114346" y="5805206"/>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Forme libre : forme 71">
            <a:extLst>
              <a:ext uri="{FF2B5EF4-FFF2-40B4-BE49-F238E27FC236}">
                <a16:creationId xmlns:a16="http://schemas.microsoft.com/office/drawing/2014/main" id="{33980498-B2A8-4C1A-A6CC-C91811A6C118}"/>
              </a:ext>
            </a:extLst>
          </p:cNvPr>
          <p:cNvSpPr/>
          <p:nvPr/>
        </p:nvSpPr>
        <p:spPr>
          <a:xfrm rot="5178896">
            <a:off x="1362625" y="5834853"/>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orme libre : forme 73">
            <a:extLst>
              <a:ext uri="{FF2B5EF4-FFF2-40B4-BE49-F238E27FC236}">
                <a16:creationId xmlns:a16="http://schemas.microsoft.com/office/drawing/2014/main" id="{AEACEAC2-5475-41D1-A79E-FFB2E8F9BCE3}"/>
              </a:ext>
            </a:extLst>
          </p:cNvPr>
          <p:cNvSpPr/>
          <p:nvPr/>
        </p:nvSpPr>
        <p:spPr>
          <a:xfrm rot="1858727">
            <a:off x="1523865" y="6200483"/>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Forme libre : forme 74">
            <a:extLst>
              <a:ext uri="{FF2B5EF4-FFF2-40B4-BE49-F238E27FC236}">
                <a16:creationId xmlns:a16="http://schemas.microsoft.com/office/drawing/2014/main" id="{AA5EE7DA-CF56-4C22-AE99-DED8AA300D50}"/>
              </a:ext>
            </a:extLst>
          </p:cNvPr>
          <p:cNvSpPr/>
          <p:nvPr/>
        </p:nvSpPr>
        <p:spPr>
          <a:xfrm rot="3773632">
            <a:off x="1261799" y="6244061"/>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orme libre : forme 75">
            <a:extLst>
              <a:ext uri="{FF2B5EF4-FFF2-40B4-BE49-F238E27FC236}">
                <a16:creationId xmlns:a16="http://schemas.microsoft.com/office/drawing/2014/main" id="{BBCC57B9-38BA-4B74-A9E9-7076262B56F7}"/>
              </a:ext>
            </a:extLst>
          </p:cNvPr>
          <p:cNvSpPr/>
          <p:nvPr/>
        </p:nvSpPr>
        <p:spPr>
          <a:xfrm rot="4673866">
            <a:off x="995152" y="6215920"/>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orme libre : forme 76">
            <a:extLst>
              <a:ext uri="{FF2B5EF4-FFF2-40B4-BE49-F238E27FC236}">
                <a16:creationId xmlns:a16="http://schemas.microsoft.com/office/drawing/2014/main" id="{9A53E94F-E734-4CAE-8A92-CBCB6A42A5F3}"/>
              </a:ext>
            </a:extLst>
          </p:cNvPr>
          <p:cNvSpPr/>
          <p:nvPr/>
        </p:nvSpPr>
        <p:spPr>
          <a:xfrm rot="7509996">
            <a:off x="808621" y="6085790"/>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Forme libre : forme 72">
            <a:extLst>
              <a:ext uri="{FF2B5EF4-FFF2-40B4-BE49-F238E27FC236}">
                <a16:creationId xmlns:a16="http://schemas.microsoft.com/office/drawing/2014/main" id="{14D9CBA4-1ADA-4280-9E11-AE13093FE621}"/>
              </a:ext>
            </a:extLst>
          </p:cNvPr>
          <p:cNvSpPr/>
          <p:nvPr/>
        </p:nvSpPr>
        <p:spPr>
          <a:xfrm rot="7494519">
            <a:off x="1545746" y="5988437"/>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8241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FF4F92D-CC1F-4784-876C-50F47BE39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0" y="116244"/>
            <a:ext cx="8638901" cy="5739130"/>
          </a:xfrm>
          <a:prstGeom prst="rect">
            <a:avLst/>
          </a:prstGeom>
        </p:spPr>
      </p:pic>
      <p:sp>
        <p:nvSpPr>
          <p:cNvPr id="6" name="ZoneTexte 5">
            <a:extLst>
              <a:ext uri="{FF2B5EF4-FFF2-40B4-BE49-F238E27FC236}">
                <a16:creationId xmlns:a16="http://schemas.microsoft.com/office/drawing/2014/main" id="{805D11B8-59DA-4D43-B095-7F3A0AFCF03D}"/>
              </a:ext>
            </a:extLst>
          </p:cNvPr>
          <p:cNvSpPr txBox="1"/>
          <p:nvPr/>
        </p:nvSpPr>
        <p:spPr>
          <a:xfrm>
            <a:off x="182520" y="5842337"/>
            <a:ext cx="7597775"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centre maya de </a:t>
            </a:r>
            <a:r>
              <a:rPr lang="fr-FR" sz="2000" dirty="0" err="1">
                <a:latin typeface="Arial" panose="020B0604020202020204" pitchFamily="34" charset="0"/>
                <a:cs typeface="Arial" panose="020B0604020202020204" pitchFamily="34" charset="0"/>
              </a:rPr>
              <a:t>Chichén</a:t>
            </a:r>
            <a:r>
              <a:rPr lang="fr-FR" sz="2000" dirty="0">
                <a:latin typeface="Arial" panose="020B0604020202020204" pitchFamily="34" charset="0"/>
                <a:cs typeface="Arial" panose="020B0604020202020204" pitchFamily="34" charset="0"/>
              </a:rPr>
              <a:t> Itzá a été construit au IXe siècle par une tribu maya. Il est classé au patrimoine mondial de l’Unesco.</a:t>
            </a:r>
          </a:p>
        </p:txBody>
      </p:sp>
    </p:spTree>
    <p:extLst>
      <p:ext uri="{BB962C8B-B14F-4D97-AF65-F5344CB8AC3E}">
        <p14:creationId xmlns:p14="http://schemas.microsoft.com/office/powerpoint/2010/main" val="2865837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33A7035-8A12-4970-AC6F-E0041490E777}"/>
              </a:ext>
            </a:extLst>
          </p:cNvPr>
          <p:cNvSpPr txBox="1"/>
          <p:nvPr/>
        </p:nvSpPr>
        <p:spPr>
          <a:xfrm>
            <a:off x="217170" y="114300"/>
            <a:ext cx="581787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4/ Les autres attraits touristiques</a:t>
            </a:r>
          </a:p>
        </p:txBody>
      </p:sp>
      <p:pic>
        <p:nvPicPr>
          <p:cNvPr id="10" name="Image 9">
            <a:extLst>
              <a:ext uri="{FF2B5EF4-FFF2-40B4-BE49-F238E27FC236}">
                <a16:creationId xmlns:a16="http://schemas.microsoft.com/office/drawing/2014/main" id="{39BA30C5-0961-489C-933D-5D75045BC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14" y="1145449"/>
            <a:ext cx="8294371" cy="4855241"/>
          </a:xfrm>
          <a:prstGeom prst="rect">
            <a:avLst/>
          </a:prstGeom>
        </p:spPr>
      </p:pic>
      <p:sp>
        <p:nvSpPr>
          <p:cNvPr id="11" name="ZoneTexte 10">
            <a:extLst>
              <a:ext uri="{FF2B5EF4-FFF2-40B4-BE49-F238E27FC236}">
                <a16:creationId xmlns:a16="http://schemas.microsoft.com/office/drawing/2014/main" id="{0D0C9770-0591-40CD-B116-7BA02064E081}"/>
              </a:ext>
            </a:extLst>
          </p:cNvPr>
          <p:cNvSpPr txBox="1"/>
          <p:nvPr/>
        </p:nvSpPr>
        <p:spPr>
          <a:xfrm>
            <a:off x="834390" y="637580"/>
            <a:ext cx="3463290" cy="400110"/>
          </a:xfrm>
          <a:prstGeom prst="rect">
            <a:avLst/>
          </a:prstGeom>
          <a:solidFill>
            <a:schemeClr val="accent2">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Les villes coloniales</a:t>
            </a:r>
          </a:p>
        </p:txBody>
      </p:sp>
      <p:sp>
        <p:nvSpPr>
          <p:cNvPr id="12" name="ZoneTexte 11">
            <a:extLst>
              <a:ext uri="{FF2B5EF4-FFF2-40B4-BE49-F238E27FC236}">
                <a16:creationId xmlns:a16="http://schemas.microsoft.com/office/drawing/2014/main" id="{8296FFCE-A392-4C24-B56D-6E413310671F}"/>
              </a:ext>
            </a:extLst>
          </p:cNvPr>
          <p:cNvSpPr txBox="1"/>
          <p:nvPr/>
        </p:nvSpPr>
        <p:spPr>
          <a:xfrm>
            <a:off x="424814" y="5908394"/>
            <a:ext cx="200061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Oaxaca au sud </a:t>
            </a:r>
          </a:p>
        </p:txBody>
      </p:sp>
    </p:spTree>
    <p:extLst>
      <p:ext uri="{BB962C8B-B14F-4D97-AF65-F5344CB8AC3E}">
        <p14:creationId xmlns:p14="http://schemas.microsoft.com/office/powerpoint/2010/main" val="34198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433861-46F6-40A5-ABEC-60462BA33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 y="160020"/>
            <a:ext cx="7220130" cy="3094341"/>
          </a:xfrm>
          <a:prstGeom prst="rect">
            <a:avLst/>
          </a:prstGeom>
        </p:spPr>
      </p:pic>
      <p:sp>
        <p:nvSpPr>
          <p:cNvPr id="4" name="ZoneTexte 3">
            <a:extLst>
              <a:ext uri="{FF2B5EF4-FFF2-40B4-BE49-F238E27FC236}">
                <a16:creationId xmlns:a16="http://schemas.microsoft.com/office/drawing/2014/main" id="{694F788F-10D8-4C58-B7E5-0BB57536C006}"/>
              </a:ext>
            </a:extLst>
          </p:cNvPr>
          <p:cNvSpPr txBox="1"/>
          <p:nvPr/>
        </p:nvSpPr>
        <p:spPr>
          <a:xfrm>
            <a:off x="194310" y="3269662"/>
            <a:ext cx="1535250"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Quérétaro</a:t>
            </a:r>
            <a:endParaRPr lang="fr-FR" sz="2000"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4886F5E6-48B3-4CF3-B46A-C7AC294D9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440" y="3669772"/>
            <a:ext cx="4572000" cy="3028208"/>
          </a:xfrm>
          <a:prstGeom prst="rect">
            <a:avLst/>
          </a:prstGeom>
        </p:spPr>
      </p:pic>
      <p:sp>
        <p:nvSpPr>
          <p:cNvPr id="7" name="ZoneTexte 6">
            <a:extLst>
              <a:ext uri="{FF2B5EF4-FFF2-40B4-BE49-F238E27FC236}">
                <a16:creationId xmlns:a16="http://schemas.microsoft.com/office/drawing/2014/main" id="{90F075C3-0F0C-44D0-A042-F322974997C5}"/>
              </a:ext>
            </a:extLst>
          </p:cNvPr>
          <p:cNvSpPr txBox="1"/>
          <p:nvPr/>
        </p:nvSpPr>
        <p:spPr>
          <a:xfrm>
            <a:off x="560250" y="5456602"/>
            <a:ext cx="2282190"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San Miguel de Allende au centre du pays</a:t>
            </a:r>
          </a:p>
        </p:txBody>
      </p:sp>
    </p:spTree>
    <p:extLst>
      <p:ext uri="{BB962C8B-B14F-4D97-AF65-F5344CB8AC3E}">
        <p14:creationId xmlns:p14="http://schemas.microsoft.com/office/powerpoint/2010/main" val="3176229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F89271-E0FB-4B84-BCD6-806665342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 y="251460"/>
            <a:ext cx="7559040" cy="5669280"/>
          </a:xfrm>
          <a:prstGeom prst="rect">
            <a:avLst/>
          </a:prstGeom>
        </p:spPr>
      </p:pic>
      <p:sp>
        <p:nvSpPr>
          <p:cNvPr id="4" name="ZoneTexte 3">
            <a:extLst>
              <a:ext uri="{FF2B5EF4-FFF2-40B4-BE49-F238E27FC236}">
                <a16:creationId xmlns:a16="http://schemas.microsoft.com/office/drawing/2014/main" id="{5CCC23DE-7BE7-4CD5-9B88-F14EDCF7E259}"/>
              </a:ext>
            </a:extLst>
          </p:cNvPr>
          <p:cNvSpPr txBox="1"/>
          <p:nvPr/>
        </p:nvSpPr>
        <p:spPr>
          <a:xfrm>
            <a:off x="424814" y="5908394"/>
            <a:ext cx="385000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Guanajuato au centre du pays </a:t>
            </a:r>
          </a:p>
        </p:txBody>
      </p:sp>
    </p:spTree>
    <p:extLst>
      <p:ext uri="{BB962C8B-B14F-4D97-AF65-F5344CB8AC3E}">
        <p14:creationId xmlns:p14="http://schemas.microsoft.com/office/powerpoint/2010/main" val="4270483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0107C17-9880-4D92-9396-B94B9DDD2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92" y="238506"/>
            <a:ext cx="6105532" cy="6436614"/>
          </a:xfrm>
          <a:prstGeom prst="rect">
            <a:avLst/>
          </a:prstGeom>
        </p:spPr>
      </p:pic>
      <p:pic>
        <p:nvPicPr>
          <p:cNvPr id="8" name="Image 7">
            <a:extLst>
              <a:ext uri="{FF2B5EF4-FFF2-40B4-BE49-F238E27FC236}">
                <a16:creationId xmlns:a16="http://schemas.microsoft.com/office/drawing/2014/main" id="{B3184878-957A-4527-8FE8-FB55D825F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124" y="2068815"/>
            <a:ext cx="2873876" cy="3769630"/>
          </a:xfrm>
          <a:prstGeom prst="rect">
            <a:avLst/>
          </a:prstGeom>
        </p:spPr>
      </p:pic>
      <p:sp>
        <p:nvSpPr>
          <p:cNvPr id="4" name="ZoneTexte 3">
            <a:extLst>
              <a:ext uri="{FF2B5EF4-FFF2-40B4-BE49-F238E27FC236}">
                <a16:creationId xmlns:a16="http://schemas.microsoft.com/office/drawing/2014/main" id="{35800F47-A156-4949-A7E4-1B306C420F97}"/>
              </a:ext>
            </a:extLst>
          </p:cNvPr>
          <p:cNvSpPr txBox="1"/>
          <p:nvPr/>
        </p:nvSpPr>
        <p:spPr>
          <a:xfrm>
            <a:off x="5909310" y="238506"/>
            <a:ext cx="3234690" cy="830997"/>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2/ Une immense variété de climats</a:t>
            </a:r>
          </a:p>
        </p:txBody>
      </p:sp>
    </p:spTree>
    <p:extLst>
      <p:ext uri="{BB962C8B-B14F-4D97-AF65-F5344CB8AC3E}">
        <p14:creationId xmlns:p14="http://schemas.microsoft.com/office/powerpoint/2010/main" val="474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E1830F9-82F8-4821-9448-9E7E2FAC0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57" y="274320"/>
            <a:ext cx="8919285" cy="5223510"/>
          </a:xfrm>
          <a:prstGeom prst="rect">
            <a:avLst/>
          </a:prstGeom>
        </p:spPr>
      </p:pic>
      <p:sp>
        <p:nvSpPr>
          <p:cNvPr id="6" name="Rectangle : coins arrondis 5">
            <a:extLst>
              <a:ext uri="{FF2B5EF4-FFF2-40B4-BE49-F238E27FC236}">
                <a16:creationId xmlns:a16="http://schemas.microsoft.com/office/drawing/2014/main" id="{8D51AF12-7162-4D55-833C-F5B774DA0B27}"/>
              </a:ext>
            </a:extLst>
          </p:cNvPr>
          <p:cNvSpPr/>
          <p:nvPr/>
        </p:nvSpPr>
        <p:spPr>
          <a:xfrm>
            <a:off x="7852410" y="3794760"/>
            <a:ext cx="1291590" cy="1725930"/>
          </a:xfrm>
          <a:prstGeom prst="roundRect">
            <a:avLst/>
          </a:prstGeom>
          <a:solidFill>
            <a:srgbClr val="E5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F8CEC0A-B0AD-4184-B277-7482FA86A035}"/>
              </a:ext>
            </a:extLst>
          </p:cNvPr>
          <p:cNvSpPr/>
          <p:nvPr/>
        </p:nvSpPr>
        <p:spPr>
          <a:xfrm>
            <a:off x="274320" y="5574030"/>
            <a:ext cx="525780" cy="274320"/>
          </a:xfrm>
          <a:prstGeom prst="rect">
            <a:avLst/>
          </a:prstGeom>
          <a:solidFill>
            <a:srgbClr val="45C3B4"/>
          </a:solidFill>
          <a:ln w="38100">
            <a:solidFill>
              <a:srgbClr val="142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D8A42BF-A6C7-41E8-B66A-63265C1BBB71}"/>
              </a:ext>
            </a:extLst>
          </p:cNvPr>
          <p:cNvSpPr/>
          <p:nvPr/>
        </p:nvSpPr>
        <p:spPr>
          <a:xfrm>
            <a:off x="274320" y="6137910"/>
            <a:ext cx="525780" cy="274320"/>
          </a:xfrm>
          <a:prstGeom prst="rect">
            <a:avLst/>
          </a:prstGeom>
          <a:solidFill>
            <a:srgbClr val="BBD280"/>
          </a:solidFill>
          <a:ln w="38100">
            <a:solidFill>
              <a:srgbClr val="47A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B73B2BB-2965-4F0C-8995-9D564B6D5937}"/>
              </a:ext>
            </a:extLst>
          </p:cNvPr>
          <p:cNvSpPr/>
          <p:nvPr/>
        </p:nvSpPr>
        <p:spPr>
          <a:xfrm>
            <a:off x="3272790" y="6229350"/>
            <a:ext cx="525780" cy="274320"/>
          </a:xfrm>
          <a:prstGeom prst="rect">
            <a:avLst/>
          </a:prstGeom>
          <a:solidFill>
            <a:srgbClr val="826442"/>
          </a:solidFill>
          <a:ln w="3810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E4548D8-4513-47D0-8D49-C5714C5EF3FC}"/>
              </a:ext>
            </a:extLst>
          </p:cNvPr>
          <p:cNvSpPr/>
          <p:nvPr/>
        </p:nvSpPr>
        <p:spPr>
          <a:xfrm>
            <a:off x="3272790" y="5604510"/>
            <a:ext cx="525780" cy="274320"/>
          </a:xfrm>
          <a:prstGeom prst="rect">
            <a:avLst/>
          </a:prstGeom>
          <a:solidFill>
            <a:schemeClr val="accent2">
              <a:lumMod val="60000"/>
              <a:lumOff val="40000"/>
            </a:schemeClr>
          </a:solid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395EA4D-C616-4D45-B87D-1AC0CF64062F}"/>
              </a:ext>
            </a:extLst>
          </p:cNvPr>
          <p:cNvSpPr/>
          <p:nvPr/>
        </p:nvSpPr>
        <p:spPr>
          <a:xfrm>
            <a:off x="6534150" y="6168390"/>
            <a:ext cx="525780" cy="274320"/>
          </a:xfrm>
          <a:prstGeom prst="rect">
            <a:avLst/>
          </a:prstGeom>
          <a:solidFill>
            <a:srgbClr val="FFFFCC"/>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2B3A63F-67CA-4E42-B962-61D778218B51}"/>
              </a:ext>
            </a:extLst>
          </p:cNvPr>
          <p:cNvSpPr/>
          <p:nvPr/>
        </p:nvSpPr>
        <p:spPr>
          <a:xfrm>
            <a:off x="6534150" y="5612130"/>
            <a:ext cx="525780" cy="274320"/>
          </a:xfrm>
          <a:prstGeom prst="rect">
            <a:avLst/>
          </a:prstGeom>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B2D5917D-37AD-47E2-9391-719326240B2A}"/>
              </a:ext>
            </a:extLst>
          </p:cNvPr>
          <p:cNvSpPr txBox="1"/>
          <p:nvPr/>
        </p:nvSpPr>
        <p:spPr>
          <a:xfrm>
            <a:off x="886759" y="5574030"/>
            <a:ext cx="2161241" cy="307777"/>
          </a:xfrm>
          <a:prstGeom prst="rect">
            <a:avLst/>
          </a:prstGeom>
          <a:solidFill>
            <a:schemeClr val="bg1"/>
          </a:solidFill>
        </p:spPr>
        <p:txBody>
          <a:bodyPr wrap="square" rtlCol="0">
            <a:spAutoFit/>
          </a:bodyPr>
          <a:lstStyle/>
          <a:p>
            <a:r>
              <a:rPr lang="fr-FR" sz="1400" b="1" dirty="0"/>
              <a:t>Climat continental humide</a:t>
            </a:r>
          </a:p>
        </p:txBody>
      </p:sp>
      <p:sp>
        <p:nvSpPr>
          <p:cNvPr id="14" name="ZoneTexte 13">
            <a:extLst>
              <a:ext uri="{FF2B5EF4-FFF2-40B4-BE49-F238E27FC236}">
                <a16:creationId xmlns:a16="http://schemas.microsoft.com/office/drawing/2014/main" id="{40FBFC4D-DCFB-4F28-A71B-B877EEFB1DA0}"/>
              </a:ext>
            </a:extLst>
          </p:cNvPr>
          <p:cNvSpPr txBox="1"/>
          <p:nvPr/>
        </p:nvSpPr>
        <p:spPr>
          <a:xfrm>
            <a:off x="886759" y="6137910"/>
            <a:ext cx="1283970" cy="307777"/>
          </a:xfrm>
          <a:prstGeom prst="rect">
            <a:avLst/>
          </a:prstGeom>
          <a:solidFill>
            <a:schemeClr val="bg1"/>
          </a:solidFill>
        </p:spPr>
        <p:txBody>
          <a:bodyPr wrap="square" rtlCol="0">
            <a:spAutoFit/>
          </a:bodyPr>
          <a:lstStyle/>
          <a:p>
            <a:r>
              <a:rPr lang="fr-FR" sz="1400" b="1" dirty="0"/>
              <a:t>Climat tropical</a:t>
            </a:r>
          </a:p>
        </p:txBody>
      </p:sp>
      <p:sp>
        <p:nvSpPr>
          <p:cNvPr id="15" name="ZoneTexte 14">
            <a:extLst>
              <a:ext uri="{FF2B5EF4-FFF2-40B4-BE49-F238E27FC236}">
                <a16:creationId xmlns:a16="http://schemas.microsoft.com/office/drawing/2014/main" id="{9F7D887E-2304-49C7-A11F-E8E0FB65275A}"/>
              </a:ext>
            </a:extLst>
          </p:cNvPr>
          <p:cNvSpPr txBox="1"/>
          <p:nvPr/>
        </p:nvSpPr>
        <p:spPr>
          <a:xfrm>
            <a:off x="3910965" y="5595401"/>
            <a:ext cx="2510790" cy="307777"/>
          </a:xfrm>
          <a:prstGeom prst="rect">
            <a:avLst/>
          </a:prstGeom>
          <a:solidFill>
            <a:schemeClr val="bg1"/>
          </a:solidFill>
        </p:spPr>
        <p:txBody>
          <a:bodyPr wrap="square" rtlCol="0">
            <a:spAutoFit/>
          </a:bodyPr>
          <a:lstStyle/>
          <a:p>
            <a:r>
              <a:rPr lang="fr-FR" sz="1400" b="1" dirty="0"/>
              <a:t>Climat continental sec ou aride</a:t>
            </a:r>
          </a:p>
        </p:txBody>
      </p:sp>
      <p:sp>
        <p:nvSpPr>
          <p:cNvPr id="16" name="ZoneTexte 15">
            <a:extLst>
              <a:ext uri="{FF2B5EF4-FFF2-40B4-BE49-F238E27FC236}">
                <a16:creationId xmlns:a16="http://schemas.microsoft.com/office/drawing/2014/main" id="{79E19A10-3AED-45A3-B2C5-519FF6FC7209}"/>
              </a:ext>
            </a:extLst>
          </p:cNvPr>
          <p:cNvSpPr txBox="1"/>
          <p:nvPr/>
        </p:nvSpPr>
        <p:spPr>
          <a:xfrm>
            <a:off x="3930014" y="6241613"/>
            <a:ext cx="1652570" cy="307777"/>
          </a:xfrm>
          <a:prstGeom prst="rect">
            <a:avLst/>
          </a:prstGeom>
          <a:solidFill>
            <a:schemeClr val="bg1"/>
          </a:solidFill>
        </p:spPr>
        <p:txBody>
          <a:bodyPr wrap="square" rtlCol="0">
            <a:spAutoFit/>
          </a:bodyPr>
          <a:lstStyle/>
          <a:p>
            <a:r>
              <a:rPr lang="fr-FR" sz="1400" b="1" dirty="0"/>
              <a:t>Climat montagnard</a:t>
            </a:r>
          </a:p>
        </p:txBody>
      </p:sp>
      <p:sp>
        <p:nvSpPr>
          <p:cNvPr id="17" name="ZoneTexte 16">
            <a:extLst>
              <a:ext uri="{FF2B5EF4-FFF2-40B4-BE49-F238E27FC236}">
                <a16:creationId xmlns:a16="http://schemas.microsoft.com/office/drawing/2014/main" id="{D8F734FC-27C9-418C-A41E-F2931951D987}"/>
              </a:ext>
            </a:extLst>
          </p:cNvPr>
          <p:cNvSpPr txBox="1"/>
          <p:nvPr/>
        </p:nvSpPr>
        <p:spPr>
          <a:xfrm>
            <a:off x="7210424" y="5612130"/>
            <a:ext cx="1659255" cy="307777"/>
          </a:xfrm>
          <a:prstGeom prst="rect">
            <a:avLst/>
          </a:prstGeom>
          <a:solidFill>
            <a:schemeClr val="bg1"/>
          </a:solidFill>
        </p:spPr>
        <p:txBody>
          <a:bodyPr wrap="square" rtlCol="0">
            <a:spAutoFit/>
          </a:bodyPr>
          <a:lstStyle/>
          <a:p>
            <a:r>
              <a:rPr lang="fr-FR" sz="1400" b="1" dirty="0"/>
              <a:t>Climat océanique</a:t>
            </a:r>
          </a:p>
        </p:txBody>
      </p:sp>
      <p:sp>
        <p:nvSpPr>
          <p:cNvPr id="18" name="ZoneTexte 17">
            <a:extLst>
              <a:ext uri="{FF2B5EF4-FFF2-40B4-BE49-F238E27FC236}">
                <a16:creationId xmlns:a16="http://schemas.microsoft.com/office/drawing/2014/main" id="{175C45E3-A781-49AA-9552-D3DB17EE7D92}"/>
              </a:ext>
            </a:extLst>
          </p:cNvPr>
          <p:cNvSpPr txBox="1"/>
          <p:nvPr/>
        </p:nvSpPr>
        <p:spPr>
          <a:xfrm>
            <a:off x="7210424" y="6168390"/>
            <a:ext cx="1821217" cy="307777"/>
          </a:xfrm>
          <a:prstGeom prst="rect">
            <a:avLst/>
          </a:prstGeom>
          <a:solidFill>
            <a:schemeClr val="bg1"/>
          </a:solidFill>
        </p:spPr>
        <p:txBody>
          <a:bodyPr wrap="square" rtlCol="0">
            <a:spAutoFit/>
          </a:bodyPr>
          <a:lstStyle/>
          <a:p>
            <a:r>
              <a:rPr lang="fr-FR" sz="1400" b="1" dirty="0"/>
              <a:t>Climat méditerranéen</a:t>
            </a:r>
          </a:p>
        </p:txBody>
      </p:sp>
      <p:sp>
        <p:nvSpPr>
          <p:cNvPr id="19" name="ZoneTexte 18">
            <a:extLst>
              <a:ext uri="{FF2B5EF4-FFF2-40B4-BE49-F238E27FC236}">
                <a16:creationId xmlns:a16="http://schemas.microsoft.com/office/drawing/2014/main" id="{202F0FE4-EA34-458F-BFB9-6127E79A618A}"/>
              </a:ext>
            </a:extLst>
          </p:cNvPr>
          <p:cNvSpPr txBox="1"/>
          <p:nvPr/>
        </p:nvSpPr>
        <p:spPr>
          <a:xfrm>
            <a:off x="7852410" y="3605004"/>
            <a:ext cx="1141150" cy="1892826"/>
          </a:xfrm>
          <a:prstGeom prst="rect">
            <a:avLst/>
          </a:prstGeom>
          <a:solidFill>
            <a:schemeClr val="bg1"/>
          </a:solidFill>
        </p:spPr>
        <p:txBody>
          <a:bodyPr wrap="square" rtlCol="0">
            <a:spAutoFit/>
          </a:bodyPr>
          <a:lstStyle/>
          <a:p>
            <a:pPr algn="ctr"/>
            <a:r>
              <a:rPr lang="fr-FR" sz="1950" b="1" dirty="0">
                <a:latin typeface="Arial" panose="020B0604020202020204" pitchFamily="34" charset="0"/>
                <a:cs typeface="Arial" panose="020B0604020202020204" pitchFamily="34" charset="0"/>
              </a:rPr>
              <a:t>Carte    </a:t>
            </a:r>
          </a:p>
          <a:p>
            <a:pPr algn="ctr"/>
            <a:r>
              <a:rPr lang="fr-FR" sz="1950" b="1" dirty="0">
                <a:latin typeface="Arial" panose="020B0604020202020204" pitchFamily="34" charset="0"/>
                <a:cs typeface="Arial" panose="020B0604020202020204" pitchFamily="34" charset="0"/>
              </a:rPr>
              <a:t>des </a:t>
            </a:r>
          </a:p>
          <a:p>
            <a:pPr algn="ctr"/>
            <a:r>
              <a:rPr lang="fr-FR" sz="1950" b="1" dirty="0">
                <a:latin typeface="Arial" panose="020B0604020202020204" pitchFamily="34" charset="0"/>
                <a:cs typeface="Arial" panose="020B0604020202020204" pitchFamily="34" charset="0"/>
              </a:rPr>
              <a:t>climats </a:t>
            </a:r>
          </a:p>
          <a:p>
            <a:pPr algn="ctr"/>
            <a:r>
              <a:rPr lang="fr-FR" sz="1950" b="1" dirty="0">
                <a:latin typeface="Arial" panose="020B0604020202020204" pitchFamily="34" charset="0"/>
                <a:cs typeface="Arial" panose="020B0604020202020204" pitchFamily="34" charset="0"/>
              </a:rPr>
              <a:t>des    </a:t>
            </a:r>
          </a:p>
          <a:p>
            <a:pPr algn="ctr"/>
            <a:r>
              <a:rPr lang="fr-FR" sz="1950" b="1" dirty="0">
                <a:latin typeface="Arial" panose="020B0604020202020204" pitchFamily="34" charset="0"/>
                <a:cs typeface="Arial" panose="020B0604020202020204" pitchFamily="34" charset="0"/>
              </a:rPr>
              <a:t>Etats-Unis</a:t>
            </a:r>
          </a:p>
        </p:txBody>
      </p:sp>
      <p:sp>
        <p:nvSpPr>
          <p:cNvPr id="20" name="ZoneTexte 19">
            <a:extLst>
              <a:ext uri="{FF2B5EF4-FFF2-40B4-BE49-F238E27FC236}">
                <a16:creationId xmlns:a16="http://schemas.microsoft.com/office/drawing/2014/main" id="{6BE655BC-D605-406B-B1BB-CFEE5EB2C19F}"/>
              </a:ext>
            </a:extLst>
          </p:cNvPr>
          <p:cNvSpPr txBox="1"/>
          <p:nvPr/>
        </p:nvSpPr>
        <p:spPr>
          <a:xfrm>
            <a:off x="5166360" y="291882"/>
            <a:ext cx="2698553" cy="707886"/>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géographie des États-Unis</a:t>
            </a:r>
          </a:p>
        </p:txBody>
      </p:sp>
    </p:spTree>
    <p:extLst>
      <p:ext uri="{BB962C8B-B14F-4D97-AF65-F5344CB8AC3E}">
        <p14:creationId xmlns:p14="http://schemas.microsoft.com/office/powerpoint/2010/main" val="362996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7A6A16E-3F94-4D1C-B954-A0076F235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89" y="898562"/>
            <a:ext cx="8693975" cy="4896447"/>
          </a:xfrm>
          <a:prstGeom prst="rect">
            <a:avLst/>
          </a:prstGeom>
        </p:spPr>
      </p:pic>
      <p:sp>
        <p:nvSpPr>
          <p:cNvPr id="7" name="ZoneTexte 6">
            <a:extLst>
              <a:ext uri="{FF2B5EF4-FFF2-40B4-BE49-F238E27FC236}">
                <a16:creationId xmlns:a16="http://schemas.microsoft.com/office/drawing/2014/main" id="{FCEE2AC5-7063-402D-9341-D62BDFDC0277}"/>
              </a:ext>
            </a:extLst>
          </p:cNvPr>
          <p:cNvSpPr txBox="1"/>
          <p:nvPr/>
        </p:nvSpPr>
        <p:spPr>
          <a:xfrm>
            <a:off x="262889" y="5795009"/>
            <a:ext cx="726948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Village dans la région du </a:t>
            </a:r>
            <a:r>
              <a:rPr lang="fr-FR" sz="2000" dirty="0" err="1">
                <a:latin typeface="Arial" panose="020B0604020202020204" pitchFamily="34" charset="0"/>
                <a:cs typeface="Arial" panose="020B0604020202020204" pitchFamily="34" charset="0"/>
              </a:rPr>
              <a:t>Nunavit</a:t>
            </a:r>
            <a:r>
              <a:rPr lang="fr-FR" sz="2000" dirty="0">
                <a:latin typeface="Arial" panose="020B0604020202020204" pitchFamily="34" charset="0"/>
                <a:cs typeface="Arial" panose="020B0604020202020204" pitchFamily="34" charset="0"/>
              </a:rPr>
              <a:t> dans le grand nord canadien</a:t>
            </a:r>
          </a:p>
        </p:txBody>
      </p:sp>
      <p:sp>
        <p:nvSpPr>
          <p:cNvPr id="5" name="ZoneTexte 4">
            <a:extLst>
              <a:ext uri="{FF2B5EF4-FFF2-40B4-BE49-F238E27FC236}">
                <a16:creationId xmlns:a16="http://schemas.microsoft.com/office/drawing/2014/main" id="{2312B029-1D02-4D20-8371-2EBF3D05D838}"/>
              </a:ext>
            </a:extLst>
          </p:cNvPr>
          <p:cNvSpPr txBox="1"/>
          <p:nvPr/>
        </p:nvSpPr>
        <p:spPr>
          <a:xfrm>
            <a:off x="262890" y="238506"/>
            <a:ext cx="504063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3/ Des paysages grandioses</a:t>
            </a:r>
          </a:p>
        </p:txBody>
      </p:sp>
    </p:spTree>
    <p:extLst>
      <p:ext uri="{BB962C8B-B14F-4D97-AF65-F5344CB8AC3E}">
        <p14:creationId xmlns:p14="http://schemas.microsoft.com/office/powerpoint/2010/main" val="168592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B66A88-F59F-4792-BE46-34BDA6B3B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888253"/>
            <a:ext cx="8275320" cy="5422059"/>
          </a:xfrm>
          <a:prstGeom prst="rect">
            <a:avLst/>
          </a:prstGeom>
        </p:spPr>
      </p:pic>
      <p:sp>
        <p:nvSpPr>
          <p:cNvPr id="4" name="ZoneTexte 3">
            <a:extLst>
              <a:ext uri="{FF2B5EF4-FFF2-40B4-BE49-F238E27FC236}">
                <a16:creationId xmlns:a16="http://schemas.microsoft.com/office/drawing/2014/main" id="{FB071CF7-038C-4C48-8037-BC73DE2FF72F}"/>
              </a:ext>
            </a:extLst>
          </p:cNvPr>
          <p:cNvSpPr txBox="1"/>
          <p:nvPr/>
        </p:nvSpPr>
        <p:spPr>
          <a:xfrm>
            <a:off x="342900" y="6310312"/>
            <a:ext cx="246888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Désert de Mojave</a:t>
            </a:r>
          </a:p>
        </p:txBody>
      </p:sp>
      <p:pic>
        <p:nvPicPr>
          <p:cNvPr id="5" name="Image 4">
            <a:extLst>
              <a:ext uri="{FF2B5EF4-FFF2-40B4-BE49-F238E27FC236}">
                <a16:creationId xmlns:a16="http://schemas.microsoft.com/office/drawing/2014/main" id="{6AB545A7-1DD2-4C4F-A534-286B7EE84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09728"/>
            <a:ext cx="3028950" cy="2423160"/>
          </a:xfrm>
          <a:prstGeom prst="rect">
            <a:avLst/>
          </a:prstGeom>
        </p:spPr>
      </p:pic>
    </p:spTree>
    <p:extLst>
      <p:ext uri="{BB962C8B-B14F-4D97-AF65-F5344CB8AC3E}">
        <p14:creationId xmlns:p14="http://schemas.microsoft.com/office/powerpoint/2010/main" val="68120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AD56193-C001-47FD-A92E-38F9AAE61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09" y="1029971"/>
            <a:ext cx="8019003" cy="5336540"/>
          </a:xfrm>
          <a:prstGeom prst="rect">
            <a:avLst/>
          </a:prstGeom>
        </p:spPr>
      </p:pic>
      <p:sp>
        <p:nvSpPr>
          <p:cNvPr id="4" name="ZoneTexte 3">
            <a:extLst>
              <a:ext uri="{FF2B5EF4-FFF2-40B4-BE49-F238E27FC236}">
                <a16:creationId xmlns:a16="http://schemas.microsoft.com/office/drawing/2014/main" id="{9F57D87A-1A1F-41F8-B551-9EDEBFE9B533}"/>
              </a:ext>
            </a:extLst>
          </p:cNvPr>
          <p:cNvSpPr txBox="1"/>
          <p:nvPr/>
        </p:nvSpPr>
        <p:spPr>
          <a:xfrm>
            <a:off x="845820" y="6311583"/>
            <a:ext cx="382905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Désert de Chihuahua - Mexique</a:t>
            </a:r>
          </a:p>
        </p:txBody>
      </p:sp>
      <p:pic>
        <p:nvPicPr>
          <p:cNvPr id="5" name="Image 4">
            <a:extLst>
              <a:ext uri="{FF2B5EF4-FFF2-40B4-BE49-F238E27FC236}">
                <a16:creationId xmlns:a16="http://schemas.microsoft.com/office/drawing/2014/main" id="{50E6C9F0-CBA0-4B3B-AD92-FE6297E4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49860"/>
            <a:ext cx="2749428" cy="3009900"/>
          </a:xfrm>
          <a:prstGeom prst="rect">
            <a:avLst/>
          </a:prstGeom>
        </p:spPr>
      </p:pic>
    </p:spTree>
    <p:extLst>
      <p:ext uri="{BB962C8B-B14F-4D97-AF65-F5344CB8AC3E}">
        <p14:creationId xmlns:p14="http://schemas.microsoft.com/office/powerpoint/2010/main" val="380297403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2073</TotalTime>
  <Words>745</Words>
  <Application>Microsoft Office PowerPoint</Application>
  <PresentationFormat>Affichage à l'écran (4:3)</PresentationFormat>
  <Paragraphs>172</Paragraphs>
  <Slides>45</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45</vt:i4>
      </vt:variant>
    </vt:vector>
  </HeadingPairs>
  <TitlesOfParts>
    <vt:vector size="54" baseType="lpstr">
      <vt:lpstr>Microsoft YaHei</vt:lpstr>
      <vt:lpstr>Aptos</vt:lpstr>
      <vt:lpstr>Arial</vt:lpstr>
      <vt:lpstr>Arial Black</vt:lpstr>
      <vt:lpstr>Calibri</vt:lpstr>
      <vt:lpstr>Calibri Light</vt:lpstr>
      <vt:lpstr>Times New Roman</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PERISSE THIERRY</cp:lastModifiedBy>
  <cp:revision>94</cp:revision>
  <dcterms:created xsi:type="dcterms:W3CDTF">2021-10-29T17:07:49Z</dcterms:created>
  <dcterms:modified xsi:type="dcterms:W3CDTF">2026-01-22T09:41:47Z</dcterms:modified>
</cp:coreProperties>
</file>