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9" r:id="rId2"/>
    <p:sldId id="281" r:id="rId3"/>
    <p:sldId id="275" r:id="rId4"/>
    <p:sldId id="280" r:id="rId5"/>
    <p:sldId id="278" r:id="rId6"/>
    <p:sldId id="259" r:id="rId7"/>
    <p:sldId id="266" r:id="rId8"/>
    <p:sldId id="258" r:id="rId9"/>
    <p:sldId id="267" r:id="rId10"/>
    <p:sldId id="260" r:id="rId11"/>
    <p:sldId id="268" r:id="rId12"/>
    <p:sldId id="264" r:id="rId13"/>
    <p:sldId id="261" r:id="rId14"/>
    <p:sldId id="262" r:id="rId15"/>
    <p:sldId id="263" r:id="rId16"/>
    <p:sldId id="257" r:id="rId17"/>
    <p:sldId id="271" r:id="rId18"/>
    <p:sldId id="279" r:id="rId19"/>
    <p:sldId id="273" r:id="rId20"/>
    <p:sldId id="274" r:id="rId21"/>
    <p:sldId id="276" r:id="rId22"/>
    <p:sldId id="272" r:id="rId23"/>
  </p:sldIdLst>
  <p:sldSz cx="14630400" cy="18934113"/>
  <p:notesSz cx="18934113"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0" autoAdjust="0"/>
    <p:restoredTop sz="94404" autoAdjust="0"/>
  </p:normalViewPr>
  <p:slideViewPr>
    <p:cSldViewPr snapToGrid="0" snapToObjects="1">
      <p:cViewPr varScale="1">
        <p:scale>
          <a:sx n="39" d="100"/>
          <a:sy n="39" d="100"/>
        </p:scale>
        <p:origin x="3384"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42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4230639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416019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1071"/>
            <a:ext cx="14630400" cy="18931197"/>
          </a:xfrm>
          <a:prstGeom prst="rect">
            <a:avLst/>
          </a:prstGeom>
          <a:solidFill>
            <a:srgbClr val="FDFBF7"/>
          </a:solidFill>
          <a:ln/>
        </p:spPr>
      </p:sp>
      <p:pic>
        <p:nvPicPr>
          <p:cNvPr id="4" name="Picture 3">
            <a:extLst>
              <a:ext uri="{FF2B5EF4-FFF2-40B4-BE49-F238E27FC236}">
                <a16:creationId xmlns:a16="http://schemas.microsoft.com/office/drawing/2014/main" id="{F6A6E631-3D65-2EFD-5AF8-2540D31C1D53}"/>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E2DB"/>
          </a:solidFill>
          <a:ln/>
        </p:spPr>
      </p:sp>
      <p:sp>
        <p:nvSpPr>
          <p:cNvPr id="3" name="Shape 1"/>
          <p:cNvSpPr/>
          <p:nvPr/>
        </p:nvSpPr>
        <p:spPr>
          <a:xfrm>
            <a:off x="0" y="1071"/>
            <a:ext cx="14630400" cy="18931197"/>
          </a:xfrm>
          <a:prstGeom prst="rect">
            <a:avLst/>
          </a:prstGeom>
          <a:solidFill>
            <a:srgbClr val="F9F8F5"/>
          </a:solidFill>
          <a:ln/>
        </p:spPr>
      </p:sp>
      <p:pic>
        <p:nvPicPr>
          <p:cNvPr id="6" name="Picture 5">
            <a:extLst>
              <a:ext uri="{FF2B5EF4-FFF2-40B4-BE49-F238E27FC236}">
                <a16:creationId xmlns:a16="http://schemas.microsoft.com/office/drawing/2014/main" id="{91B2CF46-67BB-B209-A8E8-D3C77BABBD92}"/>
              </a:ext>
            </a:extLst>
          </p:cNvPr>
          <p:cNvPicPr>
            <a:picLocks noChangeAspect="1"/>
          </p:cNvPicPr>
          <p:nvPr userDrawn="1"/>
        </p:nvPicPr>
        <p:blipFill>
          <a:blip r:embed="rId2"/>
          <a:stretch>
            <a:fillRect/>
          </a:stretch>
        </p:blipFill>
        <p:spPr>
          <a:xfrm>
            <a:off x="0" y="17788899"/>
            <a:ext cx="1145214" cy="1145214"/>
          </a:xfrm>
          <a:prstGeom prst="rect">
            <a:avLst/>
          </a:prstGeom>
        </p:spPr>
      </p:pic>
    </p:spTree>
    <p:extLst>
      <p:ext uri="{BB962C8B-B14F-4D97-AF65-F5344CB8AC3E}">
        <p14:creationId xmlns:p14="http://schemas.microsoft.com/office/powerpoint/2010/main" val="354636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E2DB"/>
          </a:solidFill>
          <a:ln/>
        </p:spPr>
      </p:sp>
      <p:sp>
        <p:nvSpPr>
          <p:cNvPr id="3" name="Shape 1"/>
          <p:cNvSpPr/>
          <p:nvPr/>
        </p:nvSpPr>
        <p:spPr>
          <a:xfrm>
            <a:off x="0" y="1071"/>
            <a:ext cx="14630400" cy="18931197"/>
          </a:xfrm>
          <a:prstGeom prst="rect">
            <a:avLst/>
          </a:prstGeom>
          <a:solidFill>
            <a:srgbClr val="F9F8F5"/>
          </a:solidFill>
          <a:ln/>
        </p:spPr>
      </p:sp>
      <p:pic>
        <p:nvPicPr>
          <p:cNvPr id="6" name="Picture 5">
            <a:extLst>
              <a:ext uri="{FF2B5EF4-FFF2-40B4-BE49-F238E27FC236}">
                <a16:creationId xmlns:a16="http://schemas.microsoft.com/office/drawing/2014/main" id="{B6A2A330-7243-0A63-EA8F-4B2C5E6FEC35}"/>
              </a:ext>
            </a:extLst>
          </p:cNvPr>
          <p:cNvPicPr>
            <a:picLocks noChangeAspect="1"/>
          </p:cNvPicPr>
          <p:nvPr userDrawn="1"/>
        </p:nvPicPr>
        <p:blipFill>
          <a:blip r:embed="rId2"/>
          <a:stretch>
            <a:fillRect/>
          </a:stretch>
        </p:blipFill>
        <p:spPr>
          <a:xfrm>
            <a:off x="0" y="17788899"/>
            <a:ext cx="1145214" cy="1145214"/>
          </a:xfrm>
          <a:prstGeom prst="rect">
            <a:avLst/>
          </a:prstGeom>
        </p:spPr>
      </p:pic>
    </p:spTree>
    <p:extLst>
      <p:ext uri="{BB962C8B-B14F-4D97-AF65-F5344CB8AC3E}">
        <p14:creationId xmlns:p14="http://schemas.microsoft.com/office/powerpoint/2010/main" val="2564059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E2DB"/>
          </a:solidFill>
          <a:ln/>
        </p:spPr>
      </p:sp>
      <p:sp>
        <p:nvSpPr>
          <p:cNvPr id="3" name="Shape 1"/>
          <p:cNvSpPr/>
          <p:nvPr/>
        </p:nvSpPr>
        <p:spPr>
          <a:xfrm>
            <a:off x="0" y="1071"/>
            <a:ext cx="14630400" cy="18931197"/>
          </a:xfrm>
          <a:prstGeom prst="rect">
            <a:avLst/>
          </a:prstGeom>
          <a:solidFill>
            <a:srgbClr val="F9F8F5"/>
          </a:solidFill>
          <a:ln/>
        </p:spPr>
      </p:sp>
      <p:pic>
        <p:nvPicPr>
          <p:cNvPr id="6" name="Picture 5">
            <a:extLst>
              <a:ext uri="{FF2B5EF4-FFF2-40B4-BE49-F238E27FC236}">
                <a16:creationId xmlns:a16="http://schemas.microsoft.com/office/drawing/2014/main" id="{F3543E4A-D244-6FF8-20EB-38B8F64CDBDF}"/>
              </a:ext>
            </a:extLst>
          </p:cNvPr>
          <p:cNvPicPr>
            <a:picLocks noChangeAspect="1"/>
          </p:cNvPicPr>
          <p:nvPr userDrawn="1"/>
        </p:nvPicPr>
        <p:blipFill>
          <a:blip r:embed="rId2"/>
          <a:stretch>
            <a:fillRect/>
          </a:stretch>
        </p:blipFill>
        <p:spPr>
          <a:xfrm>
            <a:off x="0" y="17788899"/>
            <a:ext cx="1145214" cy="1145214"/>
          </a:xfrm>
          <a:prstGeom prst="rect">
            <a:avLst/>
          </a:prstGeom>
        </p:spPr>
      </p:pic>
    </p:spTree>
    <p:extLst>
      <p:ext uri="{BB962C8B-B14F-4D97-AF65-F5344CB8AC3E}">
        <p14:creationId xmlns:p14="http://schemas.microsoft.com/office/powerpoint/2010/main" val="1116628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E2DB"/>
          </a:solidFill>
          <a:ln/>
        </p:spPr>
      </p:sp>
      <p:sp>
        <p:nvSpPr>
          <p:cNvPr id="3" name="Shape 1"/>
          <p:cNvSpPr/>
          <p:nvPr/>
        </p:nvSpPr>
        <p:spPr>
          <a:xfrm>
            <a:off x="0" y="1071"/>
            <a:ext cx="14630400" cy="18931197"/>
          </a:xfrm>
          <a:prstGeom prst="rect">
            <a:avLst/>
          </a:prstGeom>
          <a:solidFill>
            <a:srgbClr val="F9F8F5"/>
          </a:solidFill>
          <a:ln/>
        </p:spPr>
      </p:sp>
      <p:pic>
        <p:nvPicPr>
          <p:cNvPr id="6" name="Picture 5">
            <a:extLst>
              <a:ext uri="{FF2B5EF4-FFF2-40B4-BE49-F238E27FC236}">
                <a16:creationId xmlns:a16="http://schemas.microsoft.com/office/drawing/2014/main" id="{CFDF8466-1DB0-3553-086D-3FE511A73B95}"/>
              </a:ext>
            </a:extLst>
          </p:cNvPr>
          <p:cNvPicPr>
            <a:picLocks noChangeAspect="1"/>
          </p:cNvPicPr>
          <p:nvPr userDrawn="1"/>
        </p:nvPicPr>
        <p:blipFill>
          <a:blip r:embed="rId2"/>
          <a:stretch>
            <a:fillRect/>
          </a:stretch>
        </p:blipFill>
        <p:spPr>
          <a:xfrm>
            <a:off x="0" y="17788899"/>
            <a:ext cx="1145214" cy="1145214"/>
          </a:xfrm>
          <a:prstGeom prst="rect">
            <a:avLst/>
          </a:prstGeom>
        </p:spPr>
      </p:pic>
    </p:spTree>
    <p:extLst>
      <p:ext uri="{BB962C8B-B14F-4D97-AF65-F5344CB8AC3E}">
        <p14:creationId xmlns:p14="http://schemas.microsoft.com/office/powerpoint/2010/main" val="162284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1071"/>
            <a:ext cx="14630400" cy="18931197"/>
          </a:xfrm>
          <a:prstGeom prst="rect">
            <a:avLst/>
          </a:prstGeom>
          <a:solidFill>
            <a:srgbClr val="FDFBF7"/>
          </a:solidFill>
          <a:ln/>
        </p:spPr>
      </p:sp>
      <p:pic>
        <p:nvPicPr>
          <p:cNvPr id="9" name="Picture 8">
            <a:extLst>
              <a:ext uri="{FF2B5EF4-FFF2-40B4-BE49-F238E27FC236}">
                <a16:creationId xmlns:a16="http://schemas.microsoft.com/office/drawing/2014/main" id="{6973E652-44AF-A09E-383B-54E4B48C07A5}"/>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25134"/>
            <a:ext cx="14630400" cy="18931197"/>
          </a:xfrm>
          <a:prstGeom prst="rect">
            <a:avLst/>
          </a:prstGeom>
          <a:solidFill>
            <a:srgbClr val="FDFBF7"/>
          </a:solidFill>
          <a:ln/>
        </p:spPr>
      </p:sp>
      <p:pic>
        <p:nvPicPr>
          <p:cNvPr id="6" name="Picture 5">
            <a:extLst>
              <a:ext uri="{FF2B5EF4-FFF2-40B4-BE49-F238E27FC236}">
                <a16:creationId xmlns:a16="http://schemas.microsoft.com/office/drawing/2014/main" id="{0F8E1FF4-5A4E-3878-C867-CE4D933DC3D0}"/>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1071"/>
            <a:ext cx="14630400" cy="18931197"/>
          </a:xfrm>
          <a:prstGeom prst="rect">
            <a:avLst/>
          </a:prstGeom>
          <a:solidFill>
            <a:srgbClr val="FDFBF7"/>
          </a:solidFill>
          <a:ln/>
        </p:spPr>
      </p:sp>
      <p:pic>
        <p:nvPicPr>
          <p:cNvPr id="4" name="Picture 3">
            <a:extLst>
              <a:ext uri="{FF2B5EF4-FFF2-40B4-BE49-F238E27FC236}">
                <a16:creationId xmlns:a16="http://schemas.microsoft.com/office/drawing/2014/main" id="{7E1F9E29-204D-B808-3177-91FA475E9FE9}"/>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1071"/>
            <a:ext cx="14630400" cy="18931197"/>
          </a:xfrm>
          <a:prstGeom prst="rect">
            <a:avLst/>
          </a:prstGeom>
          <a:solidFill>
            <a:srgbClr val="FDFBF7"/>
          </a:solidFill>
          <a:ln/>
        </p:spPr>
      </p:sp>
      <p:pic>
        <p:nvPicPr>
          <p:cNvPr id="4" name="Picture 3">
            <a:extLst>
              <a:ext uri="{FF2B5EF4-FFF2-40B4-BE49-F238E27FC236}">
                <a16:creationId xmlns:a16="http://schemas.microsoft.com/office/drawing/2014/main" id="{3BAA7349-F4D0-045F-F5CB-8B2CCD92DE57}"/>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1071"/>
            <a:ext cx="14630400" cy="18931197"/>
          </a:xfrm>
          <a:prstGeom prst="rect">
            <a:avLst/>
          </a:prstGeom>
          <a:solidFill>
            <a:srgbClr val="FDFBF7"/>
          </a:solidFill>
          <a:ln/>
        </p:spPr>
      </p:sp>
      <p:pic>
        <p:nvPicPr>
          <p:cNvPr id="4" name="Picture 3">
            <a:extLst>
              <a:ext uri="{FF2B5EF4-FFF2-40B4-BE49-F238E27FC236}">
                <a16:creationId xmlns:a16="http://schemas.microsoft.com/office/drawing/2014/main" id="{F05BAA02-6D62-FB23-204C-3017C6B4B8AB}"/>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1071"/>
            <a:ext cx="14630400" cy="18931197"/>
          </a:xfrm>
          <a:prstGeom prst="rect">
            <a:avLst/>
          </a:prstGeom>
          <a:solidFill>
            <a:srgbClr val="FDFBF7"/>
          </a:solidFill>
          <a:ln/>
        </p:spPr>
      </p:sp>
      <p:pic>
        <p:nvPicPr>
          <p:cNvPr id="5" name="Picture 4">
            <a:extLst>
              <a:ext uri="{FF2B5EF4-FFF2-40B4-BE49-F238E27FC236}">
                <a16:creationId xmlns:a16="http://schemas.microsoft.com/office/drawing/2014/main" id="{F9E652F9-D5AC-CDAD-47F2-725A06A90777}"/>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1071"/>
            <a:ext cx="14630400" cy="18931197"/>
          </a:xfrm>
          <a:prstGeom prst="rect">
            <a:avLst/>
          </a:prstGeom>
          <a:solidFill>
            <a:srgbClr val="FDFBF7"/>
          </a:solidFill>
          <a:ln/>
        </p:spPr>
      </p:sp>
      <p:pic>
        <p:nvPicPr>
          <p:cNvPr id="4" name="Picture 3">
            <a:extLst>
              <a:ext uri="{FF2B5EF4-FFF2-40B4-BE49-F238E27FC236}">
                <a16:creationId xmlns:a16="http://schemas.microsoft.com/office/drawing/2014/main" id="{99E0C443-1C8E-97F9-3ADE-1B73AD1D4C14}"/>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E6DED2"/>
          </a:solidFill>
          <a:ln/>
        </p:spPr>
      </p:sp>
      <p:sp>
        <p:nvSpPr>
          <p:cNvPr id="3" name="Shape 1"/>
          <p:cNvSpPr/>
          <p:nvPr/>
        </p:nvSpPr>
        <p:spPr>
          <a:xfrm>
            <a:off x="0" y="1071"/>
            <a:ext cx="14630400" cy="18931197"/>
          </a:xfrm>
          <a:prstGeom prst="rect">
            <a:avLst/>
          </a:prstGeom>
          <a:solidFill>
            <a:srgbClr val="FDFBF7"/>
          </a:solidFill>
          <a:ln/>
        </p:spPr>
      </p:sp>
      <p:pic>
        <p:nvPicPr>
          <p:cNvPr id="4" name="Picture 3">
            <a:extLst>
              <a:ext uri="{FF2B5EF4-FFF2-40B4-BE49-F238E27FC236}">
                <a16:creationId xmlns:a16="http://schemas.microsoft.com/office/drawing/2014/main" id="{1FAF037C-E86D-8713-AF57-E0D49A708BD1}"/>
              </a:ext>
            </a:extLst>
          </p:cNvPr>
          <p:cNvPicPr>
            <a:picLocks noChangeAspect="1"/>
          </p:cNvPicPr>
          <p:nvPr userDrawn="1"/>
        </p:nvPicPr>
        <p:blipFill>
          <a:blip r:embed="rId2"/>
          <a:stretch>
            <a:fillRect/>
          </a:stretch>
        </p:blipFill>
        <p:spPr>
          <a:xfrm>
            <a:off x="0" y="17788899"/>
            <a:ext cx="1145214" cy="114521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56DE4E-E4EA-EB57-A641-6D84F9DE8421}"/>
              </a:ext>
            </a:extLst>
          </p:cNvPr>
          <p:cNvPicPr>
            <a:picLocks noChangeAspect="1"/>
          </p:cNvPicPr>
          <p:nvPr userDrawn="1"/>
        </p:nvPicPr>
        <p:blipFill>
          <a:blip r:embed="rId16"/>
          <a:stretch>
            <a:fillRect/>
          </a:stretch>
        </p:blipFill>
        <p:spPr>
          <a:xfrm>
            <a:off x="0" y="17788899"/>
            <a:ext cx="1145214" cy="11452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vanbrillc.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www.vanbrillc.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vanbrillc.com/"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vanbrillc.co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vanbrillc.com/"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ve Ways to Promote Collaboration Among Diverse Teams - She+ Geeks Out">
            <a:extLst>
              <a:ext uri="{FF2B5EF4-FFF2-40B4-BE49-F238E27FC236}">
                <a16:creationId xmlns:a16="http://schemas.microsoft.com/office/drawing/2014/main" id="{EDBCD23E-B608-B174-D125-71567F588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74538"/>
            <a:ext cx="14630400" cy="13759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1"/>
          <p:cNvSpPr/>
          <p:nvPr/>
        </p:nvSpPr>
        <p:spPr>
          <a:xfrm>
            <a:off x="939522" y="739172"/>
            <a:ext cx="12751356" cy="1677630"/>
          </a:xfrm>
          <a:prstGeom prst="rect">
            <a:avLst/>
          </a:prstGeom>
          <a:noFill/>
          <a:ln/>
        </p:spPr>
        <p:txBody>
          <a:bodyPr wrap="square" lIns="0" tIns="0" rIns="0" bIns="0" rtlCol="0" anchor="t"/>
          <a:lstStyle/>
          <a:p>
            <a:pPr marL="0" indent="0" algn="l">
              <a:lnSpc>
                <a:spcPts val="6600"/>
              </a:lnSpc>
              <a:buNone/>
            </a:pPr>
            <a:r>
              <a:rPr lang="en-US" sz="5250" b="1" dirty="0">
                <a:solidFill>
                  <a:srgbClr val="282824"/>
                </a:solidFill>
                <a:latin typeface="Lato Bold" pitchFamily="34" charset="0"/>
                <a:ea typeface="Lato Bold" pitchFamily="34" charset="-122"/>
              </a:rPr>
              <a:t>The Vanbri Method: Winning Support in the Hardest Moments</a:t>
            </a:r>
          </a:p>
        </p:txBody>
      </p:sp>
      <p:sp>
        <p:nvSpPr>
          <p:cNvPr id="5" name="Text 2"/>
          <p:cNvSpPr/>
          <p:nvPr/>
        </p:nvSpPr>
        <p:spPr>
          <a:xfrm>
            <a:off x="939522" y="2819423"/>
            <a:ext cx="12751356" cy="859053"/>
          </a:xfrm>
          <a:prstGeom prst="rect">
            <a:avLst/>
          </a:prstGeom>
          <a:noFill/>
          <a:ln/>
        </p:spPr>
        <p:txBody>
          <a:bodyPr wrap="square" lIns="0" tIns="0" rIns="0" bIns="0" rtlCol="0" anchor="t"/>
          <a:lstStyle/>
          <a:p>
            <a:pPr marL="0" indent="0" algn="l">
              <a:lnSpc>
                <a:spcPts val="3350"/>
              </a:lnSpc>
              <a:buNone/>
            </a:pPr>
            <a:r>
              <a:rPr lang="en-US" sz="2400" dirty="0">
                <a:solidFill>
                  <a:schemeClr val="bg1">
                    <a:lumMod val="65000"/>
                  </a:schemeClr>
                </a:solidFill>
                <a:latin typeface="Noto Serif" panose="02020600060500020200" pitchFamily="18" charset="0"/>
                <a:ea typeface="Noto Serif" panose="02020600060500020200" pitchFamily="18" charset="0"/>
                <a:cs typeface="Noto Serif" panose="02020600060500020200" pitchFamily="18" charset="0"/>
              </a:rPr>
              <a:t>Strategic Tools to Lead Change When Stakes Are High Prepared for Executive Leaders, Sponsors &amp; Transformation Teams</a:t>
            </a:r>
          </a:p>
        </p:txBody>
      </p:sp>
      <p:sp>
        <p:nvSpPr>
          <p:cNvPr id="6" name="Text 3"/>
          <p:cNvSpPr/>
          <p:nvPr/>
        </p:nvSpPr>
        <p:spPr>
          <a:xfrm>
            <a:off x="939522" y="4097923"/>
            <a:ext cx="12751356" cy="429527"/>
          </a:xfrm>
          <a:prstGeom prst="rect">
            <a:avLst/>
          </a:prstGeom>
          <a:noFill/>
          <a:ln/>
        </p:spPr>
        <p:txBody>
          <a:bodyPr wrap="none" lIns="0" tIns="0" rIns="0" bIns="0" rtlCol="0" anchor="t"/>
          <a:lstStyle/>
          <a:p>
            <a:pPr marL="0" indent="0" algn="l">
              <a:lnSpc>
                <a:spcPts val="3350"/>
              </a:lnSpc>
              <a:buNone/>
            </a:pPr>
            <a:r>
              <a:rPr lang="en-US" sz="2400" b="1" dirty="0">
                <a:latin typeface="Noto Serif" panose="02020600060500020200" pitchFamily="18" charset="0"/>
                <a:ea typeface="Noto Serif" panose="02020600060500020200" pitchFamily="18" charset="0"/>
                <a:cs typeface="Noto Serif" panose="02020600060500020200" pitchFamily="18" charset="0"/>
              </a:rPr>
              <a:t>Sabrina Amjad, </a:t>
            </a:r>
            <a:r>
              <a:rPr lang="en-US" sz="2400" dirty="0">
                <a:latin typeface="Noto Serif" panose="02020600060500020200" pitchFamily="18" charset="0"/>
                <a:ea typeface="Noto Serif" panose="02020600060500020200" pitchFamily="18" charset="0"/>
                <a:cs typeface="Noto Serif" panose="02020600060500020200" pitchFamily="18" charset="0"/>
              </a:rPr>
              <a:t>Founder &amp; Senior Advisor, Vanbri Consulting </a:t>
            </a:r>
          </a:p>
        </p:txBody>
      </p:sp>
      <p:pic>
        <p:nvPicPr>
          <p:cNvPr id="9" name="Picture 8" descr="A logo with a circle and a letter in it&#10;&#10;Description automatically generated">
            <a:extLst>
              <a:ext uri="{FF2B5EF4-FFF2-40B4-BE49-F238E27FC236}">
                <a16:creationId xmlns:a16="http://schemas.microsoft.com/office/drawing/2014/main" id="{80BD32B4-257C-C5E5-66FC-4AECD585EA18}"/>
              </a:ext>
            </a:extLst>
          </p:cNvPr>
          <p:cNvPicPr>
            <a:picLocks noChangeAspect="1"/>
          </p:cNvPicPr>
          <p:nvPr/>
        </p:nvPicPr>
        <p:blipFill rotWithShape="1">
          <a:blip r:embed="rId4">
            <a:extLst>
              <a:ext uri="{28A0092B-C50C-407E-A947-70E740481C1C}">
                <a14:useLocalDpi xmlns:a14="http://schemas.microsoft.com/office/drawing/2010/main" val="0"/>
              </a:ext>
            </a:extLst>
          </a:blip>
          <a:srcRect l="32253" t="27418" r="30300" b="35136"/>
          <a:stretch/>
        </p:blipFill>
        <p:spPr>
          <a:xfrm>
            <a:off x="10445078" y="3859404"/>
            <a:ext cx="892707" cy="8927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39522" y="739172"/>
            <a:ext cx="10001131" cy="838815"/>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Visual Framing Slide Blueprint</a:t>
            </a:r>
          </a:p>
        </p:txBody>
      </p:sp>
      <p:sp>
        <p:nvSpPr>
          <p:cNvPr id="3" name="Text 1"/>
          <p:cNvSpPr/>
          <p:nvPr/>
        </p:nvSpPr>
        <p:spPr>
          <a:xfrm>
            <a:off x="939522" y="2114776"/>
            <a:ext cx="12751356" cy="1718107"/>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The Visual Framing Slide Blueprint is a guide for designing each slide around a single, clear message. Instead of text-heavy slides, this template encourages one visual focus per slide (e.g. a chart, image, or diagram) aligned with the spoken narrative. Key principles include: one big idea per slide, minimal text (bullet phrases only), and consistent styling.</a:t>
            </a:r>
            <a:endParaRPr lang="en-US" sz="2100" dirty="0"/>
          </a:p>
        </p:txBody>
      </p:sp>
      <p:sp>
        <p:nvSpPr>
          <p:cNvPr id="4" name="Text 2"/>
          <p:cNvSpPr/>
          <p:nvPr/>
        </p:nvSpPr>
        <p:spPr>
          <a:xfrm>
            <a:off x="939522" y="4134789"/>
            <a:ext cx="12751356" cy="128858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The facilitator can walk participants through how to "blueprint" a slide by sketching layout: title, one central visual element, supporting data label, and footer with source or logo. This ensures slides are clear and professional.</a:t>
            </a:r>
            <a:endParaRPr lang="en-US" sz="2100" dirty="0"/>
          </a:p>
        </p:txBody>
      </p:sp>
      <p:sp>
        <p:nvSpPr>
          <p:cNvPr id="5" name="Text 3"/>
          <p:cNvSpPr/>
          <p:nvPr/>
        </p:nvSpPr>
        <p:spPr>
          <a:xfrm>
            <a:off x="939522" y="5825991"/>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How to use:</a:t>
            </a:r>
            <a:endParaRPr lang="en-US" sz="2600" dirty="0"/>
          </a:p>
        </p:txBody>
      </p:sp>
      <p:sp>
        <p:nvSpPr>
          <p:cNvPr id="6" name="Text 4"/>
          <p:cNvSpPr/>
          <p:nvPr/>
        </p:nvSpPr>
        <p:spPr>
          <a:xfrm>
            <a:off x="939522" y="6647901"/>
            <a:ext cx="127513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Choose one theme per slide. Decide the single point you want the audience to take away.</a:t>
            </a:r>
            <a:endParaRPr lang="en-US" sz="2100" dirty="0"/>
          </a:p>
        </p:txBody>
      </p:sp>
      <p:sp>
        <p:nvSpPr>
          <p:cNvPr id="7" name="Text 5"/>
          <p:cNvSpPr/>
          <p:nvPr/>
        </p:nvSpPr>
        <p:spPr>
          <a:xfrm>
            <a:off x="939522" y="7171357"/>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Select an appropriate graphic. Match the theme to a chart, icon or image. If telling a data story, use a simple chart. If illustrating a concept, use a relevant photo or diagram.</a:t>
            </a:r>
            <a:endParaRPr lang="en-US" sz="2100" dirty="0"/>
          </a:p>
        </p:txBody>
      </p:sp>
      <p:sp>
        <p:nvSpPr>
          <p:cNvPr id="8" name="Text 6"/>
          <p:cNvSpPr/>
          <p:nvPr/>
        </p:nvSpPr>
        <p:spPr>
          <a:xfrm>
            <a:off x="939522" y="8124340"/>
            <a:ext cx="127513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Minimize text. Use a concise headline or two bulleted phrases at most. Let visuals speak.</a:t>
            </a:r>
            <a:endParaRPr lang="en-US" sz="2100" dirty="0"/>
          </a:p>
        </p:txBody>
      </p:sp>
      <p:sp>
        <p:nvSpPr>
          <p:cNvPr id="9" name="Text 7"/>
          <p:cNvSpPr/>
          <p:nvPr/>
        </p:nvSpPr>
        <p:spPr>
          <a:xfrm>
            <a:off x="939522" y="8647795"/>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Consistent style. Ensure all slides share the same fonts, colors, and layout grid so the deck feels unified.</a:t>
            </a:r>
            <a:endParaRPr lang="en-US" sz="2100" dirty="0"/>
          </a:p>
        </p:txBody>
      </p:sp>
      <p:sp>
        <p:nvSpPr>
          <p:cNvPr id="10" name="Text 8"/>
          <p:cNvSpPr/>
          <p:nvPr/>
        </p:nvSpPr>
        <p:spPr>
          <a:xfrm>
            <a:off x="939522" y="9600778"/>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Review alignment. Each visual element should directly tie to the spoken words. The chart axes, legends, and highlights should be clearly legible to support comprehension.</a:t>
            </a:r>
            <a:endParaRPr lang="en-US" sz="2100" dirty="0"/>
          </a:p>
        </p:txBody>
      </p:sp>
      <p:sp>
        <p:nvSpPr>
          <p:cNvPr id="11" name="Text 9"/>
          <p:cNvSpPr/>
          <p:nvPr/>
        </p:nvSpPr>
        <p:spPr>
          <a:xfrm>
            <a:off x="939522" y="10862453"/>
            <a:ext cx="5104209"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Example (Presentation Design):</a:t>
            </a:r>
            <a:endParaRPr lang="en-US" sz="2600" dirty="0"/>
          </a:p>
        </p:txBody>
      </p:sp>
      <p:sp>
        <p:nvSpPr>
          <p:cNvPr id="12" name="Text 10"/>
          <p:cNvSpPr/>
          <p:nvPr/>
        </p:nvSpPr>
        <p:spPr>
          <a:xfrm>
            <a:off x="939522" y="11684363"/>
            <a:ext cx="12751356" cy="1718107"/>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 consulting team uses the blueprint to design a key slide on AI benefits. They title it "AI Improves Service Efficiency". For the visual, they insert a bar chart comparing processing times (with AI vs without). Only one bullet is added: "Case processing down from 10 days to 2 days (80% faster)". This clear slide keeps the audience focused on the jump in efficiency, without unnecessary text clutter.</a:t>
            </a:r>
            <a:endParaRPr lang="en-US" sz="2100" dirty="0"/>
          </a:p>
        </p:txBody>
      </p:sp>
      <p:sp>
        <p:nvSpPr>
          <p:cNvPr id="40" name="TextBox 39">
            <a:extLst>
              <a:ext uri="{FF2B5EF4-FFF2-40B4-BE49-F238E27FC236}">
                <a16:creationId xmlns:a16="http://schemas.microsoft.com/office/drawing/2014/main" id="{D0FC621A-A815-70B9-EA89-300646D2D8AE}"/>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9</a:t>
            </a:r>
          </a:p>
        </p:txBody>
      </p:sp>
      <p:sp>
        <p:nvSpPr>
          <p:cNvPr id="14" name="TextBox 13">
            <a:extLst>
              <a:ext uri="{FF2B5EF4-FFF2-40B4-BE49-F238E27FC236}">
                <a16:creationId xmlns:a16="http://schemas.microsoft.com/office/drawing/2014/main" id="{7B3B8369-8F3B-A31A-511C-0307FDFCC631}"/>
              </a:ext>
            </a:extLst>
          </p:cNvPr>
          <p:cNvSpPr txBox="1"/>
          <p:nvPr/>
        </p:nvSpPr>
        <p:spPr>
          <a:xfrm>
            <a:off x="751958" y="14306728"/>
            <a:ext cx="13499902" cy="738664"/>
          </a:xfrm>
          <a:prstGeom prst="rect">
            <a:avLst/>
          </a:prstGeom>
          <a:noFill/>
        </p:spPr>
        <p:txBody>
          <a:bodyPr wrap="square">
            <a:spAutoFit/>
          </a:bodyPr>
          <a:lstStyle/>
          <a:p>
            <a:r>
              <a:rPr lang="en-US" sz="2100" b="1" dirty="0">
                <a:solidFill>
                  <a:srgbClr val="4C4C4C"/>
                </a:solidFill>
                <a:latin typeface="Noto Serif" pitchFamily="34" charset="0"/>
                <a:ea typeface="Noto Serif" pitchFamily="34" charset="-122"/>
                <a:cs typeface="Noto Serif" pitchFamily="34" charset="-120"/>
              </a:rPr>
              <a:t>How to Use : </a:t>
            </a:r>
            <a:r>
              <a:rPr lang="en-US" sz="2100" dirty="0">
                <a:solidFill>
                  <a:srgbClr val="4C4C4C"/>
                </a:solidFill>
                <a:latin typeface="Noto Serif" pitchFamily="34" charset="0"/>
                <a:ea typeface="Noto Serif" pitchFamily="34" charset="-122"/>
                <a:cs typeface="Noto Serif" pitchFamily="34" charset="-120"/>
              </a:rPr>
              <a:t>Use this blueprint to design a high-impact slide. The following Executive Worksheet helps you shape the message it should deliver.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61722" y="739172"/>
            <a:ext cx="11505605" cy="838815"/>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The Silent Slide Strategy </a:t>
            </a:r>
            <a:r>
              <a:rPr lang="en-US" sz="4800" b="1" i="1" dirty="0">
                <a:solidFill>
                  <a:srgbClr val="282824"/>
                </a:solidFill>
                <a:latin typeface="Lato Bold" pitchFamily="34" charset="0"/>
                <a:ea typeface="Lato Bold" pitchFamily="34" charset="-122"/>
              </a:rPr>
              <a:t>(Executive Worksheet)</a:t>
            </a:r>
          </a:p>
        </p:txBody>
      </p:sp>
      <p:sp>
        <p:nvSpPr>
          <p:cNvPr id="3" name="Text 1"/>
          <p:cNvSpPr/>
          <p:nvPr/>
        </p:nvSpPr>
        <p:spPr>
          <a:xfrm>
            <a:off x="939522" y="2114776"/>
            <a:ext cx="12751356" cy="429527"/>
          </a:xfrm>
          <a:prstGeom prst="rect">
            <a:avLst/>
          </a:prstGeom>
          <a:noFill/>
          <a:ln/>
        </p:spPr>
        <p:txBody>
          <a:bodyPr wrap="non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"A slide should speak before you do. This one does."</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 name="Text 2"/>
          <p:cNvSpPr/>
          <p:nvPr/>
        </p:nvSpPr>
        <p:spPr>
          <a:xfrm>
            <a:off x="939522" y="2846209"/>
            <a:ext cx="12751356" cy="859053"/>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Purpose: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To help you design single slides that compress insight and shift understanding with zero narration. Built for executive attention spans.</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5" name="Text 3"/>
          <p:cNvSpPr/>
          <p:nvPr/>
        </p:nvSpPr>
        <p:spPr>
          <a:xfrm>
            <a:off x="939522" y="4107884"/>
            <a:ext cx="3517106"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Slide Design Blueprint:</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6" name="Shape 4"/>
          <p:cNvSpPr/>
          <p:nvPr/>
        </p:nvSpPr>
        <p:spPr>
          <a:xfrm>
            <a:off x="939522" y="4929795"/>
            <a:ext cx="604004" cy="603933"/>
          </a:xfrm>
          <a:prstGeom prst="roundRect">
            <a:avLst>
              <a:gd name="adj" fmla="val 6667"/>
            </a:avLst>
          </a:prstGeom>
          <a:solidFill>
            <a:srgbClr val="EDEBE3"/>
          </a:solidFill>
          <a:ln/>
        </p:spPr>
        <p:txBody>
          <a:bodyPr/>
          <a:lstStyle/>
          <a:p>
            <a:endParaRPr lang="en-US"/>
          </a:p>
        </p:txBody>
      </p:sp>
      <p:sp>
        <p:nvSpPr>
          <p:cNvPr id="7" name="Text 5"/>
          <p:cNvSpPr/>
          <p:nvPr/>
        </p:nvSpPr>
        <p:spPr>
          <a:xfrm>
            <a:off x="1040130" y="4980093"/>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1</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8" name="Text 6"/>
          <p:cNvSpPr/>
          <p:nvPr/>
        </p:nvSpPr>
        <p:spPr>
          <a:xfrm>
            <a:off x="1811893" y="5022057"/>
            <a:ext cx="3154442" cy="1257865"/>
          </a:xfrm>
          <a:prstGeom prst="rect">
            <a:avLst/>
          </a:prstGeom>
          <a:noFill/>
          <a:ln/>
        </p:spPr>
        <p:txBody>
          <a:bodyPr wrap="squar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Start With One Provocation Per Slide</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9" name="Text 7"/>
          <p:cNvSpPr/>
          <p:nvPr/>
        </p:nvSpPr>
        <p:spPr>
          <a:xfrm>
            <a:off x="1811893" y="6440876"/>
            <a:ext cx="3154442"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What belief does this slide challenge?</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0" name="Text 8"/>
          <p:cNvSpPr/>
          <p:nvPr/>
        </p:nvSpPr>
        <p:spPr>
          <a:xfrm>
            <a:off x="1811893" y="7460883"/>
            <a:ext cx="3154442" cy="1288580"/>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Slide takeaway:</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1" name="Text 9"/>
          <p:cNvSpPr/>
          <p:nvPr/>
        </p:nvSpPr>
        <p:spPr>
          <a:xfrm>
            <a:off x="1811893" y="8843392"/>
            <a:ext cx="3154442" cy="1288580"/>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If this slide disappeared, what clarity would be lost?</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2" name="Shape 10"/>
          <p:cNvSpPr/>
          <p:nvPr/>
        </p:nvSpPr>
        <p:spPr>
          <a:xfrm>
            <a:off x="5301853" y="4929795"/>
            <a:ext cx="604004" cy="603933"/>
          </a:xfrm>
          <a:prstGeom prst="roundRect">
            <a:avLst>
              <a:gd name="adj" fmla="val 6667"/>
            </a:avLst>
          </a:prstGeom>
          <a:solidFill>
            <a:srgbClr val="EDEBE3"/>
          </a:solidFill>
          <a:ln/>
        </p:spPr>
        <p:txBody>
          <a:bodyPr/>
          <a:lstStyle/>
          <a:p>
            <a:endParaRPr lang="en-US"/>
          </a:p>
        </p:txBody>
      </p:sp>
      <p:sp>
        <p:nvSpPr>
          <p:cNvPr id="13" name="Text 11"/>
          <p:cNvSpPr/>
          <p:nvPr/>
        </p:nvSpPr>
        <p:spPr>
          <a:xfrm>
            <a:off x="5402461" y="4980093"/>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2</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14" name="Text 12"/>
          <p:cNvSpPr/>
          <p:nvPr/>
        </p:nvSpPr>
        <p:spPr>
          <a:xfrm>
            <a:off x="6174224" y="5022057"/>
            <a:ext cx="3154442" cy="838577"/>
          </a:xfrm>
          <a:prstGeom prst="rect">
            <a:avLst/>
          </a:prstGeom>
          <a:noFill/>
          <a:ln/>
        </p:spPr>
        <p:txBody>
          <a:bodyPr wrap="squar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Visual as the Punchline</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15" name="Text 13"/>
          <p:cNvSpPr/>
          <p:nvPr/>
        </p:nvSpPr>
        <p:spPr>
          <a:xfrm>
            <a:off x="6174224" y="6021588"/>
            <a:ext cx="3154442"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The visual isn't support - it is the insight.</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6" name="Text 14"/>
          <p:cNvSpPr/>
          <p:nvPr/>
        </p:nvSpPr>
        <p:spPr>
          <a:xfrm>
            <a:off x="6174224" y="7041594"/>
            <a:ext cx="3154442" cy="1718107"/>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Visual type: circle clock / persona grid / emotional stat / quote banner</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7" name="Text 15"/>
          <p:cNvSpPr/>
          <p:nvPr/>
        </p:nvSpPr>
        <p:spPr>
          <a:xfrm>
            <a:off x="6174224" y="8853630"/>
            <a:ext cx="3154442" cy="1288580"/>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This visual proves:</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8" name="Shape 16"/>
          <p:cNvSpPr/>
          <p:nvPr/>
        </p:nvSpPr>
        <p:spPr>
          <a:xfrm>
            <a:off x="9664184" y="4929795"/>
            <a:ext cx="604004" cy="603933"/>
          </a:xfrm>
          <a:prstGeom prst="roundRect">
            <a:avLst>
              <a:gd name="adj" fmla="val 6667"/>
            </a:avLst>
          </a:prstGeom>
          <a:solidFill>
            <a:srgbClr val="EDEBE3"/>
          </a:solidFill>
          <a:ln/>
        </p:spPr>
        <p:txBody>
          <a:bodyPr/>
          <a:lstStyle/>
          <a:p>
            <a:endParaRPr lang="en-US"/>
          </a:p>
        </p:txBody>
      </p:sp>
      <p:sp>
        <p:nvSpPr>
          <p:cNvPr id="19" name="Text 17"/>
          <p:cNvSpPr/>
          <p:nvPr/>
        </p:nvSpPr>
        <p:spPr>
          <a:xfrm>
            <a:off x="9764792" y="4980093"/>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3</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20" name="Text 18"/>
          <p:cNvSpPr/>
          <p:nvPr/>
        </p:nvSpPr>
        <p:spPr>
          <a:xfrm>
            <a:off x="10536555" y="5022057"/>
            <a:ext cx="3154442" cy="838577"/>
          </a:xfrm>
          <a:prstGeom prst="rect">
            <a:avLst/>
          </a:prstGeom>
          <a:noFill/>
          <a:ln/>
        </p:spPr>
        <p:txBody>
          <a:bodyPr wrap="squar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Headline First. Words Rarely.</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21" name="Text 19"/>
          <p:cNvSpPr/>
          <p:nvPr/>
        </p:nvSpPr>
        <p:spPr>
          <a:xfrm>
            <a:off x="10536555" y="6021588"/>
            <a:ext cx="3154442"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Write the headline as a spoken sentence.</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2" name="Text 20"/>
          <p:cNvSpPr/>
          <p:nvPr/>
        </p:nvSpPr>
        <p:spPr>
          <a:xfrm>
            <a:off x="10536555" y="7041594"/>
            <a:ext cx="3154442" cy="1718107"/>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Example: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"87% of frontline staff bypassed the system last month."</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3" name="Text 21"/>
          <p:cNvSpPr/>
          <p:nvPr/>
        </p:nvSpPr>
        <p:spPr>
          <a:xfrm>
            <a:off x="10536555" y="8853630"/>
            <a:ext cx="3154442" cy="1288580"/>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Headline: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4" name="Text 22"/>
          <p:cNvSpPr/>
          <p:nvPr/>
        </p:nvSpPr>
        <p:spPr>
          <a:xfrm>
            <a:off x="10536555" y="10236139"/>
            <a:ext cx="3154442" cy="2577160"/>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Optional bullets (1–2 max):</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 ______________________________________ 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5" name="Shape 23"/>
          <p:cNvSpPr/>
          <p:nvPr/>
        </p:nvSpPr>
        <p:spPr>
          <a:xfrm>
            <a:off x="939522" y="13350089"/>
            <a:ext cx="604004" cy="603933"/>
          </a:xfrm>
          <a:prstGeom prst="roundRect">
            <a:avLst>
              <a:gd name="adj" fmla="val 6667"/>
            </a:avLst>
          </a:prstGeom>
          <a:solidFill>
            <a:srgbClr val="EDEBE3"/>
          </a:solidFill>
          <a:ln/>
        </p:spPr>
        <p:txBody>
          <a:bodyPr/>
          <a:lstStyle/>
          <a:p>
            <a:endParaRPr lang="en-US"/>
          </a:p>
        </p:txBody>
      </p:sp>
      <p:sp>
        <p:nvSpPr>
          <p:cNvPr id="26" name="Text 24"/>
          <p:cNvSpPr/>
          <p:nvPr/>
        </p:nvSpPr>
        <p:spPr>
          <a:xfrm>
            <a:off x="1040130" y="13400387"/>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4</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27" name="Text 25"/>
          <p:cNvSpPr/>
          <p:nvPr/>
        </p:nvSpPr>
        <p:spPr>
          <a:xfrm>
            <a:off x="1811893" y="13442351"/>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Design Integrity Test</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28" name="Text 26"/>
          <p:cNvSpPr/>
          <p:nvPr/>
        </p:nvSpPr>
        <p:spPr>
          <a:xfrm>
            <a:off x="1811893" y="14022593"/>
            <a:ext cx="5335548"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Font(s): 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9" name="Text 27"/>
          <p:cNvSpPr/>
          <p:nvPr/>
        </p:nvSpPr>
        <p:spPr>
          <a:xfrm>
            <a:off x="1811893" y="14546049"/>
            <a:ext cx="5335548"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Color scheme: 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0" name="Text 28"/>
          <p:cNvSpPr/>
          <p:nvPr/>
        </p:nvSpPr>
        <p:spPr>
          <a:xfrm>
            <a:off x="1811893" y="15069505"/>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Grid/alignment rule: 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1" name="Text 29"/>
          <p:cNvSpPr/>
          <p:nvPr/>
        </p:nvSpPr>
        <p:spPr>
          <a:xfrm>
            <a:off x="1811893" y="16022487"/>
            <a:ext cx="5335548" cy="866672"/>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"If our logo was removed, would this still look like us?"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2" name="Shape 30"/>
          <p:cNvSpPr/>
          <p:nvPr/>
        </p:nvSpPr>
        <p:spPr>
          <a:xfrm>
            <a:off x="7482959" y="13350089"/>
            <a:ext cx="604004" cy="603933"/>
          </a:xfrm>
          <a:prstGeom prst="roundRect">
            <a:avLst>
              <a:gd name="adj" fmla="val 6667"/>
            </a:avLst>
          </a:prstGeom>
          <a:solidFill>
            <a:srgbClr val="EDEBE3"/>
          </a:solidFill>
          <a:ln/>
        </p:spPr>
        <p:txBody>
          <a:bodyPr/>
          <a:lstStyle/>
          <a:p>
            <a:endParaRPr lang="en-US"/>
          </a:p>
        </p:txBody>
      </p:sp>
      <p:sp>
        <p:nvSpPr>
          <p:cNvPr id="33" name="Text 31"/>
          <p:cNvSpPr/>
          <p:nvPr/>
        </p:nvSpPr>
        <p:spPr>
          <a:xfrm>
            <a:off x="7583567" y="13400387"/>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5</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34" name="Text 32"/>
          <p:cNvSpPr/>
          <p:nvPr/>
        </p:nvSpPr>
        <p:spPr>
          <a:xfrm>
            <a:off x="8355330" y="13442351"/>
            <a:ext cx="3551277"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Spoken + Visual Match</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35" name="Text 33"/>
          <p:cNvSpPr/>
          <p:nvPr/>
        </p:nvSpPr>
        <p:spPr>
          <a:xfrm>
            <a:off x="8355330" y="14022593"/>
            <a:ext cx="5335548" cy="429527"/>
          </a:xfrm>
          <a:prstGeom prst="rect">
            <a:avLst/>
          </a:prstGeom>
          <a:noFill/>
          <a:ln/>
        </p:spPr>
        <p:txBody>
          <a:bodyPr wrap="non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Ensure the audience hears what they see.</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6" name="Text 34"/>
          <p:cNvSpPr/>
          <p:nvPr/>
        </p:nvSpPr>
        <p:spPr>
          <a:xfrm>
            <a:off x="8355330" y="14613073"/>
            <a:ext cx="5335548" cy="437146"/>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Chart supports the insight</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7" name="Text 35"/>
          <p:cNvSpPr/>
          <p:nvPr/>
        </p:nvSpPr>
        <p:spPr>
          <a:xfrm>
            <a:off x="8355330" y="15144148"/>
            <a:ext cx="5335548" cy="437146"/>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Emphasis matches story</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8" name="Text 36"/>
          <p:cNvSpPr/>
          <p:nvPr/>
        </p:nvSpPr>
        <p:spPr>
          <a:xfrm>
            <a:off x="8355330" y="15675223"/>
            <a:ext cx="5335548" cy="437146"/>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No filler visuals</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9" name="Text 37"/>
          <p:cNvSpPr/>
          <p:nvPr/>
        </p:nvSpPr>
        <p:spPr>
          <a:xfrm>
            <a:off x="8355330" y="16206298"/>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Fixes needed:</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1" name="TextBox 40">
            <a:extLst>
              <a:ext uri="{FF2B5EF4-FFF2-40B4-BE49-F238E27FC236}">
                <a16:creationId xmlns:a16="http://schemas.microsoft.com/office/drawing/2014/main" id="{B202D67C-3BAC-5520-24D8-9A69D13C5177}"/>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81288" y="614766"/>
            <a:ext cx="9945648" cy="697386"/>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Audience Engagement Planning Grid</a:t>
            </a:r>
          </a:p>
        </p:txBody>
      </p:sp>
      <p:sp>
        <p:nvSpPr>
          <p:cNvPr id="3" name="Text 1"/>
          <p:cNvSpPr/>
          <p:nvPr/>
        </p:nvSpPr>
        <p:spPr>
          <a:xfrm>
            <a:off x="781288" y="1758464"/>
            <a:ext cx="13067824" cy="2142871"/>
          </a:xfrm>
          <a:prstGeom prst="rect">
            <a:avLst/>
          </a:prstGeom>
          <a:noFill/>
          <a:ln/>
        </p:spPr>
        <p:txBody>
          <a:bodyPr wrap="square" lIns="0" tIns="0" rIns="0" bIns="0" rtlCol="0" anchor="t"/>
          <a:lstStyle/>
          <a:p>
            <a:pPr marL="0" indent="0" algn="l">
              <a:lnSpc>
                <a:spcPts val="2800"/>
              </a:lnSpc>
              <a:buNone/>
            </a:pPr>
            <a:r>
              <a:rPr lang="en-US" sz="1750" dirty="0">
                <a:solidFill>
                  <a:srgbClr val="4C4C4C"/>
                </a:solidFill>
                <a:latin typeface="Noto Serif" pitchFamily="34" charset="0"/>
                <a:ea typeface="Noto Serif" pitchFamily="34" charset="-122"/>
                <a:cs typeface="Noto Serif" pitchFamily="34" charset="-120"/>
              </a:rPr>
              <a:t>The Audience Engagement Planning Grid helps presenters plan interactive elements over a session. It's a table or calendar with time slots on one axis and engagement methods on the other (e.g. Poll, Q&amp;A, Group Activity, Story). This ensures the presenter intentionally varies formats to keep the audience involved. For example, a 90-minute meeting plan might show when to do a quick poll (at 15 min), when to pause for questions (45 min), and when to break into small groups (60 min). By plotting these in advance, facilitators guarantee their meeting has a mix of talking and doing, tailored to different participant types.</a:t>
            </a:r>
            <a:endParaRPr lang="en-US" sz="1750" dirty="0"/>
          </a:p>
        </p:txBody>
      </p:sp>
      <p:sp>
        <p:nvSpPr>
          <p:cNvPr id="4" name="Text 2"/>
          <p:cNvSpPr/>
          <p:nvPr/>
        </p:nvSpPr>
        <p:spPr>
          <a:xfrm>
            <a:off x="781288" y="4236100"/>
            <a:ext cx="2790349" cy="348812"/>
          </a:xfrm>
          <a:prstGeom prst="rect">
            <a:avLst/>
          </a:prstGeom>
          <a:noFill/>
          <a:ln/>
        </p:spPr>
        <p:txBody>
          <a:bodyPr wrap="none" lIns="0" tIns="0" rIns="0" bIns="0" rtlCol="0" anchor="t"/>
          <a:lstStyle/>
          <a:p>
            <a:pPr marL="0" indent="0" algn="l">
              <a:lnSpc>
                <a:spcPts val="2700"/>
              </a:lnSpc>
              <a:buNone/>
            </a:pPr>
            <a:r>
              <a:rPr lang="en-US" sz="2150" dirty="0">
                <a:solidFill>
                  <a:srgbClr val="3A3A3A"/>
                </a:solidFill>
                <a:latin typeface="Noto Serif Medium" pitchFamily="34" charset="0"/>
                <a:ea typeface="Noto Serif Medium" pitchFamily="34" charset="-122"/>
                <a:cs typeface="Noto Serif Medium" pitchFamily="34" charset="-120"/>
              </a:rPr>
              <a:t>How to use:</a:t>
            </a:r>
            <a:endParaRPr lang="en-US" sz="2150" dirty="0"/>
          </a:p>
        </p:txBody>
      </p:sp>
      <p:sp>
        <p:nvSpPr>
          <p:cNvPr id="5" name="Text 3"/>
          <p:cNvSpPr/>
          <p:nvPr/>
        </p:nvSpPr>
        <p:spPr>
          <a:xfrm>
            <a:off x="781288" y="4919676"/>
            <a:ext cx="13067824" cy="714290"/>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4C4C4C"/>
                </a:solidFill>
                <a:latin typeface="Noto Serif" pitchFamily="34" charset="0"/>
                <a:ea typeface="Noto Serif" pitchFamily="34" charset="-122"/>
                <a:cs typeface="Noto Serif" pitchFamily="34" charset="-120"/>
              </a:rPr>
              <a:t>List segments vs. methods. Create a grid where rows are time blocks or agenda items, and columns are types of engagement (e.g. Visual, Discussion, Exercise, Q&amp;A).</a:t>
            </a:r>
            <a:endParaRPr lang="en-US" sz="1750" dirty="0"/>
          </a:p>
        </p:txBody>
      </p:sp>
      <p:sp>
        <p:nvSpPr>
          <p:cNvPr id="6" name="Text 4"/>
          <p:cNvSpPr/>
          <p:nvPr/>
        </p:nvSpPr>
        <p:spPr>
          <a:xfrm>
            <a:off x="781288" y="5712062"/>
            <a:ext cx="13067824" cy="714290"/>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4C4C4C"/>
                </a:solidFill>
                <a:latin typeface="Noto Serif" pitchFamily="34" charset="0"/>
                <a:ea typeface="Noto Serif" pitchFamily="34" charset="-122"/>
                <a:cs typeface="Noto Serif" pitchFamily="34" charset="-120"/>
              </a:rPr>
              <a:t>Populate with techniques. For each segment, note how you will engage: e.g. "10:30–11:00: Brainstorm on flipchart (Group Activity) &amp; real-time sketching (Visual)".</a:t>
            </a:r>
            <a:endParaRPr lang="en-US" sz="1750" dirty="0"/>
          </a:p>
        </p:txBody>
      </p:sp>
      <p:sp>
        <p:nvSpPr>
          <p:cNvPr id="7" name="Text 5"/>
          <p:cNvSpPr/>
          <p:nvPr/>
        </p:nvSpPr>
        <p:spPr>
          <a:xfrm>
            <a:off x="781288" y="6504448"/>
            <a:ext cx="13067824" cy="714290"/>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4C4C4C"/>
                </a:solidFill>
                <a:latin typeface="Noto Serif" pitchFamily="34" charset="0"/>
                <a:ea typeface="Noto Serif" pitchFamily="34" charset="-122"/>
                <a:cs typeface="Noto Serif" pitchFamily="34" charset="-120"/>
              </a:rPr>
              <a:t>Ensure pacing. Check that no long block is purely lecture. Alternate high-energy tasks with presentation, and build in periodic breaks or audience polling.</a:t>
            </a:r>
            <a:endParaRPr lang="en-US" sz="1750" dirty="0"/>
          </a:p>
        </p:txBody>
      </p:sp>
      <p:sp>
        <p:nvSpPr>
          <p:cNvPr id="8" name="Text 6"/>
          <p:cNvSpPr/>
          <p:nvPr/>
        </p:nvSpPr>
        <p:spPr>
          <a:xfrm>
            <a:off x="781288" y="7296834"/>
            <a:ext cx="13067824" cy="714290"/>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4C4C4C"/>
                </a:solidFill>
                <a:latin typeface="Noto Serif" pitchFamily="34" charset="0"/>
                <a:ea typeface="Noto Serif" pitchFamily="34" charset="-122"/>
                <a:cs typeface="Noto Serif" pitchFamily="34" charset="-120"/>
              </a:rPr>
              <a:t>Adapt for audience. Note specific audience characteristics (tech-savvy, resistant, diverse) and choose engagement methods they respond to (interactive demos, storytelling, or data deep-dives).</a:t>
            </a:r>
            <a:endParaRPr lang="en-US" sz="1750" dirty="0"/>
          </a:p>
        </p:txBody>
      </p:sp>
      <p:sp>
        <p:nvSpPr>
          <p:cNvPr id="9" name="Text 7"/>
          <p:cNvSpPr/>
          <p:nvPr/>
        </p:nvSpPr>
        <p:spPr>
          <a:xfrm>
            <a:off x="781288" y="8262198"/>
            <a:ext cx="13067824" cy="1428581"/>
          </a:xfrm>
          <a:prstGeom prst="rect">
            <a:avLst/>
          </a:prstGeom>
          <a:noFill/>
          <a:ln/>
        </p:spPr>
        <p:txBody>
          <a:bodyPr wrap="square" lIns="0" tIns="0" rIns="0" bIns="0" rtlCol="0" anchor="t"/>
          <a:lstStyle/>
          <a:p>
            <a:pPr marL="0" indent="0" algn="l">
              <a:lnSpc>
                <a:spcPts val="2800"/>
              </a:lnSpc>
              <a:buNone/>
            </a:pPr>
            <a:r>
              <a:rPr lang="en-US" sz="1750" dirty="0">
                <a:solidFill>
                  <a:srgbClr val="4C4C4C"/>
                </a:solidFill>
                <a:latin typeface="Noto Serif" pitchFamily="34" charset="0"/>
                <a:ea typeface="Noto Serif" pitchFamily="34" charset="-122"/>
                <a:cs typeface="Noto Serif" pitchFamily="34" charset="-120"/>
              </a:rPr>
              <a:t>Example: A grid for a 3-hour change management session might show: at 30 min use a live poll on attitudes, at 60 min split teams for a case study role-play, at 120 min ask each subgroup for a quick report out. This planning ensures the leader isn't monologuing the whole time, but actively involves everyone. The grid can be revisited after the session to see which engagement tactics worked best.</a:t>
            </a:r>
            <a:endParaRPr lang="en-US" sz="1750" dirty="0"/>
          </a:p>
        </p:txBody>
      </p:sp>
      <p:sp>
        <p:nvSpPr>
          <p:cNvPr id="10" name="Text 8"/>
          <p:cNvSpPr/>
          <p:nvPr/>
        </p:nvSpPr>
        <p:spPr>
          <a:xfrm>
            <a:off x="781288" y="10025543"/>
            <a:ext cx="9789438" cy="697386"/>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Insight-to-Action Message Converter</a:t>
            </a:r>
          </a:p>
        </p:txBody>
      </p:sp>
      <p:sp>
        <p:nvSpPr>
          <p:cNvPr id="11" name="Text 9"/>
          <p:cNvSpPr/>
          <p:nvPr/>
        </p:nvSpPr>
        <p:spPr>
          <a:xfrm>
            <a:off x="781288" y="11057692"/>
            <a:ext cx="13067824" cy="1785726"/>
          </a:xfrm>
          <a:prstGeom prst="rect">
            <a:avLst/>
          </a:prstGeom>
          <a:noFill/>
          <a:ln/>
        </p:spPr>
        <p:txBody>
          <a:bodyPr wrap="square" lIns="0" tIns="0" rIns="0" bIns="0" rtlCol="0" anchor="t"/>
          <a:lstStyle/>
          <a:p>
            <a:pPr marL="0" indent="0" algn="l">
              <a:lnSpc>
                <a:spcPts val="2800"/>
              </a:lnSpc>
              <a:buNone/>
            </a:pPr>
            <a:r>
              <a:rPr lang="en-US" sz="1750" dirty="0">
                <a:solidFill>
                  <a:srgbClr val="4C4C4C"/>
                </a:solidFill>
                <a:latin typeface="Noto Serif" pitchFamily="34" charset="0"/>
                <a:ea typeface="Noto Serif" pitchFamily="34" charset="-122"/>
                <a:cs typeface="Noto Serif" pitchFamily="34" charset="-120"/>
              </a:rPr>
              <a:t>This template turns a raw insight (data or analysis finding) into a powerful, actionable message. Often, a complex insight needs reframing for leadership. The converter worksheet asks: What is the insight? (e.g. "Survey shows only 40% of users adopt new system"). Then it guides: Why it matters (impact on goals), and What we propose (immediate action). The output is a concise statement like: "Low adoption (40%) is undermining productivity; we must roll out targeted training by Q2." This ensures insights don't languish as data, but become clear recommendations.</a:t>
            </a:r>
            <a:endParaRPr lang="en-US" sz="1750" dirty="0"/>
          </a:p>
        </p:txBody>
      </p:sp>
      <p:sp>
        <p:nvSpPr>
          <p:cNvPr id="12" name="Text 10"/>
          <p:cNvSpPr/>
          <p:nvPr/>
        </p:nvSpPr>
        <p:spPr>
          <a:xfrm>
            <a:off x="781288" y="13178183"/>
            <a:ext cx="2790349" cy="348812"/>
          </a:xfrm>
          <a:prstGeom prst="rect">
            <a:avLst/>
          </a:prstGeom>
          <a:noFill/>
          <a:ln/>
        </p:spPr>
        <p:txBody>
          <a:bodyPr wrap="none" lIns="0" tIns="0" rIns="0" bIns="0" rtlCol="0" anchor="t"/>
          <a:lstStyle/>
          <a:p>
            <a:pPr marL="0" indent="0" algn="l">
              <a:lnSpc>
                <a:spcPts val="2700"/>
              </a:lnSpc>
              <a:buNone/>
            </a:pPr>
            <a:r>
              <a:rPr lang="en-US" sz="2150" dirty="0">
                <a:solidFill>
                  <a:srgbClr val="3A3A3A"/>
                </a:solidFill>
                <a:latin typeface="Noto Serif Medium" pitchFamily="34" charset="0"/>
                <a:ea typeface="Noto Serif Medium" pitchFamily="34" charset="-122"/>
                <a:cs typeface="Noto Serif Medium" pitchFamily="34" charset="-120"/>
              </a:rPr>
              <a:t>How to use:</a:t>
            </a:r>
            <a:endParaRPr lang="en-US" sz="2150" dirty="0"/>
          </a:p>
        </p:txBody>
      </p:sp>
      <p:sp>
        <p:nvSpPr>
          <p:cNvPr id="13" name="Text 11"/>
          <p:cNvSpPr/>
          <p:nvPr/>
        </p:nvSpPr>
        <p:spPr>
          <a:xfrm>
            <a:off x="781288" y="13861759"/>
            <a:ext cx="13067824" cy="357145"/>
          </a:xfrm>
          <a:prstGeom prst="rect">
            <a:avLst/>
          </a:prstGeom>
          <a:noFill/>
          <a:ln/>
        </p:spPr>
        <p:txBody>
          <a:bodyPr wrap="none" lIns="0" tIns="0" rIns="0" bIns="0" rtlCol="0" anchor="t"/>
          <a:lstStyle/>
          <a:p>
            <a:pPr marL="342900" indent="-342900" algn="l">
              <a:lnSpc>
                <a:spcPts val="2800"/>
              </a:lnSpc>
              <a:buSzPct val="100000"/>
              <a:buFont typeface="+mj-lt"/>
              <a:buAutoNum type="arabicPeriod"/>
            </a:pPr>
            <a:r>
              <a:rPr lang="en-US" sz="1750" dirty="0">
                <a:solidFill>
                  <a:srgbClr val="4C4C4C"/>
                </a:solidFill>
                <a:latin typeface="Noto Serif" pitchFamily="34" charset="0"/>
                <a:ea typeface="Noto Serif" pitchFamily="34" charset="-122"/>
                <a:cs typeface="Noto Serif" pitchFamily="34" charset="-120"/>
              </a:rPr>
              <a:t>Capture the insight. Write one sentence of the factual finding (the data point or pattern).</a:t>
            </a:r>
            <a:endParaRPr lang="en-US" sz="1750" dirty="0"/>
          </a:p>
        </p:txBody>
      </p:sp>
      <p:sp>
        <p:nvSpPr>
          <p:cNvPr id="14" name="Text 12"/>
          <p:cNvSpPr/>
          <p:nvPr/>
        </p:nvSpPr>
        <p:spPr>
          <a:xfrm>
            <a:off x="781288" y="14297000"/>
            <a:ext cx="13067824" cy="357145"/>
          </a:xfrm>
          <a:prstGeom prst="rect">
            <a:avLst/>
          </a:prstGeom>
          <a:noFill/>
          <a:ln/>
        </p:spPr>
        <p:txBody>
          <a:bodyPr wrap="none" lIns="0" tIns="0" rIns="0" bIns="0" rtlCol="0" anchor="t"/>
          <a:lstStyle/>
          <a:p>
            <a:pPr marL="342900" indent="-342900" algn="l">
              <a:lnSpc>
                <a:spcPts val="2800"/>
              </a:lnSpc>
              <a:buSzPct val="100000"/>
              <a:buFont typeface="+mj-lt"/>
              <a:buAutoNum type="arabicPeriod" startAt="2"/>
            </a:pPr>
            <a:r>
              <a:rPr lang="en-US" sz="1750" dirty="0">
                <a:solidFill>
                  <a:srgbClr val="4C4C4C"/>
                </a:solidFill>
                <a:latin typeface="Noto Serif" pitchFamily="34" charset="0"/>
                <a:ea typeface="Noto Serif" pitchFamily="34" charset="-122"/>
                <a:cs typeface="Noto Serif" pitchFamily="34" charset="-120"/>
              </a:rPr>
              <a:t>Translate to impact. In another sentence, state the business impact or risk implied (e.g. "This causes a $X loss/month").</a:t>
            </a:r>
            <a:endParaRPr lang="en-US" sz="1750" dirty="0"/>
          </a:p>
        </p:txBody>
      </p:sp>
      <p:sp>
        <p:nvSpPr>
          <p:cNvPr id="15" name="Text 13"/>
          <p:cNvSpPr/>
          <p:nvPr/>
        </p:nvSpPr>
        <p:spPr>
          <a:xfrm>
            <a:off x="781288" y="14732241"/>
            <a:ext cx="13067824" cy="357145"/>
          </a:xfrm>
          <a:prstGeom prst="rect">
            <a:avLst/>
          </a:prstGeom>
          <a:noFill/>
          <a:ln/>
        </p:spPr>
        <p:txBody>
          <a:bodyPr wrap="none" lIns="0" tIns="0" rIns="0" bIns="0" rtlCol="0" anchor="t"/>
          <a:lstStyle/>
          <a:p>
            <a:pPr marL="342900" indent="-342900" algn="l">
              <a:lnSpc>
                <a:spcPts val="2800"/>
              </a:lnSpc>
              <a:buSzPct val="100000"/>
              <a:buFont typeface="+mj-lt"/>
              <a:buAutoNum type="arabicPeriod" startAt="3"/>
            </a:pPr>
            <a:r>
              <a:rPr lang="en-US" sz="1750" dirty="0">
                <a:solidFill>
                  <a:srgbClr val="4C4C4C"/>
                </a:solidFill>
                <a:latin typeface="Noto Serif" pitchFamily="34" charset="0"/>
                <a:ea typeface="Noto Serif" pitchFamily="34" charset="-122"/>
                <a:cs typeface="Noto Serif" pitchFamily="34" charset="-120"/>
              </a:rPr>
              <a:t>Formulate the action. Write the recommended next step, addressing who does what by when.</a:t>
            </a:r>
            <a:endParaRPr lang="en-US" sz="1750" dirty="0"/>
          </a:p>
        </p:txBody>
      </p:sp>
      <p:sp>
        <p:nvSpPr>
          <p:cNvPr id="16" name="Text 14"/>
          <p:cNvSpPr/>
          <p:nvPr/>
        </p:nvSpPr>
        <p:spPr>
          <a:xfrm>
            <a:off x="781288" y="15167482"/>
            <a:ext cx="13067824" cy="357145"/>
          </a:xfrm>
          <a:prstGeom prst="rect">
            <a:avLst/>
          </a:prstGeom>
          <a:noFill/>
          <a:ln/>
        </p:spPr>
        <p:txBody>
          <a:bodyPr wrap="none" lIns="0" tIns="0" rIns="0" bIns="0" rtlCol="0" anchor="t"/>
          <a:lstStyle/>
          <a:p>
            <a:pPr marL="342900" indent="-342900" algn="l">
              <a:lnSpc>
                <a:spcPts val="2800"/>
              </a:lnSpc>
              <a:buSzPct val="100000"/>
              <a:buFont typeface="+mj-lt"/>
              <a:buAutoNum type="arabicPeriod" startAt="4"/>
            </a:pPr>
            <a:r>
              <a:rPr lang="en-US" sz="1750" dirty="0">
                <a:solidFill>
                  <a:srgbClr val="4C4C4C"/>
                </a:solidFill>
                <a:latin typeface="Noto Serif" pitchFamily="34" charset="0"/>
                <a:ea typeface="Noto Serif" pitchFamily="34" charset="-122"/>
                <a:cs typeface="Noto Serif" pitchFamily="34" charset="-120"/>
              </a:rPr>
              <a:t>Combine and refine. Merge into a single impactful message. Trim jargon, and use audience-friendly terms.</a:t>
            </a:r>
            <a:endParaRPr lang="en-US" sz="1750" dirty="0"/>
          </a:p>
        </p:txBody>
      </p:sp>
      <p:sp>
        <p:nvSpPr>
          <p:cNvPr id="17" name="Text 15"/>
          <p:cNvSpPr/>
          <p:nvPr/>
        </p:nvSpPr>
        <p:spPr>
          <a:xfrm>
            <a:off x="781288" y="15859391"/>
            <a:ext cx="3734038" cy="348812"/>
          </a:xfrm>
          <a:prstGeom prst="rect">
            <a:avLst/>
          </a:prstGeom>
          <a:noFill/>
          <a:ln/>
        </p:spPr>
        <p:txBody>
          <a:bodyPr wrap="none" lIns="0" tIns="0" rIns="0" bIns="0" rtlCol="0" anchor="t"/>
          <a:lstStyle/>
          <a:p>
            <a:pPr marL="0" indent="0" algn="l">
              <a:lnSpc>
                <a:spcPts val="2700"/>
              </a:lnSpc>
              <a:buNone/>
            </a:pPr>
            <a:r>
              <a:rPr lang="en-US" sz="2150" dirty="0">
                <a:solidFill>
                  <a:srgbClr val="3A3A3A"/>
                </a:solidFill>
                <a:latin typeface="Noto Serif Medium" pitchFamily="34" charset="0"/>
                <a:ea typeface="Noto Serif Medium" pitchFamily="34" charset="-122"/>
                <a:cs typeface="Noto Serif Medium" pitchFamily="34" charset="-120"/>
              </a:rPr>
              <a:t>Example (Data to Decision):</a:t>
            </a:r>
            <a:endParaRPr lang="en-US" sz="2150" dirty="0"/>
          </a:p>
        </p:txBody>
      </p:sp>
      <p:sp>
        <p:nvSpPr>
          <p:cNvPr id="18" name="Text 16"/>
          <p:cNvSpPr/>
          <p:nvPr/>
        </p:nvSpPr>
        <p:spPr>
          <a:xfrm>
            <a:off x="781288" y="16542967"/>
            <a:ext cx="13067824" cy="1428581"/>
          </a:xfrm>
          <a:prstGeom prst="rect">
            <a:avLst/>
          </a:prstGeom>
          <a:noFill/>
          <a:ln/>
        </p:spPr>
        <p:txBody>
          <a:bodyPr wrap="square" lIns="0" tIns="0" rIns="0" bIns="0" rtlCol="0" anchor="t"/>
          <a:lstStyle/>
          <a:p>
            <a:pPr marL="0" indent="0" algn="l">
              <a:lnSpc>
                <a:spcPts val="2800"/>
              </a:lnSpc>
              <a:buNone/>
            </a:pPr>
            <a:r>
              <a:rPr lang="en-US" sz="1750" dirty="0">
                <a:solidFill>
                  <a:srgbClr val="4C4C4C"/>
                </a:solidFill>
                <a:latin typeface="Noto Serif" pitchFamily="34" charset="0"/>
                <a:ea typeface="Noto Serif" pitchFamily="34" charset="-122"/>
                <a:cs typeface="Noto Serif" pitchFamily="34" charset="-120"/>
              </a:rPr>
              <a:t>A consulting team identifies that only 20% of employees use a new knowledge portal. The converter yields: "Employee usage is only 20%, meaning most staff aren't benefiting. Recommendation: mandate portal training in next quarter's onboarding and monitor usage." This one-line message is easily communicated to executives, turning an insight into a clear call-to-action.</a:t>
            </a:r>
            <a:endParaRPr lang="en-US" sz="1750" dirty="0"/>
          </a:p>
        </p:txBody>
      </p:sp>
      <p:sp>
        <p:nvSpPr>
          <p:cNvPr id="23" name="TextBox 22">
            <a:extLst>
              <a:ext uri="{FF2B5EF4-FFF2-40B4-BE49-F238E27FC236}">
                <a16:creationId xmlns:a16="http://schemas.microsoft.com/office/drawing/2014/main" id="{DC5053EF-8398-9DDF-9188-7A7BDE508352}"/>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39522" y="739172"/>
            <a:ext cx="9014103" cy="838815"/>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Data Storytelling One-Pager</a:t>
            </a:r>
          </a:p>
        </p:txBody>
      </p:sp>
      <p:sp>
        <p:nvSpPr>
          <p:cNvPr id="3" name="Text 1"/>
          <p:cNvSpPr/>
          <p:nvPr/>
        </p:nvSpPr>
        <p:spPr>
          <a:xfrm>
            <a:off x="939522" y="2114776"/>
            <a:ext cx="12751356" cy="214763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The Data Storytelling One-Pager is a snapshot report combining a powerful visual and concise narrative to convey a data insight. Typically formatted as a single print or slide page, it highlights one main finding with one or two charts, a brief summary, and a clear takeaway. This format is ideal for executive briefs or handouts. Data storytelling experts note that presenting data with context helps decision-makers grasp complex information quickly.</a:t>
            </a:r>
            <a:endParaRPr lang="en-US" sz="2100" dirty="0"/>
          </a:p>
        </p:txBody>
      </p:sp>
      <p:sp>
        <p:nvSpPr>
          <p:cNvPr id="4" name="Text 2"/>
          <p:cNvSpPr/>
          <p:nvPr/>
        </p:nvSpPr>
        <p:spPr>
          <a:xfrm>
            <a:off x="939522" y="4665031"/>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How to use:</a:t>
            </a:r>
            <a:endParaRPr lang="en-US" sz="2600" dirty="0"/>
          </a:p>
        </p:txBody>
      </p:sp>
      <p:sp>
        <p:nvSpPr>
          <p:cNvPr id="5" name="Shape 3"/>
          <p:cNvSpPr/>
          <p:nvPr/>
        </p:nvSpPr>
        <p:spPr>
          <a:xfrm>
            <a:off x="939522" y="5486941"/>
            <a:ext cx="604004" cy="603933"/>
          </a:xfrm>
          <a:prstGeom prst="roundRect">
            <a:avLst>
              <a:gd name="adj" fmla="val 18669"/>
            </a:avLst>
          </a:prstGeom>
          <a:solidFill>
            <a:srgbClr val="000000"/>
          </a:solidFill>
          <a:ln w="15240">
            <a:solidFill>
              <a:srgbClr val="CCC4B8"/>
            </a:solidFill>
            <a:prstDash val="solid"/>
          </a:ln>
          <a:effectLst>
            <a:outerShdw dist="24130" dir="2700000" algn="bl" rotWithShape="0">
              <a:srgbClr val="CCC4B8">
                <a:alpha val="100000"/>
              </a:srgbClr>
            </a:outerShdw>
          </a:effectLst>
        </p:spPr>
        <p:txBody>
          <a:bodyPr/>
          <a:lstStyle/>
          <a:p>
            <a:endParaRPr lang="en-US"/>
          </a:p>
        </p:txBody>
      </p:sp>
      <p:pic>
        <p:nvPicPr>
          <p:cNvPr id="6" name="Image 0" descr="preencoded.png"/>
          <p:cNvPicPr>
            <a:picLocks noChangeAspect="1"/>
          </p:cNvPicPr>
          <p:nvPr/>
        </p:nvPicPr>
        <p:blipFill>
          <a:blip r:embed="rId3"/>
          <a:stretch>
            <a:fillRect/>
          </a:stretch>
        </p:blipFill>
        <p:spPr>
          <a:xfrm>
            <a:off x="1040130" y="5537239"/>
            <a:ext cx="402669" cy="503218"/>
          </a:xfrm>
          <a:prstGeom prst="rect">
            <a:avLst/>
          </a:prstGeom>
        </p:spPr>
      </p:pic>
      <p:sp>
        <p:nvSpPr>
          <p:cNvPr id="7" name="Text 4"/>
          <p:cNvSpPr/>
          <p:nvPr/>
        </p:nvSpPr>
        <p:spPr>
          <a:xfrm>
            <a:off x="1811893" y="5579204"/>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Title/Key Message</a:t>
            </a:r>
            <a:endParaRPr lang="en-US" sz="2600" dirty="0"/>
          </a:p>
        </p:txBody>
      </p:sp>
      <p:sp>
        <p:nvSpPr>
          <p:cNvPr id="8" name="Text 5"/>
          <p:cNvSpPr/>
          <p:nvPr/>
        </p:nvSpPr>
        <p:spPr>
          <a:xfrm>
            <a:off x="1811893" y="6159446"/>
            <a:ext cx="5335548" cy="128858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At the top, state the insight in one sentence (e.g. "Citizen satisfaction rose by 20% after service portal launch").</a:t>
            </a:r>
            <a:endParaRPr lang="en-US" sz="2100" dirty="0"/>
          </a:p>
        </p:txBody>
      </p:sp>
      <p:sp>
        <p:nvSpPr>
          <p:cNvPr id="9" name="Shape 6"/>
          <p:cNvSpPr/>
          <p:nvPr/>
        </p:nvSpPr>
        <p:spPr>
          <a:xfrm>
            <a:off x="7482959" y="5486941"/>
            <a:ext cx="604004" cy="603933"/>
          </a:xfrm>
          <a:prstGeom prst="roundRect">
            <a:avLst>
              <a:gd name="adj" fmla="val 18669"/>
            </a:avLst>
          </a:prstGeom>
          <a:solidFill>
            <a:srgbClr val="000000"/>
          </a:solidFill>
          <a:ln w="15240">
            <a:solidFill>
              <a:srgbClr val="CCC4B8"/>
            </a:solidFill>
            <a:prstDash val="solid"/>
          </a:ln>
          <a:effectLst>
            <a:outerShdw dist="24130" dir="2700000" algn="bl" rotWithShape="0">
              <a:srgbClr val="CCC4B8">
                <a:alpha val="100000"/>
              </a:srgbClr>
            </a:outerShdw>
          </a:effectLst>
        </p:spPr>
        <p:txBody>
          <a:bodyPr/>
          <a:lstStyle/>
          <a:p>
            <a:endParaRPr lang="en-US"/>
          </a:p>
        </p:txBody>
      </p:sp>
      <p:pic>
        <p:nvPicPr>
          <p:cNvPr id="10" name="Image 1" descr="preencoded.png"/>
          <p:cNvPicPr>
            <a:picLocks noChangeAspect="1"/>
          </p:cNvPicPr>
          <p:nvPr/>
        </p:nvPicPr>
        <p:blipFill>
          <a:blip r:embed="rId4"/>
          <a:stretch>
            <a:fillRect/>
          </a:stretch>
        </p:blipFill>
        <p:spPr>
          <a:xfrm>
            <a:off x="7583567" y="5537239"/>
            <a:ext cx="402669" cy="503218"/>
          </a:xfrm>
          <a:prstGeom prst="rect">
            <a:avLst/>
          </a:prstGeom>
        </p:spPr>
      </p:pic>
      <p:sp>
        <p:nvSpPr>
          <p:cNvPr id="11" name="Text 7"/>
          <p:cNvSpPr/>
          <p:nvPr/>
        </p:nvSpPr>
        <p:spPr>
          <a:xfrm>
            <a:off x="8355330" y="5579204"/>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Key chart or graphic</a:t>
            </a:r>
            <a:endParaRPr lang="en-US" sz="2600" dirty="0"/>
          </a:p>
        </p:txBody>
      </p:sp>
      <p:sp>
        <p:nvSpPr>
          <p:cNvPr id="12" name="Text 8"/>
          <p:cNvSpPr/>
          <p:nvPr/>
        </p:nvSpPr>
        <p:spPr>
          <a:xfrm>
            <a:off x="8355330" y="6159446"/>
            <a:ext cx="5335548" cy="1718107"/>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Include one prominent visual (bar, line, or pie chart) that illustrates the data trend or comparison. Ensure labels are clear.</a:t>
            </a:r>
            <a:endParaRPr lang="en-US" sz="2100" dirty="0"/>
          </a:p>
        </p:txBody>
      </p:sp>
      <p:sp>
        <p:nvSpPr>
          <p:cNvPr id="13" name="Shape 9"/>
          <p:cNvSpPr/>
          <p:nvPr/>
        </p:nvSpPr>
        <p:spPr>
          <a:xfrm>
            <a:off x="939522" y="8414342"/>
            <a:ext cx="604004" cy="603933"/>
          </a:xfrm>
          <a:prstGeom prst="roundRect">
            <a:avLst>
              <a:gd name="adj" fmla="val 18669"/>
            </a:avLst>
          </a:prstGeom>
          <a:solidFill>
            <a:srgbClr val="000000"/>
          </a:solidFill>
          <a:ln w="15240">
            <a:solidFill>
              <a:srgbClr val="CCC4B8"/>
            </a:solidFill>
            <a:prstDash val="solid"/>
          </a:ln>
          <a:effectLst>
            <a:outerShdw dist="24130" dir="2700000" algn="bl" rotWithShape="0">
              <a:srgbClr val="CCC4B8">
                <a:alpha val="100000"/>
              </a:srgbClr>
            </a:outerShdw>
          </a:effectLst>
        </p:spPr>
        <p:txBody>
          <a:bodyPr/>
          <a:lstStyle/>
          <a:p>
            <a:endParaRPr lang="en-US"/>
          </a:p>
        </p:txBody>
      </p:sp>
      <p:pic>
        <p:nvPicPr>
          <p:cNvPr id="14" name="Image 2" descr="preencoded.png"/>
          <p:cNvPicPr>
            <a:picLocks noChangeAspect="1"/>
          </p:cNvPicPr>
          <p:nvPr/>
        </p:nvPicPr>
        <p:blipFill>
          <a:blip r:embed="rId5"/>
          <a:stretch>
            <a:fillRect/>
          </a:stretch>
        </p:blipFill>
        <p:spPr>
          <a:xfrm>
            <a:off x="1040130" y="8464640"/>
            <a:ext cx="402669" cy="503218"/>
          </a:xfrm>
          <a:prstGeom prst="rect">
            <a:avLst/>
          </a:prstGeom>
        </p:spPr>
      </p:pic>
      <p:sp>
        <p:nvSpPr>
          <p:cNvPr id="15" name="Text 10"/>
          <p:cNvSpPr/>
          <p:nvPr/>
        </p:nvSpPr>
        <p:spPr>
          <a:xfrm>
            <a:off x="1811893" y="8506604"/>
            <a:ext cx="3946684"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Supporting bullet points</a:t>
            </a:r>
            <a:endParaRPr lang="en-US" sz="2600" dirty="0"/>
          </a:p>
        </p:txBody>
      </p:sp>
      <p:sp>
        <p:nvSpPr>
          <p:cNvPr id="16" name="Text 11"/>
          <p:cNvSpPr/>
          <p:nvPr/>
        </p:nvSpPr>
        <p:spPr>
          <a:xfrm>
            <a:off x="1811893" y="9086846"/>
            <a:ext cx="5335548" cy="1718107"/>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Below or beside the chart, list 2–3 bullets that give context or implications of the data (e.g. data collection period, sample size, relevant anecdotes).</a:t>
            </a:r>
            <a:endParaRPr lang="en-US" sz="2100" dirty="0"/>
          </a:p>
        </p:txBody>
      </p:sp>
      <p:sp>
        <p:nvSpPr>
          <p:cNvPr id="17" name="Shape 12"/>
          <p:cNvSpPr/>
          <p:nvPr/>
        </p:nvSpPr>
        <p:spPr>
          <a:xfrm>
            <a:off x="7482959" y="8414342"/>
            <a:ext cx="604004" cy="603933"/>
          </a:xfrm>
          <a:prstGeom prst="roundRect">
            <a:avLst>
              <a:gd name="adj" fmla="val 18669"/>
            </a:avLst>
          </a:prstGeom>
          <a:solidFill>
            <a:srgbClr val="000000"/>
          </a:solidFill>
          <a:ln w="15240">
            <a:solidFill>
              <a:srgbClr val="CCC4B8"/>
            </a:solidFill>
            <a:prstDash val="solid"/>
          </a:ln>
          <a:effectLst>
            <a:outerShdw dist="24130" dir="2700000" algn="bl" rotWithShape="0">
              <a:srgbClr val="CCC4B8">
                <a:alpha val="100000"/>
              </a:srgbClr>
            </a:outerShdw>
          </a:effectLst>
        </p:spPr>
        <p:txBody>
          <a:bodyPr/>
          <a:lstStyle/>
          <a:p>
            <a:endParaRPr lang="en-US"/>
          </a:p>
        </p:txBody>
      </p:sp>
      <p:pic>
        <p:nvPicPr>
          <p:cNvPr id="18" name="Image 3" descr="preencoded.png"/>
          <p:cNvPicPr>
            <a:picLocks noChangeAspect="1"/>
          </p:cNvPicPr>
          <p:nvPr/>
        </p:nvPicPr>
        <p:blipFill>
          <a:blip r:embed="rId6"/>
          <a:stretch>
            <a:fillRect/>
          </a:stretch>
        </p:blipFill>
        <p:spPr>
          <a:xfrm>
            <a:off x="7583567" y="8464640"/>
            <a:ext cx="402669" cy="503218"/>
          </a:xfrm>
          <a:prstGeom prst="rect">
            <a:avLst/>
          </a:prstGeom>
        </p:spPr>
      </p:pic>
      <p:sp>
        <p:nvSpPr>
          <p:cNvPr id="19" name="Text 13"/>
          <p:cNvSpPr/>
          <p:nvPr/>
        </p:nvSpPr>
        <p:spPr>
          <a:xfrm>
            <a:off x="8355330" y="8506604"/>
            <a:ext cx="3498294"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Callout the "So What"</a:t>
            </a:r>
            <a:endParaRPr lang="en-US" sz="2600" dirty="0"/>
          </a:p>
        </p:txBody>
      </p:sp>
      <p:sp>
        <p:nvSpPr>
          <p:cNvPr id="20" name="Text 14"/>
          <p:cNvSpPr/>
          <p:nvPr/>
        </p:nvSpPr>
        <p:spPr>
          <a:xfrm>
            <a:off x="8355330" y="9086846"/>
            <a:ext cx="5335548" cy="1718107"/>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Conclude with a brief conclusion or action (e.g. "Recommendation: allocate additional resources to expand the portal, sustaining positive impact").</a:t>
            </a:r>
            <a:endParaRPr lang="en-US" sz="2100" dirty="0"/>
          </a:p>
        </p:txBody>
      </p:sp>
      <p:sp>
        <p:nvSpPr>
          <p:cNvPr id="21" name="Text 15"/>
          <p:cNvSpPr/>
          <p:nvPr/>
        </p:nvSpPr>
        <p:spPr>
          <a:xfrm>
            <a:off x="939522" y="11207574"/>
            <a:ext cx="4818102"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Example (Public Sector Data):</a:t>
            </a:r>
            <a:endParaRPr lang="en-US" sz="2600" dirty="0"/>
          </a:p>
        </p:txBody>
      </p:sp>
      <p:sp>
        <p:nvSpPr>
          <p:cNvPr id="22" name="Text 16"/>
          <p:cNvSpPr/>
          <p:nvPr/>
        </p:nvSpPr>
        <p:spPr>
          <a:xfrm>
            <a:off x="939522" y="12029485"/>
            <a:ext cx="12751356" cy="257716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An analyst creates a one-pager for a transportation department. The page title reads: "Weekday commute times fell 15% with new traffic AI." The central graphic is a line chart of average commute time before/after the AI system roll-out. Bullets note the sample size (5,000 commuters) and confidence level. The takeaway: "Reduced congestion shows the technology's benefit-plan citywide rollout by next summer." By blending the chart with concise narrative, this one-pager ensures busy executives quickly see the insight and understand the implications.</a:t>
            </a:r>
            <a:endParaRPr lang="en-US" sz="2100" dirty="0"/>
          </a:p>
        </p:txBody>
      </p:sp>
      <p:sp>
        <p:nvSpPr>
          <p:cNvPr id="24" name="TextBox 23">
            <a:extLst>
              <a:ext uri="{FF2B5EF4-FFF2-40B4-BE49-F238E27FC236}">
                <a16:creationId xmlns:a16="http://schemas.microsoft.com/office/drawing/2014/main" id="{0545269A-6634-A384-32EE-1FF61DBD201D}"/>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39522" y="1331914"/>
            <a:ext cx="12751356" cy="1677630"/>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Field-Tested Call-to-Action Slide Format</a:t>
            </a:r>
          </a:p>
        </p:txBody>
      </p:sp>
      <p:sp>
        <p:nvSpPr>
          <p:cNvPr id="3" name="Text 1"/>
          <p:cNvSpPr/>
          <p:nvPr/>
        </p:nvSpPr>
        <p:spPr>
          <a:xfrm>
            <a:off x="939522" y="2953591"/>
            <a:ext cx="12751356" cy="214763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 Call-to-Action (CTA) Slide makes the next step unmistakably clear. Research suggests CTAs should contain strong, active verbs and specific guidance. This template lays out exactly what to include: a concise directive headline (e.g. "Approve Budget", "Initiate Pilot"), a brief rationale, and any pertinent details (timeline, owners). Visually, a CTA slide might highlight the ask in bold and use icons or color to draw attention. The result is a slide that directly tells the audience what to do next.</a:t>
            </a:r>
            <a:endParaRPr lang="en-US" sz="2100" dirty="0"/>
          </a:p>
        </p:txBody>
      </p:sp>
      <p:pic>
        <p:nvPicPr>
          <p:cNvPr id="4" name="Image 0" descr="preencoded.png"/>
          <p:cNvPicPr>
            <a:picLocks noChangeAspect="1"/>
          </p:cNvPicPr>
          <p:nvPr/>
        </p:nvPicPr>
        <p:blipFill>
          <a:blip r:embed="rId3"/>
          <a:stretch>
            <a:fillRect/>
          </a:stretch>
        </p:blipFill>
        <p:spPr>
          <a:xfrm>
            <a:off x="939522" y="5403131"/>
            <a:ext cx="1342192" cy="1610487"/>
          </a:xfrm>
          <a:prstGeom prst="rect">
            <a:avLst/>
          </a:prstGeom>
        </p:spPr>
      </p:pic>
      <p:sp>
        <p:nvSpPr>
          <p:cNvPr id="5" name="Text 2"/>
          <p:cNvSpPr/>
          <p:nvPr/>
        </p:nvSpPr>
        <p:spPr>
          <a:xfrm>
            <a:off x="2684383" y="5671466"/>
            <a:ext cx="4724876"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Title the slide with the action</a:t>
            </a:r>
            <a:endParaRPr lang="en-US" sz="2600" dirty="0"/>
          </a:p>
        </p:txBody>
      </p:sp>
      <p:sp>
        <p:nvSpPr>
          <p:cNvPr id="6" name="Text 3"/>
          <p:cNvSpPr/>
          <p:nvPr/>
        </p:nvSpPr>
        <p:spPr>
          <a:xfrm>
            <a:off x="2684383" y="6251708"/>
            <a:ext cx="11006495" cy="429527"/>
          </a:xfrm>
          <a:prstGeom prst="rect">
            <a:avLst/>
          </a:prstGeom>
          <a:noFill/>
          <a:ln/>
        </p:spPr>
        <p:txBody>
          <a:bodyPr wrap="non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Use imperative language: e.g. "Next Step: Launch Pilot Project."</a:t>
            </a:r>
            <a:endParaRPr lang="en-US" sz="2100" dirty="0"/>
          </a:p>
        </p:txBody>
      </p:sp>
      <p:pic>
        <p:nvPicPr>
          <p:cNvPr id="7" name="Image 1" descr="preencoded.png"/>
          <p:cNvPicPr>
            <a:picLocks noChangeAspect="1"/>
          </p:cNvPicPr>
          <p:nvPr/>
        </p:nvPicPr>
        <p:blipFill>
          <a:blip r:embed="rId4"/>
          <a:stretch>
            <a:fillRect/>
          </a:stretch>
        </p:blipFill>
        <p:spPr>
          <a:xfrm>
            <a:off x="939522" y="7013618"/>
            <a:ext cx="1342192" cy="1975965"/>
          </a:xfrm>
          <a:prstGeom prst="rect">
            <a:avLst/>
          </a:prstGeom>
        </p:spPr>
      </p:pic>
      <p:sp>
        <p:nvSpPr>
          <p:cNvPr id="8" name="Text 4"/>
          <p:cNvSpPr/>
          <p:nvPr/>
        </p:nvSpPr>
        <p:spPr>
          <a:xfrm>
            <a:off x="2684383" y="7281953"/>
            <a:ext cx="409729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List the benefits of acting</a:t>
            </a:r>
            <a:endParaRPr lang="en-US" sz="2600" dirty="0"/>
          </a:p>
        </p:txBody>
      </p:sp>
      <p:sp>
        <p:nvSpPr>
          <p:cNvPr id="9" name="Text 5"/>
          <p:cNvSpPr/>
          <p:nvPr/>
        </p:nvSpPr>
        <p:spPr>
          <a:xfrm>
            <a:off x="2684383" y="7862195"/>
            <a:ext cx="11006495" cy="85905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Include 2–3 bullet points reminding the audience why this action is important (e.g. projected savings, risk mitigation).</a:t>
            </a:r>
            <a:endParaRPr lang="en-US" sz="2100" dirty="0"/>
          </a:p>
        </p:txBody>
      </p:sp>
      <p:pic>
        <p:nvPicPr>
          <p:cNvPr id="10" name="Image 2" descr="preencoded.png"/>
          <p:cNvPicPr>
            <a:picLocks noChangeAspect="1"/>
          </p:cNvPicPr>
          <p:nvPr/>
        </p:nvPicPr>
        <p:blipFill>
          <a:blip r:embed="rId5"/>
          <a:stretch>
            <a:fillRect/>
          </a:stretch>
        </p:blipFill>
        <p:spPr>
          <a:xfrm>
            <a:off x="939522" y="8989583"/>
            <a:ext cx="1342192" cy="1975965"/>
          </a:xfrm>
          <a:prstGeom prst="rect">
            <a:avLst/>
          </a:prstGeom>
        </p:spPr>
      </p:pic>
      <p:sp>
        <p:nvSpPr>
          <p:cNvPr id="11" name="Text 6"/>
          <p:cNvSpPr/>
          <p:nvPr/>
        </p:nvSpPr>
        <p:spPr>
          <a:xfrm>
            <a:off x="2684383" y="9257919"/>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Include specifics</a:t>
            </a:r>
            <a:endParaRPr lang="en-US" sz="2600" dirty="0"/>
          </a:p>
        </p:txBody>
      </p:sp>
      <p:sp>
        <p:nvSpPr>
          <p:cNvPr id="12" name="Text 7"/>
          <p:cNvSpPr/>
          <p:nvPr/>
        </p:nvSpPr>
        <p:spPr>
          <a:xfrm>
            <a:off x="2684383" y="9838161"/>
            <a:ext cx="11006495" cy="85905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Note any immediate requirements (budget needed, date, responsible person). If a decision is needed now, specify the options (e.g. "Green = Go, Red = Stop").</a:t>
            </a:r>
            <a:endParaRPr lang="en-US" sz="2100" dirty="0"/>
          </a:p>
        </p:txBody>
      </p:sp>
      <p:pic>
        <p:nvPicPr>
          <p:cNvPr id="13" name="Image 3" descr="preencoded.png"/>
          <p:cNvPicPr>
            <a:picLocks noChangeAspect="1"/>
          </p:cNvPicPr>
          <p:nvPr/>
        </p:nvPicPr>
        <p:blipFill>
          <a:blip r:embed="rId6"/>
          <a:stretch>
            <a:fillRect/>
          </a:stretch>
        </p:blipFill>
        <p:spPr>
          <a:xfrm>
            <a:off x="939522" y="10965549"/>
            <a:ext cx="1342192" cy="1975965"/>
          </a:xfrm>
          <a:prstGeom prst="rect">
            <a:avLst/>
          </a:prstGeom>
        </p:spPr>
      </p:pic>
      <p:sp>
        <p:nvSpPr>
          <p:cNvPr id="14" name="Text 8"/>
          <p:cNvSpPr/>
          <p:nvPr/>
        </p:nvSpPr>
        <p:spPr>
          <a:xfrm>
            <a:off x="2684383" y="11233884"/>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Keep it simple</a:t>
            </a:r>
            <a:endParaRPr lang="en-US" sz="2600" dirty="0"/>
          </a:p>
        </p:txBody>
      </p:sp>
      <p:sp>
        <p:nvSpPr>
          <p:cNvPr id="15" name="Text 9"/>
          <p:cNvSpPr/>
          <p:nvPr/>
        </p:nvSpPr>
        <p:spPr>
          <a:xfrm>
            <a:off x="2684383" y="11814126"/>
            <a:ext cx="11006495" cy="85905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Avoid clutter. The CTA slide is not for introducing new data, but for closing the deal. Use large font and white space—this is not a data slide. It’s a decision trigger.</a:t>
            </a:r>
          </a:p>
        </p:txBody>
      </p:sp>
      <p:sp>
        <p:nvSpPr>
          <p:cNvPr id="16" name="Text 10"/>
          <p:cNvSpPr/>
          <p:nvPr/>
        </p:nvSpPr>
        <p:spPr>
          <a:xfrm>
            <a:off x="939522" y="13344136"/>
            <a:ext cx="4365308"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Example (Executive Brief):</a:t>
            </a:r>
            <a:endParaRPr lang="en-US" sz="2600" dirty="0"/>
          </a:p>
        </p:txBody>
      </p:sp>
      <p:sp>
        <p:nvSpPr>
          <p:cNvPr id="17" name="Text 11"/>
          <p:cNvSpPr/>
          <p:nvPr/>
        </p:nvSpPr>
        <p:spPr>
          <a:xfrm>
            <a:off x="939522" y="14166046"/>
            <a:ext cx="12751356" cy="214763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After presenting AI readiness findings, the final slide says: "Approve FY26 AI Implementation: Yes/No". Underneath are two bullets: "Projected 10% efficiency gain; ROI in 18 months" and "Team and funds are prepared." The slide might use green/red buttons icons by Yes/No. The CEO sees at a glance the proposed action, supporting logic, and the decision format. This direct CTA slide format moves the presentation from insight-gathering to decision-making.</a:t>
            </a:r>
            <a:endParaRPr lang="en-US" sz="2100" dirty="0"/>
          </a:p>
        </p:txBody>
      </p:sp>
      <p:sp>
        <p:nvSpPr>
          <p:cNvPr id="21" name="TextBox 20">
            <a:extLst>
              <a:ext uri="{FF2B5EF4-FFF2-40B4-BE49-F238E27FC236}">
                <a16:creationId xmlns:a16="http://schemas.microsoft.com/office/drawing/2014/main" id="{EC3A024D-19AE-6B2D-F434-CCB219AF4497}"/>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9978" y="613814"/>
            <a:ext cx="10786467" cy="696433"/>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Storytelling Scorecard for Presentations</a:t>
            </a:r>
          </a:p>
        </p:txBody>
      </p:sp>
      <p:sp>
        <p:nvSpPr>
          <p:cNvPr id="3" name="Text 1"/>
          <p:cNvSpPr/>
          <p:nvPr/>
        </p:nvSpPr>
        <p:spPr>
          <a:xfrm>
            <a:off x="779978" y="1755845"/>
            <a:ext cx="13070443" cy="1426200"/>
          </a:xfrm>
          <a:prstGeom prst="rect">
            <a:avLst/>
          </a:prstGeom>
          <a:noFill/>
          <a:ln/>
        </p:spPr>
        <p:txBody>
          <a:bodyPr wrap="square" lIns="0" tIns="0" rIns="0" bIns="0" rtlCol="0" anchor="t"/>
          <a:lstStyle/>
          <a:p>
            <a:pPr marL="0" indent="0" algn="l">
              <a:lnSpc>
                <a:spcPts val="2800"/>
              </a:lnSpc>
              <a:buNone/>
            </a:pPr>
            <a:r>
              <a:rPr lang="en-US" sz="1750" dirty="0">
                <a:solidFill>
                  <a:srgbClr val="4C4C4C"/>
                </a:solidFill>
                <a:latin typeface="Noto Serif" pitchFamily="34" charset="0"/>
                <a:ea typeface="Noto Serif" pitchFamily="34" charset="-122"/>
                <a:cs typeface="Noto Serif" pitchFamily="34" charset="-120"/>
              </a:rPr>
              <a:t>The Storytelling Scorecard is an evaluation grid to give feedback on presentations. It typically lists criteria such as Clear Narrative, Audience Engagement, Data Integration, Visual Quality, etc., each rated on a scale (for example 1–5). Facilitators or peers can use this scorecard to assess a rehearsal or live presentation against storytelling best practices. By quantifying aspects like "Was the core message clear?" or "Were the visuals effective?", teams can identify areas for improvement.</a:t>
            </a:r>
            <a:endParaRPr lang="en-US" sz="1750" dirty="0"/>
          </a:p>
        </p:txBody>
      </p:sp>
      <p:sp>
        <p:nvSpPr>
          <p:cNvPr id="4" name="Text 2"/>
          <p:cNvSpPr/>
          <p:nvPr/>
        </p:nvSpPr>
        <p:spPr>
          <a:xfrm>
            <a:off x="779978" y="3516214"/>
            <a:ext cx="2785824" cy="348217"/>
          </a:xfrm>
          <a:prstGeom prst="rect">
            <a:avLst/>
          </a:prstGeom>
          <a:noFill/>
          <a:ln/>
        </p:spPr>
        <p:txBody>
          <a:bodyPr wrap="none" lIns="0" tIns="0" rIns="0" bIns="0" rtlCol="0" anchor="t"/>
          <a:lstStyle/>
          <a:p>
            <a:pPr marL="0" indent="0" algn="l">
              <a:lnSpc>
                <a:spcPts val="2700"/>
              </a:lnSpc>
              <a:buNone/>
            </a:pPr>
            <a:r>
              <a:rPr lang="en-US" sz="2150" dirty="0">
                <a:solidFill>
                  <a:srgbClr val="3A3A3A"/>
                </a:solidFill>
                <a:latin typeface="Noto Serif Medium" pitchFamily="34" charset="0"/>
                <a:ea typeface="Noto Serif Medium" pitchFamily="34" charset="-122"/>
                <a:cs typeface="Noto Serif Medium" pitchFamily="34" charset="-120"/>
              </a:rPr>
              <a:t>How to use:</a:t>
            </a:r>
            <a:endParaRPr lang="en-US" sz="2150" dirty="0"/>
          </a:p>
        </p:txBody>
      </p:sp>
      <p:sp>
        <p:nvSpPr>
          <p:cNvPr id="5" name="Text 3"/>
          <p:cNvSpPr/>
          <p:nvPr/>
        </p:nvSpPr>
        <p:spPr>
          <a:xfrm>
            <a:off x="779978" y="4198599"/>
            <a:ext cx="13070443" cy="713100"/>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4C4C4C"/>
                </a:solidFill>
                <a:latin typeface="Noto Serif" pitchFamily="34" charset="0"/>
                <a:ea typeface="Noto Serif" pitchFamily="34" charset="-122"/>
                <a:cs typeface="Noto Serif" pitchFamily="34" charset="-120"/>
              </a:rPr>
              <a:t>Define criteria. Common categories: Clarity of Message, Supporting Evidence, Emotional Engagement, Slide Design, Delivery Skills. Include a brief description next to each.</a:t>
            </a:r>
            <a:endParaRPr lang="en-US" sz="1750" dirty="0"/>
          </a:p>
        </p:txBody>
      </p:sp>
      <p:sp>
        <p:nvSpPr>
          <p:cNvPr id="6" name="Text 4"/>
          <p:cNvSpPr/>
          <p:nvPr/>
        </p:nvSpPr>
        <p:spPr>
          <a:xfrm>
            <a:off x="779978" y="4989676"/>
            <a:ext cx="13070443" cy="356550"/>
          </a:xfrm>
          <a:prstGeom prst="rect">
            <a:avLst/>
          </a:prstGeom>
          <a:noFill/>
          <a:ln/>
        </p:spPr>
        <p:txBody>
          <a:bodyPr wrap="none" lIns="0" tIns="0" rIns="0" bIns="0" rtlCol="0" anchor="t"/>
          <a:lstStyle/>
          <a:p>
            <a:pPr marL="342900" indent="-342900" algn="l">
              <a:lnSpc>
                <a:spcPts val="2800"/>
              </a:lnSpc>
              <a:buSzPct val="100000"/>
              <a:buChar char="•"/>
            </a:pPr>
            <a:r>
              <a:rPr lang="en-US" sz="1750" dirty="0">
                <a:solidFill>
                  <a:srgbClr val="4C4C4C"/>
                </a:solidFill>
                <a:latin typeface="Noto Serif" pitchFamily="34" charset="0"/>
                <a:ea typeface="Noto Serif" pitchFamily="34" charset="-122"/>
                <a:cs typeface="Noto Serif" pitchFamily="34" charset="-120"/>
              </a:rPr>
              <a:t>Set a rating scale. For example, 1=Needs Improvement to 5=Excellent.</a:t>
            </a:r>
            <a:endParaRPr lang="en-US" sz="1750" dirty="0"/>
          </a:p>
        </p:txBody>
      </p:sp>
      <p:sp>
        <p:nvSpPr>
          <p:cNvPr id="7" name="Text 5"/>
          <p:cNvSpPr/>
          <p:nvPr/>
        </p:nvSpPr>
        <p:spPr>
          <a:xfrm>
            <a:off x="779978" y="5424203"/>
            <a:ext cx="13070443" cy="713100"/>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4C4C4C"/>
                </a:solidFill>
                <a:latin typeface="Noto Serif" pitchFamily="34" charset="0"/>
                <a:ea typeface="Noto Serif" pitchFamily="34" charset="-122"/>
                <a:cs typeface="Noto Serif" pitchFamily="34" charset="-120"/>
              </a:rPr>
              <a:t>Evaluate. After a presentation or practice run, reviewers (including the presenter self-reviewing) fill the scores for each criterion, with short comments.</a:t>
            </a:r>
            <a:endParaRPr lang="en-US" sz="1750" dirty="0"/>
          </a:p>
        </p:txBody>
      </p:sp>
      <p:sp>
        <p:nvSpPr>
          <p:cNvPr id="8" name="Text 6"/>
          <p:cNvSpPr/>
          <p:nvPr/>
        </p:nvSpPr>
        <p:spPr>
          <a:xfrm>
            <a:off x="779978" y="6215279"/>
            <a:ext cx="13070443" cy="713100"/>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4C4C4C"/>
                </a:solidFill>
                <a:latin typeface="Noto Serif" pitchFamily="34" charset="0"/>
                <a:ea typeface="Noto Serif" pitchFamily="34" charset="-122"/>
                <a:cs typeface="Noto Serif" pitchFamily="34" charset="-120"/>
              </a:rPr>
              <a:t>Discuss results. Highlight strengths and weak points. E.g. a low score on "Story arc" means the narrative needs tightening.</a:t>
            </a:r>
            <a:endParaRPr lang="en-US" sz="1750" dirty="0"/>
          </a:p>
        </p:txBody>
      </p:sp>
      <p:sp>
        <p:nvSpPr>
          <p:cNvPr id="9" name="Text 7"/>
          <p:cNvSpPr/>
          <p:nvPr/>
        </p:nvSpPr>
        <p:spPr>
          <a:xfrm>
            <a:off x="779978" y="7262548"/>
            <a:ext cx="4601528" cy="348217"/>
          </a:xfrm>
          <a:prstGeom prst="rect">
            <a:avLst/>
          </a:prstGeom>
          <a:noFill/>
          <a:ln/>
        </p:spPr>
        <p:txBody>
          <a:bodyPr wrap="none" lIns="0" tIns="0" rIns="0" bIns="0" rtlCol="0" anchor="t"/>
          <a:lstStyle/>
          <a:p>
            <a:pPr marL="0" indent="0" algn="l">
              <a:lnSpc>
                <a:spcPts val="2700"/>
              </a:lnSpc>
              <a:buNone/>
            </a:pPr>
            <a:r>
              <a:rPr lang="en-US" sz="2150" dirty="0">
                <a:solidFill>
                  <a:srgbClr val="3A3A3A"/>
                </a:solidFill>
                <a:latin typeface="Noto Serif Medium" pitchFamily="34" charset="0"/>
                <a:ea typeface="Noto Serif Medium" pitchFamily="34" charset="-122"/>
                <a:cs typeface="Noto Serif Medium" pitchFamily="34" charset="-120"/>
              </a:rPr>
              <a:t>Example (Presentation Feedback):</a:t>
            </a:r>
            <a:endParaRPr lang="en-US" sz="2150" dirty="0"/>
          </a:p>
        </p:txBody>
      </p:sp>
      <p:sp>
        <p:nvSpPr>
          <p:cNvPr id="10" name="Text 8"/>
          <p:cNvSpPr/>
          <p:nvPr/>
        </p:nvSpPr>
        <p:spPr>
          <a:xfrm>
            <a:off x="779978" y="7944934"/>
            <a:ext cx="13070443" cy="1069650"/>
          </a:xfrm>
          <a:prstGeom prst="rect">
            <a:avLst/>
          </a:prstGeom>
          <a:noFill/>
          <a:ln/>
        </p:spPr>
        <p:txBody>
          <a:bodyPr wrap="square" lIns="0" tIns="0" rIns="0" bIns="0" rtlCol="0" anchor="t"/>
          <a:lstStyle/>
          <a:p>
            <a:pPr marL="0" indent="0" algn="l">
              <a:lnSpc>
                <a:spcPts val="2800"/>
              </a:lnSpc>
              <a:buNone/>
            </a:pPr>
            <a:r>
              <a:rPr lang="en-US" sz="1750" dirty="0">
                <a:solidFill>
                  <a:srgbClr val="4C4C4C"/>
                </a:solidFill>
                <a:latin typeface="Noto Serif" pitchFamily="34" charset="0"/>
                <a:ea typeface="Noto Serif" pitchFamily="34" charset="-122"/>
                <a:cs typeface="Noto Serif" pitchFamily="34" charset="-120"/>
              </a:rPr>
              <a:t>In a department pitch session, each presenter's deck is scored. The scorecard reveals that most received high marks for data clarity but lower on audience engagement. The facilitator notes: "Need more interactive polls or stories in future sessions." This concrete feedback helps presenters iterate their storytelling approach for greater impact.</a:t>
            </a:r>
            <a:endParaRPr lang="en-US" sz="1750" dirty="0"/>
          </a:p>
        </p:txBody>
      </p:sp>
      <p:sp>
        <p:nvSpPr>
          <p:cNvPr id="11" name="Text 9"/>
          <p:cNvSpPr/>
          <p:nvPr/>
        </p:nvSpPr>
        <p:spPr>
          <a:xfrm>
            <a:off x="779978" y="9348753"/>
            <a:ext cx="8779312" cy="696433"/>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30-Second Urgency Pitch Builder</a:t>
            </a:r>
          </a:p>
        </p:txBody>
      </p:sp>
      <p:sp>
        <p:nvSpPr>
          <p:cNvPr id="12" name="Text 10"/>
          <p:cNvSpPr/>
          <p:nvPr/>
        </p:nvSpPr>
        <p:spPr>
          <a:xfrm>
            <a:off x="779978" y="10379355"/>
            <a:ext cx="13070443" cy="1426200"/>
          </a:xfrm>
          <a:prstGeom prst="rect">
            <a:avLst/>
          </a:prstGeom>
          <a:noFill/>
          <a:ln/>
        </p:spPr>
        <p:txBody>
          <a:bodyPr wrap="square" lIns="0" tIns="0" rIns="0" bIns="0" rtlCol="0" anchor="t"/>
          <a:lstStyle/>
          <a:p>
            <a:pPr marL="0" indent="0" algn="l">
              <a:lnSpc>
                <a:spcPts val="2800"/>
              </a:lnSpc>
              <a:buNone/>
            </a:pPr>
            <a:r>
              <a:rPr lang="en-US" sz="1750" dirty="0">
                <a:solidFill>
                  <a:srgbClr val="4C4C4C"/>
                </a:solidFill>
                <a:latin typeface="Noto Serif" pitchFamily="34" charset="0"/>
                <a:ea typeface="Noto Serif" pitchFamily="34" charset="-122"/>
                <a:cs typeface="Noto Serif" pitchFamily="34" charset="-120"/>
              </a:rPr>
              <a:t>The 30-Second Urgency Pitch Builder helps change leaders craft a concise, compelling pitch that highlights why something must happen now. Think of it as an elevator pitch for time-sensitive initiatives. The template breaks down the pitch into: Problem/Pain, Impact, Resolution, and Call-to-Action. Each part gets a single, powerful sentence or phrase. The result is a quick spiel that stakeholders can use to create urgency.</a:t>
            </a:r>
            <a:endParaRPr lang="en-US" sz="1750" dirty="0"/>
          </a:p>
        </p:txBody>
      </p:sp>
      <p:sp>
        <p:nvSpPr>
          <p:cNvPr id="13" name="Text 11"/>
          <p:cNvSpPr/>
          <p:nvPr/>
        </p:nvSpPr>
        <p:spPr>
          <a:xfrm>
            <a:off x="779978" y="12139723"/>
            <a:ext cx="2785824" cy="348217"/>
          </a:xfrm>
          <a:prstGeom prst="rect">
            <a:avLst/>
          </a:prstGeom>
          <a:noFill/>
          <a:ln/>
        </p:spPr>
        <p:txBody>
          <a:bodyPr wrap="none" lIns="0" tIns="0" rIns="0" bIns="0" rtlCol="0" anchor="t"/>
          <a:lstStyle/>
          <a:p>
            <a:pPr marL="0" indent="0" algn="l">
              <a:lnSpc>
                <a:spcPts val="2700"/>
              </a:lnSpc>
              <a:buNone/>
            </a:pPr>
            <a:r>
              <a:rPr lang="en-US" sz="2150" dirty="0">
                <a:solidFill>
                  <a:srgbClr val="3A3A3A"/>
                </a:solidFill>
                <a:latin typeface="Noto Serif Medium" pitchFamily="34" charset="0"/>
                <a:ea typeface="Noto Serif Medium" pitchFamily="34" charset="-122"/>
                <a:cs typeface="Noto Serif Medium" pitchFamily="34" charset="-120"/>
              </a:rPr>
              <a:t>How to use:</a:t>
            </a:r>
            <a:endParaRPr lang="en-US" sz="2150" dirty="0"/>
          </a:p>
        </p:txBody>
      </p:sp>
      <p:sp>
        <p:nvSpPr>
          <p:cNvPr id="14" name="Text 12"/>
          <p:cNvSpPr/>
          <p:nvPr/>
        </p:nvSpPr>
        <p:spPr>
          <a:xfrm>
            <a:off x="779978" y="12822109"/>
            <a:ext cx="13070443" cy="356550"/>
          </a:xfrm>
          <a:prstGeom prst="rect">
            <a:avLst/>
          </a:prstGeom>
          <a:noFill/>
          <a:ln/>
        </p:spPr>
        <p:txBody>
          <a:bodyPr wrap="none" lIns="0" tIns="0" rIns="0" bIns="0" rtlCol="0" anchor="t"/>
          <a:lstStyle/>
          <a:p>
            <a:pPr marL="342900" indent="-342900" algn="l">
              <a:lnSpc>
                <a:spcPts val="2800"/>
              </a:lnSpc>
              <a:buSzPct val="100000"/>
              <a:buFont typeface="+mj-lt"/>
              <a:buAutoNum type="arabicPeriod"/>
            </a:pPr>
            <a:r>
              <a:rPr lang="en-US" sz="1750" dirty="0">
                <a:solidFill>
                  <a:srgbClr val="4C4C4C"/>
                </a:solidFill>
                <a:latin typeface="Noto Serif" pitchFamily="34" charset="0"/>
                <a:ea typeface="Noto Serif" pitchFamily="34" charset="-122"/>
                <a:cs typeface="Noto Serif" pitchFamily="34" charset="-120"/>
              </a:rPr>
              <a:t>State the urgent issue. Begin with a compelling fact or pain point (e.g. "Each day our system is offline costs us $100k.")</a:t>
            </a:r>
            <a:endParaRPr lang="en-US" sz="1750" dirty="0"/>
          </a:p>
        </p:txBody>
      </p:sp>
      <p:sp>
        <p:nvSpPr>
          <p:cNvPr id="15" name="Text 13"/>
          <p:cNvSpPr/>
          <p:nvPr/>
        </p:nvSpPr>
        <p:spPr>
          <a:xfrm>
            <a:off x="779978" y="13256636"/>
            <a:ext cx="13070443" cy="713100"/>
          </a:xfrm>
          <a:prstGeom prst="rect">
            <a:avLst/>
          </a:prstGeom>
          <a:noFill/>
          <a:ln/>
        </p:spPr>
        <p:txBody>
          <a:bodyPr wrap="square" lIns="0" tIns="0" rIns="0" bIns="0" rtlCol="0" anchor="t"/>
          <a:lstStyle/>
          <a:p>
            <a:pPr marL="342900" indent="-342900" algn="l">
              <a:lnSpc>
                <a:spcPts val="2800"/>
              </a:lnSpc>
              <a:buSzPct val="100000"/>
              <a:buFont typeface="+mj-lt"/>
              <a:buAutoNum type="arabicPeriod" startAt="2"/>
            </a:pPr>
            <a:r>
              <a:rPr lang="en-US" sz="1750" dirty="0">
                <a:solidFill>
                  <a:srgbClr val="4C4C4C"/>
                </a:solidFill>
                <a:latin typeface="Noto Serif" pitchFamily="34" charset="0"/>
                <a:ea typeface="Noto Serif" pitchFamily="34" charset="-122"/>
                <a:cs typeface="Noto Serif" pitchFamily="34" charset="-120"/>
              </a:rPr>
              <a:t>Emphasize impact. Explain the short-term consequence if no action is taken (e.g. "At this rate, we'll miss critical compliance deadlines.")</a:t>
            </a:r>
            <a:endParaRPr lang="en-US" sz="1750" dirty="0"/>
          </a:p>
        </p:txBody>
      </p:sp>
      <p:sp>
        <p:nvSpPr>
          <p:cNvPr id="16" name="Text 14"/>
          <p:cNvSpPr/>
          <p:nvPr/>
        </p:nvSpPr>
        <p:spPr>
          <a:xfrm>
            <a:off x="779978" y="14047712"/>
            <a:ext cx="13070443" cy="356550"/>
          </a:xfrm>
          <a:prstGeom prst="rect">
            <a:avLst/>
          </a:prstGeom>
          <a:noFill/>
          <a:ln/>
        </p:spPr>
        <p:txBody>
          <a:bodyPr wrap="none" lIns="0" tIns="0" rIns="0" bIns="0" rtlCol="0" anchor="t"/>
          <a:lstStyle/>
          <a:p>
            <a:pPr marL="342900" indent="-342900" algn="l">
              <a:lnSpc>
                <a:spcPts val="2800"/>
              </a:lnSpc>
              <a:buSzPct val="100000"/>
              <a:buFont typeface="+mj-lt"/>
              <a:buAutoNum type="arabicPeriod" startAt="3"/>
            </a:pPr>
            <a:r>
              <a:rPr lang="en-US" sz="1750" dirty="0">
                <a:solidFill>
                  <a:srgbClr val="4C4C4C"/>
                </a:solidFill>
                <a:latin typeface="Noto Serif" pitchFamily="34" charset="0"/>
                <a:ea typeface="Noto Serif" pitchFamily="34" charset="-122"/>
                <a:cs typeface="Noto Serif" pitchFamily="34" charset="-120"/>
              </a:rPr>
              <a:t>Offer a solution. Briefly mention the proposed action (e.g. "By shifting to cloud backup, downtime drops by 90%.")</a:t>
            </a:r>
            <a:endParaRPr lang="en-US" sz="1750" dirty="0"/>
          </a:p>
        </p:txBody>
      </p:sp>
      <p:sp>
        <p:nvSpPr>
          <p:cNvPr id="17" name="Text 15"/>
          <p:cNvSpPr/>
          <p:nvPr/>
        </p:nvSpPr>
        <p:spPr>
          <a:xfrm>
            <a:off x="779978" y="14482239"/>
            <a:ext cx="13070443" cy="356550"/>
          </a:xfrm>
          <a:prstGeom prst="rect">
            <a:avLst/>
          </a:prstGeom>
          <a:noFill/>
          <a:ln/>
        </p:spPr>
        <p:txBody>
          <a:bodyPr wrap="none" lIns="0" tIns="0" rIns="0" bIns="0" rtlCol="0" anchor="t"/>
          <a:lstStyle/>
          <a:p>
            <a:pPr marL="342900" indent="-342900" algn="l">
              <a:lnSpc>
                <a:spcPts val="2800"/>
              </a:lnSpc>
              <a:buSzPct val="100000"/>
              <a:buFont typeface="+mj-lt"/>
              <a:buAutoNum type="arabicPeriod" startAt="4"/>
            </a:pPr>
            <a:r>
              <a:rPr lang="en-US" sz="1750" dirty="0">
                <a:solidFill>
                  <a:srgbClr val="4C4C4C"/>
                </a:solidFill>
                <a:latin typeface="Noto Serif" pitchFamily="34" charset="0"/>
                <a:ea typeface="Noto Serif" pitchFamily="34" charset="-122"/>
                <a:cs typeface="Noto Serif" pitchFamily="34" charset="-120"/>
              </a:rPr>
              <a:t>End with a call. Finish with an explicit request or step ("We recommend authorizing the cloud pilot this week.").</a:t>
            </a:r>
            <a:endParaRPr lang="en-US" sz="1750" dirty="0"/>
          </a:p>
        </p:txBody>
      </p:sp>
      <p:sp>
        <p:nvSpPr>
          <p:cNvPr id="18" name="Text 16"/>
          <p:cNvSpPr/>
          <p:nvPr/>
        </p:nvSpPr>
        <p:spPr>
          <a:xfrm>
            <a:off x="779978" y="15172958"/>
            <a:ext cx="3080980" cy="348217"/>
          </a:xfrm>
          <a:prstGeom prst="rect">
            <a:avLst/>
          </a:prstGeom>
          <a:noFill/>
          <a:ln/>
        </p:spPr>
        <p:txBody>
          <a:bodyPr wrap="none" lIns="0" tIns="0" rIns="0" bIns="0" rtlCol="0" anchor="t"/>
          <a:lstStyle/>
          <a:p>
            <a:pPr marL="0" indent="0" algn="l">
              <a:lnSpc>
                <a:spcPts val="2700"/>
              </a:lnSpc>
              <a:buNone/>
            </a:pPr>
            <a:r>
              <a:rPr lang="en-US" sz="2150" dirty="0">
                <a:solidFill>
                  <a:srgbClr val="3A3A3A"/>
                </a:solidFill>
                <a:latin typeface="Noto Serif Medium" pitchFamily="34" charset="0"/>
                <a:ea typeface="Noto Serif Medium" pitchFamily="34" charset="-122"/>
                <a:cs typeface="Noto Serif Medium" pitchFamily="34" charset="-120"/>
              </a:rPr>
              <a:t>Example (Quick Pitch):</a:t>
            </a:r>
            <a:endParaRPr lang="en-US" sz="2150" dirty="0"/>
          </a:p>
        </p:txBody>
      </p:sp>
      <p:sp>
        <p:nvSpPr>
          <p:cNvPr id="19" name="Text 17"/>
          <p:cNvSpPr/>
          <p:nvPr/>
        </p:nvSpPr>
        <p:spPr>
          <a:xfrm>
            <a:off x="779978" y="15855343"/>
            <a:ext cx="13070443" cy="1426200"/>
          </a:xfrm>
          <a:prstGeom prst="rect">
            <a:avLst/>
          </a:prstGeom>
          <a:noFill/>
          <a:ln/>
        </p:spPr>
        <p:txBody>
          <a:bodyPr wrap="square" lIns="0" tIns="0" rIns="0" bIns="0" rtlCol="0" anchor="t"/>
          <a:lstStyle/>
          <a:p>
            <a:pPr marL="0" indent="0" algn="l">
              <a:lnSpc>
                <a:spcPts val="2800"/>
              </a:lnSpc>
              <a:buNone/>
            </a:pPr>
            <a:r>
              <a:rPr lang="en-US" sz="1750" dirty="0">
                <a:solidFill>
                  <a:srgbClr val="4C4C4C"/>
                </a:solidFill>
                <a:latin typeface="Noto Serif" pitchFamily="34" charset="0"/>
                <a:ea typeface="Noto Serif" pitchFamily="34" charset="-122"/>
                <a:cs typeface="Noto Serif" pitchFamily="34" charset="-120"/>
              </a:rPr>
              <a:t>A department head has one minute to persuade a committee to reallocate funds. She says: "Our aging database crashes twice weekly, costing millions in delays. If we don't upgrade now, upcoming system enhancements will fail. Implementing the new AI-driven platform by quarter-end will eliminate 85% of downtime. We need the investment today to keep critical services running." This tight, 30 second message is urgent and focused, forcing attention and an immediate decision.</a:t>
            </a:r>
            <a:endParaRPr lang="en-US" sz="1750" dirty="0"/>
          </a:p>
        </p:txBody>
      </p:sp>
      <p:sp>
        <p:nvSpPr>
          <p:cNvPr id="22" name="TextBox 21">
            <a:extLst>
              <a:ext uri="{FF2B5EF4-FFF2-40B4-BE49-F238E27FC236}">
                <a16:creationId xmlns:a16="http://schemas.microsoft.com/office/drawing/2014/main" id="{C7A7C6AC-B3EA-31BE-9D67-D8A39A26AA02}"/>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39522" y="739172"/>
            <a:ext cx="9689783" cy="838815"/>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Presentation Closeout Builder</a:t>
            </a:r>
          </a:p>
        </p:txBody>
      </p:sp>
      <p:sp>
        <p:nvSpPr>
          <p:cNvPr id="3" name="Text 1"/>
          <p:cNvSpPr/>
          <p:nvPr/>
        </p:nvSpPr>
        <p:spPr>
          <a:xfrm>
            <a:off x="939522" y="2114776"/>
            <a:ext cx="12751356" cy="214763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 strong closing slide ties together the narrative and sets clear next steps. The Presentation Closeout Builder helps speakers craft an impactful ending that reminds the audience of key insights and drives action. In this tool, presenters systematically summarize main points, reinforce the core message, and issue a compelling call-to-action. Each element is carefully designed to ensure the audience remembers why the change matters and what they should do next.</a:t>
            </a:r>
            <a:endParaRPr lang="en-US" sz="2100" dirty="0"/>
          </a:p>
        </p:txBody>
      </p:sp>
      <p:sp>
        <p:nvSpPr>
          <p:cNvPr id="4" name="Text 2"/>
          <p:cNvSpPr/>
          <p:nvPr/>
        </p:nvSpPr>
        <p:spPr>
          <a:xfrm>
            <a:off x="939522" y="4665031"/>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How to use:</a:t>
            </a:r>
            <a:endParaRPr lang="en-US" sz="2600" dirty="0"/>
          </a:p>
        </p:txBody>
      </p:sp>
      <p:sp>
        <p:nvSpPr>
          <p:cNvPr id="5" name="Text 3"/>
          <p:cNvSpPr/>
          <p:nvPr/>
        </p:nvSpPr>
        <p:spPr>
          <a:xfrm>
            <a:off x="939522" y="5486941"/>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List your key points. Identify the 2–4 most important takeaways from the presentation. Summarize them concisely so they support your overall message.</a:t>
            </a:r>
            <a:endParaRPr lang="en-US" sz="2100" dirty="0"/>
          </a:p>
        </p:txBody>
      </p:sp>
      <p:sp>
        <p:nvSpPr>
          <p:cNvPr id="6" name="Text 4"/>
          <p:cNvSpPr/>
          <p:nvPr/>
        </p:nvSpPr>
        <p:spPr>
          <a:xfrm>
            <a:off x="939522" y="6439924"/>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Echo the core theme. Tie back to the opening hook or theme (story, question, or title). This creates a "full circle" effect that signals the conclusion.</a:t>
            </a:r>
            <a:endParaRPr lang="en-US" sz="2100" dirty="0"/>
          </a:p>
        </p:txBody>
      </p:sp>
      <p:sp>
        <p:nvSpPr>
          <p:cNvPr id="7" name="Text 5"/>
          <p:cNvSpPr/>
          <p:nvPr/>
        </p:nvSpPr>
        <p:spPr>
          <a:xfrm>
            <a:off x="939522" y="7392906"/>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Define the call to action. Specify clear next steps or decisions. Use strong, active verbs (e.g., Implement, Approve, Launch) to energize the audience.</a:t>
            </a:r>
            <a:endParaRPr lang="en-US" sz="2100" dirty="0"/>
          </a:p>
        </p:txBody>
      </p:sp>
      <p:sp>
        <p:nvSpPr>
          <p:cNvPr id="8" name="Text 6"/>
          <p:cNvSpPr/>
          <p:nvPr/>
        </p:nvSpPr>
        <p:spPr>
          <a:xfrm>
            <a:off x="939522" y="8345889"/>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End confidently. Include a thank-you note or final inspiring statement. Let the audience know the presentation is over and invite any questions if appropriate.</a:t>
            </a:r>
            <a:endParaRPr lang="en-US" sz="2100" dirty="0"/>
          </a:p>
        </p:txBody>
      </p:sp>
      <p:sp>
        <p:nvSpPr>
          <p:cNvPr id="9" name="Text 7"/>
          <p:cNvSpPr/>
          <p:nvPr/>
        </p:nvSpPr>
        <p:spPr>
          <a:xfrm>
            <a:off x="939522" y="9607564"/>
            <a:ext cx="3568660"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Example (Enterprise):</a:t>
            </a:r>
            <a:endParaRPr lang="en-US" sz="2600" dirty="0"/>
          </a:p>
        </p:txBody>
      </p:sp>
      <p:sp>
        <p:nvSpPr>
          <p:cNvPr id="10" name="Text 8"/>
          <p:cNvSpPr/>
          <p:nvPr/>
        </p:nvSpPr>
        <p:spPr>
          <a:xfrm>
            <a:off x="939522" y="10429474"/>
            <a:ext cx="12751356" cy="257716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 city IT director wraps up a digital transformation briefing by restating the mission ("Transform citizen services for efficiency"), highlighting three pilot success stories (summarized), and then saying: "By month's end, we will begin a cross-department AI pilot. Our next steps: finalize vendor selection and schedule training. Let's get started – any questions?" The slide shows bulleted results and a prominent "Next Steps" title, giving viewers a memorable "conclusion + action" that drives the project forward.</a:t>
            </a:r>
            <a:endParaRPr lang="en-US" sz="2100" dirty="0"/>
          </a:p>
        </p:txBody>
      </p:sp>
      <p:sp>
        <p:nvSpPr>
          <p:cNvPr id="17" name="TextBox 16">
            <a:extLst>
              <a:ext uri="{FF2B5EF4-FFF2-40B4-BE49-F238E27FC236}">
                <a16:creationId xmlns:a16="http://schemas.microsoft.com/office/drawing/2014/main" id="{F86F6FC3-ACB4-63EC-33D3-20D09A496651}"/>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11642527" cy="838815"/>
          </a:xfrm>
          <a:prstGeom prst="rect">
            <a:avLst/>
          </a:prstGeom>
          <a:noFill/>
          <a:ln/>
        </p:spPr>
        <p:txBody>
          <a:bodyPr wrap="none" lIns="0" tIns="0" rIns="0" bIns="0" rtlCol="0" anchor="t"/>
          <a:lstStyle/>
          <a:p>
            <a:pPr marL="0" indent="0" algn="l">
              <a:lnSpc>
                <a:spcPts val="6600"/>
              </a:lnSpc>
              <a:buNone/>
            </a:pPr>
            <a:r>
              <a:rPr lang="en-US" sz="5250" b="1" dirty="0">
                <a:solidFill>
                  <a:srgbClr val="282824"/>
                </a:solidFill>
                <a:latin typeface="Lato Bold" pitchFamily="34" charset="0"/>
                <a:ea typeface="Lato Bold" pitchFamily="34" charset="-122"/>
                <a:cs typeface="Lato Bold" pitchFamily="34" charset="-120"/>
              </a:rPr>
              <a:t>Why Government Leaders Trust Vanbri</a:t>
            </a:r>
            <a:endParaRPr lang="en-US" sz="5250" dirty="0"/>
          </a:p>
        </p:txBody>
      </p:sp>
      <p:sp>
        <p:nvSpPr>
          <p:cNvPr id="3" name="Text 1"/>
          <p:cNvSpPr/>
          <p:nvPr/>
        </p:nvSpPr>
        <p:spPr>
          <a:xfrm>
            <a:off x="939522" y="2114776"/>
            <a:ext cx="12751356" cy="1288580"/>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Public sector professionals face unique challenges that require specialized support. Vanbri Consulting has earned the trust of government leaders through our proven approach and understanding of the federal landscape.</a:t>
            </a:r>
            <a:endParaRPr lang="en-US" sz="2100" dirty="0"/>
          </a:p>
        </p:txBody>
      </p:sp>
      <p:sp>
        <p:nvSpPr>
          <p:cNvPr id="4" name="Shape 2"/>
          <p:cNvSpPr/>
          <p:nvPr/>
        </p:nvSpPr>
        <p:spPr>
          <a:xfrm>
            <a:off x="939522" y="3705263"/>
            <a:ext cx="6241494" cy="3264545"/>
          </a:xfrm>
          <a:prstGeom prst="roundRect">
            <a:avLst>
              <a:gd name="adj" fmla="val 1233"/>
            </a:avLst>
          </a:prstGeom>
          <a:solidFill>
            <a:srgbClr val="E5DFD2"/>
          </a:solidFill>
          <a:ln/>
        </p:spPr>
        <p:txBody>
          <a:bodyPr/>
          <a:lstStyle/>
          <a:p>
            <a:endParaRPr lang="en-US"/>
          </a:p>
        </p:txBody>
      </p:sp>
      <p:sp>
        <p:nvSpPr>
          <p:cNvPr id="5" name="Text 3"/>
          <p:cNvSpPr/>
          <p:nvPr/>
        </p:nvSpPr>
        <p:spPr>
          <a:xfrm>
            <a:off x="1207889" y="3973598"/>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Fast-Turn Clarity</a:t>
            </a:r>
            <a:endParaRPr lang="en-US" sz="2600" dirty="0"/>
          </a:p>
        </p:txBody>
      </p:sp>
      <p:sp>
        <p:nvSpPr>
          <p:cNvPr id="6" name="Text 4"/>
          <p:cNvSpPr/>
          <p:nvPr/>
        </p:nvSpPr>
        <p:spPr>
          <a:xfrm>
            <a:off x="1207889" y="4553840"/>
            <a:ext cx="5704761" cy="214763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We provide immediate insights during periods of uncertainty, helping you cut through complexity and focus on what matters. Our approach delivers actionable clarity when you need it most.</a:t>
            </a:r>
            <a:endParaRPr lang="en-US" sz="2100" dirty="0"/>
          </a:p>
        </p:txBody>
      </p:sp>
      <p:sp>
        <p:nvSpPr>
          <p:cNvPr id="7" name="Shape 5"/>
          <p:cNvSpPr/>
          <p:nvPr/>
        </p:nvSpPr>
        <p:spPr>
          <a:xfrm>
            <a:off x="7449383" y="3705263"/>
            <a:ext cx="6241494" cy="3264545"/>
          </a:xfrm>
          <a:prstGeom prst="roundRect">
            <a:avLst>
              <a:gd name="adj" fmla="val 1233"/>
            </a:avLst>
          </a:prstGeom>
          <a:solidFill>
            <a:srgbClr val="E5DFD2"/>
          </a:solidFill>
          <a:ln/>
        </p:spPr>
        <p:txBody>
          <a:bodyPr/>
          <a:lstStyle/>
          <a:p>
            <a:endParaRPr lang="en-US"/>
          </a:p>
        </p:txBody>
      </p:sp>
      <p:sp>
        <p:nvSpPr>
          <p:cNvPr id="8" name="Text 6"/>
          <p:cNvSpPr/>
          <p:nvPr/>
        </p:nvSpPr>
        <p:spPr>
          <a:xfrm>
            <a:off x="7717750" y="3973598"/>
            <a:ext cx="3896916"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Human-Centered Support</a:t>
            </a:r>
            <a:endParaRPr lang="en-US" sz="2600" dirty="0"/>
          </a:p>
        </p:txBody>
      </p:sp>
      <p:sp>
        <p:nvSpPr>
          <p:cNvPr id="9" name="Text 7"/>
          <p:cNvSpPr/>
          <p:nvPr/>
        </p:nvSpPr>
        <p:spPr>
          <a:xfrm>
            <a:off x="7717750" y="4553840"/>
            <a:ext cx="5704761" cy="214763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Our zero-fluff methodology prioritizes practical solutions over theoretical frameworks. We focus on your specific challenges and deliver personalized guidance that respects your time and priorities.</a:t>
            </a:r>
            <a:endParaRPr lang="en-US" sz="2100" dirty="0"/>
          </a:p>
        </p:txBody>
      </p:sp>
      <p:sp>
        <p:nvSpPr>
          <p:cNvPr id="10" name="Shape 8"/>
          <p:cNvSpPr/>
          <p:nvPr/>
        </p:nvSpPr>
        <p:spPr>
          <a:xfrm>
            <a:off x="939522" y="7238143"/>
            <a:ext cx="6241494" cy="2835019"/>
          </a:xfrm>
          <a:prstGeom prst="roundRect">
            <a:avLst>
              <a:gd name="adj" fmla="val 1420"/>
            </a:avLst>
          </a:prstGeom>
          <a:solidFill>
            <a:srgbClr val="E5DFD2"/>
          </a:solidFill>
          <a:ln/>
        </p:spPr>
        <p:txBody>
          <a:bodyPr/>
          <a:lstStyle/>
          <a:p>
            <a:endParaRPr lang="en-US"/>
          </a:p>
        </p:txBody>
      </p:sp>
      <p:sp>
        <p:nvSpPr>
          <p:cNvPr id="11" name="Text 9"/>
          <p:cNvSpPr/>
          <p:nvPr/>
        </p:nvSpPr>
        <p:spPr>
          <a:xfrm>
            <a:off x="1207889" y="7506478"/>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Actionable Outputs</a:t>
            </a:r>
            <a:endParaRPr lang="en-US" sz="2600" dirty="0"/>
          </a:p>
        </p:txBody>
      </p:sp>
      <p:sp>
        <p:nvSpPr>
          <p:cNvPr id="12" name="Text 10"/>
          <p:cNvSpPr/>
          <p:nvPr/>
        </p:nvSpPr>
        <p:spPr>
          <a:xfrm>
            <a:off x="1207889" y="8086720"/>
            <a:ext cx="5704761" cy="1718107"/>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Every engagement produces decision-ready tools and concrete next steps. We don't just analyze problems-we help you solve them with implementable strategies and clear direction.</a:t>
            </a:r>
            <a:endParaRPr lang="en-US" sz="2100" dirty="0"/>
          </a:p>
        </p:txBody>
      </p:sp>
      <p:sp>
        <p:nvSpPr>
          <p:cNvPr id="13" name="Shape 11"/>
          <p:cNvSpPr/>
          <p:nvPr/>
        </p:nvSpPr>
        <p:spPr>
          <a:xfrm>
            <a:off x="7449383" y="7238143"/>
            <a:ext cx="6241494" cy="2835019"/>
          </a:xfrm>
          <a:prstGeom prst="roundRect">
            <a:avLst>
              <a:gd name="adj" fmla="val 1420"/>
            </a:avLst>
          </a:prstGeom>
          <a:solidFill>
            <a:srgbClr val="E5DFD2"/>
          </a:solidFill>
          <a:ln/>
        </p:spPr>
        <p:txBody>
          <a:bodyPr/>
          <a:lstStyle/>
          <a:p>
            <a:endParaRPr lang="en-US"/>
          </a:p>
        </p:txBody>
      </p:sp>
      <p:sp>
        <p:nvSpPr>
          <p:cNvPr id="14" name="Text 12"/>
          <p:cNvSpPr/>
          <p:nvPr/>
        </p:nvSpPr>
        <p:spPr>
          <a:xfrm>
            <a:off x="7717750" y="7506478"/>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Procurement Ready</a:t>
            </a:r>
            <a:endParaRPr lang="en-US" sz="2600" dirty="0"/>
          </a:p>
        </p:txBody>
      </p:sp>
      <p:sp>
        <p:nvSpPr>
          <p:cNvPr id="15" name="Text 13"/>
          <p:cNvSpPr/>
          <p:nvPr/>
        </p:nvSpPr>
        <p:spPr>
          <a:xfrm>
            <a:off x="7717750" y="8086720"/>
            <a:ext cx="5704761" cy="1718107"/>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As an SBA-Certified, woman-owned business, we understand federal procurement processes and can quickly integrate with your existing contracts and compliance requirements.</a:t>
            </a:r>
            <a:endParaRPr lang="en-US" sz="2100" dirty="0"/>
          </a:p>
        </p:txBody>
      </p:sp>
      <p:sp>
        <p:nvSpPr>
          <p:cNvPr id="16" name="Text 14"/>
          <p:cNvSpPr/>
          <p:nvPr/>
        </p:nvSpPr>
        <p:spPr>
          <a:xfrm>
            <a:off x="939522" y="10375069"/>
            <a:ext cx="12751356" cy="85905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When you don't have time to waste on lengthy discovery phases, Vanbri delivers traction from day one. Contact us at </a:t>
            </a:r>
            <a:r>
              <a:rPr lang="en-US" sz="2100" u="sng" dirty="0">
                <a:solidFill>
                  <a:srgbClr val="282824"/>
                </a:solidFill>
                <a:latin typeface="Lato" pitchFamily="34" charset="0"/>
                <a:ea typeface="Lato" pitchFamily="34" charset="-122"/>
                <a:cs typeface="Lato" pitchFamily="34" charset="-120"/>
                <a:hlinkClick r:id="rId3">
                  <a:extLst>
                    <a:ext uri="{A12FA001-AC4F-418D-AE19-62706E023703}">
                      <ahyp:hlinkClr xmlns:ahyp="http://schemas.microsoft.com/office/drawing/2018/hyperlinkcolor" val="tx"/>
                    </a:ext>
                  </a:extLst>
                </a:hlinkClick>
              </a:rPr>
              <a:t>info@vanbrillc.com</a:t>
            </a:r>
            <a:r>
              <a:rPr lang="en-US" sz="2100" dirty="0">
                <a:solidFill>
                  <a:srgbClr val="4A4A45"/>
                </a:solidFill>
                <a:latin typeface="Lato" pitchFamily="34" charset="0"/>
                <a:ea typeface="Lato" pitchFamily="34" charset="-122"/>
                <a:cs typeface="Lato" pitchFamily="34" charset="-120"/>
              </a:rPr>
              <a:t> or visit </a:t>
            </a:r>
            <a:r>
              <a:rPr lang="en-US" sz="2100" u="sng" dirty="0">
                <a:solidFill>
                  <a:srgbClr val="282824"/>
                </a:solidFill>
                <a:latin typeface="Lato" pitchFamily="34" charset="0"/>
                <a:ea typeface="Lato" pitchFamily="34" charset="-122"/>
                <a:cs typeface="Lato" pitchFamily="34" charset="-120"/>
                <a:hlinkClick r:id="rId4">
                  <a:extLst>
                    <a:ext uri="{A12FA001-AC4F-418D-AE19-62706E023703}">
                      <ahyp:hlinkClr xmlns:ahyp="http://schemas.microsoft.com/office/drawing/2018/hyperlinkcolor" val="tx"/>
                    </a:ext>
                  </a:extLst>
                </a:hlinkClick>
              </a:rPr>
              <a:t>www.vanbrillc.com</a:t>
            </a:r>
            <a:r>
              <a:rPr lang="en-US" sz="2100" dirty="0">
                <a:solidFill>
                  <a:srgbClr val="4A4A45"/>
                </a:solidFill>
                <a:latin typeface="Lato" pitchFamily="34" charset="0"/>
                <a:ea typeface="Lato" pitchFamily="34" charset="-122"/>
                <a:cs typeface="Lato" pitchFamily="34" charset="-120"/>
              </a:rPr>
              <a:t> to schedule your no-cost strategy session.</a:t>
            </a:r>
            <a:endParaRPr lang="en-US" sz="2100" dirty="0"/>
          </a:p>
        </p:txBody>
      </p:sp>
      <p:sp>
        <p:nvSpPr>
          <p:cNvPr id="20" name="TextBox 19">
            <a:extLst>
              <a:ext uri="{FF2B5EF4-FFF2-40B4-BE49-F238E27FC236}">
                <a16:creationId xmlns:a16="http://schemas.microsoft.com/office/drawing/2014/main" id="{50B097F4-0B6A-8B2B-0D1D-D924574F0BE9}"/>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071"/>
            <a:ext cx="14630400" cy="3355141"/>
          </a:xfrm>
          <a:prstGeom prst="rect">
            <a:avLst/>
          </a:prstGeom>
        </p:spPr>
      </p:pic>
      <p:sp>
        <p:nvSpPr>
          <p:cNvPr id="3" name="Text 0"/>
          <p:cNvSpPr/>
          <p:nvPr/>
        </p:nvSpPr>
        <p:spPr>
          <a:xfrm>
            <a:off x="939522" y="4094313"/>
            <a:ext cx="7780973" cy="503218"/>
          </a:xfrm>
          <a:prstGeom prst="rect">
            <a:avLst/>
          </a:prstGeom>
          <a:noFill/>
          <a:ln/>
        </p:spPr>
        <p:txBody>
          <a:bodyPr wrap="none" lIns="0" tIns="0" rIns="0" bIns="0" rtlCol="0" anchor="t"/>
          <a:lstStyle/>
          <a:p>
            <a:pPr marL="0" indent="0" algn="l">
              <a:lnSpc>
                <a:spcPts val="3950"/>
              </a:lnSpc>
              <a:buNone/>
            </a:pPr>
            <a:r>
              <a:rPr lang="en-US" sz="5250" b="1" dirty="0">
                <a:solidFill>
                  <a:srgbClr val="282824"/>
                </a:solidFill>
                <a:latin typeface="Lato Bold" pitchFamily="34" charset="0"/>
                <a:ea typeface="Lato Bold" pitchFamily="34" charset="-122"/>
                <a:cs typeface="Lato Bold" pitchFamily="34" charset="-120"/>
              </a:rPr>
              <a:t>Let’s Move Forward — Choose Your Path</a:t>
            </a:r>
          </a:p>
        </p:txBody>
      </p:sp>
      <p:sp>
        <p:nvSpPr>
          <p:cNvPr id="4" name="Text 1"/>
          <p:cNvSpPr/>
          <p:nvPr/>
        </p:nvSpPr>
        <p:spPr>
          <a:xfrm>
            <a:off x="939522" y="4899437"/>
            <a:ext cx="12751356" cy="859053"/>
          </a:xfrm>
          <a:prstGeom prst="rect">
            <a:avLst/>
          </a:prstGeom>
          <a:noFill/>
          <a:ln/>
        </p:spPr>
        <p:txBody>
          <a:bodyPr wrap="square" lIns="0" tIns="0" rIns="0" bIns="0" rtlCol="0" anchor="t"/>
          <a:lstStyle/>
          <a:p>
            <a:pPr marL="0" indent="0" algn="l">
              <a:lnSpc>
                <a:spcPts val="3350"/>
              </a:lnSpc>
              <a:buNone/>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Vanbri offers strategic clarity and traction—exactly when you need it.
Whether you need fast advice or a full reset, we’re ready.</a:t>
            </a:r>
            <a:endParaRPr lang="en-US" sz="2100" dirty="0">
              <a:latin typeface="Lato" panose="020F0502020204030203" pitchFamily="34" charset="0"/>
              <a:ea typeface="Lato" panose="020F0502020204030203" pitchFamily="34" charset="0"/>
              <a:cs typeface="Lato" panose="020F0502020204030203" pitchFamily="34" charset="0"/>
            </a:endParaRPr>
          </a:p>
        </p:txBody>
      </p:sp>
      <p:pic>
        <p:nvPicPr>
          <p:cNvPr id="5" name="Image 1" descr="preencoded.png"/>
          <p:cNvPicPr>
            <a:picLocks noChangeAspect="1"/>
          </p:cNvPicPr>
          <p:nvPr/>
        </p:nvPicPr>
        <p:blipFill>
          <a:blip r:embed="rId4"/>
          <a:stretch>
            <a:fillRect/>
          </a:stretch>
        </p:blipFill>
        <p:spPr>
          <a:xfrm>
            <a:off x="939522" y="6060397"/>
            <a:ext cx="4250412" cy="1073579"/>
          </a:xfrm>
          <a:prstGeom prst="rect">
            <a:avLst/>
          </a:prstGeom>
        </p:spPr>
      </p:pic>
      <p:sp>
        <p:nvSpPr>
          <p:cNvPr id="6" name="Text 2"/>
          <p:cNvSpPr/>
          <p:nvPr/>
        </p:nvSpPr>
        <p:spPr>
          <a:xfrm>
            <a:off x="1207889" y="7536598"/>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161613"/>
                </a:solidFill>
                <a:latin typeface="Lato" panose="020F0502020204030203" pitchFamily="34" charset="0"/>
                <a:ea typeface="Lato" panose="020F0502020204030203" pitchFamily="34" charset="0"/>
                <a:cs typeface="Lato" panose="020F0502020204030203" pitchFamily="34" charset="0"/>
              </a:rPr>
              <a:t>Immediate Help</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7" name="Text 3"/>
          <p:cNvSpPr/>
          <p:nvPr/>
        </p:nvSpPr>
        <p:spPr>
          <a:xfrm>
            <a:off x="1207889" y="8116840"/>
            <a:ext cx="3713678" cy="4318124"/>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1:1 Clarity Sessions</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(First 4 are Free)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For urgent pivots, complex decisions, or executive-level friction.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60–90 min sessions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Fast insight, zero prep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Ideal for: Transitioning leaders, initiative recovery, or flux after reorgs</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8" name="Text 4"/>
          <p:cNvSpPr/>
          <p:nvPr/>
        </p:nvSpPr>
        <p:spPr>
          <a:xfrm>
            <a:off x="1610558" y="12736870"/>
            <a:ext cx="3311009" cy="859053"/>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Book now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100" u="sng" dirty="0">
                <a:solidFill>
                  <a:srgbClr val="28282F"/>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vanbrillc.com</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9" name="Shape 5"/>
          <p:cNvSpPr/>
          <p:nvPr/>
        </p:nvSpPr>
        <p:spPr>
          <a:xfrm>
            <a:off x="1207889" y="12736870"/>
            <a:ext cx="30480" cy="859053"/>
          </a:xfrm>
          <a:prstGeom prst="rect">
            <a:avLst/>
          </a:prstGeom>
          <a:solidFill>
            <a:srgbClr val="28282F"/>
          </a:solidFill>
          <a:ln/>
        </p:spPr>
        <p:txBody>
          <a:bodyPr/>
          <a:lstStyle/>
          <a:p>
            <a:endParaRPr lang="en-US"/>
          </a:p>
        </p:txBody>
      </p:sp>
      <p:pic>
        <p:nvPicPr>
          <p:cNvPr id="10" name="Image 2" descr="preencoded.png"/>
          <p:cNvPicPr>
            <a:picLocks noChangeAspect="1"/>
          </p:cNvPicPr>
          <p:nvPr/>
        </p:nvPicPr>
        <p:blipFill>
          <a:blip r:embed="rId6"/>
          <a:stretch>
            <a:fillRect/>
          </a:stretch>
        </p:blipFill>
        <p:spPr>
          <a:xfrm>
            <a:off x="5189934" y="6060397"/>
            <a:ext cx="4250412" cy="1073579"/>
          </a:xfrm>
          <a:prstGeom prst="rect">
            <a:avLst/>
          </a:prstGeom>
        </p:spPr>
      </p:pic>
      <p:sp>
        <p:nvSpPr>
          <p:cNvPr id="11" name="Text 6"/>
          <p:cNvSpPr/>
          <p:nvPr/>
        </p:nvSpPr>
        <p:spPr>
          <a:xfrm>
            <a:off x="5458301" y="7536598"/>
            <a:ext cx="3713678" cy="838577"/>
          </a:xfrm>
          <a:prstGeom prst="rect">
            <a:avLst/>
          </a:prstGeom>
          <a:noFill/>
          <a:ln/>
        </p:spPr>
        <p:txBody>
          <a:bodyPr wrap="square" lIns="0" tIns="0" rIns="0" bIns="0" rtlCol="0" anchor="t"/>
          <a:lstStyle/>
          <a:p>
            <a:pPr marL="0" indent="0" algn="l">
              <a:lnSpc>
                <a:spcPts val="3300"/>
              </a:lnSpc>
              <a:buNone/>
            </a:pPr>
            <a:r>
              <a:rPr lang="en-US" sz="2600" b="1" dirty="0">
                <a:solidFill>
                  <a:srgbClr val="161613"/>
                </a:solidFill>
                <a:latin typeface="Lato" panose="020F0502020204030203" pitchFamily="34" charset="0"/>
                <a:ea typeface="Lato" panose="020F0502020204030203" pitchFamily="34" charset="0"/>
                <a:cs typeface="Lato" panose="020F0502020204030203" pitchFamily="34" charset="0"/>
              </a:rPr>
              <a:t>Leadership &amp; Messaging</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12" name="Text 7"/>
          <p:cNvSpPr/>
          <p:nvPr/>
        </p:nvSpPr>
        <p:spPr>
          <a:xfrm>
            <a:off x="5458301" y="8536128"/>
            <a:ext cx="3713678" cy="3888597"/>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Acceleration Package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(3–6 sessions | $950–$2,500)</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Get executive-ready for new roles, higher visibility, or internal resets.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Stakeholder messaging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Go-to-market narrative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SES candidate prep or high-potential growth plans</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3" name="Text 8"/>
          <p:cNvSpPr/>
          <p:nvPr/>
        </p:nvSpPr>
        <p:spPr>
          <a:xfrm>
            <a:off x="5860971" y="12726632"/>
            <a:ext cx="3311009" cy="859053"/>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Contact: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info@vanbrillc.com</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4" name="Shape 9"/>
          <p:cNvSpPr/>
          <p:nvPr/>
        </p:nvSpPr>
        <p:spPr>
          <a:xfrm>
            <a:off x="5458301" y="12726632"/>
            <a:ext cx="30480" cy="859053"/>
          </a:xfrm>
          <a:prstGeom prst="rect">
            <a:avLst/>
          </a:prstGeom>
          <a:solidFill>
            <a:srgbClr val="28282F"/>
          </a:solidFill>
          <a:ln/>
        </p:spPr>
        <p:txBody>
          <a:bodyPr/>
          <a:lstStyle/>
          <a:p>
            <a:endParaRPr lang="en-US"/>
          </a:p>
        </p:txBody>
      </p:sp>
      <p:pic>
        <p:nvPicPr>
          <p:cNvPr id="15" name="Image 3" descr="preencoded.png"/>
          <p:cNvPicPr>
            <a:picLocks noChangeAspect="1"/>
          </p:cNvPicPr>
          <p:nvPr/>
        </p:nvPicPr>
        <p:blipFill>
          <a:blip r:embed="rId7"/>
          <a:stretch>
            <a:fillRect/>
          </a:stretch>
        </p:blipFill>
        <p:spPr>
          <a:xfrm>
            <a:off x="9440347" y="6060397"/>
            <a:ext cx="4250412" cy="1073579"/>
          </a:xfrm>
          <a:prstGeom prst="rect">
            <a:avLst/>
          </a:prstGeom>
        </p:spPr>
      </p:pic>
      <p:sp>
        <p:nvSpPr>
          <p:cNvPr id="16" name="Text 10"/>
          <p:cNvSpPr/>
          <p:nvPr/>
        </p:nvSpPr>
        <p:spPr>
          <a:xfrm>
            <a:off x="9708713" y="7536598"/>
            <a:ext cx="3390662" cy="419288"/>
          </a:xfrm>
          <a:prstGeom prst="rect">
            <a:avLst/>
          </a:prstGeom>
          <a:noFill/>
          <a:ln/>
        </p:spPr>
        <p:txBody>
          <a:bodyPr wrap="none" lIns="0" tIns="0" rIns="0" bIns="0" rtlCol="0" anchor="t"/>
          <a:lstStyle/>
          <a:p>
            <a:pPr marL="0" indent="0" algn="l">
              <a:lnSpc>
                <a:spcPts val="3300"/>
              </a:lnSpc>
              <a:buNone/>
            </a:pPr>
            <a:r>
              <a:rPr lang="en-US" sz="2600" b="1" dirty="0">
                <a:solidFill>
                  <a:srgbClr val="161613"/>
                </a:solidFill>
                <a:latin typeface="Lato" panose="020F0502020204030203" pitchFamily="34" charset="0"/>
                <a:ea typeface="Lato" panose="020F0502020204030203" pitchFamily="34" charset="0"/>
                <a:cs typeface="Lato" panose="020F0502020204030203" pitchFamily="34" charset="0"/>
              </a:rPr>
              <a:t>Organizational Reset</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17" name="Text 11"/>
          <p:cNvSpPr/>
          <p:nvPr/>
        </p:nvSpPr>
        <p:spPr>
          <a:xfrm>
            <a:off x="9708713" y="8116840"/>
            <a:ext cx="3713678" cy="5606704"/>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Change Leadership &amp; AI Readiness Support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(Workshops &amp; Strategy Engagements)</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For agencies and teams facing system change, staff losses, or tech mandates.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Change workshops for silos and resistance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Digital/AI adoption planning
</a:t>
            </a:r>
            <a:r>
              <a:rPr lang="en-US" sz="21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Messaging alignment + leadership briefings</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8" name="Text 12"/>
          <p:cNvSpPr/>
          <p:nvPr/>
        </p:nvSpPr>
        <p:spPr>
          <a:xfrm>
            <a:off x="10111383" y="14025450"/>
            <a:ext cx="3311009" cy="859053"/>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Call to scope a solution:</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571-329-0246</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9" name="Shape 13"/>
          <p:cNvSpPr/>
          <p:nvPr/>
        </p:nvSpPr>
        <p:spPr>
          <a:xfrm>
            <a:off x="9708713" y="14025450"/>
            <a:ext cx="30480" cy="859053"/>
          </a:xfrm>
          <a:prstGeom prst="rect">
            <a:avLst/>
          </a:prstGeom>
          <a:solidFill>
            <a:srgbClr val="28282F"/>
          </a:solidFill>
          <a:ln/>
        </p:spPr>
        <p:txBody>
          <a:bodyPr/>
          <a:lstStyle/>
          <a:p>
            <a:endParaRPr lang="en-US"/>
          </a:p>
        </p:txBody>
      </p:sp>
      <p:sp>
        <p:nvSpPr>
          <p:cNvPr id="28" name="TextBox 27">
            <a:extLst>
              <a:ext uri="{FF2B5EF4-FFF2-40B4-BE49-F238E27FC236}">
                <a16:creationId xmlns:a16="http://schemas.microsoft.com/office/drawing/2014/main" id="{A9C09253-5B7E-A5C5-7906-C5FCC943E5D4}"/>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70464" y="9472223"/>
            <a:ext cx="9891832" cy="838815"/>
          </a:xfrm>
          <a:prstGeom prst="rect">
            <a:avLst/>
          </a:prstGeom>
          <a:noFill/>
          <a:ln/>
        </p:spPr>
        <p:txBody>
          <a:bodyPr wrap="none" lIns="0" tIns="0" rIns="0" bIns="0" rtlCol="0" anchor="t"/>
          <a:lstStyle/>
          <a:p>
            <a:pPr marL="0" indent="0" algn="l">
              <a:lnSpc>
                <a:spcPts val="6600"/>
              </a:lnSpc>
              <a:buNone/>
            </a:pPr>
            <a:r>
              <a:rPr lang="en-US" sz="4600" dirty="0">
                <a:latin typeface="Lato" panose="020F0502020204030203" pitchFamily="34" charset="0"/>
                <a:ea typeface="Lato" panose="020F0502020204030203" pitchFamily="34" charset="0"/>
                <a:cs typeface="Lato" panose="020F0502020204030203" pitchFamily="34" charset="0"/>
              </a:rPr>
              <a:t>Leadership Acceleration Package</a:t>
            </a:r>
          </a:p>
        </p:txBody>
      </p:sp>
      <p:pic>
        <p:nvPicPr>
          <p:cNvPr id="3" name="Image 0" descr="preencoded.png"/>
          <p:cNvPicPr>
            <a:picLocks noChangeAspect="1"/>
          </p:cNvPicPr>
          <p:nvPr/>
        </p:nvPicPr>
        <p:blipFill>
          <a:blip r:embed="rId3"/>
          <a:stretch>
            <a:fillRect/>
          </a:stretch>
        </p:blipFill>
        <p:spPr>
          <a:xfrm>
            <a:off x="950045" y="10671766"/>
            <a:ext cx="6148864" cy="4313231"/>
          </a:xfrm>
          <a:prstGeom prst="rect">
            <a:avLst/>
          </a:prstGeom>
        </p:spPr>
      </p:pic>
      <p:sp>
        <p:nvSpPr>
          <p:cNvPr id="4" name="Text 1"/>
          <p:cNvSpPr/>
          <p:nvPr/>
        </p:nvSpPr>
        <p:spPr>
          <a:xfrm>
            <a:off x="7761373" y="10404967"/>
            <a:ext cx="6048256" cy="2577160"/>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Our structured development program accelerates growth for rising leaders and SES candidates navigating organizational change. This comprehensive package provides the tools and strategies needed to establish leadership presence and drive meaningful impact.</a:t>
            </a:r>
            <a:endParaRPr lang="en-US" sz="2100" dirty="0"/>
          </a:p>
        </p:txBody>
      </p:sp>
      <p:sp>
        <p:nvSpPr>
          <p:cNvPr id="5" name="Text 2"/>
          <p:cNvSpPr/>
          <p:nvPr/>
        </p:nvSpPr>
        <p:spPr>
          <a:xfrm>
            <a:off x="7761373" y="13250462"/>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282824"/>
                </a:solidFill>
                <a:latin typeface="Lato Bold" pitchFamily="34" charset="0"/>
                <a:ea typeface="Lato Bold" pitchFamily="34" charset="-122"/>
                <a:cs typeface="Lato Bold" pitchFamily="34" charset="-120"/>
              </a:rPr>
              <a:t>Package Details:</a:t>
            </a:r>
            <a:endParaRPr lang="en-US" sz="2600" dirty="0"/>
          </a:p>
        </p:txBody>
      </p:sp>
      <p:sp>
        <p:nvSpPr>
          <p:cNvPr id="6" name="Text 3"/>
          <p:cNvSpPr/>
          <p:nvPr/>
        </p:nvSpPr>
        <p:spPr>
          <a:xfrm>
            <a:off x="7761373" y="13938085"/>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3-6 personalized development sessions</a:t>
            </a:r>
            <a:endParaRPr lang="en-US" sz="2100" dirty="0"/>
          </a:p>
        </p:txBody>
      </p:sp>
      <p:sp>
        <p:nvSpPr>
          <p:cNvPr id="7" name="Text 4"/>
          <p:cNvSpPr/>
          <p:nvPr/>
        </p:nvSpPr>
        <p:spPr>
          <a:xfrm>
            <a:off x="7761373" y="14461541"/>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Investment range: $950-$2,500</a:t>
            </a:r>
            <a:endParaRPr lang="en-US" sz="2100" dirty="0"/>
          </a:p>
        </p:txBody>
      </p:sp>
      <p:sp>
        <p:nvSpPr>
          <p:cNvPr id="8" name="Text 5"/>
          <p:cNvSpPr/>
          <p:nvPr/>
        </p:nvSpPr>
        <p:spPr>
          <a:xfrm>
            <a:off x="7761373" y="14984997"/>
            <a:ext cx="60482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Tailored to high-potential leaders facing new challenges</a:t>
            </a:r>
            <a:endParaRPr lang="en-US" sz="2100" dirty="0"/>
          </a:p>
        </p:txBody>
      </p:sp>
      <p:sp>
        <p:nvSpPr>
          <p:cNvPr id="9" name="Text 6"/>
          <p:cNvSpPr/>
          <p:nvPr/>
        </p:nvSpPr>
        <p:spPr>
          <a:xfrm>
            <a:off x="950045" y="16085600"/>
            <a:ext cx="12859584" cy="2577160"/>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The program includes personal go-to-market strategy development, stakeholder messaging frameworks, leadership identity cultivation, and change readiness coaching to ensure you can confidently navigate complex transitions while maintaining momentum.</a:t>
            </a:r>
            <a:endParaRPr lang="en-US" sz="2100" dirty="0"/>
          </a:p>
        </p:txBody>
      </p:sp>
      <p:sp>
        <p:nvSpPr>
          <p:cNvPr id="10" name="Text 0"/>
          <p:cNvSpPr/>
          <p:nvPr/>
        </p:nvSpPr>
        <p:spPr>
          <a:xfrm>
            <a:off x="950045" y="496154"/>
            <a:ext cx="11954232" cy="838815"/>
          </a:xfrm>
          <a:prstGeom prst="rect">
            <a:avLst/>
          </a:prstGeom>
          <a:noFill/>
          <a:ln/>
        </p:spPr>
        <p:txBody>
          <a:bodyPr wrap="none" lIns="0" tIns="0" rIns="0" bIns="0" rtlCol="0" anchor="t"/>
          <a:lstStyle/>
          <a:p>
            <a:pPr marL="0" indent="0" algn="l">
              <a:lnSpc>
                <a:spcPts val="6600"/>
              </a:lnSpc>
              <a:buNone/>
            </a:pPr>
            <a:r>
              <a:rPr lang="en-US" sz="4400" b="1" dirty="0">
                <a:latin typeface="Lato" panose="020F0502020204030203" pitchFamily="34" charset="0"/>
                <a:ea typeface="Lato" panose="020F0502020204030203" pitchFamily="34" charset="0"/>
                <a:cs typeface="Lato" panose="020F0502020204030203" pitchFamily="34" charset="0"/>
              </a:rPr>
              <a:t>Immediate Support When It Matters Most</a:t>
            </a:r>
          </a:p>
        </p:txBody>
      </p:sp>
      <p:sp>
        <p:nvSpPr>
          <p:cNvPr id="11" name="Text 1"/>
          <p:cNvSpPr/>
          <p:nvPr/>
        </p:nvSpPr>
        <p:spPr>
          <a:xfrm>
            <a:off x="950045" y="2545522"/>
            <a:ext cx="12751356" cy="1288580"/>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When you need a sounding board without the bureaucracy, our focused strategy sessions provide immediate support for public sector professionals. </a:t>
            </a:r>
            <a:r>
              <a:rPr lang="en-US" sz="2100" b="1" dirty="0">
                <a:solidFill>
                  <a:srgbClr val="000000"/>
                </a:solidFill>
                <a:latin typeface="Lato" pitchFamily="34" charset="0"/>
                <a:ea typeface="Lato" pitchFamily="34" charset="-122"/>
                <a:cs typeface="Lato" pitchFamily="34" charset="-120"/>
              </a:rPr>
              <a:t>We offer the first four sessions completely free, </a:t>
            </a:r>
            <a:r>
              <a:rPr lang="en-US" sz="2100" dirty="0">
                <a:solidFill>
                  <a:srgbClr val="4A4A45"/>
                </a:solidFill>
                <a:latin typeface="Lato" pitchFamily="34" charset="0"/>
                <a:ea typeface="Lato" pitchFamily="34" charset="-122"/>
                <a:cs typeface="Lato" pitchFamily="34" charset="-120"/>
              </a:rPr>
              <a:t>with ongoing sessions available at $150-$350.</a:t>
            </a:r>
            <a:endParaRPr lang="en-US" sz="2100" dirty="0"/>
          </a:p>
        </p:txBody>
      </p:sp>
      <p:sp>
        <p:nvSpPr>
          <p:cNvPr id="12" name="Text 2"/>
          <p:cNvSpPr/>
          <p:nvPr/>
        </p:nvSpPr>
        <p:spPr>
          <a:xfrm>
            <a:off x="950045" y="4136009"/>
            <a:ext cx="12751356" cy="429527"/>
          </a:xfrm>
          <a:prstGeom prst="rect">
            <a:avLst/>
          </a:prstGeom>
          <a:noFill/>
          <a:ln/>
        </p:spPr>
        <p:txBody>
          <a:bodyPr wrap="non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These 60-90 minute personalized consultations are specifically designed for:</a:t>
            </a:r>
            <a:endParaRPr lang="en-US" sz="2100" dirty="0"/>
          </a:p>
        </p:txBody>
      </p:sp>
      <p:sp>
        <p:nvSpPr>
          <p:cNvPr id="13" name="Shape 3"/>
          <p:cNvSpPr/>
          <p:nvPr/>
        </p:nvSpPr>
        <p:spPr>
          <a:xfrm>
            <a:off x="950045" y="4867442"/>
            <a:ext cx="604004" cy="603933"/>
          </a:xfrm>
          <a:prstGeom prst="roundRect">
            <a:avLst>
              <a:gd name="adj" fmla="val 6667"/>
            </a:avLst>
          </a:prstGeom>
          <a:solidFill>
            <a:srgbClr val="E5DFD2"/>
          </a:solidFill>
          <a:ln/>
        </p:spPr>
        <p:txBody>
          <a:bodyPr/>
          <a:lstStyle/>
          <a:p>
            <a:endParaRPr lang="en-US"/>
          </a:p>
        </p:txBody>
      </p:sp>
      <p:pic>
        <p:nvPicPr>
          <p:cNvPr id="14" name="Image 0" descr="preencoded.png"/>
          <p:cNvPicPr>
            <a:picLocks noChangeAspect="1"/>
          </p:cNvPicPr>
          <p:nvPr/>
        </p:nvPicPr>
        <p:blipFill>
          <a:blip r:embed="rId4"/>
          <a:stretch>
            <a:fillRect/>
          </a:stretch>
        </p:blipFill>
        <p:spPr>
          <a:xfrm>
            <a:off x="1050653" y="4917740"/>
            <a:ext cx="402669" cy="503218"/>
          </a:xfrm>
          <a:prstGeom prst="rect">
            <a:avLst/>
          </a:prstGeom>
        </p:spPr>
      </p:pic>
      <p:sp>
        <p:nvSpPr>
          <p:cNvPr id="15" name="Text 4"/>
          <p:cNvSpPr/>
          <p:nvPr/>
        </p:nvSpPr>
        <p:spPr>
          <a:xfrm>
            <a:off x="1822416" y="4959705"/>
            <a:ext cx="3154442" cy="838577"/>
          </a:xfrm>
          <a:prstGeom prst="rect">
            <a:avLst/>
          </a:prstGeom>
          <a:noFill/>
          <a:ln/>
        </p:spPr>
        <p:txBody>
          <a:bodyPr wrap="squar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Transitioning Leaders</a:t>
            </a:r>
            <a:endParaRPr lang="en-US" sz="2600" dirty="0"/>
          </a:p>
        </p:txBody>
      </p:sp>
      <p:sp>
        <p:nvSpPr>
          <p:cNvPr id="16" name="Text 5"/>
          <p:cNvSpPr/>
          <p:nvPr/>
        </p:nvSpPr>
        <p:spPr>
          <a:xfrm>
            <a:off x="1822416" y="5959235"/>
            <a:ext cx="3154442" cy="1718107"/>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Leaders navigating role changes or increased responsibility who need quick, targeted guidance</a:t>
            </a:r>
            <a:endParaRPr lang="en-US" sz="2100" dirty="0"/>
          </a:p>
        </p:txBody>
      </p:sp>
      <p:sp>
        <p:nvSpPr>
          <p:cNvPr id="17" name="Shape 6"/>
          <p:cNvSpPr/>
          <p:nvPr/>
        </p:nvSpPr>
        <p:spPr>
          <a:xfrm>
            <a:off x="5312376" y="4867442"/>
            <a:ext cx="604004" cy="603933"/>
          </a:xfrm>
          <a:prstGeom prst="roundRect">
            <a:avLst>
              <a:gd name="adj" fmla="val 6667"/>
            </a:avLst>
          </a:prstGeom>
          <a:solidFill>
            <a:srgbClr val="E5DFD2"/>
          </a:solidFill>
          <a:ln/>
        </p:spPr>
        <p:txBody>
          <a:bodyPr/>
          <a:lstStyle/>
          <a:p>
            <a:endParaRPr lang="en-US"/>
          </a:p>
        </p:txBody>
      </p:sp>
      <p:pic>
        <p:nvPicPr>
          <p:cNvPr id="18" name="Image 1" descr="preencoded.png"/>
          <p:cNvPicPr>
            <a:picLocks noChangeAspect="1"/>
          </p:cNvPicPr>
          <p:nvPr/>
        </p:nvPicPr>
        <p:blipFill>
          <a:blip r:embed="rId5"/>
          <a:stretch>
            <a:fillRect/>
          </a:stretch>
        </p:blipFill>
        <p:spPr>
          <a:xfrm>
            <a:off x="5412984" y="4917740"/>
            <a:ext cx="402669" cy="503218"/>
          </a:xfrm>
          <a:prstGeom prst="rect">
            <a:avLst/>
          </a:prstGeom>
        </p:spPr>
      </p:pic>
      <p:sp>
        <p:nvSpPr>
          <p:cNvPr id="19" name="Text 7"/>
          <p:cNvSpPr/>
          <p:nvPr/>
        </p:nvSpPr>
        <p:spPr>
          <a:xfrm>
            <a:off x="6184747" y="4959705"/>
            <a:ext cx="3154442"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Initiative Recovery</a:t>
            </a:r>
            <a:endParaRPr lang="en-US" sz="2600" dirty="0"/>
          </a:p>
        </p:txBody>
      </p:sp>
      <p:sp>
        <p:nvSpPr>
          <p:cNvPr id="20" name="Text 8"/>
          <p:cNvSpPr/>
          <p:nvPr/>
        </p:nvSpPr>
        <p:spPr>
          <a:xfrm>
            <a:off x="6184747" y="5539947"/>
            <a:ext cx="3154442" cy="1718107"/>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Executives supporting stalled or inherited initiatives requiring fresh perspective</a:t>
            </a:r>
            <a:endParaRPr lang="en-US" sz="2100" dirty="0"/>
          </a:p>
        </p:txBody>
      </p:sp>
      <p:sp>
        <p:nvSpPr>
          <p:cNvPr id="21" name="Shape 9"/>
          <p:cNvSpPr/>
          <p:nvPr/>
        </p:nvSpPr>
        <p:spPr>
          <a:xfrm>
            <a:off x="9674707" y="4867442"/>
            <a:ext cx="604004" cy="603933"/>
          </a:xfrm>
          <a:prstGeom prst="roundRect">
            <a:avLst>
              <a:gd name="adj" fmla="val 6667"/>
            </a:avLst>
          </a:prstGeom>
          <a:solidFill>
            <a:srgbClr val="E5DFD2"/>
          </a:solidFill>
          <a:ln/>
        </p:spPr>
        <p:txBody>
          <a:bodyPr/>
          <a:lstStyle/>
          <a:p>
            <a:endParaRPr lang="en-US"/>
          </a:p>
        </p:txBody>
      </p:sp>
      <p:pic>
        <p:nvPicPr>
          <p:cNvPr id="22" name="Image 2" descr="preencoded.png"/>
          <p:cNvPicPr>
            <a:picLocks noChangeAspect="1"/>
          </p:cNvPicPr>
          <p:nvPr/>
        </p:nvPicPr>
        <p:blipFill>
          <a:blip r:embed="rId6"/>
          <a:stretch>
            <a:fillRect/>
          </a:stretch>
        </p:blipFill>
        <p:spPr>
          <a:xfrm>
            <a:off x="9775315" y="4917740"/>
            <a:ext cx="402669" cy="503218"/>
          </a:xfrm>
          <a:prstGeom prst="rect">
            <a:avLst/>
          </a:prstGeom>
        </p:spPr>
      </p:pic>
      <p:sp>
        <p:nvSpPr>
          <p:cNvPr id="23" name="Text 10"/>
          <p:cNvSpPr/>
          <p:nvPr/>
        </p:nvSpPr>
        <p:spPr>
          <a:xfrm>
            <a:off x="10547078" y="4959705"/>
            <a:ext cx="3154442"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Professionals in Flux</a:t>
            </a:r>
            <a:endParaRPr lang="en-US" sz="2600" dirty="0"/>
          </a:p>
        </p:txBody>
      </p:sp>
      <p:sp>
        <p:nvSpPr>
          <p:cNvPr id="24" name="Text 11"/>
          <p:cNvSpPr/>
          <p:nvPr/>
        </p:nvSpPr>
        <p:spPr>
          <a:xfrm>
            <a:off x="10547078" y="5539947"/>
            <a:ext cx="3154442" cy="1718107"/>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Individuals managing post-merger integration, post-cut reorganization, or pre-promotion preparation</a:t>
            </a:r>
            <a:endParaRPr lang="en-US" sz="2100" dirty="0"/>
          </a:p>
        </p:txBody>
      </p:sp>
      <p:sp>
        <p:nvSpPr>
          <p:cNvPr id="25" name="Text 12"/>
          <p:cNvSpPr/>
          <p:nvPr/>
        </p:nvSpPr>
        <p:spPr>
          <a:xfrm>
            <a:off x="950045" y="7979248"/>
            <a:ext cx="12751356" cy="85905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Each session includes leadership clarity mapping, messaging refinement, priority reframing, and executive coaching on presence and positioning to help you gain immediate traction.</a:t>
            </a:r>
            <a:endParaRPr lang="en-US" sz="2100" dirty="0"/>
          </a:p>
        </p:txBody>
      </p:sp>
      <p:sp>
        <p:nvSpPr>
          <p:cNvPr id="27" name="TextBox 26">
            <a:extLst>
              <a:ext uri="{FF2B5EF4-FFF2-40B4-BE49-F238E27FC236}">
                <a16:creationId xmlns:a16="http://schemas.microsoft.com/office/drawing/2014/main" id="{1EE6598F-AA80-FB9F-9EF8-A574F3E70762}"/>
              </a:ext>
            </a:extLst>
          </p:cNvPr>
          <p:cNvSpPr txBox="1"/>
          <p:nvPr/>
        </p:nvSpPr>
        <p:spPr>
          <a:xfrm>
            <a:off x="950045" y="1629723"/>
            <a:ext cx="7315200" cy="1699183"/>
          </a:xfrm>
          <a:prstGeom prst="rect">
            <a:avLst/>
          </a:prstGeom>
          <a:noFill/>
          <a:ln/>
        </p:spPr>
        <p:txBody>
          <a:bodyPr wrap="none" lIns="0" tIns="0" rIns="0" bIns="0" rtlCol="0" anchor="t"/>
          <a:lstStyle>
            <a:defPPr>
              <a:defRPr lang="en-US"/>
            </a:defPPr>
            <a:lvl1pPr indent="0">
              <a:lnSpc>
                <a:spcPts val="6600"/>
              </a:lnSpc>
              <a:buNone/>
              <a:defRPr sz="4600">
                <a:latin typeface="Lato" panose="020F0502020204030203" pitchFamily="34" charset="0"/>
                <a:ea typeface="Lato" panose="020F0502020204030203" pitchFamily="34" charset="0"/>
                <a:cs typeface="Lato" panose="020F0502020204030203" pitchFamily="34" charset="0"/>
              </a:defRPr>
            </a:lvl1pPr>
          </a:lstStyle>
          <a:p>
            <a:r>
              <a:rPr lang="en-US" dirty="0"/>
              <a:t>What You Get, When You Choose Vanbri</a:t>
            </a:r>
          </a:p>
        </p:txBody>
      </p:sp>
      <p:sp>
        <p:nvSpPr>
          <p:cNvPr id="29" name="TextBox 28">
            <a:extLst>
              <a:ext uri="{FF2B5EF4-FFF2-40B4-BE49-F238E27FC236}">
                <a16:creationId xmlns:a16="http://schemas.microsoft.com/office/drawing/2014/main" id="{3E1CF6BD-38B7-C0BF-131A-C0D24C97F658}"/>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071"/>
            <a:ext cx="14630400" cy="3023949"/>
          </a:xfrm>
          <a:prstGeom prst="rect">
            <a:avLst/>
          </a:prstGeom>
        </p:spPr>
      </p:pic>
      <p:sp>
        <p:nvSpPr>
          <p:cNvPr id="3" name="Text 0"/>
          <p:cNvSpPr/>
          <p:nvPr/>
        </p:nvSpPr>
        <p:spPr>
          <a:xfrm>
            <a:off x="846773" y="3690263"/>
            <a:ext cx="6048613" cy="755957"/>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Contents Agenda</a:t>
            </a:r>
          </a:p>
        </p:txBody>
      </p:sp>
      <p:sp>
        <p:nvSpPr>
          <p:cNvPr id="4" name="Text 1"/>
          <p:cNvSpPr/>
          <p:nvPr/>
        </p:nvSpPr>
        <p:spPr>
          <a:xfrm>
            <a:off x="846773" y="4809080"/>
            <a:ext cx="12936855" cy="1161079"/>
          </a:xfrm>
          <a:prstGeom prst="rect">
            <a:avLst/>
          </a:prstGeom>
          <a:noFill/>
          <a:ln/>
        </p:spPr>
        <p:txBody>
          <a:bodyPr wrap="square" lIns="0" tIns="0" rIns="0" bIns="0" rtlCol="0" anchor="t"/>
          <a:lstStyle/>
          <a:p>
            <a:pPr marL="0" indent="0" algn="l">
              <a:lnSpc>
                <a:spcPts val="3000"/>
              </a:lnSpc>
              <a:buNone/>
            </a:pPr>
            <a:r>
              <a:rPr lang="en-US" sz="1900" b="1" dirty="0">
                <a:solidFill>
                  <a:srgbClr val="161613"/>
                </a:solidFill>
                <a:latin typeface="Inter" pitchFamily="34" charset="0"/>
                <a:ea typeface="Inter" pitchFamily="34" charset="-122"/>
                <a:cs typeface="Inter" pitchFamily="34" charset="-120"/>
              </a:rPr>
              <a:t>Vanbri Playbook Sampler for Public Sector Transformation</a:t>
            </a:r>
            <a:r>
              <a:rPr lang="en-US" sz="1900" dirty="0">
                <a:solidFill>
                  <a:srgbClr val="161613"/>
                </a:solidFill>
                <a:latin typeface="Inter" pitchFamily="34" charset="0"/>
                <a:ea typeface="Inter" pitchFamily="34" charset="-122"/>
                <a:cs typeface="Inter" pitchFamily="34" charset="-120"/>
              </a:rPr>
              <a:t>
</a:t>
            </a:r>
            <a:r>
              <a:rPr lang="en-US" sz="1900" i="1" dirty="0">
                <a:solidFill>
                  <a:srgbClr val="161613"/>
                </a:solidFill>
                <a:latin typeface="Inter" pitchFamily="34" charset="0"/>
                <a:ea typeface="Inter" pitchFamily="34" charset="-122"/>
                <a:cs typeface="Inter" pitchFamily="34" charset="-120"/>
              </a:rPr>
              <a:t>A curated set of tools, templates, and services to help leaders gain clarity, unlock action, and move change forward.</a:t>
            </a:r>
            <a:endParaRPr lang="en-US" sz="1900" dirty="0"/>
          </a:p>
        </p:txBody>
      </p:sp>
      <p:sp>
        <p:nvSpPr>
          <p:cNvPr id="5" name="Text 2"/>
          <p:cNvSpPr/>
          <p:nvPr/>
        </p:nvSpPr>
        <p:spPr>
          <a:xfrm>
            <a:off x="846773" y="6333018"/>
            <a:ext cx="3024307" cy="377979"/>
          </a:xfrm>
          <a:prstGeom prst="rect">
            <a:avLst/>
          </a:prstGeom>
          <a:noFill/>
          <a:ln/>
        </p:spPr>
        <p:txBody>
          <a:bodyPr wrap="none" lIns="0" tIns="0" rIns="0" bIns="0" rtlCol="0" anchor="t"/>
          <a:lstStyle/>
          <a:p>
            <a:pPr marL="0" indent="0" algn="l">
              <a:lnSpc>
                <a:spcPts val="2950"/>
              </a:lnSpc>
              <a:buNone/>
            </a:pPr>
            <a:r>
              <a:rPr lang="en-US" sz="235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35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350" b="1" dirty="0">
                <a:solidFill>
                  <a:srgbClr val="161613"/>
                </a:solidFill>
                <a:latin typeface="Lato" panose="020F0502020204030203" pitchFamily="34" charset="0"/>
                <a:ea typeface="Lato" panose="020F0502020204030203" pitchFamily="34" charset="0"/>
                <a:cs typeface="Lato" panose="020F0502020204030203" pitchFamily="34" charset="0"/>
              </a:rPr>
              <a:t>TOOLS</a:t>
            </a:r>
            <a:endParaRPr lang="en-US" sz="2350" dirty="0">
              <a:latin typeface="Lato" panose="020F0502020204030203" pitchFamily="34" charset="0"/>
              <a:ea typeface="Lato" panose="020F0502020204030203" pitchFamily="34" charset="0"/>
              <a:cs typeface="Lato" panose="020F0502020204030203" pitchFamily="34" charset="0"/>
            </a:endParaRPr>
          </a:p>
        </p:txBody>
      </p:sp>
      <p:sp>
        <p:nvSpPr>
          <p:cNvPr id="6" name="Text 3"/>
          <p:cNvSpPr/>
          <p:nvPr/>
        </p:nvSpPr>
        <p:spPr>
          <a:xfrm>
            <a:off x="846773" y="7073856"/>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Executive Narrative Prep Sheet</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7" name="Text 4"/>
          <p:cNvSpPr/>
          <p:nvPr/>
        </p:nvSpPr>
        <p:spPr>
          <a:xfrm>
            <a:off x="846773" y="7545526"/>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Insight-to-Action Message Converter</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8" name="Text 5"/>
          <p:cNvSpPr/>
          <p:nvPr/>
        </p:nvSpPr>
        <p:spPr>
          <a:xfrm>
            <a:off x="846773" y="8017196"/>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30-Second Urgency Pitch Builder</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9" name="Text 6"/>
          <p:cNvSpPr/>
          <p:nvPr/>
        </p:nvSpPr>
        <p:spPr>
          <a:xfrm>
            <a:off x="846773" y="8488866"/>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Audience Engagement Planning Grid</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0" name="Text 7"/>
          <p:cNvSpPr/>
          <p:nvPr/>
        </p:nvSpPr>
        <p:spPr>
          <a:xfrm>
            <a:off x="846773" y="8960536"/>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Storytelling Scorecard for Presentations</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1" name="Text 8"/>
          <p:cNvSpPr/>
          <p:nvPr/>
        </p:nvSpPr>
        <p:spPr>
          <a:xfrm>
            <a:off x="846773" y="9432205"/>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Call-to-Action Slide Format</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2" name="Text 9"/>
          <p:cNvSpPr/>
          <p:nvPr/>
        </p:nvSpPr>
        <p:spPr>
          <a:xfrm>
            <a:off x="846773" y="9903875"/>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Presentation Closeout Builder</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3" name="Text 10"/>
          <p:cNvSpPr/>
          <p:nvPr/>
        </p:nvSpPr>
        <p:spPr>
          <a:xfrm>
            <a:off x="846773" y="10653761"/>
            <a:ext cx="7695843" cy="377979"/>
          </a:xfrm>
          <a:prstGeom prst="rect">
            <a:avLst/>
          </a:prstGeom>
          <a:noFill/>
          <a:ln/>
        </p:spPr>
        <p:txBody>
          <a:bodyPr wrap="none" lIns="0" tIns="0" rIns="0" bIns="0" rtlCol="0" anchor="t"/>
          <a:lstStyle/>
          <a:p>
            <a:pPr marL="0" indent="0" algn="l">
              <a:lnSpc>
                <a:spcPts val="2950"/>
              </a:lnSpc>
              <a:buNone/>
            </a:pPr>
            <a:r>
              <a:rPr lang="en-US" sz="235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35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350" b="1" dirty="0">
                <a:solidFill>
                  <a:srgbClr val="161613"/>
                </a:solidFill>
                <a:latin typeface="Lato" panose="020F0502020204030203" pitchFamily="34" charset="0"/>
                <a:ea typeface="Lato" panose="020F0502020204030203" pitchFamily="34" charset="0"/>
                <a:cs typeface="Lato" panose="020F0502020204030203" pitchFamily="34" charset="0"/>
              </a:rPr>
              <a:t>TEMPLATES &amp; WORKSHEETS</a:t>
            </a:r>
            <a:r>
              <a:rPr lang="en-US" sz="235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350" i="1" dirty="0">
                <a:solidFill>
                  <a:srgbClr val="161613"/>
                </a:solidFill>
                <a:latin typeface="Lato" panose="020F0502020204030203" pitchFamily="34" charset="0"/>
                <a:ea typeface="Lato" panose="020F0502020204030203" pitchFamily="34" charset="0"/>
                <a:cs typeface="Lato" panose="020F0502020204030203" pitchFamily="34" charset="0"/>
              </a:rPr>
              <a:t>(Free, Ready-to-Use)</a:t>
            </a:r>
            <a:endParaRPr lang="en-US" sz="2350" dirty="0">
              <a:latin typeface="Lato" panose="020F0502020204030203" pitchFamily="34" charset="0"/>
              <a:ea typeface="Lato" panose="020F0502020204030203" pitchFamily="34" charset="0"/>
              <a:cs typeface="Lato" panose="020F0502020204030203" pitchFamily="34" charset="0"/>
            </a:endParaRPr>
          </a:p>
        </p:txBody>
      </p:sp>
      <p:sp>
        <p:nvSpPr>
          <p:cNvPr id="14" name="Text 11"/>
          <p:cNvSpPr/>
          <p:nvPr/>
        </p:nvSpPr>
        <p:spPr>
          <a:xfrm>
            <a:off x="846773" y="11394599"/>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Executive 5% Brief (Executive Worksheet)</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5" name="Text 12"/>
          <p:cNvSpPr/>
          <p:nvPr/>
        </p:nvSpPr>
        <p:spPr>
          <a:xfrm>
            <a:off x="846773" y="11866269"/>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Human Friction Map (Executive Worksheet)</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6" name="Text 13"/>
          <p:cNvSpPr/>
          <p:nvPr/>
        </p:nvSpPr>
        <p:spPr>
          <a:xfrm>
            <a:off x="846773" y="12337939"/>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Silent Slide Strategy (Executive Worksheet)</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7" name="Text 14"/>
          <p:cNvSpPr/>
          <p:nvPr/>
        </p:nvSpPr>
        <p:spPr>
          <a:xfrm>
            <a:off x="846773" y="12809609"/>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Visual Framing Slide Blueprint</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8" name="Text 15"/>
          <p:cNvSpPr/>
          <p:nvPr/>
        </p:nvSpPr>
        <p:spPr>
          <a:xfrm>
            <a:off x="846773" y="13281279"/>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Story Framing Canvas</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19" name="Text 16"/>
          <p:cNvSpPr/>
          <p:nvPr/>
        </p:nvSpPr>
        <p:spPr>
          <a:xfrm>
            <a:off x="846773" y="13752948"/>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Data Storytelling One-Pager</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20" name="Text 17"/>
          <p:cNvSpPr/>
          <p:nvPr/>
        </p:nvSpPr>
        <p:spPr>
          <a:xfrm>
            <a:off x="846773" y="14502834"/>
            <a:ext cx="5333048" cy="377979"/>
          </a:xfrm>
          <a:prstGeom prst="rect">
            <a:avLst/>
          </a:prstGeom>
          <a:noFill/>
          <a:ln/>
        </p:spPr>
        <p:txBody>
          <a:bodyPr wrap="none" lIns="0" tIns="0" rIns="0" bIns="0" rtlCol="0" anchor="t"/>
          <a:lstStyle/>
          <a:p>
            <a:pPr marL="0" indent="0" algn="l">
              <a:lnSpc>
                <a:spcPts val="2950"/>
              </a:lnSpc>
              <a:buNone/>
            </a:pPr>
            <a:r>
              <a:rPr lang="en-US" sz="235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35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350" b="1" dirty="0">
                <a:solidFill>
                  <a:srgbClr val="161613"/>
                </a:solidFill>
                <a:latin typeface="Lato" panose="020F0502020204030203" pitchFamily="34" charset="0"/>
                <a:ea typeface="Lato" panose="020F0502020204030203" pitchFamily="34" charset="0"/>
                <a:cs typeface="Lato" panose="020F0502020204030203" pitchFamily="34" charset="0"/>
              </a:rPr>
              <a:t>SERVICES &amp; STRATEGIC SUPPORT</a:t>
            </a:r>
            <a:endParaRPr lang="en-US" sz="2350" dirty="0">
              <a:latin typeface="Lato" panose="020F0502020204030203" pitchFamily="34" charset="0"/>
              <a:ea typeface="Lato" panose="020F0502020204030203" pitchFamily="34" charset="0"/>
              <a:cs typeface="Lato" panose="020F0502020204030203" pitchFamily="34" charset="0"/>
            </a:endParaRPr>
          </a:p>
        </p:txBody>
      </p:sp>
      <p:sp>
        <p:nvSpPr>
          <p:cNvPr id="21" name="Text 18"/>
          <p:cNvSpPr/>
          <p:nvPr/>
        </p:nvSpPr>
        <p:spPr>
          <a:xfrm>
            <a:off x="846773" y="15243673"/>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Leadership Acceleration Package</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22" name="Text 19"/>
          <p:cNvSpPr/>
          <p:nvPr/>
        </p:nvSpPr>
        <p:spPr>
          <a:xfrm>
            <a:off x="846773" y="15715342"/>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1:1 Clarity Sessions (First 4 Free)</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23" name="Text 20"/>
          <p:cNvSpPr/>
          <p:nvPr/>
        </p:nvSpPr>
        <p:spPr>
          <a:xfrm>
            <a:off x="846773" y="16187012"/>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Specialized Public Sector Services (Change, AI Readiness)</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24" name="Text 21"/>
          <p:cNvSpPr/>
          <p:nvPr/>
        </p:nvSpPr>
        <p:spPr>
          <a:xfrm>
            <a:off x="846773" y="16658682"/>
            <a:ext cx="12936855" cy="387026"/>
          </a:xfrm>
          <a:prstGeom prst="rect">
            <a:avLst/>
          </a:prstGeom>
          <a:noFill/>
          <a:ln/>
        </p:spPr>
        <p:txBody>
          <a:bodyPr wrap="none" lIns="0" tIns="0" rIns="0" bIns="0" rtlCol="0" anchor="t"/>
          <a:lstStyle/>
          <a:p>
            <a:pPr marL="342900" indent="-342900" algn="l">
              <a:lnSpc>
                <a:spcPts val="3000"/>
              </a:lnSpc>
              <a:buSzPct val="100000"/>
              <a:buChar char="•"/>
            </a:pPr>
            <a:r>
              <a:rPr lang="en-US" sz="1900" dirty="0">
                <a:solidFill>
                  <a:srgbClr val="161613"/>
                </a:solidFill>
                <a:latin typeface="Lato" panose="020F0502020204030203" pitchFamily="34" charset="0"/>
                <a:ea typeface="Lato" panose="020F0502020204030203" pitchFamily="34" charset="0"/>
                <a:cs typeface="Lato" panose="020F0502020204030203" pitchFamily="34" charset="0"/>
              </a:rPr>
              <a:t>Federal Briefings &amp; Procurement-Ready Support</a:t>
            </a:r>
            <a:endParaRPr lang="en-US" sz="1900" dirty="0">
              <a:latin typeface="Lato" panose="020F0502020204030203" pitchFamily="34" charset="0"/>
              <a:ea typeface="Lato" panose="020F0502020204030203" pitchFamily="34" charset="0"/>
              <a:cs typeface="Lato" panose="020F0502020204030203" pitchFamily="34" charset="0"/>
            </a:endParaRPr>
          </a:p>
        </p:txBody>
      </p:sp>
      <p:sp>
        <p:nvSpPr>
          <p:cNvPr id="36" name="TextBox 35">
            <a:extLst>
              <a:ext uri="{FF2B5EF4-FFF2-40B4-BE49-F238E27FC236}">
                <a16:creationId xmlns:a16="http://schemas.microsoft.com/office/drawing/2014/main" id="{BAEE3898-45C1-8F8F-99D4-4A57D554207D}"/>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a:t>
            </a:r>
          </a:p>
        </p:txBody>
      </p:sp>
      <p:sp>
        <p:nvSpPr>
          <p:cNvPr id="34" name="TextBox 33">
            <a:extLst>
              <a:ext uri="{FF2B5EF4-FFF2-40B4-BE49-F238E27FC236}">
                <a16:creationId xmlns:a16="http://schemas.microsoft.com/office/drawing/2014/main" id="{9C177982-16FB-259B-FAD6-7E6930C01040}"/>
              </a:ext>
            </a:extLst>
          </p:cNvPr>
          <p:cNvSpPr txBox="1"/>
          <p:nvPr/>
        </p:nvSpPr>
        <p:spPr>
          <a:xfrm>
            <a:off x="939522" y="17438465"/>
            <a:ext cx="11912878" cy="461665"/>
          </a:xfrm>
          <a:prstGeom prst="rect">
            <a:avLst/>
          </a:prstGeom>
          <a:noFill/>
        </p:spPr>
        <p:txBody>
          <a:bodyPr wrap="square">
            <a:spAutoFit/>
          </a:bodyPr>
          <a:lstStyle/>
          <a:p>
            <a:r>
              <a:rPr lang="en-US" sz="2400" i="1" dirty="0">
                <a:latin typeface="Lato" panose="020F0502020204030203" pitchFamily="34" charset="0"/>
                <a:ea typeface="Lato" panose="020F0502020204030203" pitchFamily="34" charset="0"/>
                <a:cs typeface="Lato" panose="020F0502020204030203" pitchFamily="34" charset="0"/>
              </a:rPr>
              <a:t>This toolkit is a starting point — the real value comes from applying it in your context.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13005078" cy="1677630"/>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Specialized Services for Public Sector </a:t>
            </a:r>
          </a:p>
          <a:p>
            <a:pPr>
              <a:lnSpc>
                <a:spcPts val="6600"/>
              </a:lnSpc>
            </a:pPr>
            <a:r>
              <a:rPr lang="en-US" sz="5250" b="1" dirty="0">
                <a:solidFill>
                  <a:srgbClr val="282824"/>
                </a:solidFill>
                <a:latin typeface="Lato Bold" pitchFamily="34" charset="0"/>
                <a:ea typeface="Lato Bold" pitchFamily="34" charset="-122"/>
              </a:rPr>
              <a:t>Challenges</a:t>
            </a:r>
          </a:p>
        </p:txBody>
      </p:sp>
      <p:sp>
        <p:nvSpPr>
          <p:cNvPr id="3" name="Shape 1"/>
          <p:cNvSpPr/>
          <p:nvPr/>
        </p:nvSpPr>
        <p:spPr>
          <a:xfrm>
            <a:off x="939522" y="2953591"/>
            <a:ext cx="604004" cy="603933"/>
          </a:xfrm>
          <a:prstGeom prst="roundRect">
            <a:avLst>
              <a:gd name="adj" fmla="val 6667"/>
            </a:avLst>
          </a:prstGeom>
          <a:solidFill>
            <a:srgbClr val="E5DFD2"/>
          </a:solidFill>
          <a:ln/>
        </p:spPr>
        <p:txBody>
          <a:bodyPr/>
          <a:lstStyle/>
          <a:p>
            <a:endParaRPr lang="en-US"/>
          </a:p>
        </p:txBody>
      </p:sp>
      <p:sp>
        <p:nvSpPr>
          <p:cNvPr id="4" name="Text 2"/>
          <p:cNvSpPr/>
          <p:nvPr/>
        </p:nvSpPr>
        <p:spPr>
          <a:xfrm>
            <a:off x="1811893" y="3045854"/>
            <a:ext cx="5335548" cy="838577"/>
          </a:xfrm>
          <a:prstGeom prst="rect">
            <a:avLst/>
          </a:prstGeom>
          <a:noFill/>
          <a:ln/>
        </p:spPr>
        <p:txBody>
          <a:bodyPr wrap="squar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Executive Briefings &amp; Strategy Facilitation</a:t>
            </a:r>
            <a:endParaRPr lang="en-US" sz="2600" dirty="0"/>
          </a:p>
        </p:txBody>
      </p:sp>
      <p:sp>
        <p:nvSpPr>
          <p:cNvPr id="5" name="Text 3"/>
          <p:cNvSpPr/>
          <p:nvPr/>
        </p:nvSpPr>
        <p:spPr>
          <a:xfrm>
            <a:off x="1811893" y="4045384"/>
            <a:ext cx="5335548" cy="214763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For teams needing quick alignment and forward momentum. $3,500–$7,500. Includes strategic decision facilitation, message framing, and stakeholder communication tools.</a:t>
            </a:r>
            <a:endParaRPr lang="en-US" sz="2100" dirty="0"/>
          </a:p>
        </p:txBody>
      </p:sp>
      <p:sp>
        <p:nvSpPr>
          <p:cNvPr id="6" name="Shape 4"/>
          <p:cNvSpPr/>
          <p:nvPr/>
        </p:nvSpPr>
        <p:spPr>
          <a:xfrm>
            <a:off x="7482959" y="2953591"/>
            <a:ext cx="604004" cy="603933"/>
          </a:xfrm>
          <a:prstGeom prst="roundRect">
            <a:avLst>
              <a:gd name="adj" fmla="val 6667"/>
            </a:avLst>
          </a:prstGeom>
          <a:solidFill>
            <a:srgbClr val="E5DFD2"/>
          </a:solidFill>
          <a:ln/>
        </p:spPr>
        <p:txBody>
          <a:bodyPr/>
          <a:lstStyle/>
          <a:p>
            <a:endParaRPr lang="en-US"/>
          </a:p>
        </p:txBody>
      </p:sp>
      <p:sp>
        <p:nvSpPr>
          <p:cNvPr id="7" name="Text 5"/>
          <p:cNvSpPr/>
          <p:nvPr/>
        </p:nvSpPr>
        <p:spPr>
          <a:xfrm>
            <a:off x="8355330" y="3045854"/>
            <a:ext cx="5335548" cy="838577"/>
          </a:xfrm>
          <a:prstGeom prst="rect">
            <a:avLst/>
          </a:prstGeom>
          <a:noFill/>
          <a:ln/>
        </p:spPr>
        <p:txBody>
          <a:bodyPr wrap="squar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Communication &amp; Presentation Coaching</a:t>
            </a:r>
            <a:endParaRPr lang="en-US" sz="2600" dirty="0"/>
          </a:p>
        </p:txBody>
      </p:sp>
      <p:sp>
        <p:nvSpPr>
          <p:cNvPr id="8" name="Text 6"/>
          <p:cNvSpPr/>
          <p:nvPr/>
        </p:nvSpPr>
        <p:spPr>
          <a:xfrm>
            <a:off x="8355330" y="4045384"/>
            <a:ext cx="5335548" cy="214763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For leaders who need to clarify, convince, or reset the tone. $2,500–$6,500. Includes narrative sharpening, slide refinement, and delivery coaching for high-stakes engagements.</a:t>
            </a:r>
            <a:endParaRPr lang="en-US" sz="2100" dirty="0"/>
          </a:p>
        </p:txBody>
      </p:sp>
      <p:sp>
        <p:nvSpPr>
          <p:cNvPr id="9" name="Text 7"/>
          <p:cNvSpPr/>
          <p:nvPr/>
        </p:nvSpPr>
        <p:spPr>
          <a:xfrm>
            <a:off x="939522" y="6763259"/>
            <a:ext cx="4632246" cy="419288"/>
          </a:xfrm>
          <a:prstGeom prst="rect">
            <a:avLst/>
          </a:prstGeom>
          <a:noFill/>
          <a:ln/>
        </p:spPr>
        <p:txBody>
          <a:bodyPr wrap="none" lIns="0" tIns="0" rIns="0" bIns="0" rtlCol="0" anchor="t"/>
          <a:lstStyle/>
          <a:p>
            <a:pPr marL="0" indent="0" algn="l">
              <a:lnSpc>
                <a:spcPts val="3300"/>
              </a:lnSpc>
              <a:buNone/>
            </a:pPr>
            <a:r>
              <a:rPr lang="en-US" sz="2600" b="1" dirty="0">
                <a:solidFill>
                  <a:srgbClr val="282824"/>
                </a:solidFill>
                <a:latin typeface="Lato Bold" pitchFamily="34" charset="0"/>
                <a:ea typeface="Lato Bold" pitchFamily="34" charset="-122"/>
                <a:cs typeface="Lato Bold" pitchFamily="34" charset="-120"/>
              </a:rPr>
              <a:t>Change Leadership Workshops</a:t>
            </a:r>
            <a:endParaRPr lang="en-US" sz="2600" dirty="0"/>
          </a:p>
        </p:txBody>
      </p:sp>
      <p:sp>
        <p:nvSpPr>
          <p:cNvPr id="10" name="Text 8"/>
          <p:cNvSpPr/>
          <p:nvPr/>
        </p:nvSpPr>
        <p:spPr>
          <a:xfrm>
            <a:off x="939522" y="7450883"/>
            <a:ext cx="6048256" cy="1288580"/>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Designed for departments absorbing new functions, staff cuts, or policy pivots. $5,000–$15,000. These comprehensive workshops include:</a:t>
            </a:r>
            <a:endParaRPr lang="en-US" sz="2100" dirty="0"/>
          </a:p>
        </p:txBody>
      </p:sp>
      <p:sp>
        <p:nvSpPr>
          <p:cNvPr id="11" name="Text 9"/>
          <p:cNvSpPr/>
          <p:nvPr/>
        </p:nvSpPr>
        <p:spPr>
          <a:xfrm>
            <a:off x="939522" y="8981012"/>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Collaborative group facilitation</a:t>
            </a:r>
            <a:endParaRPr lang="en-US" sz="2100" dirty="0"/>
          </a:p>
        </p:txBody>
      </p:sp>
      <p:sp>
        <p:nvSpPr>
          <p:cNvPr id="12" name="Text 10"/>
          <p:cNvSpPr/>
          <p:nvPr/>
        </p:nvSpPr>
        <p:spPr>
          <a:xfrm>
            <a:off x="939522" y="9504468"/>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Resistance planning frameworks</a:t>
            </a:r>
            <a:endParaRPr lang="en-US" sz="2100" dirty="0"/>
          </a:p>
        </p:txBody>
      </p:sp>
      <p:sp>
        <p:nvSpPr>
          <p:cNvPr id="13" name="Text 11"/>
          <p:cNvSpPr/>
          <p:nvPr/>
        </p:nvSpPr>
        <p:spPr>
          <a:xfrm>
            <a:off x="939522" y="10027924"/>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Communication alignment strategies</a:t>
            </a:r>
            <a:endParaRPr lang="en-US" sz="2100" dirty="0"/>
          </a:p>
        </p:txBody>
      </p:sp>
      <p:sp>
        <p:nvSpPr>
          <p:cNvPr id="14" name="Text 12"/>
          <p:cNvSpPr/>
          <p:nvPr/>
        </p:nvSpPr>
        <p:spPr>
          <a:xfrm>
            <a:off x="939522" y="10551380"/>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Roadmap recalibration tools</a:t>
            </a:r>
            <a:endParaRPr lang="en-US" sz="2100" dirty="0"/>
          </a:p>
        </p:txBody>
      </p:sp>
      <p:sp>
        <p:nvSpPr>
          <p:cNvPr id="15" name="Text 13"/>
          <p:cNvSpPr/>
          <p:nvPr/>
        </p:nvSpPr>
        <p:spPr>
          <a:xfrm>
            <a:off x="7650242" y="6763259"/>
            <a:ext cx="5484019" cy="419288"/>
          </a:xfrm>
          <a:prstGeom prst="rect">
            <a:avLst/>
          </a:prstGeom>
          <a:noFill/>
          <a:ln/>
        </p:spPr>
        <p:txBody>
          <a:bodyPr wrap="none" lIns="0" tIns="0" rIns="0" bIns="0" rtlCol="0" anchor="t"/>
          <a:lstStyle/>
          <a:p>
            <a:pPr marL="0" indent="0" algn="l">
              <a:lnSpc>
                <a:spcPts val="3300"/>
              </a:lnSpc>
              <a:buNone/>
            </a:pPr>
            <a:r>
              <a:rPr lang="en-US" sz="2600" b="1" dirty="0">
                <a:solidFill>
                  <a:srgbClr val="282824"/>
                </a:solidFill>
                <a:latin typeface="Lato Bold" pitchFamily="34" charset="0"/>
                <a:ea typeface="Lato Bold" pitchFamily="34" charset="-122"/>
                <a:cs typeface="Lato Bold" pitchFamily="34" charset="-120"/>
              </a:rPr>
              <a:t>AI &amp; Technology Adoption Readiness</a:t>
            </a:r>
            <a:endParaRPr lang="en-US" sz="2600" dirty="0"/>
          </a:p>
        </p:txBody>
      </p:sp>
      <p:sp>
        <p:nvSpPr>
          <p:cNvPr id="16" name="Text 14"/>
          <p:cNvSpPr/>
          <p:nvPr/>
        </p:nvSpPr>
        <p:spPr>
          <a:xfrm>
            <a:off x="7650242" y="7450883"/>
            <a:ext cx="6048256" cy="1288580"/>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Specialized support for agencies advancing digital initiatives after losing key staff or project owners. $8,500–$25,000. This program delivers:</a:t>
            </a:r>
            <a:endParaRPr lang="en-US" sz="2100" dirty="0"/>
          </a:p>
        </p:txBody>
      </p:sp>
      <p:sp>
        <p:nvSpPr>
          <p:cNvPr id="17" name="Text 15"/>
          <p:cNvSpPr/>
          <p:nvPr/>
        </p:nvSpPr>
        <p:spPr>
          <a:xfrm>
            <a:off x="7650242" y="8981012"/>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Comprehensive readiness assessment</a:t>
            </a:r>
            <a:endParaRPr lang="en-US" sz="2100" dirty="0"/>
          </a:p>
        </p:txBody>
      </p:sp>
      <p:sp>
        <p:nvSpPr>
          <p:cNvPr id="18" name="Text 16"/>
          <p:cNvSpPr/>
          <p:nvPr/>
        </p:nvSpPr>
        <p:spPr>
          <a:xfrm>
            <a:off x="7650242" y="9504468"/>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Behavior change planning</a:t>
            </a:r>
            <a:endParaRPr lang="en-US" sz="2100" dirty="0"/>
          </a:p>
        </p:txBody>
      </p:sp>
      <p:sp>
        <p:nvSpPr>
          <p:cNvPr id="19" name="Text 17"/>
          <p:cNvSpPr/>
          <p:nvPr/>
        </p:nvSpPr>
        <p:spPr>
          <a:xfrm>
            <a:off x="7650242" y="10027924"/>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Leadership alignment briefings</a:t>
            </a:r>
            <a:endParaRPr lang="en-US" sz="2100" dirty="0"/>
          </a:p>
        </p:txBody>
      </p:sp>
      <p:sp>
        <p:nvSpPr>
          <p:cNvPr id="20" name="Text 18"/>
          <p:cNvSpPr/>
          <p:nvPr/>
        </p:nvSpPr>
        <p:spPr>
          <a:xfrm>
            <a:off x="7650242" y="10551380"/>
            <a:ext cx="6048256"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4A4A45"/>
                </a:solidFill>
                <a:latin typeface="Lato" pitchFamily="34" charset="0"/>
                <a:ea typeface="Lato" pitchFamily="34" charset="-122"/>
                <a:cs typeface="Lato" pitchFamily="34" charset="-120"/>
              </a:rPr>
              <a:t>Workforce transition support</a:t>
            </a:r>
            <a:endParaRPr lang="en-US" sz="2100" dirty="0"/>
          </a:p>
        </p:txBody>
      </p:sp>
      <p:sp>
        <p:nvSpPr>
          <p:cNvPr id="21" name="Text 19"/>
          <p:cNvSpPr/>
          <p:nvPr/>
        </p:nvSpPr>
        <p:spPr>
          <a:xfrm>
            <a:off x="939522" y="11376742"/>
            <a:ext cx="12751356" cy="85905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Contact us to discuss executive bundles, agency pivot support, or mission-specific briefings. We're ready to meet you where you are and move forward together: </a:t>
            </a:r>
            <a:r>
              <a:rPr lang="en-US" sz="2100" u="sng" dirty="0">
                <a:solidFill>
                  <a:srgbClr val="282824"/>
                </a:solidFill>
                <a:latin typeface="Lato" pitchFamily="34" charset="0"/>
                <a:ea typeface="Lato" pitchFamily="34" charset="-122"/>
                <a:cs typeface="Lato" pitchFamily="34" charset="-120"/>
                <a:hlinkClick r:id="rId3">
                  <a:extLst>
                    <a:ext uri="{A12FA001-AC4F-418D-AE19-62706E023703}">
                      <ahyp:hlinkClr xmlns:ahyp="http://schemas.microsoft.com/office/drawing/2018/hyperlinkcolor" val="tx"/>
                    </a:ext>
                  </a:extLst>
                </a:hlinkClick>
              </a:rPr>
              <a:t>info@vanbrillc.com</a:t>
            </a:r>
            <a:r>
              <a:rPr lang="en-US" sz="2100" dirty="0">
                <a:solidFill>
                  <a:srgbClr val="4A4A45"/>
                </a:solidFill>
                <a:latin typeface="Lato" pitchFamily="34" charset="0"/>
                <a:ea typeface="Lato" pitchFamily="34" charset="-122"/>
                <a:cs typeface="Lato" pitchFamily="34" charset="-120"/>
              </a:rPr>
              <a:t> or 571-329-0246.</a:t>
            </a:r>
            <a:endParaRPr lang="en-US" sz="2100" dirty="0"/>
          </a:p>
        </p:txBody>
      </p:sp>
      <p:sp>
        <p:nvSpPr>
          <p:cNvPr id="23" name="TextBox 22">
            <a:extLst>
              <a:ext uri="{FF2B5EF4-FFF2-40B4-BE49-F238E27FC236}">
                <a16:creationId xmlns:a16="http://schemas.microsoft.com/office/drawing/2014/main" id="{C6A5C5CF-3F9D-6529-A494-2AB977426853}"/>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9523095" cy="838815"/>
          </a:xfrm>
          <a:prstGeom prst="rect">
            <a:avLst/>
          </a:prstGeom>
          <a:noFill/>
          <a:ln/>
        </p:spPr>
        <p:txBody>
          <a:bodyPr wrap="none" lIns="0" tIns="0" rIns="0" bIns="0" rtlCol="0" anchor="t"/>
          <a:lstStyle/>
          <a:p>
            <a:pPr marL="0" indent="0" algn="l">
              <a:lnSpc>
                <a:spcPts val="6600"/>
              </a:lnSpc>
              <a:buNone/>
            </a:pPr>
            <a:r>
              <a:rPr lang="en-US" sz="5250" b="1" dirty="0">
                <a:solidFill>
                  <a:srgbClr val="282824"/>
                </a:solidFill>
                <a:latin typeface="Lato Bold" pitchFamily="34" charset="0"/>
                <a:ea typeface="Lato Bold" pitchFamily="34" charset="-122"/>
                <a:cs typeface="Lato Bold" pitchFamily="34" charset="-120"/>
              </a:rPr>
              <a:t>Federal Partnership Credentials</a:t>
            </a:r>
            <a:endParaRPr lang="en-US" sz="5250" dirty="0"/>
          </a:p>
        </p:txBody>
      </p:sp>
      <p:sp>
        <p:nvSpPr>
          <p:cNvPr id="3" name="Text 1"/>
          <p:cNvSpPr/>
          <p:nvPr/>
        </p:nvSpPr>
        <p:spPr>
          <a:xfrm>
            <a:off x="939522" y="2248943"/>
            <a:ext cx="4260056" cy="419288"/>
          </a:xfrm>
          <a:prstGeom prst="rect">
            <a:avLst/>
          </a:prstGeom>
          <a:noFill/>
          <a:ln/>
        </p:spPr>
        <p:txBody>
          <a:bodyPr wrap="none" lIns="0" tIns="0" rIns="0" bIns="0" rtlCol="0" anchor="t"/>
          <a:lstStyle/>
          <a:p>
            <a:pPr marL="0" indent="0" algn="l">
              <a:lnSpc>
                <a:spcPts val="3300"/>
              </a:lnSpc>
              <a:buNone/>
            </a:pPr>
            <a:r>
              <a:rPr lang="en-US" sz="2600" b="1" dirty="0">
                <a:solidFill>
                  <a:srgbClr val="282824"/>
                </a:solidFill>
                <a:latin typeface="Lato Bold" pitchFamily="34" charset="0"/>
                <a:ea typeface="Lato Bold" pitchFamily="34" charset="-122"/>
                <a:cs typeface="Lato Bold" pitchFamily="34" charset="-120"/>
              </a:rPr>
              <a:t>SBA-Certified Qualifications</a:t>
            </a:r>
            <a:endParaRPr lang="en-US" sz="2600" dirty="0"/>
          </a:p>
        </p:txBody>
      </p:sp>
      <p:sp>
        <p:nvSpPr>
          <p:cNvPr id="4" name="Text 2"/>
          <p:cNvSpPr/>
          <p:nvPr/>
        </p:nvSpPr>
        <p:spPr>
          <a:xfrm>
            <a:off x="939522" y="2936567"/>
            <a:ext cx="6048256" cy="3006687"/>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Vanbri Consulting is a certified Woman-Owned Small Business (WOSB) and SBA-approved federal partner equipped to support transformation in complex, mission-critical environments. Our certification ensures we meet rigorous standards for federal contracting and can seamlessly integrate with government procurement processes.</a:t>
            </a:r>
            <a:endParaRPr lang="en-US" sz="2100" dirty="0"/>
          </a:p>
        </p:txBody>
      </p:sp>
      <p:sp>
        <p:nvSpPr>
          <p:cNvPr id="5" name="Text 3"/>
          <p:cNvSpPr/>
          <p:nvPr/>
        </p:nvSpPr>
        <p:spPr>
          <a:xfrm>
            <a:off x="939522" y="6211589"/>
            <a:ext cx="5633085" cy="419288"/>
          </a:xfrm>
          <a:prstGeom prst="rect">
            <a:avLst/>
          </a:prstGeom>
          <a:noFill/>
          <a:ln/>
        </p:spPr>
        <p:txBody>
          <a:bodyPr wrap="none" lIns="0" tIns="0" rIns="0" bIns="0" rtlCol="0" anchor="t"/>
          <a:lstStyle/>
          <a:p>
            <a:pPr marL="0" indent="0" algn="l">
              <a:lnSpc>
                <a:spcPts val="3300"/>
              </a:lnSpc>
              <a:buNone/>
            </a:pPr>
            <a:r>
              <a:rPr lang="en-US" sz="2600" b="1" dirty="0">
                <a:solidFill>
                  <a:srgbClr val="282824"/>
                </a:solidFill>
                <a:latin typeface="Lato Bold" pitchFamily="34" charset="0"/>
                <a:ea typeface="Lato Bold" pitchFamily="34" charset="-122"/>
                <a:cs typeface="Lato Bold" pitchFamily="34" charset="-120"/>
              </a:rPr>
              <a:t>Understanding the Federal Landscape</a:t>
            </a:r>
            <a:endParaRPr lang="en-US" sz="2600" dirty="0"/>
          </a:p>
        </p:txBody>
      </p:sp>
      <p:sp>
        <p:nvSpPr>
          <p:cNvPr id="6" name="Text 4"/>
          <p:cNvSpPr/>
          <p:nvPr/>
        </p:nvSpPr>
        <p:spPr>
          <a:xfrm>
            <a:off x="939522" y="6899212"/>
            <a:ext cx="6048256" cy="2577160"/>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We understand the unique realities of the federal environment-policy shifts, organizational silos, procurement constraints, and the human dynamics beneath them. This insight allows us to deliver practical solutions that work within government contexts and constraints.</a:t>
            </a:r>
            <a:endParaRPr lang="en-US" sz="2100" dirty="0"/>
          </a:p>
        </p:txBody>
      </p:sp>
      <p:pic>
        <p:nvPicPr>
          <p:cNvPr id="7" name="Image 0" descr="preencoded.png"/>
          <p:cNvPicPr>
            <a:picLocks noChangeAspect="1"/>
          </p:cNvPicPr>
          <p:nvPr/>
        </p:nvPicPr>
        <p:blipFill>
          <a:blip r:embed="rId3"/>
          <a:stretch>
            <a:fillRect/>
          </a:stretch>
        </p:blipFill>
        <p:spPr>
          <a:xfrm>
            <a:off x="7650242" y="2282515"/>
            <a:ext cx="6048256" cy="3298593"/>
          </a:xfrm>
          <a:prstGeom prst="rect">
            <a:avLst/>
          </a:prstGeom>
        </p:spPr>
      </p:pic>
      <p:sp>
        <p:nvSpPr>
          <p:cNvPr id="8" name="Text 5"/>
          <p:cNvSpPr/>
          <p:nvPr/>
        </p:nvSpPr>
        <p:spPr>
          <a:xfrm>
            <a:off x="7650242" y="5883015"/>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282824"/>
                </a:solidFill>
                <a:latin typeface="Lato Bold" pitchFamily="34" charset="0"/>
                <a:ea typeface="Lato Bold" pitchFamily="34" charset="-122"/>
                <a:cs typeface="Lato Bold" pitchFamily="34" charset="-120"/>
              </a:rPr>
              <a:t>Our Value Proposition</a:t>
            </a:r>
            <a:endParaRPr lang="en-US" sz="2600" dirty="0"/>
          </a:p>
        </p:txBody>
      </p:sp>
      <p:sp>
        <p:nvSpPr>
          <p:cNvPr id="9" name="Text 6"/>
          <p:cNvSpPr/>
          <p:nvPr/>
        </p:nvSpPr>
        <p:spPr>
          <a:xfrm>
            <a:off x="7650242" y="6570639"/>
            <a:ext cx="6048256" cy="859053"/>
          </a:xfrm>
          <a:prstGeom prst="rect">
            <a:avLst/>
          </a:prstGeom>
          <a:noFill/>
          <a:ln/>
        </p:spPr>
        <p:txBody>
          <a:bodyPr wrap="square" lIns="0" tIns="0" rIns="0" bIns="0" rtlCol="0" anchor="t"/>
          <a:lstStyle/>
          <a:p>
            <a:pPr marL="342900" indent="-342900" algn="l">
              <a:lnSpc>
                <a:spcPts val="3350"/>
              </a:lnSpc>
              <a:buSzPct val="100000"/>
              <a:buChar char="•"/>
            </a:pPr>
            <a:r>
              <a:rPr lang="en-US" sz="2100" b="1" dirty="0">
                <a:solidFill>
                  <a:srgbClr val="4A4A45"/>
                </a:solidFill>
                <a:latin typeface="Lato" pitchFamily="34" charset="0"/>
                <a:ea typeface="Lato" pitchFamily="34" charset="-122"/>
                <a:cs typeface="Lato" pitchFamily="34" charset="-120"/>
              </a:rPr>
              <a:t>SBA-Certified &amp; Federal Procurement Ready</a:t>
            </a:r>
            <a:r>
              <a:rPr lang="en-US" sz="2100" dirty="0">
                <a:solidFill>
                  <a:srgbClr val="4A4A45"/>
                </a:solidFill>
                <a:latin typeface="Lato" pitchFamily="34" charset="0"/>
                <a:ea typeface="Lato" pitchFamily="34" charset="-122"/>
                <a:cs typeface="Lato" pitchFamily="34" charset="-120"/>
              </a:rPr>
              <a:t> for streamlined contracting</a:t>
            </a:r>
            <a:endParaRPr lang="en-US" sz="2100" dirty="0"/>
          </a:p>
        </p:txBody>
      </p:sp>
      <p:sp>
        <p:nvSpPr>
          <p:cNvPr id="10" name="Text 7"/>
          <p:cNvSpPr/>
          <p:nvPr/>
        </p:nvSpPr>
        <p:spPr>
          <a:xfrm>
            <a:off x="7650242" y="7523621"/>
            <a:ext cx="6048256" cy="1288580"/>
          </a:xfrm>
          <a:prstGeom prst="rect">
            <a:avLst/>
          </a:prstGeom>
          <a:noFill/>
          <a:ln/>
        </p:spPr>
        <p:txBody>
          <a:bodyPr wrap="square" lIns="0" tIns="0" rIns="0" bIns="0" rtlCol="0" anchor="t"/>
          <a:lstStyle/>
          <a:p>
            <a:pPr marL="342900" indent="-342900" algn="l">
              <a:lnSpc>
                <a:spcPts val="3350"/>
              </a:lnSpc>
              <a:buSzPct val="100000"/>
              <a:buChar char="•"/>
            </a:pPr>
            <a:r>
              <a:rPr lang="en-US" sz="2100" b="1" dirty="0">
                <a:solidFill>
                  <a:srgbClr val="4A4A45"/>
                </a:solidFill>
                <a:latin typeface="Lato" pitchFamily="34" charset="0"/>
                <a:ea typeface="Lato" pitchFamily="34" charset="-122"/>
                <a:cs typeface="Lato" pitchFamily="34" charset="-120"/>
              </a:rPr>
              <a:t>Woman-Owned Perspective with Enterprise-Grade Rigor</a:t>
            </a:r>
            <a:r>
              <a:rPr lang="en-US" sz="2100" dirty="0">
                <a:solidFill>
                  <a:srgbClr val="4A4A45"/>
                </a:solidFill>
                <a:latin typeface="Lato" pitchFamily="34" charset="0"/>
                <a:ea typeface="Lato" pitchFamily="34" charset="-122"/>
                <a:cs typeface="Lato" pitchFamily="34" charset="-120"/>
              </a:rPr>
              <a:t> combining diverse thinking with proven methodologies</a:t>
            </a:r>
            <a:endParaRPr lang="en-US" sz="2100" dirty="0"/>
          </a:p>
        </p:txBody>
      </p:sp>
      <p:sp>
        <p:nvSpPr>
          <p:cNvPr id="11" name="Text 8"/>
          <p:cNvSpPr/>
          <p:nvPr/>
        </p:nvSpPr>
        <p:spPr>
          <a:xfrm>
            <a:off x="7650242" y="8906131"/>
            <a:ext cx="6048256" cy="859053"/>
          </a:xfrm>
          <a:prstGeom prst="rect">
            <a:avLst/>
          </a:prstGeom>
          <a:noFill/>
          <a:ln/>
        </p:spPr>
        <p:txBody>
          <a:bodyPr wrap="square" lIns="0" tIns="0" rIns="0" bIns="0" rtlCol="0" anchor="t"/>
          <a:lstStyle/>
          <a:p>
            <a:pPr marL="342900" indent="-342900" algn="l">
              <a:lnSpc>
                <a:spcPts val="3350"/>
              </a:lnSpc>
              <a:buSzPct val="100000"/>
              <a:buChar char="•"/>
            </a:pPr>
            <a:r>
              <a:rPr lang="en-US" sz="2100" b="1" dirty="0">
                <a:solidFill>
                  <a:srgbClr val="4A4A45"/>
                </a:solidFill>
                <a:latin typeface="Lato" pitchFamily="34" charset="0"/>
                <a:ea typeface="Lato" pitchFamily="34" charset="-122"/>
                <a:cs typeface="Lato" pitchFamily="34" charset="-120"/>
              </a:rPr>
              <a:t>Immediate Value</a:t>
            </a:r>
            <a:r>
              <a:rPr lang="en-US" sz="2100" dirty="0">
                <a:solidFill>
                  <a:srgbClr val="4A4A45"/>
                </a:solidFill>
                <a:latin typeface="Lato" pitchFamily="34" charset="0"/>
                <a:ea typeface="Lato" pitchFamily="34" charset="-122"/>
                <a:cs typeface="Lato" pitchFamily="34" charset="-120"/>
              </a:rPr>
              <a:t> with alignment, action, and clarity from day one</a:t>
            </a:r>
            <a:endParaRPr lang="en-US" sz="2100" dirty="0"/>
          </a:p>
        </p:txBody>
      </p:sp>
      <p:sp>
        <p:nvSpPr>
          <p:cNvPr id="12" name="Text 9"/>
          <p:cNvSpPr/>
          <p:nvPr/>
        </p:nvSpPr>
        <p:spPr>
          <a:xfrm>
            <a:off x="939522" y="10161020"/>
            <a:ext cx="12751356" cy="85905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When programs stall, priorities change, or leadership roles expand overnight, Vanbri brings the traction, structure, and clarity needed to move forward in the federal environment.</a:t>
            </a:r>
            <a:endParaRPr lang="en-US" sz="2100" dirty="0"/>
          </a:p>
        </p:txBody>
      </p:sp>
      <p:sp>
        <p:nvSpPr>
          <p:cNvPr id="15" name="TextBox 14">
            <a:extLst>
              <a:ext uri="{FF2B5EF4-FFF2-40B4-BE49-F238E27FC236}">
                <a16:creationId xmlns:a16="http://schemas.microsoft.com/office/drawing/2014/main" id="{B5CC12D6-4DB6-8839-F06A-9A7E1B8AB31E}"/>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20</a:t>
            </a:r>
          </a:p>
        </p:txBody>
      </p:sp>
    </p:spTree>
    <p:extLst>
      <p:ext uri="{BB962C8B-B14F-4D97-AF65-F5344CB8AC3E}">
        <p14:creationId xmlns:p14="http://schemas.microsoft.com/office/powerpoint/2010/main" val="262671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6711077" cy="838815"/>
          </a:xfrm>
          <a:prstGeom prst="rect">
            <a:avLst/>
          </a:prstGeom>
          <a:noFill/>
          <a:ln/>
        </p:spPr>
        <p:txBody>
          <a:bodyPr wrap="none" lIns="0" tIns="0" rIns="0" bIns="0" rtlCol="0" anchor="t"/>
          <a:lstStyle/>
          <a:p>
            <a:pPr marL="0" indent="0" algn="l">
              <a:lnSpc>
                <a:spcPts val="6600"/>
              </a:lnSpc>
              <a:buNone/>
            </a:pPr>
            <a:r>
              <a:rPr lang="en-US" sz="5250" b="1" dirty="0">
                <a:solidFill>
                  <a:srgbClr val="282824"/>
                </a:solidFill>
                <a:latin typeface="Lato Bold" pitchFamily="34" charset="0"/>
                <a:ea typeface="Lato Bold" pitchFamily="34" charset="-122"/>
                <a:cs typeface="Lato Bold" pitchFamily="34" charset="-120"/>
              </a:rPr>
              <a:t>Client Testimonials</a:t>
            </a:r>
            <a:endParaRPr lang="en-US" sz="5250" dirty="0"/>
          </a:p>
        </p:txBody>
      </p:sp>
      <p:sp>
        <p:nvSpPr>
          <p:cNvPr id="3" name="Text 1"/>
          <p:cNvSpPr/>
          <p:nvPr/>
        </p:nvSpPr>
        <p:spPr>
          <a:xfrm>
            <a:off x="1342192" y="2416683"/>
            <a:ext cx="12348686" cy="85905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Vanbri helped us cut through the noise. Our AI team had vision - they gave us structure, alignment, and a message that actually moved the market.</a:t>
            </a:r>
            <a:endParaRPr lang="en-US" sz="2100" dirty="0"/>
          </a:p>
        </p:txBody>
      </p:sp>
      <p:sp>
        <p:nvSpPr>
          <p:cNvPr id="4" name="Shape 2"/>
          <p:cNvSpPr/>
          <p:nvPr/>
        </p:nvSpPr>
        <p:spPr>
          <a:xfrm>
            <a:off x="939522" y="2114776"/>
            <a:ext cx="30480" cy="1462867"/>
          </a:xfrm>
          <a:prstGeom prst="rect">
            <a:avLst/>
          </a:prstGeom>
          <a:solidFill>
            <a:srgbClr val="282824"/>
          </a:solidFill>
          <a:ln/>
        </p:spPr>
        <p:txBody>
          <a:bodyPr/>
          <a:lstStyle/>
          <a:p>
            <a:endParaRPr lang="en-US"/>
          </a:p>
        </p:txBody>
      </p:sp>
      <p:sp>
        <p:nvSpPr>
          <p:cNvPr id="5" name="Text 3"/>
          <p:cNvSpPr/>
          <p:nvPr/>
        </p:nvSpPr>
        <p:spPr>
          <a:xfrm>
            <a:off x="939522" y="3879550"/>
            <a:ext cx="12751356" cy="429527"/>
          </a:xfrm>
          <a:prstGeom prst="rect">
            <a:avLst/>
          </a:prstGeom>
          <a:noFill/>
          <a:ln/>
        </p:spPr>
        <p:txBody>
          <a:bodyPr wrap="none" lIns="0" tIns="0" rIns="0" bIns="0" rtlCol="0" anchor="t"/>
          <a:lstStyle/>
          <a:p>
            <a:pPr marL="0" indent="0" algn="l">
              <a:lnSpc>
                <a:spcPts val="3350"/>
              </a:lnSpc>
              <a:buNone/>
            </a:pPr>
            <a:r>
              <a:rPr lang="en-US" sz="2100" b="1" dirty="0">
                <a:solidFill>
                  <a:srgbClr val="4A4A45"/>
                </a:solidFill>
                <a:latin typeface="Lato" pitchFamily="34" charset="0"/>
                <a:ea typeface="Lato" pitchFamily="34" charset="-122"/>
                <a:cs typeface="Lato" pitchFamily="34" charset="-120"/>
              </a:rPr>
              <a:t>- Co-Founder, Applied AI Firm</a:t>
            </a:r>
            <a:endParaRPr lang="en-US" sz="2100" dirty="0"/>
          </a:p>
        </p:txBody>
      </p:sp>
      <p:sp>
        <p:nvSpPr>
          <p:cNvPr id="6" name="Text 4"/>
          <p:cNvSpPr/>
          <p:nvPr/>
        </p:nvSpPr>
        <p:spPr>
          <a:xfrm>
            <a:off x="1342192" y="4912890"/>
            <a:ext cx="12348686" cy="85905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Their facilitation was a turning point. In two sessions, we had stakeholder alignment, a focused direction, and clarity on how to execute.</a:t>
            </a:r>
            <a:endParaRPr lang="en-US" sz="2100" dirty="0"/>
          </a:p>
        </p:txBody>
      </p:sp>
      <p:sp>
        <p:nvSpPr>
          <p:cNvPr id="7" name="Shape 5"/>
          <p:cNvSpPr/>
          <p:nvPr/>
        </p:nvSpPr>
        <p:spPr>
          <a:xfrm>
            <a:off x="939522" y="4610983"/>
            <a:ext cx="30480" cy="1462867"/>
          </a:xfrm>
          <a:prstGeom prst="rect">
            <a:avLst/>
          </a:prstGeom>
          <a:solidFill>
            <a:srgbClr val="282824"/>
          </a:solidFill>
          <a:ln/>
        </p:spPr>
        <p:txBody>
          <a:bodyPr/>
          <a:lstStyle/>
          <a:p>
            <a:endParaRPr lang="en-US"/>
          </a:p>
        </p:txBody>
      </p:sp>
      <p:sp>
        <p:nvSpPr>
          <p:cNvPr id="8" name="Text 6"/>
          <p:cNvSpPr/>
          <p:nvPr/>
        </p:nvSpPr>
        <p:spPr>
          <a:xfrm>
            <a:off x="939522" y="6375757"/>
            <a:ext cx="12751356" cy="429527"/>
          </a:xfrm>
          <a:prstGeom prst="rect">
            <a:avLst/>
          </a:prstGeom>
          <a:noFill/>
          <a:ln/>
        </p:spPr>
        <p:txBody>
          <a:bodyPr wrap="none" lIns="0" tIns="0" rIns="0" bIns="0" rtlCol="0" anchor="t"/>
          <a:lstStyle/>
          <a:p>
            <a:pPr marL="0" indent="0" algn="l">
              <a:lnSpc>
                <a:spcPts val="3350"/>
              </a:lnSpc>
              <a:buNone/>
            </a:pPr>
            <a:r>
              <a:rPr lang="en-US" sz="2100" b="1" dirty="0">
                <a:solidFill>
                  <a:srgbClr val="4A4A45"/>
                </a:solidFill>
                <a:latin typeface="Lato" pitchFamily="34" charset="0"/>
                <a:ea typeface="Lato" pitchFamily="34" charset="-122"/>
                <a:cs typeface="Lato" pitchFamily="34" charset="-120"/>
              </a:rPr>
              <a:t>- Chief Strategy Officer, AI Startup</a:t>
            </a:r>
            <a:endParaRPr lang="en-US" sz="2100" dirty="0"/>
          </a:p>
        </p:txBody>
      </p:sp>
      <p:sp>
        <p:nvSpPr>
          <p:cNvPr id="9" name="Text 7"/>
          <p:cNvSpPr/>
          <p:nvPr/>
        </p:nvSpPr>
        <p:spPr>
          <a:xfrm>
            <a:off x="1342192" y="7409097"/>
            <a:ext cx="12348686" cy="85905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We were knee-deep in resistance - legacy systems, siloed teams, shifting targets. Vanbri gave us the tools and language to move change forward.</a:t>
            </a:r>
            <a:endParaRPr lang="en-US" sz="2100" dirty="0"/>
          </a:p>
        </p:txBody>
      </p:sp>
      <p:sp>
        <p:nvSpPr>
          <p:cNvPr id="10" name="Shape 8"/>
          <p:cNvSpPr/>
          <p:nvPr/>
        </p:nvSpPr>
        <p:spPr>
          <a:xfrm>
            <a:off x="939522" y="7107190"/>
            <a:ext cx="30480" cy="1462867"/>
          </a:xfrm>
          <a:prstGeom prst="rect">
            <a:avLst/>
          </a:prstGeom>
          <a:solidFill>
            <a:srgbClr val="282824"/>
          </a:solidFill>
          <a:ln/>
        </p:spPr>
        <p:txBody>
          <a:bodyPr/>
          <a:lstStyle/>
          <a:p>
            <a:endParaRPr lang="en-US"/>
          </a:p>
        </p:txBody>
      </p:sp>
      <p:sp>
        <p:nvSpPr>
          <p:cNvPr id="11" name="Text 9"/>
          <p:cNvSpPr/>
          <p:nvPr/>
        </p:nvSpPr>
        <p:spPr>
          <a:xfrm>
            <a:off x="939522" y="8871964"/>
            <a:ext cx="12751356" cy="429527"/>
          </a:xfrm>
          <a:prstGeom prst="rect">
            <a:avLst/>
          </a:prstGeom>
          <a:noFill/>
          <a:ln/>
        </p:spPr>
        <p:txBody>
          <a:bodyPr wrap="none" lIns="0" tIns="0" rIns="0" bIns="0" rtlCol="0" anchor="t"/>
          <a:lstStyle/>
          <a:p>
            <a:pPr marL="0" indent="0" algn="l">
              <a:lnSpc>
                <a:spcPts val="3350"/>
              </a:lnSpc>
              <a:buNone/>
            </a:pPr>
            <a:r>
              <a:rPr lang="en-US" sz="2100" b="1" dirty="0">
                <a:solidFill>
                  <a:srgbClr val="4A4A45"/>
                </a:solidFill>
                <a:latin typeface="Lato" pitchFamily="34" charset="0"/>
                <a:ea typeface="Lato" pitchFamily="34" charset="-122"/>
                <a:cs typeface="Lato" pitchFamily="34" charset="-120"/>
              </a:rPr>
              <a:t>- Program Director, UK Transportation</a:t>
            </a:r>
            <a:endParaRPr lang="en-US" sz="2100" dirty="0"/>
          </a:p>
        </p:txBody>
      </p:sp>
      <p:sp>
        <p:nvSpPr>
          <p:cNvPr id="12" name="Text 10"/>
          <p:cNvSpPr/>
          <p:nvPr/>
        </p:nvSpPr>
        <p:spPr>
          <a:xfrm>
            <a:off x="1342192" y="9905304"/>
            <a:ext cx="12348686" cy="85905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We had the right people, but not the same direction. Vanbri aligned our leadership team around purpose, pace, and priorities.</a:t>
            </a:r>
            <a:endParaRPr lang="en-US" sz="2100" dirty="0"/>
          </a:p>
        </p:txBody>
      </p:sp>
      <p:sp>
        <p:nvSpPr>
          <p:cNvPr id="13" name="Shape 11"/>
          <p:cNvSpPr/>
          <p:nvPr/>
        </p:nvSpPr>
        <p:spPr>
          <a:xfrm>
            <a:off x="939522" y="9603397"/>
            <a:ext cx="30480" cy="1462867"/>
          </a:xfrm>
          <a:prstGeom prst="rect">
            <a:avLst/>
          </a:prstGeom>
          <a:solidFill>
            <a:srgbClr val="282824"/>
          </a:solidFill>
          <a:ln/>
        </p:spPr>
        <p:txBody>
          <a:bodyPr/>
          <a:lstStyle/>
          <a:p>
            <a:endParaRPr lang="en-US"/>
          </a:p>
        </p:txBody>
      </p:sp>
      <p:sp>
        <p:nvSpPr>
          <p:cNvPr id="14" name="Text 12"/>
          <p:cNvSpPr/>
          <p:nvPr/>
        </p:nvSpPr>
        <p:spPr>
          <a:xfrm>
            <a:off x="939522" y="11368171"/>
            <a:ext cx="12751356" cy="429527"/>
          </a:xfrm>
          <a:prstGeom prst="rect">
            <a:avLst/>
          </a:prstGeom>
          <a:noFill/>
          <a:ln/>
        </p:spPr>
        <p:txBody>
          <a:bodyPr wrap="non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 CEO, Growth-Stage Tech Startup</a:t>
            </a:r>
            <a:endParaRPr lang="en-US" sz="2100" dirty="0"/>
          </a:p>
        </p:txBody>
      </p:sp>
      <p:sp>
        <p:nvSpPr>
          <p:cNvPr id="16" name="TextBox 15">
            <a:extLst>
              <a:ext uri="{FF2B5EF4-FFF2-40B4-BE49-F238E27FC236}">
                <a16:creationId xmlns:a16="http://schemas.microsoft.com/office/drawing/2014/main" id="{431B58C9-4C57-07B7-E75D-D200EAE9A9EF}"/>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38983" y="1158579"/>
            <a:ext cx="6711077" cy="838815"/>
          </a:xfrm>
          <a:prstGeom prst="rect">
            <a:avLst/>
          </a:prstGeom>
          <a:noFill/>
          <a:ln/>
        </p:spPr>
        <p:txBody>
          <a:bodyPr wrap="none" lIns="0" tIns="0" rIns="0" bIns="0" rtlCol="0" anchor="t"/>
          <a:lstStyle/>
          <a:p>
            <a:pPr marL="0" indent="0" algn="l">
              <a:lnSpc>
                <a:spcPts val="6600"/>
              </a:lnSpc>
              <a:buNone/>
            </a:pPr>
            <a:r>
              <a:rPr lang="en-US" sz="5250" b="1" dirty="0">
                <a:solidFill>
                  <a:srgbClr val="282824"/>
                </a:solidFill>
                <a:latin typeface="Lato Bold" pitchFamily="34" charset="0"/>
                <a:ea typeface="Lato Bold" pitchFamily="34" charset="-122"/>
                <a:cs typeface="Lato Bold" pitchFamily="34" charset="-120"/>
              </a:rPr>
              <a:t>The Vanbri Difference</a:t>
            </a:r>
            <a:endParaRPr lang="en-US" sz="5250" dirty="0"/>
          </a:p>
        </p:txBody>
      </p:sp>
      <p:sp>
        <p:nvSpPr>
          <p:cNvPr id="3" name="Text 1"/>
          <p:cNvSpPr/>
          <p:nvPr/>
        </p:nvSpPr>
        <p:spPr>
          <a:xfrm>
            <a:off x="838983" y="2116443"/>
            <a:ext cx="12751356" cy="128858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Most consultancies bring frameworks. We bring clarity, traction, and alignment-fast. Built specifically for leaders navigating complex change, Vanbri meets you where you are and helps you move forward immediately.</a:t>
            </a:r>
          </a:p>
        </p:txBody>
      </p:sp>
      <p:pic>
        <p:nvPicPr>
          <p:cNvPr id="4" name="Image 0" descr="preencoded.png"/>
          <p:cNvPicPr>
            <a:picLocks noChangeAspect="1"/>
          </p:cNvPicPr>
          <p:nvPr/>
        </p:nvPicPr>
        <p:blipFill>
          <a:blip r:embed="rId3"/>
          <a:stretch>
            <a:fillRect/>
          </a:stretch>
        </p:blipFill>
        <p:spPr>
          <a:xfrm>
            <a:off x="838983" y="4124670"/>
            <a:ext cx="1342192" cy="1975965"/>
          </a:xfrm>
          <a:prstGeom prst="rect">
            <a:avLst/>
          </a:prstGeom>
        </p:spPr>
      </p:pic>
      <p:sp>
        <p:nvSpPr>
          <p:cNvPr id="5" name="Text 2"/>
          <p:cNvSpPr/>
          <p:nvPr/>
        </p:nvSpPr>
        <p:spPr>
          <a:xfrm>
            <a:off x="2583844" y="4393005"/>
            <a:ext cx="4358402"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Clear Situational Assessment</a:t>
            </a:r>
            <a:endParaRPr lang="en-US" sz="2600" dirty="0"/>
          </a:p>
        </p:txBody>
      </p:sp>
      <p:sp>
        <p:nvSpPr>
          <p:cNvPr id="6" name="Text 3"/>
          <p:cNvSpPr/>
          <p:nvPr/>
        </p:nvSpPr>
        <p:spPr>
          <a:xfrm>
            <a:off x="2583844" y="4973247"/>
            <a:ext cx="11006495" cy="859053"/>
          </a:xfrm>
          <a:prstGeom prst="rect">
            <a:avLst/>
          </a:prstGeom>
          <a:noFill/>
          <a:ln/>
        </p:spPr>
        <p:txBody>
          <a:bodyPr wrap="square" lIns="0" tIns="0" rIns="0" bIns="0" rtlCol="0" anchor="t"/>
          <a:lstStyle/>
          <a:p>
            <a:pPr indent="0">
              <a:lnSpc>
                <a:spcPct val="150000"/>
              </a:lnSpc>
              <a:buNone/>
            </a:pPr>
            <a:r>
              <a:rPr lang="en-US" sz="2100" dirty="0">
                <a:solidFill>
                  <a:srgbClr val="4C4C4C"/>
                </a:solidFill>
                <a:latin typeface="Noto Serif" pitchFamily="34" charset="0"/>
                <a:ea typeface="Noto Serif" pitchFamily="34" charset="-122"/>
                <a:cs typeface="Noto Serif" pitchFamily="34" charset="-120"/>
              </a:rPr>
              <a:t>Gain sharp insight into leadership gaps, message misalignment, or stalled execution-no fluff, just focus.</a:t>
            </a:r>
          </a:p>
        </p:txBody>
      </p:sp>
      <p:pic>
        <p:nvPicPr>
          <p:cNvPr id="7" name="Image 1" descr="preencoded.png"/>
          <p:cNvPicPr>
            <a:picLocks noChangeAspect="1"/>
          </p:cNvPicPr>
          <p:nvPr/>
        </p:nvPicPr>
        <p:blipFill>
          <a:blip r:embed="rId4"/>
          <a:stretch>
            <a:fillRect/>
          </a:stretch>
        </p:blipFill>
        <p:spPr>
          <a:xfrm>
            <a:off x="838983" y="6100635"/>
            <a:ext cx="1342192" cy="1975965"/>
          </a:xfrm>
          <a:prstGeom prst="rect">
            <a:avLst/>
          </a:prstGeom>
        </p:spPr>
      </p:pic>
      <p:sp>
        <p:nvSpPr>
          <p:cNvPr id="8" name="Text 4"/>
          <p:cNvSpPr/>
          <p:nvPr/>
        </p:nvSpPr>
        <p:spPr>
          <a:xfrm>
            <a:off x="2583844" y="6368970"/>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Neutral Third Voice</a:t>
            </a:r>
            <a:endParaRPr lang="en-US" sz="2600" dirty="0"/>
          </a:p>
        </p:txBody>
      </p:sp>
      <p:sp>
        <p:nvSpPr>
          <p:cNvPr id="9" name="Text 5"/>
          <p:cNvSpPr/>
          <p:nvPr/>
        </p:nvSpPr>
        <p:spPr>
          <a:xfrm>
            <a:off x="2583844" y="6949212"/>
            <a:ext cx="11006495" cy="859053"/>
          </a:xfrm>
          <a:prstGeom prst="rect">
            <a:avLst/>
          </a:prstGeom>
          <a:noFill/>
          <a:ln/>
        </p:spPr>
        <p:txBody>
          <a:bodyPr wrap="square" lIns="0" tIns="0" rIns="0" bIns="0" rtlCol="0" anchor="t"/>
          <a:lstStyle/>
          <a:p>
            <a:pPr>
              <a:lnSpc>
                <a:spcPct val="150000"/>
              </a:lnSpc>
            </a:pPr>
            <a:r>
              <a:rPr lang="en-US" sz="2100" dirty="0">
                <a:solidFill>
                  <a:srgbClr val="4C4C4C"/>
                </a:solidFill>
                <a:latin typeface="Noto Serif" pitchFamily="34" charset="0"/>
                <a:ea typeface="Noto Serif" pitchFamily="34" charset="-122"/>
                <a:cs typeface="Noto Serif" pitchFamily="34" charset="-120"/>
              </a:rPr>
              <a:t>Unlock progress in the first 90 minutes as we facilitate conversations others can't, surfacing real issues beneath politics and posturing.</a:t>
            </a:r>
          </a:p>
        </p:txBody>
      </p:sp>
      <p:pic>
        <p:nvPicPr>
          <p:cNvPr id="10" name="Image 2" descr="preencoded.png"/>
          <p:cNvPicPr>
            <a:picLocks noChangeAspect="1"/>
          </p:cNvPicPr>
          <p:nvPr/>
        </p:nvPicPr>
        <p:blipFill>
          <a:blip r:embed="rId5"/>
          <a:stretch>
            <a:fillRect/>
          </a:stretch>
        </p:blipFill>
        <p:spPr>
          <a:xfrm>
            <a:off x="838983" y="8076601"/>
            <a:ext cx="1342192" cy="1975965"/>
          </a:xfrm>
          <a:prstGeom prst="rect">
            <a:avLst/>
          </a:prstGeom>
        </p:spPr>
      </p:pic>
      <p:sp>
        <p:nvSpPr>
          <p:cNvPr id="11" name="Text 6"/>
          <p:cNvSpPr/>
          <p:nvPr/>
        </p:nvSpPr>
        <p:spPr>
          <a:xfrm>
            <a:off x="2583844" y="8344936"/>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Leadership Relief</a:t>
            </a:r>
            <a:endParaRPr lang="en-US" sz="2600" dirty="0"/>
          </a:p>
        </p:txBody>
      </p:sp>
      <p:sp>
        <p:nvSpPr>
          <p:cNvPr id="12" name="Text 7"/>
          <p:cNvSpPr/>
          <p:nvPr/>
        </p:nvSpPr>
        <p:spPr>
          <a:xfrm>
            <a:off x="2583844" y="8925178"/>
            <a:ext cx="11006495" cy="859053"/>
          </a:xfrm>
          <a:prstGeom prst="rect">
            <a:avLst/>
          </a:prstGeom>
          <a:noFill/>
          <a:ln/>
        </p:spPr>
        <p:txBody>
          <a:bodyPr wrap="square" lIns="0" tIns="0" rIns="0" bIns="0" rtlCol="0" anchor="t"/>
          <a:lstStyle/>
          <a:p>
            <a:pPr indent="0">
              <a:lnSpc>
                <a:spcPct val="150000"/>
              </a:lnSpc>
              <a:buNone/>
            </a:pPr>
            <a:r>
              <a:rPr lang="en-US" sz="2100" dirty="0">
                <a:solidFill>
                  <a:srgbClr val="4C4C4C"/>
                </a:solidFill>
                <a:latin typeface="Noto Serif" pitchFamily="34" charset="0"/>
                <a:ea typeface="Noto Serif" pitchFamily="34" charset="-122"/>
                <a:cs typeface="Noto Serif" pitchFamily="34" charset="-120"/>
              </a:rPr>
              <a:t>Leave sessions feeling lighter, more in control, and equipped with language to communicate next steps confidently.</a:t>
            </a:r>
          </a:p>
        </p:txBody>
      </p:sp>
      <p:pic>
        <p:nvPicPr>
          <p:cNvPr id="13" name="Image 3" descr="preencoded.png"/>
          <p:cNvPicPr>
            <a:picLocks noChangeAspect="1"/>
          </p:cNvPicPr>
          <p:nvPr/>
        </p:nvPicPr>
        <p:blipFill>
          <a:blip r:embed="rId6"/>
          <a:stretch>
            <a:fillRect/>
          </a:stretch>
        </p:blipFill>
        <p:spPr>
          <a:xfrm>
            <a:off x="838983" y="10052566"/>
            <a:ext cx="1342192" cy="1975965"/>
          </a:xfrm>
          <a:prstGeom prst="rect">
            <a:avLst/>
          </a:prstGeom>
        </p:spPr>
      </p:pic>
      <p:sp>
        <p:nvSpPr>
          <p:cNvPr id="14" name="Text 8"/>
          <p:cNvSpPr/>
          <p:nvPr/>
        </p:nvSpPr>
        <p:spPr>
          <a:xfrm>
            <a:off x="2583844" y="10320901"/>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Immediate Value</a:t>
            </a:r>
            <a:endParaRPr lang="en-US" sz="2600" dirty="0"/>
          </a:p>
        </p:txBody>
      </p:sp>
      <p:sp>
        <p:nvSpPr>
          <p:cNvPr id="15" name="Text 9"/>
          <p:cNvSpPr/>
          <p:nvPr/>
        </p:nvSpPr>
        <p:spPr>
          <a:xfrm>
            <a:off x="2583844" y="10901143"/>
            <a:ext cx="11006495" cy="859053"/>
          </a:xfrm>
          <a:prstGeom prst="rect">
            <a:avLst/>
          </a:prstGeom>
          <a:noFill/>
          <a:ln/>
        </p:spPr>
        <p:txBody>
          <a:bodyPr wrap="square" lIns="0" tIns="0" rIns="0" bIns="0" rtlCol="0" anchor="t"/>
          <a:lstStyle/>
          <a:p>
            <a:pPr>
              <a:lnSpc>
                <a:spcPct val="150000"/>
              </a:lnSpc>
            </a:pPr>
            <a:r>
              <a:rPr lang="en-US" sz="2100" dirty="0">
                <a:solidFill>
                  <a:srgbClr val="4C4C4C"/>
                </a:solidFill>
                <a:latin typeface="Noto Serif" pitchFamily="34" charset="0"/>
                <a:ea typeface="Noto Serif" pitchFamily="34" charset="-122"/>
                <a:cs typeface="Noto Serif" pitchFamily="34" charset="-120"/>
              </a:rPr>
              <a:t>Whether it's a reframed message, a reset plan, or a realigned team-you'll leave with something immediately useful.</a:t>
            </a:r>
          </a:p>
        </p:txBody>
      </p:sp>
      <p:pic>
        <p:nvPicPr>
          <p:cNvPr id="16" name="Image 4" descr="preencoded.png"/>
          <p:cNvPicPr>
            <a:picLocks noChangeAspect="1"/>
          </p:cNvPicPr>
          <p:nvPr/>
        </p:nvPicPr>
        <p:blipFill>
          <a:blip r:embed="rId7"/>
          <a:stretch>
            <a:fillRect/>
          </a:stretch>
        </p:blipFill>
        <p:spPr>
          <a:xfrm>
            <a:off x="838983" y="12028532"/>
            <a:ext cx="1342192" cy="1975965"/>
          </a:xfrm>
          <a:prstGeom prst="rect">
            <a:avLst/>
          </a:prstGeom>
        </p:spPr>
      </p:pic>
      <p:sp>
        <p:nvSpPr>
          <p:cNvPr id="17" name="Text 10"/>
          <p:cNvSpPr/>
          <p:nvPr/>
        </p:nvSpPr>
        <p:spPr>
          <a:xfrm>
            <a:off x="2583844" y="12296867"/>
            <a:ext cx="3753803" cy="419288"/>
          </a:xfrm>
          <a:prstGeom prst="rect">
            <a:avLst/>
          </a:prstGeom>
          <a:noFill/>
          <a:ln/>
        </p:spPr>
        <p:txBody>
          <a:bodyPr wrap="none" lIns="0" tIns="0" rIns="0" bIns="0" rtlCol="0" anchor="t"/>
          <a:lstStyle/>
          <a:p>
            <a:pPr marL="0" indent="0" algn="l">
              <a:lnSpc>
                <a:spcPts val="3300"/>
              </a:lnSpc>
              <a:buNone/>
            </a:pPr>
            <a:r>
              <a:rPr lang="en-US" sz="2600" b="1" dirty="0">
                <a:solidFill>
                  <a:srgbClr val="4A4A45"/>
                </a:solidFill>
                <a:latin typeface="Lato Bold" pitchFamily="34" charset="0"/>
                <a:ea typeface="Lato Bold" pitchFamily="34" charset="-122"/>
                <a:cs typeface="Lato Bold" pitchFamily="34" charset="-120"/>
              </a:rPr>
              <a:t>No Preparation Required</a:t>
            </a:r>
            <a:endParaRPr lang="en-US" sz="2600" dirty="0"/>
          </a:p>
        </p:txBody>
      </p:sp>
      <p:sp>
        <p:nvSpPr>
          <p:cNvPr id="18" name="Text 11"/>
          <p:cNvSpPr/>
          <p:nvPr/>
        </p:nvSpPr>
        <p:spPr>
          <a:xfrm>
            <a:off x="2583844" y="12877109"/>
            <a:ext cx="11207573" cy="895663"/>
          </a:xfrm>
          <a:prstGeom prst="rect">
            <a:avLst/>
          </a:prstGeom>
          <a:noFill/>
          <a:ln/>
        </p:spPr>
        <p:txBody>
          <a:bodyPr wrap="square" lIns="0" tIns="0" rIns="0" bIns="0" rtlCol="0" anchor="t"/>
          <a:lstStyle/>
          <a:p>
            <a:pPr indent="0">
              <a:lnSpc>
                <a:spcPct val="150000"/>
              </a:lnSpc>
              <a:buNone/>
            </a:pPr>
            <a:r>
              <a:rPr lang="en-US" sz="2100" dirty="0">
                <a:solidFill>
                  <a:srgbClr val="4C4C4C"/>
                </a:solidFill>
                <a:latin typeface="Noto Serif" pitchFamily="34" charset="0"/>
                <a:ea typeface="Noto Serif" pitchFamily="34" charset="-122"/>
                <a:cs typeface="Noto Serif" pitchFamily="34" charset="-120"/>
              </a:rPr>
              <a:t>No matter where you’re starting—scribbled notes, partial slides, or internal tension—we help you find the path forward. Book your first four sessions free at </a:t>
            </a:r>
            <a:r>
              <a:rPr lang="en-US" sz="2100" dirty="0">
                <a:solidFill>
                  <a:srgbClr val="4C4C4C"/>
                </a:solidFill>
                <a:latin typeface="Noto Serif" pitchFamily="34" charset="0"/>
                <a:ea typeface="Noto Serif" pitchFamily="34" charset="-122"/>
                <a:cs typeface="Noto Serif" pitchFamily="34" charset="-120"/>
                <a:hlinkClick r:id="rId8">
                  <a:extLst>
                    <a:ext uri="{A12FA001-AC4F-418D-AE19-62706E023703}">
                      <ahyp:hlinkClr xmlns:ahyp="http://schemas.microsoft.com/office/drawing/2018/hyperlinkcolor" val="tx"/>
                    </a:ext>
                  </a:extLst>
                </a:hlinkClick>
              </a:rPr>
              <a:t>vanbrillc.com</a:t>
            </a:r>
            <a:r>
              <a:rPr lang="en-US" sz="2100" dirty="0">
                <a:solidFill>
                  <a:srgbClr val="4C4C4C"/>
                </a:solidFill>
                <a:latin typeface="Noto Serif" pitchFamily="34" charset="0"/>
                <a:ea typeface="Noto Serif" pitchFamily="34" charset="-122"/>
                <a:cs typeface="Noto Serif" pitchFamily="34" charset="-120"/>
              </a:rPr>
              <a:t>.</a:t>
            </a:r>
          </a:p>
        </p:txBody>
      </p:sp>
      <p:sp>
        <p:nvSpPr>
          <p:cNvPr id="20" name="TextBox 19">
            <a:extLst>
              <a:ext uri="{FF2B5EF4-FFF2-40B4-BE49-F238E27FC236}">
                <a16:creationId xmlns:a16="http://schemas.microsoft.com/office/drawing/2014/main" id="{E2084BB2-30F7-39DE-ADEB-F2F2B39FA061}"/>
              </a:ext>
            </a:extLst>
          </p:cNvPr>
          <p:cNvSpPr txBox="1"/>
          <p:nvPr/>
        </p:nvSpPr>
        <p:spPr>
          <a:xfrm>
            <a:off x="972214" y="14041107"/>
            <a:ext cx="12484894" cy="4569841"/>
          </a:xfrm>
          <a:prstGeom prst="rect">
            <a:avLst/>
          </a:prstGeom>
          <a:noFill/>
        </p:spPr>
        <p:txBody>
          <a:bodyPr wrap="square">
            <a:spAutoFit/>
          </a:bodyPr>
          <a:lstStyle/>
          <a:p>
            <a:pPr>
              <a:lnSpc>
                <a:spcPct val="150000"/>
              </a:lnSpc>
            </a:pPr>
            <a:r>
              <a:rPr lang="en-US" sz="4800" b="1" i="1" dirty="0">
                <a:solidFill>
                  <a:srgbClr val="282824"/>
                </a:solidFill>
                <a:latin typeface="Lato Bold" pitchFamily="34" charset="0"/>
                <a:ea typeface="Lato Bold" pitchFamily="34" charset="-122"/>
              </a:rPr>
              <a:t>About This Playbook</a:t>
            </a:r>
            <a:br>
              <a:rPr lang="en-US" sz="4800" b="1" i="1" dirty="0">
                <a:solidFill>
                  <a:srgbClr val="282824"/>
                </a:solidFill>
                <a:latin typeface="Lato Bold" pitchFamily="34" charset="0"/>
                <a:ea typeface="Lato Bold" pitchFamily="34" charset="-122"/>
              </a:rPr>
            </a:br>
            <a:r>
              <a:rPr lang="en-US" sz="2100" dirty="0">
                <a:solidFill>
                  <a:srgbClr val="4C4C4C"/>
                </a:solidFill>
                <a:latin typeface="Noto Serif" pitchFamily="34" charset="0"/>
                <a:ea typeface="Noto Serif" pitchFamily="34" charset="-122"/>
                <a:cs typeface="Noto Serif" pitchFamily="34" charset="-120"/>
              </a:rPr>
              <a:t>This is a streamlined sample from the expanded Vanbri Playbook-a practical set of tools and templates designed to help you act on the strategies we discussed during the NextGen Summit 2025 presentation.</a:t>
            </a:r>
          </a:p>
          <a:p>
            <a:pPr>
              <a:lnSpc>
                <a:spcPct val="150000"/>
              </a:lnSpc>
            </a:pPr>
            <a:r>
              <a:rPr lang="en-US" sz="2100" dirty="0">
                <a:solidFill>
                  <a:srgbClr val="4C4C4C"/>
                </a:solidFill>
                <a:latin typeface="Noto Serif" pitchFamily="34" charset="0"/>
                <a:ea typeface="Noto Serif" pitchFamily="34" charset="-122"/>
                <a:cs typeface="Noto Serif" pitchFamily="34" charset="-120"/>
              </a:rPr>
              <a:t>Tailored for public sector leaders, this version includes actionable resources to drive alignment, accelerate change, and move from resistance to results-starting day one. This toolkit is a strategic starting point. It’s true impact comes through use, feedback, and shared ownership.</a:t>
            </a:r>
          </a:p>
          <a:p>
            <a:pPr>
              <a:lnSpc>
                <a:spcPct val="150000"/>
              </a:lnSpc>
            </a:pPr>
            <a:r>
              <a:rPr lang="en-US" sz="2300" dirty="0">
                <a:solidFill>
                  <a:srgbClr val="4A4A45"/>
                </a:solidFill>
                <a:latin typeface="Lato" panose="020F0502020204030203" pitchFamily="34" charset="0"/>
                <a:ea typeface="Lato" panose="020F0502020204030203" pitchFamily="34" charset="0"/>
                <a:cs typeface="Lato" panose="020F0502020204030203" pitchFamily="34" charset="0"/>
              </a:rPr>
              <a:t> `</a:t>
            </a:r>
          </a:p>
        </p:txBody>
      </p:sp>
      <p:sp>
        <p:nvSpPr>
          <p:cNvPr id="23" name="TextBox 22">
            <a:extLst>
              <a:ext uri="{FF2B5EF4-FFF2-40B4-BE49-F238E27FC236}">
                <a16:creationId xmlns:a16="http://schemas.microsoft.com/office/drawing/2014/main" id="{FB0F3DCB-47C5-5E43-40FA-F9D35B047FA2}"/>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2</a:t>
            </a:r>
          </a:p>
        </p:txBody>
      </p:sp>
    </p:spTree>
    <p:extLst>
      <p:ext uri="{BB962C8B-B14F-4D97-AF65-F5344CB8AC3E}">
        <p14:creationId xmlns:p14="http://schemas.microsoft.com/office/powerpoint/2010/main" val="412706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1071"/>
            <a:ext cx="5486400" cy="18931197"/>
          </a:xfrm>
          <a:prstGeom prst="rect">
            <a:avLst/>
          </a:prstGeom>
        </p:spPr>
      </p:pic>
      <p:sp>
        <p:nvSpPr>
          <p:cNvPr id="3" name="Text 0"/>
          <p:cNvSpPr/>
          <p:nvPr/>
        </p:nvSpPr>
        <p:spPr>
          <a:xfrm>
            <a:off x="939522" y="739172"/>
            <a:ext cx="8204478" cy="2516445"/>
          </a:xfrm>
          <a:prstGeom prst="rect">
            <a:avLst/>
          </a:prstGeom>
          <a:noFill/>
          <a:ln/>
        </p:spPr>
        <p:txBody>
          <a:bodyPr wrap="square" lIns="0" tIns="0" rIns="0" bIns="0" rtlCol="0" anchor="t"/>
          <a:lstStyle/>
          <a:p>
            <a:pPr marL="0" indent="0" algn="l">
              <a:lnSpc>
                <a:spcPts val="6600"/>
              </a:lnSpc>
              <a:buNone/>
            </a:pPr>
            <a:r>
              <a:rPr lang="en-US" sz="5250" b="1" dirty="0">
                <a:solidFill>
                  <a:srgbClr val="282824"/>
                </a:solidFill>
                <a:latin typeface="Lato Bold" pitchFamily="34" charset="0"/>
                <a:ea typeface="Lato Bold" pitchFamily="34" charset="-122"/>
                <a:cs typeface="Lato Bold" pitchFamily="34" charset="-120"/>
              </a:rPr>
              <a:t>From Resistance to Reset: A Real-World Win</a:t>
            </a:r>
          </a:p>
        </p:txBody>
      </p:sp>
      <p:sp>
        <p:nvSpPr>
          <p:cNvPr id="4" name="Text 1"/>
          <p:cNvSpPr/>
          <p:nvPr/>
        </p:nvSpPr>
        <p:spPr>
          <a:xfrm>
            <a:off x="939522" y="3926574"/>
            <a:ext cx="3305056" cy="419288"/>
          </a:xfrm>
          <a:prstGeom prst="rect">
            <a:avLst/>
          </a:prstGeom>
          <a:noFill/>
          <a:ln/>
        </p:spPr>
        <p:txBody>
          <a:bodyPr wrap="none" lIns="0" tIns="0" rIns="0" bIns="0" rtlCol="0" anchor="t"/>
          <a:lstStyle/>
          <a:p>
            <a:pPr marL="0" indent="0" algn="l">
              <a:lnSpc>
                <a:spcPts val="3300"/>
              </a:lnSpc>
              <a:buNone/>
            </a:pPr>
            <a:r>
              <a:rPr lang="en-US" sz="2600" b="1"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600" b="1" dirty="0">
                <a:solidFill>
                  <a:srgbClr val="161613"/>
                </a:solidFill>
                <a:latin typeface="Lato" panose="020F0502020204030203" pitchFamily="34" charset="0"/>
                <a:ea typeface="Lato" panose="020F0502020204030203" pitchFamily="34" charset="0"/>
                <a:cs typeface="Lato" panose="020F0502020204030203" pitchFamily="34" charset="0"/>
              </a:rPr>
              <a:t> The Situation</a:t>
            </a:r>
            <a:endParaRPr lang="en-US" sz="2600" b="1" dirty="0">
              <a:latin typeface="Lato" panose="020F0502020204030203" pitchFamily="34" charset="0"/>
              <a:ea typeface="Lato" panose="020F0502020204030203" pitchFamily="34" charset="0"/>
              <a:cs typeface="Lato" panose="020F0502020204030203" pitchFamily="34" charset="0"/>
            </a:endParaRPr>
          </a:p>
        </p:txBody>
      </p:sp>
      <p:sp>
        <p:nvSpPr>
          <p:cNvPr id="5" name="Text 2"/>
          <p:cNvSpPr/>
          <p:nvPr/>
        </p:nvSpPr>
        <p:spPr>
          <a:xfrm>
            <a:off x="939522" y="4614197"/>
            <a:ext cx="3305056" cy="3865740"/>
          </a:xfrm>
          <a:prstGeom prst="rect">
            <a:avLst/>
          </a:prstGeom>
          <a:noFill/>
          <a:ln/>
        </p:spPr>
        <p:txBody>
          <a:bodyPr wrap="square" lIns="0" tIns="0" rIns="0" bIns="0" rtlCol="0" anchor="t"/>
          <a:lstStyle/>
          <a:p>
            <a:pPr marL="0" indent="0" algn="l">
              <a:lnSpc>
                <a:spcPts val="3350"/>
              </a:lnSpc>
              <a:buNone/>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A UK transportation agency was struggling with stalled digital efforts. Leadership was aligned in title—but not in direction. Legacy systems, staff fatigue, and political noise blocked every move forward.</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6" name="Text 3"/>
          <p:cNvSpPr/>
          <p:nvPr/>
        </p:nvSpPr>
        <p:spPr>
          <a:xfrm>
            <a:off x="4907042" y="3926574"/>
            <a:ext cx="3305056" cy="419288"/>
          </a:xfrm>
          <a:prstGeom prst="rect">
            <a:avLst/>
          </a:prstGeom>
          <a:noFill/>
          <a:ln/>
        </p:spPr>
        <p:txBody>
          <a:bodyPr wrap="none" lIns="0" tIns="0" rIns="0" bIns="0" rtlCol="0" anchor="t"/>
          <a:lstStyle/>
          <a:p>
            <a:pPr marL="0" indent="0" algn="l">
              <a:lnSpc>
                <a:spcPts val="3300"/>
              </a:lnSpc>
              <a:buNone/>
            </a:pPr>
            <a:r>
              <a:rPr lang="en-US" sz="2600" b="1"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600" b="1" dirty="0">
                <a:solidFill>
                  <a:srgbClr val="161613"/>
                </a:solidFill>
                <a:latin typeface="Lato" panose="020F0502020204030203" pitchFamily="34" charset="0"/>
                <a:ea typeface="Lato" panose="020F0502020204030203" pitchFamily="34" charset="0"/>
                <a:cs typeface="Lato" panose="020F0502020204030203" pitchFamily="34" charset="0"/>
              </a:rPr>
              <a:t> What We Did</a:t>
            </a:r>
            <a:endParaRPr lang="en-US" sz="2600" b="1" dirty="0">
              <a:latin typeface="Lato" panose="020F0502020204030203" pitchFamily="34" charset="0"/>
              <a:ea typeface="Lato" panose="020F0502020204030203" pitchFamily="34" charset="0"/>
              <a:cs typeface="Lato" panose="020F0502020204030203" pitchFamily="34" charset="0"/>
            </a:endParaRPr>
          </a:p>
        </p:txBody>
      </p:sp>
      <p:sp>
        <p:nvSpPr>
          <p:cNvPr id="7" name="Text 4"/>
          <p:cNvSpPr/>
          <p:nvPr/>
        </p:nvSpPr>
        <p:spPr>
          <a:xfrm>
            <a:off x="4907042" y="4614197"/>
            <a:ext cx="3305056" cy="3436213"/>
          </a:xfrm>
          <a:prstGeom prst="rect">
            <a:avLst/>
          </a:prstGeom>
          <a:noFill/>
          <a:ln/>
        </p:spPr>
        <p:txBody>
          <a:bodyPr wrap="square" lIns="0" tIns="0" rIns="0" bIns="0" rtlCol="0" anchor="t"/>
          <a:lstStyle/>
          <a:p>
            <a:pPr marL="0" indent="0" algn="l">
              <a:lnSpc>
                <a:spcPts val="3350"/>
              </a:lnSpc>
              <a:buNone/>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In just two strategy sessions, Vanbri facilitated honest, high-stakes conversations that traditional consultants couldn’t unlock. Using the </a:t>
            </a: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Executive 5% Brief</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and </a:t>
            </a: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Human Friction Map</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we:</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8" name="Text 5"/>
          <p:cNvSpPr/>
          <p:nvPr/>
        </p:nvSpPr>
        <p:spPr>
          <a:xfrm>
            <a:off x="4907042" y="8291960"/>
            <a:ext cx="3305056" cy="1288580"/>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Surfaced the real blockers hiding under the surface</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9" name="Text 6"/>
          <p:cNvSpPr/>
          <p:nvPr/>
        </p:nvSpPr>
        <p:spPr>
          <a:xfrm>
            <a:off x="4907042" y="9674469"/>
            <a:ext cx="3305056" cy="1288580"/>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Aligned senior leaders around purpose, not posturing</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0" name="Text 7"/>
          <p:cNvSpPr/>
          <p:nvPr/>
        </p:nvSpPr>
        <p:spPr>
          <a:xfrm>
            <a:off x="4907042" y="11056978"/>
            <a:ext cx="3305056" cy="1288580"/>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Created a shared, forward-moving message that stuck</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1" name="Text 8"/>
          <p:cNvSpPr/>
          <p:nvPr/>
        </p:nvSpPr>
        <p:spPr>
          <a:xfrm>
            <a:off x="939522" y="12842109"/>
            <a:ext cx="3355538" cy="419288"/>
          </a:xfrm>
          <a:prstGeom prst="rect">
            <a:avLst/>
          </a:prstGeom>
          <a:noFill/>
          <a:ln/>
        </p:spPr>
        <p:txBody>
          <a:bodyPr wrap="none" lIns="0" tIns="0" rIns="0" bIns="0" rtlCol="0" anchor="t"/>
          <a:lstStyle/>
          <a:p>
            <a:pPr marL="0" indent="0" algn="l">
              <a:lnSpc>
                <a:spcPts val="3300"/>
              </a:lnSpc>
              <a:buNone/>
            </a:pPr>
            <a:r>
              <a:rPr lang="en-US" sz="2600" b="1"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600" b="1" dirty="0">
                <a:solidFill>
                  <a:srgbClr val="161613"/>
                </a:solidFill>
                <a:latin typeface="Lato" panose="020F0502020204030203" pitchFamily="34" charset="0"/>
                <a:ea typeface="Lato" panose="020F0502020204030203" pitchFamily="34" charset="0"/>
                <a:cs typeface="Lato" panose="020F0502020204030203" pitchFamily="34" charset="0"/>
              </a:rPr>
              <a:t> The Outcome</a:t>
            </a:r>
            <a:endParaRPr lang="en-US" sz="2600" b="1" dirty="0">
              <a:latin typeface="Lato" panose="020F0502020204030203" pitchFamily="34" charset="0"/>
              <a:ea typeface="Lato" panose="020F0502020204030203" pitchFamily="34" charset="0"/>
              <a:cs typeface="Lato" panose="020F0502020204030203" pitchFamily="34" charset="0"/>
            </a:endParaRPr>
          </a:p>
        </p:txBody>
      </p:sp>
      <p:sp>
        <p:nvSpPr>
          <p:cNvPr id="12" name="Text 9"/>
          <p:cNvSpPr/>
          <p:nvPr/>
        </p:nvSpPr>
        <p:spPr>
          <a:xfrm>
            <a:off x="939522" y="13664019"/>
            <a:ext cx="7264956" cy="1288580"/>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The team left with language they could use </a:t>
            </a:r>
            <a:r>
              <a:rPr lang="en-US" sz="2100" b="1" i="1" dirty="0">
                <a:solidFill>
                  <a:srgbClr val="161613"/>
                </a:solidFill>
                <a:latin typeface="Lato" panose="020F0502020204030203" pitchFamily="34" charset="0"/>
                <a:ea typeface="Lato" panose="020F0502020204030203" pitchFamily="34" charset="0"/>
                <a:cs typeface="Lato" panose="020F0502020204030203" pitchFamily="34" charset="0"/>
              </a:rPr>
              <a:t>that same week</a:t>
            </a: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 Messaging was tight. Next steps were owned. And stalled momentum became renewed clarity.</a:t>
            </a:r>
            <a:endParaRPr lang="en-US" sz="2100" b="1" dirty="0">
              <a:latin typeface="Lato" panose="020F0502020204030203" pitchFamily="34" charset="0"/>
              <a:ea typeface="Lato" panose="020F0502020204030203" pitchFamily="34" charset="0"/>
              <a:cs typeface="Lato" panose="020F0502020204030203" pitchFamily="34" charset="0"/>
            </a:endParaRPr>
          </a:p>
        </p:txBody>
      </p:sp>
      <p:sp>
        <p:nvSpPr>
          <p:cNvPr id="13" name="Text 10"/>
          <p:cNvSpPr/>
          <p:nvPr/>
        </p:nvSpPr>
        <p:spPr>
          <a:xfrm>
            <a:off x="1342192" y="15556413"/>
            <a:ext cx="6862286" cy="1288580"/>
          </a:xfrm>
          <a:prstGeom prst="rect">
            <a:avLst/>
          </a:prstGeom>
          <a:noFill/>
          <a:ln/>
        </p:spPr>
        <p:txBody>
          <a:bodyPr wrap="square" lIns="0" tIns="0" rIns="0" bIns="0" rtlCol="0" anchor="t"/>
          <a:lstStyle/>
          <a:p>
            <a:pPr marL="0" indent="0" algn="l">
              <a:lnSpc>
                <a:spcPts val="3350"/>
              </a:lnSpc>
              <a:buNone/>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“Vanbri gave us the tools and language to move change forward.”
— </a:t>
            </a: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Program Director, UK Transportation</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4" name="Shape 11"/>
          <p:cNvSpPr/>
          <p:nvPr/>
        </p:nvSpPr>
        <p:spPr>
          <a:xfrm>
            <a:off x="939522" y="15254506"/>
            <a:ext cx="30480" cy="1892394"/>
          </a:xfrm>
          <a:prstGeom prst="rect">
            <a:avLst/>
          </a:prstGeom>
          <a:solidFill>
            <a:srgbClr val="28282F"/>
          </a:solidFill>
          <a:ln/>
        </p:spPr>
        <p:txBody>
          <a:bodyPr/>
          <a:lstStyle/>
          <a:p>
            <a:endParaRPr lang="en-US"/>
          </a:p>
        </p:txBody>
      </p:sp>
      <p:sp>
        <p:nvSpPr>
          <p:cNvPr id="15" name="TextBox 14">
            <a:extLst>
              <a:ext uri="{FF2B5EF4-FFF2-40B4-BE49-F238E27FC236}">
                <a16:creationId xmlns:a16="http://schemas.microsoft.com/office/drawing/2014/main" id="{A53C384F-B60E-66E2-C046-4650C39AEB4A}"/>
              </a:ext>
            </a:extLst>
          </p:cNvPr>
          <p:cNvSpPr txBox="1"/>
          <p:nvPr/>
        </p:nvSpPr>
        <p:spPr>
          <a:xfrm>
            <a:off x="13487400" y="18053908"/>
            <a:ext cx="863600" cy="369332"/>
          </a:xfrm>
          <a:prstGeom prst="rect">
            <a:avLst/>
          </a:prstGeom>
          <a:noFill/>
        </p:spPr>
        <p:txBody>
          <a:bodyPr wrap="square" rtlCol="0">
            <a:spAutoFit/>
          </a:bodyPr>
          <a:lstStyle/>
          <a:p>
            <a:r>
              <a:rPr lang="en-US"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1071"/>
            <a:ext cx="5486400" cy="18931197"/>
          </a:xfrm>
          <a:prstGeom prst="rect">
            <a:avLst/>
          </a:prstGeom>
        </p:spPr>
      </p:pic>
      <p:sp>
        <p:nvSpPr>
          <p:cNvPr id="3" name="Text 0"/>
          <p:cNvSpPr/>
          <p:nvPr/>
        </p:nvSpPr>
        <p:spPr>
          <a:xfrm>
            <a:off x="336350" y="1854564"/>
            <a:ext cx="5780365" cy="503218"/>
          </a:xfrm>
          <a:prstGeom prst="rect">
            <a:avLst/>
          </a:prstGeom>
          <a:noFill/>
          <a:ln/>
        </p:spPr>
        <p:txBody>
          <a:bodyPr wrap="none" lIns="0" tIns="0" rIns="0" bIns="0" rtlCol="0" anchor="t"/>
          <a:lstStyle/>
          <a:p>
            <a:pPr marL="0" indent="0" algn="l">
              <a:lnSpc>
                <a:spcPts val="3950"/>
              </a:lnSpc>
              <a:buNone/>
            </a:pPr>
            <a:r>
              <a:rPr lang="en-US" sz="5250" b="1" dirty="0">
                <a:solidFill>
                  <a:srgbClr val="282824"/>
                </a:solidFill>
                <a:latin typeface="Lato" panose="020F0502020204030203" pitchFamily="34" charset="0"/>
                <a:ea typeface="Lato" panose="020F0502020204030203" pitchFamily="34" charset="0"/>
                <a:cs typeface="Lato" panose="020F0502020204030203" pitchFamily="34" charset="0"/>
              </a:rPr>
              <a:t>New to Vanbri? Start Here</a:t>
            </a:r>
            <a:r>
              <a:rPr lang="en-US" sz="5400" dirty="0">
                <a:solidFill>
                  <a:srgbClr val="000000"/>
                </a:solidFill>
                <a:latin typeface="Lato" panose="020F0502020204030203" pitchFamily="34" charset="0"/>
                <a:ea typeface="Lato" panose="020F0502020204030203" pitchFamily="34" charset="0"/>
                <a:cs typeface="Lato" panose="020F0502020204030203" pitchFamily="34" charset="0"/>
              </a:rPr>
              <a:t>💡</a:t>
            </a:r>
            <a:endParaRPr lang="en-US" sz="5250" b="1" dirty="0">
              <a:solidFill>
                <a:srgbClr val="282824"/>
              </a:solidFill>
              <a:latin typeface="Lato" panose="020F0502020204030203" pitchFamily="34" charset="0"/>
              <a:ea typeface="Lato" panose="020F0502020204030203" pitchFamily="34" charset="0"/>
              <a:cs typeface="Lato" panose="020F0502020204030203" pitchFamily="34" charset="0"/>
            </a:endParaRPr>
          </a:p>
        </p:txBody>
      </p:sp>
      <p:sp>
        <p:nvSpPr>
          <p:cNvPr id="4" name="Text 1"/>
          <p:cNvSpPr/>
          <p:nvPr/>
        </p:nvSpPr>
        <p:spPr>
          <a:xfrm>
            <a:off x="771763" y="3540089"/>
            <a:ext cx="7264956" cy="1718107"/>
          </a:xfrm>
          <a:prstGeom prst="rect">
            <a:avLst/>
          </a:prstGeom>
          <a:noFill/>
          <a:ln/>
        </p:spPr>
        <p:txBody>
          <a:bodyPr wrap="square" lIns="0" tIns="0" rIns="0" bIns="0" rtlCol="0" anchor="t"/>
          <a:lstStyle/>
          <a:p>
            <a:pPr marL="0" indent="0" algn="l">
              <a:lnSpc>
                <a:spcPts val="3350"/>
              </a:lnSpc>
              <a:buNone/>
            </a:pPr>
            <a:r>
              <a:rPr lang="en-US" sz="2500" dirty="0">
                <a:solidFill>
                  <a:srgbClr val="4A4A45"/>
                </a:solidFill>
                <a:latin typeface="Lato" pitchFamily="34" charset="0"/>
                <a:ea typeface="Lato" pitchFamily="34" charset="-122"/>
                <a:cs typeface="Lato" pitchFamily="34" charset="-120"/>
              </a:rPr>
              <a:t>Facing resistance, stalled momentum, or leadership misalignment?</a:t>
            </a:r>
          </a:p>
          <a:p>
            <a:pPr marL="0" indent="0" algn="l">
              <a:lnSpc>
                <a:spcPts val="3350"/>
              </a:lnSpc>
              <a:buNone/>
            </a:pPr>
            <a:r>
              <a:rPr lang="en-US" sz="2500" dirty="0">
                <a:solidFill>
                  <a:srgbClr val="4A4A45"/>
                </a:solidFill>
                <a:latin typeface="Lato" pitchFamily="34" charset="0"/>
                <a:ea typeface="Lato" pitchFamily="34" charset="-122"/>
                <a:cs typeface="Lato" pitchFamily="34" charset="-120"/>
              </a:rPr>
              <a:t>
These two tools create instant clarity—no deep dive required.</a:t>
            </a:r>
          </a:p>
        </p:txBody>
      </p:sp>
      <p:pic>
        <p:nvPicPr>
          <p:cNvPr id="5" name="Image 1" descr="preencoded.png"/>
          <p:cNvPicPr>
            <a:picLocks noChangeAspect="1"/>
          </p:cNvPicPr>
          <p:nvPr/>
        </p:nvPicPr>
        <p:blipFill>
          <a:blip r:embed="rId4"/>
          <a:stretch>
            <a:fillRect/>
          </a:stretch>
        </p:blipFill>
        <p:spPr>
          <a:xfrm>
            <a:off x="939522" y="6539444"/>
            <a:ext cx="671036" cy="670957"/>
          </a:xfrm>
          <a:prstGeom prst="rect">
            <a:avLst/>
          </a:prstGeom>
        </p:spPr>
      </p:pic>
      <p:sp>
        <p:nvSpPr>
          <p:cNvPr id="6" name="Text 2"/>
          <p:cNvSpPr/>
          <p:nvPr/>
        </p:nvSpPr>
        <p:spPr>
          <a:xfrm>
            <a:off x="939522" y="7478736"/>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DM Sans Medium" pitchFamily="34" charset="0"/>
                <a:ea typeface="DM Sans Medium" pitchFamily="34" charset="-122"/>
                <a:cs typeface="DM Sans Medium" pitchFamily="34" charset="-120"/>
              </a:rPr>
              <a:t>Executive 5% Brief</a:t>
            </a:r>
            <a:endParaRPr lang="en-US" sz="2600" dirty="0"/>
          </a:p>
        </p:txBody>
      </p:sp>
      <p:sp>
        <p:nvSpPr>
          <p:cNvPr id="7" name="Text 3"/>
          <p:cNvSpPr/>
          <p:nvPr/>
        </p:nvSpPr>
        <p:spPr>
          <a:xfrm>
            <a:off x="939522" y="8058978"/>
            <a:ext cx="3464719" cy="2147633"/>
          </a:xfrm>
          <a:prstGeom prst="rect">
            <a:avLst/>
          </a:prstGeom>
          <a:noFill/>
          <a:ln/>
        </p:spPr>
        <p:txBody>
          <a:bodyPr wrap="square" lIns="0" tIns="0" rIns="0" bIns="0" rtlCol="0" anchor="t"/>
          <a:lstStyle/>
          <a:p>
            <a:pPr marL="0" indent="0" algn="l">
              <a:lnSpc>
                <a:spcPts val="3350"/>
              </a:lnSpc>
              <a:buNone/>
            </a:pPr>
            <a:r>
              <a:rPr lang="en-US" sz="2100" dirty="0">
                <a:solidFill>
                  <a:srgbClr val="4A4A45"/>
                </a:solidFill>
                <a:latin typeface="Lato" pitchFamily="34" charset="0"/>
                <a:ea typeface="Lato" pitchFamily="34" charset="-122"/>
                <a:cs typeface="Lato" pitchFamily="34" charset="-120"/>
              </a:rPr>
              <a:t>Turns cluttered updates into focused, strategic asks.
Built to command attention—and unlock decisions.</a:t>
            </a:r>
          </a:p>
        </p:txBody>
      </p:sp>
      <p:pic>
        <p:nvPicPr>
          <p:cNvPr id="8" name="Image 2" descr="preencoded.png"/>
          <p:cNvPicPr>
            <a:picLocks noChangeAspect="1"/>
          </p:cNvPicPr>
          <p:nvPr/>
        </p:nvPicPr>
        <p:blipFill>
          <a:blip r:embed="rId5"/>
          <a:stretch>
            <a:fillRect/>
          </a:stretch>
        </p:blipFill>
        <p:spPr>
          <a:xfrm>
            <a:off x="4739759" y="6539444"/>
            <a:ext cx="671036" cy="670957"/>
          </a:xfrm>
          <a:prstGeom prst="rect">
            <a:avLst/>
          </a:prstGeom>
        </p:spPr>
      </p:pic>
      <p:sp>
        <p:nvSpPr>
          <p:cNvPr id="9" name="Text 4"/>
          <p:cNvSpPr/>
          <p:nvPr/>
        </p:nvSpPr>
        <p:spPr>
          <a:xfrm>
            <a:off x="4739759" y="7478736"/>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DM Sans Medium" pitchFamily="34" charset="0"/>
                <a:ea typeface="DM Sans Medium" pitchFamily="34" charset="-122"/>
                <a:cs typeface="DM Sans Medium" pitchFamily="34" charset="-120"/>
              </a:rPr>
              <a:t>Human Friction Map</a:t>
            </a:r>
            <a:endParaRPr lang="en-US" sz="2600" dirty="0"/>
          </a:p>
        </p:txBody>
      </p:sp>
      <p:sp>
        <p:nvSpPr>
          <p:cNvPr id="10" name="Text 5"/>
          <p:cNvSpPr/>
          <p:nvPr/>
        </p:nvSpPr>
        <p:spPr>
          <a:xfrm>
            <a:off x="4739759" y="8058978"/>
            <a:ext cx="3464719" cy="2147633"/>
          </a:xfrm>
          <a:prstGeom prst="rect">
            <a:avLst/>
          </a:prstGeom>
          <a:noFill/>
          <a:ln/>
        </p:spPr>
        <p:txBody>
          <a:bodyPr wrap="square" lIns="0" tIns="0" rIns="0" bIns="0" rtlCol="0" anchor="t"/>
          <a:lstStyle/>
          <a:p>
            <a:pPr>
              <a:lnSpc>
                <a:spcPts val="3350"/>
              </a:lnSpc>
            </a:pPr>
            <a:r>
              <a:rPr lang="en-US" sz="2100" dirty="0">
                <a:solidFill>
                  <a:srgbClr val="4A4A45"/>
                </a:solidFill>
                <a:latin typeface="Lato" pitchFamily="34" charset="0"/>
                <a:ea typeface="Lato" pitchFamily="34" charset="-122"/>
                <a:cs typeface="Lato" pitchFamily="34" charset="-120"/>
              </a:rPr>
              <a:t>Pinpoints the real blockers behind delay and dissent.
Because change fails where people aren’t aligned.</a:t>
            </a:r>
          </a:p>
        </p:txBody>
      </p:sp>
      <p:sp>
        <p:nvSpPr>
          <p:cNvPr id="11" name="Text 6"/>
          <p:cNvSpPr/>
          <p:nvPr/>
        </p:nvSpPr>
        <p:spPr>
          <a:xfrm>
            <a:off x="939522" y="10508518"/>
            <a:ext cx="7264956" cy="437146"/>
          </a:xfrm>
          <a:prstGeom prst="rect">
            <a:avLst/>
          </a:prstGeom>
          <a:noFill/>
          <a:ln/>
        </p:spPr>
        <p:txBody>
          <a:bodyPr wrap="none" lIns="0" tIns="0" rIns="0" bIns="0" rtlCol="0" anchor="t"/>
          <a:lstStyle/>
          <a:p>
            <a:pPr marL="0" indent="0" algn="l">
              <a:lnSpc>
                <a:spcPts val="3350"/>
              </a:lnSpc>
              <a:buNone/>
            </a:pPr>
            <a:r>
              <a:rPr lang="en-US" sz="25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en-US" sz="250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500" i="1" dirty="0">
                <a:solidFill>
                  <a:srgbClr val="161613"/>
                </a:solidFill>
                <a:latin typeface="Lato" panose="020F0502020204030203" pitchFamily="34" charset="0"/>
                <a:ea typeface="Lato" panose="020F0502020204030203" pitchFamily="34" charset="0"/>
                <a:cs typeface="Lato" panose="020F0502020204030203" pitchFamily="34" charset="0"/>
              </a:rPr>
              <a:t>Use these in your next meeting. They shift the room.</a:t>
            </a:r>
            <a:endParaRPr lang="en-US" sz="2500" dirty="0">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EADBDFA4-A6C3-1E46-AE28-4FC68DD8DAD4}"/>
              </a:ext>
            </a:extLst>
          </p:cNvPr>
          <p:cNvSpPr txBox="1"/>
          <p:nvPr/>
        </p:nvSpPr>
        <p:spPr>
          <a:xfrm>
            <a:off x="13487400" y="18053908"/>
            <a:ext cx="863600" cy="369332"/>
          </a:xfrm>
          <a:prstGeom prst="rect">
            <a:avLst/>
          </a:prstGeom>
          <a:noFill/>
        </p:spPr>
        <p:txBody>
          <a:bodyPr wrap="square" rtlCol="0">
            <a:spAutoFit/>
          </a:bodyPr>
          <a:lstStyle/>
          <a:p>
            <a:r>
              <a:rPr lang="en-US" dirty="0">
                <a:solidFill>
                  <a:schemeClr val="bg1"/>
                </a:solidFill>
                <a:latin typeface="Lato" panose="020F0502020204030203" pitchFamily="34" charset="0"/>
                <a:ea typeface="Lato" panose="020F0502020204030203" pitchFamily="34" charset="0"/>
                <a:cs typeface="Lato" panose="020F0502020204030203" pitchFamily="34" charset="0"/>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39522" y="739172"/>
            <a:ext cx="11551920" cy="838815"/>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The Executive Narrative  Prep Sheet</a:t>
            </a:r>
          </a:p>
        </p:txBody>
      </p:sp>
      <p:sp>
        <p:nvSpPr>
          <p:cNvPr id="3" name="Text 1"/>
          <p:cNvSpPr/>
          <p:nvPr/>
        </p:nvSpPr>
        <p:spPr>
          <a:xfrm>
            <a:off x="939522" y="2114776"/>
            <a:ext cx="12751356" cy="128858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The sheet typically includes: Strategic context, project vision, high-impact metrics, stakeholder concerns, and desired asks (e.g. approvals). This ensures every executive speaks with a unified, aligned message.</a:t>
            </a:r>
            <a:endParaRPr lang="en-US" sz="2100" dirty="0"/>
          </a:p>
        </p:txBody>
      </p:sp>
      <p:sp>
        <p:nvSpPr>
          <p:cNvPr id="4" name="Text 2"/>
          <p:cNvSpPr/>
          <p:nvPr/>
        </p:nvSpPr>
        <p:spPr>
          <a:xfrm>
            <a:off x="939522" y="3805978"/>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How to use:</a:t>
            </a:r>
            <a:endParaRPr lang="en-US" sz="2600" dirty="0"/>
          </a:p>
        </p:txBody>
      </p:sp>
      <p:sp>
        <p:nvSpPr>
          <p:cNvPr id="5" name="Text 3"/>
          <p:cNvSpPr/>
          <p:nvPr/>
        </p:nvSpPr>
        <p:spPr>
          <a:xfrm>
            <a:off x="939522" y="4627888"/>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Context and vision. Begin with a brief statement of why the change matters strategically ("Our mission is X, and AI/digital can help us achieve Y").</a:t>
            </a:r>
            <a:endParaRPr lang="en-US" sz="2100" dirty="0"/>
          </a:p>
        </p:txBody>
      </p:sp>
      <p:sp>
        <p:nvSpPr>
          <p:cNvPr id="6" name="Text 4"/>
          <p:cNvSpPr/>
          <p:nvPr/>
        </p:nvSpPr>
        <p:spPr>
          <a:xfrm>
            <a:off x="939522" y="5580870"/>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Key bullet points. List 3–5 headlines (one sentence each) summarizing the initiative's status and benefits. For each, include a key supporting data point or example.</a:t>
            </a:r>
            <a:endParaRPr lang="en-US" sz="2100" dirty="0"/>
          </a:p>
        </p:txBody>
      </p:sp>
      <p:sp>
        <p:nvSpPr>
          <p:cNvPr id="7" name="Text 5"/>
          <p:cNvSpPr/>
          <p:nvPr/>
        </p:nvSpPr>
        <p:spPr>
          <a:xfrm>
            <a:off x="939522" y="6533853"/>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Anticipate questions. Note likely executive questions (e.g. risk, ROI) and prepare succinct answers or references.</a:t>
            </a:r>
            <a:endParaRPr lang="en-US" sz="2100" dirty="0"/>
          </a:p>
        </p:txBody>
      </p:sp>
      <p:sp>
        <p:nvSpPr>
          <p:cNvPr id="8" name="Text 6"/>
          <p:cNvSpPr/>
          <p:nvPr/>
        </p:nvSpPr>
        <p:spPr>
          <a:xfrm>
            <a:off x="939522" y="7486835"/>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Action or ask. Conclude with the clear next request (e.g. "Approve pilot funding by Q3" or "Commit department resources"). Phrase it as a direct statement.</a:t>
            </a:r>
            <a:endParaRPr lang="en-US" sz="2100" dirty="0"/>
          </a:p>
        </p:txBody>
      </p:sp>
      <p:sp>
        <p:nvSpPr>
          <p:cNvPr id="9" name="Text 7"/>
          <p:cNvSpPr/>
          <p:nvPr/>
        </p:nvSpPr>
        <p:spPr>
          <a:xfrm>
            <a:off x="939522" y="8439818"/>
            <a:ext cx="12751356"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4C4C4C"/>
                </a:solidFill>
                <a:latin typeface="Noto Serif" pitchFamily="34" charset="0"/>
                <a:ea typeface="Noto Serif" pitchFamily="34" charset="-122"/>
                <a:cs typeface="Noto Serif" pitchFamily="34" charset="-120"/>
              </a:rPr>
              <a:t>Review with visuals. If possible, attach or reference one strong visual (chart or metric) that illustrates progress. The image above shows an executive practicing with a data-driven slide.</a:t>
            </a:r>
            <a:endParaRPr lang="en-US" sz="2100" dirty="0"/>
          </a:p>
        </p:txBody>
      </p:sp>
      <p:sp>
        <p:nvSpPr>
          <p:cNvPr id="10" name="Text 8"/>
          <p:cNvSpPr/>
          <p:nvPr/>
        </p:nvSpPr>
        <p:spPr>
          <a:xfrm>
            <a:off x="939522" y="9701493"/>
            <a:ext cx="5933242"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Example (Government AI Initiative):</a:t>
            </a:r>
            <a:endParaRPr lang="en-US" sz="2600" dirty="0"/>
          </a:p>
        </p:txBody>
      </p:sp>
      <p:sp>
        <p:nvSpPr>
          <p:cNvPr id="11" name="Text 9"/>
          <p:cNvSpPr/>
          <p:nvPr/>
        </p:nvSpPr>
        <p:spPr>
          <a:xfrm>
            <a:off x="939522" y="10523403"/>
            <a:ext cx="12751356" cy="429527"/>
          </a:xfrm>
          <a:prstGeom prst="rect">
            <a:avLst/>
          </a:prstGeom>
          <a:noFill/>
          <a:ln/>
        </p:spPr>
        <p:txBody>
          <a:bodyPr wrap="non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The city's chief innovation officer uses the prep sheet ahead of a council briefing. It reads:</a:t>
            </a:r>
            <a:endParaRPr lang="en-US" sz="2100" dirty="0"/>
          </a:p>
        </p:txBody>
      </p:sp>
      <p:sp>
        <p:nvSpPr>
          <p:cNvPr id="12" name="Shape 10"/>
          <p:cNvSpPr/>
          <p:nvPr/>
        </p:nvSpPr>
        <p:spPr>
          <a:xfrm>
            <a:off x="939522" y="11254837"/>
            <a:ext cx="604004" cy="603933"/>
          </a:xfrm>
          <a:prstGeom prst="roundRect">
            <a:avLst>
              <a:gd name="adj" fmla="val 18669"/>
            </a:avLst>
          </a:prstGeom>
          <a:solidFill>
            <a:srgbClr val="000000"/>
          </a:solidFill>
          <a:ln w="15240">
            <a:solidFill>
              <a:srgbClr val="CCC4B8"/>
            </a:solidFill>
            <a:prstDash val="solid"/>
          </a:ln>
          <a:effectLst>
            <a:outerShdw dist="24130" dir="2700000" algn="bl" rotWithShape="0">
              <a:srgbClr val="CCC4B8">
                <a:alpha val="100000"/>
              </a:srgbClr>
            </a:outerShdw>
          </a:effectLst>
        </p:spPr>
        <p:txBody>
          <a:bodyPr/>
          <a:lstStyle/>
          <a:p>
            <a:endParaRPr lang="en-US"/>
          </a:p>
        </p:txBody>
      </p:sp>
      <p:sp>
        <p:nvSpPr>
          <p:cNvPr id="13" name="Text 11"/>
          <p:cNvSpPr/>
          <p:nvPr/>
        </p:nvSpPr>
        <p:spPr>
          <a:xfrm>
            <a:off x="1811893" y="11347099"/>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Context</a:t>
            </a:r>
            <a:endParaRPr lang="en-US" sz="2600" dirty="0"/>
          </a:p>
        </p:txBody>
      </p:sp>
      <p:sp>
        <p:nvSpPr>
          <p:cNvPr id="14" name="Text 12"/>
          <p:cNvSpPr/>
          <p:nvPr/>
        </p:nvSpPr>
        <p:spPr>
          <a:xfrm>
            <a:off x="1811893" y="11927341"/>
            <a:ext cx="5335548" cy="128858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"Citizen requests are rising 20% annually with static staff. We need AI to scale service."</a:t>
            </a:r>
            <a:endParaRPr lang="en-US" sz="2100" dirty="0"/>
          </a:p>
        </p:txBody>
      </p:sp>
      <p:sp>
        <p:nvSpPr>
          <p:cNvPr id="15" name="Shape 13"/>
          <p:cNvSpPr/>
          <p:nvPr/>
        </p:nvSpPr>
        <p:spPr>
          <a:xfrm>
            <a:off x="7482959" y="11254837"/>
            <a:ext cx="604004" cy="603933"/>
          </a:xfrm>
          <a:prstGeom prst="roundRect">
            <a:avLst>
              <a:gd name="adj" fmla="val 18669"/>
            </a:avLst>
          </a:prstGeom>
          <a:solidFill>
            <a:srgbClr val="000000"/>
          </a:solidFill>
          <a:ln w="15240">
            <a:solidFill>
              <a:srgbClr val="CCC4B8"/>
            </a:solidFill>
            <a:prstDash val="solid"/>
          </a:ln>
          <a:effectLst>
            <a:outerShdw dist="24130" dir="2700000" algn="bl" rotWithShape="0">
              <a:srgbClr val="CCC4B8">
                <a:alpha val="100000"/>
              </a:srgbClr>
            </a:outerShdw>
          </a:effectLst>
        </p:spPr>
        <p:txBody>
          <a:bodyPr/>
          <a:lstStyle/>
          <a:p>
            <a:endParaRPr lang="en-US"/>
          </a:p>
        </p:txBody>
      </p:sp>
      <p:sp>
        <p:nvSpPr>
          <p:cNvPr id="16" name="Text 14"/>
          <p:cNvSpPr/>
          <p:nvPr/>
        </p:nvSpPr>
        <p:spPr>
          <a:xfrm>
            <a:off x="8355330" y="11347099"/>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Point 1</a:t>
            </a:r>
            <a:endParaRPr lang="en-US" sz="2600" dirty="0"/>
          </a:p>
        </p:txBody>
      </p:sp>
      <p:sp>
        <p:nvSpPr>
          <p:cNvPr id="17" name="Text 15"/>
          <p:cNvSpPr/>
          <p:nvPr/>
        </p:nvSpPr>
        <p:spPr>
          <a:xfrm>
            <a:off x="8355330" y="11927341"/>
            <a:ext cx="5335548" cy="85905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"Automating routine inquiries saved 30% staff time (Jan-March trial)."</a:t>
            </a:r>
            <a:endParaRPr lang="en-US" sz="2100" dirty="0"/>
          </a:p>
        </p:txBody>
      </p:sp>
      <p:sp>
        <p:nvSpPr>
          <p:cNvPr id="18" name="Shape 16"/>
          <p:cNvSpPr/>
          <p:nvPr/>
        </p:nvSpPr>
        <p:spPr>
          <a:xfrm>
            <a:off x="939522" y="13752710"/>
            <a:ext cx="604004" cy="603933"/>
          </a:xfrm>
          <a:prstGeom prst="roundRect">
            <a:avLst>
              <a:gd name="adj" fmla="val 18669"/>
            </a:avLst>
          </a:prstGeom>
          <a:solidFill>
            <a:srgbClr val="000000"/>
          </a:solidFill>
          <a:ln w="15240">
            <a:solidFill>
              <a:srgbClr val="CCC4B8"/>
            </a:solidFill>
            <a:prstDash val="solid"/>
          </a:ln>
          <a:effectLst>
            <a:outerShdw dist="24130" dir="2700000" algn="bl" rotWithShape="0">
              <a:srgbClr val="CCC4B8">
                <a:alpha val="100000"/>
              </a:srgbClr>
            </a:outerShdw>
          </a:effectLst>
        </p:spPr>
        <p:txBody>
          <a:bodyPr/>
          <a:lstStyle/>
          <a:p>
            <a:endParaRPr lang="en-US"/>
          </a:p>
        </p:txBody>
      </p:sp>
      <p:sp>
        <p:nvSpPr>
          <p:cNvPr id="19" name="Text 17"/>
          <p:cNvSpPr/>
          <p:nvPr/>
        </p:nvSpPr>
        <p:spPr>
          <a:xfrm>
            <a:off x="1811893" y="13844973"/>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Point 2</a:t>
            </a:r>
            <a:endParaRPr lang="en-US" sz="2600" dirty="0"/>
          </a:p>
        </p:txBody>
      </p:sp>
      <p:sp>
        <p:nvSpPr>
          <p:cNvPr id="20" name="Text 18"/>
          <p:cNvSpPr/>
          <p:nvPr/>
        </p:nvSpPr>
        <p:spPr>
          <a:xfrm>
            <a:off x="1811893" y="14425215"/>
            <a:ext cx="5335548" cy="85905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"Customer satisfaction rose 15% when the chatbot was piloted."</a:t>
            </a:r>
            <a:endParaRPr lang="en-US" sz="2100" dirty="0"/>
          </a:p>
        </p:txBody>
      </p:sp>
      <p:sp>
        <p:nvSpPr>
          <p:cNvPr id="21" name="Shape 19"/>
          <p:cNvSpPr/>
          <p:nvPr/>
        </p:nvSpPr>
        <p:spPr>
          <a:xfrm>
            <a:off x="7482959" y="13752710"/>
            <a:ext cx="604004" cy="603933"/>
          </a:xfrm>
          <a:prstGeom prst="roundRect">
            <a:avLst>
              <a:gd name="adj" fmla="val 18669"/>
            </a:avLst>
          </a:prstGeom>
          <a:solidFill>
            <a:srgbClr val="000000"/>
          </a:solidFill>
          <a:ln w="15240">
            <a:solidFill>
              <a:srgbClr val="CCC4B8"/>
            </a:solidFill>
            <a:prstDash val="solid"/>
          </a:ln>
          <a:effectLst>
            <a:outerShdw dist="24130" dir="2700000" algn="bl" rotWithShape="0">
              <a:srgbClr val="CCC4B8">
                <a:alpha val="100000"/>
              </a:srgbClr>
            </a:outerShdw>
          </a:effectLst>
        </p:spPr>
        <p:txBody>
          <a:bodyPr/>
          <a:lstStyle/>
          <a:p>
            <a:endParaRPr lang="en-US"/>
          </a:p>
        </p:txBody>
      </p:sp>
      <p:sp>
        <p:nvSpPr>
          <p:cNvPr id="22" name="Text 20"/>
          <p:cNvSpPr/>
          <p:nvPr/>
        </p:nvSpPr>
        <p:spPr>
          <a:xfrm>
            <a:off x="8355330" y="13844973"/>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4C4C4C"/>
                </a:solidFill>
                <a:latin typeface="Noto Serif Medium" pitchFamily="34" charset="0"/>
                <a:ea typeface="Noto Serif Medium" pitchFamily="34" charset="-122"/>
                <a:cs typeface="Noto Serif Medium" pitchFamily="34" charset="-120"/>
              </a:rPr>
              <a:t>Action</a:t>
            </a:r>
            <a:endParaRPr lang="en-US" sz="2600" dirty="0"/>
          </a:p>
        </p:txBody>
      </p:sp>
      <p:sp>
        <p:nvSpPr>
          <p:cNvPr id="23" name="Text 21"/>
          <p:cNvSpPr/>
          <p:nvPr/>
        </p:nvSpPr>
        <p:spPr>
          <a:xfrm>
            <a:off x="8355330" y="14425215"/>
            <a:ext cx="5335548" cy="128858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"Next quarter, expand chatbot to all departments. Budget needed: $50k for integration."</a:t>
            </a:r>
            <a:endParaRPr lang="en-US" sz="2100" dirty="0"/>
          </a:p>
        </p:txBody>
      </p:sp>
      <p:sp>
        <p:nvSpPr>
          <p:cNvPr id="24" name="Text 22"/>
          <p:cNvSpPr/>
          <p:nvPr/>
        </p:nvSpPr>
        <p:spPr>
          <a:xfrm>
            <a:off x="939522" y="16015702"/>
            <a:ext cx="12751356" cy="859053"/>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This one-pager lets the executive confidently walk through facts and figures in a 5-minute dialogue, aligned with the team's presentation.</a:t>
            </a:r>
            <a:endParaRPr lang="en-US" sz="2100" dirty="0"/>
          </a:p>
        </p:txBody>
      </p:sp>
      <p:sp>
        <p:nvSpPr>
          <p:cNvPr id="36" name="TextBox 35">
            <a:extLst>
              <a:ext uri="{FF2B5EF4-FFF2-40B4-BE49-F238E27FC236}">
                <a16:creationId xmlns:a16="http://schemas.microsoft.com/office/drawing/2014/main" id="{D0B9BA88-C7C4-E03B-0239-F9C6E914A1A6}"/>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5</a:t>
            </a:r>
          </a:p>
        </p:txBody>
      </p:sp>
      <p:sp>
        <p:nvSpPr>
          <p:cNvPr id="26" name="TextBox 25">
            <a:extLst>
              <a:ext uri="{FF2B5EF4-FFF2-40B4-BE49-F238E27FC236}">
                <a16:creationId xmlns:a16="http://schemas.microsoft.com/office/drawing/2014/main" id="{BCECD9B5-226C-B5FB-4C44-038745467CE1}"/>
              </a:ext>
            </a:extLst>
          </p:cNvPr>
          <p:cNvSpPr txBox="1"/>
          <p:nvPr/>
        </p:nvSpPr>
        <p:spPr>
          <a:xfrm>
            <a:off x="822066" y="17262785"/>
            <a:ext cx="12868811" cy="738664"/>
          </a:xfrm>
          <a:prstGeom prst="rect">
            <a:avLst/>
          </a:prstGeom>
          <a:noFill/>
        </p:spPr>
        <p:txBody>
          <a:bodyPr wrap="square">
            <a:spAutoFit/>
          </a:bodyPr>
          <a:lstStyle/>
          <a:p>
            <a:r>
              <a:rPr lang="en-US" sz="2100" b="1" dirty="0">
                <a:solidFill>
                  <a:srgbClr val="4C4C4C"/>
                </a:solidFill>
                <a:latin typeface="Noto Serif" pitchFamily="34" charset="0"/>
                <a:ea typeface="Noto Serif" pitchFamily="34" charset="-122"/>
                <a:cs typeface="Noto Serif" pitchFamily="34" charset="-120"/>
              </a:rPr>
              <a:t>How to Use</a:t>
            </a:r>
            <a:r>
              <a:rPr lang="en-US" sz="2100" dirty="0">
                <a:solidFill>
                  <a:srgbClr val="4C4C4C"/>
                </a:solidFill>
                <a:latin typeface="Noto Serif" pitchFamily="34" charset="0"/>
                <a:ea typeface="Noto Serif" pitchFamily="34" charset="-122"/>
                <a:cs typeface="Noto Serif" pitchFamily="34" charset="-120"/>
              </a:rPr>
              <a:t>: Use this narrative to distill the Executive Worksheet  into a briefing format built for fast decisions and executive attention.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04646" y="739172"/>
            <a:ext cx="10802422" cy="838815"/>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The Executive 5% Brief </a:t>
            </a:r>
            <a:r>
              <a:rPr lang="en-US" sz="4800" b="1" i="1" dirty="0">
                <a:solidFill>
                  <a:srgbClr val="282824"/>
                </a:solidFill>
                <a:latin typeface="Lato Bold" pitchFamily="34" charset="0"/>
                <a:ea typeface="Lato Bold" pitchFamily="34" charset="-122"/>
              </a:rPr>
              <a:t>(Executive Worksheet)</a:t>
            </a:r>
          </a:p>
        </p:txBody>
      </p:sp>
      <p:sp>
        <p:nvSpPr>
          <p:cNvPr id="3" name="Text 1"/>
          <p:cNvSpPr/>
          <p:nvPr/>
        </p:nvSpPr>
        <p:spPr>
          <a:xfrm>
            <a:off x="939522" y="2114776"/>
            <a:ext cx="12751356" cy="429527"/>
          </a:xfrm>
          <a:prstGeom prst="rect">
            <a:avLst/>
          </a:prstGeom>
          <a:noFill/>
          <a:ln/>
        </p:spPr>
        <p:txBody>
          <a:bodyPr wrap="non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"Because 95% of slides waste attention. This one doesn't."</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 name="Text 2"/>
          <p:cNvSpPr/>
          <p:nvPr/>
        </p:nvSpPr>
        <p:spPr>
          <a:xfrm>
            <a:off x="939522" y="2846209"/>
            <a:ext cx="12751356" cy="859053"/>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Purpose: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To deliver executive updates that distill complexity, surface strategic tension, and compel fast, confident decisions. Structured to challenge passive thinking.</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5" name="Text 3"/>
          <p:cNvSpPr/>
          <p:nvPr/>
        </p:nvSpPr>
        <p:spPr>
          <a:xfrm>
            <a:off x="939522" y="4107884"/>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Slide Framework:</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6" name="Shape 4"/>
          <p:cNvSpPr/>
          <p:nvPr/>
        </p:nvSpPr>
        <p:spPr>
          <a:xfrm>
            <a:off x="939522" y="4929795"/>
            <a:ext cx="604004" cy="603933"/>
          </a:xfrm>
          <a:prstGeom prst="roundRect">
            <a:avLst>
              <a:gd name="adj" fmla="val 6667"/>
            </a:avLst>
          </a:prstGeom>
          <a:solidFill>
            <a:srgbClr val="EDEBE3"/>
          </a:solidFill>
          <a:ln/>
        </p:spPr>
        <p:txBody>
          <a:bodyPr/>
          <a:lstStyle/>
          <a:p>
            <a:endParaRPr lang="en-US"/>
          </a:p>
        </p:txBody>
      </p:sp>
      <p:sp>
        <p:nvSpPr>
          <p:cNvPr id="7" name="Text 5"/>
          <p:cNvSpPr/>
          <p:nvPr/>
        </p:nvSpPr>
        <p:spPr>
          <a:xfrm>
            <a:off x="1040130" y="4980093"/>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1</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8" name="Text 6"/>
          <p:cNvSpPr/>
          <p:nvPr/>
        </p:nvSpPr>
        <p:spPr>
          <a:xfrm>
            <a:off x="1811893" y="5022057"/>
            <a:ext cx="3154442" cy="838577"/>
          </a:xfrm>
          <a:prstGeom prst="rect">
            <a:avLst/>
          </a:prstGeom>
          <a:noFill/>
          <a:ln/>
        </p:spPr>
        <p:txBody>
          <a:bodyPr wrap="squar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What's Breaking - Quietly</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9" name="Text 7"/>
          <p:cNvSpPr/>
          <p:nvPr/>
        </p:nvSpPr>
        <p:spPr>
          <a:xfrm>
            <a:off x="1811893" y="6021588"/>
            <a:ext cx="3154442" cy="343621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What is deteriorating behind the scenes that no one is naming?</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Most teams are focused on _________________, but we're quietly losing ground on 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0" name="Text 8"/>
          <p:cNvSpPr/>
          <p:nvPr/>
        </p:nvSpPr>
        <p:spPr>
          <a:xfrm>
            <a:off x="1811893" y="9618754"/>
            <a:ext cx="3154442" cy="1288580"/>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Why this matters now:</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1" name="Shape 9"/>
          <p:cNvSpPr/>
          <p:nvPr/>
        </p:nvSpPr>
        <p:spPr>
          <a:xfrm>
            <a:off x="5301853" y="4929795"/>
            <a:ext cx="604004" cy="603933"/>
          </a:xfrm>
          <a:prstGeom prst="roundRect">
            <a:avLst>
              <a:gd name="adj" fmla="val 6667"/>
            </a:avLst>
          </a:prstGeom>
          <a:solidFill>
            <a:srgbClr val="EDEBE3"/>
          </a:solidFill>
          <a:ln/>
        </p:spPr>
        <p:txBody>
          <a:bodyPr/>
          <a:lstStyle/>
          <a:p>
            <a:endParaRPr lang="en-US"/>
          </a:p>
        </p:txBody>
      </p:sp>
      <p:sp>
        <p:nvSpPr>
          <p:cNvPr id="12" name="Text 10"/>
          <p:cNvSpPr/>
          <p:nvPr/>
        </p:nvSpPr>
        <p:spPr>
          <a:xfrm>
            <a:off x="5402461" y="4980093"/>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2</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13" name="Text 11"/>
          <p:cNvSpPr/>
          <p:nvPr/>
        </p:nvSpPr>
        <p:spPr>
          <a:xfrm>
            <a:off x="6174224" y="5022057"/>
            <a:ext cx="3154442" cy="838577"/>
          </a:xfrm>
          <a:prstGeom prst="rect">
            <a:avLst/>
          </a:prstGeom>
          <a:noFill/>
          <a:ln/>
        </p:spPr>
        <p:txBody>
          <a:bodyPr wrap="squar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The Compounding Cost of Inaction</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14" name="Text 12"/>
          <p:cNvSpPr/>
          <p:nvPr/>
        </p:nvSpPr>
        <p:spPr>
          <a:xfrm>
            <a:off x="6174224" y="6021588"/>
            <a:ext cx="3154442" cy="1288580"/>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How does the delay multiply cost, risk, or trust erosion over time?</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5" name="Text 13"/>
          <p:cNvSpPr/>
          <p:nvPr/>
        </p:nvSpPr>
        <p:spPr>
          <a:xfrm>
            <a:off x="6174224" y="7471121"/>
            <a:ext cx="3154442" cy="1288580"/>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Example: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A 2-week delay in Q1 is now a 6-week delay in Q3.</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6" name="Text 14"/>
          <p:cNvSpPr/>
          <p:nvPr/>
        </p:nvSpPr>
        <p:spPr>
          <a:xfrm>
            <a:off x="6174224" y="8853630"/>
            <a:ext cx="3154442" cy="1718107"/>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Drop line: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The cost of inaction now outweighs the cost of change.</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7" name="Text 15"/>
          <p:cNvSpPr/>
          <p:nvPr/>
        </p:nvSpPr>
        <p:spPr>
          <a:xfrm>
            <a:off x="6174224" y="10665666"/>
            <a:ext cx="3154442" cy="1718107"/>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Hidden cost narrative: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8" name="Shape 16"/>
          <p:cNvSpPr/>
          <p:nvPr/>
        </p:nvSpPr>
        <p:spPr>
          <a:xfrm>
            <a:off x="9664184" y="4929795"/>
            <a:ext cx="604004" cy="603933"/>
          </a:xfrm>
          <a:prstGeom prst="roundRect">
            <a:avLst>
              <a:gd name="adj" fmla="val 6667"/>
            </a:avLst>
          </a:prstGeom>
          <a:solidFill>
            <a:srgbClr val="EDEBE3"/>
          </a:solidFill>
          <a:ln/>
        </p:spPr>
        <p:txBody>
          <a:bodyPr/>
          <a:lstStyle/>
          <a:p>
            <a:endParaRPr lang="en-US"/>
          </a:p>
        </p:txBody>
      </p:sp>
      <p:sp>
        <p:nvSpPr>
          <p:cNvPr id="19" name="Text 17"/>
          <p:cNvSpPr/>
          <p:nvPr/>
        </p:nvSpPr>
        <p:spPr>
          <a:xfrm>
            <a:off x="9764792" y="4980093"/>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3</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20" name="Text 18"/>
          <p:cNvSpPr/>
          <p:nvPr/>
        </p:nvSpPr>
        <p:spPr>
          <a:xfrm>
            <a:off x="10536555" y="5022057"/>
            <a:ext cx="3154442" cy="838577"/>
          </a:xfrm>
          <a:prstGeom prst="rect">
            <a:avLst/>
          </a:prstGeom>
          <a:noFill/>
          <a:ln/>
        </p:spPr>
        <p:txBody>
          <a:bodyPr wrap="squar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Progress You Didn't Expect</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21" name="Text 19"/>
          <p:cNvSpPr/>
          <p:nvPr/>
        </p:nvSpPr>
        <p:spPr>
          <a:xfrm>
            <a:off x="10536555" y="6021588"/>
            <a:ext cx="3154442" cy="1288580"/>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What early momentum or results show that this isn't theoretical?</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2" name="Text 20"/>
          <p:cNvSpPr/>
          <p:nvPr/>
        </p:nvSpPr>
        <p:spPr>
          <a:xfrm>
            <a:off x="10536555" y="7471121"/>
            <a:ext cx="3154442" cy="1718107"/>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We've already validated this with:</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3" name="Text 21"/>
          <p:cNvSpPr/>
          <p:nvPr/>
        </p:nvSpPr>
        <p:spPr>
          <a:xfrm>
            <a:off x="10536555" y="9283157"/>
            <a:ext cx="3154442" cy="1288580"/>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And the result was:</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4" name="Shape 22"/>
          <p:cNvSpPr/>
          <p:nvPr/>
        </p:nvSpPr>
        <p:spPr>
          <a:xfrm>
            <a:off x="939522" y="12920562"/>
            <a:ext cx="604004" cy="603933"/>
          </a:xfrm>
          <a:prstGeom prst="roundRect">
            <a:avLst>
              <a:gd name="adj" fmla="val 6667"/>
            </a:avLst>
          </a:prstGeom>
          <a:solidFill>
            <a:srgbClr val="EDEBE3"/>
          </a:solidFill>
          <a:ln/>
        </p:spPr>
        <p:txBody>
          <a:bodyPr/>
          <a:lstStyle/>
          <a:p>
            <a:endParaRPr lang="en-US"/>
          </a:p>
        </p:txBody>
      </p:sp>
      <p:sp>
        <p:nvSpPr>
          <p:cNvPr id="25" name="Text 23"/>
          <p:cNvSpPr/>
          <p:nvPr/>
        </p:nvSpPr>
        <p:spPr>
          <a:xfrm>
            <a:off x="1040130" y="12970860"/>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4</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26" name="Text 24"/>
          <p:cNvSpPr/>
          <p:nvPr/>
        </p:nvSpPr>
        <p:spPr>
          <a:xfrm>
            <a:off x="1811893" y="13012824"/>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The Irrefutable Slide</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27" name="Text 25"/>
          <p:cNvSpPr/>
          <p:nvPr/>
        </p:nvSpPr>
        <p:spPr>
          <a:xfrm>
            <a:off x="1811893" y="13593066"/>
            <a:ext cx="5335548"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One chart, quote, or metric that shifts the room.</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8" name="Text 26"/>
          <p:cNvSpPr/>
          <p:nvPr/>
        </p:nvSpPr>
        <p:spPr>
          <a:xfrm>
            <a:off x="1811893" y="14613073"/>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Slide headline: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9" name="Text 27"/>
          <p:cNvSpPr/>
          <p:nvPr/>
        </p:nvSpPr>
        <p:spPr>
          <a:xfrm>
            <a:off x="1811893" y="15911891"/>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Visual insight: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0" name="Shape 28"/>
          <p:cNvSpPr/>
          <p:nvPr/>
        </p:nvSpPr>
        <p:spPr>
          <a:xfrm>
            <a:off x="7482959" y="12920562"/>
            <a:ext cx="604004" cy="603933"/>
          </a:xfrm>
          <a:prstGeom prst="roundRect">
            <a:avLst>
              <a:gd name="adj" fmla="val 6667"/>
            </a:avLst>
          </a:prstGeom>
          <a:solidFill>
            <a:srgbClr val="EDEBE3"/>
          </a:solidFill>
          <a:ln/>
        </p:spPr>
        <p:txBody>
          <a:bodyPr/>
          <a:lstStyle/>
          <a:p>
            <a:endParaRPr lang="en-US"/>
          </a:p>
        </p:txBody>
      </p:sp>
      <p:sp>
        <p:nvSpPr>
          <p:cNvPr id="31" name="Text 29"/>
          <p:cNvSpPr/>
          <p:nvPr/>
        </p:nvSpPr>
        <p:spPr>
          <a:xfrm>
            <a:off x="7583567" y="12970860"/>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5</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32" name="Text 30"/>
          <p:cNvSpPr/>
          <p:nvPr/>
        </p:nvSpPr>
        <p:spPr>
          <a:xfrm>
            <a:off x="8355330" y="13012824"/>
            <a:ext cx="4434364"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Ask for Strategic Permission</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33" name="Text 31"/>
          <p:cNvSpPr/>
          <p:nvPr/>
        </p:nvSpPr>
        <p:spPr>
          <a:xfrm>
            <a:off x="8355330" y="13593066"/>
            <a:ext cx="5335548"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Frame your ask as a removal of barriers, not a request for funding.</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4" name="Text 32"/>
          <p:cNvSpPr/>
          <p:nvPr/>
        </p:nvSpPr>
        <p:spPr>
          <a:xfrm>
            <a:off x="8355330" y="14613073"/>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We're asking to:</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5" name="Text 33"/>
          <p:cNvSpPr/>
          <p:nvPr/>
        </p:nvSpPr>
        <p:spPr>
          <a:xfrm>
            <a:off x="8355330" y="15919857"/>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If granted, this enables:</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7" name="TextBox 36">
            <a:extLst>
              <a:ext uri="{FF2B5EF4-FFF2-40B4-BE49-F238E27FC236}">
                <a16:creationId xmlns:a16="http://schemas.microsoft.com/office/drawing/2014/main" id="{E509428E-04DF-BBDE-AAE5-E9CF778BD230}"/>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39522" y="739172"/>
            <a:ext cx="7160657" cy="838815"/>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Story Framing Canvas</a:t>
            </a:r>
          </a:p>
        </p:txBody>
      </p:sp>
      <p:sp>
        <p:nvSpPr>
          <p:cNvPr id="3" name="Text 1"/>
          <p:cNvSpPr/>
          <p:nvPr/>
        </p:nvSpPr>
        <p:spPr>
          <a:xfrm>
            <a:off x="939522" y="2114776"/>
            <a:ext cx="12751356" cy="257716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The Story Framing Canvas is a structured worksheet that helps teams develop a compelling narrative for a project or change initiative. It is modeled on the popular "story canvas" approach, organizing content into elements like context, conflict, and resolution. In practice, facilitators guide participants to fill sections such as "Situation (what is happening now)", "Complication (the challenge or need)", "Change (key action or solution)", and "Impact (the end state/benefit)." This ensures every story has clear stakes, characters, and outcomes.</a:t>
            </a:r>
            <a:endParaRPr lang="en-US" sz="2100" dirty="0"/>
          </a:p>
        </p:txBody>
      </p:sp>
      <p:sp>
        <p:nvSpPr>
          <p:cNvPr id="4" name="Text 2"/>
          <p:cNvSpPr/>
          <p:nvPr/>
        </p:nvSpPr>
        <p:spPr>
          <a:xfrm>
            <a:off x="939522" y="5094558"/>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How to use:</a:t>
            </a:r>
            <a:endParaRPr lang="en-US" sz="2600" dirty="0"/>
          </a:p>
        </p:txBody>
      </p:sp>
      <p:sp>
        <p:nvSpPr>
          <p:cNvPr id="5" name="Text 3"/>
          <p:cNvSpPr/>
          <p:nvPr/>
        </p:nvSpPr>
        <p:spPr>
          <a:xfrm>
            <a:off x="939522" y="5916468"/>
            <a:ext cx="12751356" cy="859053"/>
          </a:xfrm>
          <a:prstGeom prst="rect">
            <a:avLst/>
          </a:prstGeom>
          <a:noFill/>
          <a:ln/>
        </p:spPr>
        <p:txBody>
          <a:bodyPr wrap="square" lIns="0" tIns="0" rIns="0" bIns="0" rtlCol="0" anchor="t"/>
          <a:lstStyle/>
          <a:p>
            <a:pPr marL="342900" indent="-342900" algn="l">
              <a:lnSpc>
                <a:spcPts val="3350"/>
              </a:lnSpc>
              <a:buSzPct val="100000"/>
              <a:buFont typeface="+mj-lt"/>
              <a:buAutoNum type="arabicPeriod"/>
            </a:pPr>
            <a:r>
              <a:rPr lang="en-US" sz="2100" dirty="0">
                <a:solidFill>
                  <a:srgbClr val="4C4C4C"/>
                </a:solidFill>
                <a:latin typeface="Noto Serif" pitchFamily="34" charset="0"/>
                <a:ea typeface="Noto Serif" pitchFamily="34" charset="-122"/>
                <a:cs typeface="Noto Serif" pitchFamily="34" charset="-120"/>
              </a:rPr>
              <a:t>Describe the current context. Write a short summary of the status quo or environment. (e.g. "Our agency uses 1970s-era data processes.")</a:t>
            </a:r>
            <a:endParaRPr lang="en-US" sz="2100" dirty="0"/>
          </a:p>
        </p:txBody>
      </p:sp>
      <p:sp>
        <p:nvSpPr>
          <p:cNvPr id="6" name="Text 4"/>
          <p:cNvSpPr/>
          <p:nvPr/>
        </p:nvSpPr>
        <p:spPr>
          <a:xfrm>
            <a:off x="939522" y="6869450"/>
            <a:ext cx="12751356" cy="859053"/>
          </a:xfrm>
          <a:prstGeom prst="rect">
            <a:avLst/>
          </a:prstGeom>
          <a:noFill/>
          <a:ln/>
        </p:spPr>
        <p:txBody>
          <a:bodyPr wrap="square" lIns="0" tIns="0" rIns="0" bIns="0" rtlCol="0" anchor="t"/>
          <a:lstStyle/>
          <a:p>
            <a:pPr marL="342900" indent="-342900" algn="l">
              <a:lnSpc>
                <a:spcPts val="3350"/>
              </a:lnSpc>
              <a:buSzPct val="100000"/>
              <a:buFont typeface="+mj-lt"/>
              <a:buAutoNum type="arabicPeriod" startAt="2"/>
            </a:pPr>
            <a:r>
              <a:rPr lang="en-US" sz="2100" dirty="0">
                <a:solidFill>
                  <a:srgbClr val="4C4C4C"/>
                </a:solidFill>
                <a:latin typeface="Noto Serif" pitchFamily="34" charset="0"/>
                <a:ea typeface="Noto Serif" pitchFamily="34" charset="-122"/>
                <a:cs typeface="Noto Serif" pitchFamily="34" charset="-120"/>
              </a:rPr>
              <a:t>Identify the challenge. Articulate the central problem or opportunity. (e.g. "Manual workflows cause delays and errors.")</a:t>
            </a:r>
            <a:endParaRPr lang="en-US" sz="2100" dirty="0"/>
          </a:p>
        </p:txBody>
      </p:sp>
      <p:sp>
        <p:nvSpPr>
          <p:cNvPr id="7" name="Text 5"/>
          <p:cNvSpPr/>
          <p:nvPr/>
        </p:nvSpPr>
        <p:spPr>
          <a:xfrm>
            <a:off x="939522" y="7822433"/>
            <a:ext cx="12751356" cy="859053"/>
          </a:xfrm>
          <a:prstGeom prst="rect">
            <a:avLst/>
          </a:prstGeom>
          <a:noFill/>
          <a:ln/>
        </p:spPr>
        <p:txBody>
          <a:bodyPr wrap="square" lIns="0" tIns="0" rIns="0" bIns="0" rtlCol="0" anchor="t"/>
          <a:lstStyle/>
          <a:p>
            <a:pPr marL="342900" indent="-342900" algn="l">
              <a:lnSpc>
                <a:spcPts val="3350"/>
              </a:lnSpc>
              <a:buSzPct val="100000"/>
              <a:buFont typeface="+mj-lt"/>
              <a:buAutoNum type="arabicPeriod" startAt="3"/>
            </a:pPr>
            <a:r>
              <a:rPr lang="en-US" sz="2100" dirty="0">
                <a:solidFill>
                  <a:srgbClr val="4C4C4C"/>
                </a:solidFill>
                <a:latin typeface="Noto Serif" pitchFamily="34" charset="0"/>
                <a:ea typeface="Noto Serif" pitchFamily="34" charset="-122"/>
                <a:cs typeface="Noto Serif" pitchFamily="34" charset="-120"/>
              </a:rPr>
              <a:t>Identify the desired change. Define what will happen, focusing on how it solves the problem. (e.g. "Implement AI-driven automation for data entry.")</a:t>
            </a:r>
            <a:endParaRPr lang="en-US" sz="2100" dirty="0"/>
          </a:p>
        </p:txBody>
      </p:sp>
      <p:sp>
        <p:nvSpPr>
          <p:cNvPr id="8" name="Text 6"/>
          <p:cNvSpPr/>
          <p:nvPr/>
        </p:nvSpPr>
        <p:spPr>
          <a:xfrm>
            <a:off x="939522" y="8775415"/>
            <a:ext cx="12751356" cy="859053"/>
          </a:xfrm>
          <a:prstGeom prst="rect">
            <a:avLst/>
          </a:prstGeom>
          <a:noFill/>
          <a:ln/>
        </p:spPr>
        <p:txBody>
          <a:bodyPr wrap="square" lIns="0" tIns="0" rIns="0" bIns="0" rtlCol="0" anchor="t"/>
          <a:lstStyle/>
          <a:p>
            <a:pPr marL="342900" indent="-342900" algn="l">
              <a:lnSpc>
                <a:spcPts val="3350"/>
              </a:lnSpc>
              <a:buSzPct val="100000"/>
              <a:buFont typeface="+mj-lt"/>
              <a:buAutoNum type="arabicPeriod" startAt="4"/>
            </a:pPr>
            <a:r>
              <a:rPr lang="en-US" sz="2100" dirty="0">
                <a:solidFill>
                  <a:srgbClr val="4C4C4C"/>
                </a:solidFill>
                <a:latin typeface="Noto Serif" pitchFamily="34" charset="0"/>
                <a:ea typeface="Noto Serif" pitchFamily="34" charset="-122"/>
                <a:cs typeface="Noto Serif" pitchFamily="34" charset="-120"/>
              </a:rPr>
              <a:t>Highlight the impact. Explain the benefits or new situation after change. (e.g. "Response times cut in half, and staff freed for strategic tasks.")</a:t>
            </a:r>
            <a:endParaRPr lang="en-US" sz="2100" dirty="0"/>
          </a:p>
        </p:txBody>
      </p:sp>
      <p:sp>
        <p:nvSpPr>
          <p:cNvPr id="9" name="Text 7"/>
          <p:cNvSpPr/>
          <p:nvPr/>
        </p:nvSpPr>
        <p:spPr>
          <a:xfrm>
            <a:off x="939522" y="9728398"/>
            <a:ext cx="12751356" cy="859053"/>
          </a:xfrm>
          <a:prstGeom prst="rect">
            <a:avLst/>
          </a:prstGeom>
          <a:noFill/>
          <a:ln/>
        </p:spPr>
        <p:txBody>
          <a:bodyPr wrap="square" lIns="0" tIns="0" rIns="0" bIns="0" rtlCol="0" anchor="t"/>
          <a:lstStyle/>
          <a:p>
            <a:pPr marL="342900" indent="-342900" algn="l">
              <a:lnSpc>
                <a:spcPts val="3350"/>
              </a:lnSpc>
              <a:buSzPct val="100000"/>
              <a:buFont typeface="+mj-lt"/>
              <a:buAutoNum type="arabicPeriod" startAt="5"/>
            </a:pPr>
            <a:r>
              <a:rPr lang="en-US" sz="2100" dirty="0">
                <a:solidFill>
                  <a:srgbClr val="4C4C4C"/>
                </a:solidFill>
                <a:latin typeface="Noto Serif" pitchFamily="34" charset="0"/>
                <a:ea typeface="Noto Serif" pitchFamily="34" charset="-122"/>
                <a:cs typeface="Noto Serif" pitchFamily="34" charset="-120"/>
              </a:rPr>
              <a:t>Connect to characters. Note who will champion or benefit from this change (executives, employees, citizens).</a:t>
            </a:r>
            <a:endParaRPr lang="en-US" sz="2100" dirty="0"/>
          </a:p>
        </p:txBody>
      </p:sp>
      <p:sp>
        <p:nvSpPr>
          <p:cNvPr id="10" name="Text 8"/>
          <p:cNvSpPr/>
          <p:nvPr/>
        </p:nvSpPr>
        <p:spPr>
          <a:xfrm>
            <a:off x="939522" y="10681380"/>
            <a:ext cx="12751356" cy="429527"/>
          </a:xfrm>
          <a:prstGeom prst="rect">
            <a:avLst/>
          </a:prstGeom>
          <a:noFill/>
          <a:ln/>
        </p:spPr>
        <p:txBody>
          <a:bodyPr wrap="none" lIns="0" tIns="0" rIns="0" bIns="0" rtlCol="0" anchor="t"/>
          <a:lstStyle/>
          <a:p>
            <a:pPr marL="342900" indent="-342900" algn="l">
              <a:lnSpc>
                <a:spcPts val="3350"/>
              </a:lnSpc>
              <a:buSzPct val="100000"/>
              <a:buFont typeface="+mj-lt"/>
              <a:buAutoNum type="arabicPeriod" startAt="6"/>
            </a:pPr>
            <a:r>
              <a:rPr lang="en-US" sz="2100" dirty="0">
                <a:solidFill>
                  <a:srgbClr val="4C4C4C"/>
                </a:solidFill>
                <a:latin typeface="Noto Serif" pitchFamily="34" charset="0"/>
                <a:ea typeface="Noto Serif" pitchFamily="34" charset="-122"/>
                <a:cs typeface="Noto Serif" pitchFamily="34" charset="-120"/>
              </a:rPr>
              <a:t>Craft a headline or title. Give the story a memorable name that hints at the transformation.</a:t>
            </a:r>
            <a:endParaRPr lang="en-US" sz="2100" dirty="0"/>
          </a:p>
        </p:txBody>
      </p:sp>
      <p:sp>
        <p:nvSpPr>
          <p:cNvPr id="11" name="Text 9"/>
          <p:cNvSpPr/>
          <p:nvPr/>
        </p:nvSpPr>
        <p:spPr>
          <a:xfrm>
            <a:off x="939522" y="11513529"/>
            <a:ext cx="3975854" cy="419288"/>
          </a:xfrm>
          <a:prstGeom prst="rect">
            <a:avLst/>
          </a:prstGeom>
          <a:noFill/>
          <a:ln/>
        </p:spPr>
        <p:txBody>
          <a:bodyPr wrap="none" lIns="0" tIns="0" rIns="0" bIns="0" rtlCol="0" anchor="t"/>
          <a:lstStyle/>
          <a:p>
            <a:pPr marL="0" indent="0" algn="l">
              <a:lnSpc>
                <a:spcPts val="3300"/>
              </a:lnSpc>
              <a:buNone/>
            </a:pPr>
            <a:r>
              <a:rPr lang="en-US" sz="2600" dirty="0">
                <a:solidFill>
                  <a:srgbClr val="3A3A3A"/>
                </a:solidFill>
                <a:latin typeface="Noto Serif Medium" pitchFamily="34" charset="0"/>
                <a:ea typeface="Noto Serif Medium" pitchFamily="34" charset="-122"/>
                <a:cs typeface="Noto Serif Medium" pitchFamily="34" charset="-120"/>
              </a:rPr>
              <a:t>Example (Public Sector):</a:t>
            </a:r>
            <a:endParaRPr lang="en-US" sz="2600" dirty="0"/>
          </a:p>
        </p:txBody>
      </p:sp>
      <p:sp>
        <p:nvSpPr>
          <p:cNvPr id="12" name="Text 10"/>
          <p:cNvSpPr/>
          <p:nvPr/>
        </p:nvSpPr>
        <p:spPr>
          <a:xfrm>
            <a:off x="939522" y="12335439"/>
            <a:ext cx="12751356" cy="2577160"/>
          </a:xfrm>
          <a:prstGeom prst="rect">
            <a:avLst/>
          </a:prstGeom>
          <a:noFill/>
          <a:ln/>
        </p:spPr>
        <p:txBody>
          <a:bodyPr wrap="square" lIns="0" tIns="0" rIns="0" bIns="0" rtlCol="0" anchor="t"/>
          <a:lstStyle/>
          <a:p>
            <a:pPr marL="0" indent="0" algn="l">
              <a:lnSpc>
                <a:spcPts val="3350"/>
              </a:lnSpc>
              <a:buNone/>
            </a:pPr>
            <a:r>
              <a:rPr lang="en-US" sz="2100" dirty="0">
                <a:solidFill>
                  <a:srgbClr val="4C4C4C"/>
                </a:solidFill>
                <a:latin typeface="Noto Serif" pitchFamily="34" charset="0"/>
                <a:ea typeface="Noto Serif" pitchFamily="34" charset="-122"/>
                <a:cs typeface="Noto Serif" pitchFamily="34" charset="-120"/>
              </a:rPr>
              <a:t>In a workshop on modernizing unemployment services, the team uses the canvas to frame the story. They note: Current context: "Claim processing is slow and paper-based." Challenge: "Customers face weeks-long delays, and staff report burnout." Change: "Introduce an AI chatbot and digital portal." Impact: "Claims resolved in days, staff focus on complex cases." The group then creates a story title: "From Backlogs to Digital Breakthrough", anchoring the narrative for their presentation.</a:t>
            </a:r>
            <a:endParaRPr lang="en-US" sz="2100" dirty="0"/>
          </a:p>
        </p:txBody>
      </p:sp>
      <p:sp>
        <p:nvSpPr>
          <p:cNvPr id="28" name="TextBox 27">
            <a:extLst>
              <a:ext uri="{FF2B5EF4-FFF2-40B4-BE49-F238E27FC236}">
                <a16:creationId xmlns:a16="http://schemas.microsoft.com/office/drawing/2014/main" id="{2C60714C-2305-CFCE-D86E-AEA23AFA4537}"/>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7</a:t>
            </a:r>
          </a:p>
        </p:txBody>
      </p:sp>
      <p:sp>
        <p:nvSpPr>
          <p:cNvPr id="15" name="TextBox 14">
            <a:extLst>
              <a:ext uri="{FF2B5EF4-FFF2-40B4-BE49-F238E27FC236}">
                <a16:creationId xmlns:a16="http://schemas.microsoft.com/office/drawing/2014/main" id="{43F9059C-465A-0061-5E07-16FA07294B86}"/>
              </a:ext>
            </a:extLst>
          </p:cNvPr>
          <p:cNvSpPr txBox="1"/>
          <p:nvPr/>
        </p:nvSpPr>
        <p:spPr>
          <a:xfrm>
            <a:off x="851098" y="15684751"/>
            <a:ext cx="13499902" cy="738664"/>
          </a:xfrm>
          <a:prstGeom prst="rect">
            <a:avLst/>
          </a:prstGeom>
          <a:noFill/>
        </p:spPr>
        <p:txBody>
          <a:bodyPr wrap="square">
            <a:spAutoFit/>
          </a:bodyPr>
          <a:lstStyle/>
          <a:p>
            <a:r>
              <a:rPr lang="en-US" sz="2100" b="1" dirty="0">
                <a:solidFill>
                  <a:srgbClr val="4C4C4C"/>
                </a:solidFill>
                <a:latin typeface="Noto Serif" pitchFamily="34" charset="0"/>
                <a:ea typeface="Noto Serif" pitchFamily="34" charset="-122"/>
                <a:cs typeface="Noto Serif" pitchFamily="34" charset="-120"/>
              </a:rPr>
              <a:t>How to Use : </a:t>
            </a:r>
            <a:r>
              <a:rPr lang="en-US" sz="2100" dirty="0">
                <a:solidFill>
                  <a:srgbClr val="4C4C4C"/>
                </a:solidFill>
                <a:latin typeface="Noto Serif" pitchFamily="34" charset="0"/>
                <a:ea typeface="Noto Serif" pitchFamily="34" charset="-122"/>
                <a:cs typeface="Noto Serif" pitchFamily="34" charset="-120"/>
              </a:rPr>
              <a:t>This canvas is the foundation. The tools that follow, like the Human Friction Map, are examples of how this narrative comes to life in specific contexts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430530" y="816543"/>
            <a:ext cx="11496913" cy="838815"/>
          </a:xfrm>
          <a:prstGeom prst="rect">
            <a:avLst/>
          </a:prstGeom>
          <a:noFill/>
          <a:ln/>
        </p:spPr>
        <p:txBody>
          <a:bodyPr wrap="none" lIns="0" tIns="0" rIns="0" bIns="0" rtlCol="0" anchor="t"/>
          <a:lstStyle/>
          <a:p>
            <a:pPr>
              <a:lnSpc>
                <a:spcPts val="6600"/>
              </a:lnSpc>
            </a:pPr>
            <a:r>
              <a:rPr lang="en-US" sz="5250" b="1" dirty="0">
                <a:solidFill>
                  <a:srgbClr val="282824"/>
                </a:solidFill>
                <a:latin typeface="Lato Bold" pitchFamily="34" charset="0"/>
                <a:ea typeface="Lato Bold" pitchFamily="34" charset="-122"/>
              </a:rPr>
              <a:t>The Human Friction Map </a:t>
            </a:r>
            <a:r>
              <a:rPr lang="en-US" sz="4800" b="1" i="1" dirty="0">
                <a:solidFill>
                  <a:srgbClr val="282824"/>
                </a:solidFill>
                <a:latin typeface="Lato Bold" pitchFamily="34" charset="0"/>
                <a:ea typeface="Lato Bold" pitchFamily="34" charset="-122"/>
              </a:rPr>
              <a:t>(Executive Worksheet)</a:t>
            </a:r>
          </a:p>
        </p:txBody>
      </p:sp>
      <p:sp>
        <p:nvSpPr>
          <p:cNvPr id="3" name="Text 1"/>
          <p:cNvSpPr/>
          <p:nvPr/>
        </p:nvSpPr>
        <p:spPr>
          <a:xfrm>
            <a:off x="939522" y="2114776"/>
            <a:ext cx="12751356" cy="429527"/>
          </a:xfrm>
          <a:prstGeom prst="rect">
            <a:avLst/>
          </a:prstGeom>
          <a:noFill/>
          <a:ln/>
        </p:spPr>
        <p:txBody>
          <a:bodyPr wrap="non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"Because systems don't resist change. People do."</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 name="Text 2"/>
          <p:cNvSpPr/>
          <p:nvPr/>
        </p:nvSpPr>
        <p:spPr>
          <a:xfrm>
            <a:off x="939522" y="2846209"/>
            <a:ext cx="12751356" cy="859053"/>
          </a:xfrm>
          <a:prstGeom prst="rect">
            <a:avLst/>
          </a:prstGeom>
          <a:noFill/>
          <a:ln/>
        </p:spPr>
        <p:txBody>
          <a:bodyPr wrap="square" lIns="0" tIns="0" rIns="0" bIns="0" rtlCol="0" anchor="t"/>
          <a:lstStyle/>
          <a:p>
            <a:pPr marL="0" indent="0" algn="l">
              <a:lnSpc>
                <a:spcPts val="3350"/>
              </a:lnSpc>
              <a:buNone/>
            </a:pPr>
            <a:r>
              <a:rPr lang="en-US" sz="2100" b="1" dirty="0">
                <a:solidFill>
                  <a:srgbClr val="161613"/>
                </a:solidFill>
                <a:latin typeface="Lato" panose="020F0502020204030203" pitchFamily="34" charset="0"/>
                <a:ea typeface="Lato" panose="020F0502020204030203" pitchFamily="34" charset="0"/>
                <a:cs typeface="Lato" panose="020F0502020204030203" pitchFamily="34" charset="0"/>
              </a:rPr>
              <a:t>Purpose: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To construct a high-empathy narrative rooted in real-world tension. This isn't about features or timelines - it's about freeing people from friction.</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5" name="Text 3"/>
          <p:cNvSpPr/>
          <p:nvPr/>
        </p:nvSpPr>
        <p:spPr>
          <a:xfrm>
            <a:off x="939522" y="4107884"/>
            <a:ext cx="3357682"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Narrative Framework:</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6" name="Shape 4"/>
          <p:cNvSpPr/>
          <p:nvPr/>
        </p:nvSpPr>
        <p:spPr>
          <a:xfrm>
            <a:off x="939522" y="4929795"/>
            <a:ext cx="604004" cy="603933"/>
          </a:xfrm>
          <a:prstGeom prst="roundRect">
            <a:avLst>
              <a:gd name="adj" fmla="val 6667"/>
            </a:avLst>
          </a:prstGeom>
          <a:solidFill>
            <a:srgbClr val="EDEBE3"/>
          </a:solidFill>
          <a:ln/>
        </p:spPr>
        <p:txBody>
          <a:bodyPr/>
          <a:lstStyle/>
          <a:p>
            <a:endParaRPr lang="en-US"/>
          </a:p>
        </p:txBody>
      </p:sp>
      <p:sp>
        <p:nvSpPr>
          <p:cNvPr id="7" name="Text 5"/>
          <p:cNvSpPr/>
          <p:nvPr/>
        </p:nvSpPr>
        <p:spPr>
          <a:xfrm>
            <a:off x="1040130" y="4980093"/>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1</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8" name="Text 6"/>
          <p:cNvSpPr/>
          <p:nvPr/>
        </p:nvSpPr>
        <p:spPr>
          <a:xfrm>
            <a:off x="1811893" y="5022057"/>
            <a:ext cx="5047417"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Friction Moment Everyone Feels</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9" name="Text 7"/>
          <p:cNvSpPr/>
          <p:nvPr/>
        </p:nvSpPr>
        <p:spPr>
          <a:xfrm>
            <a:off x="1811893" y="5602299"/>
            <a:ext cx="5335548" cy="1718107"/>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Begin with the quote that exposes the real pain.</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a:t>
            </a: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Example: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"I spend more time managing the process than solving the actual problem."</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0" name="Text 8"/>
          <p:cNvSpPr/>
          <p:nvPr/>
        </p:nvSpPr>
        <p:spPr>
          <a:xfrm>
            <a:off x="1811893" y="7481359"/>
            <a:ext cx="5335548"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Real moment or quote: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1" name="Shape 9"/>
          <p:cNvSpPr/>
          <p:nvPr/>
        </p:nvSpPr>
        <p:spPr>
          <a:xfrm>
            <a:off x="7482959" y="4929795"/>
            <a:ext cx="604004" cy="603933"/>
          </a:xfrm>
          <a:prstGeom prst="roundRect">
            <a:avLst>
              <a:gd name="adj" fmla="val 6667"/>
            </a:avLst>
          </a:prstGeom>
          <a:solidFill>
            <a:srgbClr val="EDEBE3"/>
          </a:solidFill>
          <a:ln/>
        </p:spPr>
        <p:txBody>
          <a:bodyPr/>
          <a:lstStyle/>
          <a:p>
            <a:endParaRPr lang="en-US"/>
          </a:p>
        </p:txBody>
      </p:sp>
      <p:sp>
        <p:nvSpPr>
          <p:cNvPr id="12" name="Text 10"/>
          <p:cNvSpPr/>
          <p:nvPr/>
        </p:nvSpPr>
        <p:spPr>
          <a:xfrm>
            <a:off x="7583567" y="4980093"/>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2</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13" name="Text 11"/>
          <p:cNvSpPr/>
          <p:nvPr/>
        </p:nvSpPr>
        <p:spPr>
          <a:xfrm>
            <a:off x="8355330" y="5022057"/>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The Phantom System</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14" name="Text 12"/>
          <p:cNvSpPr/>
          <p:nvPr/>
        </p:nvSpPr>
        <p:spPr>
          <a:xfrm>
            <a:off x="8355330" y="5602299"/>
            <a:ext cx="5335548"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What shadow systems have emerged as a workaround?</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5" name="Text 13"/>
          <p:cNvSpPr/>
          <p:nvPr/>
        </p:nvSpPr>
        <p:spPr>
          <a:xfrm>
            <a:off x="8355330" y="6622306"/>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We've created:</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 spreadsheets / email chains / side tools</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6" name="Text 14"/>
          <p:cNvSpPr/>
          <p:nvPr/>
        </p:nvSpPr>
        <p:spPr>
          <a:xfrm>
            <a:off x="8355330" y="7575288"/>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This shows that:</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17" name="Shape 15"/>
          <p:cNvSpPr/>
          <p:nvPr/>
        </p:nvSpPr>
        <p:spPr>
          <a:xfrm>
            <a:off x="939522" y="8971131"/>
            <a:ext cx="604004" cy="603933"/>
          </a:xfrm>
          <a:prstGeom prst="roundRect">
            <a:avLst>
              <a:gd name="adj" fmla="val 6667"/>
            </a:avLst>
          </a:prstGeom>
          <a:solidFill>
            <a:srgbClr val="EDEBE3"/>
          </a:solidFill>
          <a:ln/>
        </p:spPr>
        <p:txBody>
          <a:bodyPr/>
          <a:lstStyle/>
          <a:p>
            <a:endParaRPr lang="en-US"/>
          </a:p>
        </p:txBody>
      </p:sp>
      <p:sp>
        <p:nvSpPr>
          <p:cNvPr id="18" name="Text 16"/>
          <p:cNvSpPr/>
          <p:nvPr/>
        </p:nvSpPr>
        <p:spPr>
          <a:xfrm>
            <a:off x="1040130" y="9021429"/>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3</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19" name="Text 17"/>
          <p:cNvSpPr/>
          <p:nvPr/>
        </p:nvSpPr>
        <p:spPr>
          <a:xfrm>
            <a:off x="1811893" y="9063393"/>
            <a:ext cx="4736902"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What We're Actually Changing</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20" name="Text 18"/>
          <p:cNvSpPr/>
          <p:nvPr/>
        </p:nvSpPr>
        <p:spPr>
          <a:xfrm>
            <a:off x="1811893" y="9643635"/>
            <a:ext cx="5335548"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Not a software upgrade - a dignity restoration.</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1" name="Text 19"/>
          <p:cNvSpPr/>
          <p:nvPr/>
        </p:nvSpPr>
        <p:spPr>
          <a:xfrm>
            <a:off x="1811893" y="10663642"/>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Our pivot is</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2" name="Text 20"/>
          <p:cNvSpPr/>
          <p:nvPr/>
        </p:nvSpPr>
        <p:spPr>
          <a:xfrm>
            <a:off x="1811893" y="11525185"/>
            <a:ext cx="5335548" cy="859053"/>
          </a:xfrm>
          <a:prstGeom prst="rect">
            <a:avLst/>
          </a:prstGeom>
          <a:noFill/>
          <a:ln/>
        </p:spPr>
        <p:txBody>
          <a:bodyPr wrap="square" lIns="0" tIns="0" rIns="0" bIns="0" rtlCol="0" anchor="t"/>
          <a:lstStyle/>
          <a:p>
            <a:pPr>
              <a:lnSpc>
                <a:spcPts val="3350"/>
              </a:lnSpc>
              <a:buSzPct val="100000"/>
            </a:pP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3" name="Shape 21"/>
          <p:cNvSpPr/>
          <p:nvPr/>
        </p:nvSpPr>
        <p:spPr>
          <a:xfrm>
            <a:off x="7482959" y="8971131"/>
            <a:ext cx="604004" cy="603933"/>
          </a:xfrm>
          <a:prstGeom prst="roundRect">
            <a:avLst>
              <a:gd name="adj" fmla="val 6667"/>
            </a:avLst>
          </a:prstGeom>
          <a:solidFill>
            <a:srgbClr val="EDEBE3"/>
          </a:solidFill>
          <a:ln/>
        </p:spPr>
        <p:txBody>
          <a:bodyPr/>
          <a:lstStyle/>
          <a:p>
            <a:endParaRPr lang="en-US"/>
          </a:p>
        </p:txBody>
      </p:sp>
      <p:sp>
        <p:nvSpPr>
          <p:cNvPr id="24" name="Text 22"/>
          <p:cNvSpPr/>
          <p:nvPr/>
        </p:nvSpPr>
        <p:spPr>
          <a:xfrm>
            <a:off x="7583567" y="9021429"/>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4</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25" name="Text 23"/>
          <p:cNvSpPr/>
          <p:nvPr/>
        </p:nvSpPr>
        <p:spPr>
          <a:xfrm>
            <a:off x="8355330" y="9063393"/>
            <a:ext cx="3572113"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Who This Frees - First</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26" name="Text 24"/>
          <p:cNvSpPr/>
          <p:nvPr/>
        </p:nvSpPr>
        <p:spPr>
          <a:xfrm>
            <a:off x="8355330" y="9643635"/>
            <a:ext cx="5335548"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Start with one person. Give them back time, clarity, or power.</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7" name="Text 25"/>
          <p:cNvSpPr/>
          <p:nvPr/>
        </p:nvSpPr>
        <p:spPr>
          <a:xfrm>
            <a:off x="8507730" y="11820980"/>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Immediate Gain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29" name="Shape 27"/>
          <p:cNvSpPr/>
          <p:nvPr/>
        </p:nvSpPr>
        <p:spPr>
          <a:xfrm>
            <a:off x="939522" y="13012467"/>
            <a:ext cx="604004" cy="603933"/>
          </a:xfrm>
          <a:prstGeom prst="roundRect">
            <a:avLst>
              <a:gd name="adj" fmla="val 6667"/>
            </a:avLst>
          </a:prstGeom>
          <a:solidFill>
            <a:srgbClr val="EDEBE3"/>
          </a:solidFill>
          <a:ln/>
        </p:spPr>
        <p:txBody>
          <a:bodyPr/>
          <a:lstStyle/>
          <a:p>
            <a:endParaRPr lang="en-US"/>
          </a:p>
        </p:txBody>
      </p:sp>
      <p:sp>
        <p:nvSpPr>
          <p:cNvPr id="30" name="Text 28"/>
          <p:cNvSpPr/>
          <p:nvPr/>
        </p:nvSpPr>
        <p:spPr>
          <a:xfrm>
            <a:off x="1040130" y="13062765"/>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5</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31" name="Text 29"/>
          <p:cNvSpPr/>
          <p:nvPr/>
        </p:nvSpPr>
        <p:spPr>
          <a:xfrm>
            <a:off x="1811893" y="13104730"/>
            <a:ext cx="3748445"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The Future This Unlocks</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32" name="Text 30"/>
          <p:cNvSpPr/>
          <p:nvPr/>
        </p:nvSpPr>
        <p:spPr>
          <a:xfrm>
            <a:off x="1811893" y="13684972"/>
            <a:ext cx="5335548" cy="859053"/>
          </a:xfrm>
          <a:prstGeom prst="rect">
            <a:avLst/>
          </a:prstGeom>
          <a:noFill/>
          <a:ln/>
        </p:spPr>
        <p:txBody>
          <a:bodyPr wrap="squar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Show what becomes possible, not just what gets fixed.</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3" name="Text 31"/>
          <p:cNvSpPr/>
          <p:nvPr/>
        </p:nvSpPr>
        <p:spPr>
          <a:xfrm>
            <a:off x="1811893" y="14704979"/>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Now we can:</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4" name="Text 32"/>
          <p:cNvSpPr/>
          <p:nvPr/>
        </p:nvSpPr>
        <p:spPr>
          <a:xfrm>
            <a:off x="1811893" y="15770326"/>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Instead of:</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5" name="Text 33"/>
          <p:cNvSpPr/>
          <p:nvPr/>
        </p:nvSpPr>
        <p:spPr>
          <a:xfrm>
            <a:off x="1811893" y="16950880"/>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This change leads to:</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36" name="Shape 34"/>
          <p:cNvSpPr/>
          <p:nvPr/>
        </p:nvSpPr>
        <p:spPr>
          <a:xfrm>
            <a:off x="7482959" y="13012467"/>
            <a:ext cx="604004" cy="603933"/>
          </a:xfrm>
          <a:prstGeom prst="roundRect">
            <a:avLst>
              <a:gd name="adj" fmla="val 6667"/>
            </a:avLst>
          </a:prstGeom>
          <a:solidFill>
            <a:srgbClr val="EDEBE3"/>
          </a:solidFill>
          <a:ln/>
        </p:spPr>
        <p:txBody>
          <a:bodyPr/>
          <a:lstStyle/>
          <a:p>
            <a:endParaRPr lang="en-US"/>
          </a:p>
        </p:txBody>
      </p:sp>
      <p:sp>
        <p:nvSpPr>
          <p:cNvPr id="37" name="Text 35"/>
          <p:cNvSpPr/>
          <p:nvPr/>
        </p:nvSpPr>
        <p:spPr>
          <a:xfrm>
            <a:off x="7583567" y="13062765"/>
            <a:ext cx="402669" cy="503218"/>
          </a:xfrm>
          <a:prstGeom prst="rect">
            <a:avLst/>
          </a:prstGeom>
          <a:noFill/>
          <a:ln/>
        </p:spPr>
        <p:txBody>
          <a:bodyPr wrap="none" lIns="0" tIns="0" rIns="0" bIns="0" rtlCol="0" anchor="t"/>
          <a:lstStyle/>
          <a:p>
            <a:pPr marL="0" indent="0" algn="ctr">
              <a:lnSpc>
                <a:spcPts val="3150"/>
              </a:lnSpc>
              <a:buNone/>
            </a:pPr>
            <a:r>
              <a:rPr lang="en-US" sz="3150" dirty="0">
                <a:solidFill>
                  <a:srgbClr val="161613"/>
                </a:solidFill>
                <a:latin typeface="Lato" panose="020F0502020204030203" pitchFamily="34" charset="0"/>
                <a:ea typeface="Lato" panose="020F0502020204030203" pitchFamily="34" charset="0"/>
                <a:cs typeface="Lato" panose="020F0502020204030203" pitchFamily="34" charset="0"/>
              </a:rPr>
              <a:t>6</a:t>
            </a:r>
            <a:endParaRPr lang="en-US" sz="3150" dirty="0">
              <a:latin typeface="Lato" panose="020F0502020204030203" pitchFamily="34" charset="0"/>
              <a:ea typeface="Lato" panose="020F0502020204030203" pitchFamily="34" charset="0"/>
              <a:cs typeface="Lato" panose="020F0502020204030203" pitchFamily="34" charset="0"/>
            </a:endParaRPr>
          </a:p>
        </p:txBody>
      </p:sp>
      <p:sp>
        <p:nvSpPr>
          <p:cNvPr id="38" name="Text 36"/>
          <p:cNvSpPr/>
          <p:nvPr/>
        </p:nvSpPr>
        <p:spPr>
          <a:xfrm>
            <a:off x="8355330" y="13104730"/>
            <a:ext cx="3355538" cy="419288"/>
          </a:xfrm>
          <a:prstGeom prst="rect">
            <a:avLst/>
          </a:prstGeom>
          <a:noFill/>
          <a:ln/>
        </p:spPr>
        <p:txBody>
          <a:bodyPr wrap="none" lIns="0" tIns="0" rIns="0" bIns="0" rtlCol="0" anchor="t"/>
          <a:lstStyle/>
          <a:p>
            <a:pPr marL="0" indent="0" algn="l">
              <a:lnSpc>
                <a:spcPts val="3300"/>
              </a:lnSpc>
              <a:buNone/>
            </a:pPr>
            <a:r>
              <a:rPr lang="en-US" sz="2600" dirty="0">
                <a:solidFill>
                  <a:srgbClr val="161613"/>
                </a:solidFill>
                <a:latin typeface="Lato" panose="020F0502020204030203" pitchFamily="34" charset="0"/>
                <a:ea typeface="Lato" panose="020F0502020204030203" pitchFamily="34" charset="0"/>
                <a:cs typeface="Lato" panose="020F0502020204030203" pitchFamily="34" charset="0"/>
              </a:rPr>
              <a:t>Title That Sticks</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39" name="Text 37"/>
          <p:cNvSpPr/>
          <p:nvPr/>
        </p:nvSpPr>
        <p:spPr>
          <a:xfrm>
            <a:off x="8355330" y="13684972"/>
            <a:ext cx="5335548" cy="429527"/>
          </a:xfrm>
          <a:prstGeom prst="rect">
            <a:avLst/>
          </a:prstGeom>
          <a:noFill/>
          <a:ln/>
        </p:spPr>
        <p:txBody>
          <a:bodyPr wrap="none" lIns="0" tIns="0" rIns="0" bIns="0" rtlCol="0" anchor="t"/>
          <a:lstStyle/>
          <a:p>
            <a:pPr marL="0" indent="0" algn="l">
              <a:lnSpc>
                <a:spcPts val="3350"/>
              </a:lnSpc>
              <a:buNone/>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Give the story a name people can repeat.</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0" name="Text 38"/>
          <p:cNvSpPr/>
          <p:nvPr/>
        </p:nvSpPr>
        <p:spPr>
          <a:xfrm>
            <a:off x="8355330" y="14275452"/>
            <a:ext cx="5335548"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"From Lag to Lift-Off"</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1" name="Text 39"/>
          <p:cNvSpPr/>
          <p:nvPr/>
        </p:nvSpPr>
        <p:spPr>
          <a:xfrm>
            <a:off x="8355330" y="14798908"/>
            <a:ext cx="5335548"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"No More Middlemen"</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2" name="Text 40"/>
          <p:cNvSpPr/>
          <p:nvPr/>
        </p:nvSpPr>
        <p:spPr>
          <a:xfrm>
            <a:off x="8355330" y="15322364"/>
            <a:ext cx="5335548" cy="429527"/>
          </a:xfrm>
          <a:prstGeom prst="rect">
            <a:avLst/>
          </a:prstGeom>
          <a:noFill/>
          <a:ln/>
        </p:spPr>
        <p:txBody>
          <a:bodyPr wrap="none" lIns="0" tIns="0" rIns="0" bIns="0" rtlCol="0" anchor="t"/>
          <a:lstStyle/>
          <a:p>
            <a:pPr marL="342900" indent="-342900" algn="l">
              <a:lnSpc>
                <a:spcPts val="3350"/>
              </a:lnSpc>
              <a:buSzPct val="100000"/>
              <a:buChar char="•"/>
            </a:pP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"The 3-Day Future"</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3" name="Text 41"/>
          <p:cNvSpPr/>
          <p:nvPr/>
        </p:nvSpPr>
        <p:spPr>
          <a:xfrm>
            <a:off x="8355330" y="15845819"/>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Final title:</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4" name="Text 19">
            <a:extLst>
              <a:ext uri="{FF2B5EF4-FFF2-40B4-BE49-F238E27FC236}">
                <a16:creationId xmlns:a16="http://schemas.microsoft.com/office/drawing/2014/main" id="{D3DB8A4E-EB82-9952-971E-01F4D4F9CFA3}"/>
              </a:ext>
            </a:extLst>
          </p:cNvPr>
          <p:cNvSpPr/>
          <p:nvPr/>
        </p:nvSpPr>
        <p:spPr>
          <a:xfrm>
            <a:off x="1811893" y="11761796"/>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Which Addresses:</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5" name="Text 25">
            <a:extLst>
              <a:ext uri="{FF2B5EF4-FFF2-40B4-BE49-F238E27FC236}">
                <a16:creationId xmlns:a16="http://schemas.microsoft.com/office/drawing/2014/main" id="{BAF6E3E2-4120-ED8B-607D-A4A0EDFA6BA2}"/>
              </a:ext>
            </a:extLst>
          </p:cNvPr>
          <p:cNvSpPr/>
          <p:nvPr/>
        </p:nvSpPr>
        <p:spPr>
          <a:xfrm>
            <a:off x="8507730" y="10816042"/>
            <a:ext cx="5335548" cy="859053"/>
          </a:xfrm>
          <a:prstGeom prst="rect">
            <a:avLst/>
          </a:prstGeom>
          <a:noFill/>
          <a:ln/>
        </p:spPr>
        <p:txBody>
          <a:bodyPr wrap="square" lIns="0" tIns="0" rIns="0" bIns="0" rtlCol="0" anchor="t"/>
          <a:lstStyle/>
          <a:p>
            <a:pPr marL="342900" indent="-342900" algn="l">
              <a:lnSpc>
                <a:spcPts val="3350"/>
              </a:lnSpc>
              <a:buSzPct val="100000"/>
              <a:buChar char="•"/>
            </a:pPr>
            <a:r>
              <a:rPr lang="en-US" sz="2100" i="1" dirty="0">
                <a:solidFill>
                  <a:srgbClr val="161613"/>
                </a:solidFill>
                <a:latin typeface="Lato" panose="020F0502020204030203" pitchFamily="34" charset="0"/>
                <a:ea typeface="Lato" panose="020F0502020204030203" pitchFamily="34" charset="0"/>
                <a:cs typeface="Lato" panose="020F0502020204030203" pitchFamily="34" charset="0"/>
              </a:rPr>
              <a:t>First freed persona:</a:t>
            </a:r>
            <a:r>
              <a:rPr lang="en-US" sz="2100" dirty="0">
                <a:solidFill>
                  <a:srgbClr val="161613"/>
                </a:solidFill>
                <a:latin typeface="Lato" panose="020F0502020204030203" pitchFamily="34" charset="0"/>
                <a:ea typeface="Lato" panose="020F0502020204030203" pitchFamily="34" charset="0"/>
                <a:cs typeface="Lato" panose="020F0502020204030203" pitchFamily="34" charset="0"/>
              </a:rPr>
              <a:t> _________________________________</a:t>
            </a:r>
            <a:endParaRPr lang="en-US" sz="2100" dirty="0">
              <a:latin typeface="Lato" panose="020F0502020204030203" pitchFamily="34" charset="0"/>
              <a:ea typeface="Lato" panose="020F0502020204030203" pitchFamily="34" charset="0"/>
              <a:cs typeface="Lato" panose="020F0502020204030203" pitchFamily="34" charset="0"/>
            </a:endParaRPr>
          </a:p>
        </p:txBody>
      </p:sp>
      <p:sp>
        <p:nvSpPr>
          <p:cNvPr id="46" name="TextBox 45">
            <a:extLst>
              <a:ext uri="{FF2B5EF4-FFF2-40B4-BE49-F238E27FC236}">
                <a16:creationId xmlns:a16="http://schemas.microsoft.com/office/drawing/2014/main" id="{D65AC7D5-0BA0-8A19-E3CF-F6D425A9B9BA}"/>
              </a:ext>
            </a:extLst>
          </p:cNvPr>
          <p:cNvSpPr txBox="1"/>
          <p:nvPr/>
        </p:nvSpPr>
        <p:spPr>
          <a:xfrm>
            <a:off x="13487400" y="18053908"/>
            <a:ext cx="8636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TotalTime>
  <Words>5705</Words>
  <Application>Microsoft Macintosh PowerPoint</Application>
  <PresentationFormat>Custom</PresentationFormat>
  <Paragraphs>392</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DM Sans Medium</vt:lpstr>
      <vt:lpstr>Inter</vt:lpstr>
      <vt:lpstr>Lato</vt:lpstr>
      <vt:lpstr>Lato Bold</vt:lpstr>
      <vt:lpstr>Noto Serif</vt:lpstr>
      <vt:lpstr>Noto Serif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Sabrina Amjad</dc:creator>
  <cp:lastModifiedBy>Christine Mahoney</cp:lastModifiedBy>
  <cp:revision>57</cp:revision>
  <dcterms:created xsi:type="dcterms:W3CDTF">2025-05-14T00:22:04Z</dcterms:created>
  <dcterms:modified xsi:type="dcterms:W3CDTF">2025-05-20T16:39:10Z</dcterms:modified>
</cp:coreProperties>
</file>