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152F"/>
    <a:srgbClr val="005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672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A1897CC-C8FE-4945-9448-1B505D36E8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0962B0B-E094-45E7-A433-BDAE0E1428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6C68C872-69FC-4A27-A66A-4510ED7651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0ABF4D-FCA4-4C19-90D6-EF94F26593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70617AA-A3A8-4971-8EAD-545257ACA0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  <p:pic>
        <p:nvPicPr>
          <p:cNvPr id="15" name="Picture 2">
            <a:extLst>
              <a:ext uri="{FF2B5EF4-FFF2-40B4-BE49-F238E27FC236}">
                <a16:creationId xmlns:a16="http://schemas.microsoft.com/office/drawing/2014/main" id="{6D7E840B-6550-BF7D-ADA8-81FD63DA694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6670" y="136525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00327888-1858-2DA2-2392-EE8922D54CA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1670" y="136525"/>
            <a:ext cx="342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0893EB27-1822-C6DA-1DB1-B223736AA3F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2520" y="136525"/>
            <a:ext cx="419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5">
            <a:extLst>
              <a:ext uri="{FF2B5EF4-FFF2-40B4-BE49-F238E27FC236}">
                <a16:creationId xmlns:a16="http://schemas.microsoft.com/office/drawing/2014/main" id="{EC1F5B77-BF00-7C58-BF08-1845BBD02E0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4332" y="136525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6">
            <a:extLst>
              <a:ext uri="{FF2B5EF4-FFF2-40B4-BE49-F238E27FC236}">
                <a16:creationId xmlns:a16="http://schemas.microsoft.com/office/drawing/2014/main" id="{589231BC-806F-4009-4BE3-CC1279FA525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32020" y="136525"/>
            <a:ext cx="3619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7">
            <a:extLst>
              <a:ext uri="{FF2B5EF4-FFF2-40B4-BE49-F238E27FC236}">
                <a16:creationId xmlns:a16="http://schemas.microsoft.com/office/drawing/2014/main" id="{EA97C834-88D2-FD75-FBC1-6AB5E955A38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2870" y="136525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8">
            <a:extLst>
              <a:ext uri="{FF2B5EF4-FFF2-40B4-BE49-F238E27FC236}">
                <a16:creationId xmlns:a16="http://schemas.microsoft.com/office/drawing/2014/main" id="{66FFF51C-A8A9-739D-A18E-F9CB83C619F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98807" y="136525"/>
            <a:ext cx="3429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9">
            <a:extLst>
              <a:ext uri="{FF2B5EF4-FFF2-40B4-BE49-F238E27FC236}">
                <a16:creationId xmlns:a16="http://schemas.microsoft.com/office/drawing/2014/main" id="{406A8DF5-E078-BA5E-DF43-836EC961295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36957" y="136525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0">
            <a:extLst>
              <a:ext uri="{FF2B5EF4-FFF2-40B4-BE49-F238E27FC236}">
                <a16:creationId xmlns:a16="http://schemas.microsoft.com/office/drawing/2014/main" id="{65222037-B3C2-3E4E-F5BD-2AF4E1F3ACD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45" y="136525"/>
            <a:ext cx="3619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1">
            <a:extLst>
              <a:ext uri="{FF2B5EF4-FFF2-40B4-BE49-F238E27FC236}">
                <a16:creationId xmlns:a16="http://schemas.microsoft.com/office/drawing/2014/main" id="{E7FDF413-2776-C6EF-5D98-6B347D629D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1207" y="136525"/>
            <a:ext cx="476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286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40FDA6A-C18A-48CA-8FA5-335585B81F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DB35CB8-8F97-494C-BFDA-E5B5F6386E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593EBE9-ECDA-4EEA-B5C6-CA75165038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0996DC5-E872-4AE3-A945-2E2E69D50A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08989E5-BDB9-4172-B661-B87CBDC04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81376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5DBD614D-4C86-4CB1-80DA-83614FB8A8E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8C90526D-65C4-4836-9586-7F03F24E04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DF921F0-281B-43B1-9657-DDAF6D320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047223-7436-4193-91FD-186AB6F78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AAD283-0E0E-47DB-B661-00D00F4A61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5652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ectángulo 36">
            <a:extLst>
              <a:ext uri="{FF2B5EF4-FFF2-40B4-BE49-F238E27FC236}">
                <a16:creationId xmlns:a16="http://schemas.microsoft.com/office/drawing/2014/main" id="{8F4778DC-5777-F1D1-F888-0C2BA5749D25}"/>
              </a:ext>
            </a:extLst>
          </p:cNvPr>
          <p:cNvSpPr/>
          <p:nvPr userDrawn="1"/>
        </p:nvSpPr>
        <p:spPr>
          <a:xfrm>
            <a:off x="1" y="0"/>
            <a:ext cx="1452357" cy="6858000"/>
          </a:xfrm>
          <a:prstGeom prst="rect">
            <a:avLst/>
          </a:prstGeom>
          <a:solidFill>
            <a:srgbClr val="005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ln>
                <a:noFill/>
              </a:ln>
              <a:solidFill>
                <a:srgbClr val="005000"/>
              </a:solidFill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4DA394C-8DB0-4BB4-B49C-7D646A208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18872" y="1045029"/>
            <a:ext cx="9734928" cy="645659"/>
          </a:xfrm>
        </p:spPr>
        <p:txBody>
          <a:bodyPr/>
          <a:lstStyle>
            <a:lvl1pPr>
              <a:defRPr sz="3200">
                <a:solidFill>
                  <a:srgbClr val="00500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5C9E7F0-33BE-4600-AE37-2245AEE6874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1618872" y="1840865"/>
            <a:ext cx="9734927" cy="4351338"/>
          </a:xfrm>
        </p:spPr>
        <p:txBody>
          <a:bodyPr/>
          <a:lstStyle>
            <a:lvl1pPr>
              <a:defRPr sz="160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60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60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60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60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s-ES" dirty="0"/>
              <a:t>Editar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8B3DA2-18B2-4BF7-A8EE-8168799922F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618872" y="6369776"/>
            <a:ext cx="1350170" cy="365125"/>
          </a:xfrm>
        </p:spPr>
        <p:txBody>
          <a:bodyPr/>
          <a:lstStyle>
            <a:lvl1pPr>
              <a:defRPr>
                <a:solidFill>
                  <a:srgbClr val="00152F"/>
                </a:solidFill>
              </a:defRPr>
            </a:lvl1pPr>
          </a:lstStyle>
          <a:p>
            <a:fld id="{F574597E-433A-462D-8E6A-5161700524F5}" type="datetimeFigureOut">
              <a:rPr lang="es-ES" smtClean="0"/>
              <a:pPr/>
              <a:t>12/12/25</a:t>
            </a:fld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B5A38BA-4BA1-4F66-99ED-CB0DB1279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814560" y="6356350"/>
            <a:ext cx="1539240" cy="365125"/>
          </a:xfrm>
        </p:spPr>
        <p:txBody>
          <a:bodyPr/>
          <a:lstStyle>
            <a:lvl1pPr>
              <a:defRPr>
                <a:solidFill>
                  <a:srgbClr val="00152F"/>
                </a:solidFill>
              </a:defRPr>
            </a:lvl1pPr>
          </a:lstStyle>
          <a:p>
            <a:fld id="{5D334F83-3D8D-44B9-9727-C83C7C695348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36087772-3827-574A-3F74-E194D7EC588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0607" y="6311900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>
            <a:extLst>
              <a:ext uri="{FF2B5EF4-FFF2-40B4-BE49-F238E27FC236}">
                <a16:creationId xmlns:a16="http://schemas.microsoft.com/office/drawing/2014/main" id="{A420E26E-99AC-4CBA-D614-609D0F258AB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5607" y="6311900"/>
            <a:ext cx="342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>
            <a:extLst>
              <a:ext uri="{FF2B5EF4-FFF2-40B4-BE49-F238E27FC236}">
                <a16:creationId xmlns:a16="http://schemas.microsoft.com/office/drawing/2014/main" id="{057EE09C-7045-D9EB-C4AF-7596DB9238D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6457" y="6311900"/>
            <a:ext cx="419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5">
            <a:extLst>
              <a:ext uri="{FF2B5EF4-FFF2-40B4-BE49-F238E27FC236}">
                <a16:creationId xmlns:a16="http://schemas.microsoft.com/office/drawing/2014/main" id="{15EF250B-91BD-7FF6-7003-1F5E0BDB849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269" y="6311900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6">
            <a:extLst>
              <a:ext uri="{FF2B5EF4-FFF2-40B4-BE49-F238E27FC236}">
                <a16:creationId xmlns:a16="http://schemas.microsoft.com/office/drawing/2014/main" id="{C2B8F7B6-6453-395C-F6B5-E0401AC425F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5957" y="6311900"/>
            <a:ext cx="3619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7">
            <a:extLst>
              <a:ext uri="{FF2B5EF4-FFF2-40B4-BE49-F238E27FC236}">
                <a16:creationId xmlns:a16="http://schemas.microsoft.com/office/drawing/2014/main" id="{9134FF4D-35AF-6F71-D02C-9FFC30B5DA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6807" y="6311900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8">
            <a:extLst>
              <a:ext uri="{FF2B5EF4-FFF2-40B4-BE49-F238E27FC236}">
                <a16:creationId xmlns:a16="http://schemas.microsoft.com/office/drawing/2014/main" id="{0635C98F-C079-167E-B10B-6C28CF46E1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2744" y="6311900"/>
            <a:ext cx="3429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9">
            <a:extLst>
              <a:ext uri="{FF2B5EF4-FFF2-40B4-BE49-F238E27FC236}">
                <a16:creationId xmlns:a16="http://schemas.microsoft.com/office/drawing/2014/main" id="{5B19B82C-C002-E482-D689-13C836D999F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0894" y="6311900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0">
            <a:extLst>
              <a:ext uri="{FF2B5EF4-FFF2-40B4-BE49-F238E27FC236}">
                <a16:creationId xmlns:a16="http://schemas.microsoft.com/office/drawing/2014/main" id="{3D5FD161-273A-2DD7-01DB-D8913B367E7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5082" y="6311900"/>
            <a:ext cx="3619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1">
            <a:extLst>
              <a:ext uri="{FF2B5EF4-FFF2-40B4-BE49-F238E27FC236}">
                <a16:creationId xmlns:a16="http://schemas.microsoft.com/office/drawing/2014/main" id="{494E0691-CCFD-FC8A-68A6-722C681D5A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5144" y="6311900"/>
            <a:ext cx="476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C7C0C9D-643B-4BBB-91BF-0F85AA83BA80}"/>
              </a:ext>
            </a:extLst>
          </p:cNvPr>
          <p:cNvCxnSpPr>
            <a:cxnSpLocks/>
          </p:cNvCxnSpPr>
          <p:nvPr userDrawn="1"/>
        </p:nvCxnSpPr>
        <p:spPr>
          <a:xfrm>
            <a:off x="0" y="6192203"/>
            <a:ext cx="12192000" cy="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CE218F4-0205-4F15-AE2B-94FB66ED862F}"/>
              </a:ext>
            </a:extLst>
          </p:cNvPr>
          <p:cNvCxnSpPr>
            <a:cxnSpLocks/>
          </p:cNvCxnSpPr>
          <p:nvPr userDrawn="1"/>
        </p:nvCxnSpPr>
        <p:spPr>
          <a:xfrm>
            <a:off x="-1" y="923110"/>
            <a:ext cx="12192000" cy="0"/>
          </a:xfrm>
          <a:prstGeom prst="line">
            <a:avLst/>
          </a:prstGeom>
          <a:ln w="38100"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3">
            <a:extLst>
              <a:ext uri="{FF2B5EF4-FFF2-40B4-BE49-F238E27FC236}">
                <a16:creationId xmlns:a16="http://schemas.microsoft.com/office/drawing/2014/main" id="{D20530DA-C36A-FCCF-135D-68A25221516A}"/>
              </a:ext>
            </a:extLst>
          </p:cNvPr>
          <p:cNvSpPr txBox="1"/>
          <p:nvPr userDrawn="1"/>
        </p:nvSpPr>
        <p:spPr>
          <a:xfrm>
            <a:off x="1452359" y="164909"/>
            <a:ext cx="981210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5000"/>
                </a:solidFill>
              </a:defRPr>
            </a:pPr>
            <a:r>
              <a:rPr sz="1050" b="0" dirty="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Congreso Internacional de </a:t>
            </a:r>
            <a:r>
              <a:rPr sz="1050" b="0" dirty="0" err="1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lang="es-ES" sz="1050" b="0" dirty="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0" dirty="0" err="1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050" b="0" dirty="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las Organizaciones</a:t>
            </a:r>
            <a:r>
              <a:rPr lang="es-ES" sz="1050" b="0" dirty="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b="0" dirty="0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 Economía </a:t>
            </a:r>
            <a:r>
              <a:rPr sz="1050" b="0" dirty="0" err="1">
                <a:solidFill>
                  <a:srgbClr val="00152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endParaRPr lang="es-ES" sz="1050" b="0" dirty="0">
              <a:solidFill>
                <a:srgbClr val="00152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Imagen 25" descr="Imagen que contiene baloncesto, competencia de atletismo, deporte&#10;&#10;El contenido generado por IA puede ser incorrecto.">
            <a:extLst>
              <a:ext uri="{FF2B5EF4-FFF2-40B4-BE49-F238E27FC236}">
                <a16:creationId xmlns:a16="http://schemas.microsoft.com/office/drawing/2014/main" id="{A8152581-75F0-86D4-B0BA-8C5B7C0FC8FA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64463" y="2667"/>
            <a:ext cx="927674" cy="927674"/>
          </a:xfrm>
          <a:prstGeom prst="rect">
            <a:avLst/>
          </a:prstGeom>
        </p:spPr>
      </p:pic>
      <p:sp>
        <p:nvSpPr>
          <p:cNvPr id="31" name="CuadroTexto 30">
            <a:extLst>
              <a:ext uri="{FF2B5EF4-FFF2-40B4-BE49-F238E27FC236}">
                <a16:creationId xmlns:a16="http://schemas.microsoft.com/office/drawing/2014/main" id="{B69AD3EA-59C7-EE5A-2141-96B6E13EA809}"/>
              </a:ext>
            </a:extLst>
          </p:cNvPr>
          <p:cNvSpPr txBox="1"/>
          <p:nvPr userDrawn="1"/>
        </p:nvSpPr>
        <p:spPr>
          <a:xfrm>
            <a:off x="0" y="2035739"/>
            <a:ext cx="155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Introducción</a:t>
            </a:r>
          </a:p>
        </p:txBody>
      </p:sp>
      <p:sp>
        <p:nvSpPr>
          <p:cNvPr id="33" name="CuadroTexto 32">
            <a:extLst>
              <a:ext uri="{FF2B5EF4-FFF2-40B4-BE49-F238E27FC236}">
                <a16:creationId xmlns:a16="http://schemas.microsoft.com/office/drawing/2014/main" id="{5133B06F-1010-7AAC-F1A4-51889ED43213}"/>
              </a:ext>
            </a:extLst>
          </p:cNvPr>
          <p:cNvSpPr txBox="1"/>
          <p:nvPr userDrawn="1"/>
        </p:nvSpPr>
        <p:spPr>
          <a:xfrm>
            <a:off x="0" y="2502179"/>
            <a:ext cx="155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Marco teórico</a:t>
            </a:r>
          </a:p>
        </p:txBody>
      </p:sp>
      <p:sp>
        <p:nvSpPr>
          <p:cNvPr id="34" name="CuadroTexto 33">
            <a:extLst>
              <a:ext uri="{FF2B5EF4-FFF2-40B4-BE49-F238E27FC236}">
                <a16:creationId xmlns:a16="http://schemas.microsoft.com/office/drawing/2014/main" id="{87948173-141D-05EB-2B17-776977A3E121}"/>
              </a:ext>
            </a:extLst>
          </p:cNvPr>
          <p:cNvSpPr txBox="1"/>
          <p:nvPr userDrawn="1"/>
        </p:nvSpPr>
        <p:spPr>
          <a:xfrm>
            <a:off x="0" y="3018831"/>
            <a:ext cx="155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Metodología</a:t>
            </a:r>
          </a:p>
        </p:txBody>
      </p:sp>
      <p:sp>
        <p:nvSpPr>
          <p:cNvPr id="35" name="CuadroTexto 34">
            <a:extLst>
              <a:ext uri="{FF2B5EF4-FFF2-40B4-BE49-F238E27FC236}">
                <a16:creationId xmlns:a16="http://schemas.microsoft.com/office/drawing/2014/main" id="{108664B5-722A-D1CC-8D2A-A83982A68960}"/>
              </a:ext>
            </a:extLst>
          </p:cNvPr>
          <p:cNvSpPr txBox="1"/>
          <p:nvPr userDrawn="1"/>
        </p:nvSpPr>
        <p:spPr>
          <a:xfrm>
            <a:off x="0" y="3512896"/>
            <a:ext cx="155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Resultados</a:t>
            </a:r>
          </a:p>
        </p:txBody>
      </p:sp>
      <p:sp>
        <p:nvSpPr>
          <p:cNvPr id="36" name="CuadroTexto 35">
            <a:extLst>
              <a:ext uri="{FF2B5EF4-FFF2-40B4-BE49-F238E27FC236}">
                <a16:creationId xmlns:a16="http://schemas.microsoft.com/office/drawing/2014/main" id="{B8D11728-840D-D8C0-4F25-38BB5D2CB10A}"/>
              </a:ext>
            </a:extLst>
          </p:cNvPr>
          <p:cNvSpPr txBox="1"/>
          <p:nvPr userDrawn="1"/>
        </p:nvSpPr>
        <p:spPr>
          <a:xfrm>
            <a:off x="0" y="4016534"/>
            <a:ext cx="155087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400" dirty="0">
                <a:solidFill>
                  <a:schemeClr val="bg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Conclusiones</a:t>
            </a:r>
          </a:p>
        </p:txBody>
      </p:sp>
      <p:sp>
        <p:nvSpPr>
          <p:cNvPr id="40" name="CuadroTexto 39">
            <a:extLst>
              <a:ext uri="{FF2B5EF4-FFF2-40B4-BE49-F238E27FC236}">
                <a16:creationId xmlns:a16="http://schemas.microsoft.com/office/drawing/2014/main" id="{383CD7E1-6B40-8387-2F04-0D25ED0D45C0}"/>
              </a:ext>
            </a:extLst>
          </p:cNvPr>
          <p:cNvSpPr txBox="1"/>
          <p:nvPr userDrawn="1"/>
        </p:nvSpPr>
        <p:spPr>
          <a:xfrm>
            <a:off x="1452358" y="418826"/>
            <a:ext cx="981210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es-ES" sz="1200" b="0" i="0" u="none" strike="noStrike" cap="small" baseline="0" dirty="0">
                <a:solidFill>
                  <a:srgbClr val="00152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NEXOS VITALES. Innovación y sostenibilidad en Agua, Energía y Alimentación</a:t>
            </a:r>
          </a:p>
        </p:txBody>
      </p:sp>
    </p:spTree>
    <p:extLst>
      <p:ext uri="{BB962C8B-B14F-4D97-AF65-F5344CB8AC3E}">
        <p14:creationId xmlns:p14="http://schemas.microsoft.com/office/powerpoint/2010/main" val="19968483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00B187-3537-4575-A505-C9841D1F2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3D1E9EA-5944-4365-904B-F4FB31B174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1C2FF66-A891-4FA1-A17B-302F57A90E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CB3CBD-5580-468F-B13C-7DCEF7F7A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F118248-421F-416B-9F84-5361AF7487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80234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D6ACAB-3E11-4879-97C7-CD1620A9A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D64346-472D-4625-B726-B7A8537608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E9662EA-041E-40B3-88AC-0254CFFF6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33D26AA-0D57-4B7D-88BD-0529E9ADB7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4BC4F76-E0F6-4BD2-9198-9D6A9FDEC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725A8BC4-847A-45BD-9495-BAC4D3DE1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719944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DDB1C32-FC94-43E5-88C6-6EBC594B74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3DDD601-1316-4EBE-9ABA-96C83F7EB0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04CABD-8681-4E12-96BE-13C5083CC7D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E01BD95-D016-4DF7-A81E-98D8B54108C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D57E6DA5-7B66-4958-8548-33937BC44F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0274100-50C7-4013-BAB1-6AC78E9AED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5DB3B16-5906-4865-872A-493F4EDEA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9564969-06FA-435C-AB9E-383C3A30F8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41373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22C8431-F8D6-49B1-8799-A078E5127C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3FC4311C-4C7D-4DD3-A066-65691FED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F33A834F-26C2-448F-9334-309B97D25A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CBFB032-B9AC-4E5E-884D-4DC0FD481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60024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3D954D9-A237-404C-8F28-890FFA04FD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CB1AFDB-AACC-44AC-A67B-B4F460E7EE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9633C9A-C10E-4602-B3D0-D9481DF2E3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9590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4DBBC42-016B-455B-9CCB-A24A1369B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9EE0A6E-BC03-449A-B22C-863F00AE9C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F1F3CB50-0ED0-4DD0-924C-55112F9EA91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B1ACCEC-AF2C-40C7-9574-BDCFC86B02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CC0AD41-BFC6-4275-82A3-8BABCF81E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EAF9307-B9F8-483E-A4E8-701C58D139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43376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1011A36-A294-44E0-B412-B9CB214366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45F1E8A-9881-4E73-B065-D077805E0E3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F591B5A-143D-482C-A674-C26430F646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Editar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C619404D-18E3-413F-907D-5FE0CD466F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7BCF5BE-100F-4B9F-A120-D428C87761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8E299-72CF-43EE-9DE8-3D5A68116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00322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1C9FF525-1164-4085-9CCB-6EC339F5E9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2BDA1E-4E91-4F4E-A117-EA6F99F9215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Editar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DB9FDC-77C6-455E-B78F-56E720D4F6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597E-433A-462D-8E6A-5161700524F5}" type="datetimeFigureOut">
              <a:rPr lang="es-ES" smtClean="0"/>
              <a:t>12/12/25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5BA80-1CD8-4B9D-B97C-55C40EC44A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57C98CD-0FC1-41D2-9019-5E76593C88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334F83-3D8D-44B9-9727-C83C7C69534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39095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9.png"/><Relationship Id="rId3" Type="http://schemas.openxmlformats.org/officeDocument/2006/relationships/image" Target="../media/image11.jpeg"/><Relationship Id="rId7" Type="http://schemas.openxmlformats.org/officeDocument/2006/relationships/image" Target="../media/image3.png"/><Relationship Id="rId12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5" Type="http://schemas.openxmlformats.org/officeDocument/2006/relationships/image" Target="../media/image14.png"/><Relationship Id="rId10" Type="http://schemas.openxmlformats.org/officeDocument/2006/relationships/image" Target="../media/image6.png"/><Relationship Id="rId4" Type="http://schemas.openxmlformats.org/officeDocument/2006/relationships/image" Target="../media/image13.png"/><Relationship Id="rId9" Type="http://schemas.openxmlformats.org/officeDocument/2006/relationships/image" Target="../media/image5.png"/><Relationship Id="rId1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1DDD2A5D-24F2-4BEF-9759-6F0A1BABAB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7" t="2871" r="740"/>
          <a:stretch/>
        </p:blipFill>
        <p:spPr>
          <a:xfrm>
            <a:off x="4572716" y="825891"/>
            <a:ext cx="7610297" cy="4322661"/>
          </a:xfrm>
          <a:prstGeom prst="rect">
            <a:avLst/>
          </a:prstGeom>
        </p:spPr>
      </p:pic>
      <p:sp>
        <p:nvSpPr>
          <p:cNvPr id="8" name="TextBox 3">
            <a:extLst>
              <a:ext uri="{FF2B5EF4-FFF2-40B4-BE49-F238E27FC236}">
                <a16:creationId xmlns:a16="http://schemas.microsoft.com/office/drawing/2014/main" id="{BFC17413-80C8-45DB-A0EF-755AEA3A2CA7}"/>
              </a:ext>
            </a:extLst>
          </p:cNvPr>
          <p:cNvSpPr txBox="1"/>
          <p:nvPr/>
        </p:nvSpPr>
        <p:spPr>
          <a:xfrm>
            <a:off x="1996478" y="412129"/>
            <a:ext cx="8825025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5000"/>
                </a:solidFill>
              </a:defRPr>
            </a:pP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VI Congreso Internacional de </a:t>
            </a:r>
            <a:r>
              <a:rPr sz="1050" dirty="0" err="1">
                <a:latin typeface="Arial" panose="020B0604020202020204" pitchFamily="34" charset="0"/>
                <a:cs typeface="Arial" panose="020B0604020202020204" pitchFamily="34" charset="0"/>
              </a:rPr>
              <a:t>Innovación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 err="1">
                <a:latin typeface="Arial" panose="020B0604020202020204" pitchFamily="34" charset="0"/>
                <a:cs typeface="Arial" panose="020B0604020202020204" pitchFamily="34" charset="0"/>
              </a:rPr>
              <a:t>en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 las Organizaciones</a:t>
            </a:r>
            <a:r>
              <a:rPr lang="es-ES" sz="105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1050" dirty="0">
                <a:latin typeface="Arial" panose="020B0604020202020204" pitchFamily="34" charset="0"/>
                <a:cs typeface="Arial" panose="020B0604020202020204" pitchFamily="34" charset="0"/>
              </a:rPr>
              <a:t>y Economía </a:t>
            </a:r>
            <a:r>
              <a:rPr sz="1050" dirty="0" err="1">
                <a:latin typeface="Arial" panose="020B0604020202020204" pitchFamily="34" charset="0"/>
                <a:cs typeface="Arial" panose="020B0604020202020204" pitchFamily="34" charset="0"/>
              </a:rPr>
              <a:t>Sostenible</a:t>
            </a:r>
            <a:endParaRPr lang="es-ES" sz="10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1" name="Conector recto 20">
            <a:extLst>
              <a:ext uri="{FF2B5EF4-FFF2-40B4-BE49-F238E27FC236}">
                <a16:creationId xmlns:a16="http://schemas.microsoft.com/office/drawing/2014/main" id="{5C7C0C9D-643B-4BBB-91BF-0F85AA83BA80}"/>
              </a:ext>
            </a:extLst>
          </p:cNvPr>
          <p:cNvCxnSpPr>
            <a:cxnSpLocks/>
          </p:cNvCxnSpPr>
          <p:nvPr/>
        </p:nvCxnSpPr>
        <p:spPr>
          <a:xfrm>
            <a:off x="14541" y="5148552"/>
            <a:ext cx="12192000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ector recto 22">
            <a:extLst>
              <a:ext uri="{FF2B5EF4-FFF2-40B4-BE49-F238E27FC236}">
                <a16:creationId xmlns:a16="http://schemas.microsoft.com/office/drawing/2014/main" id="{5CE218F4-0205-4F15-AE2B-94FB66ED862F}"/>
              </a:ext>
            </a:extLst>
          </p:cNvPr>
          <p:cNvCxnSpPr>
            <a:cxnSpLocks/>
          </p:cNvCxnSpPr>
          <p:nvPr/>
        </p:nvCxnSpPr>
        <p:spPr>
          <a:xfrm>
            <a:off x="14541" y="5974346"/>
            <a:ext cx="12192000" cy="0"/>
          </a:xfrm>
          <a:prstGeom prst="line">
            <a:avLst/>
          </a:prstGeom>
          <a:ln>
            <a:solidFill>
              <a:srgbClr val="005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CuadroTexto 23">
            <a:extLst>
              <a:ext uri="{FF2B5EF4-FFF2-40B4-BE49-F238E27FC236}">
                <a16:creationId xmlns:a16="http://schemas.microsoft.com/office/drawing/2014/main" id="{C5DDA4B6-7035-4D3C-87D0-E5409D0B3ED4}"/>
              </a:ext>
            </a:extLst>
          </p:cNvPr>
          <p:cNvSpPr txBox="1"/>
          <p:nvPr/>
        </p:nvSpPr>
        <p:spPr>
          <a:xfrm>
            <a:off x="209006" y="1232895"/>
            <a:ext cx="400923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600" dirty="0">
                <a:solidFill>
                  <a:srgbClr val="00152F"/>
                </a:solidFill>
              </a:rPr>
              <a:t>TÍTULO DEL TRABAJO</a:t>
            </a:r>
          </a:p>
          <a:p>
            <a:pPr algn="ctr"/>
            <a:endParaRPr lang="es-ES" sz="3600" dirty="0"/>
          </a:p>
        </p:txBody>
      </p:sp>
      <p:pic>
        <p:nvPicPr>
          <p:cNvPr id="9" name="Imagen 8" descr="Imagen que contiene baloncesto, competencia de atletismo, deporte&#10;&#10;El contenido generado por IA puede ser incorrecto.">
            <a:extLst>
              <a:ext uri="{FF2B5EF4-FFF2-40B4-BE49-F238E27FC236}">
                <a16:creationId xmlns:a16="http://schemas.microsoft.com/office/drawing/2014/main" id="{8A8AA1FC-B12B-9194-561A-84E17C082B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775" y="-1"/>
            <a:ext cx="813163" cy="813163"/>
          </a:xfrm>
          <a:prstGeom prst="rect">
            <a:avLst/>
          </a:prstGeom>
        </p:spPr>
      </p:pic>
      <p:pic>
        <p:nvPicPr>
          <p:cNvPr id="35" name="Imagen 34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16C916D4-993D-9081-A8BF-7BFE0C4CFF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1" b="33812"/>
          <a:stretch>
            <a:fillRect/>
          </a:stretch>
        </p:blipFill>
        <p:spPr>
          <a:xfrm>
            <a:off x="1850623" y="129122"/>
            <a:ext cx="1718564" cy="515891"/>
          </a:xfrm>
          <a:prstGeom prst="rect">
            <a:avLst/>
          </a:prstGeom>
        </p:spPr>
      </p:pic>
      <p:graphicFrame>
        <p:nvGraphicFramePr>
          <p:cNvPr id="39" name="Tabla 38">
            <a:extLst>
              <a:ext uri="{FF2B5EF4-FFF2-40B4-BE49-F238E27FC236}">
                <a16:creationId xmlns:a16="http://schemas.microsoft.com/office/drawing/2014/main" id="{033087C2-7BA3-BE5C-855C-942B75E63A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60806962"/>
              </p:ext>
            </p:extLst>
          </p:nvPr>
        </p:nvGraphicFramePr>
        <p:xfrm>
          <a:off x="2927603" y="6529963"/>
          <a:ext cx="5686425" cy="256540"/>
        </p:xfrm>
        <a:graphic>
          <a:graphicData uri="http://schemas.openxmlformats.org/drawingml/2006/table">
            <a:tbl>
              <a:tblPr/>
              <a:tblGrid>
                <a:gridCol w="1895475">
                  <a:extLst>
                    <a:ext uri="{9D8B030D-6E8A-4147-A177-3AD203B41FA5}">
                      <a16:colId xmlns:a16="http://schemas.microsoft.com/office/drawing/2014/main" val="3055338957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3883616921"/>
                    </a:ext>
                  </a:extLst>
                </a:gridCol>
                <a:gridCol w="1895475">
                  <a:extLst>
                    <a:ext uri="{9D8B030D-6E8A-4147-A177-3AD203B41FA5}">
                      <a16:colId xmlns:a16="http://schemas.microsoft.com/office/drawing/2014/main" val="33770926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just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ES" sz="1100" b="0" i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rtl="0" fontAlgn="base">
                        <a:lnSpc>
                          <a:spcPts val="1275"/>
                        </a:lnSpc>
                        <a:buNone/>
                      </a:pPr>
                      <a:r>
                        <a:rPr lang="es-ES" sz="1100" b="0" i="0" dirty="0"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02841725"/>
                  </a:ext>
                </a:extLst>
              </a:tr>
            </a:tbl>
          </a:graphicData>
        </a:graphic>
      </p:graphicFrame>
      <p:pic>
        <p:nvPicPr>
          <p:cNvPr id="1026" name="Picture 2">
            <a:extLst>
              <a:ext uri="{FF2B5EF4-FFF2-40B4-BE49-F238E27FC236}">
                <a16:creationId xmlns:a16="http://schemas.microsoft.com/office/drawing/2014/main" id="{434CFCC8-40EB-BF68-BD27-6F521B476E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3241" y="6195477"/>
            <a:ext cx="533400" cy="53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>
            <a:extLst>
              <a:ext uri="{FF2B5EF4-FFF2-40B4-BE49-F238E27FC236}">
                <a16:creationId xmlns:a16="http://schemas.microsoft.com/office/drawing/2014/main" id="{4042CA02-33F5-7EBE-75A5-7F17BF7783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8241" y="6195477"/>
            <a:ext cx="3429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7284F71B-D5B4-F3AC-3CDE-D3AB058CB8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9091" y="6195477"/>
            <a:ext cx="4191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>
            <a:extLst>
              <a:ext uri="{FF2B5EF4-FFF2-40B4-BE49-F238E27FC236}">
                <a16:creationId xmlns:a16="http://schemas.microsoft.com/office/drawing/2014/main" id="{02B75E5C-1BAC-2DA6-D7CB-CC751DFCC9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0903" y="6195477"/>
            <a:ext cx="45720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F04C4BF8-0D67-1360-4258-F43DA68C8B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591" y="6195477"/>
            <a:ext cx="361950" cy="457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>
            <a:extLst>
              <a:ext uri="{FF2B5EF4-FFF2-40B4-BE49-F238E27FC236}">
                <a16:creationId xmlns:a16="http://schemas.microsoft.com/office/drawing/2014/main" id="{6B54D692-0872-7CC1-EC75-E32C50EE0A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9441" y="6195477"/>
            <a:ext cx="419100" cy="41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>
            <a:extLst>
              <a:ext uri="{FF2B5EF4-FFF2-40B4-BE49-F238E27FC236}">
                <a16:creationId xmlns:a16="http://schemas.microsoft.com/office/drawing/2014/main" id="{5C449517-6A39-F015-2E2D-CB7028392D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378" y="6195477"/>
            <a:ext cx="342900" cy="438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>
            <a:extLst>
              <a:ext uri="{FF2B5EF4-FFF2-40B4-BE49-F238E27FC236}">
                <a16:creationId xmlns:a16="http://schemas.microsoft.com/office/drawing/2014/main" id="{4BB67EE4-FCBA-BFAB-893E-9BBEE51F01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3528" y="6195477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31E58B3E-7E9E-5737-857D-42A8E640E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7716" y="6195477"/>
            <a:ext cx="361950" cy="400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>
            <a:extLst>
              <a:ext uri="{FF2B5EF4-FFF2-40B4-BE49-F238E27FC236}">
                <a16:creationId xmlns:a16="http://schemas.microsoft.com/office/drawing/2014/main" id="{A81B2052-35BA-BF12-CD1F-BA6B0BA6BF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37778" y="6195477"/>
            <a:ext cx="476250" cy="466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CuadroTexto 39">
            <a:extLst>
              <a:ext uri="{FF2B5EF4-FFF2-40B4-BE49-F238E27FC236}">
                <a16:creationId xmlns:a16="http://schemas.microsoft.com/office/drawing/2014/main" id="{9B4F3F92-B37E-842D-A488-15CF2A33C59D}"/>
              </a:ext>
            </a:extLst>
          </p:cNvPr>
          <p:cNvSpPr txBox="1"/>
          <p:nvPr/>
        </p:nvSpPr>
        <p:spPr>
          <a:xfrm>
            <a:off x="2659017" y="187542"/>
            <a:ext cx="7528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>
                <a:solidFill>
                  <a:srgbClr val="00152F"/>
                </a:solidFill>
              </a:rPr>
              <a:t>Red Internacional de Investigación e Innovación en Desarrollo Sostenible</a:t>
            </a:r>
          </a:p>
        </p:txBody>
      </p:sp>
      <p:pic>
        <p:nvPicPr>
          <p:cNvPr id="43" name="Imagen 42" descr="Logotipo, nombre de la empresa&#10;&#10;El contenido generado por IA puede ser incorrecto.">
            <a:extLst>
              <a:ext uri="{FF2B5EF4-FFF2-40B4-BE49-F238E27FC236}">
                <a16:creationId xmlns:a16="http://schemas.microsoft.com/office/drawing/2014/main" id="{AFCDBB55-AC05-0C8A-39F0-9A36240365EC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EEEBE4"/>
              </a:clrFrom>
              <a:clrTo>
                <a:srgbClr val="EEEBE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39"/>
          <a:stretch>
            <a:fillRect/>
          </a:stretch>
        </p:blipFill>
        <p:spPr>
          <a:xfrm>
            <a:off x="1134632" y="14619"/>
            <a:ext cx="926007" cy="662660"/>
          </a:xfrm>
          <a:prstGeom prst="rect">
            <a:avLst/>
          </a:prstGeom>
        </p:spPr>
      </p:pic>
      <p:sp>
        <p:nvSpPr>
          <p:cNvPr id="45" name="CuadroTexto 44">
            <a:extLst>
              <a:ext uri="{FF2B5EF4-FFF2-40B4-BE49-F238E27FC236}">
                <a16:creationId xmlns:a16="http://schemas.microsoft.com/office/drawing/2014/main" id="{DF68AE17-0896-F1EB-EA65-E8C9C22BBA9A}"/>
              </a:ext>
            </a:extLst>
          </p:cNvPr>
          <p:cNvSpPr txBox="1"/>
          <p:nvPr/>
        </p:nvSpPr>
        <p:spPr>
          <a:xfrm>
            <a:off x="1407538" y="5140494"/>
            <a:ext cx="94139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 sz="3200" b="1">
                <a:solidFill>
                  <a:srgbClr val="005000"/>
                </a:solidFill>
              </a:defRPr>
            </a:pPr>
            <a:r>
              <a:rPr lang="es-ES" sz="1800" b="1" cap="small" dirty="0">
                <a:latin typeface="Arial" panose="020B0604020202020204" pitchFamily="34" charset="0"/>
                <a:cs typeface="Arial" panose="020B0604020202020204" pitchFamily="34" charset="0"/>
              </a:rPr>
              <a:t>NEXOS VITALES</a:t>
            </a:r>
          </a:p>
          <a:p>
            <a:pPr algn="ctr">
              <a:defRPr sz="3200" b="1">
                <a:solidFill>
                  <a:srgbClr val="005000"/>
                </a:solidFill>
              </a:defRPr>
            </a:pPr>
            <a:r>
              <a:rPr lang="es-ES" sz="1800" b="1" cap="small" dirty="0">
                <a:latin typeface="Arial" panose="020B0604020202020204" pitchFamily="34" charset="0"/>
                <a:cs typeface="Arial" panose="020B0604020202020204" pitchFamily="34" charset="0"/>
              </a:rPr>
              <a:t>Innovación y sostenibilidad en Agua, Energía y Alimentación</a:t>
            </a:r>
          </a:p>
          <a:p>
            <a:pPr algn="ctr">
              <a:defRPr sz="3200" b="1">
                <a:solidFill>
                  <a:srgbClr val="005000"/>
                </a:solidFill>
              </a:defRPr>
            </a:pPr>
            <a:r>
              <a:rPr lang="es-ES" sz="1200" b="1" dirty="0"/>
              <a:t>16-18 de diciembre de 2025</a:t>
            </a:r>
          </a:p>
        </p:txBody>
      </p:sp>
      <p:sp>
        <p:nvSpPr>
          <p:cNvPr id="50" name="CuadroTexto 49">
            <a:extLst>
              <a:ext uri="{FF2B5EF4-FFF2-40B4-BE49-F238E27FC236}">
                <a16:creationId xmlns:a16="http://schemas.microsoft.com/office/drawing/2014/main" id="{D15DB780-C18B-D78E-1ED0-E9AD0705E6CA}"/>
              </a:ext>
            </a:extLst>
          </p:cNvPr>
          <p:cNvSpPr txBox="1"/>
          <p:nvPr/>
        </p:nvSpPr>
        <p:spPr>
          <a:xfrm>
            <a:off x="209006" y="3779520"/>
            <a:ext cx="4275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00152F"/>
                </a:solidFill>
              </a:rPr>
              <a:t>Autores </a:t>
            </a:r>
          </a:p>
        </p:txBody>
      </p:sp>
    </p:spTree>
    <p:extLst>
      <p:ext uri="{BB962C8B-B14F-4D97-AF65-F5344CB8AC3E}">
        <p14:creationId xmlns:p14="http://schemas.microsoft.com/office/powerpoint/2010/main" val="358481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2C2D8C2-7C82-7589-47C5-6C97DD5F06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7838" y="1001486"/>
            <a:ext cx="9585960" cy="645659"/>
          </a:xfrm>
        </p:spPr>
        <p:txBody>
          <a:bodyPr/>
          <a:lstStyle/>
          <a:p>
            <a:r>
              <a:rPr lang="es-ES" dirty="0"/>
              <a:t>Introducción</a:t>
            </a:r>
          </a:p>
        </p:txBody>
      </p:sp>
      <p:sp>
        <p:nvSpPr>
          <p:cNvPr id="5" name="Marcador de contenido 4">
            <a:extLst>
              <a:ext uri="{FF2B5EF4-FFF2-40B4-BE49-F238E27FC236}">
                <a16:creationId xmlns:a16="http://schemas.microsoft.com/office/drawing/2014/main" id="{B6CC1084-9925-4F61-99C2-0731CA8FC9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18871" y="1667919"/>
            <a:ext cx="9734927" cy="4351338"/>
          </a:xfrm>
        </p:spPr>
        <p:txBody>
          <a:bodyPr/>
          <a:lstStyle/>
          <a:p>
            <a:endParaRPr lang="es-ES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ECF698A4-6B0C-D861-A2DD-EBC3C39A95EB}"/>
              </a:ext>
            </a:extLst>
          </p:cNvPr>
          <p:cNvSpPr/>
          <p:nvPr/>
        </p:nvSpPr>
        <p:spPr>
          <a:xfrm>
            <a:off x="0" y="2046514"/>
            <a:ext cx="1454331" cy="32221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0579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18F0FE-C3F5-B883-3E83-39B4D8CB6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Marco teórico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3C2E4593-A4B9-3727-C285-6B906B4B80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C667AF3D-C336-B57E-09D3-A2F0E3A466FE}"/>
              </a:ext>
            </a:extLst>
          </p:cNvPr>
          <p:cNvSpPr/>
          <p:nvPr/>
        </p:nvSpPr>
        <p:spPr>
          <a:xfrm>
            <a:off x="0" y="2481943"/>
            <a:ext cx="1454331" cy="32221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81005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02E675-3ECE-085C-1744-2FDF9EE90F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Metodología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ED1978D-0002-1063-BB7A-87F3A55128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6B0BB9D4-F883-874C-D2D2-5998836868B9}"/>
              </a:ext>
            </a:extLst>
          </p:cNvPr>
          <p:cNvSpPr/>
          <p:nvPr/>
        </p:nvSpPr>
        <p:spPr>
          <a:xfrm>
            <a:off x="0" y="3004457"/>
            <a:ext cx="1454331" cy="32221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110573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FC6B26-B303-8155-A42D-D7982C3437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Resultados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B775C4-37DC-CDC7-33C9-A5A27A740B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10C4F282-3C5C-CAA9-3A90-61F51296D8B8}"/>
              </a:ext>
            </a:extLst>
          </p:cNvPr>
          <p:cNvSpPr/>
          <p:nvPr/>
        </p:nvSpPr>
        <p:spPr>
          <a:xfrm>
            <a:off x="0" y="3535680"/>
            <a:ext cx="1454331" cy="32221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562767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E7C2A6D-AAAA-62CE-D141-F0817AE89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Conclusiones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B4599CD-0B8C-FD41-680A-D363BA3C2C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374119FB-7895-38E0-EEB3-037F73D793FE}"/>
              </a:ext>
            </a:extLst>
          </p:cNvPr>
          <p:cNvSpPr/>
          <p:nvPr/>
        </p:nvSpPr>
        <p:spPr>
          <a:xfrm>
            <a:off x="0" y="4016534"/>
            <a:ext cx="1454331" cy="322217"/>
          </a:xfrm>
          <a:prstGeom prst="rect">
            <a:avLst/>
          </a:prstGeom>
          <a:noFill/>
          <a:ln w="28575">
            <a:solidFill>
              <a:schemeClr val="bg2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1668639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49</Words>
  <Application>Microsoft Macintosh PowerPoint</Application>
  <PresentationFormat>Panorámica</PresentationFormat>
  <Paragraphs>15</Paragraphs>
  <Slides>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Tema de Office</vt:lpstr>
      <vt:lpstr>Presentación de PowerPoint</vt:lpstr>
      <vt:lpstr>Introducción</vt:lpstr>
      <vt:lpstr>Marco teórico</vt:lpstr>
      <vt:lpstr>Metodología</vt:lpstr>
      <vt:lpstr>Resultados</vt:lpstr>
      <vt:lpstr>Conclusiones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Dolores Alicia Queiruga Dios</dc:creator>
  <cp:lastModifiedBy>Ingrit Moya</cp:lastModifiedBy>
  <cp:revision>6</cp:revision>
  <dcterms:created xsi:type="dcterms:W3CDTF">2025-12-06T13:00:11Z</dcterms:created>
  <dcterms:modified xsi:type="dcterms:W3CDTF">2025-12-12T12:03:11Z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63fba6f1-aff4-4b79-8885-6d979e1ad1b9_Enabled">
    <vt:lpwstr>true</vt:lpwstr>
  </property>
  <property fmtid="{D5CDD505-2E9C-101B-9397-08002B2CF9AE}" pid="3" name="MSIP_Label_63fba6f1-aff4-4b79-8885-6d979e1ad1b9_SetDate">
    <vt:lpwstr>2025-12-08T18:44:25Z</vt:lpwstr>
  </property>
  <property fmtid="{D5CDD505-2E9C-101B-9397-08002B2CF9AE}" pid="4" name="MSIP_Label_63fba6f1-aff4-4b79-8885-6d979e1ad1b9_Method">
    <vt:lpwstr>Standard</vt:lpwstr>
  </property>
  <property fmtid="{D5CDD505-2E9C-101B-9397-08002B2CF9AE}" pid="5" name="MSIP_Label_63fba6f1-aff4-4b79-8885-6d979e1ad1b9_Name">
    <vt:lpwstr>defa4170-0d19-0005-0004-bc88714345d2</vt:lpwstr>
  </property>
  <property fmtid="{D5CDD505-2E9C-101B-9397-08002B2CF9AE}" pid="6" name="MSIP_Label_63fba6f1-aff4-4b79-8885-6d979e1ad1b9_SiteId">
    <vt:lpwstr>1c970947-1e9c-4245-bea0-b5ce2a77773b</vt:lpwstr>
  </property>
  <property fmtid="{D5CDD505-2E9C-101B-9397-08002B2CF9AE}" pid="7" name="MSIP_Label_63fba6f1-aff4-4b79-8885-6d979e1ad1b9_ActionId">
    <vt:lpwstr>86fc0b52-f3cb-49d0-8368-4a30cd7f6630</vt:lpwstr>
  </property>
  <property fmtid="{D5CDD505-2E9C-101B-9397-08002B2CF9AE}" pid="8" name="MSIP_Label_63fba6f1-aff4-4b79-8885-6d979e1ad1b9_ContentBits">
    <vt:lpwstr>0</vt:lpwstr>
  </property>
  <property fmtid="{D5CDD505-2E9C-101B-9397-08002B2CF9AE}" pid="9" name="MSIP_Label_63fba6f1-aff4-4b79-8885-6d979e1ad1b9_Tag">
    <vt:lpwstr>10, 3, 0, 1</vt:lpwstr>
  </property>
</Properties>
</file>