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3"/>
  </p:notesMasterIdLst>
  <p:sldIdLst>
    <p:sldId id="256" r:id="rId2"/>
    <p:sldId id="273" r:id="rId3"/>
    <p:sldId id="294" r:id="rId4"/>
    <p:sldId id="310" r:id="rId5"/>
    <p:sldId id="293" r:id="rId6"/>
    <p:sldId id="262" r:id="rId7"/>
    <p:sldId id="308" r:id="rId8"/>
    <p:sldId id="297" r:id="rId9"/>
    <p:sldId id="261" r:id="rId10"/>
    <p:sldId id="298" r:id="rId11"/>
    <p:sldId id="263" r:id="rId12"/>
    <p:sldId id="284" r:id="rId13"/>
    <p:sldId id="285" r:id="rId14"/>
    <p:sldId id="311" r:id="rId15"/>
    <p:sldId id="313" r:id="rId16"/>
    <p:sldId id="299" r:id="rId17"/>
    <p:sldId id="302" r:id="rId18"/>
    <p:sldId id="304" r:id="rId19"/>
    <p:sldId id="309" r:id="rId20"/>
    <p:sldId id="305" r:id="rId21"/>
    <p:sldId id="307" r:id="rId22"/>
    <p:sldId id="303" r:id="rId23"/>
    <p:sldId id="288" r:id="rId24"/>
    <p:sldId id="287" r:id="rId25"/>
    <p:sldId id="306" r:id="rId26"/>
    <p:sldId id="291" r:id="rId27"/>
    <p:sldId id="300" r:id="rId28"/>
    <p:sldId id="278" r:id="rId29"/>
    <p:sldId id="312" r:id="rId30"/>
    <p:sldId id="283" r:id="rId31"/>
    <p:sldId id="282" r:id="rId32"/>
    <p:sldId id="264" r:id="rId33"/>
    <p:sldId id="265" r:id="rId34"/>
    <p:sldId id="266" r:id="rId35"/>
    <p:sldId id="268" r:id="rId36"/>
    <p:sldId id="269" r:id="rId37"/>
    <p:sldId id="292" r:id="rId38"/>
    <p:sldId id="295" r:id="rId39"/>
    <p:sldId id="296" r:id="rId40"/>
    <p:sldId id="257" r:id="rId41"/>
    <p:sldId id="277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00"/>
    <a:srgbClr val="FF0000"/>
    <a:srgbClr val="800000"/>
    <a:srgbClr val="0000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2" autoAdjust="0"/>
    <p:restoredTop sz="94659" autoAdjust="0"/>
  </p:normalViewPr>
  <p:slideViewPr>
    <p:cSldViewPr>
      <p:cViewPr varScale="1">
        <p:scale>
          <a:sx n="102" d="100"/>
          <a:sy n="102" d="100"/>
        </p:scale>
        <p:origin x="165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"/>
    </p:cViewPr>
  </p:sorterViewPr>
  <p:notesViewPr>
    <p:cSldViewPr>
      <p:cViewPr varScale="1">
        <p:scale>
          <a:sx n="71" d="100"/>
          <a:sy n="71" d="100"/>
        </p:scale>
        <p:origin x="-222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F4FFAA4-0593-4113-9CEA-0F8FB7DD73F7}" type="datetimeFigureOut">
              <a:rPr lang="de-DE"/>
              <a:pPr>
                <a:defRPr/>
              </a:pPr>
              <a:t>25.03.2026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A9CB65-FB3E-435F-99F3-2DAA5101299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6382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A9CB65-FB3E-435F-99F3-2DAA5101299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487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noFill/>
        </p:spPr>
        <p:txBody>
          <a:bodyPr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/>
          </a:p>
        </p:txBody>
      </p:sp>
      <p:sp>
        <p:nvSpPr>
          <p:cNvPr id="2355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48" tIns="49524" rIns="99048" bIns="49524" anchor="b"/>
          <a:lstStyle/>
          <a:p>
            <a:pPr algn="r"/>
            <a:fld id="{C786E226-F9E7-4473-9428-DCF4234E6643}" type="slidenum">
              <a:rPr lang="de-DE" sz="1300">
                <a:latin typeface="Calibri" pitchFamily="34" charset="0"/>
              </a:rPr>
              <a:pPr algn="r"/>
              <a:t>12</a:t>
            </a:fld>
            <a:endParaRPr lang="de-DE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BBF5A-C954-4C9E-8C21-FDA33429F0A3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9635-6EA3-4A9D-A0A6-2C6C12BD752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E4F98-8B56-442B-8DC4-8467B566D723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F169-FF07-42F8-A013-D3C5D80B3C1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1E27C-0124-4898-A2D5-CE5072528F68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2D67D-B522-4A85-B109-C1C28F4321F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FEC9E-2DB4-4E79-89A5-352E8F324B6C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DA4DD-1DAC-4996-8D27-C2FD53B258F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3310-4744-4CCC-BEA3-75B7C55A6749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FEFA-BF3C-4061-8677-7D2CA9843B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8F2A7-3ACF-48D4-BA55-F13707D133C2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3318-A7B9-4BE1-AD67-5D8B65F4B76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675C6-5706-480B-8458-CBB6DAB7E16F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0C5-7FB6-473A-BC82-C3753B4A1FB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01133-D382-453A-8AAA-D3392DDDCC2F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268E6-0F94-4007-B1B0-02D775ADB82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D5846-0D5D-4C4A-AE40-019854D6F1C4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16DF-8436-411E-B43E-BA2952C5B51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B9E7C-CDF6-4AEA-BBE3-A72F7B20F318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F00E-28C0-4A30-A124-BB312DE806B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AB3B1-D1F8-4C2B-9EB4-B1BE1DADAFA6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B79A3-DAE4-4214-88A0-5462E77736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AECF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7F61F-DDD4-4C5A-A620-2F439D484173}" type="datetime1">
              <a:rPr lang="de-DE" smtClean="0"/>
              <a:t>25.03.2026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28724-E23E-4039-881E-9666448C661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6" r:id="rId2"/>
    <p:sldLayoutId id="2147483765" r:id="rId3"/>
    <p:sldLayoutId id="2147483764" r:id="rId4"/>
    <p:sldLayoutId id="2147483763" r:id="rId5"/>
    <p:sldLayoutId id="2147483762" r:id="rId6"/>
    <p:sldLayoutId id="2147483761" r:id="rId7"/>
    <p:sldLayoutId id="2147483760" r:id="rId8"/>
    <p:sldLayoutId id="2147483759" r:id="rId9"/>
    <p:sldLayoutId id="2147483758" r:id="rId10"/>
    <p:sldLayoutId id="214748375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publisso.de/de/journals/hic/volume15/dgkh000349?subject=Kann+die+Legionellenuntersuchungspflicht+in+Mietswohnungen+effektiv+Legionellosen+verhindern?+Eine+retrospektive+Datenauswertung+aus+Regensburg+mit+Literatur%C3%BCbersicht&amp;utm_source=chatgpt.co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Gruppieren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369" name="Rectangle 2"/>
            <p:cNvSpPr>
              <a:spLocks noChangeArrowheads="1"/>
            </p:cNvSpPr>
            <p:nvPr/>
          </p:nvSpPr>
          <p:spPr bwMode="auto">
            <a:xfrm>
              <a:off x="0" y="43934"/>
              <a:ext cx="1847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de-DE" sz="1800"/>
            </a:p>
          </p:txBody>
        </p:sp>
        <p:pic>
          <p:nvPicPr>
            <p:cNvPr id="14370" name="Picture 1" descr="Bildausschnitt%20für%20Anlagenbeispiele%2015-10-20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8" name="Textfeld 17"/>
          <p:cNvSpPr txBox="1">
            <a:spLocks noChangeArrowheads="1"/>
          </p:cNvSpPr>
          <p:nvPr/>
        </p:nvSpPr>
        <p:spPr bwMode="auto">
          <a:xfrm>
            <a:off x="926882" y="116632"/>
            <a:ext cx="414568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3200" b="1" dirty="0">
                <a:solidFill>
                  <a:srgbClr val="002060"/>
                </a:solidFill>
              </a:rPr>
              <a:t>Die Neue Zirkulation</a:t>
            </a:r>
          </a:p>
          <a:p>
            <a:endParaRPr lang="de-DE" sz="1000" b="1" dirty="0"/>
          </a:p>
          <a:p>
            <a:pPr>
              <a:tabLst>
                <a:tab pos="177800" algn="l"/>
              </a:tabLst>
            </a:pPr>
            <a:r>
              <a:rPr lang="de-DE" sz="1800" dirty="0"/>
              <a:t>- Hygienisch zuverlässig</a:t>
            </a:r>
          </a:p>
          <a:p>
            <a:pPr>
              <a:tabLst>
                <a:tab pos="177800" algn="l"/>
              </a:tabLst>
            </a:pPr>
            <a:r>
              <a:rPr lang="de-DE" sz="1800" dirty="0"/>
              <a:t>- Wasser sparend </a:t>
            </a:r>
          </a:p>
          <a:p>
            <a:pPr>
              <a:tabLst>
                <a:tab pos="177800" algn="l"/>
              </a:tabLst>
            </a:pPr>
            <a:r>
              <a:rPr lang="de-DE" sz="1800" dirty="0"/>
              <a:t>- Energie sparend</a:t>
            </a:r>
          </a:p>
        </p:txBody>
      </p:sp>
      <p:sp>
        <p:nvSpPr>
          <p:cNvPr id="14339" name="Oval 2"/>
          <p:cNvSpPr>
            <a:spLocks noChangeArrowheads="1"/>
          </p:cNvSpPr>
          <p:nvPr/>
        </p:nvSpPr>
        <p:spPr bwMode="auto">
          <a:xfrm>
            <a:off x="3492500" y="3429000"/>
            <a:ext cx="1295400" cy="1295400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434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436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436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436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 dirty="0">
                    <a:solidFill>
                      <a:srgbClr val="000000"/>
                    </a:solidFill>
                  </a:rPr>
                  <a:t>MILLER</a:t>
                </a:r>
                <a:endParaRPr lang="de-DE" sz="1800" dirty="0"/>
              </a:p>
            </p:txBody>
          </p:sp>
          <p:sp>
            <p:nvSpPr>
              <p:cNvPr id="1436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436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434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434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435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6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34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43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434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434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4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435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6" name="Textfeld 17"/>
          <p:cNvSpPr txBox="1">
            <a:spLocks noChangeArrowheads="1"/>
          </p:cNvSpPr>
          <p:nvPr/>
        </p:nvSpPr>
        <p:spPr bwMode="auto">
          <a:xfrm>
            <a:off x="7212368" y="260648"/>
            <a:ext cx="19415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b="1" dirty="0">
                <a:solidFill>
                  <a:srgbClr val="FF0000"/>
                </a:solidFill>
              </a:rPr>
              <a:t>Stand 18-3-2026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8202709" cy="47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000000"/>
                </a:solidFill>
              </a:rPr>
              <a:t>Übertragung der Verantwortung an Betreiber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 Vorteil:	Erreichen von „sicherem Stand der Technik“ durch Abgabe 			der Verantwortung an Anlagenbetreiber bzw. Bewohner mit der                                                 		Forderung: Wasserzapfen alle 72 Stunden an allen Zapfstellen*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 Problem: Hygienegefahr ist dem Betreiber (Häufig Privatpersonen)                      		meist nicht bewusst bzw. wird unterschätzt                                 		Nur selten wird während der Urlaubszeit die Forderung zum Spülen 		der Leitungen nach 48, maximal 72 Stunden erfüllt - mit der Folge: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</a:t>
            </a:r>
            <a:r>
              <a:rPr 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    </a:t>
            </a:r>
            <a:r>
              <a:rPr lang="de-DE" sz="1500" b="1" dirty="0">
                <a:solidFill>
                  <a:srgbClr val="FF0000"/>
                </a:solidFill>
                <a:sym typeface="Wingdings" panose="05000000000000000000" pitchFamily="2" charset="2"/>
              </a:rPr>
              <a:t>-   Hohes Legionellenrisiko in vielen Gebäuden                                             </a:t>
            </a:r>
            <a:r>
              <a:rPr lang="de-DE" sz="1500" dirty="0">
                <a:solidFill>
                  <a:srgbClr val="000000"/>
                </a:solidFill>
                <a:sym typeface="Wingdings" panose="05000000000000000000" pitchFamily="2" charset="2"/>
              </a:rPr>
              <a:t>		    -   Hohe Zahl an Legionellen Toten (auch hohe Dunkelziffer)                                            		    -   Häufig jahrelange, nicht wirklich lösbare Legionellen- 			        probleme in größeren Gebäuden</a:t>
            </a:r>
            <a:endParaRPr lang="de-DE" sz="1500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sz="1500" dirty="0">
              <a:solidFill>
                <a:srgbClr val="262626"/>
              </a:solidFill>
            </a:endParaRPr>
          </a:p>
          <a:p>
            <a:pPr marL="1343025" indent="-125888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262626"/>
                </a:solidFill>
              </a:rPr>
              <a:t>* Bemerkung:		Wenn Trinkwasser länger als vier Stunden in der Leitung                      	steht, sprechen Experten von Stagnationswasser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67071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Inhaltsplatzhalter 2"/>
          <p:cNvSpPr>
            <a:spLocks noGrp="1"/>
          </p:cNvSpPr>
          <p:nvPr>
            <p:ph type="subTitle" idx="1"/>
          </p:nvPr>
        </p:nvSpPr>
        <p:spPr>
          <a:xfrm>
            <a:off x="827087" y="1412874"/>
            <a:ext cx="7993414" cy="5009967"/>
          </a:xfrm>
        </p:spPr>
        <p:txBody>
          <a:bodyPr/>
          <a:lstStyle/>
          <a:p>
            <a:pPr algn="l" eaLnBrk="1" hangingPunct="1"/>
            <a:endParaRPr lang="de-DE" sz="18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Vorteil:	- Wasseraustausch in </a:t>
            </a:r>
            <a:r>
              <a:rPr lang="de-DE" sz="1500" u="sng" dirty="0">
                <a:solidFill>
                  <a:srgbClr val="000000"/>
                </a:solidFill>
                <a:latin typeface="Arial" charset="0"/>
                <a:cs typeface="Arial" charset="0"/>
              </a:rPr>
              <a:t>allen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Leitungen (Auch innerhalb der Wohnung 	  	  nach den Wasserzählern sowie in allen Kaltwasserzuleitungen)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  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- Bei Wasserzapfen sofort warmes Wasser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- Verhinderung von Legionellen Bildung durch Wasseraustausch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- Abtöten der Legionellen im Speicher oder Legionellenschutz-Modul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- Einfache Nachrüstung bei Problemen im Altbau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- Geringe Installations- und Betriebskosten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Nachteil:  	Bei Problemlösung von größeren Anlagen </a:t>
            </a:r>
            <a:r>
              <a:rPr lang="de-DE" sz="1500" b="1" dirty="0">
                <a:solidFill>
                  <a:srgbClr val="000000"/>
                </a:solidFill>
                <a:latin typeface="Arial" charset="0"/>
                <a:cs typeface="Arial" charset="0"/>
              </a:rPr>
              <a:t>im Altbau 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ist wegen fehlender      	klassischer Zirkulation kaltes Wasser am Strangende nur etwas verzögert 	erhältlich </a:t>
            </a: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  <a:sym typeface="Wingdings" pitchFamily="2" charset="2"/>
              </a:rPr>
              <a:t>	 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Einschränkung für Küchenzapfstellen am Strangende der Wohnung.</a:t>
            </a:r>
          </a:p>
          <a:p>
            <a:pPr algn="l" eaLnBrk="1" hangingPunct="1">
              <a:spcBef>
                <a:spcPts val="30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	</a:t>
            </a:r>
            <a:r>
              <a:rPr lang="de-DE" sz="1500" b="1" dirty="0">
                <a:solidFill>
                  <a:schemeClr val="tx1"/>
                </a:solidFill>
                <a:latin typeface="Arial" charset="0"/>
                <a:cs typeface="Arial" charset="0"/>
              </a:rPr>
              <a:t>Die hygienische Sicherheit ist trotzdem gewährleistet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150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1509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1532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1533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1534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 dirty="0">
                    <a:solidFill>
                      <a:srgbClr val="000000"/>
                    </a:solidFill>
                  </a:rPr>
                  <a:t>MILLER</a:t>
                </a:r>
                <a:endParaRPr lang="de-DE" sz="1800" dirty="0"/>
              </a:p>
            </p:txBody>
          </p:sp>
          <p:sp>
            <p:nvSpPr>
              <p:cNvPr id="21535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1536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1510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1511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152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7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3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2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152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1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2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1513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15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5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151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150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200" dirty="0"/>
            </a:br>
            <a:br>
              <a:rPr lang="de-DE" sz="2200" dirty="0"/>
            </a:br>
            <a:r>
              <a:rPr lang="de-DE" sz="3200" dirty="0">
                <a:solidFill>
                  <a:srgbClr val="002060"/>
                </a:solidFill>
              </a:rPr>
              <a:t>Funktion der Neuen Zirkulation 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dirty="0"/>
            </a:br>
            <a:r>
              <a:rPr lang="de-DE" sz="1800" b="1" dirty="0">
                <a:solidFill>
                  <a:srgbClr val="262626"/>
                </a:solidFill>
              </a:rPr>
              <a:t>Zirkulationsrückführung über Kaltwasserleitung</a:t>
            </a:r>
            <a:br>
              <a:rPr lang="de-DE" sz="2200" dirty="0">
                <a:solidFill>
                  <a:srgbClr val="262626"/>
                </a:solidFill>
              </a:rPr>
            </a:br>
            <a:br>
              <a:rPr lang="de-DE" sz="2200" dirty="0"/>
            </a:br>
            <a:r>
              <a:rPr lang="de-DE" sz="22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50" y="1676465"/>
            <a:ext cx="3922696" cy="3981385"/>
          </a:xfrm>
          <a:prstGeom prst="rect">
            <a:avLst/>
          </a:prstGeom>
        </p:spPr>
      </p:pic>
      <p:sp>
        <p:nvSpPr>
          <p:cNvPr id="22529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666750" y="1691967"/>
            <a:ext cx="3744913" cy="4464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b="1" dirty="0">
                <a:solidFill>
                  <a:srgbClr val="002060"/>
                </a:solidFill>
                <a:latin typeface="Arial" charset="0"/>
                <a:cs typeface="Arial" charset="0"/>
              </a:rPr>
              <a:t>Funktion: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Zirkulation mittels Zirkulationsregler über Warm- und Kaltwasserleitung 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Tröpfelnd langsame Rückführung        über Kaltwasserleitung zum Speicher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Zirkulationsantrieb mittels Pumpe            in KW-Leitung zum Speicher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Zentraler WW-Speicher mit ≥ 60 °C wirkt als Legionellenfilter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Zapfverhalten bei Wasserentnahme  am Strangende (In Hebelmittelstellung) sofort handwarm, damit ähnlich wie klassische Zirkulation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An Küchenzapfstelle in Strangmitte sofort heißes oder kaltes Wasser</a:t>
            </a: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Bedarfsgesteuerte Zirkulation mittels Funktastern </a:t>
            </a:r>
            <a:r>
              <a:rPr lang="de-DE" sz="1500" dirty="0">
                <a:latin typeface="Arial" charset="0"/>
                <a:cs typeface="Arial" charset="0"/>
                <a:sym typeface="Wingdings" panose="05000000000000000000" pitchFamily="2" charset="2"/>
              </a:rPr>
              <a:t> Energiesparend</a:t>
            </a:r>
            <a:endParaRPr lang="de-DE" sz="15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800" dirty="0">
                <a:solidFill>
                  <a:srgbClr val="898989"/>
                </a:solidFill>
                <a:latin typeface="Arial" charset="0"/>
                <a:cs typeface="Arial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endParaRPr lang="de-DE" sz="20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2531" name="Gruppieren 15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253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255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5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255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256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256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253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253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255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254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5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253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253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254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253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Im Einfamilienhaus  -  derzeitige Verrohrung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WWZIRKUL\Orginaldokumente GmbH\Anlagenbeispiele\Funktionsschematas\Dokumente aktuell 2025\Bild 7 Kombination mit klassischer MFH 06-02-2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527" y="1673212"/>
            <a:ext cx="4672905" cy="393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8975" y="1644926"/>
            <a:ext cx="29495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</a:pPr>
            <a:r>
              <a:rPr lang="de-DE" sz="1500" b="1" dirty="0">
                <a:solidFill>
                  <a:srgbClr val="002060"/>
                </a:solidFill>
              </a:rPr>
              <a:t>Funktion: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Klassische Zirkulation im   Bereich langer Zuleitungen (Steigstrang und Keller)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Neue Zirkulation innerhalb Wohnungen nach WZ mit Durchschleifen der KW- und WW-Leitungen von unten an    die Wandscheiben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Zirkulationsantrieb mittels zweiter Pumpe in KW-Leitung 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Sofort handwarmes Wasser           im Bad am Strangende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Schnell heißes oder kaltes Wasser an Küchenzapfstelle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endParaRPr lang="de-DE" sz="1500" dirty="0"/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800" dirty="0">
                <a:solidFill>
                  <a:srgbClr val="898989"/>
                </a:solidFill>
              </a:rPr>
              <a:t>	</a:t>
            </a:r>
            <a:endParaRPr lang="de-DE" sz="2000" dirty="0">
              <a:solidFill>
                <a:srgbClr val="898989"/>
              </a:solidFill>
            </a:endParaRP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Im Mehrfamilienhaus  -  derzeitige Verrohrung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8975" y="1644926"/>
            <a:ext cx="3234953" cy="445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400"/>
              </a:spcAft>
            </a:pPr>
            <a:r>
              <a:rPr lang="de-DE" sz="1500" b="1" dirty="0">
                <a:solidFill>
                  <a:srgbClr val="002060"/>
                </a:solidFill>
              </a:rPr>
              <a:t>Funktion:</a:t>
            </a:r>
          </a:p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Innerhalb Wohnungen wird eine kurze Warmwasserzuleitung von oben zur Wandscheibe geführt   </a:t>
            </a:r>
            <a:r>
              <a:rPr lang="de-DE" sz="1500" dirty="0">
                <a:sym typeface="Wingdings" panose="05000000000000000000" pitchFamily="2" charset="2"/>
              </a:rPr>
              <a:t> </a:t>
            </a:r>
            <a:r>
              <a:rPr lang="de-DE" sz="1500" dirty="0"/>
              <a:t>Wandscheiben bleiben kalt 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Kaltwasserleitungen von unten</a:t>
            </a:r>
          </a:p>
          <a:p>
            <a:pPr marL="176213" indent="-17621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Zirkulationsregler am Strangende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de-DE" sz="1500" b="1" dirty="0"/>
              <a:t>Die Folgen:</a:t>
            </a:r>
          </a:p>
          <a:p>
            <a:pPr marL="179388" indent="-179388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Keine Stagnation in Leitungen</a:t>
            </a:r>
          </a:p>
          <a:p>
            <a:pPr>
              <a:spcAft>
                <a:spcPts val="400"/>
              </a:spcAft>
            </a:pPr>
            <a:r>
              <a:rPr lang="de-DE" sz="1500" dirty="0"/>
              <a:t>   </a:t>
            </a:r>
            <a:r>
              <a:rPr lang="de-DE" sz="1500" dirty="0">
                <a:sym typeface="Wingdings" panose="05000000000000000000" pitchFamily="2" charset="2"/>
              </a:rPr>
              <a:t> </a:t>
            </a:r>
            <a:r>
              <a:rPr lang="de-DE" sz="1500" dirty="0"/>
              <a:t>O</a:t>
            </a:r>
            <a:r>
              <a:rPr lang="de-DE" sz="1500" dirty="0">
                <a:sym typeface="Wingdings" panose="05000000000000000000" pitchFamily="2" charset="2"/>
              </a:rPr>
              <a:t>ptimaler Legionellenschutz</a:t>
            </a:r>
            <a:endParaRPr lang="de-DE" sz="1500" dirty="0"/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Kein Wärmeübertrag zwischen WW- und KW-Wandscheiben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Vermeidung von Wärme- verlusten an Wandscheiben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500" dirty="0"/>
              <a:t>Schnell warmes Wasser an Zapfstellen </a:t>
            </a:r>
            <a:r>
              <a:rPr lang="de-DE" sz="1500" dirty="0">
                <a:sym typeface="Wingdings" panose="05000000000000000000" pitchFamily="2" charset="2"/>
              </a:rPr>
              <a:t> Wassersparend</a:t>
            </a:r>
            <a:endParaRPr lang="de-DE" sz="1500" dirty="0"/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Im Neubau  -  mit hygieneoptimierter Verrohrung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18" y="1735658"/>
            <a:ext cx="4654465" cy="41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09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919" y="1735658"/>
            <a:ext cx="4654464" cy="4115548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3273119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Einsparung der kompletten klassischen Zirkulation 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WW-Steigleitung 200 % Isolierung </a:t>
            </a:r>
          </a:p>
          <a:p>
            <a:pPr marL="285750" indent="-285750" defTabSz="266700">
              <a:spcBef>
                <a:spcPts val="0"/>
              </a:spcBef>
              <a:spcAft>
                <a:spcPts val="60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500" dirty="0">
                <a:sym typeface="Wingdings" panose="05000000000000000000" pitchFamily="2" charset="2"/>
              </a:rPr>
              <a:t>G</a:t>
            </a:r>
            <a:r>
              <a:rPr lang="de-DE" sz="1500" dirty="0"/>
              <a:t>eringer Temperaturabfall in Warmwasser-Steigleitung    </a:t>
            </a:r>
          </a:p>
          <a:p>
            <a:pPr marL="285750" indent="-285750" defTabSz="266700">
              <a:spcBef>
                <a:spcPts val="0"/>
              </a:spcBef>
              <a:spcAft>
                <a:spcPts val="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500" dirty="0"/>
              <a:t>Große Energieeinsparungen        (Wegfall der Wärmeverluste in Zirkulationsleitung sowie hoch-isolierte WW-Steigleitung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tabLst>
                <a:tab pos="266700" algn="l"/>
              </a:tabLst>
            </a:pPr>
            <a:r>
              <a:rPr lang="de-DE" sz="1500" dirty="0">
                <a:sym typeface="Wingdings" panose="05000000000000000000" pitchFamily="2" charset="2"/>
              </a:rPr>
              <a:t>  Geringe Aufheizung im Schacht</a:t>
            </a:r>
            <a:endParaRPr lang="de-DE" sz="1500" dirty="0"/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/>
              <a:buChar char="à"/>
            </a:pPr>
            <a:r>
              <a:rPr lang="de-DE" sz="1500" dirty="0"/>
              <a:t>Sichere Hygiene im gesamten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DE" sz="1500" dirty="0"/>
              <a:t>     Leitungsnetz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b="1" dirty="0"/>
              <a:t>Neue Zirkulation ohne klassische Zirkulation</a:t>
            </a:r>
            <a:br>
              <a:rPr lang="de-DE" sz="2600" b="1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840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1" y="1751459"/>
            <a:ext cx="5057083" cy="419723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2949575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002060"/>
                </a:solidFill>
              </a:rPr>
              <a:t>Funktion: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Wasserspeicher wird mit     Wärmepumpe dauerhaft           auf z.B. nur ≤ 50 °C erwärmt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Aus dem Speicher oder Frischwasserstation langsam austretendes Wasser wird thermisch desinfiziert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Thermisches Heizelement erhitzt Wasser auf 65 - 70 °C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Gegenstromwärmetauscher      heizt Wasser auf und kühlt danach wieder auf Ursprungs-temperatur ab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WT besitzt Verkalkungsschutz</a:t>
            </a:r>
            <a:endParaRPr lang="de-DE" sz="1500" dirty="0">
              <a:solidFill>
                <a:srgbClr val="898989"/>
              </a:solidFill>
            </a:endParaRP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9841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287885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Besonderheit: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Thermische Desinfektion mit           65 – 70 °C des langsam ins Gebäude fließenden Wassers  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Rückfließendes Kaltwasser schützt auch Speicherwasser vor Legionellen Vermehrung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Energieverbrauch zur Desin-fektion lediglich ca. 20 W (Gegenstrom-Wärmetauscher)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Mit Hilfe von Magneten wird das Legionellenschutz-Modul vor Verkalkung geschützt 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41" y="1751459"/>
            <a:ext cx="5057083" cy="419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08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3024262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Ohne klassische Zirkulation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Einsparung der kompletten klassischen Zirkulation </a:t>
            </a:r>
          </a:p>
          <a:p>
            <a:pPr defTabSz="266700">
              <a:spcBef>
                <a:spcPts val="600"/>
              </a:spcBef>
              <a:spcAft>
                <a:spcPts val="600"/>
              </a:spcAft>
              <a:buFont typeface="Arial" charset="0"/>
              <a:buNone/>
              <a:tabLst>
                <a:tab pos="177800" algn="l"/>
              </a:tabLst>
            </a:pPr>
            <a:r>
              <a:rPr lang="de-DE" sz="1500" dirty="0"/>
              <a:t>Steigleitung 200 % Isoliert </a:t>
            </a:r>
          </a:p>
          <a:p>
            <a:pPr marL="285750" indent="-285750" defTabSz="266700">
              <a:spcBef>
                <a:spcPts val="0"/>
              </a:spcBef>
              <a:spcAft>
                <a:spcPts val="60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400" dirty="0">
                <a:sym typeface="Wingdings" panose="05000000000000000000" pitchFamily="2" charset="2"/>
              </a:rPr>
              <a:t>G</a:t>
            </a:r>
            <a:r>
              <a:rPr lang="de-DE" sz="1400" dirty="0"/>
              <a:t>eringer Temperaturabfall in Warmwasser-Steigleitung    </a:t>
            </a:r>
          </a:p>
          <a:p>
            <a:pPr marL="285750" indent="-285750" defTabSz="266700">
              <a:spcBef>
                <a:spcPts val="0"/>
              </a:spcBef>
              <a:spcAft>
                <a:spcPts val="0"/>
              </a:spcAft>
              <a:buFont typeface="Wingdings"/>
              <a:buChar char="à"/>
              <a:tabLst>
                <a:tab pos="177800" algn="l"/>
              </a:tabLst>
            </a:pPr>
            <a:r>
              <a:rPr lang="de-DE" sz="1400" dirty="0"/>
              <a:t>Große Energieeinsparungen        (Wegfall der Wärmeverluste in Zirkulationsleitung sowie hoch-isolierte WW-Steigleitung</a:t>
            </a:r>
          </a:p>
          <a:p>
            <a:pPr defTabSz="266700">
              <a:spcBef>
                <a:spcPts val="600"/>
              </a:spcBef>
              <a:spcAft>
                <a:spcPts val="0"/>
              </a:spcAft>
              <a:tabLst>
                <a:tab pos="266700" algn="l"/>
              </a:tabLst>
            </a:pPr>
            <a:r>
              <a:rPr lang="de-DE" sz="1400" dirty="0">
                <a:sym typeface="Wingdings" panose="05000000000000000000" pitchFamily="2" charset="2"/>
              </a:rPr>
              <a:t>  Geringe Aufheizung im Schacht</a:t>
            </a:r>
            <a:endParaRPr lang="de-DE" sz="14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e-DE" sz="1500" dirty="0"/>
              <a:t>Zirkulation im Dauerbetrieb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de-DE" sz="1500" dirty="0"/>
              <a:t>Legionellenschutz-Modul               zeitgesteuert z.B. Nachts 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799" y="488950"/>
            <a:ext cx="8134701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b="1" dirty="0"/>
              <a:t>Optimierung mit </a:t>
            </a:r>
            <a:r>
              <a:rPr lang="de-DE" sz="2000" b="1" dirty="0">
                <a:solidFill>
                  <a:srgbClr val="262626"/>
                </a:solidFill>
              </a:rPr>
              <a:t>Legionellenschutz-Modul im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8" y="1730008"/>
            <a:ext cx="5041208" cy="418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24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563813" y="1835188"/>
            <a:ext cx="4950509" cy="40756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773257"/>
            <a:ext cx="3024262" cy="4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Beispielhafte Daten: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Temperatur am Strangende           (Waschbecken) Zirkulations-regler geregelt auf 36 °C 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Typische Wandtemperatur*        in den Wohnungen 20 °C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Angenommene* Leitungslänge innerhalb der Wohnung und Kellerbereich 10 m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Angenommene* Stockwerks- höhe 2,8 m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Angenommene WW-Isolierung   In Wohnungen 100 %, im Steigstrang und Keller 200 %</a:t>
            </a:r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50734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Typischer Temperaturverlauf in den Warmwasserleitungen bei eingesparter  klassischer Zirkulation</a:t>
            </a:r>
            <a:br>
              <a:rPr lang="de-DE" sz="2600" dirty="0"/>
            </a:br>
            <a:endParaRPr lang="de-DE" sz="2600" dirty="0"/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323528" y="6481984"/>
            <a:ext cx="29384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* Typische Erfahrungswerte im Neubau</a:t>
            </a:r>
          </a:p>
        </p:txBody>
      </p:sp>
      <p:sp>
        <p:nvSpPr>
          <p:cNvPr id="60" name="Text Box 36"/>
          <p:cNvSpPr txBox="1">
            <a:spLocks noChangeArrowheads="1"/>
          </p:cNvSpPr>
          <p:nvPr/>
        </p:nvSpPr>
        <p:spPr bwMode="auto">
          <a:xfrm>
            <a:off x="3592255" y="2051823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7" name="Freihandform 6"/>
          <p:cNvSpPr/>
          <p:nvPr/>
        </p:nvSpPr>
        <p:spPr>
          <a:xfrm>
            <a:off x="4641524" y="2174306"/>
            <a:ext cx="3323803" cy="3455641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49" h="2657475">
                <a:moveTo>
                  <a:pt x="0" y="0"/>
                </a:moveTo>
                <a:lnTo>
                  <a:pt x="3625804" y="9525"/>
                </a:lnTo>
                <a:cubicBezTo>
                  <a:pt x="3627178" y="888738"/>
                  <a:pt x="3618126" y="1778262"/>
                  <a:pt x="3619500" y="2657475"/>
                </a:cubicBezTo>
                <a:lnTo>
                  <a:pt x="3638049" y="265747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Freihandform 61"/>
          <p:cNvSpPr/>
          <p:nvPr/>
        </p:nvSpPr>
        <p:spPr>
          <a:xfrm>
            <a:off x="4679551" y="2249961"/>
            <a:ext cx="3213464" cy="2835223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8049" h="2657475">
                <a:moveTo>
                  <a:pt x="0" y="0"/>
                </a:moveTo>
                <a:lnTo>
                  <a:pt x="3625804" y="9525"/>
                </a:lnTo>
                <a:cubicBezTo>
                  <a:pt x="3627178" y="888738"/>
                  <a:pt x="3618126" y="1778262"/>
                  <a:pt x="3619500" y="2657475"/>
                </a:cubicBezTo>
                <a:lnTo>
                  <a:pt x="3638049" y="265747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3" name="Freihandform 62"/>
          <p:cNvSpPr/>
          <p:nvPr/>
        </p:nvSpPr>
        <p:spPr>
          <a:xfrm>
            <a:off x="4629976" y="2839477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Freihandform 63"/>
          <p:cNvSpPr/>
          <p:nvPr/>
        </p:nvSpPr>
        <p:spPr>
          <a:xfrm>
            <a:off x="4629976" y="4135621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Freihandform 64"/>
          <p:cNvSpPr/>
          <p:nvPr/>
        </p:nvSpPr>
        <p:spPr>
          <a:xfrm>
            <a:off x="4629976" y="3480793"/>
            <a:ext cx="3312615" cy="8798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Freihandform 65"/>
          <p:cNvSpPr/>
          <p:nvPr/>
        </p:nvSpPr>
        <p:spPr>
          <a:xfrm>
            <a:off x="4659205" y="2911485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Freihandform 66"/>
          <p:cNvSpPr/>
          <p:nvPr/>
        </p:nvSpPr>
        <p:spPr>
          <a:xfrm>
            <a:off x="4641524" y="4207629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Freihandform 67"/>
          <p:cNvSpPr/>
          <p:nvPr/>
        </p:nvSpPr>
        <p:spPr>
          <a:xfrm>
            <a:off x="4667852" y="3574564"/>
            <a:ext cx="3225163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Text Box 36"/>
          <p:cNvSpPr txBox="1">
            <a:spLocks noChangeArrowheads="1"/>
          </p:cNvSpPr>
          <p:nvPr/>
        </p:nvSpPr>
        <p:spPr bwMode="auto">
          <a:xfrm>
            <a:off x="3579043" y="2713711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78" name="Text Box 36"/>
          <p:cNvSpPr txBox="1">
            <a:spLocks noChangeArrowheads="1"/>
          </p:cNvSpPr>
          <p:nvPr/>
        </p:nvSpPr>
        <p:spPr bwMode="auto">
          <a:xfrm>
            <a:off x="3592255" y="3361405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79" name="Text Box 36"/>
          <p:cNvSpPr txBox="1">
            <a:spLocks noChangeArrowheads="1"/>
          </p:cNvSpPr>
          <p:nvPr/>
        </p:nvSpPr>
        <p:spPr bwMode="auto">
          <a:xfrm>
            <a:off x="3592255" y="4007574"/>
            <a:ext cx="1087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Zirkulations-regler ZR-P</a:t>
            </a:r>
            <a:endParaRPr lang="de-DE" sz="1200" dirty="0"/>
          </a:p>
        </p:txBody>
      </p:sp>
      <p:sp>
        <p:nvSpPr>
          <p:cNvPr id="80" name="Freihandform 79"/>
          <p:cNvSpPr/>
          <p:nvPr/>
        </p:nvSpPr>
        <p:spPr>
          <a:xfrm>
            <a:off x="6444208" y="5654875"/>
            <a:ext cx="180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Freihandform 80"/>
          <p:cNvSpPr/>
          <p:nvPr/>
        </p:nvSpPr>
        <p:spPr>
          <a:xfrm>
            <a:off x="7704647" y="5171825"/>
            <a:ext cx="18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bgerundetes Rechteck 7"/>
          <p:cNvSpPr/>
          <p:nvPr/>
        </p:nvSpPr>
        <p:spPr>
          <a:xfrm>
            <a:off x="6228044" y="5209328"/>
            <a:ext cx="251562" cy="466587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Text Box 36"/>
          <p:cNvSpPr txBox="1">
            <a:spLocks noChangeArrowheads="1"/>
          </p:cNvSpPr>
          <p:nvPr/>
        </p:nvSpPr>
        <p:spPr bwMode="auto">
          <a:xfrm>
            <a:off x="7850473" y="2758177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49,7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4" name="Text Box 36"/>
          <p:cNvSpPr txBox="1">
            <a:spLocks noChangeArrowheads="1"/>
          </p:cNvSpPr>
          <p:nvPr/>
        </p:nvSpPr>
        <p:spPr bwMode="auto">
          <a:xfrm>
            <a:off x="7866687" y="205119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48,0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5" name="Text Box 36"/>
          <p:cNvSpPr txBox="1">
            <a:spLocks noChangeArrowheads="1"/>
          </p:cNvSpPr>
          <p:nvPr/>
        </p:nvSpPr>
        <p:spPr bwMode="auto">
          <a:xfrm>
            <a:off x="7866687" y="3430214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50,6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6" name="Text Box 36"/>
          <p:cNvSpPr txBox="1">
            <a:spLocks noChangeArrowheads="1"/>
          </p:cNvSpPr>
          <p:nvPr/>
        </p:nvSpPr>
        <p:spPr bwMode="auto">
          <a:xfrm>
            <a:off x="7866687" y="4021308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51,2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7" name="Text Box 36"/>
          <p:cNvSpPr txBox="1">
            <a:spLocks noChangeArrowheads="1"/>
          </p:cNvSpPr>
          <p:nvPr/>
        </p:nvSpPr>
        <p:spPr bwMode="auto">
          <a:xfrm>
            <a:off x="6439374" y="5271011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53,2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8" name="Text Box 36"/>
          <p:cNvSpPr txBox="1">
            <a:spLocks noChangeArrowheads="1"/>
          </p:cNvSpPr>
          <p:nvPr/>
        </p:nvSpPr>
        <p:spPr bwMode="auto">
          <a:xfrm>
            <a:off x="4427984" y="2251878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89" name="Text Box 36"/>
          <p:cNvSpPr txBox="1">
            <a:spLocks noChangeArrowheads="1"/>
          </p:cNvSpPr>
          <p:nvPr/>
        </p:nvSpPr>
        <p:spPr bwMode="auto">
          <a:xfrm>
            <a:off x="4422524" y="2913766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0" name="Text Box 36"/>
          <p:cNvSpPr txBox="1">
            <a:spLocks noChangeArrowheads="1"/>
          </p:cNvSpPr>
          <p:nvPr/>
        </p:nvSpPr>
        <p:spPr bwMode="auto">
          <a:xfrm>
            <a:off x="4427984" y="355332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1" name="Text Box 36"/>
          <p:cNvSpPr txBox="1">
            <a:spLocks noChangeArrowheads="1"/>
          </p:cNvSpPr>
          <p:nvPr/>
        </p:nvSpPr>
        <p:spPr bwMode="auto">
          <a:xfrm>
            <a:off x="4423150" y="4190891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36 °C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92" name="Text Box 36"/>
          <p:cNvSpPr txBox="1">
            <a:spLocks noChangeArrowheads="1"/>
          </p:cNvSpPr>
          <p:nvPr/>
        </p:nvSpPr>
        <p:spPr bwMode="auto">
          <a:xfrm>
            <a:off x="7891060" y="5415027"/>
            <a:ext cx="54364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KW</a:t>
            </a:r>
            <a:endParaRPr lang="de-DE" sz="1200" dirty="0"/>
          </a:p>
        </p:txBody>
      </p:sp>
      <p:sp>
        <p:nvSpPr>
          <p:cNvPr id="93" name="Text Box 36"/>
          <p:cNvSpPr txBox="1">
            <a:spLocks noChangeArrowheads="1"/>
          </p:cNvSpPr>
          <p:nvPr/>
        </p:nvSpPr>
        <p:spPr bwMode="auto">
          <a:xfrm>
            <a:off x="4890145" y="4190891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4" name="Text Box 36"/>
          <p:cNvSpPr txBox="1">
            <a:spLocks noChangeArrowheads="1"/>
          </p:cNvSpPr>
          <p:nvPr/>
        </p:nvSpPr>
        <p:spPr bwMode="auto">
          <a:xfrm>
            <a:off x="4922347" y="3561460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5" name="Text Box 36"/>
          <p:cNvSpPr txBox="1">
            <a:spLocks noChangeArrowheads="1"/>
          </p:cNvSpPr>
          <p:nvPr/>
        </p:nvSpPr>
        <p:spPr bwMode="auto">
          <a:xfrm>
            <a:off x="4922347" y="2899641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6" name="Text Box 36"/>
          <p:cNvSpPr txBox="1">
            <a:spLocks noChangeArrowheads="1"/>
          </p:cNvSpPr>
          <p:nvPr/>
        </p:nvSpPr>
        <p:spPr bwMode="auto">
          <a:xfrm>
            <a:off x="4922347" y="2247648"/>
            <a:ext cx="204517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m, Isolierung 100 %</a:t>
            </a:r>
            <a:endParaRPr lang="de-DE" sz="1200" dirty="0"/>
          </a:p>
        </p:txBody>
      </p:sp>
      <p:sp>
        <p:nvSpPr>
          <p:cNvPr id="97" name="Text Box 36"/>
          <p:cNvSpPr txBox="1">
            <a:spLocks noChangeArrowheads="1"/>
          </p:cNvSpPr>
          <p:nvPr/>
        </p:nvSpPr>
        <p:spPr bwMode="auto">
          <a:xfrm>
            <a:off x="6669189" y="4302157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10 m Isolierung 200 %</a:t>
            </a:r>
            <a:endParaRPr lang="de-DE" sz="1200" dirty="0"/>
          </a:p>
        </p:txBody>
      </p:sp>
      <p:sp>
        <p:nvSpPr>
          <p:cNvPr id="101" name="Text Box 36"/>
          <p:cNvSpPr txBox="1">
            <a:spLocks noChangeArrowheads="1"/>
          </p:cNvSpPr>
          <p:nvPr/>
        </p:nvSpPr>
        <p:spPr bwMode="auto">
          <a:xfrm>
            <a:off x="6685487" y="3663036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2" name="Text Box 36"/>
          <p:cNvSpPr txBox="1">
            <a:spLocks noChangeArrowheads="1"/>
          </p:cNvSpPr>
          <p:nvPr/>
        </p:nvSpPr>
        <p:spPr bwMode="auto">
          <a:xfrm>
            <a:off x="6660232" y="3016550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3" name="Text Box 36"/>
          <p:cNvSpPr txBox="1">
            <a:spLocks noChangeArrowheads="1"/>
          </p:cNvSpPr>
          <p:nvPr/>
        </p:nvSpPr>
        <p:spPr bwMode="auto">
          <a:xfrm>
            <a:off x="6669189" y="2374988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Länge 2,8 m Isolierung 200 %</a:t>
            </a:r>
            <a:endParaRPr lang="de-DE" sz="1200" dirty="0"/>
          </a:p>
        </p:txBody>
      </p:sp>
      <p:sp>
        <p:nvSpPr>
          <p:cNvPr id="104" name="Text Box 36"/>
          <p:cNvSpPr txBox="1">
            <a:spLocks noChangeArrowheads="1"/>
          </p:cNvSpPr>
          <p:nvPr/>
        </p:nvSpPr>
        <p:spPr bwMode="auto">
          <a:xfrm>
            <a:off x="4427984" y="1928712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6" name="Text Box 36"/>
          <p:cNvSpPr txBox="1">
            <a:spLocks noChangeArrowheads="1"/>
          </p:cNvSpPr>
          <p:nvPr/>
        </p:nvSpPr>
        <p:spPr bwMode="auto">
          <a:xfrm>
            <a:off x="6353825" y="5631051"/>
            <a:ext cx="9850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15 bis 20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7" name="Text Box 36"/>
          <p:cNvSpPr txBox="1">
            <a:spLocks noChangeArrowheads="1"/>
          </p:cNvSpPr>
          <p:nvPr/>
        </p:nvSpPr>
        <p:spPr bwMode="auto">
          <a:xfrm>
            <a:off x="7921794" y="2223081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8" name="Text Box 36"/>
          <p:cNvSpPr txBox="1">
            <a:spLocks noChangeArrowheads="1"/>
          </p:cNvSpPr>
          <p:nvPr/>
        </p:nvSpPr>
        <p:spPr bwMode="auto">
          <a:xfrm>
            <a:off x="7884647" y="2899640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09" name="Text Box 36"/>
          <p:cNvSpPr txBox="1">
            <a:spLocks noChangeArrowheads="1"/>
          </p:cNvSpPr>
          <p:nvPr/>
        </p:nvSpPr>
        <p:spPr bwMode="auto">
          <a:xfrm>
            <a:off x="7894106" y="3586700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0" name="Text Box 36"/>
          <p:cNvSpPr txBox="1">
            <a:spLocks noChangeArrowheads="1"/>
          </p:cNvSpPr>
          <p:nvPr/>
        </p:nvSpPr>
        <p:spPr bwMode="auto">
          <a:xfrm>
            <a:off x="7905496" y="4179047"/>
            <a:ext cx="5386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21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2" name="Text Box 36"/>
          <p:cNvSpPr txBox="1">
            <a:spLocks noChangeArrowheads="1"/>
          </p:cNvSpPr>
          <p:nvPr/>
        </p:nvSpPr>
        <p:spPr bwMode="auto">
          <a:xfrm>
            <a:off x="4423150" y="2606715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3" name="Text Box 36"/>
          <p:cNvSpPr txBox="1">
            <a:spLocks noChangeArrowheads="1"/>
          </p:cNvSpPr>
          <p:nvPr/>
        </p:nvSpPr>
        <p:spPr bwMode="auto">
          <a:xfrm>
            <a:off x="4427984" y="3249760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4" name="Text Box 36"/>
          <p:cNvSpPr txBox="1">
            <a:spLocks noChangeArrowheads="1"/>
          </p:cNvSpPr>
          <p:nvPr/>
        </p:nvSpPr>
        <p:spPr bwMode="auto">
          <a:xfrm>
            <a:off x="4427984" y="3902859"/>
            <a:ext cx="652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000099"/>
                </a:solidFill>
              </a:rPr>
              <a:t>35 °C</a:t>
            </a:r>
            <a:endParaRPr lang="de-DE" sz="1200" dirty="0">
              <a:solidFill>
                <a:srgbClr val="000099"/>
              </a:solidFill>
            </a:endParaRPr>
          </a:p>
        </p:txBody>
      </p:sp>
      <p:sp>
        <p:nvSpPr>
          <p:cNvPr id="116" name="Freihandform 115"/>
          <p:cNvSpPr/>
          <p:nvPr/>
        </p:nvSpPr>
        <p:spPr>
          <a:xfrm>
            <a:off x="6432774" y="5276252"/>
            <a:ext cx="144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Freihandform 116"/>
          <p:cNvSpPr/>
          <p:nvPr/>
        </p:nvSpPr>
        <p:spPr>
          <a:xfrm>
            <a:off x="7704368" y="5085184"/>
            <a:ext cx="180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5" name="Abgerundetes Rechteck 114"/>
          <p:cNvSpPr/>
          <p:nvPr/>
        </p:nvSpPr>
        <p:spPr>
          <a:xfrm flipV="1">
            <a:off x="7653022" y="4742741"/>
            <a:ext cx="125781" cy="466587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800000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Text Box 36"/>
          <p:cNvSpPr txBox="1">
            <a:spLocks noChangeArrowheads="1"/>
          </p:cNvSpPr>
          <p:nvPr/>
        </p:nvSpPr>
        <p:spPr bwMode="auto">
          <a:xfrm>
            <a:off x="6403136" y="4771006"/>
            <a:ext cx="12363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Legionellen-Schutzmodul</a:t>
            </a:r>
            <a:endParaRPr lang="de-DE" sz="1200" dirty="0"/>
          </a:p>
        </p:txBody>
      </p:sp>
      <p:sp>
        <p:nvSpPr>
          <p:cNvPr id="120" name="Text Box 36"/>
          <p:cNvSpPr txBox="1">
            <a:spLocks noChangeArrowheads="1"/>
          </p:cNvSpPr>
          <p:nvPr/>
        </p:nvSpPr>
        <p:spPr bwMode="auto">
          <a:xfrm>
            <a:off x="4813337" y="5308467"/>
            <a:ext cx="753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Wärme-Pumpe</a:t>
            </a:r>
            <a:endParaRPr lang="de-DE" sz="1200" dirty="0"/>
          </a:p>
        </p:txBody>
      </p:sp>
      <p:sp>
        <p:nvSpPr>
          <p:cNvPr id="121" name="Abgerundetes Rechteck 120"/>
          <p:cNvSpPr/>
          <p:nvPr/>
        </p:nvSpPr>
        <p:spPr>
          <a:xfrm flipV="1">
            <a:off x="5868144" y="5538136"/>
            <a:ext cx="546003" cy="78598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639443" y="5540421"/>
            <a:ext cx="191434" cy="2137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Gleichschenkliges Dreieck 10"/>
          <p:cNvSpPr/>
          <p:nvPr/>
        </p:nvSpPr>
        <p:spPr>
          <a:xfrm rot="16200000" flipH="1">
            <a:off x="7670055" y="5587530"/>
            <a:ext cx="95717" cy="99139"/>
          </a:xfrm>
          <a:prstGeom prst="triangle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3" name="Text Box 36"/>
          <p:cNvSpPr txBox="1">
            <a:spLocks noChangeArrowheads="1"/>
          </p:cNvSpPr>
          <p:nvPr/>
        </p:nvSpPr>
        <p:spPr bwMode="auto">
          <a:xfrm>
            <a:off x="6986922" y="5429694"/>
            <a:ext cx="7534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/>
              <a:t>Pumpe</a:t>
            </a:r>
            <a:endParaRPr lang="de-DE" sz="1200" dirty="0"/>
          </a:p>
        </p:txBody>
      </p:sp>
      <p:sp>
        <p:nvSpPr>
          <p:cNvPr id="98" name="Freihandform 97"/>
          <p:cNvSpPr/>
          <p:nvPr/>
        </p:nvSpPr>
        <p:spPr>
          <a:xfrm rot="5400000" flipV="1">
            <a:off x="7812368" y="5229192"/>
            <a:ext cx="144000" cy="0"/>
          </a:xfrm>
          <a:custGeom>
            <a:avLst/>
            <a:gdLst>
              <a:gd name="connsiteX0" fmla="*/ 0 w 3619500"/>
              <a:gd name="connsiteY0" fmla="*/ 0 h 2657475"/>
              <a:gd name="connsiteX1" fmla="*/ 3552825 w 3619500"/>
              <a:gd name="connsiteY1" fmla="*/ 9525 h 2657475"/>
              <a:gd name="connsiteX2" fmla="*/ 3619500 w 3619500"/>
              <a:gd name="connsiteY2" fmla="*/ 2657475 h 2657475"/>
              <a:gd name="connsiteX3" fmla="*/ 3609975 w 3619500"/>
              <a:gd name="connsiteY3" fmla="*/ 2657475 h 2657475"/>
              <a:gd name="connsiteX0" fmla="*/ 0 w 3638049"/>
              <a:gd name="connsiteY0" fmla="*/ 0 h 2657475"/>
              <a:gd name="connsiteX1" fmla="*/ 3552825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15379 w 3638049"/>
              <a:gd name="connsiteY1" fmla="*/ 19836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787 h 2658262"/>
              <a:gd name="connsiteX1" fmla="*/ 3604953 w 3638049"/>
              <a:gd name="connsiteY1" fmla="*/ 0 h 2658262"/>
              <a:gd name="connsiteX2" fmla="*/ 3619500 w 3638049"/>
              <a:gd name="connsiteY2" fmla="*/ 2658262 h 2658262"/>
              <a:gd name="connsiteX3" fmla="*/ 3638049 w 3638049"/>
              <a:gd name="connsiteY3" fmla="*/ 2658262 h 2658262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38049"/>
              <a:gd name="connsiteY0" fmla="*/ 0 h 2657475"/>
              <a:gd name="connsiteX1" fmla="*/ 3625804 w 3638049"/>
              <a:gd name="connsiteY1" fmla="*/ 9525 h 2657475"/>
              <a:gd name="connsiteX2" fmla="*/ 3619500 w 3638049"/>
              <a:gd name="connsiteY2" fmla="*/ 2657475 h 2657475"/>
              <a:gd name="connsiteX3" fmla="*/ 3638049 w 3638049"/>
              <a:gd name="connsiteY3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946"/>
              <a:gd name="connsiteY0" fmla="*/ 0 h 2657475"/>
              <a:gd name="connsiteX1" fmla="*/ 3625804 w 3625946"/>
              <a:gd name="connsiteY1" fmla="*/ 9525 h 2657475"/>
              <a:gd name="connsiteX2" fmla="*/ 3619500 w 3625946"/>
              <a:gd name="connsiteY2" fmla="*/ 2657475 h 2657475"/>
              <a:gd name="connsiteX0" fmla="*/ 0 w 3625804"/>
              <a:gd name="connsiteY0" fmla="*/ 0 h 9524"/>
              <a:gd name="connsiteX1" fmla="*/ 3625804 w 3625804"/>
              <a:gd name="connsiteY1" fmla="*/ 9525 h 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25804" h="9524">
                <a:moveTo>
                  <a:pt x="0" y="0"/>
                </a:moveTo>
                <a:lnTo>
                  <a:pt x="3625804" y="952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Text Box 36"/>
          <p:cNvSpPr txBox="1">
            <a:spLocks noChangeArrowheads="1"/>
          </p:cNvSpPr>
          <p:nvPr/>
        </p:nvSpPr>
        <p:spPr bwMode="auto">
          <a:xfrm>
            <a:off x="5048127" y="1960086"/>
            <a:ext cx="24762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KW-Isolierung gegen Schwitzwasser</a:t>
            </a:r>
            <a:endParaRPr lang="de-DE" sz="1200" dirty="0"/>
          </a:p>
        </p:txBody>
      </p:sp>
      <p:sp>
        <p:nvSpPr>
          <p:cNvPr id="100" name="Text Box 36"/>
          <p:cNvSpPr txBox="1">
            <a:spLocks noChangeArrowheads="1"/>
          </p:cNvSpPr>
          <p:nvPr/>
        </p:nvSpPr>
        <p:spPr bwMode="auto">
          <a:xfrm>
            <a:off x="7452320" y="1958643"/>
            <a:ext cx="66087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Küche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975" y="5336462"/>
            <a:ext cx="5429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36"/>
          <p:cNvSpPr txBox="1">
            <a:spLocks noChangeArrowheads="1"/>
          </p:cNvSpPr>
          <p:nvPr/>
        </p:nvSpPr>
        <p:spPr bwMode="auto">
          <a:xfrm>
            <a:off x="6613479" y="4647895"/>
            <a:ext cx="9828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000" b="1" dirty="0">
                <a:solidFill>
                  <a:srgbClr val="FF0000"/>
                </a:solidFill>
              </a:rPr>
              <a:t>65 - 70°C</a:t>
            </a:r>
            <a:endParaRPr lang="de-DE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3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23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Inhalt der Präsentation</a:t>
            </a:r>
          </a:p>
        </p:txBody>
      </p:sp>
      <p:sp>
        <p:nvSpPr>
          <p:cNvPr id="16386" name="Inhaltsplatzhalter 2"/>
          <p:cNvSpPr>
            <a:spLocks noGrp="1"/>
          </p:cNvSpPr>
          <p:nvPr>
            <p:ph type="subTitle" idx="1"/>
          </p:nvPr>
        </p:nvSpPr>
        <p:spPr>
          <a:xfrm>
            <a:off x="1346984" y="1113547"/>
            <a:ext cx="7200900" cy="5170140"/>
          </a:xfrm>
        </p:spPr>
        <p:txBody>
          <a:bodyPr/>
          <a:lstStyle/>
          <a:p>
            <a:pPr marL="742950" lvl="1" indent="-285750" algn="l" eaLnBrk="1" hangingPunct="1"/>
            <a:r>
              <a:rPr lang="de-DE" sz="18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Funktion und Besonderheiten der Neuen Zirkulation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Bisherige Lösungen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Hygieneoptimierte Leitungsführung im Neubau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Neue Zirkulation im Ein- und Mehrfamilienhaus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Funktionelle Gesichtspunkte der Neuen Zirkulation 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Hygienische Gesichtspunkte der Neuen Zirkulation 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Gefährdung durch Legionellen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Historie der Neuen Zirkulation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Stand der Technik</a:t>
            </a:r>
          </a:p>
          <a:p>
            <a:pPr marL="742950" lvl="1" indent="-285750" algn="l" eaLnBrk="1" hangingPunct="1">
              <a:lnSpc>
                <a:spcPct val="150000"/>
              </a:lnSpc>
              <a:spcBef>
                <a:spcPts val="400"/>
              </a:spcBef>
              <a:buFont typeface="Arial" charset="0"/>
              <a:buChar char="–"/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Lösungsvarianten</a:t>
            </a:r>
          </a:p>
          <a:p>
            <a:pPr algn="l" eaLnBrk="1" hangingPunct="1"/>
            <a:endParaRPr lang="de-DE" sz="18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de-DE" sz="1800" dirty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algn="l" eaLnBrk="1" hangingPunct="1"/>
            <a:endParaRPr lang="de-DE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16389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6390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6413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6414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6415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6416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6417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6391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6392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640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8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1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393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640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2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6394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63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6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39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640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4"/>
            <a:ext cx="9144000" cy="6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27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" y="0"/>
            <a:ext cx="9147410" cy="686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02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4580" name="Inhaltsplatzhalter 2"/>
          <p:cNvSpPr txBox="1">
            <a:spLocks/>
          </p:cNvSpPr>
          <p:nvPr/>
        </p:nvSpPr>
        <p:spPr bwMode="auto">
          <a:xfrm>
            <a:off x="685800" y="1628775"/>
            <a:ext cx="3024262" cy="446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b="1" dirty="0"/>
              <a:t>Technische Daten: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Maximaler Durchfluss im RV:   360 l/min. 18 Wohneinheiten*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Maximaler Zirkulationsfluss:        40 l/Std. 18 Wohneinheiten*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Energieverbrauch ca. 20 W   mittels 12V Steckernetzteil 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Täglicher Mindestbetrieb:             4 Std. (z.B. 1-5 Uhr morgens)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Fehleranzeige mittels LED        bei Durchflussstillstand im Wärmetauscher</a:t>
            </a:r>
          </a:p>
          <a:p>
            <a:pPr>
              <a:spcAft>
                <a:spcPts val="1200"/>
              </a:spcAft>
            </a:pPr>
            <a:r>
              <a:rPr lang="de-DE" sz="1000" b="1" dirty="0"/>
              <a:t>Gehäusemaße:	  Einbaulänge   162 mm                            	  Gesamthöhe  560 mm </a:t>
            </a:r>
          </a:p>
          <a:p>
            <a:pPr>
              <a:spcAft>
                <a:spcPts val="1200"/>
              </a:spcAft>
            </a:pPr>
            <a:endParaRPr lang="de-DE" sz="1500" dirty="0"/>
          </a:p>
        </p:txBody>
      </p:sp>
      <p:grpSp>
        <p:nvGrpSpPr>
          <p:cNvPr id="24581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458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460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0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460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461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461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458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458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460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459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60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458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458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459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458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Legionellenschutz-Modul für Ein- und Mehrfamilienhaus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59" name="Text Box 36"/>
          <p:cNvSpPr txBox="1">
            <a:spLocks noChangeArrowheads="1"/>
          </p:cNvSpPr>
          <p:nvPr/>
        </p:nvSpPr>
        <p:spPr bwMode="auto">
          <a:xfrm>
            <a:off x="685800" y="5900266"/>
            <a:ext cx="262259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000" b="1" dirty="0"/>
              <a:t>* Typische Praxiswerte im Neubau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11811" y="1835188"/>
            <a:ext cx="5102511" cy="4298294"/>
            <a:chOff x="3411811" y="1835188"/>
            <a:chExt cx="5102511" cy="4298294"/>
          </a:xfrm>
        </p:grpSpPr>
        <p:sp>
          <p:nvSpPr>
            <p:cNvPr id="2" name="Rechteck 1"/>
            <p:cNvSpPr/>
            <p:nvPr/>
          </p:nvSpPr>
          <p:spPr>
            <a:xfrm>
              <a:off x="3563813" y="1835188"/>
              <a:ext cx="4950509" cy="3855808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8" name="Grafik 37" descr="Ein Bild, das Werkzeug, Zylinder, rot, Licht enthält.&#10;&#10;KI-generierte Inhalte können fehlerhaft sein.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343" y="1878317"/>
              <a:ext cx="1257857" cy="3759617"/>
            </a:xfrm>
            <a:prstGeom prst="rect">
              <a:avLst/>
            </a:prstGeom>
          </p:spPr>
        </p:pic>
        <p:pic>
          <p:nvPicPr>
            <p:cNvPr id="40" name="Grafik 39" descr="Ein Bild, das Zylinder, Werkzeug, Messgerät enthält.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58855" y="3913989"/>
              <a:ext cx="1826287" cy="1706454"/>
            </a:xfrm>
            <a:prstGeom prst="rect">
              <a:avLst/>
            </a:prstGeom>
          </p:spPr>
        </p:pic>
        <p:pic>
          <p:nvPicPr>
            <p:cNvPr id="41" name="Grafik 40" descr="Ein Bild, das Text, Uhr, Digitale Uhr enthält.&#10;&#10;KI-generierte Inhalte können fehlerhaft sein.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6307" y="4716469"/>
              <a:ext cx="198000" cy="144793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4345748" y="4653295"/>
              <a:ext cx="36901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50,8</a:t>
              </a:r>
              <a:endParaRPr lang="fr-FR" sz="9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5" name="Text Box 36"/>
            <p:cNvSpPr txBox="1">
              <a:spLocks noChangeArrowheads="1"/>
            </p:cNvSpPr>
            <p:nvPr/>
          </p:nvSpPr>
          <p:spPr bwMode="auto">
            <a:xfrm>
              <a:off x="4903824" y="1978498"/>
              <a:ext cx="2174591" cy="4154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e-DE" sz="1000" b="1" dirty="0"/>
                <a:t>Hahn zur Entlüftung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Heizelement auf </a:t>
              </a:r>
            </a:p>
            <a:p>
              <a:pPr algn="r"/>
              <a:r>
                <a:rPr lang="de-DE" sz="1000" b="1" dirty="0"/>
                <a:t>z.B. 65 °C geregelt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Wärmetauscher (Gegenstrom)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Fehleranzeige LED 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Temperatur für Desinfektion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Temperatur Ein-/Ausgang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Wahl der Solltemperatur 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Bypass RV (NV40/DN40)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Verkalkungsschutz</a:t>
              </a:r>
            </a:p>
            <a:p>
              <a:pPr algn="r"/>
              <a:r>
                <a:rPr lang="de-DE" sz="1000" b="1" dirty="0"/>
                <a:t> </a:t>
              </a:r>
            </a:p>
            <a:p>
              <a:pPr algn="r"/>
              <a:r>
                <a:rPr lang="de-DE" sz="1000" b="1" dirty="0"/>
                <a:t>Stromversorgung </a:t>
              </a:r>
            </a:p>
            <a:p>
              <a:pPr algn="r"/>
              <a:r>
                <a:rPr lang="de-DE" sz="1000" b="1" dirty="0"/>
                <a:t>Steckernetzteil 12V, 50W</a:t>
              </a:r>
            </a:p>
            <a:p>
              <a:pPr algn="r"/>
              <a:endParaRPr lang="de-DE" sz="1000" b="1" dirty="0"/>
            </a:p>
            <a:p>
              <a:pPr algn="r"/>
              <a:r>
                <a:rPr lang="de-DE" sz="1000" b="1" dirty="0"/>
                <a:t>Anschlüsse ÜW 1½“</a:t>
              </a:r>
            </a:p>
            <a:p>
              <a:pPr algn="r"/>
              <a:endParaRPr lang="de-DE" sz="1200" dirty="0"/>
            </a:p>
            <a:p>
              <a:pPr algn="r"/>
              <a:endParaRPr lang="de-DE" sz="1200" dirty="0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flipH="1">
              <a:off x="4342962" y="3573015"/>
              <a:ext cx="949115" cy="1143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39"/>
            <p:cNvSpPr>
              <a:spLocks noChangeShapeType="1"/>
            </p:cNvSpPr>
            <p:nvPr/>
          </p:nvSpPr>
          <p:spPr bwMode="auto">
            <a:xfrm flipH="1">
              <a:off x="4788019" y="4144742"/>
              <a:ext cx="697122" cy="571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Line 39"/>
            <p:cNvSpPr>
              <a:spLocks noChangeShapeType="1"/>
            </p:cNvSpPr>
            <p:nvPr/>
          </p:nvSpPr>
          <p:spPr bwMode="auto">
            <a:xfrm flipH="1">
              <a:off x="5161803" y="4437112"/>
              <a:ext cx="353169" cy="214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Line 39"/>
            <p:cNvSpPr>
              <a:spLocks noChangeShapeType="1"/>
            </p:cNvSpPr>
            <p:nvPr/>
          </p:nvSpPr>
          <p:spPr bwMode="auto">
            <a:xfrm flipH="1" flipV="1">
              <a:off x="7078414" y="2158446"/>
              <a:ext cx="373906" cy="464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Line 39"/>
            <p:cNvSpPr>
              <a:spLocks noChangeShapeType="1"/>
            </p:cNvSpPr>
            <p:nvPr/>
          </p:nvSpPr>
          <p:spPr bwMode="auto">
            <a:xfrm flipH="1">
              <a:off x="7078414" y="2420888"/>
              <a:ext cx="3739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 flipV="1">
              <a:off x="4139951" y="3212976"/>
              <a:ext cx="1656183" cy="1512168"/>
            </a:xfrm>
            <a:custGeom>
              <a:avLst/>
              <a:gdLst>
                <a:gd name="connsiteX0" fmla="*/ 0 w 1656183"/>
                <a:gd name="connsiteY0" fmla="*/ 0 h 1554240"/>
                <a:gd name="connsiteX1" fmla="*/ 1656183 w 1656183"/>
                <a:gd name="connsiteY1" fmla="*/ 1554240 h 1554240"/>
                <a:gd name="connsiteX0" fmla="*/ 0 w 1656183"/>
                <a:gd name="connsiteY0" fmla="*/ 0 h 1554240"/>
                <a:gd name="connsiteX1" fmla="*/ 1423639 w 1656183"/>
                <a:gd name="connsiteY1" fmla="*/ 1329310 h 1554240"/>
                <a:gd name="connsiteX2" fmla="*/ 1656183 w 1656183"/>
                <a:gd name="connsiteY2" fmla="*/ 1554240 h 1554240"/>
                <a:gd name="connsiteX0" fmla="*/ 0 w 1656183"/>
                <a:gd name="connsiteY0" fmla="*/ 0 h 1560879"/>
                <a:gd name="connsiteX1" fmla="*/ 1126756 w 1656183"/>
                <a:gd name="connsiteY1" fmla="*/ 1560879 h 1560879"/>
                <a:gd name="connsiteX2" fmla="*/ 1656183 w 1656183"/>
                <a:gd name="connsiteY2" fmla="*/ 1554240 h 1560879"/>
                <a:gd name="connsiteX0" fmla="*/ 0 w 1656183"/>
                <a:gd name="connsiteY0" fmla="*/ 0 h 1560879"/>
                <a:gd name="connsiteX1" fmla="*/ 1126756 w 1656183"/>
                <a:gd name="connsiteY1" fmla="*/ 1560879 h 1560879"/>
                <a:gd name="connsiteX2" fmla="*/ 1656183 w 1656183"/>
                <a:gd name="connsiteY2" fmla="*/ 1554240 h 1560879"/>
                <a:gd name="connsiteX0" fmla="*/ 0 w 1656183"/>
                <a:gd name="connsiteY0" fmla="*/ 0 h 1554240"/>
                <a:gd name="connsiteX1" fmla="*/ 1108944 w 1656183"/>
                <a:gd name="connsiteY1" fmla="*/ 1549004 h 1554240"/>
                <a:gd name="connsiteX2" fmla="*/ 1656183 w 1656183"/>
                <a:gd name="connsiteY2" fmla="*/ 1554240 h 155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6183" h="1554240">
                  <a:moveTo>
                    <a:pt x="0" y="0"/>
                  </a:moveTo>
                  <a:lnTo>
                    <a:pt x="1108944" y="1549004"/>
                  </a:lnTo>
                  <a:lnTo>
                    <a:pt x="1656183" y="155424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39"/>
            <p:cNvSpPr>
              <a:spLocks noChangeShapeType="1"/>
            </p:cNvSpPr>
            <p:nvPr/>
          </p:nvSpPr>
          <p:spPr bwMode="auto">
            <a:xfrm flipH="1">
              <a:off x="4527472" y="4725144"/>
              <a:ext cx="1268663" cy="3179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39"/>
            <p:cNvSpPr>
              <a:spLocks noChangeShapeType="1"/>
            </p:cNvSpPr>
            <p:nvPr/>
          </p:nvSpPr>
          <p:spPr bwMode="auto">
            <a:xfrm flipH="1">
              <a:off x="4572000" y="3861048"/>
              <a:ext cx="863982" cy="927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39"/>
            <p:cNvSpPr>
              <a:spLocks noChangeShapeType="1"/>
            </p:cNvSpPr>
            <p:nvPr/>
          </p:nvSpPr>
          <p:spPr bwMode="auto">
            <a:xfrm flipH="1" flipV="1">
              <a:off x="7020273" y="2924944"/>
              <a:ext cx="432047" cy="504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39"/>
            <p:cNvSpPr>
              <a:spLocks noChangeShapeType="1"/>
            </p:cNvSpPr>
            <p:nvPr/>
          </p:nvSpPr>
          <p:spPr bwMode="auto">
            <a:xfrm flipH="1">
              <a:off x="5292077" y="5494365"/>
              <a:ext cx="360041" cy="228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H="1">
              <a:off x="4322299" y="5029362"/>
              <a:ext cx="1473835" cy="2420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Text Box 36"/>
            <p:cNvSpPr txBox="1">
              <a:spLocks noChangeArrowheads="1"/>
            </p:cNvSpPr>
            <p:nvPr/>
          </p:nvSpPr>
          <p:spPr bwMode="auto">
            <a:xfrm>
              <a:off x="3652659" y="5371254"/>
              <a:ext cx="10872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de-DE" sz="1000" b="1" dirty="0"/>
                <a:t>Teilvergrößert</a:t>
              </a:r>
              <a:endParaRPr lang="de-DE" sz="1200" dirty="0"/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7676716" y="4144346"/>
              <a:ext cx="70333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000" b="1" dirty="0"/>
                <a:t>Gesamt-Ansicht</a:t>
              </a:r>
              <a:endParaRPr lang="de-DE" sz="1200" dirty="0"/>
            </a:p>
          </p:txBody>
        </p:sp>
        <p:sp>
          <p:nvSpPr>
            <p:cNvPr id="4" name="Flussdiagramm: Lochstreifen 3"/>
            <p:cNvSpPr/>
            <p:nvPr/>
          </p:nvSpPr>
          <p:spPr>
            <a:xfrm>
              <a:off x="3652659" y="3666106"/>
              <a:ext cx="642648" cy="338958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Textfeld 61"/>
            <p:cNvSpPr txBox="1"/>
            <p:nvPr/>
          </p:nvSpPr>
          <p:spPr>
            <a:xfrm rot="19208014">
              <a:off x="3411811" y="2503615"/>
              <a:ext cx="225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2544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5" y="1844824"/>
            <a:ext cx="3792679" cy="335354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5604" name="Inhaltsplatzhalter 2"/>
          <p:cNvSpPr txBox="1">
            <a:spLocks/>
          </p:cNvSpPr>
          <p:nvPr/>
        </p:nvSpPr>
        <p:spPr bwMode="auto">
          <a:xfrm>
            <a:off x="827088" y="1412875"/>
            <a:ext cx="403383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500" dirty="0"/>
              <a:t>Zirkulation ist auch durch Wasserzähler hindurch möglich (Kein Wasserzählen,               da äußerst geringer Zirkulationsfluss)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Sofort warmes Wasser durch Nutzung der Kaltwasserleitung - auch ohne Drittleitung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Sofort handwarm am Strangende (Bad).           Bei Wasserzapfen in Mittelstellung der Armatur bleibend handwarmes Wasser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Badezimmer am Strangende benötigt zum Zapfbeginn weder voll heißes noch voll kaltes Wasser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Dadurch Halbierung der Wärmeverluste </a:t>
            </a:r>
          </a:p>
          <a:p>
            <a:pPr>
              <a:spcAft>
                <a:spcPts val="1200"/>
              </a:spcAft>
            </a:pPr>
            <a:r>
              <a:rPr lang="de-DE" sz="1500" dirty="0"/>
              <a:t>Küche am Wohnungseingang  verfügt            sofort über heißes oder kaltes Wasser</a:t>
            </a:r>
          </a:p>
        </p:txBody>
      </p:sp>
      <p:grpSp>
        <p:nvGrpSpPr>
          <p:cNvPr id="25605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560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563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563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563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563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563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560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561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562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3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61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561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2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561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561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561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5607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sz="1800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2000" b="1" dirty="0">
                <a:solidFill>
                  <a:srgbClr val="262626"/>
                </a:solidFill>
              </a:rPr>
              <a:t>Unter funktionellen Gesichtspunkten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6628" name="Inhaltsplatzhalter 2"/>
          <p:cNvSpPr txBox="1">
            <a:spLocks/>
          </p:cNvSpPr>
          <p:nvPr/>
        </p:nvSpPr>
        <p:spPr bwMode="auto">
          <a:xfrm>
            <a:off x="827088" y="1412875"/>
            <a:ext cx="4033837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Durch Einbeziehung der Kaltwasser-     leitung in den Zirkulationskreislauf wird hygienische Sicherheit entscheidend verbessert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Wasseraustausch in </a:t>
            </a:r>
            <a:r>
              <a:rPr lang="de-DE" sz="1500" u="sng" dirty="0">
                <a:solidFill>
                  <a:srgbClr val="000000"/>
                </a:solidFill>
              </a:rPr>
              <a:t>allen</a:t>
            </a:r>
            <a:r>
              <a:rPr lang="de-DE" sz="1500" dirty="0">
                <a:solidFill>
                  <a:srgbClr val="000000"/>
                </a:solidFill>
              </a:rPr>
              <a:t> Leitungen innerhalb von Wohnung (auch nach Wasserzählern) 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Wasseraustausch auch in KW-Steigleitung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Vermeidung von stagnierendem            Wasser in der gesamten Anlage</a:t>
            </a:r>
          </a:p>
          <a:p>
            <a:pPr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Dadurch:</a:t>
            </a:r>
          </a:p>
          <a:p>
            <a:pPr>
              <a:spcAft>
                <a:spcPts val="1200"/>
              </a:spcAft>
              <a:buFont typeface="Wingdings" pitchFamily="2" charset="2"/>
              <a:buNone/>
            </a:pPr>
            <a:r>
              <a:rPr lang="de-DE" sz="1500" b="1" dirty="0">
                <a:solidFill>
                  <a:srgbClr val="000000"/>
                </a:solidFill>
              </a:rPr>
              <a:t>Sicherstellung der Hygiene im gesamten Gebäude unabhängig vom Wasserzapfen </a:t>
            </a:r>
          </a:p>
        </p:txBody>
      </p:sp>
      <p:grpSp>
        <p:nvGrpSpPr>
          <p:cNvPr id="26629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6655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6657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6658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9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6633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6634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664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0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5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6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6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66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631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2600"/>
              <a:t> </a:t>
            </a: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 U</a:t>
            </a:r>
            <a:r>
              <a:rPr lang="de-DE" sz="2000" b="1">
                <a:solidFill>
                  <a:srgbClr val="262626"/>
                </a:solidFill>
              </a:rPr>
              <a:t>nter hygienischen Gesichtspunkten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85" y="1844824"/>
            <a:ext cx="3792679" cy="335354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84313"/>
            <a:ext cx="7416800" cy="4464050"/>
          </a:xfrm>
        </p:spPr>
        <p:txBody>
          <a:bodyPr rtlCol="0">
            <a:noAutofit/>
          </a:bodyPr>
          <a:lstStyle/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74625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sp>
        <p:nvSpPr>
          <p:cNvPr id="26628" name="Inhaltsplatzhalter 2"/>
          <p:cNvSpPr txBox="1">
            <a:spLocks/>
          </p:cNvSpPr>
          <p:nvPr/>
        </p:nvSpPr>
        <p:spPr bwMode="auto">
          <a:xfrm>
            <a:off x="827089" y="1412875"/>
            <a:ext cx="3672903" cy="458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de-DE" dirty="0">
              <a:solidFill>
                <a:srgbClr val="262626"/>
              </a:solidFill>
            </a:endParaRPr>
          </a:p>
          <a:p>
            <a:pPr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</a:rPr>
              <a:t>Die Zuleitungen zur Mischbatterie werden am seitlichen Ausgang der                                 T-Stücke angebunden und mit einem Rückflussverhinderer versehen. </a:t>
            </a:r>
          </a:p>
          <a:p>
            <a:pPr>
              <a:spcAft>
                <a:spcPts val="1200"/>
              </a:spcAft>
            </a:pPr>
            <a:r>
              <a:rPr lang="de-DE" sz="1500" dirty="0">
                <a:solidFill>
                  <a:srgbClr val="000000"/>
                </a:solidFill>
              </a:rPr>
              <a:t>Damit wird eine Rohr-in-Rohr </a:t>
            </a:r>
            <a:r>
              <a:rPr lang="de-DE" sz="1500" dirty="0" err="1">
                <a:solidFill>
                  <a:srgbClr val="000000"/>
                </a:solidFill>
              </a:rPr>
              <a:t>Zirku</a:t>
            </a:r>
            <a:r>
              <a:rPr lang="de-DE" sz="1500" dirty="0">
                <a:solidFill>
                  <a:srgbClr val="000000"/>
                </a:solidFill>
              </a:rPr>
              <a:t>- </a:t>
            </a:r>
            <a:r>
              <a:rPr lang="de-DE" sz="1500" dirty="0" err="1">
                <a:solidFill>
                  <a:srgbClr val="000000"/>
                </a:solidFill>
              </a:rPr>
              <a:t>lation</a:t>
            </a:r>
            <a:r>
              <a:rPr lang="de-DE" sz="1500" dirty="0">
                <a:solidFill>
                  <a:srgbClr val="000000"/>
                </a:solidFill>
              </a:rPr>
              <a:t> zur Mischbatterie verhindert. </a:t>
            </a:r>
          </a:p>
          <a:p>
            <a:r>
              <a:rPr lang="de-DE" sz="1500" b="1" dirty="0"/>
              <a:t>Besonderheit dieser Montageart </a:t>
            </a:r>
            <a:endParaRPr lang="fr-FR" sz="1500" dirty="0"/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e-DE" sz="1500" b="1" dirty="0"/>
              <a:t>Optimaler Legionellenschutz </a:t>
            </a:r>
            <a:r>
              <a:rPr lang="de-DE" sz="1500" dirty="0"/>
              <a:t>in       allen Bereichen der Zapfstelle durch Wasseraustausch in Zirkulationsregler, Flexschlauch und T-Stücken 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de-DE" sz="1500" b="1" dirty="0"/>
              <a:t>Minimaler Wärmeverlust </a:t>
            </a:r>
            <a:r>
              <a:rPr lang="de-DE" sz="1500" dirty="0"/>
              <a:t>durch isolierte Wandscheiben</a:t>
            </a:r>
          </a:p>
          <a:p>
            <a:pPr>
              <a:spcAft>
                <a:spcPts val="1200"/>
              </a:spcAft>
            </a:pPr>
            <a:endParaRPr lang="de-DE" dirty="0">
              <a:solidFill>
                <a:srgbClr val="000000"/>
              </a:solidFill>
            </a:endParaRPr>
          </a:p>
        </p:txBody>
      </p:sp>
      <p:grpSp>
        <p:nvGrpSpPr>
          <p:cNvPr id="26629" name="Gruppieren 16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6632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6655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6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6657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6658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6659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6633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6634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6649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0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1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3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54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5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664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4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5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6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7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8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6636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663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8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39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0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1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6642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6631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2600" dirty="0"/>
              <a:t> </a:t>
            </a: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dirty="0"/>
              <a:t>  </a:t>
            </a:r>
            <a:r>
              <a:rPr lang="de-DE" sz="1800" b="1" dirty="0"/>
              <a:t>U</a:t>
            </a:r>
            <a:r>
              <a:rPr lang="de-DE" sz="2000" b="1" dirty="0">
                <a:solidFill>
                  <a:srgbClr val="262626"/>
                </a:solidFill>
              </a:rPr>
              <a:t>nter hygienischen Gesichtspunkten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545" y="1836616"/>
            <a:ext cx="3273560" cy="379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42003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94" y="3293872"/>
            <a:ext cx="5837874" cy="251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3600" dirty="0">
                <a:latin typeface="Arial" charset="0"/>
                <a:cs typeface="Arial" charset="0"/>
              </a:rPr>
              <a:t>Gefährdung durch Legionellen</a:t>
            </a:r>
            <a:br>
              <a:rPr lang="de-DE" sz="2200" dirty="0">
                <a:latin typeface="Arial" charset="0"/>
                <a:cs typeface="Arial" charset="0"/>
              </a:rPr>
            </a:br>
            <a:endParaRPr lang="de-DE" sz="2200" dirty="0">
              <a:latin typeface="Arial" charset="0"/>
              <a:cs typeface="Arial" charset="0"/>
            </a:endParaRPr>
          </a:p>
        </p:txBody>
      </p:sp>
      <p:sp>
        <p:nvSpPr>
          <p:cNvPr id="27650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6"/>
            <a:ext cx="8226474" cy="1858520"/>
          </a:xfrm>
        </p:spPr>
        <p:txBody>
          <a:bodyPr/>
          <a:lstStyle/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262626"/>
                </a:solidFill>
                <a:latin typeface="Arial" charset="0"/>
                <a:cs typeface="Arial" charset="0"/>
              </a:rPr>
              <a:t>Mehr Tote durch Legionellen als Verkehrstote !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Fahrzeugtechnik:  	Verantwortung beim Betreiber, dennoch große Anstrengungen der 		FZ-Hersteller hinsichtlich Weiterentwicklung (Airbag, ABS, ESP, etc.) 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Sanitärtechnik:	Verantwortung beim Betreiber (Wasserentnahme alle 48/72 Std. ?)  		Schwierige Weiterentwicklung durch diverse Behinderungen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765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766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768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769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769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766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766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768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6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767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7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767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7654" name="Rectangle 35"/>
          <p:cNvSpPr>
            <a:spLocks noChangeArrowheads="1"/>
          </p:cNvSpPr>
          <p:nvPr/>
        </p:nvSpPr>
        <p:spPr bwMode="auto">
          <a:xfrm>
            <a:off x="5435600" y="4290911"/>
            <a:ext cx="1008063" cy="717519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7655" name="Text Box 36"/>
          <p:cNvSpPr txBox="1">
            <a:spLocks noChangeArrowheads="1"/>
          </p:cNvSpPr>
          <p:nvPr/>
        </p:nvSpPr>
        <p:spPr bwMode="auto">
          <a:xfrm>
            <a:off x="6732588" y="4437063"/>
            <a:ext cx="2087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200" dirty="0"/>
              <a:t>* Tote durch Legionellen (Genauere Zahlen fehlen)</a:t>
            </a:r>
          </a:p>
        </p:txBody>
      </p:sp>
      <p:sp>
        <p:nvSpPr>
          <p:cNvPr id="27656" name="Text Box 37"/>
          <p:cNvSpPr txBox="1">
            <a:spLocks noChangeArrowheads="1"/>
          </p:cNvSpPr>
          <p:nvPr/>
        </p:nvSpPr>
        <p:spPr bwMode="auto">
          <a:xfrm>
            <a:off x="6732588" y="4882555"/>
            <a:ext cx="20875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/>
              <a:t>Tote durch Verkehr in 2025</a:t>
            </a:r>
          </a:p>
        </p:txBody>
      </p:sp>
      <p:sp>
        <p:nvSpPr>
          <p:cNvPr id="27657" name="Line 38"/>
          <p:cNvSpPr>
            <a:spLocks noChangeShapeType="1"/>
          </p:cNvSpPr>
          <p:nvPr/>
        </p:nvSpPr>
        <p:spPr bwMode="auto">
          <a:xfrm flipH="1">
            <a:off x="6372200" y="5084763"/>
            <a:ext cx="392366" cy="107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8" name="Line 39"/>
          <p:cNvSpPr>
            <a:spLocks noChangeShapeType="1"/>
          </p:cNvSpPr>
          <p:nvPr/>
        </p:nvSpPr>
        <p:spPr bwMode="auto">
          <a:xfrm flipH="1">
            <a:off x="6012160" y="4642103"/>
            <a:ext cx="752406" cy="3640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2" name="Text Box 43"/>
          <p:cNvSpPr txBox="1">
            <a:spLocks noChangeArrowheads="1"/>
          </p:cNvSpPr>
          <p:nvPr/>
        </p:nvSpPr>
        <p:spPr bwMode="auto">
          <a:xfrm>
            <a:off x="6764566" y="5300663"/>
            <a:ext cx="185614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2.780 Verkehrstote 2025</a:t>
            </a:r>
          </a:p>
        </p:txBody>
      </p:sp>
      <p:sp>
        <p:nvSpPr>
          <p:cNvPr id="27664" name="Line 45"/>
          <p:cNvSpPr>
            <a:spLocks noChangeShapeType="1"/>
          </p:cNvSpPr>
          <p:nvPr/>
        </p:nvSpPr>
        <p:spPr bwMode="auto">
          <a:xfrm>
            <a:off x="6519609" y="5255233"/>
            <a:ext cx="244957" cy="11845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65" name="Text Box 46"/>
          <p:cNvSpPr txBox="1">
            <a:spLocks noChangeArrowheads="1"/>
          </p:cNvSpPr>
          <p:nvPr/>
        </p:nvSpPr>
        <p:spPr bwMode="auto">
          <a:xfrm>
            <a:off x="5364088" y="4187081"/>
            <a:ext cx="1024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1200" b="1" dirty="0">
                <a:solidFill>
                  <a:srgbClr val="FF0000"/>
                </a:solidFill>
              </a:rPr>
              <a:t>* Ca. 4.000 bis 10.000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99851" y="5805844"/>
            <a:ext cx="8553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Quellen:   https://de.statista.com/statistik/daten/studie/185/umfrage/todesfaelle-im-strassenverkehr/  Veröffentlicht  Februar 2025</a:t>
            </a:r>
          </a:p>
          <a:p>
            <a:r>
              <a:rPr lang="fr-FR" sz="800" b="1" dirty="0"/>
              <a:t>                 * https://www.vaillant.de/21-grad/wissen-und-wert/wie-entstehen-legionellen-im-trinkwasser-wie-gefaehrlich-sind-sie-fuer-die-gesundheit</a:t>
            </a:r>
            <a:r>
              <a:rPr lang="fr-FR" sz="800" dirty="0"/>
              <a:t>/</a:t>
            </a:r>
          </a:p>
        </p:txBody>
      </p:sp>
      <p:sp>
        <p:nvSpPr>
          <p:cNvPr id="48" name="Line 39"/>
          <p:cNvSpPr>
            <a:spLocks noChangeShapeType="1"/>
          </p:cNvSpPr>
          <p:nvPr/>
        </p:nvSpPr>
        <p:spPr bwMode="auto">
          <a:xfrm flipH="1" flipV="1">
            <a:off x="6372200" y="4529430"/>
            <a:ext cx="392365" cy="449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7659" name="Text Box 40"/>
          <p:cNvSpPr txBox="1">
            <a:spLocks noChangeArrowheads="1"/>
          </p:cNvSpPr>
          <p:nvPr/>
        </p:nvSpPr>
        <p:spPr bwMode="auto">
          <a:xfrm>
            <a:off x="3203848" y="3728065"/>
            <a:ext cx="1984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19.193 Verkehrstote 1970</a:t>
            </a:r>
          </a:p>
        </p:txBody>
      </p:sp>
      <p:sp>
        <p:nvSpPr>
          <p:cNvPr id="27660" name="Oval 41"/>
          <p:cNvSpPr>
            <a:spLocks noChangeArrowheads="1"/>
          </p:cNvSpPr>
          <p:nvPr/>
        </p:nvSpPr>
        <p:spPr bwMode="auto">
          <a:xfrm>
            <a:off x="2531944" y="338630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7661" name="Line 42"/>
          <p:cNvSpPr>
            <a:spLocks noChangeShapeType="1"/>
          </p:cNvSpPr>
          <p:nvPr/>
        </p:nvSpPr>
        <p:spPr bwMode="auto">
          <a:xfrm>
            <a:off x="2778542" y="3478924"/>
            <a:ext cx="497314" cy="3127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4145737" y="3930216"/>
            <a:ext cx="2246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Inclusive neuer Bundesländer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4" name="Oval 41"/>
          <p:cNvSpPr>
            <a:spLocks noChangeArrowheads="1"/>
          </p:cNvSpPr>
          <p:nvPr/>
        </p:nvSpPr>
        <p:spPr bwMode="auto">
          <a:xfrm>
            <a:off x="3995936" y="421947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55" name="Line 42"/>
          <p:cNvSpPr>
            <a:spLocks noChangeShapeType="1"/>
          </p:cNvSpPr>
          <p:nvPr/>
        </p:nvSpPr>
        <p:spPr bwMode="auto">
          <a:xfrm flipV="1">
            <a:off x="4145737" y="4149080"/>
            <a:ext cx="60021" cy="7648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" name="Oval 41"/>
          <p:cNvSpPr>
            <a:spLocks noChangeArrowheads="1"/>
          </p:cNvSpPr>
          <p:nvPr/>
        </p:nvSpPr>
        <p:spPr bwMode="auto">
          <a:xfrm>
            <a:off x="6300192" y="5128496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604028" y="4942909"/>
            <a:ext cx="6915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FF0000"/>
                </a:solidFill>
              </a:rPr>
              <a:t>6.428 Tote  1950</a:t>
            </a:r>
          </a:p>
        </p:txBody>
      </p:sp>
      <p:sp>
        <p:nvSpPr>
          <p:cNvPr id="59" name="Oval 41"/>
          <p:cNvSpPr>
            <a:spLocks noChangeArrowheads="1"/>
          </p:cNvSpPr>
          <p:nvPr/>
        </p:nvSpPr>
        <p:spPr bwMode="auto">
          <a:xfrm>
            <a:off x="1187624" y="4725144"/>
            <a:ext cx="215900" cy="14287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 flipH="1">
            <a:off x="1115617" y="4868018"/>
            <a:ext cx="145700" cy="1381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2946127" y="3234462"/>
            <a:ext cx="39445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Vergleich Fahrzeug- zu Sanitärtechnik</a:t>
            </a:r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de-DE" sz="3600" dirty="0">
                <a:latin typeface="Arial" charset="0"/>
                <a:cs typeface="Arial" charset="0"/>
              </a:rPr>
              <a:t>Gefährdung durch Legionellen</a:t>
            </a:r>
            <a:br>
              <a:rPr lang="de-DE" sz="2200" dirty="0">
                <a:latin typeface="Arial" charset="0"/>
                <a:cs typeface="Arial" charset="0"/>
              </a:rPr>
            </a:br>
            <a:endParaRPr lang="de-DE" sz="2200" dirty="0">
              <a:latin typeface="Arial" charset="0"/>
              <a:cs typeface="Arial" charset="0"/>
            </a:endParaRPr>
          </a:p>
        </p:txBody>
      </p:sp>
      <p:sp>
        <p:nvSpPr>
          <p:cNvPr id="27650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6"/>
            <a:ext cx="8226474" cy="503956"/>
          </a:xfrm>
        </p:spPr>
        <p:txBody>
          <a:bodyPr/>
          <a:lstStyle/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2400" b="1" dirty="0">
                <a:solidFill>
                  <a:srgbClr val="262626"/>
                </a:solidFill>
                <a:latin typeface="Arial" charset="0"/>
                <a:cs typeface="Arial" charset="0"/>
              </a:rPr>
              <a:t>Legionellengefahr in Deutschland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de-DE" sz="1600" dirty="0">
              <a:latin typeface="Arial" charset="0"/>
              <a:cs typeface="Arial" charset="0"/>
            </a:endParaRP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b="1" dirty="0">
                <a:latin typeface="Arial" charset="0"/>
                <a:cs typeface="Arial" charset="0"/>
              </a:rPr>
              <a:t>Häufigkeit des Auftretens:	</a:t>
            </a:r>
            <a:r>
              <a:rPr lang="de-DE" sz="1500" dirty="0">
                <a:latin typeface="Arial" charset="0"/>
                <a:cs typeface="Arial" charset="0"/>
              </a:rPr>
              <a:t>-  In mehr als </a:t>
            </a:r>
            <a:r>
              <a:rPr lang="de-DE" sz="1500" b="1" dirty="0">
                <a:latin typeface="Arial" charset="0"/>
                <a:cs typeface="Arial" charset="0"/>
              </a:rPr>
              <a:t>jeder dritten Trinkwasseranlage </a:t>
            </a:r>
            <a:r>
              <a:rPr lang="de-DE" sz="1500" dirty="0">
                <a:latin typeface="Arial" charset="0"/>
                <a:cs typeface="Arial" charset="0"/>
              </a:rPr>
              <a:t>in 				   Deutschland sind derzeit </a:t>
            </a:r>
            <a:r>
              <a:rPr lang="de-DE" sz="1500" b="1" dirty="0">
                <a:latin typeface="Arial" charset="0"/>
                <a:cs typeface="Arial" charset="0"/>
              </a:rPr>
              <a:t>Legionellen nachgewiesen</a:t>
            </a:r>
            <a:r>
              <a:rPr lang="de-DE" sz="1500" dirty="0">
                <a:latin typeface="Arial" charset="0"/>
                <a:cs typeface="Arial" charset="0"/>
              </a:rPr>
              <a:t>* 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-  </a:t>
            </a:r>
            <a:r>
              <a:rPr lang="de-DE" sz="1500" b="1" dirty="0">
                <a:latin typeface="Arial" charset="0"/>
                <a:cs typeface="Arial" charset="0"/>
              </a:rPr>
              <a:t>Jede zehnte Anlage </a:t>
            </a:r>
            <a:r>
              <a:rPr lang="de-DE" sz="1500" dirty="0">
                <a:latin typeface="Arial" charset="0"/>
                <a:cs typeface="Arial" charset="0"/>
              </a:rPr>
              <a:t>zeigt eine </a:t>
            </a:r>
            <a:r>
              <a:rPr lang="de-DE" sz="1500" b="1" dirty="0">
                <a:latin typeface="Arial" charset="0"/>
                <a:cs typeface="Arial" charset="0"/>
              </a:rPr>
              <a:t>unzulässig hohe 	  			   Legionellen-Konzentration</a:t>
            </a:r>
            <a:r>
              <a:rPr lang="de-DE" sz="1500" dirty="0">
                <a:latin typeface="Arial" charset="0"/>
                <a:cs typeface="Arial" charset="0"/>
              </a:rPr>
              <a:t>* 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Geschätzte Legionellen </a:t>
            </a:r>
            <a:r>
              <a:rPr lang="de-DE" sz="1500" b="1" dirty="0">
                <a:latin typeface="Arial" charset="0"/>
                <a:cs typeface="Arial" charset="0"/>
              </a:rPr>
              <a:t>Erkrankungen</a:t>
            </a:r>
            <a:r>
              <a:rPr lang="de-DE" sz="1500" dirty="0">
                <a:latin typeface="Arial" charset="0"/>
                <a:cs typeface="Arial" charset="0"/>
              </a:rPr>
              <a:t> reichen von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</a:t>
            </a:r>
            <a:r>
              <a:rPr lang="de-DE" sz="1500" b="1" dirty="0">
                <a:latin typeface="Arial" charset="0"/>
                <a:cs typeface="Arial" charset="0"/>
              </a:rPr>
              <a:t>ca. 15.000 bis 30.000 pro Jahr</a:t>
            </a:r>
            <a:r>
              <a:rPr lang="de-DE" sz="1500" dirty="0">
                <a:latin typeface="Arial" charset="0"/>
                <a:cs typeface="Arial" charset="0"/>
              </a:rPr>
              <a:t> </a:t>
            </a:r>
            <a:r>
              <a:rPr lang="de-DE" sz="1500" dirty="0">
                <a:latin typeface="Arial" charset="0"/>
                <a:cs typeface="Arial" charset="0"/>
                <a:hlinkClick r:id="rId2"/>
              </a:rPr>
              <a:t>(CAPNETZ) </a:t>
            </a:r>
            <a:r>
              <a:rPr lang="de-DE" sz="1500" dirty="0">
                <a:latin typeface="Arial" charset="0"/>
                <a:cs typeface="Arial" charset="0"/>
              </a:rPr>
              <a:t>sowie </a:t>
            </a:r>
          </a:p>
          <a:p>
            <a:pPr marL="92075" indent="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		</a:t>
            </a:r>
            <a:r>
              <a:rPr lang="de-DE" sz="1500" b="1" dirty="0">
                <a:latin typeface="Arial" charset="0"/>
                <a:cs typeface="Arial" charset="0"/>
              </a:rPr>
              <a:t>ca. 1.500 bis etwa 4.500 Todesfälle</a:t>
            </a: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de-DE" sz="1500" dirty="0">
              <a:latin typeface="Arial" charset="0"/>
              <a:cs typeface="Arial" charset="0"/>
            </a:endParaRPr>
          </a:p>
          <a:p>
            <a:pPr marL="92075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b="1" dirty="0">
                <a:latin typeface="Arial" charset="0"/>
                <a:cs typeface="Arial" charset="0"/>
              </a:rPr>
              <a:t>Besondere Gefährdung: </a:t>
            </a:r>
            <a:r>
              <a:rPr lang="de-DE" sz="1500" dirty="0">
                <a:latin typeface="Arial" charset="0"/>
                <a:cs typeface="Arial" charset="0"/>
              </a:rPr>
              <a:t>	- Hotels, Ferienwohnungen, Krankenhäuser,                      			  Büros, Mehrfamilienhäuser, Sportanlagen</a:t>
            </a:r>
          </a:p>
          <a:p>
            <a:pPr marL="92075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 			- Spülmaschinen mit unregelmäßiger Nutzung unter 65 °C 			  durch massiven Wasserdampf beim Türöffnen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765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766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768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769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769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769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766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766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768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6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767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8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767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767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767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Textfeld 1"/>
          <p:cNvSpPr txBox="1"/>
          <p:nvPr/>
        </p:nvSpPr>
        <p:spPr>
          <a:xfrm>
            <a:off x="499851" y="5805844"/>
            <a:ext cx="855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/>
              <a:t>Quelle:   </a:t>
            </a:r>
            <a:r>
              <a:rPr lang="de-DE" sz="800" b="1" dirty="0"/>
              <a:t>*Auswertung von 57.000 Proben im Bundesgebiet durch </a:t>
            </a:r>
            <a:r>
              <a:rPr lang="de-DE" sz="800" b="1" dirty="0" err="1"/>
              <a:t>ista</a:t>
            </a:r>
            <a:r>
              <a:rPr lang="de-DE" sz="800" b="1" dirty="0"/>
              <a:t>-Labor</a:t>
            </a:r>
            <a:endParaRPr lang="fr-FR" sz="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443735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23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Historie der Neuen Zirkulation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056387" cy="38419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1986	Inbetriebnahme der ersten Anlage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1998	1. Preis Stuttgarter Umweltpreis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2000	Diplomarbeit FH-Esslingen (53% Energieeinsparung)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2004	Preise ZDF „WISO“ und MDR „Einfach Genial“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buAutoNum type="arabicPlain" startAt="2016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Zirkulationsregler werden resistent gegenüber Verkalkung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200"/>
              </a:spcAft>
              <a:buAutoNum type="arabicPlain" startAt="2020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ca. 10.000 Anlagen im Feld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2023             Hygienisch optimierte Leitungsführung innerhalb Wohnungen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2025             Einsparung der klassischen Zirkulation im Neubau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2026	Serieneinführung Legionellenschutz-Modul bei Warmwasser Temperatur kleiner 55 °C (z.B. Betrieb mit Wärmepumpe)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2867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870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870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870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867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868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86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868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868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2" name="Gruppieren 1"/>
          <p:cNvGrpSpPr>
            <a:grpSpLocks noChangeAspect="1"/>
          </p:cNvGrpSpPr>
          <p:nvPr/>
        </p:nvGrpSpPr>
        <p:grpSpPr>
          <a:xfrm>
            <a:off x="4536" y="4715614"/>
            <a:ext cx="1341657" cy="1430873"/>
            <a:chOff x="-8384" y="4201680"/>
            <a:chExt cx="1832483" cy="1954337"/>
          </a:xfrm>
        </p:grpSpPr>
        <p:pic>
          <p:nvPicPr>
            <p:cNvPr id="35" name="Grafik 34" descr="Ein Bild, das Zylinder, Werkzeug, Messgerät enthält.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188" y="4449563"/>
              <a:ext cx="1826287" cy="1706454"/>
            </a:xfrm>
            <a:prstGeom prst="rect">
              <a:avLst/>
            </a:prstGeom>
          </p:spPr>
        </p:pic>
        <p:sp>
          <p:nvSpPr>
            <p:cNvPr id="36" name="Flussdiagramm: Lochstreifen 35"/>
            <p:cNvSpPr/>
            <p:nvPr/>
          </p:nvSpPr>
          <p:spPr>
            <a:xfrm>
              <a:off x="-8384" y="4201680"/>
              <a:ext cx="642648" cy="338958"/>
            </a:xfrm>
            <a:prstGeom prst="flowChartPunchedTap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3569"/>
            <a:ext cx="780970" cy="15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23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865188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Historie der Neuen Zirkulation</a:t>
            </a:r>
          </a:p>
        </p:txBody>
      </p:sp>
      <p:sp>
        <p:nvSpPr>
          <p:cNvPr id="28674" name="Inhaltsplatzhalter 2"/>
          <p:cNvSpPr>
            <a:spLocks noGrp="1"/>
          </p:cNvSpPr>
          <p:nvPr>
            <p:ph type="subTitle" idx="1"/>
          </p:nvPr>
        </p:nvSpPr>
        <p:spPr>
          <a:xfrm>
            <a:off x="1116013" y="1412875"/>
            <a:ext cx="7056387" cy="384195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1986	Inbetriebnahme der ersten Anlage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1998	1. Preis Stuttgarter Umweltpreis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2000	Diplomarbeit FH-Esslingen (53% Energieeinsparung)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2004	Preise ZDF „WISO“ und MDR „Einfach Genial“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buAutoNum type="arabicPlain" startAt="2016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Zirkulationsregler werden resistent gegenüber Verkalkung </a:t>
            </a:r>
          </a:p>
          <a:p>
            <a:pPr marL="342900" indent="-342900" algn="l" eaLnBrk="1" hangingPunct="1">
              <a:spcBef>
                <a:spcPct val="0"/>
              </a:spcBef>
              <a:spcAft>
                <a:spcPts val="1200"/>
              </a:spcAft>
              <a:buAutoNum type="arabicPlain" startAt="2020"/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  ca. 10.000 Anlagen im Feld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2023             Hygienisch optimierte Leitungsführung innerhalb Wohnungen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2025             Einsparung der klassischen Zirkulation im Neubau</a:t>
            </a:r>
          </a:p>
          <a:p>
            <a:pPr marL="1162050" indent="-1162050"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2026	Serieneinführung Legionellenschutz-Modul bei Warmwasser Temperatur kleiner 55 °C (z.B. Betrieb mit Wärmepumpe)</a:t>
            </a:r>
          </a:p>
          <a:p>
            <a:pPr algn="l" eaLnBrk="1" hangingPunct="1">
              <a:spcBef>
                <a:spcPct val="0"/>
              </a:spcBef>
              <a:spcAft>
                <a:spcPts val="1200"/>
              </a:spcAft>
              <a:tabLst>
                <a:tab pos="1168400" algn="l"/>
              </a:tabLs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2867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8678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8701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2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8703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8704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8705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8679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8680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8695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6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7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9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70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1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868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0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1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2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3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9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8682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868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4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7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8688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482"/>
            <a:ext cx="780970" cy="151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607598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Funktion der Neuen Zirkulation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8066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1338">
              <a:spcAft>
                <a:spcPts val="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Funktion:  	  Die Neue Zirkulation beseitigt die Wartezeit auf                                 		  warmes Wasser an weit entfernten Zapfstellen.</a:t>
            </a:r>
          </a:p>
          <a:p>
            <a:pPr marL="1970088">
              <a:spcAft>
                <a:spcPts val="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Dazu wird keine zusätzliche Leitung benötigt,                                       denn zum Austausch des Wassers wird als Rückleitung                     die bereits vorhandene Kaltwasserleitung verwendet.                                                        Ein Zirkulationsregler am Strangende regelt dabei                                   permanent auf eine handwarme Entnahmetemperatur.</a:t>
            </a:r>
          </a:p>
          <a:p>
            <a:pPr marL="1970088">
              <a:spcAft>
                <a:spcPts val="0"/>
              </a:spcAft>
              <a:buFont typeface="Arial" charset="0"/>
              <a:buNone/>
            </a:pPr>
            <a:endParaRPr lang="de-DE" sz="1500" dirty="0">
              <a:solidFill>
                <a:srgbClr val="000000"/>
              </a:solidFill>
            </a:endParaRPr>
          </a:p>
          <a:p>
            <a:pPr marL="1970088" indent="-1427163">
              <a:spcAft>
                <a:spcPts val="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Besonderheit: 	</a:t>
            </a:r>
            <a:r>
              <a:rPr lang="de-DE" sz="1500" dirty="0"/>
              <a:t>-  Optimaler Legionellenschutz, durch Beseitigung von</a:t>
            </a:r>
          </a:p>
          <a:p>
            <a:pPr marL="1970088" indent="-1427163"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	   stagnierendem Wasser in Warm- und Kaltwasserleitungen</a:t>
            </a:r>
          </a:p>
          <a:p>
            <a:pPr marL="1970088" indent="-1427163"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	-  Sofort wunschgemäß warmes Wasser am Strangende</a:t>
            </a:r>
          </a:p>
          <a:p>
            <a:pPr marL="1970088" indent="-1427163">
              <a:spcAft>
                <a:spcPts val="1200"/>
              </a:spcAft>
              <a:buFont typeface="Arial" charset="0"/>
              <a:buNone/>
            </a:pPr>
            <a:r>
              <a:rPr lang="de-DE" sz="1500" dirty="0"/>
              <a:t>	-  Halbierte Wärmeverluste verglichen mit klassischer Zirkulation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   		</a:t>
            </a:r>
            <a:r>
              <a:rPr lang="de-DE" sz="1500" dirty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de-DE" sz="1500" b="1" dirty="0">
                <a:solidFill>
                  <a:srgbClr val="FF0000"/>
                </a:solidFill>
                <a:sym typeface="Wingdings" pitchFamily="2" charset="2"/>
              </a:rPr>
              <a:t>Hygieneschutz + sofort Wunschtemperatur</a:t>
            </a:r>
            <a:r>
              <a:rPr lang="de-DE" sz="1500" dirty="0">
                <a:solidFill>
                  <a:srgbClr val="000000"/>
                </a:solidFill>
              </a:rPr>
              <a:t> 	</a:t>
            </a:r>
            <a:r>
              <a:rPr lang="de-DE" dirty="0">
                <a:solidFill>
                  <a:srgbClr val="000000"/>
                </a:solidFill>
              </a:rPr>
              <a:t>		</a:t>
            </a: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262626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944"/>
            <a:ext cx="2110448" cy="214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23"/>
          <p:cNvSpPr>
            <a:spLocks noGrp="1"/>
          </p:cNvSpPr>
          <p:nvPr>
            <p:ph type="ctrTitle" idx="4294967295"/>
          </p:nvPr>
        </p:nvSpPr>
        <p:spPr>
          <a:xfrm>
            <a:off x="685800" y="549275"/>
            <a:ext cx="7772400" cy="863600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Stand der Technik</a:t>
            </a:r>
            <a:endParaRPr lang="de-DE" sz="2200">
              <a:latin typeface="Arial" charset="0"/>
              <a:cs typeface="Arial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9699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970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972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973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973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973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973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970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970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972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970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971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2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971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971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971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9700" name="Inhaltsplatzhalter 2"/>
          <p:cNvSpPr>
            <a:spLocks/>
          </p:cNvSpPr>
          <p:nvPr/>
        </p:nvSpPr>
        <p:spPr bwMode="auto">
          <a:xfrm>
            <a:off x="827088" y="1412875"/>
            <a:ext cx="662463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4150" indent="-184150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</a:rPr>
              <a:t>Marktakzeptanz</a:t>
            </a:r>
          </a:p>
          <a:p>
            <a:pPr marL="184150" indent="-184150">
              <a:spcAft>
                <a:spcPts val="1200"/>
              </a:spcAft>
            </a:pPr>
            <a:r>
              <a:rPr lang="de-DE" sz="1500" dirty="0"/>
              <a:t>-  Vertrieb seit 25 Jahren mit über 10.000 verkauften Anlagen</a:t>
            </a:r>
          </a:p>
          <a:p>
            <a:pPr marL="184150" indent="-184150">
              <a:spcAft>
                <a:spcPts val="1200"/>
              </a:spcAft>
            </a:pPr>
            <a:r>
              <a:rPr lang="de-DE" sz="1500" dirty="0"/>
              <a:t>-  Erhaltene Preise: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1. Platz Stuttgarter Umweltpreis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1. Preis ZDF-Sendung WISO</a:t>
            </a:r>
          </a:p>
          <a:p>
            <a:pPr marL="363538" lvl="1">
              <a:spcAft>
                <a:spcPts val="1200"/>
              </a:spcAft>
            </a:pPr>
            <a:r>
              <a:rPr lang="de-DE" sz="1500" dirty="0"/>
              <a:t>2. Preis MDR-Sendung „Einfach Genial“</a:t>
            </a:r>
          </a:p>
          <a:p>
            <a:pPr marL="184150" indent="-184150">
              <a:spcAft>
                <a:spcPts val="1200"/>
              </a:spcAft>
              <a:buFontTx/>
              <a:buChar char="-"/>
            </a:pPr>
            <a:r>
              <a:rPr lang="de-DE" sz="1500" dirty="0"/>
              <a:t>Nachweise der hygienischen Wirksamkeit in Anlagen                                               mit zuvor teils massiven Legionellenproblemen</a:t>
            </a:r>
          </a:p>
          <a:p>
            <a:pPr marL="184150" indent="-184150">
              <a:spcAft>
                <a:spcPts val="1200"/>
              </a:spcAft>
              <a:buFontTx/>
              <a:buChar char="-"/>
            </a:pPr>
            <a:r>
              <a:rPr lang="de-DE" sz="1500" dirty="0"/>
              <a:t>Referenzen zufriedener Kunden</a:t>
            </a:r>
          </a:p>
          <a:p>
            <a:pPr marL="184150" indent="-184150" algn="ctr">
              <a:spcAft>
                <a:spcPts val="1200"/>
              </a:spcAft>
              <a:buFont typeface="Arial" charset="0"/>
              <a:buNone/>
            </a:pPr>
            <a:endParaRPr lang="de-DE" dirty="0"/>
          </a:p>
        </p:txBody>
      </p:sp>
      <p:sp>
        <p:nvSpPr>
          <p:cNvPr id="29701" name="Text Box 34"/>
          <p:cNvSpPr txBox="1">
            <a:spLocks noChangeArrowheads="1"/>
          </p:cNvSpPr>
          <p:nvPr/>
        </p:nvSpPr>
        <p:spPr bwMode="auto">
          <a:xfrm>
            <a:off x="6804025" y="2492375"/>
            <a:ext cx="12969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sz="1800"/>
          </a:p>
        </p:txBody>
      </p:sp>
      <p:pic>
        <p:nvPicPr>
          <p:cNvPr id="29702" name="Picture 36" descr="Bildergebnis für zdf wi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565400"/>
            <a:ext cx="8651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38" descr="Bildergebnis für mdr einfach geni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3049588"/>
            <a:ext cx="1150937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0" descr="Logo Umweltpreis für Unternehmen 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2276475"/>
            <a:ext cx="11509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41"/>
          <p:cNvSpPr>
            <a:spLocks noChangeArrowheads="1"/>
          </p:cNvSpPr>
          <p:nvPr/>
        </p:nvSpPr>
        <p:spPr bwMode="auto">
          <a:xfrm>
            <a:off x="5076825" y="2636838"/>
            <a:ext cx="574675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23"/>
          <p:cNvSpPr>
            <a:spLocks noGrp="1"/>
          </p:cNvSpPr>
          <p:nvPr>
            <p:ph type="ctrTitle" idx="4294967295"/>
          </p:nvPr>
        </p:nvSpPr>
        <p:spPr>
          <a:xfrm>
            <a:off x="684213" y="549275"/>
            <a:ext cx="7772400" cy="863600"/>
          </a:xfrm>
        </p:spPr>
        <p:txBody>
          <a:bodyPr/>
          <a:lstStyle/>
          <a:p>
            <a:pPr algn="l" eaLnBrk="1" hangingPunct="1"/>
            <a:r>
              <a:rPr lang="de-DE" sz="3200">
                <a:latin typeface="Arial" charset="0"/>
                <a:cs typeface="Arial" charset="0"/>
              </a:rPr>
              <a:t>Stand der Technik</a:t>
            </a:r>
            <a:endParaRPr lang="de-DE" sz="2200">
              <a:latin typeface="Arial" charset="0"/>
              <a:cs typeface="Arial" charset="0"/>
            </a:endParaRPr>
          </a:p>
        </p:txBody>
      </p:sp>
      <p:sp>
        <p:nvSpPr>
          <p:cNvPr id="30722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8" y="1412875"/>
            <a:ext cx="6624637" cy="4464050"/>
          </a:xfrm>
        </p:spPr>
        <p:txBody>
          <a:bodyPr/>
          <a:lstStyle/>
          <a:p>
            <a:pPr marL="3175" indent="-3175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2000" b="1" dirty="0">
                <a:solidFill>
                  <a:srgbClr val="262626"/>
                </a:solidFill>
                <a:latin typeface="Arial" charset="0"/>
                <a:cs typeface="Arial" charset="0"/>
              </a:rPr>
              <a:t>„Grundfos Comfort System“ </a:t>
            </a:r>
          </a:p>
          <a:p>
            <a:pPr marL="3175" indent="-3175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6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Die Fa. Grundfos vertreibt seit Jahren ein völlig 	             	identisch arbeitendes System am US-Markt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0724" name="Gruppieren 14"/>
          <p:cNvGrpSpPr>
            <a:grpSpLocks/>
          </p:cNvGrpSpPr>
          <p:nvPr/>
        </p:nvGrpSpPr>
        <p:grpSpPr bwMode="auto">
          <a:xfrm>
            <a:off x="0" y="5207000"/>
            <a:ext cx="9144000" cy="1651000"/>
            <a:chOff x="0" y="5162372"/>
            <a:chExt cx="9143807" cy="1650868"/>
          </a:xfrm>
        </p:grpSpPr>
        <p:grpSp>
          <p:nvGrpSpPr>
            <p:cNvPr id="3072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075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075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075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075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075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072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072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074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073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073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4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073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073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073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pic>
        <p:nvPicPr>
          <p:cNvPr id="30725" name="Picture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852738"/>
            <a:ext cx="4456112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Inhaltsplatzhalter 2"/>
          <p:cNvSpPr>
            <a:spLocks/>
          </p:cNvSpPr>
          <p:nvPr/>
        </p:nvSpPr>
        <p:spPr bwMode="auto">
          <a:xfrm>
            <a:off x="5651500" y="2781300"/>
            <a:ext cx="2160588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75" indent="-3175">
              <a:spcAft>
                <a:spcPts val="1200"/>
              </a:spcAft>
              <a:buFont typeface="Arial" charset="0"/>
              <a:buNone/>
            </a:pPr>
            <a:r>
              <a:rPr lang="de-DE" sz="1200" dirty="0">
                <a:latin typeface="Calibri" pitchFamily="34" charset="0"/>
              </a:rPr>
              <a:t>Mit über 16.000 Mitarbeitern und einer Jahresproduktion von mehr als 16 Millionen Pumpeneinheiten pro Jahr gehört Grundfos zu den weltweit führenden Pumpenherstellern </a:t>
            </a:r>
          </a:p>
          <a:p>
            <a:pPr marL="3175" indent="-3175">
              <a:spcAft>
                <a:spcPts val="1200"/>
              </a:spcAft>
              <a:buFont typeface="Arial" charset="0"/>
              <a:buNone/>
            </a:pPr>
            <a:endParaRPr lang="de-DE" sz="1200" dirty="0">
              <a:latin typeface="Calibri" pitchFamily="34" charset="0"/>
            </a:endParaRPr>
          </a:p>
          <a:p>
            <a:pPr marL="3175" indent="-3175">
              <a:spcAft>
                <a:spcPts val="1200"/>
              </a:spcAft>
              <a:buFont typeface="Arial" charset="0"/>
              <a:buNone/>
            </a:pPr>
            <a:r>
              <a:rPr lang="de-DE" sz="1200" dirty="0">
                <a:latin typeface="Calibri" pitchFamily="34" charset="0"/>
              </a:rPr>
              <a:t>Siehe: </a:t>
            </a:r>
            <a:r>
              <a:rPr lang="de-DE" sz="1000" dirty="0">
                <a:solidFill>
                  <a:schemeClr val="accent1"/>
                </a:solidFill>
                <a:latin typeface="Calibri" pitchFamily="34" charset="0"/>
              </a:rPr>
              <a:t>https://product-selection.grundfos.com/za/products/up-ups-series-100-north-america/grundfos-comfort-system-north-america?tab=models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11188" y="1989138"/>
            <a:ext cx="3097212" cy="3185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Bedarfsgesteuerte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Zirkulation mittels 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Funktaster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dirty="0">
              <a:latin typeface="Arial" pitchFamily="34" charset="0"/>
              <a:cs typeface="Arial" pitchFamily="34" charset="0"/>
            </a:endParaRP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500" b="1" dirty="0">
                <a:latin typeface="Arial" pitchFamily="34" charset="0"/>
                <a:cs typeface="Arial" pitchFamily="34" charset="0"/>
              </a:rPr>
              <a:t>Vorteil: </a:t>
            </a:r>
          </a:p>
          <a:p>
            <a:pPr marL="376238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Minimale Energie-verluste durch Befüllen der WW-Leitung nur bei Bedarf</a:t>
            </a:r>
          </a:p>
          <a:p>
            <a:pPr marL="376238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DE" sz="1500" dirty="0">
                <a:latin typeface="Arial" pitchFamily="34" charset="0"/>
                <a:cs typeface="Arial" pitchFamily="34" charset="0"/>
              </a:rPr>
              <a:t>Schnell heißes und auch kaltes Wasser am Strangende</a:t>
            </a:r>
          </a:p>
          <a:p>
            <a:pPr marL="90488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+mn-lt"/>
              <a:cs typeface="+mn-cs"/>
            </a:endParaRPr>
          </a:p>
        </p:txBody>
      </p:sp>
      <p:pic>
        <p:nvPicPr>
          <p:cNvPr id="31748" name="Picture 2" descr="Pumpenlösung%20mit%20Funktaster%2010-2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1341438"/>
            <a:ext cx="43116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752" name="Gruppieren 18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1754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1777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1778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1779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1780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1781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1755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1756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1771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2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3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5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6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757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1765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6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7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70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1758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1759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0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1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2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3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764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1753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pic>
        <p:nvPicPr>
          <p:cNvPr id="40" name="Grafik 39" descr="Ein Bild, das Rechteck, Design enthält.&#10;&#10;KI-generierte Inhalte können fehlerhaft sein."/>
          <p:cNvPicPr/>
          <p:nvPr/>
        </p:nvPicPr>
        <p:blipFill>
          <a:blip r:embed="rId3"/>
          <a:stretch>
            <a:fillRect/>
          </a:stretch>
        </p:blipFill>
        <p:spPr>
          <a:xfrm>
            <a:off x="3160837" y="1341438"/>
            <a:ext cx="806202" cy="1012379"/>
          </a:xfrm>
          <a:prstGeom prst="rect">
            <a:avLst/>
          </a:prstGeom>
        </p:spPr>
      </p:pic>
      <p:pic>
        <p:nvPicPr>
          <p:cNvPr id="41" name="Grafik 40"/>
          <p:cNvPicPr/>
          <p:nvPr/>
        </p:nvPicPr>
        <p:blipFill>
          <a:blip r:embed="rId4"/>
          <a:stretch>
            <a:fillRect/>
          </a:stretch>
        </p:blipFill>
        <p:spPr>
          <a:xfrm>
            <a:off x="7808824" y="4541014"/>
            <a:ext cx="708201" cy="1124824"/>
          </a:xfrm>
          <a:prstGeom prst="rect">
            <a:avLst/>
          </a:prstGeom>
        </p:spPr>
      </p:pic>
      <p:cxnSp>
        <p:nvCxnSpPr>
          <p:cNvPr id="42" name="Gerade Verbindung 41"/>
          <p:cNvCxnSpPr/>
          <p:nvPr/>
        </p:nvCxnSpPr>
        <p:spPr>
          <a:xfrm>
            <a:off x="6948264" y="4941168"/>
            <a:ext cx="1146834" cy="162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708400" y="2147888"/>
            <a:ext cx="2376488" cy="1425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3708400" y="2147888"/>
            <a:ext cx="493713" cy="2079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1341438"/>
            <a:ext cx="4311650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Pumpenlösung mit Frischwasser 06-3-20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1335088"/>
            <a:ext cx="4284662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uppieren 15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2776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2799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2800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2801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2802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2803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2777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2778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2793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4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5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6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7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8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779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278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8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9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0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1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92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2780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278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2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278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2774" name="Textfeld 38"/>
          <p:cNvSpPr txBox="1">
            <a:spLocks noChangeArrowheads="1"/>
          </p:cNvSpPr>
          <p:nvPr/>
        </p:nvSpPr>
        <p:spPr bwMode="auto">
          <a:xfrm>
            <a:off x="611188" y="1989138"/>
            <a:ext cx="2952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/>
            <a:r>
              <a:rPr lang="de-DE" sz="1500" dirty="0"/>
              <a:t>Kombination mit </a:t>
            </a:r>
          </a:p>
          <a:p>
            <a:pPr marL="180975"/>
            <a:r>
              <a:rPr lang="de-DE" sz="1500" dirty="0"/>
              <a:t>Frischwasserstation</a:t>
            </a:r>
          </a:p>
        </p:txBody>
      </p:sp>
      <p:sp>
        <p:nvSpPr>
          <p:cNvPr id="32775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3795" name="Picture 2" descr="Bild 2 mit Zwangsumwälzung 18-1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1611313"/>
            <a:ext cx="4310062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6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3799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3822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3823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3824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3825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3826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3800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3801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381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7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8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9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20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21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802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3810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1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2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1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803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38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5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8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3809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611188" y="1989138"/>
            <a:ext cx="2952750" cy="12464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975">
              <a:defRPr/>
            </a:pPr>
            <a:r>
              <a:rPr lang="de-DE" sz="1500" dirty="0"/>
              <a:t>Freie Wahl des </a:t>
            </a:r>
          </a:p>
          <a:p>
            <a:pPr marL="180975">
              <a:defRPr/>
            </a:pPr>
            <a:r>
              <a:rPr lang="de-DE" sz="1500" dirty="0"/>
              <a:t>Speicherstandortes</a:t>
            </a:r>
          </a:p>
          <a:p>
            <a:pPr marL="180975">
              <a:defRPr/>
            </a:pPr>
            <a:endParaRPr lang="de-DE" sz="1500" dirty="0"/>
          </a:p>
          <a:p>
            <a:pPr marL="180975">
              <a:defRPr/>
            </a:pPr>
            <a:r>
              <a:rPr lang="de-DE" sz="1500" dirty="0"/>
              <a:t>Auch im Dachgeschoss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500" dirty="0">
              <a:latin typeface="+mn-lt"/>
              <a:cs typeface="+mn-cs"/>
            </a:endParaRPr>
          </a:p>
        </p:txBody>
      </p:sp>
      <p:sp>
        <p:nvSpPr>
          <p:cNvPr id="3379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pic>
        <p:nvPicPr>
          <p:cNvPr id="34819" name="Picture 2" descr="Backup_of_Pumpenlösung zwei Stränge 7-10-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084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2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482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484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484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484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484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485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482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482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484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4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82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483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482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482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2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483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4821" name="Textfeld 36"/>
          <p:cNvSpPr txBox="1">
            <a:spLocks noChangeArrowheads="1"/>
          </p:cNvSpPr>
          <p:nvPr/>
        </p:nvSpPr>
        <p:spPr bwMode="auto">
          <a:xfrm>
            <a:off x="755650" y="1989138"/>
            <a:ext cx="29527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Automatischer                  Strangabgleich</a:t>
            </a:r>
          </a:p>
          <a:p>
            <a:endParaRPr lang="de-DE" sz="1500" dirty="0"/>
          </a:p>
          <a:p>
            <a:r>
              <a:rPr lang="de-DE" sz="1500" dirty="0"/>
              <a:t>Vorteil: </a:t>
            </a:r>
          </a:p>
          <a:p>
            <a:r>
              <a:rPr lang="de-DE" sz="1500" dirty="0"/>
              <a:t>Keine unterversorgten Stränge auch in komplexen Anlagen</a:t>
            </a:r>
          </a:p>
        </p:txBody>
      </p:sp>
      <p:sp>
        <p:nvSpPr>
          <p:cNvPr id="34822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5843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584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587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587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587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587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587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584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584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586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85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585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6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585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585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585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2952750" cy="1061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500" dirty="0"/>
              <a:t>Kombination </a:t>
            </a:r>
          </a:p>
          <a:p>
            <a:pPr>
              <a:defRPr/>
            </a:pPr>
            <a:r>
              <a:rPr lang="de-DE" sz="1500" dirty="0"/>
              <a:t>Neue Zirkulation</a:t>
            </a:r>
          </a:p>
          <a:p>
            <a:pPr>
              <a:defRPr/>
            </a:pPr>
            <a:r>
              <a:rPr lang="de-DE" sz="1500" dirty="0"/>
              <a:t>mit klassischer Zirkulation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800" dirty="0">
              <a:latin typeface="+mn-lt"/>
              <a:cs typeface="+mn-cs"/>
            </a:endParaRPr>
          </a:p>
        </p:txBody>
      </p:sp>
      <p:sp>
        <p:nvSpPr>
          <p:cNvPr id="35845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pic>
        <p:nvPicPr>
          <p:cNvPr id="35846" name="Picture 2" descr="Bild%203%20Kombination%20mit%20klassischer%2010-2-2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60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6867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687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689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689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689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689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690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687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687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689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9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687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688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687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687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7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688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6868" name="Textfeld 37"/>
          <p:cNvSpPr txBox="1">
            <a:spLocks noChangeArrowheads="1"/>
          </p:cNvSpPr>
          <p:nvPr/>
        </p:nvSpPr>
        <p:spPr bwMode="auto">
          <a:xfrm>
            <a:off x="611188" y="1989138"/>
            <a:ext cx="295275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500" dirty="0"/>
              <a:t>In Hotels</a:t>
            </a:r>
          </a:p>
          <a:p>
            <a:endParaRPr lang="de-DE" sz="1500" dirty="0"/>
          </a:p>
          <a:p>
            <a:r>
              <a:rPr lang="de-DE" sz="1500" dirty="0"/>
              <a:t>Komfortsteigerung und</a:t>
            </a:r>
          </a:p>
          <a:p>
            <a:r>
              <a:rPr lang="de-DE" sz="1500" dirty="0"/>
              <a:t>Legionellenschutz </a:t>
            </a:r>
          </a:p>
          <a:p>
            <a:r>
              <a:rPr lang="de-DE" sz="1500" dirty="0"/>
              <a:t>auch bei unregelmäßiger </a:t>
            </a:r>
          </a:p>
          <a:p>
            <a:r>
              <a:rPr lang="de-DE" sz="1500" dirty="0"/>
              <a:t>Benutzung der Zimmer</a:t>
            </a:r>
          </a:p>
          <a:p>
            <a:endParaRPr lang="de-DE" sz="1500" dirty="0"/>
          </a:p>
          <a:p>
            <a:r>
              <a:rPr lang="de-DE" sz="1500" dirty="0"/>
              <a:t>Einfach nachrüstbar, da </a:t>
            </a:r>
          </a:p>
          <a:p>
            <a:r>
              <a:rPr lang="de-DE" sz="1500" dirty="0"/>
              <a:t>keine Drittleitung benötigt </a:t>
            </a:r>
          </a:p>
        </p:txBody>
      </p:sp>
      <p:sp>
        <p:nvSpPr>
          <p:cNvPr id="36869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grpSp>
        <p:nvGrpSpPr>
          <p:cNvPr id="36870" name="Gruppieren 41"/>
          <p:cNvGrpSpPr>
            <a:grpSpLocks/>
          </p:cNvGrpSpPr>
          <p:nvPr/>
        </p:nvGrpSpPr>
        <p:grpSpPr bwMode="auto">
          <a:xfrm>
            <a:off x="3760788" y="1550988"/>
            <a:ext cx="4451350" cy="3959225"/>
            <a:chOff x="4071938" y="1557338"/>
            <a:chExt cx="4451350" cy="3959894"/>
          </a:xfrm>
        </p:grpSpPr>
        <p:pic>
          <p:nvPicPr>
            <p:cNvPr id="36871" name="Picture 2" descr="Bild 8a Hotel 01-04-20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1938" y="1575470"/>
              <a:ext cx="4451350" cy="394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Rechteck 43"/>
            <p:cNvSpPr/>
            <p:nvPr/>
          </p:nvSpPr>
          <p:spPr>
            <a:xfrm>
              <a:off x="6611938" y="1557338"/>
              <a:ext cx="1901825" cy="21911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050" b="1">
                  <a:latin typeface="Arial" panose="020B0604020202020204" pitchFamily="34" charset="0"/>
                  <a:cs typeface="Arial" panose="020B0604020202020204" pitchFamily="34" charset="0"/>
                </a:rPr>
                <a:t>Problemlösung im Hotel</a:t>
              </a:r>
            </a:p>
          </p:txBody>
        </p: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rafik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2575"/>
            <a:ext cx="4441825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1800" dirty="0">
                <a:latin typeface="Arial" pitchFamily="34" charset="0"/>
                <a:cs typeface="Arial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7892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789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791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791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792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792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792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789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789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791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789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790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1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789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790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790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2952750" cy="1739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sz="1800"/>
              <a:t>Problemlöser bei   fehlender Zirkulation </a:t>
            </a:r>
          </a:p>
          <a:p>
            <a:endParaRPr lang="de-DE" sz="1800"/>
          </a:p>
          <a:p>
            <a:r>
              <a:rPr lang="de-DE" sz="1800"/>
              <a:t>Ersatz für elektrische Begleitheizung</a:t>
            </a:r>
          </a:p>
          <a:p>
            <a:endParaRPr lang="de-DE" sz="1800">
              <a:latin typeface="Calibri" pitchFamily="34" charset="0"/>
            </a:endParaRPr>
          </a:p>
        </p:txBody>
      </p:sp>
      <p:sp>
        <p:nvSpPr>
          <p:cNvPr id="37894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/>
            </a:br>
            <a:r>
              <a:rPr lang="de-DE" sz="3200">
                <a:solidFill>
                  <a:srgbClr val="002060"/>
                </a:solidFill>
              </a:rPr>
              <a:t>Neue Zirkulation</a:t>
            </a:r>
            <a:br>
              <a:rPr lang="de-DE">
                <a:solidFill>
                  <a:srgbClr val="002060"/>
                </a:solidFill>
              </a:rPr>
            </a:br>
            <a:br>
              <a:rPr lang="de-DE" sz="1800"/>
            </a:br>
            <a:r>
              <a:rPr lang="de-DE" sz="1800"/>
              <a:t> </a:t>
            </a:r>
            <a:r>
              <a:rPr lang="de-DE" sz="2000" b="1">
                <a:solidFill>
                  <a:srgbClr val="262626"/>
                </a:solidFill>
              </a:rPr>
              <a:t>Lösungsvarianten</a:t>
            </a:r>
            <a:r>
              <a:rPr lang="de-DE" sz="1800"/>
              <a:t> </a:t>
            </a:r>
            <a:br>
              <a:rPr lang="de-DE" sz="2600"/>
            </a:br>
            <a:r>
              <a:rPr lang="de-DE" sz="2600"/>
              <a:t>	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Grafik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1557338"/>
            <a:ext cx="4452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416800" cy="4464050"/>
          </a:xfrm>
        </p:spPr>
        <p:txBody>
          <a:bodyPr rtlCol="0">
            <a:noAutofit/>
          </a:bodyPr>
          <a:lstStyle/>
          <a:p>
            <a:pPr marL="174625"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38916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8920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8943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8944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8945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8946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8947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8921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8922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8937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8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9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42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8923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8931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2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8924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892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6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8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2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893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7" name="Textfeld 36"/>
          <p:cNvSpPr txBox="1"/>
          <p:nvPr/>
        </p:nvSpPr>
        <p:spPr>
          <a:xfrm>
            <a:off x="755650" y="1989138"/>
            <a:ext cx="3096270" cy="313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defRPr/>
            </a:pPr>
            <a:r>
              <a:rPr lang="de-DE" sz="1500" b="1" dirty="0"/>
              <a:t>Legionellen im Entlüftungsschacht</a:t>
            </a:r>
          </a:p>
          <a:p>
            <a:pPr>
              <a:defRPr/>
            </a:pPr>
            <a:r>
              <a:rPr lang="de-DE" sz="1500" dirty="0"/>
              <a:t>Sehr große Legionellen-             gefahr bei stillgelegtem Entlüftungsschacht in den          Warm- und KW-Zuleitungen  </a:t>
            </a:r>
          </a:p>
          <a:p>
            <a:pPr>
              <a:defRPr/>
            </a:pPr>
            <a:endParaRPr lang="de-DE" sz="1500" dirty="0"/>
          </a:p>
          <a:p>
            <a:pPr>
              <a:defRPr/>
            </a:pPr>
            <a:r>
              <a:rPr lang="de-DE" sz="1500" b="1" dirty="0"/>
              <a:t>Problemlösung:</a:t>
            </a:r>
          </a:p>
          <a:p>
            <a:pPr>
              <a:defRPr/>
            </a:pPr>
            <a:r>
              <a:rPr lang="de-DE" sz="1500" dirty="0"/>
              <a:t>Zirkulationsregler ZR-P ES (spezielles Einbauzubehör) beseitigt stagnierendes Wasser          in der Warm- und Kaltwasser Zuleitung</a:t>
            </a:r>
            <a:endParaRPr lang="de-DE" sz="1500" dirty="0">
              <a:latin typeface="+mn-lt"/>
              <a:cs typeface="+mn-cs"/>
            </a:endParaRPr>
          </a:p>
        </p:txBody>
      </p:sp>
      <p:sp>
        <p:nvSpPr>
          <p:cNvPr id="38918" name="Titel 23"/>
          <p:cNvSpPr>
            <a:spLocks/>
          </p:cNvSpPr>
          <p:nvPr/>
        </p:nvSpPr>
        <p:spPr bwMode="auto">
          <a:xfrm>
            <a:off x="685800" y="488950"/>
            <a:ext cx="77724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br>
              <a:rPr lang="de-DE" sz="2600" dirty="0"/>
            </a:br>
            <a:r>
              <a:rPr lang="de-DE" sz="3200" dirty="0">
                <a:solidFill>
                  <a:srgbClr val="002060"/>
                </a:solidFill>
              </a:rPr>
              <a:t>Neue Zirkulation</a:t>
            </a:r>
            <a:br>
              <a:rPr lang="de-DE" dirty="0">
                <a:solidFill>
                  <a:srgbClr val="002060"/>
                </a:solidFill>
              </a:rPr>
            </a:br>
            <a:br>
              <a:rPr lang="de-DE" sz="1800" dirty="0"/>
            </a:br>
            <a:r>
              <a:rPr lang="de-DE" sz="1800" dirty="0"/>
              <a:t> </a:t>
            </a:r>
            <a:r>
              <a:rPr lang="de-DE" sz="2000" b="1" dirty="0">
                <a:solidFill>
                  <a:srgbClr val="262626"/>
                </a:solidFill>
              </a:rPr>
              <a:t>Lösungsvarianten</a:t>
            </a:r>
            <a:r>
              <a:rPr lang="de-DE" sz="1800" dirty="0"/>
              <a:t> </a:t>
            </a:r>
            <a:br>
              <a:rPr lang="de-DE" sz="2600" dirty="0"/>
            </a:br>
            <a:r>
              <a:rPr lang="de-DE" sz="2600" dirty="0"/>
              <a:t>	</a:t>
            </a:r>
          </a:p>
        </p:txBody>
      </p:sp>
      <p:sp>
        <p:nvSpPr>
          <p:cNvPr id="4" name="Ellipse 3"/>
          <p:cNvSpPr/>
          <p:nvPr/>
        </p:nvSpPr>
        <p:spPr>
          <a:xfrm>
            <a:off x="6227763" y="1755775"/>
            <a:ext cx="577850" cy="4318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buFont typeface="Arial" charset="0"/>
              <a:buNone/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20483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2048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2050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0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2051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2051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2051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2048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2048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2050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2049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50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2048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2049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2049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0484" name="Inhaltsplatzhalter 2"/>
          <p:cNvSpPr>
            <a:spLocks/>
          </p:cNvSpPr>
          <p:nvPr/>
        </p:nvSpPr>
        <p:spPr bwMode="auto">
          <a:xfrm>
            <a:off x="827088" y="1412875"/>
            <a:ext cx="8066087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</a:rPr>
              <a:t>Elektrische Begleitheizung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404040"/>
                </a:solidFill>
              </a:rPr>
              <a:t>	</a:t>
            </a:r>
            <a:r>
              <a:rPr lang="de-DE" sz="1500" dirty="0">
                <a:solidFill>
                  <a:srgbClr val="000000"/>
                </a:solidFill>
              </a:rPr>
              <a:t>Vorteil:  	- Preisgünstige Installation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Sofort heißes Wasser am Leitungsende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Frostschutz für wasserführende Rohre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                                             	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Nachteil: 	</a:t>
            </a:r>
            <a:r>
              <a:rPr lang="de-DE" sz="1500" dirty="0"/>
              <a:t>Stagnierendes Wasser in Warm- und KW-Leitungen innerhalb        		der Wohnungen </a:t>
            </a:r>
            <a:r>
              <a:rPr lang="de-DE" sz="1500" dirty="0">
                <a:solidFill>
                  <a:srgbClr val="000000"/>
                </a:solidFill>
              </a:rPr>
              <a:t>- Schwieriges Finden und Beheben von Fehlern 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Hohes Legionellenrisiko bei nachlassender Heizleistung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- Hohes Legionellenrisiko bei mangelhafter Isolierung                        		  (z.B. in Tiefgaragen)   </a:t>
            </a:r>
          </a:p>
          <a:p>
            <a:pPr marL="84138"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000000"/>
                </a:solidFill>
              </a:rPr>
              <a:t>		</a:t>
            </a:r>
            <a:r>
              <a:rPr lang="de-DE" sz="1500" dirty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de-DE" sz="1500" b="1" dirty="0">
                <a:solidFill>
                  <a:srgbClr val="FF0000"/>
                </a:solidFill>
                <a:sym typeface="Wingdings" pitchFamily="2" charset="2"/>
              </a:rPr>
              <a:t>Kein Hygieneschutz bei längerem Nichtzapfen </a:t>
            </a:r>
            <a:r>
              <a:rPr lang="de-DE" dirty="0">
                <a:solidFill>
                  <a:srgbClr val="000000"/>
                </a:solidFill>
              </a:rPr>
              <a:t>			</a:t>
            </a: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000000"/>
              </a:solidFill>
            </a:endParaRPr>
          </a:p>
          <a:p>
            <a:pPr marL="84138">
              <a:spcAft>
                <a:spcPts val="1200"/>
              </a:spcAft>
              <a:buFont typeface="Arial" charset="0"/>
              <a:buNone/>
            </a:pPr>
            <a:endParaRPr lang="de-DE" b="1" dirty="0">
              <a:solidFill>
                <a:srgbClr val="262626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pSp>
        <p:nvGrpSpPr>
          <p:cNvPr id="53" name="Gruppieren 52"/>
          <p:cNvGrpSpPr/>
          <p:nvPr/>
        </p:nvGrpSpPr>
        <p:grpSpPr>
          <a:xfrm>
            <a:off x="-24485" y="4011944"/>
            <a:ext cx="2100601" cy="2123031"/>
            <a:chOff x="-24485" y="4409183"/>
            <a:chExt cx="1556639" cy="1725791"/>
          </a:xfrm>
        </p:grpSpPr>
        <p:sp>
          <p:nvSpPr>
            <p:cNvPr id="54" name="Rechteck 53"/>
            <p:cNvSpPr/>
            <p:nvPr/>
          </p:nvSpPr>
          <p:spPr>
            <a:xfrm>
              <a:off x="2595" y="4409184"/>
              <a:ext cx="1529559" cy="1725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hteck 64"/>
            <p:cNvSpPr/>
            <p:nvPr/>
          </p:nvSpPr>
          <p:spPr>
            <a:xfrm>
              <a:off x="1048997" y="4409183"/>
              <a:ext cx="108624" cy="172579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756552" y="4409184"/>
              <a:ext cx="124258" cy="1725790"/>
              <a:chOff x="492245" y="3789040"/>
              <a:chExt cx="164460" cy="2366977"/>
            </a:xfrm>
          </p:grpSpPr>
          <p:sp>
            <p:nvSpPr>
              <p:cNvPr id="71" name="Rechteck 70"/>
              <p:cNvSpPr/>
              <p:nvPr/>
            </p:nvSpPr>
            <p:spPr>
              <a:xfrm>
                <a:off x="503753" y="3789040"/>
                <a:ext cx="143768" cy="2366977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Freihandform 71"/>
              <p:cNvSpPr/>
              <p:nvPr/>
            </p:nvSpPr>
            <p:spPr>
              <a:xfrm>
                <a:off x="492245" y="5766639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Freihandform 72"/>
              <p:cNvSpPr/>
              <p:nvPr/>
            </p:nvSpPr>
            <p:spPr>
              <a:xfrm>
                <a:off x="492245" y="5295385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4" name="Freihandform 73"/>
              <p:cNvSpPr/>
              <p:nvPr/>
            </p:nvSpPr>
            <p:spPr>
              <a:xfrm>
                <a:off x="494569" y="4824131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Freihandform 74"/>
              <p:cNvSpPr/>
              <p:nvPr/>
            </p:nvSpPr>
            <p:spPr>
              <a:xfrm>
                <a:off x="494569" y="4365104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Freihandform 75"/>
              <p:cNvSpPr/>
              <p:nvPr/>
            </p:nvSpPr>
            <p:spPr>
              <a:xfrm>
                <a:off x="492245" y="3901876"/>
                <a:ext cx="162136" cy="239110"/>
              </a:xfrm>
              <a:custGeom>
                <a:avLst/>
                <a:gdLst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95209"/>
                  <a:gd name="connsiteY0" fmla="*/ 236305 h 236305"/>
                  <a:gd name="connsiteX1" fmla="*/ 113016 w 195209"/>
                  <a:gd name="connsiteY1" fmla="*/ 164386 h 236305"/>
                  <a:gd name="connsiteX2" fmla="*/ 195209 w 195209"/>
                  <a:gd name="connsiteY2" fmla="*/ 0 h 236305"/>
                  <a:gd name="connsiteX3" fmla="*/ 195209 w 195209"/>
                  <a:gd name="connsiteY3" fmla="*/ 0 h 236305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3" fmla="*/ 175575 w 175575"/>
                  <a:gd name="connsiteY3" fmla="*/ 0 h 272769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80980"/>
                  <a:gd name="connsiteY0" fmla="*/ 277113 h 277113"/>
                  <a:gd name="connsiteX1" fmla="*/ 93382 w 180980"/>
                  <a:gd name="connsiteY1" fmla="*/ 168730 h 277113"/>
                  <a:gd name="connsiteX2" fmla="*/ 175575 w 180980"/>
                  <a:gd name="connsiteY2" fmla="*/ 4344 h 277113"/>
                  <a:gd name="connsiteX3" fmla="*/ 172770 w 180980"/>
                  <a:gd name="connsiteY3" fmla="*/ 52027 h 277113"/>
                  <a:gd name="connsiteX0" fmla="*/ 0 w 175575"/>
                  <a:gd name="connsiteY0" fmla="*/ 272769 h 272769"/>
                  <a:gd name="connsiteX1" fmla="*/ 93382 w 175575"/>
                  <a:gd name="connsiteY1" fmla="*/ 164386 h 272769"/>
                  <a:gd name="connsiteX2" fmla="*/ 175575 w 175575"/>
                  <a:gd name="connsiteY2" fmla="*/ 0 h 272769"/>
                  <a:gd name="connsiteX0" fmla="*/ 0 w 176054"/>
                  <a:gd name="connsiteY0" fmla="*/ 272769 h 272769"/>
                  <a:gd name="connsiteX1" fmla="*/ 93382 w 176054"/>
                  <a:gd name="connsiteY1" fmla="*/ 164386 h 272769"/>
                  <a:gd name="connsiteX2" fmla="*/ 175575 w 176054"/>
                  <a:gd name="connsiteY2" fmla="*/ 0 h 272769"/>
                  <a:gd name="connsiteX0" fmla="*/ 0 w 170481"/>
                  <a:gd name="connsiteY0" fmla="*/ 191427 h 191427"/>
                  <a:gd name="connsiteX1" fmla="*/ 93382 w 170481"/>
                  <a:gd name="connsiteY1" fmla="*/ 83044 h 191427"/>
                  <a:gd name="connsiteX2" fmla="*/ 169965 w 170481"/>
                  <a:gd name="connsiteY2" fmla="*/ 0 h 191427"/>
                  <a:gd name="connsiteX0" fmla="*/ 0 w 162136"/>
                  <a:gd name="connsiteY0" fmla="*/ 239110 h 239110"/>
                  <a:gd name="connsiteX1" fmla="*/ 93382 w 162136"/>
                  <a:gd name="connsiteY1" fmla="*/ 130727 h 239110"/>
                  <a:gd name="connsiteX2" fmla="*/ 161551 w 162136"/>
                  <a:gd name="connsiteY2" fmla="*/ 0 h 239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2136" h="239110">
                    <a:moveTo>
                      <a:pt x="0" y="239110"/>
                    </a:moveTo>
                    <a:cubicBezTo>
                      <a:pt x="6818" y="164648"/>
                      <a:pt x="66457" y="170579"/>
                      <a:pt x="93382" y="130727"/>
                    </a:cubicBezTo>
                    <a:cubicBezTo>
                      <a:pt x="120307" y="90875"/>
                      <a:pt x="167954" y="58719"/>
                      <a:pt x="161551" y="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7" name="Textfeld 66"/>
            <p:cNvSpPr txBox="1"/>
            <p:nvPr/>
          </p:nvSpPr>
          <p:spPr>
            <a:xfrm>
              <a:off x="-1" y="4578623"/>
              <a:ext cx="816086" cy="2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Elektrisches Heizband</a:t>
              </a:r>
              <a:endParaRPr lang="fr-FR" sz="800" dirty="0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408042" y="4813332"/>
              <a:ext cx="418246" cy="119705"/>
            </a:xfrm>
            <a:custGeom>
              <a:avLst/>
              <a:gdLst>
                <a:gd name="connsiteX0" fmla="*/ 0 w 226956"/>
                <a:gd name="connsiteY0" fmla="*/ 0 h 154593"/>
                <a:gd name="connsiteX1" fmla="*/ 226956 w 226956"/>
                <a:gd name="connsiteY1" fmla="*/ 154593 h 154593"/>
                <a:gd name="connsiteX2" fmla="*/ 226956 w 226956"/>
                <a:gd name="connsiteY2" fmla="*/ 15130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56" h="154593">
                  <a:moveTo>
                    <a:pt x="0" y="0"/>
                  </a:moveTo>
                  <a:lnTo>
                    <a:pt x="226956" y="154593"/>
                  </a:lnTo>
                  <a:lnTo>
                    <a:pt x="226956" y="15130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-24485" y="5127628"/>
              <a:ext cx="816086" cy="246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/>
                <a:t>Steigleitung Warmwasser</a:t>
              </a:r>
              <a:endParaRPr lang="fr-FR" sz="800" dirty="0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530781" y="5358266"/>
              <a:ext cx="295507" cy="123150"/>
            </a:xfrm>
            <a:custGeom>
              <a:avLst/>
              <a:gdLst>
                <a:gd name="connsiteX0" fmla="*/ 0 w 226956"/>
                <a:gd name="connsiteY0" fmla="*/ 0 h 154593"/>
                <a:gd name="connsiteX1" fmla="*/ 226956 w 226956"/>
                <a:gd name="connsiteY1" fmla="*/ 154593 h 154593"/>
                <a:gd name="connsiteX2" fmla="*/ 226956 w 226956"/>
                <a:gd name="connsiteY2" fmla="*/ 15130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956" h="154593">
                  <a:moveTo>
                    <a:pt x="0" y="0"/>
                  </a:moveTo>
                  <a:lnTo>
                    <a:pt x="226956" y="154593"/>
                  </a:lnTo>
                  <a:lnTo>
                    <a:pt x="226956" y="151303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855323069"/>
      </p:ext>
    </p:extLst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23"/>
          <p:cNvSpPr>
            <a:spLocks noGrp="1"/>
          </p:cNvSpPr>
          <p:nvPr>
            <p:ph type="ctrTitle"/>
          </p:nvPr>
        </p:nvSpPr>
        <p:spPr>
          <a:xfrm>
            <a:off x="539750" y="1125538"/>
            <a:ext cx="8353425" cy="4409362"/>
          </a:xfrm>
        </p:spPr>
        <p:txBody>
          <a:bodyPr/>
          <a:lstStyle/>
          <a:p>
            <a:pPr algn="l" eaLnBrk="1" hangingPunct="1"/>
            <a:br>
              <a:rPr lang="de-DE" sz="2900" dirty="0">
                <a:latin typeface="Arial" charset="0"/>
                <a:cs typeface="Arial" charset="0"/>
              </a:rPr>
            </a:br>
            <a:r>
              <a:rPr lang="de-DE" sz="2000" b="1" dirty="0">
                <a:solidFill>
                  <a:srgbClr val="002060"/>
                </a:solidFill>
                <a:latin typeface="Arial" charset="0"/>
                <a:cs typeface="Arial" charset="0"/>
              </a:rPr>
              <a:t>Entscheidende Vorteile der Neuen Zirkulation </a:t>
            </a:r>
            <a:br>
              <a:rPr lang="de-DE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br>
              <a:rPr lang="de-DE" sz="2400" b="1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de-DE" sz="2000" dirty="0">
                <a:latin typeface="Arial" charset="0"/>
                <a:cs typeface="Arial" charset="0"/>
              </a:rPr>
              <a:t> 	</a:t>
            </a: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  Zuverlässiger Legionellenschutz 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 	   - 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Beseitigung des stagnierenden Wassers in allen Leitungen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	   -  Legionellenschutz-Modul, welches das aus dem Speicher               		      ins Gebäude fließende Waser thermisch desinfiziert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-  50% Energieeinsparung vgl. mit klassischer Zirkulation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Einfach und kostengünstig im Neubau (Ideal für Gebäudetyp E)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Wassersparend – sofort warmes Wasser zum Duschen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Einfache Nachrüstung bei fehlender Drittleitung</a:t>
            </a: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-  Einsparung der vertikalen Zirkulations-Steigleitung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 		   sowie 200 % Isolierung der Warmwasser Steigleitung </a:t>
            </a:r>
            <a:b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   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D</a:t>
            </a:r>
            <a:r>
              <a:rPr lang="de-DE" sz="15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eutliche Einsparung von Herstell- und Energiekosten</a:t>
            </a:r>
            <a:br>
              <a:rPr lang="de-DE" sz="24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br>
              <a:rPr lang="de-DE" sz="2900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</a:br>
            <a:endParaRPr lang="de-DE" sz="2900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39939" name="Text Box 7"/>
          <p:cNvSpPr txBox="1">
            <a:spLocks noChangeArrowheads="1"/>
          </p:cNvSpPr>
          <p:nvPr/>
        </p:nvSpPr>
        <p:spPr bwMode="auto">
          <a:xfrm>
            <a:off x="1031875" y="6156325"/>
            <a:ext cx="3829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de-DE" sz="1100">
                <a:solidFill>
                  <a:srgbClr val="FFFFFF"/>
                </a:solidFill>
              </a:rPr>
              <a:t>SOFORT WARMES WASSER MIT HYGIENESCHUTZ</a:t>
            </a:r>
            <a:endParaRPr lang="de-DE" sz="1800"/>
          </a:p>
        </p:txBody>
      </p:sp>
      <p:grpSp>
        <p:nvGrpSpPr>
          <p:cNvPr id="3994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3994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3996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996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3996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3996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3996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3994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3994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3995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6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994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3995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994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3994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4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995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Inhaltsplatzhalter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777162" cy="3085718"/>
          </a:xfrm>
        </p:spPr>
        <p:txBody>
          <a:bodyPr/>
          <a:lstStyle/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Bernhard Miller</a:t>
            </a:r>
          </a:p>
          <a:p>
            <a:pPr marL="2782888" algn="l" eaLnBrk="1" hangingPunct="1"/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Miller Energiesysteme GmbH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Schwalbenstraße 32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71263 Weil der Stadt</a:t>
            </a:r>
          </a:p>
          <a:p>
            <a:pPr marL="2782888" algn="l" eaLnBrk="1" hangingPunct="1"/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Telefon: +49 (0) 7033 39 19 85</a:t>
            </a:r>
          </a:p>
          <a:p>
            <a:pPr marL="2782888" algn="l" eaLnBrk="1" hangingPunct="1"/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Mobil:    +49 (0) 175 27 14 257</a:t>
            </a:r>
          </a:p>
          <a:p>
            <a:pPr marL="2782888" algn="l" eaLnBrk="1" hangingPunct="1"/>
            <a:endParaRPr lang="de-DE" sz="1600" dirty="0">
              <a:solidFill>
                <a:srgbClr val="0000CC"/>
              </a:solidFill>
              <a:latin typeface="Arial" charset="0"/>
              <a:cs typeface="Arial" charset="0"/>
            </a:endParaRPr>
          </a:p>
          <a:p>
            <a:pPr marL="2782888" algn="l" eaLnBrk="1" hangingPunct="1"/>
            <a:r>
              <a:rPr lang="de-DE" sz="1500" dirty="0">
                <a:solidFill>
                  <a:srgbClr val="0000CC"/>
                </a:solidFill>
                <a:latin typeface="Arial" charset="0"/>
                <a:cs typeface="Arial" charset="0"/>
              </a:rPr>
              <a:t>info@miller-energiesysteme.de</a:t>
            </a: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 </a:t>
            </a:r>
          </a:p>
          <a:p>
            <a:pPr marL="2058988" algn="l" eaLnBrk="1" hangingPunct="1"/>
            <a:r>
              <a:rPr lang="de-DE" sz="1500" dirty="0">
                <a:solidFill>
                  <a:srgbClr val="0000CC"/>
                </a:solidFill>
                <a:latin typeface="Arial" charset="0"/>
                <a:cs typeface="Arial" charset="0"/>
              </a:rPr>
              <a:t>	 www.miller-energiesysteme,de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sp>
        <p:nvSpPr>
          <p:cNvPr id="40963" name="Titel 1"/>
          <p:cNvSpPr>
            <a:spLocks noGrp="1"/>
          </p:cNvSpPr>
          <p:nvPr>
            <p:ph type="ctrTitle"/>
          </p:nvPr>
        </p:nvSpPr>
        <p:spPr>
          <a:xfrm>
            <a:off x="685800" y="1341438"/>
            <a:ext cx="7772400" cy="1470025"/>
          </a:xfrm>
        </p:spPr>
        <p:txBody>
          <a:bodyPr/>
          <a:lstStyle/>
          <a:p>
            <a:pPr eaLnBrk="1" hangingPunct="1"/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Danke für Ihre Aufmerksamkeit</a:t>
            </a:r>
          </a:p>
        </p:txBody>
      </p:sp>
      <p:grpSp>
        <p:nvGrpSpPr>
          <p:cNvPr id="40964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40965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40988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40989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40990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40991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40992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40966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40967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40982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3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5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7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0968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40976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7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8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81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40969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409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1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3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097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23"/>
          <p:cNvSpPr>
            <a:spLocks noGrp="1"/>
          </p:cNvSpPr>
          <p:nvPr>
            <p:ph type="ctrTitle" idx="4294967295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8434" name="Inhaltsplatzhalter 2"/>
          <p:cNvSpPr>
            <a:spLocks noGrp="1"/>
          </p:cNvSpPr>
          <p:nvPr>
            <p:ph type="subTitle" idx="4294967295"/>
          </p:nvPr>
        </p:nvSpPr>
        <p:spPr>
          <a:xfrm>
            <a:off x="827087" y="1412875"/>
            <a:ext cx="7057559" cy="44640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Ringleitung zwischen Entnahmestellen innerhalb der Wohnung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latin typeface="Arial" charset="0"/>
                <a:cs typeface="Arial" charset="0"/>
              </a:rPr>
              <a:t>Vorteil:	Wasseraustausch an allen Entnahmestellen 			innerhalb der Wohnung bei Wasserzapfung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endParaRPr lang="de-DE" sz="1500" dirty="0">
              <a:latin typeface="Arial" charset="0"/>
              <a:cs typeface="Arial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	Nachteil:	Wasseraustausch nur bei Wasserentnahme</a:t>
            </a: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de-DE" sz="1500" dirty="0"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</a:rPr>
              <a:t>Kein Hygieneschutz bei längerem Nichtzapfen 			    </a:t>
            </a:r>
            <a:r>
              <a:rPr lang="de-DE" sz="1500" dirty="0">
                <a:latin typeface="Arial" charset="0"/>
                <a:cs typeface="Arial" charset="0"/>
              </a:rPr>
              <a:t>(z.B. Urlaub)    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Deutlich längere Wartezeit  auf warmes Wasser –            doppelte Wartezeit in Ringmitte! 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 Gefahr von Beanstandungen wegen zu langer</a:t>
            </a:r>
          </a:p>
          <a:p>
            <a:pPr marL="1790700" indent="-1790700" eaLnBrk="1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anose="05000000000000000000" pitchFamily="2" charset="2"/>
              </a:rPr>
              <a:t>	     Wartezeit auf warmes Wasser</a:t>
            </a:r>
            <a:r>
              <a:rPr lang="de-DE" sz="1600" dirty="0">
                <a:latin typeface="Arial" charset="0"/>
                <a:cs typeface="Arial" charset="0"/>
              </a:rPr>
              <a:t>		</a:t>
            </a:r>
            <a:endParaRPr lang="de-DE" sz="1800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buFont typeface="Arial" charset="0"/>
              <a:buNone/>
            </a:pPr>
            <a:endParaRPr lang="de-DE" sz="20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8436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8437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8460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8461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8462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8463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8464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8438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8439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8454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5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7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9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440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8448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9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0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1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2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53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8441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844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3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8447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F16DF-8436-411E-B43E-BA2952C5B51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5" y="4021474"/>
            <a:ext cx="2086239" cy="212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23"/>
          <p:cNvSpPr>
            <a:spLocks noGrp="1"/>
          </p:cNvSpPr>
          <p:nvPr>
            <p:ph type="ctrTitle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type="subTitle" idx="1"/>
          </p:nvPr>
        </p:nvSpPr>
        <p:spPr>
          <a:xfrm>
            <a:off x="827088" y="1412875"/>
            <a:ext cx="7561336" cy="4464050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Klassische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Vorteil:	Zuverlässige Hygiene in Warmwasserleitungen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Im Mehrfamilienhaus bis zu Wohnungswasserzählern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98525" indent="-898525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Nachteil:	Stagnierendes Wasser in Warm- 					und KW-Leitungen innerhalb der Wohnungen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Stagnierendes Wasser auch in Kaltwasser-Steigleitung 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Kein Hygieneschutz bei längerem Nichtzapfen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058988" indent="-1970088" algn="l" defTabSz="219075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- Unkontrollierbarer Temperaturanstieg                                        	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in Kaltwasser-Steigleitungen </a:t>
            </a:r>
            <a:endParaRPr lang="de-DE" sz="15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7412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743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3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743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743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4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741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741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743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74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741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4011944"/>
            <a:ext cx="2090302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23"/>
          <p:cNvSpPr>
            <a:spLocks noGrp="1"/>
          </p:cNvSpPr>
          <p:nvPr>
            <p:ph type="ctrTitle"/>
          </p:nvPr>
        </p:nvSpPr>
        <p:spPr>
          <a:xfrm>
            <a:off x="468313" y="403225"/>
            <a:ext cx="7772400" cy="865188"/>
          </a:xfrm>
        </p:spPr>
        <p:txBody>
          <a:bodyPr/>
          <a:lstStyle/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17410" name="Inhaltsplatzhalter 2"/>
          <p:cNvSpPr>
            <a:spLocks noGrp="1"/>
          </p:cNvSpPr>
          <p:nvPr>
            <p:ph type="subTitle" idx="1"/>
          </p:nvPr>
        </p:nvSpPr>
        <p:spPr>
          <a:xfrm>
            <a:off x="827087" y="1412875"/>
            <a:ext cx="8202710" cy="4870812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Innenliegende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898989"/>
                </a:solidFill>
                <a:latin typeface="Arial" charset="0"/>
                <a:cs typeface="Arial" charset="0"/>
              </a:rPr>
              <a:t> 	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Vorteil:	Zuverlässige Hygiene in Warmwasser-Steigleitung 	                            		- im Mehrfamilienhaus bis zu Wohnungswasserzählern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Deutliche Energie- und Kosteneinsparungen                                               		im Vergleich zu klassischer Zirkulation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Geringerer Platzbedarf, weniger Aufheizen im Versorgungsschacht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898525" indent="-898525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Nachteil:	Stagnierendes Wasser in Warm- 					und KW-Leitungen innerhalb der Wohnungen </a:t>
            </a:r>
          </a:p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		Stagnierendes Wasser auch in Kaltwasser-Steigleitung </a:t>
            </a:r>
          </a:p>
          <a:p>
            <a:pPr algn="l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</a:rPr>
              <a:t>           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Kein Hygieneschutz bei längerem Nichtzapfen</a:t>
            </a:r>
            <a:r>
              <a:rPr lang="de-DE" sz="15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</a:t>
            </a:r>
          </a:p>
          <a:p>
            <a:pPr marL="2058988" indent="-1970088" algn="l" eaLnBrk="1" hangingPunct="1">
              <a:spcBef>
                <a:spcPts val="300"/>
              </a:spcBef>
              <a:spcAft>
                <a:spcPts val="300"/>
              </a:spcAft>
            </a:pPr>
            <a:endParaRPr lang="de-DE" sz="1600" dirty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endParaRPr lang="de-DE" sz="1000" dirty="0">
              <a:solidFill>
                <a:schemeClr val="tx1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</a:t>
            </a:r>
            <a:r>
              <a:rPr lang="de-DE" sz="11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Innenliegende Zirkulation der Fa. Geberit</a:t>
            </a:r>
          </a:p>
          <a:p>
            <a:pPr marL="2058988" indent="-1970088" algn="l" eaLnBrk="1" hangingPunct="1">
              <a:spcBef>
                <a:spcPts val="0"/>
              </a:spcBef>
              <a:spcAft>
                <a:spcPts val="0"/>
              </a:spcAft>
            </a:pPr>
            <a:r>
              <a:rPr lang="de-DE" sz="11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                               Auch nachträglicher Einbau ist möglich z.B. anstelle Steckwinkel</a:t>
            </a:r>
          </a:p>
          <a:p>
            <a:pPr marL="2058988" indent="-1970088" algn="l" defTabSz="219075" eaLnBrk="1" hangingPunct="1">
              <a:spcBef>
                <a:spcPct val="0"/>
              </a:spcBef>
              <a:spcAft>
                <a:spcPts val="0"/>
              </a:spcAft>
            </a:pPr>
            <a:r>
              <a:rPr lang="de-DE" sz="1600" dirty="0">
                <a:solidFill>
                  <a:schemeClr val="tx1"/>
                </a:solidFill>
                <a:latin typeface="Arial" charset="0"/>
                <a:cs typeface="Arial" charset="0"/>
                <a:sym typeface="Wingdings" pitchFamily="2" charset="2"/>
              </a:rPr>
              <a:t>	</a:t>
            </a:r>
            <a:endParaRPr lang="de-DE" sz="1600" dirty="0">
              <a:solidFill>
                <a:srgbClr val="898989"/>
              </a:solidFill>
              <a:latin typeface="Arial" charset="0"/>
              <a:cs typeface="Arial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7412" name="Gruppieren 7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7436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37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7438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7439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7440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7414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7415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7430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1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2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4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3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6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742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5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7417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741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19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0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1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2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742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6" y="4011944"/>
            <a:ext cx="2090302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87" y="4011944"/>
            <a:ext cx="1541445" cy="213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58" y="4011945"/>
            <a:ext cx="548858" cy="213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5"/>
          <p:cNvGrpSpPr/>
          <p:nvPr/>
        </p:nvGrpSpPr>
        <p:grpSpPr>
          <a:xfrm>
            <a:off x="6246712" y="5411742"/>
            <a:ext cx="629539" cy="590150"/>
            <a:chOff x="5836662" y="5453628"/>
            <a:chExt cx="712115" cy="653977"/>
          </a:xfrm>
        </p:grpSpPr>
        <p:sp>
          <p:nvSpPr>
            <p:cNvPr id="3" name="Rechteck 2"/>
            <p:cNvSpPr/>
            <p:nvPr/>
          </p:nvSpPr>
          <p:spPr>
            <a:xfrm>
              <a:off x="5945989" y="5453628"/>
              <a:ext cx="602788" cy="6539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5836662" y="5826187"/>
              <a:ext cx="308878" cy="140207"/>
            </a:xfrm>
            <a:custGeom>
              <a:avLst/>
              <a:gdLst>
                <a:gd name="connsiteX0" fmla="*/ 0 w 200025"/>
                <a:gd name="connsiteY0" fmla="*/ 76200 h 76200"/>
                <a:gd name="connsiteX1" fmla="*/ 200025 w 200025"/>
                <a:gd name="connsiteY1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0025" h="76200">
                  <a:moveTo>
                    <a:pt x="0" y="76200"/>
                  </a:moveTo>
                  <a:lnTo>
                    <a:pt x="2000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63033" flipV="1">
            <a:off x="6347189" y="5549706"/>
            <a:ext cx="510853" cy="33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9658348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type="subTitle" idx="1"/>
          </p:nvPr>
        </p:nvSpPr>
        <p:spPr>
          <a:xfrm>
            <a:off x="755576" y="1258175"/>
            <a:ext cx="7485137" cy="4464050"/>
          </a:xfrm>
        </p:spPr>
        <p:txBody>
          <a:bodyPr/>
          <a:lstStyle/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Automatische Hygienespülung (Unterputzlösung)</a:t>
            </a:r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Vorteil: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		durch Beseitigung stagnierenden Wassers in allen 			Leitungen (auch KW selbst bei langer Abwesenheit)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        	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Nachteil:	- Hoher Wasser- und Energieverbrauch                               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Hohe Material- und Installationskosten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Sehr teure und schwierige Nachrüstung im Altbau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- Bei Wasserzapfen Wartezeit auf warmes Wasser </a:t>
            </a:r>
            <a:r>
              <a:rPr lang="de-DE" sz="16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6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946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948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948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948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946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946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947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94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94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35" name="Titel 23"/>
          <p:cNvSpPr txBox="1">
            <a:spLocks/>
          </p:cNvSpPr>
          <p:nvPr/>
        </p:nvSpPr>
        <p:spPr bwMode="auto">
          <a:xfrm>
            <a:off x="468313" y="403225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8" y="4011945"/>
            <a:ext cx="2081444" cy="2134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363962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type="subTitle" idx="1"/>
          </p:nvPr>
        </p:nvSpPr>
        <p:spPr>
          <a:xfrm>
            <a:off x="827584" y="1280706"/>
            <a:ext cx="7488832" cy="4464050"/>
          </a:xfrm>
        </p:spPr>
        <p:txBody>
          <a:bodyPr/>
          <a:lstStyle/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</a:pPr>
            <a:r>
              <a:rPr lang="de-DE" sz="1500" b="1" dirty="0">
                <a:solidFill>
                  <a:srgbClr val="262626"/>
                </a:solidFill>
                <a:latin typeface="Arial" charset="0"/>
                <a:cs typeface="Arial" charset="0"/>
              </a:rPr>
              <a:t>Automatische Hygienespülung mit berührungsloser Mischbatterie</a:t>
            </a:r>
            <a:endParaRPr lang="de-DE" sz="1500" dirty="0">
              <a:solidFill>
                <a:srgbClr val="40404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404040"/>
                </a:solidFill>
                <a:latin typeface="Arial" charset="0"/>
                <a:cs typeface="Arial" charset="0"/>
              </a:rPr>
              <a:t>	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Vorteil:	</a:t>
            </a:r>
            <a:r>
              <a:rPr lang="de-DE" sz="1500" b="1" dirty="0">
                <a:solidFill>
                  <a:srgbClr val="FF0000"/>
                </a:solidFill>
                <a:latin typeface="Arial" charset="0"/>
                <a:cs typeface="Arial" charset="0"/>
                <a:sym typeface="Wingdings" pitchFamily="2" charset="2"/>
              </a:rPr>
              <a:t> Zuverlässiger Hygieneschutz bei längerem Nichtzapfen</a:t>
            </a: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 		durch Beseitigung stagnierenden Wassers in allen     		Leitungen (auch KW) selbst bei langer Abwesenheit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Nachteil:	- Hoher Wasser- und Energieverbrauch                                  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- Gefahr von Wasserschäden bei 				  blockiertem Wasserablauf</a:t>
            </a:r>
          </a:p>
          <a:p>
            <a:pPr marL="84138"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de-DE" sz="15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  <a:r>
              <a:rPr lang="de-DE" sz="1500" dirty="0">
                <a:solidFill>
                  <a:srgbClr val="FF0000"/>
                </a:solidFill>
                <a:latin typeface="Arial" charset="0"/>
                <a:cs typeface="Arial" charset="0"/>
              </a:rPr>
              <a:t>- Bei Wasserzapfen Wartezeit auf warmes Wasser </a:t>
            </a:r>
            <a:endParaRPr lang="de-DE" sz="15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4138" algn="l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endParaRPr lang="de-DE" sz="400" b="1" dirty="0">
              <a:solidFill>
                <a:srgbClr val="262626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 sz="1800">
              <a:latin typeface="Calibri" pitchFamily="34" charset="0"/>
            </a:endParaRPr>
          </a:p>
        </p:txBody>
      </p:sp>
      <p:grpSp>
        <p:nvGrpSpPr>
          <p:cNvPr id="19460" name="Gruppieren 14"/>
          <p:cNvGrpSpPr>
            <a:grpSpLocks/>
          </p:cNvGrpSpPr>
          <p:nvPr/>
        </p:nvGrpSpPr>
        <p:grpSpPr bwMode="auto">
          <a:xfrm>
            <a:off x="0" y="5162550"/>
            <a:ext cx="9144000" cy="1651000"/>
            <a:chOff x="0" y="5162372"/>
            <a:chExt cx="9143807" cy="1650868"/>
          </a:xfrm>
        </p:grpSpPr>
        <p:grpSp>
          <p:nvGrpSpPr>
            <p:cNvPr id="19461" name="Group 5"/>
            <p:cNvGrpSpPr>
              <a:grpSpLocks/>
            </p:cNvGrpSpPr>
            <p:nvPr/>
          </p:nvGrpSpPr>
          <p:grpSpPr bwMode="auto">
            <a:xfrm>
              <a:off x="0" y="5998853"/>
              <a:ext cx="9143807" cy="814387"/>
              <a:chOff x="0" y="12148"/>
              <a:chExt cx="16366" cy="1282"/>
            </a:xfrm>
          </p:grpSpPr>
          <p:sp>
            <p:nvSpPr>
              <p:cNvPr id="19484" name="Rectangle 6"/>
              <p:cNvSpPr>
                <a:spLocks noChangeArrowheads="1"/>
              </p:cNvSpPr>
              <p:nvPr/>
            </p:nvSpPr>
            <p:spPr bwMode="auto">
              <a:xfrm>
                <a:off x="0" y="12380"/>
                <a:ext cx="11251" cy="465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5" name="Text Box 7"/>
              <p:cNvSpPr txBox="1">
                <a:spLocks noChangeArrowheads="1"/>
              </p:cNvSpPr>
              <p:nvPr/>
            </p:nvSpPr>
            <p:spPr bwMode="auto">
              <a:xfrm>
                <a:off x="1847" y="12395"/>
                <a:ext cx="6852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>
                    <a:solidFill>
                      <a:srgbClr val="FFFFFF"/>
                    </a:solidFill>
                  </a:rPr>
                  <a:t>SOFORT WARMES WASSER  -  MIT HYGIENESCHUTZ</a:t>
                </a:r>
                <a:endParaRPr lang="de-DE" sz="1800"/>
              </a:p>
            </p:txBody>
          </p:sp>
          <p:sp>
            <p:nvSpPr>
              <p:cNvPr id="19486" name="Text Box 8"/>
              <p:cNvSpPr txBox="1">
                <a:spLocks noChangeArrowheads="1"/>
              </p:cNvSpPr>
              <p:nvPr/>
            </p:nvSpPr>
            <p:spPr bwMode="auto">
              <a:xfrm>
                <a:off x="11147" y="12148"/>
                <a:ext cx="3044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de-DE" sz="3200" b="1">
                    <a:solidFill>
                      <a:srgbClr val="000000"/>
                    </a:solidFill>
                  </a:rPr>
                  <a:t>MILLER</a:t>
                </a:r>
                <a:endParaRPr lang="de-DE" sz="1800"/>
              </a:p>
            </p:txBody>
          </p:sp>
          <p:sp>
            <p:nvSpPr>
              <p:cNvPr id="19487" name="Rectangle 9"/>
              <p:cNvSpPr>
                <a:spLocks noChangeArrowheads="1"/>
              </p:cNvSpPr>
              <p:nvPr/>
            </p:nvSpPr>
            <p:spPr bwMode="auto">
              <a:xfrm>
                <a:off x="14112" y="12380"/>
                <a:ext cx="2254" cy="465"/>
              </a:xfrm>
              <a:prstGeom prst="rect">
                <a:avLst/>
              </a:prstGeom>
              <a:solidFill>
                <a:srgbClr val="33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de-DE" sz="1800">
                  <a:latin typeface="Calibri" pitchFamily="34" charset="0"/>
                </a:endParaRPr>
              </a:p>
            </p:txBody>
          </p:sp>
          <p:sp>
            <p:nvSpPr>
              <p:cNvPr id="19488" name="Text Box 10"/>
              <p:cNvSpPr txBox="1">
                <a:spLocks noChangeArrowheads="1"/>
              </p:cNvSpPr>
              <p:nvPr/>
            </p:nvSpPr>
            <p:spPr bwMode="auto">
              <a:xfrm>
                <a:off x="11833" y="12815"/>
                <a:ext cx="3954" cy="6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de-DE" sz="1100" dirty="0">
                    <a:solidFill>
                      <a:srgbClr val="000000"/>
                    </a:solidFill>
                  </a:rPr>
                  <a:t>ENERGIESYSTEME</a:t>
                </a:r>
                <a:endParaRPr lang="de-DE" sz="1800" dirty="0"/>
              </a:p>
            </p:txBody>
          </p:sp>
        </p:grpSp>
        <p:grpSp>
          <p:nvGrpSpPr>
            <p:cNvPr id="19462" name="Group 2"/>
            <p:cNvGrpSpPr>
              <a:grpSpLocks/>
            </p:cNvGrpSpPr>
            <p:nvPr/>
          </p:nvGrpSpPr>
          <p:grpSpPr bwMode="auto">
            <a:xfrm flipV="1">
              <a:off x="8720337" y="5162372"/>
              <a:ext cx="319607" cy="1384247"/>
              <a:chOff x="8186" y="3472"/>
              <a:chExt cx="371" cy="2950"/>
            </a:xfrm>
          </p:grpSpPr>
          <p:grpSp>
            <p:nvGrpSpPr>
              <p:cNvPr id="19463" name="Group 3"/>
              <p:cNvGrpSpPr>
                <a:grpSpLocks/>
              </p:cNvGrpSpPr>
              <p:nvPr/>
            </p:nvGrpSpPr>
            <p:grpSpPr bwMode="auto">
              <a:xfrm>
                <a:off x="8186" y="3472"/>
                <a:ext cx="371" cy="957"/>
                <a:chOff x="10898" y="373"/>
                <a:chExt cx="371" cy="1109"/>
              </a:xfrm>
            </p:grpSpPr>
            <p:sp>
              <p:nvSpPr>
                <p:cNvPr id="1947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9" name="Line 5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2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911" y="373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83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4" name="Group 10"/>
              <p:cNvGrpSpPr>
                <a:grpSpLocks/>
              </p:cNvGrpSpPr>
              <p:nvPr/>
            </p:nvGrpSpPr>
            <p:grpSpPr bwMode="auto">
              <a:xfrm>
                <a:off x="8187" y="4429"/>
                <a:ext cx="366" cy="997"/>
                <a:chOff x="10898" y="326"/>
                <a:chExt cx="366" cy="1156"/>
              </a:xfrm>
            </p:grpSpPr>
            <p:sp>
              <p:nvSpPr>
                <p:cNvPr id="1947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3" name="Line 12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6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7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19465" name="Group 17"/>
              <p:cNvGrpSpPr>
                <a:grpSpLocks/>
              </p:cNvGrpSpPr>
              <p:nvPr/>
            </p:nvGrpSpPr>
            <p:grpSpPr bwMode="auto">
              <a:xfrm>
                <a:off x="8187" y="5425"/>
                <a:ext cx="366" cy="997"/>
                <a:chOff x="10898" y="326"/>
                <a:chExt cx="366" cy="1156"/>
              </a:xfrm>
            </p:grpSpPr>
            <p:sp>
              <p:nvSpPr>
                <p:cNvPr id="1946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1068" y="1253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7" name="Line 19"/>
                <p:cNvSpPr>
                  <a:spLocks noChangeShapeType="1"/>
                </p:cNvSpPr>
                <p:nvPr/>
              </p:nvSpPr>
              <p:spPr bwMode="auto">
                <a:xfrm>
                  <a:off x="11066" y="788"/>
                  <a:ext cx="195" cy="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1069" y="102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6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11069" y="562"/>
                  <a:ext cx="195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0900" y="326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471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0898" y="1481"/>
                  <a:ext cx="358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259635-6EA3-4A9D-A0A6-2C6C12BD752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1944"/>
            <a:ext cx="2076116" cy="213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itel 23"/>
          <p:cNvSpPr txBox="1">
            <a:spLocks/>
          </p:cNvSpPr>
          <p:nvPr/>
        </p:nvSpPr>
        <p:spPr bwMode="auto">
          <a:xfrm>
            <a:off x="468313" y="403225"/>
            <a:ext cx="7772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80975" algn="l" eaLnBrk="1" hangingPunct="1">
              <a:tabLst>
                <a:tab pos="180975" algn="l"/>
              </a:tabLst>
            </a:pPr>
            <a:r>
              <a:rPr lang="de-DE" sz="3200" dirty="0">
                <a:solidFill>
                  <a:srgbClr val="002060"/>
                </a:solidFill>
                <a:latin typeface="Arial" charset="0"/>
                <a:cs typeface="Arial" charset="0"/>
              </a:rPr>
              <a:t>Bisherige Lösungen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Larissa-Desig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3275</Words>
  <Application>Microsoft Office PowerPoint</Application>
  <PresentationFormat>Bildschirmpräsentation (4:3)</PresentationFormat>
  <Paragraphs>611</Paragraphs>
  <Slides>41</Slides>
  <Notes>2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Wingdings</vt:lpstr>
      <vt:lpstr>Larissa-Design</vt:lpstr>
      <vt:lpstr>PowerPoint-Präsentation</vt:lpstr>
      <vt:lpstr>Inhalt der Präsentation</vt:lpstr>
      <vt:lpstr>Funktion der Neuen Zirkulation</vt:lpstr>
      <vt:lpstr>Bisherige Lösungen</vt:lpstr>
      <vt:lpstr>Bisherige Lösungen</vt:lpstr>
      <vt:lpstr>Bisherige Lösungen</vt:lpstr>
      <vt:lpstr>Bisherige Lösungen</vt:lpstr>
      <vt:lpstr>PowerPoint-Präsentation</vt:lpstr>
      <vt:lpstr>PowerPoint-Präsentation</vt:lpstr>
      <vt:lpstr>Bisherige Lösungen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Gefährdung durch Legionellen </vt:lpstr>
      <vt:lpstr>Gefährdung durch Legionellen </vt:lpstr>
      <vt:lpstr>Historie der Neuen Zirkulation</vt:lpstr>
      <vt:lpstr>Historie der Neuen Zirkulation</vt:lpstr>
      <vt:lpstr>Stand der Technik</vt:lpstr>
      <vt:lpstr>Stand der Technik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Entscheidende Vorteile der Neuen Zirkulation     -  Zuverlässiger Legionellenschutz        -  Beseitigung des stagnierenden Wassers in allen Leitungen      -  Legionellenschutz-Modul, welches das aus dem Speicher                       ins Gebäude fließende Waser thermisch desinfiziert   -  50% Energieeinsparung vgl. mit klassischer Zirkulation   -  Einfach und kostengünstig im Neubau (Ideal für Gebäudetyp E)   -  Wassersparend – sofort warmes Wasser zum Duschen   -  Einfache Nachrüstung bei fehlender Drittleitung   -  Einsparung der vertikalen Zirkulations-Steigleitung        sowie 200 % Isolierung der Warmwasser Steigleitung       Deutliche Einsparung von Herstell- und Energiekosten  </vt:lpstr>
      <vt:lpstr>Danke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Ipp</dc:creator>
  <cp:lastModifiedBy>Miller Energiesysteme GmbH</cp:lastModifiedBy>
  <cp:revision>375</cp:revision>
  <dcterms:created xsi:type="dcterms:W3CDTF">2017-08-08T11:48:36Z</dcterms:created>
  <dcterms:modified xsi:type="dcterms:W3CDTF">2026-03-25T19:29:25Z</dcterms:modified>
</cp:coreProperties>
</file>