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9" r:id="rId2"/>
    <p:sldId id="264" r:id="rId3"/>
    <p:sldId id="265" r:id="rId4"/>
    <p:sldId id="266" r:id="rId5"/>
    <p:sldId id="260" r:id="rId6"/>
    <p:sldId id="261" r:id="rId7"/>
    <p:sldId id="267" r:id="rId8"/>
    <p:sldId id="268" r:id="rId9"/>
    <p:sldId id="256" r:id="rId10"/>
    <p:sldId id="257" r:id="rId11"/>
    <p:sldId id="262" r:id="rId12"/>
    <p:sldId id="263" r:id="rId13"/>
    <p:sldId id="258" r:id="rId14"/>
    <p:sldId id="259" r:id="rId15"/>
    <p:sldId id="270" r:id="rId16"/>
    <p:sldId id="271" r:id="rId17"/>
    <p:sldId id="272" r:id="rId1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9320" autoAdjust="0"/>
    <p:restoredTop sz="94541" autoAdjust="0"/>
  </p:normalViewPr>
  <p:slideViewPr>
    <p:cSldViewPr>
      <p:cViewPr varScale="1">
        <p:scale>
          <a:sx n="124" d="100"/>
          <a:sy n="124" d="100"/>
        </p:scale>
        <p:origin x="616" y="168"/>
      </p:cViewPr>
      <p:guideLst>
        <p:guide orient="horz" pos="2160"/>
        <p:guide pos="2880"/>
      </p:guideLst>
    </p:cSldViewPr>
  </p:slideViewPr>
  <p:outlineViewPr>
    <p:cViewPr>
      <p:scale>
        <a:sx n="33" d="100"/>
        <a:sy n="33" d="100"/>
      </p:scale>
      <p:origin x="108" y="0"/>
    </p:cViewPr>
  </p:outlineViewPr>
  <p:notesTextViewPr>
    <p:cViewPr>
      <p:scale>
        <a:sx n="100" d="100"/>
        <a:sy n="100" d="100"/>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viewProps" Target="viewProps.xml"/><Relationship Id="rId21" Type="http://schemas.openxmlformats.org/officeDocument/2006/relationships/theme" Target="theme/theme1.xml"/><Relationship Id="rId22"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presProps" Target="presProp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BB77A6F-DF86-4F76-A3BA-F38BC9676447}" type="datetimeFigureOut">
              <a:rPr lang="en-US" smtClean="0"/>
              <a:t>9/21/17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6F2CAEE-A53B-4F9A-A8D3-7EBF81E9AE07}"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B77A6F-DF86-4F76-A3BA-F38BC9676447}" type="datetimeFigureOut">
              <a:rPr lang="en-US" smtClean="0"/>
              <a:t>9/21/17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6F2CAEE-A53B-4F9A-A8D3-7EBF81E9AE07}"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B77A6F-DF86-4F76-A3BA-F38BC9676447}" type="datetimeFigureOut">
              <a:rPr lang="en-US" smtClean="0"/>
              <a:t>9/21/17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6F2CAEE-A53B-4F9A-A8D3-7EBF81E9AE07}"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BB77A6F-DF86-4F76-A3BA-F38BC9676447}" type="datetimeFigureOut">
              <a:rPr lang="en-US" smtClean="0"/>
              <a:t>9/21/17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6F2CAEE-A53B-4F9A-A8D3-7EBF81E9AE07}" type="slidenum">
              <a:rPr lang="en-US" smtClean="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BB77A6F-DF86-4F76-A3BA-F38BC9676447}" type="datetimeFigureOut">
              <a:rPr lang="en-US" smtClean="0"/>
              <a:t>9/21/17</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6F2CAEE-A53B-4F9A-A8D3-7EBF81E9AE07}" type="slidenum">
              <a:rPr lang="en-US" smtClean="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BB77A6F-DF86-4F76-A3BA-F38BC9676447}" type="datetimeFigureOut">
              <a:rPr lang="en-US" smtClean="0"/>
              <a:t>9/21/17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6F2CAEE-A53B-4F9A-A8D3-7EBF81E9AE07}" type="slidenum">
              <a:rPr lang="en-US" smtClean="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BB77A6F-DF86-4F76-A3BA-F38BC9676447}" type="datetimeFigureOut">
              <a:rPr lang="en-US" smtClean="0"/>
              <a:t>9/21/17</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6F2CAEE-A53B-4F9A-A8D3-7EBF81E9AE07}" type="slidenum">
              <a:rPr lang="en-US" smtClean="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BB77A6F-DF86-4F76-A3BA-F38BC9676447}" type="datetimeFigureOut">
              <a:rPr lang="en-US" smtClean="0"/>
              <a:t>9/21/17</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6F2CAEE-A53B-4F9A-A8D3-7EBF81E9AE07}" type="slidenum">
              <a:rPr lang="en-US" smtClean="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BB77A6F-DF86-4F76-A3BA-F38BC9676447}" type="datetimeFigureOut">
              <a:rPr lang="en-US" smtClean="0"/>
              <a:t>9/21/17</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6F2CAEE-A53B-4F9A-A8D3-7EBF81E9AE07}"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B77A6F-DF86-4F76-A3BA-F38BC9676447}" type="datetimeFigureOut">
              <a:rPr lang="en-US" smtClean="0"/>
              <a:t>9/21/17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6F2CAEE-A53B-4F9A-A8D3-7EBF81E9AE07}" type="slidenum">
              <a:rPr lang="en-US" smtClean="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BB77A6F-DF86-4F76-A3BA-F38BC9676447}" type="datetimeFigureOut">
              <a:rPr lang="en-US" smtClean="0"/>
              <a:t>9/21/17</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6F2CAEE-A53B-4F9A-A8D3-7EBF81E9AE07}" type="slidenum">
              <a:rPr lang="en-US" smtClean="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BB77A6F-DF86-4F76-A3BA-F38BC9676447}" type="datetimeFigureOut">
              <a:rPr lang="en-US" smtClean="0"/>
              <a:t>9/21/17</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6F2CAEE-A53B-4F9A-A8D3-7EBF81E9AE07}"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hyperlink" Target="https://en.wikipedia.org/wiki/Five_Temperaments" TargetMode="Externa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TEMPERAMENTS</a:t>
            </a:r>
            <a:endParaRPr lang="en-US" dirty="0"/>
          </a:p>
        </p:txBody>
      </p:sp>
      <p:sp>
        <p:nvSpPr>
          <p:cNvPr id="3" name="Content Placeholder 2"/>
          <p:cNvSpPr>
            <a:spLocks noGrp="1"/>
          </p:cNvSpPr>
          <p:nvPr>
            <p:ph idx="1"/>
          </p:nvPr>
        </p:nvSpPr>
        <p:spPr/>
        <p:txBody>
          <a:bodyPr/>
          <a:lstStyle/>
          <a:p>
            <a:r>
              <a:rPr lang="en-US" dirty="0" smtClean="0"/>
              <a:t>MELANCHOLOY</a:t>
            </a:r>
          </a:p>
          <a:p>
            <a:r>
              <a:rPr lang="en-US" dirty="0" smtClean="0"/>
              <a:t>SUPINE</a:t>
            </a:r>
          </a:p>
          <a:p>
            <a:r>
              <a:rPr lang="en-US" dirty="0" smtClean="0"/>
              <a:t>SANGUINE</a:t>
            </a:r>
          </a:p>
          <a:p>
            <a:r>
              <a:rPr lang="en-US" dirty="0" smtClean="0"/>
              <a:t>CHOLERIC</a:t>
            </a:r>
          </a:p>
          <a:p>
            <a:r>
              <a:rPr lang="en-US" dirty="0" smtClean="0"/>
              <a:t>PHLEGMATIC</a:t>
            </a:r>
          </a:p>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944562"/>
          </a:xfrm>
        </p:spPr>
        <p:txBody>
          <a:bodyPr/>
          <a:lstStyle/>
          <a:p>
            <a:r>
              <a:rPr lang="en-US" dirty="0" smtClean="0"/>
              <a:t>Sanguine -  continued..</a:t>
            </a:r>
            <a:endParaRPr lang="en-US" dirty="0"/>
          </a:p>
        </p:txBody>
      </p:sp>
      <p:sp>
        <p:nvSpPr>
          <p:cNvPr id="3" name="Content Placeholder 2"/>
          <p:cNvSpPr>
            <a:spLocks noGrp="1"/>
          </p:cNvSpPr>
          <p:nvPr>
            <p:ph idx="1"/>
          </p:nvPr>
        </p:nvSpPr>
        <p:spPr>
          <a:xfrm>
            <a:off x="457200" y="1600200"/>
            <a:ext cx="8229600" cy="4724400"/>
          </a:xfrm>
        </p:spPr>
        <p:txBody>
          <a:bodyPr>
            <a:normAutofit fontScale="25000" lnSpcReduction="20000"/>
          </a:bodyPr>
          <a:lstStyle/>
          <a:p>
            <a:r>
              <a:rPr lang="en-US" sz="5500" b="1" dirty="0" smtClean="0">
                <a:latin typeface="Arial" pitchFamily="34" charset="0"/>
                <a:cs typeface="Arial" pitchFamily="34" charset="0"/>
              </a:rPr>
              <a:t>Strengths of a Sanguine             	 Weaknesses of a Sanguine</a:t>
            </a:r>
          </a:p>
          <a:p>
            <a:endParaRPr lang="en-US" dirty="0" smtClean="0"/>
          </a:p>
          <a:p>
            <a:pPr>
              <a:lnSpc>
                <a:spcPct val="120000"/>
              </a:lnSpc>
            </a:pPr>
            <a:r>
              <a:rPr lang="en-US" sz="6400" dirty="0" smtClean="0">
                <a:latin typeface="Arial" pitchFamily="34" charset="0"/>
                <a:cs typeface="Arial" pitchFamily="34" charset="0"/>
              </a:rPr>
              <a:t>Tender and compassionate                              Impulsive</a:t>
            </a:r>
            <a:br>
              <a:rPr lang="en-US" sz="6400" dirty="0" smtClean="0">
                <a:latin typeface="Arial" pitchFamily="34" charset="0"/>
                <a:cs typeface="Arial" pitchFamily="34" charset="0"/>
              </a:rPr>
            </a:br>
            <a:r>
              <a:rPr lang="en-US" sz="6400" dirty="0" smtClean="0">
                <a:latin typeface="Arial" pitchFamily="34" charset="0"/>
                <a:cs typeface="Arial" pitchFamily="34" charset="0"/>
              </a:rPr>
              <a:t>Energetic                                                          Must be with people</a:t>
            </a:r>
            <a:br>
              <a:rPr lang="en-US" sz="6400" dirty="0" smtClean="0">
                <a:latin typeface="Arial" pitchFamily="34" charset="0"/>
                <a:cs typeface="Arial" pitchFamily="34" charset="0"/>
              </a:rPr>
            </a:br>
            <a:r>
              <a:rPr lang="en-US" sz="6400" dirty="0" smtClean="0">
                <a:latin typeface="Arial" pitchFamily="34" charset="0"/>
                <a:cs typeface="Arial" pitchFamily="34" charset="0"/>
              </a:rPr>
              <a:t>Likes spontaneous activities                            Hates to be alone</a:t>
            </a:r>
            <a:br>
              <a:rPr lang="en-US" sz="6400" dirty="0" smtClean="0">
                <a:latin typeface="Arial" pitchFamily="34" charset="0"/>
                <a:cs typeface="Arial" pitchFamily="34" charset="0"/>
              </a:rPr>
            </a:br>
            <a:r>
              <a:rPr lang="en-US" sz="6400" dirty="0" smtClean="0">
                <a:latin typeface="Arial" pitchFamily="34" charset="0"/>
                <a:cs typeface="Arial" pitchFamily="34" charset="0"/>
              </a:rPr>
              <a:t>Envied by others                                          </a:t>
            </a:r>
            <a:r>
              <a:rPr lang="en-US" sz="6400" dirty="0">
                <a:latin typeface="Arial" pitchFamily="34" charset="0"/>
                <a:cs typeface="Arial" pitchFamily="34" charset="0"/>
              </a:rPr>
              <a:t> </a:t>
            </a:r>
            <a:r>
              <a:rPr lang="en-US" sz="6400" dirty="0" smtClean="0">
                <a:latin typeface="Arial" pitchFamily="34" charset="0"/>
                <a:cs typeface="Arial" pitchFamily="34" charset="0"/>
              </a:rPr>
              <a:t>   Needs to be center stage</a:t>
            </a:r>
            <a:br>
              <a:rPr lang="en-US" sz="6400" dirty="0" smtClean="0">
                <a:latin typeface="Arial" pitchFamily="34" charset="0"/>
                <a:cs typeface="Arial" pitchFamily="34" charset="0"/>
              </a:rPr>
            </a:br>
            <a:r>
              <a:rPr lang="en-US" sz="6400" dirty="0" smtClean="0">
                <a:latin typeface="Arial" pitchFamily="34" charset="0"/>
                <a:cs typeface="Arial" pitchFamily="34" charset="0"/>
              </a:rPr>
              <a:t>Apologizes quickly                                           Gets angry easily</a:t>
            </a:r>
            <a:br>
              <a:rPr lang="en-US" sz="6400" dirty="0" smtClean="0">
                <a:latin typeface="Arial" pitchFamily="34" charset="0"/>
                <a:cs typeface="Arial" pitchFamily="34" charset="0"/>
              </a:rPr>
            </a:br>
            <a:r>
              <a:rPr lang="en-US" sz="6400" dirty="0" smtClean="0">
                <a:latin typeface="Arial" pitchFamily="34" charset="0"/>
                <a:cs typeface="Arial" pitchFamily="34" charset="0"/>
              </a:rPr>
              <a:t>Doesn’t hold grudges                                       Makes excuses</a:t>
            </a:r>
            <a:br>
              <a:rPr lang="en-US" sz="6400" dirty="0" smtClean="0">
                <a:latin typeface="Arial" pitchFamily="34" charset="0"/>
                <a:cs typeface="Arial" pitchFamily="34" charset="0"/>
              </a:rPr>
            </a:br>
            <a:r>
              <a:rPr lang="en-US" sz="6400" dirty="0" smtClean="0">
                <a:latin typeface="Arial" pitchFamily="34" charset="0"/>
                <a:cs typeface="Arial" pitchFamily="34" charset="0"/>
              </a:rPr>
              <a:t>Creative and colorful                                        Fickle and forgetful</a:t>
            </a:r>
            <a:br>
              <a:rPr lang="en-US" sz="6400" dirty="0" smtClean="0">
                <a:latin typeface="Arial" pitchFamily="34" charset="0"/>
                <a:cs typeface="Arial" pitchFamily="34" charset="0"/>
              </a:rPr>
            </a:br>
            <a:r>
              <a:rPr lang="en-US" sz="6400" dirty="0" smtClean="0">
                <a:latin typeface="Arial" pitchFamily="34" charset="0"/>
                <a:cs typeface="Arial" pitchFamily="34" charset="0"/>
              </a:rPr>
              <a:t>Makes home fun                                        </a:t>
            </a:r>
            <a:r>
              <a:rPr lang="en-US" sz="6400" dirty="0">
                <a:latin typeface="Arial" pitchFamily="34" charset="0"/>
                <a:cs typeface="Arial" pitchFamily="34" charset="0"/>
              </a:rPr>
              <a:t> </a:t>
            </a:r>
            <a:r>
              <a:rPr lang="en-US" sz="6400" dirty="0" smtClean="0">
                <a:latin typeface="Arial" pitchFamily="34" charset="0"/>
                <a:cs typeface="Arial" pitchFamily="34" charset="0"/>
              </a:rPr>
              <a:t>      Undisciplined</a:t>
            </a:r>
            <a:br>
              <a:rPr lang="en-US" sz="6400" dirty="0" smtClean="0">
                <a:latin typeface="Arial" pitchFamily="34" charset="0"/>
                <a:cs typeface="Arial" pitchFamily="34" charset="0"/>
              </a:rPr>
            </a:br>
            <a:r>
              <a:rPr lang="en-US" sz="6400" dirty="0" smtClean="0">
                <a:latin typeface="Arial" pitchFamily="34" charset="0"/>
                <a:cs typeface="Arial" pitchFamily="34" charset="0"/>
              </a:rPr>
              <a:t>Trusting                                                             Cannot say no</a:t>
            </a:r>
            <a:br>
              <a:rPr lang="en-US" sz="6400" dirty="0" smtClean="0">
                <a:latin typeface="Arial" pitchFamily="34" charset="0"/>
                <a:cs typeface="Arial" pitchFamily="34" charset="0"/>
              </a:rPr>
            </a:br>
            <a:r>
              <a:rPr lang="en-US" sz="6400" dirty="0" smtClean="0">
                <a:latin typeface="Arial" pitchFamily="34" charset="0"/>
                <a:cs typeface="Arial" pitchFamily="34" charset="0"/>
              </a:rPr>
              <a:t>Likes to play                                                      Weak willed</a:t>
            </a:r>
            <a:br>
              <a:rPr lang="en-US" sz="6400" dirty="0" smtClean="0">
                <a:latin typeface="Arial" pitchFamily="34" charset="0"/>
                <a:cs typeface="Arial" pitchFamily="34" charset="0"/>
              </a:rPr>
            </a:br>
            <a:r>
              <a:rPr lang="en-US" sz="6400" dirty="0" smtClean="0">
                <a:latin typeface="Arial" pitchFamily="34" charset="0"/>
                <a:cs typeface="Arial" pitchFamily="34" charset="0"/>
              </a:rPr>
              <a:t>Charms others to work                                      Very insecure – lack of self-esteem</a:t>
            </a:r>
            <a:br>
              <a:rPr lang="en-US" sz="6400" dirty="0" smtClean="0">
                <a:latin typeface="Arial" pitchFamily="34" charset="0"/>
                <a:cs typeface="Arial" pitchFamily="34" charset="0"/>
              </a:rPr>
            </a:br>
            <a:r>
              <a:rPr lang="en-US" sz="6400" dirty="0" smtClean="0">
                <a:latin typeface="Arial" pitchFamily="34" charset="0"/>
                <a:cs typeface="Arial" pitchFamily="34" charset="0"/>
              </a:rPr>
              <a:t>Thrives on compliments                                   </a:t>
            </a:r>
            <a:r>
              <a:rPr lang="en-US" sz="6400" dirty="0">
                <a:latin typeface="Arial" pitchFamily="34" charset="0"/>
                <a:cs typeface="Arial" pitchFamily="34" charset="0"/>
              </a:rPr>
              <a:t> </a:t>
            </a:r>
            <a:r>
              <a:rPr lang="en-US" sz="6400" dirty="0" smtClean="0">
                <a:latin typeface="Arial" pitchFamily="34" charset="0"/>
                <a:cs typeface="Arial" pitchFamily="34" charset="0"/>
              </a:rPr>
              <a:t> Interrupts and doesn’t listen</a:t>
            </a:r>
            <a:br>
              <a:rPr lang="en-US" sz="6400" dirty="0" smtClean="0">
                <a:latin typeface="Arial" pitchFamily="34" charset="0"/>
                <a:cs typeface="Arial" pitchFamily="34" charset="0"/>
              </a:rPr>
            </a:br>
            <a:r>
              <a:rPr lang="en-US" sz="6400" dirty="0" smtClean="0">
                <a:latin typeface="Arial" pitchFamily="34" charset="0"/>
                <a:cs typeface="Arial" pitchFamily="34" charset="0"/>
              </a:rPr>
              <a:t>Inspires others to join                              </a:t>
            </a:r>
            <a:r>
              <a:rPr lang="en-US" sz="6400" dirty="0">
                <a:latin typeface="Arial" pitchFamily="34" charset="0"/>
                <a:cs typeface="Arial" pitchFamily="34" charset="0"/>
              </a:rPr>
              <a:t> </a:t>
            </a:r>
            <a:r>
              <a:rPr lang="en-US" sz="6400" dirty="0" smtClean="0">
                <a:latin typeface="Arial" pitchFamily="34" charset="0"/>
                <a:cs typeface="Arial" pitchFamily="34" charset="0"/>
              </a:rPr>
              <a:t>         Wants to be popular</a:t>
            </a:r>
            <a:br>
              <a:rPr lang="en-US" sz="6400" dirty="0" smtClean="0">
                <a:latin typeface="Arial" pitchFamily="34" charset="0"/>
                <a:cs typeface="Arial" pitchFamily="34" charset="0"/>
              </a:rPr>
            </a:br>
            <a:r>
              <a:rPr lang="en-US" sz="6400" dirty="0" smtClean="0">
                <a:latin typeface="Arial" pitchFamily="34" charset="0"/>
                <a:cs typeface="Arial" pitchFamily="34" charset="0"/>
              </a:rPr>
              <a:t>Changeable disposition                                     Dominates conversations</a:t>
            </a:r>
            <a:br>
              <a:rPr lang="en-US" sz="6400" dirty="0" smtClean="0">
                <a:latin typeface="Arial" pitchFamily="34" charset="0"/>
                <a:cs typeface="Arial" pitchFamily="34" charset="0"/>
              </a:rPr>
            </a:br>
            <a:r>
              <a:rPr lang="en-US" sz="6400" dirty="0" smtClean="0">
                <a:latin typeface="Arial" pitchFamily="34" charset="0"/>
                <a:cs typeface="Arial" pitchFamily="34" charset="0"/>
              </a:rPr>
              <a:t>Turns disaster into humor                                  Repeats stories</a:t>
            </a:r>
            <a:br>
              <a:rPr lang="en-US" sz="6400" dirty="0" smtClean="0">
                <a:latin typeface="Arial" pitchFamily="34" charset="0"/>
                <a:cs typeface="Arial" pitchFamily="34" charset="0"/>
              </a:rPr>
            </a:br>
            <a:r>
              <a:rPr lang="en-US" sz="6400" dirty="0" smtClean="0">
                <a:latin typeface="Arial" pitchFamily="34" charset="0"/>
                <a:cs typeface="Arial" pitchFamily="34" charset="0"/>
              </a:rPr>
              <a:t>Volunteers for jobs                                             Forgets obligations</a:t>
            </a:r>
            <a:br>
              <a:rPr lang="en-US" sz="6400" dirty="0" smtClean="0">
                <a:latin typeface="Arial" pitchFamily="34" charset="0"/>
                <a:cs typeface="Arial" pitchFamily="34" charset="0"/>
              </a:rPr>
            </a:br>
            <a:r>
              <a:rPr lang="en-US" sz="6400" dirty="0" smtClean="0">
                <a:latin typeface="Arial" pitchFamily="34" charset="0"/>
                <a:cs typeface="Arial" pitchFamily="34" charset="0"/>
              </a:rPr>
              <a:t>Looks great on the surface                                Answers for others</a:t>
            </a:r>
            <a:r>
              <a:rPr lang="en-US" dirty="0" smtClean="0"/>
              <a:t/>
            </a:r>
            <a:br>
              <a:rPr lang="en-US" dirty="0" smtClean="0"/>
            </a:br>
            <a:r>
              <a:rPr lang="en-US" dirty="0" smtClean="0"/>
              <a:t/>
            </a:r>
            <a:br>
              <a:rPr lang="en-US" dirty="0" smtClean="0"/>
            </a:br>
            <a:r>
              <a:rPr lang="en-US" dirty="0" smtClean="0"/>
              <a:t/>
            </a:r>
            <a:br>
              <a:rPr lang="en-US" dirty="0" smtClean="0"/>
            </a:br>
            <a:endParaRPr lang="en-US" dirty="0"/>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Choleric</a:t>
            </a:r>
            <a:endParaRPr lang="en-US" dirty="0"/>
          </a:p>
        </p:txBody>
      </p:sp>
      <p:sp>
        <p:nvSpPr>
          <p:cNvPr id="3" name="Content Placeholder 2"/>
          <p:cNvSpPr>
            <a:spLocks noGrp="1"/>
          </p:cNvSpPr>
          <p:nvPr>
            <p:ph idx="1"/>
          </p:nvPr>
        </p:nvSpPr>
        <p:spPr>
          <a:xfrm>
            <a:off x="457200" y="990600"/>
            <a:ext cx="8686800" cy="5867400"/>
          </a:xfrm>
        </p:spPr>
        <p:txBody>
          <a:bodyPr>
            <a:normAutofit fontScale="25000" lnSpcReduction="20000"/>
          </a:bodyPr>
          <a:lstStyle/>
          <a:p>
            <a:pPr>
              <a:lnSpc>
                <a:spcPct val="120000"/>
              </a:lnSpc>
            </a:pPr>
            <a:r>
              <a:rPr lang="en-US" sz="8000" b="1" dirty="0">
                <a:latin typeface="Arial" pitchFamily="34" charset="0"/>
                <a:cs typeface="Arial" pitchFamily="34" charset="0"/>
              </a:rPr>
              <a:t>Strengths of a Choleric                  Weaknesses of a Choleric</a:t>
            </a:r>
            <a:r>
              <a:rPr lang="en-US" sz="8000" dirty="0">
                <a:latin typeface="Arial" pitchFamily="34" charset="0"/>
                <a:cs typeface="Arial" pitchFamily="34" charset="0"/>
              </a:rPr>
              <a:t/>
            </a:r>
            <a:br>
              <a:rPr lang="en-US" sz="8000" dirty="0">
                <a:latin typeface="Arial" pitchFamily="34" charset="0"/>
                <a:cs typeface="Arial" pitchFamily="34" charset="0"/>
              </a:rPr>
            </a:br>
            <a:r>
              <a:rPr lang="en-US" sz="7200" dirty="0"/>
              <a:t>Practical                                                                                        Demanding            </a:t>
            </a:r>
            <a:r>
              <a:rPr lang="en-US" sz="7200" dirty="0" smtClean="0"/>
              <a:t/>
            </a:r>
            <a:br>
              <a:rPr lang="en-US" sz="7200" dirty="0" smtClean="0"/>
            </a:br>
            <a:r>
              <a:rPr lang="en-US" sz="7200" dirty="0"/>
              <a:t>Quick thinker                                                                                  Domineering</a:t>
            </a:r>
            <a:r>
              <a:rPr lang="en-US" sz="7200" dirty="0" smtClean="0"/>
              <a:t/>
            </a:r>
            <a:br>
              <a:rPr lang="en-US" sz="7200" dirty="0" smtClean="0"/>
            </a:br>
            <a:r>
              <a:rPr lang="en-US" sz="7200" dirty="0"/>
              <a:t>Good trouble shooters                                                                     Easily bored</a:t>
            </a:r>
            <a:r>
              <a:rPr lang="en-US" sz="7200" dirty="0" smtClean="0"/>
              <a:t/>
            </a:r>
            <a:br>
              <a:rPr lang="en-US" sz="7200" dirty="0" smtClean="0"/>
            </a:br>
            <a:r>
              <a:rPr lang="en-US" sz="7200" dirty="0"/>
              <a:t>Enthusiastic                                                                                   Easily annoyed</a:t>
            </a:r>
            <a:r>
              <a:rPr lang="en-US" sz="7200" dirty="0" smtClean="0"/>
              <a:t/>
            </a:r>
            <a:br>
              <a:rPr lang="en-US" sz="7200" dirty="0" smtClean="0"/>
            </a:br>
            <a:r>
              <a:rPr lang="en-US" sz="7200" dirty="0"/>
              <a:t>Will not give up                                                                               Impatient</a:t>
            </a:r>
            <a:r>
              <a:rPr lang="en-US" sz="7200" dirty="0" smtClean="0"/>
              <a:t/>
            </a:r>
            <a:br>
              <a:rPr lang="en-US" sz="7200" dirty="0" smtClean="0"/>
            </a:br>
            <a:r>
              <a:rPr lang="en-US" sz="7200" dirty="0"/>
              <a:t>Great ambition                                                                                Bossy and arrogant</a:t>
            </a:r>
            <a:r>
              <a:rPr lang="en-US" sz="7200" dirty="0" smtClean="0"/>
              <a:t/>
            </a:r>
            <a:br>
              <a:rPr lang="en-US" sz="7200" dirty="0" smtClean="0"/>
            </a:br>
            <a:r>
              <a:rPr lang="en-US" sz="7200" dirty="0"/>
              <a:t>Fearless and courageous                                                                Quick tempered</a:t>
            </a:r>
            <a:r>
              <a:rPr lang="en-US" sz="7200" dirty="0" smtClean="0"/>
              <a:t/>
            </a:r>
            <a:br>
              <a:rPr lang="en-US" sz="7200" dirty="0" smtClean="0"/>
            </a:br>
            <a:r>
              <a:rPr lang="en-US" sz="7200" dirty="0"/>
              <a:t>Passion to win                                                                               Can’t relax</a:t>
            </a:r>
            <a:r>
              <a:rPr lang="en-US" sz="7200" dirty="0" smtClean="0"/>
              <a:t/>
            </a:r>
            <a:br>
              <a:rPr lang="en-US" sz="7200" dirty="0" smtClean="0"/>
            </a:br>
            <a:r>
              <a:rPr lang="en-US" sz="7200" dirty="0"/>
              <a:t>Thrilled with opposition                                                                    Too impetuous</a:t>
            </a:r>
            <a:r>
              <a:rPr lang="en-US" sz="7200" dirty="0" smtClean="0"/>
              <a:t/>
            </a:r>
            <a:br>
              <a:rPr lang="en-US" sz="7200" dirty="0" smtClean="0"/>
            </a:br>
            <a:r>
              <a:rPr lang="en-US" sz="7200" dirty="0"/>
              <a:t>Yearns for great things                                                                    Inflexible</a:t>
            </a:r>
            <a:r>
              <a:rPr lang="en-US" sz="7200" dirty="0" smtClean="0"/>
              <a:t/>
            </a:r>
            <a:br>
              <a:rPr lang="en-US" sz="7200" dirty="0" smtClean="0"/>
            </a:br>
            <a:r>
              <a:rPr lang="en-US" sz="7200" dirty="0"/>
              <a:t>Intelligent                                                                                       Is not complimentary</a:t>
            </a:r>
            <a:r>
              <a:rPr lang="en-US" sz="7200" dirty="0" smtClean="0"/>
              <a:t/>
            </a:r>
            <a:br>
              <a:rPr lang="en-US" sz="7200" dirty="0" smtClean="0"/>
            </a:br>
            <a:r>
              <a:rPr lang="en-US" sz="7200" dirty="0"/>
              <a:t>Does not complain                                                                          Unsympathetic</a:t>
            </a:r>
            <a:r>
              <a:rPr lang="en-US" sz="7200" dirty="0" smtClean="0"/>
              <a:t/>
            </a:r>
            <a:br>
              <a:rPr lang="en-US" sz="7200" dirty="0" smtClean="0"/>
            </a:br>
            <a:r>
              <a:rPr lang="en-US" sz="7200" dirty="0"/>
              <a:t>Born leader                                                                                     Dislikes emotions</a:t>
            </a:r>
            <a:r>
              <a:rPr lang="en-US" sz="7200" dirty="0" smtClean="0"/>
              <a:t/>
            </a:r>
            <a:br>
              <a:rPr lang="en-US" sz="7200" dirty="0" smtClean="0"/>
            </a:br>
            <a:r>
              <a:rPr lang="en-US" sz="7200" dirty="0"/>
              <a:t>Strong willed                                                                                  Little tolerance for mistakes</a:t>
            </a:r>
            <a:r>
              <a:rPr lang="en-US" sz="7200" dirty="0" smtClean="0"/>
              <a:t/>
            </a:r>
            <a:br>
              <a:rPr lang="en-US" sz="7200" dirty="0" smtClean="0"/>
            </a:br>
            <a:r>
              <a:rPr lang="en-US" sz="7200" dirty="0"/>
              <a:t>Not easily discouraged                                                                   Can be rude or tactless</a:t>
            </a:r>
            <a:r>
              <a:rPr lang="en-US" sz="7200" dirty="0" smtClean="0"/>
              <a:t/>
            </a:r>
            <a:br>
              <a:rPr lang="en-US" sz="7200" dirty="0" smtClean="0"/>
            </a:b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52400"/>
            <a:ext cx="8229600" cy="762000"/>
          </a:xfrm>
        </p:spPr>
        <p:txBody>
          <a:bodyPr/>
          <a:lstStyle/>
          <a:p>
            <a:r>
              <a:rPr lang="en-US" dirty="0" smtClean="0"/>
              <a:t>Choleric -  Continued..</a:t>
            </a:r>
            <a:endParaRPr lang="en-US" dirty="0"/>
          </a:p>
        </p:txBody>
      </p:sp>
      <p:sp>
        <p:nvSpPr>
          <p:cNvPr id="3" name="Content Placeholder 2"/>
          <p:cNvSpPr>
            <a:spLocks noGrp="1"/>
          </p:cNvSpPr>
          <p:nvPr>
            <p:ph idx="1"/>
          </p:nvPr>
        </p:nvSpPr>
        <p:spPr>
          <a:xfrm>
            <a:off x="457200" y="838200"/>
            <a:ext cx="8229600" cy="5638800"/>
          </a:xfrm>
        </p:spPr>
        <p:txBody>
          <a:bodyPr>
            <a:normAutofit fontScale="25000" lnSpcReduction="20000"/>
          </a:bodyPr>
          <a:lstStyle/>
          <a:p>
            <a:r>
              <a:rPr lang="en-US" sz="7200" b="1" dirty="0" smtClean="0">
                <a:latin typeface="Arial" pitchFamily="34" charset="0"/>
                <a:cs typeface="Arial" pitchFamily="34" charset="0"/>
              </a:rPr>
              <a:t>Strengths of a Choleric                  Weaknesses of a Choleric</a:t>
            </a:r>
            <a:endParaRPr lang="en-US" sz="4800" b="1" dirty="0" smtClean="0">
              <a:latin typeface="Arial" pitchFamily="34" charset="0"/>
              <a:cs typeface="Arial" pitchFamily="34" charset="0"/>
            </a:endParaRPr>
          </a:p>
          <a:p>
            <a:endParaRPr lang="en-US" dirty="0" smtClean="0"/>
          </a:p>
          <a:p>
            <a:pPr>
              <a:lnSpc>
                <a:spcPct val="170000"/>
              </a:lnSpc>
            </a:pPr>
            <a:r>
              <a:rPr lang="en-US" sz="4800" dirty="0" smtClean="0">
                <a:latin typeface="Arial" pitchFamily="34" charset="0"/>
                <a:cs typeface="Arial" pitchFamily="34" charset="0"/>
              </a:rPr>
              <a:t>Independent                                                                                   Sarcastic</a:t>
            </a:r>
            <a:br>
              <a:rPr lang="en-US" sz="4800" dirty="0" smtClean="0">
                <a:latin typeface="Arial" pitchFamily="34" charset="0"/>
                <a:cs typeface="Arial" pitchFamily="34" charset="0"/>
              </a:rPr>
            </a:br>
            <a:r>
              <a:rPr lang="en-US" sz="4800" dirty="0" smtClean="0">
                <a:latin typeface="Arial" pitchFamily="34" charset="0"/>
                <a:cs typeface="Arial" pitchFamily="34" charset="0"/>
              </a:rPr>
              <a:t>Exudes confidence                                                                         Critical</a:t>
            </a:r>
            <a:br>
              <a:rPr lang="en-US" sz="4800" dirty="0" smtClean="0">
                <a:latin typeface="Arial" pitchFamily="34" charset="0"/>
                <a:cs typeface="Arial" pitchFamily="34" charset="0"/>
              </a:rPr>
            </a:br>
            <a:r>
              <a:rPr lang="en-US" sz="4800" dirty="0" smtClean="0">
                <a:latin typeface="Arial" pitchFamily="34" charset="0"/>
                <a:cs typeface="Arial" pitchFamily="34" charset="0"/>
              </a:rPr>
              <a:t>Delegates work well                                                                        Must be in control</a:t>
            </a:r>
            <a:br>
              <a:rPr lang="en-US" sz="4800" dirty="0" smtClean="0">
                <a:latin typeface="Arial" pitchFamily="34" charset="0"/>
                <a:cs typeface="Arial" pitchFamily="34" charset="0"/>
              </a:rPr>
            </a:br>
            <a:r>
              <a:rPr lang="en-US" sz="4800" dirty="0" smtClean="0">
                <a:latin typeface="Arial" pitchFamily="34" charset="0"/>
                <a:cs typeface="Arial" pitchFamily="34" charset="0"/>
              </a:rPr>
              <a:t>Makes the goal                                                                              Pride, has inflated ego</a:t>
            </a:r>
            <a:br>
              <a:rPr lang="en-US" sz="4800" dirty="0" smtClean="0">
                <a:latin typeface="Arial" pitchFamily="34" charset="0"/>
                <a:cs typeface="Arial" pitchFamily="34" charset="0"/>
              </a:rPr>
            </a:br>
            <a:r>
              <a:rPr lang="en-US" sz="4800" dirty="0" smtClean="0">
                <a:latin typeface="Arial" pitchFamily="34" charset="0"/>
                <a:cs typeface="Arial" pitchFamily="34" charset="0"/>
              </a:rPr>
              <a:t>Stimulates others                                                                           Holds a grudge</a:t>
            </a:r>
            <a:br>
              <a:rPr lang="en-US" sz="4800" dirty="0" smtClean="0">
                <a:latin typeface="Arial" pitchFamily="34" charset="0"/>
                <a:cs typeface="Arial" pitchFamily="34" charset="0"/>
              </a:rPr>
            </a:br>
            <a:r>
              <a:rPr lang="en-US" sz="4800" dirty="0" smtClean="0">
                <a:latin typeface="Arial" pitchFamily="34" charset="0"/>
                <a:cs typeface="Arial" pitchFamily="34" charset="0"/>
              </a:rPr>
              <a:t>Excels in emergencies                                                                    Revengeful</a:t>
            </a:r>
            <a:br>
              <a:rPr lang="en-US" sz="4800" dirty="0" smtClean="0">
                <a:latin typeface="Arial" pitchFamily="34" charset="0"/>
                <a:cs typeface="Arial" pitchFamily="34" charset="0"/>
              </a:rPr>
            </a:br>
            <a:r>
              <a:rPr lang="en-US" sz="4800" dirty="0" smtClean="0">
                <a:latin typeface="Arial" pitchFamily="34" charset="0"/>
                <a:cs typeface="Arial" pitchFamily="34" charset="0"/>
              </a:rPr>
              <a:t>Visionary                                                                                       His plan is always the best</a:t>
            </a:r>
            <a:br>
              <a:rPr lang="en-US" sz="4800" dirty="0" smtClean="0">
                <a:latin typeface="Arial" pitchFamily="34" charset="0"/>
                <a:cs typeface="Arial" pitchFamily="34" charset="0"/>
              </a:rPr>
            </a:br>
            <a:r>
              <a:rPr lang="en-US" sz="4800" dirty="0" smtClean="0">
                <a:latin typeface="Arial" pitchFamily="34" charset="0"/>
                <a:cs typeface="Arial" pitchFamily="34" charset="0"/>
              </a:rPr>
              <a:t>Likes pressure                                                                               Tends to use people</a:t>
            </a:r>
            <a:br>
              <a:rPr lang="en-US" sz="4800" dirty="0" smtClean="0">
                <a:latin typeface="Arial" pitchFamily="34" charset="0"/>
                <a:cs typeface="Arial" pitchFamily="34" charset="0"/>
              </a:rPr>
            </a:br>
            <a:r>
              <a:rPr lang="en-US" sz="4800" dirty="0" smtClean="0">
                <a:latin typeface="Arial" pitchFamily="34" charset="0"/>
                <a:cs typeface="Arial" pitchFamily="34" charset="0"/>
              </a:rPr>
              <a:t>Self-reliant                                                                                     Decides for others</a:t>
            </a:r>
            <a:br>
              <a:rPr lang="en-US" sz="4800" dirty="0" smtClean="0">
                <a:latin typeface="Arial" pitchFamily="34" charset="0"/>
                <a:cs typeface="Arial" pitchFamily="34" charset="0"/>
              </a:rPr>
            </a:br>
            <a:r>
              <a:rPr lang="en-US" sz="4800" dirty="0" smtClean="0">
                <a:latin typeface="Arial" pitchFamily="34" charset="0"/>
                <a:cs typeface="Arial" pitchFamily="34" charset="0"/>
              </a:rPr>
              <a:t>Energetic                                                                                       Can do everything better</a:t>
            </a:r>
            <a:br>
              <a:rPr lang="en-US" sz="4800" dirty="0" smtClean="0">
                <a:latin typeface="Arial" pitchFamily="34" charset="0"/>
                <a:cs typeface="Arial" pitchFamily="34" charset="0"/>
              </a:rPr>
            </a:br>
            <a:r>
              <a:rPr lang="en-US" sz="4800" dirty="0" smtClean="0">
                <a:latin typeface="Arial" pitchFamily="34" charset="0"/>
                <a:cs typeface="Arial" pitchFamily="34" charset="0"/>
              </a:rPr>
              <a:t>Daring, risk taker                                                                            Can’t say “I’m sorry”</a:t>
            </a:r>
            <a:br>
              <a:rPr lang="en-US" sz="4800" dirty="0" smtClean="0">
                <a:latin typeface="Arial" pitchFamily="34" charset="0"/>
                <a:cs typeface="Arial" pitchFamily="34" charset="0"/>
              </a:rPr>
            </a:br>
            <a:r>
              <a:rPr lang="en-US" sz="4800" dirty="0" smtClean="0">
                <a:latin typeface="Arial" pitchFamily="34" charset="0"/>
                <a:cs typeface="Arial" pitchFamily="34" charset="0"/>
              </a:rPr>
              <a:t>Decisive                                                                                         Too independent</a:t>
            </a:r>
            <a:br>
              <a:rPr lang="en-US" sz="4800" dirty="0" smtClean="0">
                <a:latin typeface="Arial" pitchFamily="34" charset="0"/>
                <a:cs typeface="Arial" pitchFamily="34" charset="0"/>
              </a:rPr>
            </a:br>
            <a:r>
              <a:rPr lang="en-US" sz="4800" dirty="0" smtClean="0">
                <a:latin typeface="Arial" pitchFamily="34" charset="0"/>
                <a:cs typeface="Arial" pitchFamily="34" charset="0"/>
              </a:rPr>
              <a:t>Determined                                                                                     Too busy for family</a:t>
            </a:r>
            <a:br>
              <a:rPr lang="en-US" sz="4800" dirty="0" smtClean="0">
                <a:latin typeface="Arial" pitchFamily="34" charset="0"/>
                <a:cs typeface="Arial" pitchFamily="34" charset="0"/>
              </a:rPr>
            </a:br>
            <a:r>
              <a:rPr lang="en-US" sz="4800" dirty="0" smtClean="0">
                <a:latin typeface="Arial" pitchFamily="34" charset="0"/>
                <a:cs typeface="Arial" pitchFamily="34" charset="0"/>
              </a:rPr>
              <a:t>Doer                                                                                               May make rash decisions</a:t>
            </a:r>
            <a:br>
              <a:rPr lang="en-US" sz="4800" dirty="0" smtClean="0">
                <a:latin typeface="Arial" pitchFamily="34" charset="0"/>
                <a:cs typeface="Arial" pitchFamily="34" charset="0"/>
              </a:rPr>
            </a:br>
            <a:r>
              <a:rPr lang="en-US" sz="4800" dirty="0" smtClean="0">
                <a:latin typeface="Arial" pitchFamily="34" charset="0"/>
                <a:cs typeface="Arial" pitchFamily="34" charset="0"/>
              </a:rPr>
              <a:t>Direct                                                                                             Tends to over dominate</a:t>
            </a:r>
            <a:br>
              <a:rPr lang="en-US" sz="4800" dirty="0" smtClean="0">
                <a:latin typeface="Arial" pitchFamily="34" charset="0"/>
                <a:cs typeface="Arial" pitchFamily="34" charset="0"/>
              </a:rPr>
            </a:br>
            <a:r>
              <a:rPr lang="en-US" sz="4800" dirty="0" smtClean="0">
                <a:latin typeface="Arial" pitchFamily="34" charset="0"/>
                <a:cs typeface="Arial" pitchFamily="34" charset="0"/>
              </a:rPr>
              <a:t>Wants results                                                                                  Enjoys controversy, arguments</a:t>
            </a:r>
            <a:br>
              <a:rPr lang="en-US" sz="4800" dirty="0" smtClean="0">
                <a:latin typeface="Arial" pitchFamily="34" charset="0"/>
                <a:cs typeface="Arial" pitchFamily="34" charset="0"/>
              </a:rPr>
            </a:br>
            <a:r>
              <a:rPr lang="en-US" sz="4800" dirty="0" smtClean="0">
                <a:latin typeface="Arial" pitchFamily="34" charset="0"/>
                <a:cs typeface="Arial" pitchFamily="34" charset="0"/>
              </a:rPr>
              <a:t>Likes to achieve                                                                               “Knows everything”</a:t>
            </a:r>
            <a:br>
              <a:rPr lang="en-US" sz="4800" dirty="0" smtClean="0">
                <a:latin typeface="Arial" pitchFamily="34" charset="0"/>
                <a:cs typeface="Arial" pitchFamily="34" charset="0"/>
              </a:rPr>
            </a:br>
            <a:r>
              <a:rPr lang="en-US" sz="4800" dirty="0" smtClean="0">
                <a:latin typeface="Arial" pitchFamily="34" charset="0"/>
                <a:cs typeface="Arial" pitchFamily="34" charset="0"/>
              </a:rPr>
              <a:t>Goal-oriented                                               </a:t>
            </a:r>
            <a:r>
              <a:rPr lang="en-US" sz="3500" dirty="0" smtClean="0">
                <a:latin typeface="Arial" pitchFamily="34" charset="0"/>
                <a:cs typeface="Arial" pitchFamily="34" charset="0"/>
              </a:rPr>
              <a:t/>
            </a:r>
            <a:br>
              <a:rPr lang="en-US" sz="3500" dirty="0" smtClean="0">
                <a:latin typeface="Arial" pitchFamily="34" charset="0"/>
                <a:cs typeface="Arial" pitchFamily="34" charset="0"/>
              </a:rPr>
            </a:br>
            <a:r>
              <a:rPr lang="en-US" sz="3500" dirty="0" smtClean="0">
                <a:latin typeface="Arial" pitchFamily="34" charset="0"/>
                <a:cs typeface="Arial" pitchFamily="34" charset="0"/>
              </a:rPr>
              <a:t/>
            </a:r>
            <a:br>
              <a:rPr lang="en-US" sz="3500" dirty="0" smtClean="0">
                <a:latin typeface="Arial" pitchFamily="34" charset="0"/>
                <a:cs typeface="Arial" pitchFamily="34" charset="0"/>
              </a:rPr>
            </a:br>
            <a:endParaRPr lang="en-US" dirty="0" smtClean="0">
              <a:latin typeface="Arial" pitchFamily="34" charset="0"/>
              <a:cs typeface="Arial" pitchFamily="34" charset="0"/>
            </a:endParaRPr>
          </a:p>
          <a:p>
            <a:endParaRPr lang="en-US"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868362"/>
          </a:xfrm>
        </p:spPr>
        <p:txBody>
          <a:bodyPr/>
          <a:lstStyle/>
          <a:p>
            <a:r>
              <a:rPr lang="en-US" dirty="0" smtClean="0"/>
              <a:t>PHLEGMATIC</a:t>
            </a:r>
            <a:endParaRPr lang="en-US" dirty="0"/>
          </a:p>
        </p:txBody>
      </p:sp>
      <p:sp>
        <p:nvSpPr>
          <p:cNvPr id="3" name="Content Placeholder 2"/>
          <p:cNvSpPr>
            <a:spLocks noGrp="1"/>
          </p:cNvSpPr>
          <p:nvPr>
            <p:ph idx="1"/>
          </p:nvPr>
        </p:nvSpPr>
        <p:spPr>
          <a:xfrm>
            <a:off x="457200" y="1143000"/>
            <a:ext cx="8229600" cy="5334000"/>
          </a:xfrm>
        </p:spPr>
        <p:txBody>
          <a:bodyPr>
            <a:normAutofit fontScale="25000" lnSpcReduction="20000"/>
          </a:bodyPr>
          <a:lstStyle/>
          <a:p>
            <a:pPr>
              <a:lnSpc>
                <a:spcPct val="170000"/>
              </a:lnSpc>
            </a:pPr>
            <a:r>
              <a:rPr lang="en-US" sz="4300" b="1" dirty="0" smtClean="0">
                <a:latin typeface="Arial" pitchFamily="34" charset="0"/>
                <a:cs typeface="Arial" pitchFamily="34" charset="0"/>
              </a:rPr>
              <a:t>Strengths of a Phlegmatic                	Weaknesses of a Phlegmatic</a:t>
            </a:r>
            <a:r>
              <a:rPr lang="en-US" sz="4300" dirty="0" smtClean="0">
                <a:latin typeface="Arial" pitchFamily="34" charset="0"/>
                <a:cs typeface="Arial" pitchFamily="34" charset="0"/>
              </a:rPr>
              <a:t/>
            </a:r>
            <a:br>
              <a:rPr lang="en-US" sz="4300" dirty="0" smtClean="0">
                <a:latin typeface="Arial" pitchFamily="34" charset="0"/>
                <a:cs typeface="Arial" pitchFamily="34" charset="0"/>
              </a:rPr>
            </a:br>
            <a:r>
              <a:rPr lang="en-US" sz="4300" dirty="0" smtClean="0">
                <a:latin typeface="Arial" pitchFamily="34" charset="0"/>
                <a:cs typeface="Arial" pitchFamily="34" charset="0"/>
              </a:rPr>
              <a:t/>
            </a:r>
            <a:br>
              <a:rPr lang="en-US" sz="4300" dirty="0" smtClean="0">
                <a:latin typeface="Arial" pitchFamily="34" charset="0"/>
                <a:cs typeface="Arial" pitchFamily="34" charset="0"/>
              </a:rPr>
            </a:br>
            <a:r>
              <a:rPr lang="en-US" sz="4800" dirty="0" smtClean="0">
                <a:latin typeface="Arial" pitchFamily="34" charset="0"/>
                <a:cs typeface="Arial" pitchFamily="34" charset="0"/>
              </a:rPr>
              <a:t>Steady, not moved easily                                                                    Introvert</a:t>
            </a:r>
            <a:br>
              <a:rPr lang="en-US" sz="4800" dirty="0" smtClean="0">
                <a:latin typeface="Arial" pitchFamily="34" charset="0"/>
                <a:cs typeface="Arial" pitchFamily="34" charset="0"/>
              </a:rPr>
            </a:br>
            <a:r>
              <a:rPr lang="en-US" sz="4800" dirty="0" smtClean="0">
                <a:latin typeface="Arial" pitchFamily="34" charset="0"/>
                <a:cs typeface="Arial" pitchFamily="34" charset="0"/>
              </a:rPr>
              <a:t>Patient                                                                                              Watcher, not doer</a:t>
            </a:r>
            <a:br>
              <a:rPr lang="en-US" sz="4800" dirty="0" smtClean="0">
                <a:latin typeface="Arial" pitchFamily="34" charset="0"/>
                <a:cs typeface="Arial" pitchFamily="34" charset="0"/>
              </a:rPr>
            </a:br>
            <a:r>
              <a:rPr lang="en-US" sz="4800" dirty="0" smtClean="0">
                <a:latin typeface="Arial" pitchFamily="34" charset="0"/>
                <a:cs typeface="Arial" pitchFamily="34" charset="0"/>
              </a:rPr>
              <a:t>Free from stress, tend not to worry                                                      Meets requirements, then stops</a:t>
            </a:r>
            <a:br>
              <a:rPr lang="en-US" sz="4800" dirty="0" smtClean="0">
                <a:latin typeface="Arial" pitchFamily="34" charset="0"/>
                <a:cs typeface="Arial" pitchFamily="34" charset="0"/>
              </a:rPr>
            </a:br>
            <a:r>
              <a:rPr lang="en-US" sz="4800" dirty="0" smtClean="0">
                <a:latin typeface="Arial" pitchFamily="34" charset="0"/>
                <a:cs typeface="Arial" pitchFamily="34" charset="0"/>
              </a:rPr>
              <a:t>Lives balanced life                                                                               Must be re-started after project  </a:t>
            </a:r>
            <a:br>
              <a:rPr lang="en-US" sz="4800" dirty="0" smtClean="0">
                <a:latin typeface="Arial" pitchFamily="34" charset="0"/>
                <a:cs typeface="Arial" pitchFamily="34" charset="0"/>
              </a:rPr>
            </a:br>
            <a:r>
              <a:rPr lang="en-US" sz="4800" dirty="0" smtClean="0">
                <a:latin typeface="Arial" pitchFamily="34" charset="0"/>
                <a:cs typeface="Arial" pitchFamily="34" charset="0"/>
              </a:rPr>
              <a:t>Meek, most gentle people on planet                                                     Unenthusiastic</a:t>
            </a:r>
            <a:br>
              <a:rPr lang="en-US" sz="4800" dirty="0" smtClean="0">
                <a:latin typeface="Arial" pitchFamily="34" charset="0"/>
                <a:cs typeface="Arial" pitchFamily="34" charset="0"/>
              </a:rPr>
            </a:br>
            <a:r>
              <a:rPr lang="en-US" sz="4800" dirty="0" smtClean="0">
                <a:latin typeface="Arial" pitchFamily="34" charset="0"/>
                <a:cs typeface="Arial" pitchFamily="34" charset="0"/>
              </a:rPr>
              <a:t>In control of themselves                                                                       Can be very stubborn</a:t>
            </a:r>
            <a:br>
              <a:rPr lang="en-US" sz="4800" dirty="0" smtClean="0">
                <a:latin typeface="Arial" pitchFamily="34" charset="0"/>
                <a:cs typeface="Arial" pitchFamily="34" charset="0"/>
              </a:rPr>
            </a:br>
            <a:r>
              <a:rPr lang="en-US" sz="4800" dirty="0" smtClean="0">
                <a:latin typeface="Arial" pitchFamily="34" charset="0"/>
                <a:cs typeface="Arial" pitchFamily="34" charset="0"/>
              </a:rPr>
              <a:t>In control of their environment                                                               Not team players</a:t>
            </a:r>
            <a:br>
              <a:rPr lang="en-US" sz="4800" dirty="0" smtClean="0">
                <a:latin typeface="Arial" pitchFamily="34" charset="0"/>
                <a:cs typeface="Arial" pitchFamily="34" charset="0"/>
              </a:rPr>
            </a:br>
            <a:r>
              <a:rPr lang="en-US" sz="4800" dirty="0" smtClean="0">
                <a:latin typeface="Arial" pitchFamily="34" charset="0"/>
                <a:cs typeface="Arial" pitchFamily="34" charset="0"/>
              </a:rPr>
              <a:t>Comfortable with themselves                                                                Lazy, gets tired easily</a:t>
            </a:r>
            <a:br>
              <a:rPr lang="en-US" sz="4800" dirty="0" smtClean="0">
                <a:latin typeface="Arial" pitchFamily="34" charset="0"/>
                <a:cs typeface="Arial" pitchFamily="34" charset="0"/>
              </a:rPr>
            </a:br>
            <a:r>
              <a:rPr lang="en-US" sz="4800" dirty="0" smtClean="0">
                <a:latin typeface="Arial" pitchFamily="34" charset="0"/>
                <a:cs typeface="Arial" pitchFamily="34" charset="0"/>
              </a:rPr>
              <a:t>Stays focused on project, gets it done                                                  Struggles with motivating themselves</a:t>
            </a:r>
            <a:br>
              <a:rPr lang="en-US" sz="4800" dirty="0" smtClean="0">
                <a:latin typeface="Arial" pitchFamily="34" charset="0"/>
                <a:cs typeface="Arial" pitchFamily="34" charset="0"/>
              </a:rPr>
            </a:br>
            <a:r>
              <a:rPr lang="en-US" sz="4800" dirty="0" smtClean="0">
                <a:latin typeface="Arial" pitchFamily="34" charset="0"/>
                <a:cs typeface="Arial" pitchFamily="34" charset="0"/>
              </a:rPr>
              <a:t>Dry sense of humor                                                                             Tormented by fear</a:t>
            </a:r>
            <a:br>
              <a:rPr lang="en-US" sz="4800" dirty="0" smtClean="0">
                <a:latin typeface="Arial" pitchFamily="34" charset="0"/>
                <a:cs typeface="Arial" pitchFamily="34" charset="0"/>
              </a:rPr>
            </a:br>
            <a:r>
              <a:rPr lang="en-US" sz="4800" dirty="0" smtClean="0">
                <a:latin typeface="Arial" pitchFamily="34" charset="0"/>
                <a:cs typeface="Arial" pitchFamily="34" charset="0"/>
              </a:rPr>
              <a:t>Very witty                                                                                           Indecisive about the next step</a:t>
            </a:r>
            <a:br>
              <a:rPr lang="en-US" sz="4800" dirty="0" smtClean="0">
                <a:latin typeface="Arial" pitchFamily="34" charset="0"/>
                <a:cs typeface="Arial" pitchFamily="34" charset="0"/>
              </a:rPr>
            </a:br>
            <a:r>
              <a:rPr lang="en-US" sz="4800" dirty="0" smtClean="0">
                <a:latin typeface="Arial" pitchFamily="34" charset="0"/>
                <a:cs typeface="Arial" pitchFamily="34" charset="0"/>
              </a:rPr>
              <a:t>Dependable                                                                                        Avoids responsibilities, extra burdens</a:t>
            </a:r>
            <a:br>
              <a:rPr lang="en-US" sz="4800" dirty="0" smtClean="0">
                <a:latin typeface="Arial" pitchFamily="34" charset="0"/>
                <a:cs typeface="Arial" pitchFamily="34" charset="0"/>
              </a:rPr>
            </a:br>
            <a:r>
              <a:rPr lang="en-US" sz="4800" dirty="0" smtClean="0">
                <a:latin typeface="Arial" pitchFamily="34" charset="0"/>
                <a:cs typeface="Arial" pitchFamily="34" charset="0"/>
              </a:rPr>
              <a:t>Practical and efficient, conserves energy                                              Hides real feelings, emotions</a:t>
            </a:r>
            <a:br>
              <a:rPr lang="en-US" sz="4800" dirty="0" smtClean="0">
                <a:latin typeface="Arial" pitchFamily="34" charset="0"/>
                <a:cs typeface="Arial" pitchFamily="34" charset="0"/>
              </a:rPr>
            </a:br>
            <a:r>
              <a:rPr lang="en-US" sz="4800" dirty="0" smtClean="0">
                <a:latin typeface="Arial" pitchFamily="34" charset="0"/>
                <a:cs typeface="Arial" pitchFamily="34" charset="0"/>
              </a:rPr>
              <a:t>Calm, cool, collected                                                                         Can be selfish, want their way</a:t>
            </a:r>
            <a:br>
              <a:rPr lang="en-US" sz="4800" dirty="0" smtClean="0">
                <a:latin typeface="Arial" pitchFamily="34" charset="0"/>
                <a:cs typeface="Arial" pitchFamily="34" charset="0"/>
              </a:rPr>
            </a:br>
            <a:r>
              <a:rPr lang="en-US" sz="4800" dirty="0" smtClean="0">
                <a:latin typeface="Arial" pitchFamily="34" charset="0"/>
                <a:cs typeface="Arial" pitchFamily="34" charset="0"/>
              </a:rPr>
              <a:t>Brings peace to the workplace                                                            Can be too compromising</a:t>
            </a:r>
            <a:br>
              <a:rPr lang="en-US" sz="4800" dirty="0" smtClean="0">
                <a:latin typeface="Arial" pitchFamily="34" charset="0"/>
                <a:cs typeface="Arial" pitchFamily="34" charset="0"/>
              </a:rPr>
            </a:br>
            <a:r>
              <a:rPr lang="en-US" sz="4800" dirty="0" smtClean="0">
                <a:latin typeface="Arial" pitchFamily="34" charset="0"/>
                <a:cs typeface="Arial" pitchFamily="34" charset="0"/>
              </a:rPr>
              <a:t>Makes a very good parent                                                                   Self-righteous, everyone else is wrong</a:t>
            </a:r>
            <a:br>
              <a:rPr lang="en-US" sz="4800" dirty="0" smtClean="0">
                <a:latin typeface="Arial" pitchFamily="34" charset="0"/>
                <a:cs typeface="Arial" pitchFamily="34" charset="0"/>
              </a:rPr>
            </a:br>
            <a:r>
              <a:rPr lang="en-US" sz="4800" dirty="0" smtClean="0">
                <a:latin typeface="Arial" pitchFamily="34" charset="0"/>
                <a:cs typeface="Arial" pitchFamily="34" charset="0"/>
              </a:rPr>
              <a:t>Takes quality time with their children                                                   May think they don’t need God</a:t>
            </a:r>
            <a:br>
              <a:rPr lang="en-US" sz="4800" dirty="0" smtClean="0">
                <a:latin typeface="Arial" pitchFamily="34" charset="0"/>
                <a:cs typeface="Arial" pitchFamily="34" charset="0"/>
              </a:rPr>
            </a:br>
            <a:endParaRPr lang="en-US" sz="4800" dirty="0" smtClean="0">
              <a:latin typeface="Arial" pitchFamily="34" charset="0"/>
              <a:cs typeface="Arial" pitchFamily="34" charset="0"/>
            </a:endParaRPr>
          </a:p>
          <a:p>
            <a:endParaRPr lang="en-US" sz="43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92162"/>
          </a:xfrm>
        </p:spPr>
        <p:txBody>
          <a:bodyPr/>
          <a:lstStyle/>
          <a:p>
            <a:r>
              <a:rPr lang="en-US" dirty="0" smtClean="0"/>
              <a:t>Phlegmatic –Continued…</a:t>
            </a:r>
            <a:endParaRPr lang="en-US" dirty="0"/>
          </a:p>
        </p:txBody>
      </p:sp>
      <p:sp>
        <p:nvSpPr>
          <p:cNvPr id="3" name="Content Placeholder 2"/>
          <p:cNvSpPr>
            <a:spLocks noGrp="1"/>
          </p:cNvSpPr>
          <p:nvPr>
            <p:ph idx="1"/>
          </p:nvPr>
        </p:nvSpPr>
        <p:spPr>
          <a:xfrm>
            <a:off x="228600" y="1219200"/>
            <a:ext cx="8763000" cy="5410200"/>
          </a:xfrm>
        </p:spPr>
        <p:txBody>
          <a:bodyPr>
            <a:noAutofit/>
          </a:bodyPr>
          <a:lstStyle/>
          <a:p>
            <a:pPr>
              <a:lnSpc>
                <a:spcPct val="170000"/>
              </a:lnSpc>
            </a:pPr>
            <a:r>
              <a:rPr lang="en-US" sz="1200" dirty="0" smtClean="0">
                <a:latin typeface="Arial" pitchFamily="34" charset="0"/>
                <a:cs typeface="Arial" pitchFamily="34" charset="0"/>
              </a:rPr>
              <a:t>Family comes first                                                                            Not tidy in their home</a:t>
            </a:r>
            <a:br>
              <a:rPr lang="en-US" sz="1200" dirty="0" smtClean="0">
                <a:latin typeface="Arial" pitchFamily="34" charset="0"/>
                <a:cs typeface="Arial" pitchFamily="34" charset="0"/>
              </a:rPr>
            </a:br>
            <a:r>
              <a:rPr lang="en-US" sz="1200" dirty="0" smtClean="0">
                <a:latin typeface="Arial" pitchFamily="34" charset="0"/>
                <a:cs typeface="Arial" pitchFamily="34" charset="0"/>
              </a:rPr>
              <a:t>Strong spiritual leaders                                                                       Do not discipline well</a:t>
            </a:r>
            <a:br>
              <a:rPr lang="en-US" sz="1200" dirty="0" smtClean="0">
                <a:latin typeface="Arial" pitchFamily="34" charset="0"/>
                <a:cs typeface="Arial" pitchFamily="34" charset="0"/>
              </a:rPr>
            </a:br>
            <a:r>
              <a:rPr lang="en-US" sz="1200" dirty="0" smtClean="0">
                <a:latin typeface="Arial" pitchFamily="34" charset="0"/>
                <a:cs typeface="Arial" pitchFamily="34" charset="0"/>
              </a:rPr>
              <a:t>Peaceful and agreeable                                                                       Not goal oriented</a:t>
            </a:r>
            <a:br>
              <a:rPr lang="en-US" sz="1200" dirty="0" smtClean="0">
                <a:latin typeface="Arial" pitchFamily="34" charset="0"/>
                <a:cs typeface="Arial" pitchFamily="34" charset="0"/>
              </a:rPr>
            </a:br>
            <a:r>
              <a:rPr lang="en-US" sz="1200" dirty="0" smtClean="0">
                <a:latin typeface="Arial" pitchFamily="34" charset="0"/>
                <a:cs typeface="Arial" pitchFamily="34" charset="0"/>
              </a:rPr>
              <a:t>Good administrative skills                                                                   Discourages others</a:t>
            </a:r>
            <a:br>
              <a:rPr lang="en-US" sz="1200" dirty="0" smtClean="0">
                <a:latin typeface="Arial" pitchFamily="34" charset="0"/>
                <a:cs typeface="Arial" pitchFamily="34" charset="0"/>
              </a:rPr>
            </a:br>
            <a:r>
              <a:rPr lang="en-US" sz="1200" dirty="0" smtClean="0">
                <a:latin typeface="Arial" pitchFamily="34" charset="0"/>
                <a:cs typeface="Arial" pitchFamily="34" charset="0"/>
              </a:rPr>
              <a:t>Good leaders                                                                                     Stay un-involved</a:t>
            </a:r>
            <a:br>
              <a:rPr lang="en-US" sz="1200" dirty="0" smtClean="0">
                <a:latin typeface="Arial" pitchFamily="34" charset="0"/>
                <a:cs typeface="Arial" pitchFamily="34" charset="0"/>
              </a:rPr>
            </a:br>
            <a:r>
              <a:rPr lang="en-US" sz="1200" dirty="0" smtClean="0">
                <a:latin typeface="Arial" pitchFamily="34" charset="0"/>
                <a:cs typeface="Arial" pitchFamily="34" charset="0"/>
              </a:rPr>
              <a:t>Good mediators                                                                                Must be nudged to participate</a:t>
            </a:r>
            <a:br>
              <a:rPr lang="en-US" sz="1200" dirty="0" smtClean="0">
                <a:latin typeface="Arial" pitchFamily="34" charset="0"/>
                <a:cs typeface="Arial" pitchFamily="34" charset="0"/>
              </a:rPr>
            </a:br>
            <a:r>
              <a:rPr lang="en-US" sz="1200" dirty="0" smtClean="0">
                <a:latin typeface="Arial" pitchFamily="34" charset="0"/>
                <a:cs typeface="Arial" pitchFamily="34" charset="0"/>
              </a:rPr>
              <a:t>Tough projects do not worry him                                                         Last one to get involved</a:t>
            </a:r>
            <a:br>
              <a:rPr lang="en-US" sz="1200" dirty="0" smtClean="0">
                <a:latin typeface="Arial" pitchFamily="34" charset="0"/>
                <a:cs typeface="Arial" pitchFamily="34" charset="0"/>
              </a:rPr>
            </a:br>
            <a:r>
              <a:rPr lang="en-US" sz="1200" dirty="0" smtClean="0">
                <a:latin typeface="Arial" pitchFamily="34" charset="0"/>
                <a:cs typeface="Arial" pitchFamily="34" charset="0"/>
              </a:rPr>
              <a:t>Very good under pressure                                                                   Hard to get excited</a:t>
            </a:r>
            <a:br>
              <a:rPr lang="en-US" sz="1200" dirty="0" smtClean="0">
                <a:latin typeface="Arial" pitchFamily="34" charset="0"/>
                <a:cs typeface="Arial" pitchFamily="34" charset="0"/>
              </a:rPr>
            </a:br>
            <a:r>
              <a:rPr lang="en-US" sz="1200" dirty="0" smtClean="0">
                <a:latin typeface="Arial" pitchFamily="34" charset="0"/>
                <a:cs typeface="Arial" pitchFamily="34" charset="0"/>
              </a:rPr>
              <a:t>Self-sufficient                                                                                     Tendency to judge others</a:t>
            </a:r>
            <a:br>
              <a:rPr lang="en-US" sz="1200" dirty="0" smtClean="0">
                <a:latin typeface="Arial" pitchFamily="34" charset="0"/>
                <a:cs typeface="Arial" pitchFamily="34" charset="0"/>
              </a:rPr>
            </a:br>
            <a:r>
              <a:rPr lang="en-US" sz="1200" dirty="0" smtClean="0">
                <a:latin typeface="Arial" pitchFamily="34" charset="0"/>
                <a:cs typeface="Arial" pitchFamily="34" charset="0"/>
              </a:rPr>
              <a:t>Has gift of temperance                                                                        Teases extroverts - they annoy him</a:t>
            </a:r>
            <a:br>
              <a:rPr lang="en-US" sz="1200" dirty="0" smtClean="0">
                <a:latin typeface="Arial" pitchFamily="34" charset="0"/>
                <a:cs typeface="Arial" pitchFamily="34" charset="0"/>
              </a:rPr>
            </a:br>
            <a:r>
              <a:rPr lang="en-US" sz="1200" dirty="0" smtClean="0">
                <a:latin typeface="Arial" pitchFamily="34" charset="0"/>
                <a:cs typeface="Arial" pitchFamily="34" charset="0"/>
              </a:rPr>
              <a:t>Gets involved when he feels needed                                                     Resists change</a:t>
            </a:r>
            <a:br>
              <a:rPr lang="en-US" sz="1200" dirty="0" smtClean="0">
                <a:latin typeface="Arial" pitchFamily="34" charset="0"/>
                <a:cs typeface="Arial" pitchFamily="34" charset="0"/>
              </a:rPr>
            </a:br>
            <a:r>
              <a:rPr lang="en-US" sz="1200" dirty="0" smtClean="0">
                <a:latin typeface="Arial" pitchFamily="34" charset="0"/>
                <a:cs typeface="Arial" pitchFamily="34" charset="0"/>
              </a:rPr>
              <a:t>Has gift of longsuffering                                                                      Can be sarcastic</a:t>
            </a:r>
            <a:br>
              <a:rPr lang="en-US" sz="1200" dirty="0" smtClean="0">
                <a:latin typeface="Arial" pitchFamily="34" charset="0"/>
                <a:cs typeface="Arial" pitchFamily="34" charset="0"/>
              </a:rPr>
            </a:br>
            <a:r>
              <a:rPr lang="en-US" sz="1200" dirty="0" smtClean="0">
                <a:latin typeface="Arial" pitchFamily="34" charset="0"/>
                <a:cs typeface="Arial" pitchFamily="34" charset="0"/>
              </a:rPr>
              <a:t>Easy to get along with                                                                        Procrastinates</a:t>
            </a:r>
            <a:br>
              <a:rPr lang="en-US" sz="1200" dirty="0" smtClean="0">
                <a:latin typeface="Arial" pitchFamily="34" charset="0"/>
                <a:cs typeface="Arial" pitchFamily="34" charset="0"/>
              </a:rPr>
            </a:br>
            <a:r>
              <a:rPr lang="en-US" sz="1200" dirty="0" smtClean="0">
                <a:latin typeface="Arial" pitchFamily="34" charset="0"/>
                <a:cs typeface="Arial" pitchFamily="34" charset="0"/>
              </a:rPr>
              <a:t>Do not offend others                                                                           Critical of people who expend energy</a:t>
            </a:r>
            <a:br>
              <a:rPr lang="en-US" sz="1200" dirty="0" smtClean="0">
                <a:latin typeface="Arial" pitchFamily="34" charset="0"/>
                <a:cs typeface="Arial" pitchFamily="34" charset="0"/>
              </a:rPr>
            </a:br>
            <a:r>
              <a:rPr lang="en-US" sz="1200" dirty="0" smtClean="0">
                <a:latin typeface="Arial" pitchFamily="34" charset="0"/>
                <a:cs typeface="Arial" pitchFamily="34" charset="0"/>
              </a:rPr>
              <a:t>Walks away from arguments                                                              Holds grudges</a:t>
            </a:r>
            <a:br>
              <a:rPr lang="en-US" sz="1200" dirty="0" smtClean="0">
                <a:latin typeface="Arial" pitchFamily="34" charset="0"/>
                <a:cs typeface="Arial" pitchFamily="34" charset="0"/>
              </a:rPr>
            </a:br>
            <a:r>
              <a:rPr lang="en-US" sz="1200" dirty="0" smtClean="0">
                <a:latin typeface="Arial" pitchFamily="34" charset="0"/>
                <a:cs typeface="Arial" pitchFamily="34" charset="0"/>
              </a:rPr>
              <a:t>Good listeners                                                                                   Complacent</a:t>
            </a:r>
            <a:br>
              <a:rPr lang="en-US" sz="1200" dirty="0" smtClean="0">
                <a:latin typeface="Arial" pitchFamily="34" charset="0"/>
                <a:cs typeface="Arial" pitchFamily="34" charset="0"/>
              </a:rPr>
            </a:br>
            <a:r>
              <a:rPr lang="en-US" sz="1200" dirty="0" smtClean="0">
                <a:latin typeface="Arial" pitchFamily="34" charset="0"/>
                <a:cs typeface="Arial" pitchFamily="34" charset="0"/>
              </a:rPr>
              <a:t>Predictable                                                                                        Possessive</a:t>
            </a:r>
            <a:endParaRPr lang="en-US" sz="1200"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Temperaments and the Kingdom of God</a:t>
            </a:r>
            <a:endParaRPr lang="en-US" dirty="0"/>
          </a:p>
        </p:txBody>
      </p:sp>
      <p:sp>
        <p:nvSpPr>
          <p:cNvPr id="3" name="Content Placeholder 2"/>
          <p:cNvSpPr>
            <a:spLocks noGrp="1"/>
          </p:cNvSpPr>
          <p:nvPr>
            <p:ph idx="1"/>
          </p:nvPr>
        </p:nvSpPr>
        <p:spPr/>
        <p:txBody>
          <a:bodyPr>
            <a:normAutofit lnSpcReduction="10000"/>
          </a:bodyPr>
          <a:lstStyle/>
          <a:p>
            <a:r>
              <a:rPr lang="en-US" dirty="0" smtClean="0"/>
              <a:t>Sanguine – People with Sanguine personality mostly lead other to salvation. The world’s best evangelists and preachers are Sanguine. They have ability to inspire others. Most of the time they fail to lead other into further steps.</a:t>
            </a:r>
          </a:p>
          <a:p>
            <a:r>
              <a:rPr lang="en-US" dirty="0" smtClean="0"/>
              <a:t>Melancholy – they are self sacrificing, they have patients and intellect. They can spend countless hours to help the infant </a:t>
            </a:r>
            <a:r>
              <a:rPr lang="en-US" dirty="0" smtClean="0"/>
              <a:t>Christians </a:t>
            </a:r>
            <a:r>
              <a:rPr lang="en-US" dirty="0" smtClean="0"/>
              <a:t>to adolescence. </a:t>
            </a:r>
            <a:endParaRPr lang="en-US" dirty="0"/>
          </a:p>
        </p:txBody>
      </p:sp>
    </p:spTree>
    <p:extLst>
      <p:ext uri="{BB962C8B-B14F-4D97-AF65-F5344CB8AC3E}">
        <p14:creationId xmlns:p14="http://schemas.microsoft.com/office/powerpoint/2010/main" val="115614586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Choleric – Their character is best at starting ministries, building churches, and encourage other people to complete new projects.  They have ability to lead nationwide ministries.</a:t>
            </a:r>
          </a:p>
          <a:p>
            <a:r>
              <a:rPr lang="en-US" dirty="0" smtClean="0"/>
              <a:t>Phlegmatic – They have ability to keep the books, ability to process the data, handle the mailings and other jobs that require precision and accuracy. </a:t>
            </a:r>
            <a:endParaRPr lang="en-US" dirty="0"/>
          </a:p>
        </p:txBody>
      </p:sp>
    </p:spTree>
    <p:extLst>
      <p:ext uri="{BB962C8B-B14F-4D97-AF65-F5344CB8AC3E}">
        <p14:creationId xmlns:p14="http://schemas.microsoft.com/office/powerpoint/2010/main" val="44835311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sp>
        <p:nvSpPr>
          <p:cNvPr id="3" name="Content Placeholder 2"/>
          <p:cNvSpPr>
            <a:spLocks noGrp="1"/>
          </p:cNvSpPr>
          <p:nvPr>
            <p:ph idx="1"/>
          </p:nvPr>
        </p:nvSpPr>
        <p:spPr/>
        <p:txBody>
          <a:bodyPr/>
          <a:lstStyle/>
          <a:p>
            <a:r>
              <a:rPr lang="en-US" dirty="0" smtClean="0"/>
              <a:t>Supine – Supine has a great capacity for service.  They are good at caring, visiting nursing homes, and serving the people. They expect recognition for their service. </a:t>
            </a:r>
            <a:endParaRPr lang="en-US" dirty="0"/>
          </a:p>
        </p:txBody>
      </p:sp>
    </p:spTree>
    <p:extLst>
      <p:ext uri="{BB962C8B-B14F-4D97-AF65-F5344CB8AC3E}">
        <p14:creationId xmlns:p14="http://schemas.microsoft.com/office/powerpoint/2010/main" val="141093829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https://upload.wikimedia.org/wikipedia/commons/thumb/0/08/Five_temperaments.png/220px-Five_temperaments.png"/>
          <p:cNvPicPr>
            <a:picLocks noChangeAspect="1" noChangeArrowheads="1"/>
          </p:cNvPicPr>
          <p:nvPr/>
        </p:nvPicPr>
        <p:blipFill>
          <a:blip r:embed="rId2" cstate="print"/>
          <a:srcRect/>
          <a:stretch>
            <a:fillRect/>
          </a:stretch>
        </p:blipFill>
        <p:spPr bwMode="auto">
          <a:xfrm>
            <a:off x="2438400" y="762000"/>
            <a:ext cx="3581400" cy="3418611"/>
          </a:xfrm>
          <a:prstGeom prst="rect">
            <a:avLst/>
          </a:prstGeom>
          <a:noFill/>
        </p:spPr>
      </p:pic>
      <p:sp>
        <p:nvSpPr>
          <p:cNvPr id="3" name="Rectangle 2"/>
          <p:cNvSpPr/>
          <p:nvPr/>
        </p:nvSpPr>
        <p:spPr>
          <a:xfrm>
            <a:off x="838200" y="4419600"/>
            <a:ext cx="7010400" cy="1200329"/>
          </a:xfrm>
          <a:prstGeom prst="rect">
            <a:avLst/>
          </a:prstGeom>
        </p:spPr>
        <p:txBody>
          <a:bodyPr wrap="square">
            <a:spAutoFit/>
          </a:bodyPr>
          <a:lstStyle/>
          <a:p>
            <a:r>
              <a:rPr lang="en-US" dirty="0" smtClean="0"/>
              <a:t>Simple emoticons of the five temperaments: Sanguine (top right), Choleric (bottom right), Melancholy (bottom left), and Phlegmatic </a:t>
            </a:r>
            <a:r>
              <a:rPr lang="en-US" dirty="0" smtClean="0"/>
              <a:t>(center), </a:t>
            </a:r>
            <a:r>
              <a:rPr lang="en-US" dirty="0" smtClean="0"/>
              <a:t>with the new temperament Supine (top left) and Phlegmatic blends in between.</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2"/>
          <p:cNvSpPr/>
          <p:nvPr/>
        </p:nvSpPr>
        <p:spPr>
          <a:xfrm>
            <a:off x="304800" y="990600"/>
            <a:ext cx="8534400" cy="5221942"/>
          </a:xfrm>
          <a:prstGeom prst="rect">
            <a:avLst/>
          </a:prstGeom>
        </p:spPr>
        <p:txBody>
          <a:bodyPr wrap="square">
            <a:spAutoFit/>
          </a:bodyPr>
          <a:lstStyle/>
          <a:p>
            <a:endParaRPr lang="en-US" sz="2000" b="1" dirty="0" smtClean="0">
              <a:latin typeface="Arial" pitchFamily="34" charset="0"/>
              <a:cs typeface="Arial" pitchFamily="34" charset="0"/>
            </a:endParaRPr>
          </a:p>
          <a:p>
            <a:r>
              <a:rPr lang="en-US" sz="2000" b="1" dirty="0">
                <a:latin typeface="Arial" pitchFamily="34" charset="0"/>
                <a:cs typeface="Arial" pitchFamily="34" charset="0"/>
              </a:rPr>
              <a:t>S</a:t>
            </a:r>
            <a:r>
              <a:rPr lang="en-US" sz="2000" b="1" dirty="0" smtClean="0">
                <a:latin typeface="Arial" pitchFamily="34" charset="0"/>
                <a:cs typeface="Arial" pitchFamily="34" charset="0"/>
              </a:rPr>
              <a:t>anguine</a:t>
            </a:r>
            <a:r>
              <a:rPr lang="en-US" sz="2000" dirty="0">
                <a:latin typeface="Arial" pitchFamily="34" charset="0"/>
                <a:cs typeface="Arial" pitchFamily="34" charset="0"/>
              </a:rPr>
              <a:t> </a:t>
            </a:r>
            <a:r>
              <a:rPr lang="en-US" sz="2000" dirty="0" smtClean="0">
                <a:latin typeface="Arial" pitchFamily="34" charset="0"/>
                <a:cs typeface="Arial" pitchFamily="34" charset="0"/>
              </a:rPr>
              <a:t>- quick</a:t>
            </a:r>
            <a:r>
              <a:rPr lang="en-US" sz="2000" dirty="0">
                <a:latin typeface="Arial" pitchFamily="34" charset="0"/>
                <a:cs typeface="Arial" pitchFamily="34" charset="0"/>
              </a:rPr>
              <a:t>, impulsive, and relatively short-lived reactions. (hot/wet</a:t>
            </a:r>
            <a:r>
              <a:rPr lang="en-US" sz="2000" dirty="0" smtClean="0">
                <a:latin typeface="Arial" pitchFamily="34" charset="0"/>
                <a:cs typeface="Arial" pitchFamily="34" charset="0"/>
              </a:rPr>
              <a:t>)</a:t>
            </a:r>
          </a:p>
          <a:p>
            <a:endParaRPr lang="en-US" sz="2000" dirty="0">
              <a:latin typeface="Arial" pitchFamily="34" charset="0"/>
              <a:cs typeface="Arial" pitchFamily="34" charset="0"/>
            </a:endParaRPr>
          </a:p>
          <a:p>
            <a:r>
              <a:rPr lang="en-US" sz="2000" b="1" dirty="0" smtClean="0">
                <a:latin typeface="Arial" pitchFamily="34" charset="0"/>
                <a:cs typeface="Arial" pitchFamily="34" charset="0"/>
              </a:rPr>
              <a:t>Phlegmatic</a:t>
            </a:r>
            <a:r>
              <a:rPr lang="en-US" sz="2000" dirty="0">
                <a:latin typeface="Arial" pitchFamily="34" charset="0"/>
                <a:cs typeface="Arial" pitchFamily="34" charset="0"/>
              </a:rPr>
              <a:t> </a:t>
            </a:r>
            <a:r>
              <a:rPr lang="en-US" sz="2000" dirty="0" smtClean="0">
                <a:latin typeface="Arial" pitchFamily="34" charset="0"/>
                <a:cs typeface="Arial" pitchFamily="34" charset="0"/>
              </a:rPr>
              <a:t>- a </a:t>
            </a:r>
            <a:r>
              <a:rPr lang="en-US" sz="2000" dirty="0">
                <a:latin typeface="Arial" pitchFamily="34" charset="0"/>
                <a:cs typeface="Arial" pitchFamily="34" charset="0"/>
              </a:rPr>
              <a:t>longer response-delay, but short-lived response. (cold/wet</a:t>
            </a:r>
            <a:r>
              <a:rPr lang="en-US" sz="2000" dirty="0" smtClean="0">
                <a:latin typeface="Arial" pitchFamily="34" charset="0"/>
                <a:cs typeface="Arial" pitchFamily="34" charset="0"/>
              </a:rPr>
              <a:t>)</a:t>
            </a:r>
          </a:p>
          <a:p>
            <a:endParaRPr lang="en-US" sz="2000" dirty="0">
              <a:latin typeface="Arial" pitchFamily="34" charset="0"/>
              <a:cs typeface="Arial" pitchFamily="34" charset="0"/>
            </a:endParaRPr>
          </a:p>
          <a:p>
            <a:r>
              <a:rPr lang="en-US" sz="2000" b="1" dirty="0" smtClean="0">
                <a:latin typeface="Arial" pitchFamily="34" charset="0"/>
                <a:cs typeface="Arial" pitchFamily="34" charset="0"/>
              </a:rPr>
              <a:t>Choleric</a:t>
            </a:r>
            <a:r>
              <a:rPr lang="en-US" sz="2000" dirty="0">
                <a:latin typeface="Arial" pitchFamily="34" charset="0"/>
                <a:cs typeface="Arial" pitchFamily="34" charset="0"/>
              </a:rPr>
              <a:t> </a:t>
            </a:r>
            <a:r>
              <a:rPr lang="en-US" sz="2000" dirty="0" smtClean="0">
                <a:latin typeface="Arial" pitchFamily="34" charset="0"/>
                <a:cs typeface="Arial" pitchFamily="34" charset="0"/>
              </a:rPr>
              <a:t>- short </a:t>
            </a:r>
            <a:r>
              <a:rPr lang="en-US" sz="2000" dirty="0">
                <a:latin typeface="Arial" pitchFamily="34" charset="0"/>
                <a:cs typeface="Arial" pitchFamily="34" charset="0"/>
              </a:rPr>
              <a:t>response time-delay, but response sustained for a relatively long time. (hot/dry</a:t>
            </a:r>
            <a:r>
              <a:rPr lang="en-US" sz="2000" dirty="0" smtClean="0">
                <a:latin typeface="Arial" pitchFamily="34" charset="0"/>
                <a:cs typeface="Arial" pitchFamily="34" charset="0"/>
              </a:rPr>
              <a:t>)</a:t>
            </a:r>
          </a:p>
          <a:p>
            <a:endParaRPr lang="en-US" sz="2000" dirty="0">
              <a:latin typeface="Arial" pitchFamily="34" charset="0"/>
              <a:cs typeface="Arial" pitchFamily="34" charset="0"/>
            </a:endParaRPr>
          </a:p>
          <a:p>
            <a:r>
              <a:rPr lang="en-US" sz="2000" b="1" dirty="0" smtClean="0">
                <a:latin typeface="Arial" pitchFamily="34" charset="0"/>
                <a:cs typeface="Arial" pitchFamily="34" charset="0"/>
              </a:rPr>
              <a:t>Melancholy</a:t>
            </a:r>
            <a:r>
              <a:rPr lang="en-US" sz="2000" dirty="0">
                <a:latin typeface="Arial" pitchFamily="34" charset="0"/>
                <a:cs typeface="Arial" pitchFamily="34" charset="0"/>
              </a:rPr>
              <a:t> </a:t>
            </a:r>
            <a:r>
              <a:rPr lang="en-US" sz="2000" dirty="0" smtClean="0">
                <a:latin typeface="Arial" pitchFamily="34" charset="0"/>
                <a:cs typeface="Arial" pitchFamily="34" charset="0"/>
              </a:rPr>
              <a:t>-  </a:t>
            </a:r>
            <a:r>
              <a:rPr lang="en-US" sz="2000" dirty="0">
                <a:latin typeface="Arial" pitchFamily="34" charset="0"/>
                <a:cs typeface="Arial" pitchFamily="34" charset="0"/>
              </a:rPr>
              <a:t>long response time-delay, response sustained at length, if not, seemingly, permanently. (cold/dry</a:t>
            </a:r>
            <a:r>
              <a:rPr lang="en-US" sz="2000" dirty="0" smtClean="0">
                <a:latin typeface="Arial" pitchFamily="34" charset="0"/>
                <a:cs typeface="Arial" pitchFamily="34" charset="0"/>
              </a:rPr>
              <a:t>)</a:t>
            </a:r>
            <a:endParaRPr lang="en-US" sz="2000" baseline="30000" dirty="0">
              <a:latin typeface="Arial" pitchFamily="34" charset="0"/>
              <a:cs typeface="Arial" pitchFamily="34" charset="0"/>
              <a:hlinkClick r:id="rId2"/>
            </a:endParaRPr>
          </a:p>
          <a:p>
            <a:endParaRPr lang="en-US" sz="2000" baseline="30000" dirty="0" smtClean="0">
              <a:latin typeface="Arial" pitchFamily="34" charset="0"/>
              <a:cs typeface="Arial" pitchFamily="34" charset="0"/>
              <a:hlinkClick r:id="rId2"/>
            </a:endParaRPr>
          </a:p>
          <a:p>
            <a:r>
              <a:rPr lang="en-US" sz="2000" b="1" dirty="0" smtClean="0">
                <a:latin typeface="Arial" pitchFamily="34" charset="0"/>
                <a:cs typeface="Arial" pitchFamily="34" charset="0"/>
              </a:rPr>
              <a:t>Supine</a:t>
            </a:r>
            <a:r>
              <a:rPr lang="en-US" sz="2000" dirty="0" smtClean="0">
                <a:latin typeface="Arial" pitchFamily="34" charset="0"/>
                <a:cs typeface="Arial" pitchFamily="34" charset="0"/>
              </a:rPr>
              <a:t> - are </a:t>
            </a:r>
            <a:r>
              <a:rPr lang="en-US" sz="2000" dirty="0">
                <a:latin typeface="Arial" pitchFamily="34" charset="0"/>
                <a:cs typeface="Arial" pitchFamily="34" charset="0"/>
              </a:rPr>
              <a:t>often frustrated because they expect people to know they want interaction, while the Phlegmatic expresses a moderate need, and wants only the same moderate amount in return</a:t>
            </a:r>
            <a:r>
              <a:rPr lang="en-US" sz="2000" dirty="0" smtClean="0">
                <a:latin typeface="Arial" pitchFamily="34" charset="0"/>
                <a:cs typeface="Arial" pitchFamily="34" charset="0"/>
              </a:rPr>
              <a:t>.</a:t>
            </a:r>
          </a:p>
          <a:p>
            <a:endParaRPr lang="en-US" sz="2000" dirty="0">
              <a:latin typeface="Arial" pitchFamily="34" charset="0"/>
              <a:cs typeface="Arial" pitchFamily="34" charset="0"/>
            </a:endParaRPr>
          </a:p>
          <a:p>
            <a:endParaRPr lang="en-US" sz="20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304800" y="474344"/>
            <a:ext cx="8382000" cy="5909310"/>
          </a:xfrm>
          <a:prstGeom prst="rect">
            <a:avLst/>
          </a:prstGeom>
        </p:spPr>
        <p:txBody>
          <a:bodyPr wrap="square">
            <a:spAutoFit/>
          </a:bodyPr>
          <a:lstStyle/>
          <a:p>
            <a:pPr algn="ctr"/>
            <a:r>
              <a:rPr lang="en-US" b="1" dirty="0" smtClean="0">
                <a:latin typeface="Arial" pitchFamily="34" charset="0"/>
                <a:cs typeface="Arial" pitchFamily="34" charset="0"/>
              </a:rPr>
              <a:t>DRIVING NEEDS OF EACH TEMPERAMENTS</a:t>
            </a:r>
          </a:p>
          <a:p>
            <a:endParaRPr lang="en-US" dirty="0"/>
          </a:p>
          <a:p>
            <a:r>
              <a:rPr lang="en-US" dirty="0" smtClean="0">
                <a:latin typeface="Arial" pitchFamily="34" charset="0"/>
                <a:cs typeface="Arial" pitchFamily="34" charset="0"/>
              </a:rPr>
              <a:t>Each </a:t>
            </a:r>
            <a:r>
              <a:rPr lang="en-US" dirty="0">
                <a:latin typeface="Arial" pitchFamily="34" charset="0"/>
                <a:cs typeface="Arial" pitchFamily="34" charset="0"/>
              </a:rPr>
              <a:t>of </a:t>
            </a:r>
            <a:r>
              <a:rPr lang="en-US" dirty="0" smtClean="0">
                <a:latin typeface="Arial" pitchFamily="34" charset="0"/>
                <a:cs typeface="Arial" pitchFamily="34" charset="0"/>
              </a:rPr>
              <a:t> </a:t>
            </a:r>
            <a:r>
              <a:rPr lang="en-US" dirty="0">
                <a:latin typeface="Arial" pitchFamily="34" charset="0"/>
                <a:cs typeface="Arial" pitchFamily="34" charset="0"/>
              </a:rPr>
              <a:t>temperaments has a </a:t>
            </a:r>
            <a:r>
              <a:rPr lang="en-US" i="1" dirty="0">
                <a:latin typeface="Arial" pitchFamily="34" charset="0"/>
                <a:cs typeface="Arial" pitchFamily="34" charset="0"/>
              </a:rPr>
              <a:t>driving need</a:t>
            </a:r>
            <a:r>
              <a:rPr lang="en-US" dirty="0">
                <a:latin typeface="Arial" pitchFamily="34" charset="0"/>
                <a:cs typeface="Arial" pitchFamily="34" charset="0"/>
              </a:rPr>
              <a:t> that energizes its behavior</a:t>
            </a:r>
            <a:r>
              <a:rPr lang="en-US" dirty="0" smtClean="0">
                <a:latin typeface="Arial" pitchFamily="34" charset="0"/>
                <a:cs typeface="Arial" pitchFamily="34" charset="0"/>
              </a:rPr>
              <a:t>.</a:t>
            </a:r>
          </a:p>
          <a:p>
            <a:endParaRPr lang="en-US" dirty="0">
              <a:latin typeface="Arial" pitchFamily="34" charset="0"/>
              <a:cs typeface="Arial" pitchFamily="34" charset="0"/>
            </a:endParaRPr>
          </a:p>
          <a:p>
            <a:r>
              <a:rPr lang="en-US" dirty="0">
                <a:latin typeface="Arial" pitchFamily="34" charset="0"/>
                <a:cs typeface="Arial" pitchFamily="34" charset="0"/>
              </a:rPr>
              <a:t>For the </a:t>
            </a:r>
            <a:r>
              <a:rPr lang="en-US" u="sng" dirty="0">
                <a:latin typeface="Arial" pitchFamily="34" charset="0"/>
                <a:cs typeface="Arial" pitchFamily="34" charset="0"/>
              </a:rPr>
              <a:t>Melancholic</a:t>
            </a:r>
            <a:r>
              <a:rPr lang="en-US" dirty="0">
                <a:latin typeface="Arial" pitchFamily="34" charset="0"/>
                <a:cs typeface="Arial" pitchFamily="34" charset="0"/>
              </a:rPr>
              <a:t>, the motivation is fear of rejection and/or the unknown. They have a low self-esteem and, figuring that others do not like them, they reject others first</a:t>
            </a:r>
            <a:r>
              <a:rPr lang="en-US" dirty="0" smtClean="0">
                <a:latin typeface="Arial" pitchFamily="34" charset="0"/>
                <a:cs typeface="Arial" pitchFamily="34" charset="0"/>
              </a:rPr>
              <a:t>.</a:t>
            </a:r>
          </a:p>
          <a:p>
            <a:endParaRPr lang="en-US" dirty="0">
              <a:latin typeface="Arial" pitchFamily="34" charset="0"/>
              <a:cs typeface="Arial" pitchFamily="34" charset="0"/>
            </a:endParaRPr>
          </a:p>
          <a:p>
            <a:r>
              <a:rPr lang="en-US" dirty="0">
                <a:latin typeface="Arial" pitchFamily="34" charset="0"/>
                <a:cs typeface="Arial" pitchFamily="34" charset="0"/>
              </a:rPr>
              <a:t>The </a:t>
            </a:r>
            <a:r>
              <a:rPr lang="en-US" u="sng" dirty="0">
                <a:latin typeface="Arial" pitchFamily="34" charset="0"/>
                <a:cs typeface="Arial" pitchFamily="34" charset="0"/>
              </a:rPr>
              <a:t>Supine</a:t>
            </a:r>
            <a:r>
              <a:rPr lang="en-US" dirty="0">
                <a:latin typeface="Arial" pitchFamily="34" charset="0"/>
                <a:cs typeface="Arial" pitchFamily="34" charset="0"/>
              </a:rPr>
              <a:t> also has low self-esteem, but is driven to try to gain acceptance by liking and serving others</a:t>
            </a:r>
            <a:r>
              <a:rPr lang="en-US" dirty="0" smtClean="0">
                <a:latin typeface="Arial" pitchFamily="34" charset="0"/>
                <a:cs typeface="Arial" pitchFamily="34" charset="0"/>
              </a:rPr>
              <a:t>.</a:t>
            </a:r>
          </a:p>
          <a:p>
            <a:endParaRPr lang="en-US" dirty="0">
              <a:latin typeface="Arial" pitchFamily="34" charset="0"/>
              <a:cs typeface="Arial" pitchFamily="34" charset="0"/>
            </a:endParaRPr>
          </a:p>
          <a:p>
            <a:r>
              <a:rPr lang="en-US" dirty="0" smtClean="0">
                <a:latin typeface="Arial" pitchFamily="34" charset="0"/>
                <a:cs typeface="Arial" pitchFamily="34" charset="0"/>
              </a:rPr>
              <a:t>The </a:t>
            </a:r>
            <a:r>
              <a:rPr lang="en-US" u="sng" dirty="0" smtClean="0">
                <a:latin typeface="Arial" pitchFamily="34" charset="0"/>
                <a:cs typeface="Arial" pitchFamily="34" charset="0"/>
              </a:rPr>
              <a:t>Sanguine </a:t>
            </a:r>
            <a:r>
              <a:rPr lang="en-US" dirty="0" smtClean="0">
                <a:latin typeface="Arial" pitchFamily="34" charset="0"/>
                <a:cs typeface="Arial" pitchFamily="34" charset="0"/>
              </a:rPr>
              <a:t>is driven by the need for attention, and tries to sell themselves through their charm, and accepts others before those others can reject them. Their self-esteem crashes if they are nevertheless rejected. Yet, they will regain the confidence to keep trying to impress others.</a:t>
            </a:r>
          </a:p>
          <a:p>
            <a:endParaRPr lang="en-US" dirty="0" smtClean="0">
              <a:latin typeface="Arial" pitchFamily="34" charset="0"/>
              <a:cs typeface="Arial" pitchFamily="34" charset="0"/>
            </a:endParaRPr>
          </a:p>
          <a:p>
            <a:r>
              <a:rPr lang="en-US" dirty="0" smtClean="0">
                <a:latin typeface="Arial" pitchFamily="34" charset="0"/>
                <a:cs typeface="Arial" pitchFamily="34" charset="0"/>
              </a:rPr>
              <a:t>The </a:t>
            </a:r>
            <a:r>
              <a:rPr lang="en-US" u="sng" dirty="0">
                <a:latin typeface="Arial" pitchFamily="34" charset="0"/>
                <a:cs typeface="Arial" pitchFamily="34" charset="0"/>
              </a:rPr>
              <a:t>Choleric</a:t>
            </a:r>
            <a:r>
              <a:rPr lang="en-US" dirty="0">
                <a:latin typeface="Arial" pitchFamily="34" charset="0"/>
                <a:cs typeface="Arial" pitchFamily="34" charset="0"/>
              </a:rPr>
              <a:t> is motivated by their goals, in which other people are tools to be used</a:t>
            </a:r>
            <a:r>
              <a:rPr lang="en-US" dirty="0" smtClean="0">
                <a:latin typeface="Arial" pitchFamily="34" charset="0"/>
                <a:cs typeface="Arial" pitchFamily="34" charset="0"/>
              </a:rPr>
              <a:t>.</a:t>
            </a:r>
          </a:p>
          <a:p>
            <a:endParaRPr lang="en-US" dirty="0">
              <a:latin typeface="Arial" pitchFamily="34" charset="0"/>
              <a:cs typeface="Arial" pitchFamily="34" charset="0"/>
            </a:endParaRPr>
          </a:p>
          <a:p>
            <a:r>
              <a:rPr lang="en-US" dirty="0">
                <a:latin typeface="Arial" pitchFamily="34" charset="0"/>
                <a:cs typeface="Arial" pitchFamily="34" charset="0"/>
              </a:rPr>
              <a:t>The </a:t>
            </a:r>
            <a:r>
              <a:rPr lang="en-US" u="sng" dirty="0">
                <a:latin typeface="Arial" pitchFamily="34" charset="0"/>
                <a:cs typeface="Arial" pitchFamily="34" charset="0"/>
              </a:rPr>
              <a:t>Phlegmatic's</a:t>
            </a:r>
            <a:r>
              <a:rPr lang="en-US" u="sng" dirty="0">
                <a:latin typeface="Arial" pitchFamily="34" charset="0"/>
                <a:cs typeface="Arial" pitchFamily="34" charset="0"/>
              </a:rPr>
              <a:t> </a:t>
            </a:r>
            <a:r>
              <a:rPr lang="en-US" dirty="0">
                <a:latin typeface="Arial" pitchFamily="34" charset="0"/>
                <a:cs typeface="Arial" pitchFamily="34" charset="0"/>
              </a:rPr>
              <a:t>lack of a motivation becomes their driving need: to protect their low energy reserve</a:t>
            </a:r>
            <a:r>
              <a:rPr lang="en-US" dirty="0" smtClean="0">
                <a:latin typeface="Arial" pitchFamily="34" charset="0"/>
                <a:cs typeface="Arial" pitchFamily="34" charset="0"/>
              </a:rPr>
              <a:t>.</a:t>
            </a:r>
            <a:endParaRPr lang="en-US"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715962"/>
          </a:xfrm>
        </p:spPr>
        <p:txBody>
          <a:bodyPr>
            <a:normAutofit fontScale="90000"/>
          </a:bodyPr>
          <a:lstStyle/>
          <a:p>
            <a:r>
              <a:rPr lang="en-US" dirty="0" smtClean="0"/>
              <a:t>Melancholy</a:t>
            </a:r>
            <a:endParaRPr lang="en-US" dirty="0"/>
          </a:p>
        </p:txBody>
      </p:sp>
      <p:sp>
        <p:nvSpPr>
          <p:cNvPr id="3" name="Content Placeholder 2"/>
          <p:cNvSpPr>
            <a:spLocks noGrp="1"/>
          </p:cNvSpPr>
          <p:nvPr>
            <p:ph idx="1"/>
          </p:nvPr>
        </p:nvSpPr>
        <p:spPr>
          <a:xfrm>
            <a:off x="457200" y="1143000"/>
            <a:ext cx="8229600" cy="5334000"/>
          </a:xfrm>
        </p:spPr>
        <p:txBody>
          <a:bodyPr>
            <a:noAutofit/>
          </a:bodyPr>
          <a:lstStyle/>
          <a:p>
            <a:pPr>
              <a:lnSpc>
                <a:spcPct val="170000"/>
              </a:lnSpc>
            </a:pPr>
            <a:r>
              <a:rPr lang="en-US" sz="1400" b="1" dirty="0">
                <a:latin typeface="Arial" pitchFamily="34" charset="0"/>
                <a:cs typeface="Arial" pitchFamily="34" charset="0"/>
              </a:rPr>
              <a:t>Strengths of a Melancholy                </a:t>
            </a:r>
            <a:r>
              <a:rPr lang="en-US" sz="1400" b="1" dirty="0" smtClean="0">
                <a:latin typeface="Arial" pitchFamily="34" charset="0"/>
                <a:cs typeface="Arial" pitchFamily="34" charset="0"/>
              </a:rPr>
              <a:t>               Weaknesses </a:t>
            </a:r>
            <a:r>
              <a:rPr lang="en-US" sz="1400" b="1" dirty="0">
                <a:latin typeface="Arial" pitchFamily="34" charset="0"/>
                <a:cs typeface="Arial" pitchFamily="34" charset="0"/>
              </a:rPr>
              <a:t>of a </a:t>
            </a:r>
            <a:r>
              <a:rPr lang="en-US" sz="1400" b="1" dirty="0" smtClean="0">
                <a:latin typeface="Arial" pitchFamily="34" charset="0"/>
                <a:cs typeface="Arial" pitchFamily="34" charset="0"/>
              </a:rPr>
              <a:t>Melancholy</a:t>
            </a:r>
          </a:p>
          <a:p>
            <a:pPr>
              <a:lnSpc>
                <a:spcPct val="170000"/>
              </a:lnSpc>
              <a:buNone/>
            </a:pPr>
            <a:r>
              <a:rPr lang="en-US" sz="1400" dirty="0" smtClean="0">
                <a:latin typeface="Arial" pitchFamily="34" charset="0"/>
                <a:cs typeface="Arial" pitchFamily="34" charset="0"/>
              </a:rPr>
              <a:t>	Deep </a:t>
            </a:r>
            <a:r>
              <a:rPr lang="en-US" sz="1400" dirty="0">
                <a:latin typeface="Arial" pitchFamily="34" charset="0"/>
                <a:cs typeface="Arial" pitchFamily="34" charset="0"/>
              </a:rPr>
              <a:t>and thoughtful                                                      </a:t>
            </a:r>
            <a:r>
              <a:rPr lang="en-US" sz="1400" dirty="0" smtClean="0">
                <a:latin typeface="Arial" pitchFamily="34" charset="0"/>
                <a:cs typeface="Arial" pitchFamily="34" charset="0"/>
              </a:rPr>
              <a:t>Moody </a:t>
            </a:r>
            <a:r>
              <a:rPr lang="en-US" sz="1400" dirty="0">
                <a:latin typeface="Arial" pitchFamily="34" charset="0"/>
                <a:cs typeface="Arial" pitchFamily="34" charset="0"/>
              </a:rPr>
              <a:t>and depressed</a:t>
            </a:r>
            <a:r>
              <a:rPr lang="en-US" sz="1400" dirty="0" smtClean="0">
                <a:latin typeface="Arial" pitchFamily="34" charset="0"/>
                <a:cs typeface="Arial" pitchFamily="34" charset="0"/>
              </a:rPr>
              <a:t/>
            </a:r>
            <a:br>
              <a:rPr lang="en-US" sz="1400" dirty="0" smtClean="0">
                <a:latin typeface="Arial" pitchFamily="34" charset="0"/>
                <a:cs typeface="Arial" pitchFamily="34" charset="0"/>
              </a:rPr>
            </a:br>
            <a:r>
              <a:rPr lang="en-US" sz="1400" dirty="0">
                <a:latin typeface="Arial" pitchFamily="34" charset="0"/>
                <a:cs typeface="Arial" pitchFamily="34" charset="0"/>
              </a:rPr>
              <a:t>Reserved                                                                      </a:t>
            </a:r>
            <a:r>
              <a:rPr lang="en-US" sz="1400" dirty="0" smtClean="0">
                <a:latin typeface="Arial" pitchFamily="34" charset="0"/>
                <a:cs typeface="Arial" pitchFamily="34" charset="0"/>
              </a:rPr>
              <a:t>Candidate </a:t>
            </a:r>
            <a:r>
              <a:rPr lang="en-US" sz="1400" dirty="0">
                <a:latin typeface="Arial" pitchFamily="34" charset="0"/>
                <a:cs typeface="Arial" pitchFamily="34" charset="0"/>
              </a:rPr>
              <a:t>for manic depression</a:t>
            </a:r>
            <a:r>
              <a:rPr lang="en-US" sz="1400" dirty="0" smtClean="0">
                <a:latin typeface="Arial" pitchFamily="34" charset="0"/>
                <a:cs typeface="Arial" pitchFamily="34" charset="0"/>
              </a:rPr>
              <a:t/>
            </a:r>
            <a:br>
              <a:rPr lang="en-US" sz="1400" dirty="0" smtClean="0">
                <a:latin typeface="Arial" pitchFamily="34" charset="0"/>
                <a:cs typeface="Arial" pitchFamily="34" charset="0"/>
              </a:rPr>
            </a:br>
            <a:r>
              <a:rPr lang="en-US" sz="1400" dirty="0">
                <a:latin typeface="Arial" pitchFamily="34" charset="0"/>
                <a:cs typeface="Arial" pitchFamily="34" charset="0"/>
              </a:rPr>
              <a:t>Analytical                                                                      </a:t>
            </a:r>
            <a:r>
              <a:rPr lang="en-US" sz="1400" dirty="0" smtClean="0">
                <a:latin typeface="Arial" pitchFamily="34" charset="0"/>
                <a:cs typeface="Arial" pitchFamily="34" charset="0"/>
              </a:rPr>
              <a:t>Does </a:t>
            </a:r>
            <a:r>
              <a:rPr lang="en-US" sz="1400" dirty="0">
                <a:latin typeface="Arial" pitchFamily="34" charset="0"/>
                <a:cs typeface="Arial" pitchFamily="34" charset="0"/>
              </a:rPr>
              <a:t>not forgive easily</a:t>
            </a:r>
            <a:r>
              <a:rPr lang="en-US" sz="1400" dirty="0" smtClean="0">
                <a:latin typeface="Arial" pitchFamily="34" charset="0"/>
                <a:cs typeface="Arial" pitchFamily="34" charset="0"/>
              </a:rPr>
              <a:t/>
            </a:r>
            <a:br>
              <a:rPr lang="en-US" sz="1400" dirty="0" smtClean="0">
                <a:latin typeface="Arial" pitchFamily="34" charset="0"/>
                <a:cs typeface="Arial" pitchFamily="34" charset="0"/>
              </a:rPr>
            </a:br>
            <a:r>
              <a:rPr lang="en-US" sz="1400" dirty="0">
                <a:latin typeface="Arial" pitchFamily="34" charset="0"/>
                <a:cs typeface="Arial" pitchFamily="34" charset="0"/>
              </a:rPr>
              <a:t>Talented, creative                                                       </a:t>
            </a:r>
            <a:r>
              <a:rPr lang="en-US" sz="1400" dirty="0" smtClean="0">
                <a:latin typeface="Arial" pitchFamily="34" charset="0"/>
                <a:cs typeface="Arial" pitchFamily="34" charset="0"/>
              </a:rPr>
              <a:t>	Enjoys </a:t>
            </a:r>
            <a:r>
              <a:rPr lang="en-US" sz="1400" dirty="0">
                <a:latin typeface="Arial" pitchFamily="34" charset="0"/>
                <a:cs typeface="Arial" pitchFamily="34" charset="0"/>
              </a:rPr>
              <a:t>being hurt</a:t>
            </a:r>
            <a:r>
              <a:rPr lang="en-US" sz="1400" dirty="0" smtClean="0">
                <a:latin typeface="Arial" pitchFamily="34" charset="0"/>
                <a:cs typeface="Arial" pitchFamily="34" charset="0"/>
              </a:rPr>
              <a:t/>
            </a:r>
            <a:br>
              <a:rPr lang="en-US" sz="1400" dirty="0" smtClean="0">
                <a:latin typeface="Arial" pitchFamily="34" charset="0"/>
                <a:cs typeface="Arial" pitchFamily="34" charset="0"/>
              </a:rPr>
            </a:br>
            <a:r>
              <a:rPr lang="en-US" sz="1400" dirty="0">
                <a:latin typeface="Arial" pitchFamily="34" charset="0"/>
                <a:cs typeface="Arial" pitchFamily="34" charset="0"/>
              </a:rPr>
              <a:t>Artistic, musical                                                            </a:t>
            </a:r>
            <a:r>
              <a:rPr lang="en-US" sz="1400" dirty="0" smtClean="0">
                <a:latin typeface="Arial" pitchFamily="34" charset="0"/>
                <a:cs typeface="Arial" pitchFamily="34" charset="0"/>
              </a:rPr>
              <a:t>Low </a:t>
            </a:r>
            <a:r>
              <a:rPr lang="en-US" sz="1400" dirty="0">
                <a:latin typeface="Arial" pitchFamily="34" charset="0"/>
                <a:cs typeface="Arial" pitchFamily="34" charset="0"/>
              </a:rPr>
              <a:t>self-image</a:t>
            </a:r>
            <a:r>
              <a:rPr lang="en-US" sz="1400" dirty="0" smtClean="0">
                <a:latin typeface="Arial" pitchFamily="34" charset="0"/>
                <a:cs typeface="Arial" pitchFamily="34" charset="0"/>
              </a:rPr>
              <a:t/>
            </a:r>
            <a:br>
              <a:rPr lang="en-US" sz="1400" dirty="0" smtClean="0">
                <a:latin typeface="Arial" pitchFamily="34" charset="0"/>
                <a:cs typeface="Arial" pitchFamily="34" charset="0"/>
              </a:rPr>
            </a:br>
            <a:r>
              <a:rPr lang="en-US" sz="1400" dirty="0">
                <a:latin typeface="Arial" pitchFamily="34" charset="0"/>
                <a:cs typeface="Arial" pitchFamily="34" charset="0"/>
              </a:rPr>
              <a:t>Communes easily with God                                          </a:t>
            </a:r>
            <a:r>
              <a:rPr lang="en-US" sz="1400" dirty="0" smtClean="0">
                <a:latin typeface="Arial" pitchFamily="34" charset="0"/>
                <a:cs typeface="Arial" pitchFamily="34" charset="0"/>
              </a:rPr>
              <a:t>Has </a:t>
            </a:r>
            <a:r>
              <a:rPr lang="en-US" sz="1400" dirty="0">
                <a:latin typeface="Arial" pitchFamily="34" charset="0"/>
                <a:cs typeface="Arial" pitchFamily="34" charset="0"/>
              </a:rPr>
              <a:t>a false humility</a:t>
            </a:r>
            <a:r>
              <a:rPr lang="en-US" sz="1400" dirty="0" smtClean="0">
                <a:latin typeface="Arial" pitchFamily="34" charset="0"/>
                <a:cs typeface="Arial" pitchFamily="34" charset="0"/>
              </a:rPr>
              <a:t/>
            </a:r>
            <a:br>
              <a:rPr lang="en-US" sz="1400" dirty="0" smtClean="0">
                <a:latin typeface="Arial" pitchFamily="34" charset="0"/>
                <a:cs typeface="Arial" pitchFamily="34" charset="0"/>
              </a:rPr>
            </a:br>
            <a:r>
              <a:rPr lang="en-US" sz="1400" dirty="0">
                <a:latin typeface="Arial" pitchFamily="34" charset="0"/>
                <a:cs typeface="Arial" pitchFamily="34" charset="0"/>
              </a:rPr>
              <a:t>Prayer warriors                                                           </a:t>
            </a:r>
            <a:r>
              <a:rPr lang="en-US" sz="1400" dirty="0" smtClean="0">
                <a:latin typeface="Arial" pitchFamily="34" charset="0"/>
                <a:cs typeface="Arial" pitchFamily="34" charset="0"/>
              </a:rPr>
              <a:t>  Off </a:t>
            </a:r>
            <a:r>
              <a:rPr lang="en-US" sz="1400" dirty="0">
                <a:latin typeface="Arial" pitchFamily="34" charset="0"/>
                <a:cs typeface="Arial" pitchFamily="34" charset="0"/>
              </a:rPr>
              <a:t>in another world</a:t>
            </a:r>
            <a:r>
              <a:rPr lang="en-US" sz="1400" dirty="0" smtClean="0">
                <a:latin typeface="Arial" pitchFamily="34" charset="0"/>
                <a:cs typeface="Arial" pitchFamily="34" charset="0"/>
              </a:rPr>
              <a:t/>
            </a:r>
            <a:br>
              <a:rPr lang="en-US" sz="1400" dirty="0" smtClean="0">
                <a:latin typeface="Arial" pitchFamily="34" charset="0"/>
                <a:cs typeface="Arial" pitchFamily="34" charset="0"/>
              </a:rPr>
            </a:br>
            <a:r>
              <a:rPr lang="en-US" sz="1400" dirty="0">
                <a:latin typeface="Arial" pitchFamily="34" charset="0"/>
                <a:cs typeface="Arial" pitchFamily="34" charset="0"/>
              </a:rPr>
              <a:t>Perfectionist                                                                  </a:t>
            </a:r>
            <a:r>
              <a:rPr lang="en-US" sz="1400" dirty="0" smtClean="0">
                <a:latin typeface="Arial" pitchFamily="34" charset="0"/>
                <a:cs typeface="Arial" pitchFamily="34" charset="0"/>
              </a:rPr>
              <a:t>Critical </a:t>
            </a:r>
            <a:r>
              <a:rPr lang="en-US" sz="1400" dirty="0">
                <a:latin typeface="Arial" pitchFamily="34" charset="0"/>
                <a:cs typeface="Arial" pitchFamily="34" charset="0"/>
              </a:rPr>
              <a:t>of self and others</a:t>
            </a:r>
            <a:r>
              <a:rPr lang="en-US" sz="1400" dirty="0" smtClean="0">
                <a:latin typeface="Arial" pitchFamily="34" charset="0"/>
                <a:cs typeface="Arial" pitchFamily="34" charset="0"/>
              </a:rPr>
              <a:t/>
            </a:r>
            <a:br>
              <a:rPr lang="en-US" sz="1400" dirty="0" smtClean="0">
                <a:latin typeface="Arial" pitchFamily="34" charset="0"/>
                <a:cs typeface="Arial" pitchFamily="34" charset="0"/>
              </a:rPr>
            </a:br>
            <a:r>
              <a:rPr lang="en-US" sz="1400" dirty="0">
                <a:latin typeface="Arial" pitchFamily="34" charset="0"/>
                <a:cs typeface="Arial" pitchFamily="34" charset="0"/>
              </a:rPr>
              <a:t>Faithful, devoted friend                                                  </a:t>
            </a:r>
            <a:r>
              <a:rPr lang="en-US" sz="1400" dirty="0" smtClean="0">
                <a:latin typeface="Arial" pitchFamily="34" charset="0"/>
                <a:cs typeface="Arial" pitchFamily="34" charset="0"/>
              </a:rPr>
              <a:t>Self-centered</a:t>
            </a:r>
            <a:r>
              <a:rPr lang="en-US" sz="1400" dirty="0">
                <a:latin typeface="Arial" pitchFamily="34" charset="0"/>
                <a:cs typeface="Arial" pitchFamily="34" charset="0"/>
              </a:rPr>
              <a:t>, self examining</a:t>
            </a:r>
            <a:r>
              <a:rPr lang="en-US" sz="1400" dirty="0" smtClean="0">
                <a:latin typeface="Arial" pitchFamily="34" charset="0"/>
                <a:cs typeface="Arial" pitchFamily="34" charset="0"/>
              </a:rPr>
              <a:t/>
            </a:r>
            <a:br>
              <a:rPr lang="en-US" sz="1400" dirty="0" smtClean="0">
                <a:latin typeface="Arial" pitchFamily="34" charset="0"/>
                <a:cs typeface="Arial" pitchFamily="34" charset="0"/>
              </a:rPr>
            </a:br>
            <a:r>
              <a:rPr lang="en-US" sz="1400" dirty="0">
                <a:latin typeface="Arial" pitchFamily="34" charset="0"/>
                <a:cs typeface="Arial" pitchFamily="34" charset="0"/>
              </a:rPr>
              <a:t>Appreciates beauty                                                        </a:t>
            </a:r>
            <a:r>
              <a:rPr lang="en-US" sz="1400" dirty="0" smtClean="0">
                <a:latin typeface="Arial" pitchFamily="34" charset="0"/>
                <a:cs typeface="Arial" pitchFamily="34" charset="0"/>
              </a:rPr>
              <a:t>Very </a:t>
            </a:r>
            <a:r>
              <a:rPr lang="en-US" sz="1400" dirty="0">
                <a:latin typeface="Arial" pitchFamily="34" charset="0"/>
                <a:cs typeface="Arial" pitchFamily="34" charset="0"/>
              </a:rPr>
              <a:t>suspicious</a:t>
            </a:r>
            <a:r>
              <a:rPr lang="en-US" sz="1400" dirty="0" smtClean="0">
                <a:latin typeface="Arial" pitchFamily="34" charset="0"/>
                <a:cs typeface="Arial" pitchFamily="34" charset="0"/>
              </a:rPr>
              <a:t/>
            </a:r>
            <a:br>
              <a:rPr lang="en-US" sz="1400" dirty="0" smtClean="0">
                <a:latin typeface="Arial" pitchFamily="34" charset="0"/>
                <a:cs typeface="Arial" pitchFamily="34" charset="0"/>
              </a:rPr>
            </a:br>
            <a:r>
              <a:rPr lang="en-US" sz="1400" dirty="0">
                <a:latin typeface="Arial" pitchFamily="34" charset="0"/>
                <a:cs typeface="Arial" pitchFamily="34" charset="0"/>
              </a:rPr>
              <a:t>Sensitive                                                                         </a:t>
            </a:r>
            <a:r>
              <a:rPr lang="en-US" sz="1400" dirty="0" smtClean="0">
                <a:latin typeface="Arial" pitchFamily="34" charset="0"/>
                <a:cs typeface="Arial" pitchFamily="34" charset="0"/>
              </a:rPr>
              <a:t>Demands </a:t>
            </a:r>
            <a:r>
              <a:rPr lang="en-US" sz="1400" dirty="0">
                <a:latin typeface="Arial" pitchFamily="34" charset="0"/>
                <a:cs typeface="Arial" pitchFamily="34" charset="0"/>
              </a:rPr>
              <a:t>privacy</a:t>
            </a:r>
            <a:r>
              <a:rPr lang="en-US" sz="1400" dirty="0" smtClean="0">
                <a:latin typeface="Arial" pitchFamily="34" charset="0"/>
                <a:cs typeface="Arial" pitchFamily="34" charset="0"/>
              </a:rPr>
              <a:t/>
            </a:r>
            <a:br>
              <a:rPr lang="en-US" sz="1400" dirty="0" smtClean="0">
                <a:latin typeface="Arial" pitchFamily="34" charset="0"/>
                <a:cs typeface="Arial" pitchFamily="34" charset="0"/>
              </a:rPr>
            </a:br>
            <a:r>
              <a:rPr lang="en-US" sz="1400" dirty="0">
                <a:latin typeface="Arial" pitchFamily="34" charset="0"/>
                <a:cs typeface="Arial" pitchFamily="34" charset="0"/>
              </a:rPr>
              <a:t>Self-sacrificing                                                                Too introspective</a:t>
            </a:r>
            <a:r>
              <a:rPr lang="en-US" sz="1400" dirty="0" smtClean="0">
                <a:latin typeface="Arial" pitchFamily="34" charset="0"/>
                <a:cs typeface="Arial" pitchFamily="34" charset="0"/>
              </a:rPr>
              <a:t/>
            </a:r>
            <a:br>
              <a:rPr lang="en-US" sz="1400" dirty="0" smtClean="0">
                <a:latin typeface="Arial" pitchFamily="34" charset="0"/>
                <a:cs typeface="Arial" pitchFamily="34" charset="0"/>
              </a:rPr>
            </a:br>
            <a:r>
              <a:rPr lang="en-US" sz="1400" dirty="0">
                <a:latin typeface="Arial" pitchFamily="34" charset="0"/>
                <a:cs typeface="Arial" pitchFamily="34" charset="0"/>
              </a:rPr>
              <a:t>Conscientious                                                                 Feelings of persecution</a:t>
            </a:r>
            <a:r>
              <a:rPr lang="en-US" sz="1400" dirty="0" smtClean="0">
                <a:latin typeface="Arial" pitchFamily="34" charset="0"/>
                <a:cs typeface="Arial" pitchFamily="34" charset="0"/>
              </a:rPr>
              <a:t/>
            </a:r>
            <a:br>
              <a:rPr lang="en-US" sz="1400" dirty="0" smtClean="0">
                <a:latin typeface="Arial" pitchFamily="34" charset="0"/>
                <a:cs typeface="Arial" pitchFamily="34" charset="0"/>
              </a:rPr>
            </a:br>
            <a:endParaRPr lang="en-US" sz="14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8229600" cy="838200"/>
          </a:xfrm>
        </p:spPr>
        <p:txBody>
          <a:bodyPr/>
          <a:lstStyle/>
          <a:p>
            <a:r>
              <a:rPr lang="en-US" sz="2800" dirty="0" smtClean="0"/>
              <a:t>Melancholy – continued</a:t>
            </a:r>
            <a:r>
              <a:rPr lang="en-US" dirty="0" smtClean="0"/>
              <a:t>….</a:t>
            </a:r>
            <a:endParaRPr lang="en-US" dirty="0"/>
          </a:p>
        </p:txBody>
      </p:sp>
      <p:sp>
        <p:nvSpPr>
          <p:cNvPr id="3" name="Content Placeholder 2"/>
          <p:cNvSpPr>
            <a:spLocks noGrp="1"/>
          </p:cNvSpPr>
          <p:nvPr>
            <p:ph idx="1"/>
          </p:nvPr>
        </p:nvSpPr>
        <p:spPr>
          <a:xfrm>
            <a:off x="228600" y="914400"/>
            <a:ext cx="8915400" cy="5638800"/>
          </a:xfrm>
        </p:spPr>
        <p:txBody>
          <a:bodyPr>
            <a:normAutofit fontScale="25000" lnSpcReduction="20000"/>
          </a:bodyPr>
          <a:lstStyle/>
          <a:p>
            <a:r>
              <a:rPr lang="en-US" sz="5600" b="1" dirty="0" smtClean="0">
                <a:latin typeface="Arial" pitchFamily="34" charset="0"/>
                <a:cs typeface="Arial" pitchFamily="34" charset="0"/>
              </a:rPr>
              <a:t>Strengths of a Melancholy                               Weaknesses of a Melancholy</a:t>
            </a:r>
          </a:p>
          <a:p>
            <a:pPr>
              <a:lnSpc>
                <a:spcPct val="120000"/>
              </a:lnSpc>
            </a:pPr>
            <a:r>
              <a:rPr lang="en-US" sz="6400" dirty="0" smtClean="0">
                <a:latin typeface="Arial" pitchFamily="34" charset="0"/>
                <a:cs typeface="Arial" pitchFamily="34" charset="0"/>
              </a:rPr>
              <a:t>Idealist    	                             Hypochondriac</a:t>
            </a:r>
            <a:br>
              <a:rPr lang="en-US" sz="6400" dirty="0" smtClean="0">
                <a:latin typeface="Arial" pitchFamily="34" charset="0"/>
                <a:cs typeface="Arial" pitchFamily="34" charset="0"/>
              </a:rPr>
            </a:br>
            <a:r>
              <a:rPr lang="en-US" sz="6400" dirty="0" smtClean="0">
                <a:latin typeface="Arial" pitchFamily="34" charset="0"/>
                <a:cs typeface="Arial" pitchFamily="34" charset="0"/>
              </a:rPr>
              <a:t>Logical                                         Lingers on past hurts, seems to enjoy it</a:t>
            </a:r>
            <a:br>
              <a:rPr lang="en-US" sz="6400" dirty="0" smtClean="0">
                <a:latin typeface="Arial" pitchFamily="34" charset="0"/>
                <a:cs typeface="Arial" pitchFamily="34" charset="0"/>
              </a:rPr>
            </a:br>
            <a:r>
              <a:rPr lang="en-US" sz="6400" dirty="0" smtClean="0">
                <a:latin typeface="Arial" pitchFamily="34" charset="0"/>
                <a:cs typeface="Arial" pitchFamily="34" charset="0"/>
              </a:rPr>
              <a:t>Peaceful                                       Broods over things</a:t>
            </a:r>
            <a:br>
              <a:rPr lang="en-US" sz="6400" dirty="0" smtClean="0">
                <a:latin typeface="Arial" pitchFamily="34" charset="0"/>
                <a:cs typeface="Arial" pitchFamily="34" charset="0"/>
              </a:rPr>
            </a:br>
            <a:r>
              <a:rPr lang="en-US" sz="6400" dirty="0" smtClean="0">
                <a:latin typeface="Arial" pitchFamily="34" charset="0"/>
                <a:cs typeface="Arial" pitchFamily="34" charset="0"/>
              </a:rPr>
              <a:t>Agreeable                                     Absorbed by his thoughts</a:t>
            </a:r>
            <a:br>
              <a:rPr lang="en-US" sz="6400" dirty="0" smtClean="0">
                <a:latin typeface="Arial" pitchFamily="34" charset="0"/>
                <a:cs typeface="Arial" pitchFamily="34" charset="0"/>
              </a:rPr>
            </a:br>
            <a:r>
              <a:rPr lang="en-US" sz="6400" dirty="0" smtClean="0">
                <a:latin typeface="Arial" pitchFamily="34" charset="0"/>
                <a:cs typeface="Arial" pitchFamily="34" charset="0"/>
              </a:rPr>
              <a:t>Good problem solver                   </a:t>
            </a:r>
            <a:r>
              <a:rPr lang="en-US" sz="6400" dirty="0">
                <a:latin typeface="Arial" pitchFamily="34" charset="0"/>
                <a:cs typeface="Arial" pitchFamily="34" charset="0"/>
              </a:rPr>
              <a:t> </a:t>
            </a:r>
            <a:r>
              <a:rPr lang="en-US" sz="6400" dirty="0" smtClean="0">
                <a:latin typeface="Arial" pitchFamily="34" charset="0"/>
                <a:cs typeface="Arial" pitchFamily="34" charset="0"/>
              </a:rPr>
              <a:t>Hard to get along with, turns people off</a:t>
            </a:r>
            <a:br>
              <a:rPr lang="en-US" sz="6400" dirty="0" smtClean="0">
                <a:latin typeface="Arial" pitchFamily="34" charset="0"/>
                <a:cs typeface="Arial" pitchFamily="34" charset="0"/>
              </a:rPr>
            </a:br>
            <a:r>
              <a:rPr lang="en-US" sz="6400" dirty="0" smtClean="0">
                <a:latin typeface="Arial" pitchFamily="34" charset="0"/>
                <a:cs typeface="Arial" pitchFamily="34" charset="0"/>
              </a:rPr>
              <a:t>Organized                                     Pessimistic, always remembers negative    </a:t>
            </a:r>
            <a:br>
              <a:rPr lang="en-US" sz="6400" dirty="0" smtClean="0">
                <a:latin typeface="Arial" pitchFamily="34" charset="0"/>
                <a:cs typeface="Arial" pitchFamily="34" charset="0"/>
              </a:rPr>
            </a:br>
            <a:r>
              <a:rPr lang="en-US" sz="6400" dirty="0" smtClean="0">
                <a:latin typeface="Arial" pitchFamily="34" charset="0"/>
                <a:cs typeface="Arial" pitchFamily="34" charset="0"/>
              </a:rPr>
              <a:t>Neat, tidy                                       Very proud</a:t>
            </a:r>
            <a:br>
              <a:rPr lang="en-US" sz="6400" dirty="0" smtClean="0">
                <a:latin typeface="Arial" pitchFamily="34" charset="0"/>
                <a:cs typeface="Arial" pitchFamily="34" charset="0"/>
              </a:rPr>
            </a:br>
            <a:r>
              <a:rPr lang="en-US" sz="6400" dirty="0" smtClean="0">
                <a:latin typeface="Arial" pitchFamily="34" charset="0"/>
                <a:cs typeface="Arial" pitchFamily="34" charset="0"/>
              </a:rPr>
              <a:t>Great teacher                                 Can be impractical</a:t>
            </a:r>
            <a:br>
              <a:rPr lang="en-US" sz="6400" dirty="0" smtClean="0">
                <a:latin typeface="Arial" pitchFamily="34" charset="0"/>
                <a:cs typeface="Arial" pitchFamily="34" charset="0"/>
              </a:rPr>
            </a:br>
            <a:r>
              <a:rPr lang="en-US" sz="6400" dirty="0" smtClean="0">
                <a:latin typeface="Arial" pitchFamily="34" charset="0"/>
                <a:cs typeface="Arial" pitchFamily="34" charset="0"/>
              </a:rPr>
              <a:t>Encourages others                         Slow to make a decision</a:t>
            </a:r>
            <a:br>
              <a:rPr lang="en-US" sz="6400" dirty="0" smtClean="0">
                <a:latin typeface="Arial" pitchFamily="34" charset="0"/>
                <a:cs typeface="Arial" pitchFamily="34" charset="0"/>
              </a:rPr>
            </a:br>
            <a:r>
              <a:rPr lang="en-US" sz="6400" dirty="0" smtClean="0">
                <a:latin typeface="Arial" pitchFamily="34" charset="0"/>
                <a:cs typeface="Arial" pitchFamily="34" charset="0"/>
              </a:rPr>
              <a:t>Controlled self-discipline                Does not live in the present</a:t>
            </a:r>
            <a:br>
              <a:rPr lang="en-US" sz="6400" dirty="0" smtClean="0">
                <a:latin typeface="Arial" pitchFamily="34" charset="0"/>
                <a:cs typeface="Arial" pitchFamily="34" charset="0"/>
              </a:rPr>
            </a:br>
            <a:r>
              <a:rPr lang="en-US" sz="6400" dirty="0" smtClean="0">
                <a:latin typeface="Arial" pitchFamily="34" charset="0"/>
                <a:cs typeface="Arial" pitchFamily="34" charset="0"/>
              </a:rPr>
              <a:t>Empathetic to others                      Selective hearing</a:t>
            </a:r>
            <a:br>
              <a:rPr lang="en-US" sz="6400" dirty="0" smtClean="0">
                <a:latin typeface="Arial" pitchFamily="34" charset="0"/>
                <a:cs typeface="Arial" pitchFamily="34" charset="0"/>
              </a:rPr>
            </a:br>
            <a:r>
              <a:rPr lang="en-US" sz="6400" dirty="0" smtClean="0">
                <a:latin typeface="Arial" pitchFamily="34" charset="0"/>
                <a:cs typeface="Arial" pitchFamily="34" charset="0"/>
              </a:rPr>
              <a:t>Good listeners and counselors  </a:t>
            </a:r>
            <a:r>
              <a:rPr lang="en-US" sz="6400" dirty="0">
                <a:latin typeface="Arial" pitchFamily="34" charset="0"/>
                <a:cs typeface="Arial" pitchFamily="34" charset="0"/>
              </a:rPr>
              <a:t> </a:t>
            </a:r>
            <a:r>
              <a:rPr lang="en-US" sz="6400" dirty="0" smtClean="0">
                <a:latin typeface="Arial" pitchFamily="34" charset="0"/>
                <a:cs typeface="Arial" pitchFamily="34" charset="0"/>
              </a:rPr>
              <a:t>    Resentful when not appreciated</a:t>
            </a:r>
            <a:br>
              <a:rPr lang="en-US" sz="6400" dirty="0" smtClean="0">
                <a:latin typeface="Arial" pitchFamily="34" charset="0"/>
                <a:cs typeface="Arial" pitchFamily="34" charset="0"/>
              </a:rPr>
            </a:br>
            <a:r>
              <a:rPr lang="en-US" sz="6400" dirty="0" smtClean="0">
                <a:latin typeface="Arial" pitchFamily="34" charset="0"/>
                <a:cs typeface="Arial" pitchFamily="34" charset="0"/>
              </a:rPr>
              <a:t>Inventive                                      </a:t>
            </a:r>
            <a:r>
              <a:rPr lang="en-US" sz="6400" dirty="0">
                <a:latin typeface="Arial" pitchFamily="34" charset="0"/>
                <a:cs typeface="Arial" pitchFamily="34" charset="0"/>
              </a:rPr>
              <a:t> </a:t>
            </a:r>
            <a:r>
              <a:rPr lang="en-US" sz="6400" dirty="0" smtClean="0">
                <a:latin typeface="Arial" pitchFamily="34" charset="0"/>
                <a:cs typeface="Arial" pitchFamily="34" charset="0"/>
              </a:rPr>
              <a:t>  Too meticulous for children</a:t>
            </a:r>
            <a:br>
              <a:rPr lang="en-US" sz="6400" dirty="0" smtClean="0">
                <a:latin typeface="Arial" pitchFamily="34" charset="0"/>
                <a:cs typeface="Arial" pitchFamily="34" charset="0"/>
              </a:rPr>
            </a:br>
            <a:r>
              <a:rPr lang="en-US" sz="6400" dirty="0" smtClean="0">
                <a:latin typeface="Arial" pitchFamily="34" charset="0"/>
                <a:cs typeface="Arial" pitchFamily="34" charset="0"/>
              </a:rPr>
              <a:t>Have discernment of Spirit              Loses confidence in others</a:t>
            </a:r>
            <a:br>
              <a:rPr lang="en-US" sz="6400" dirty="0" smtClean="0">
                <a:latin typeface="Arial" pitchFamily="34" charset="0"/>
                <a:cs typeface="Arial" pitchFamily="34" charset="0"/>
              </a:rPr>
            </a:br>
            <a:r>
              <a:rPr lang="en-US" sz="6400" dirty="0" smtClean="0">
                <a:latin typeface="Arial" pitchFamily="34" charset="0"/>
                <a:cs typeface="Arial" pitchFamily="34" charset="0"/>
              </a:rPr>
              <a:t>Happy to be in the background    </a:t>
            </a:r>
            <a:r>
              <a:rPr lang="en-US" sz="6400" dirty="0">
                <a:latin typeface="Arial" pitchFamily="34" charset="0"/>
                <a:cs typeface="Arial" pitchFamily="34" charset="0"/>
              </a:rPr>
              <a:t> </a:t>
            </a:r>
            <a:r>
              <a:rPr lang="en-US" sz="6400" dirty="0" smtClean="0">
                <a:latin typeface="Arial" pitchFamily="34" charset="0"/>
                <a:cs typeface="Arial" pitchFamily="34" charset="0"/>
              </a:rPr>
              <a:t>    Exasperated by disorder</a:t>
            </a:r>
            <a:br>
              <a:rPr lang="en-US" sz="6400" dirty="0" smtClean="0">
                <a:latin typeface="Arial" pitchFamily="34" charset="0"/>
                <a:cs typeface="Arial" pitchFamily="34" charset="0"/>
              </a:rPr>
            </a:br>
            <a:r>
              <a:rPr lang="en-US" sz="6400" dirty="0" smtClean="0">
                <a:latin typeface="Arial" pitchFamily="34" charset="0"/>
                <a:cs typeface="Arial" pitchFamily="34" charset="0"/>
              </a:rPr>
              <a:t>Fruit of longsuffering                    </a:t>
            </a:r>
            <a:r>
              <a:rPr lang="en-US" sz="6400" dirty="0">
                <a:latin typeface="Arial" pitchFamily="34" charset="0"/>
                <a:cs typeface="Arial" pitchFamily="34" charset="0"/>
              </a:rPr>
              <a:t> </a:t>
            </a:r>
            <a:r>
              <a:rPr lang="en-US" sz="6400" dirty="0" smtClean="0">
                <a:latin typeface="Arial" pitchFamily="34" charset="0"/>
                <a:cs typeface="Arial" pitchFamily="34" charset="0"/>
              </a:rPr>
              <a:t>  Dwells on guilt</a:t>
            </a:r>
            <a:br>
              <a:rPr lang="en-US" sz="6400" dirty="0" smtClean="0">
                <a:latin typeface="Arial" pitchFamily="34" charset="0"/>
                <a:cs typeface="Arial" pitchFamily="34" charset="0"/>
              </a:rPr>
            </a:br>
            <a:r>
              <a:rPr lang="en-US" sz="6400" dirty="0" smtClean="0">
                <a:latin typeface="Arial" pitchFamily="34" charset="0"/>
                <a:cs typeface="Arial" pitchFamily="34" charset="0"/>
              </a:rPr>
              <a:t>Does not get upset easily               Deep need for approval</a:t>
            </a:r>
            <a:br>
              <a:rPr lang="en-US" sz="6400" dirty="0" smtClean="0">
                <a:latin typeface="Arial" pitchFamily="34" charset="0"/>
                <a:cs typeface="Arial" pitchFamily="34" charset="0"/>
              </a:rPr>
            </a:br>
            <a:r>
              <a:rPr lang="en-US" sz="6400" dirty="0" smtClean="0">
                <a:latin typeface="Arial" pitchFamily="34" charset="0"/>
                <a:cs typeface="Arial" pitchFamily="34" charset="0"/>
              </a:rPr>
              <a:t>Avoids conflicts                 </a:t>
            </a:r>
            <a:r>
              <a:rPr lang="en-US" sz="6400" dirty="0">
                <a:latin typeface="Arial" pitchFamily="34" charset="0"/>
                <a:cs typeface="Arial" pitchFamily="34" charset="0"/>
              </a:rPr>
              <a:t> </a:t>
            </a:r>
            <a:r>
              <a:rPr lang="en-US" sz="6400" dirty="0" smtClean="0">
                <a:latin typeface="Arial" pitchFamily="34" charset="0"/>
                <a:cs typeface="Arial" pitchFamily="34" charset="0"/>
              </a:rPr>
              <a:t>             Sets very high, hard standards</a:t>
            </a:r>
            <a:br>
              <a:rPr lang="en-US" sz="6400" dirty="0" smtClean="0">
                <a:latin typeface="Arial" pitchFamily="34" charset="0"/>
                <a:cs typeface="Arial" pitchFamily="34" charset="0"/>
              </a:rPr>
            </a:br>
            <a:r>
              <a:rPr lang="en-US" sz="6400" dirty="0" smtClean="0">
                <a:latin typeface="Arial" pitchFamily="34" charset="0"/>
                <a:cs typeface="Arial" pitchFamily="34" charset="0"/>
              </a:rPr>
              <a:t>Makes lifelong friends                </a:t>
            </a:r>
            <a:r>
              <a:rPr lang="en-US" sz="6400" dirty="0">
                <a:latin typeface="Arial" pitchFamily="34" charset="0"/>
                <a:cs typeface="Arial" pitchFamily="34" charset="0"/>
              </a:rPr>
              <a:t> </a:t>
            </a:r>
            <a:r>
              <a:rPr lang="en-US" sz="6400" dirty="0" smtClean="0">
                <a:latin typeface="Arial" pitchFamily="34" charset="0"/>
                <a:cs typeface="Arial" pitchFamily="34" charset="0"/>
              </a:rPr>
              <a:t>    Hard to please</a:t>
            </a:r>
            <a:br>
              <a:rPr lang="en-US" sz="6400" dirty="0" smtClean="0">
                <a:latin typeface="Arial" pitchFamily="34" charset="0"/>
                <a:cs typeface="Arial" pitchFamily="34" charset="0"/>
              </a:rPr>
            </a:br>
            <a:r>
              <a:rPr lang="en-US" sz="6400" dirty="0" smtClean="0">
                <a:latin typeface="Arial" pitchFamily="34" charset="0"/>
                <a:cs typeface="Arial" pitchFamily="34" charset="0"/>
              </a:rPr>
              <a:t>Open to receiving wisdom              Hard to meet up to his standards</a:t>
            </a:r>
            <a:br>
              <a:rPr lang="en-US" sz="6400" dirty="0" smtClean="0">
                <a:latin typeface="Arial" pitchFamily="34" charset="0"/>
                <a:cs typeface="Arial" pitchFamily="34" charset="0"/>
              </a:rPr>
            </a:br>
            <a:r>
              <a:rPr lang="en-US" sz="6400" dirty="0" smtClean="0">
                <a:latin typeface="Arial" pitchFamily="34" charset="0"/>
                <a:cs typeface="Arial" pitchFamily="34" charset="0"/>
              </a:rPr>
              <a:t>Believes in “letter of the law”</a:t>
            </a:r>
            <a:br>
              <a:rPr lang="en-US" sz="6400" dirty="0" smtClean="0">
                <a:latin typeface="Arial" pitchFamily="34" charset="0"/>
                <a:cs typeface="Arial" pitchFamily="34" charset="0"/>
              </a:rPr>
            </a:br>
            <a:r>
              <a:rPr lang="en-US" sz="6400" dirty="0" smtClean="0">
                <a:latin typeface="Arial" pitchFamily="34" charset="0"/>
                <a:cs typeface="Arial" pitchFamily="34" charset="0"/>
              </a:rPr>
              <a:t>Has controlled self-discipline</a:t>
            </a:r>
            <a:br>
              <a:rPr lang="en-US" sz="6400" dirty="0" smtClean="0">
                <a:latin typeface="Arial" pitchFamily="34" charset="0"/>
                <a:cs typeface="Arial" pitchFamily="34" charset="0"/>
              </a:rPr>
            </a:br>
            <a:endParaRPr lang="en-US" sz="6400" dirty="0" smtClean="0">
              <a:latin typeface="Arial" pitchFamily="34" charset="0"/>
              <a:cs typeface="Arial" pitchFamily="34" charset="0"/>
            </a:endParaRPr>
          </a:p>
          <a:p>
            <a:pPr>
              <a:lnSpc>
                <a:spcPct val="120000"/>
              </a:lnSpc>
            </a:pPr>
            <a:endParaRPr lang="en-US" sz="48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39762"/>
          </a:xfrm>
        </p:spPr>
        <p:txBody>
          <a:bodyPr>
            <a:normAutofit fontScale="90000"/>
          </a:bodyPr>
          <a:lstStyle/>
          <a:p>
            <a:r>
              <a:rPr lang="en-US" dirty="0" smtClean="0"/>
              <a:t>Supine</a:t>
            </a:r>
            <a:endParaRPr lang="en-US" dirty="0"/>
          </a:p>
        </p:txBody>
      </p:sp>
      <p:sp>
        <p:nvSpPr>
          <p:cNvPr id="3" name="Content Placeholder 2"/>
          <p:cNvSpPr>
            <a:spLocks noGrp="1"/>
          </p:cNvSpPr>
          <p:nvPr>
            <p:ph idx="1"/>
          </p:nvPr>
        </p:nvSpPr>
        <p:spPr>
          <a:xfrm>
            <a:off x="457200" y="1066800"/>
            <a:ext cx="8686800" cy="5791200"/>
          </a:xfrm>
        </p:spPr>
        <p:txBody>
          <a:bodyPr>
            <a:noAutofit/>
          </a:bodyPr>
          <a:lstStyle/>
          <a:p>
            <a:pPr fontAlgn="t">
              <a:lnSpc>
                <a:spcPct val="120000"/>
              </a:lnSpc>
            </a:pPr>
            <a:r>
              <a:rPr lang="en-US" sz="1400" b="1" dirty="0" smtClean="0">
                <a:latin typeface="Arial" pitchFamily="34" charset="0"/>
                <a:cs typeface="Arial" pitchFamily="34" charset="0"/>
              </a:rPr>
              <a:t>STRENGTHS			WEAKNESS</a:t>
            </a:r>
            <a:r>
              <a:rPr lang="en-US" sz="1400" dirty="0">
                <a:latin typeface="Arial" pitchFamily="34" charset="0"/>
                <a:cs typeface="Arial" pitchFamily="34" charset="0"/>
              </a:rPr>
              <a:t/>
            </a:r>
            <a:br>
              <a:rPr lang="en-US" sz="1400" dirty="0">
                <a:latin typeface="Arial" pitchFamily="34" charset="0"/>
                <a:cs typeface="Arial" pitchFamily="34" charset="0"/>
              </a:rPr>
            </a:br>
            <a:r>
              <a:rPr lang="en-US" sz="1600" b="1" dirty="0" smtClean="0">
                <a:latin typeface="Arial" pitchFamily="34" charset="0"/>
                <a:cs typeface="Arial" pitchFamily="34" charset="0"/>
              </a:rPr>
              <a:t>Emotion 			Emotion</a:t>
            </a:r>
            <a:r>
              <a:rPr lang="en-US" sz="1600" dirty="0">
                <a:latin typeface="Arial" pitchFamily="34" charset="0"/>
                <a:cs typeface="Arial" pitchFamily="34" charset="0"/>
              </a:rPr>
              <a:t/>
            </a:r>
            <a:br>
              <a:rPr lang="en-US" sz="1600" dirty="0">
                <a:latin typeface="Arial" pitchFamily="34" charset="0"/>
                <a:cs typeface="Arial" pitchFamily="34" charset="0"/>
              </a:rPr>
            </a:br>
            <a:r>
              <a:rPr lang="en-US" sz="1800" dirty="0">
                <a:latin typeface="Arial" pitchFamily="34" charset="0"/>
                <a:cs typeface="Arial" pitchFamily="34" charset="0"/>
              </a:rPr>
              <a:t>Gentle </a:t>
            </a:r>
            <a:r>
              <a:rPr lang="en-US" sz="1800" dirty="0" smtClean="0">
                <a:latin typeface="Arial" pitchFamily="34" charset="0"/>
                <a:cs typeface="Arial" pitchFamily="34" charset="0"/>
              </a:rPr>
              <a:t>spirit			 Unable to express themselves 	</a:t>
            </a:r>
            <a:r>
              <a:rPr lang="en-US" sz="1800" dirty="0">
                <a:latin typeface="Arial" pitchFamily="34" charset="0"/>
                <a:cs typeface="Arial" pitchFamily="34" charset="0"/>
              </a:rPr>
              <a:t/>
            </a:r>
            <a:br>
              <a:rPr lang="en-US" sz="1800" dirty="0">
                <a:latin typeface="Arial" pitchFamily="34" charset="0"/>
                <a:cs typeface="Arial" pitchFamily="34" charset="0"/>
              </a:rPr>
            </a:br>
            <a:r>
              <a:rPr lang="en-US" sz="1800" dirty="0">
                <a:latin typeface="Arial" pitchFamily="34" charset="0"/>
                <a:cs typeface="Arial" pitchFamily="34" charset="0"/>
              </a:rPr>
              <a:t>Desire to serve </a:t>
            </a:r>
            <a:r>
              <a:rPr lang="en-US" sz="1800" dirty="0" smtClean="0">
                <a:latin typeface="Arial" pitchFamily="34" charset="0"/>
                <a:cs typeface="Arial" pitchFamily="34" charset="0"/>
              </a:rPr>
              <a:t>others		 Feels inadequate 	</a:t>
            </a:r>
            <a:r>
              <a:rPr lang="en-US" sz="1800" dirty="0">
                <a:latin typeface="Arial" pitchFamily="34" charset="0"/>
                <a:cs typeface="Arial" pitchFamily="34" charset="0"/>
              </a:rPr>
              <a:t/>
            </a:r>
            <a:br>
              <a:rPr lang="en-US" sz="1800" dirty="0">
                <a:latin typeface="Arial" pitchFamily="34" charset="0"/>
                <a:cs typeface="Arial" pitchFamily="34" charset="0"/>
              </a:rPr>
            </a:br>
            <a:r>
              <a:rPr lang="en-US" sz="1800" dirty="0" smtClean="0">
                <a:latin typeface="Arial" pitchFamily="34" charset="0"/>
                <a:cs typeface="Arial" pitchFamily="34" charset="0"/>
              </a:rPr>
              <a:t>Dependable			 Victim </a:t>
            </a:r>
            <a:r>
              <a:rPr lang="en-US" sz="1800" dirty="0">
                <a:latin typeface="Arial" pitchFamily="34" charset="0"/>
                <a:cs typeface="Arial" pitchFamily="34" charset="0"/>
              </a:rPr>
              <a:t/>
            </a:r>
            <a:br>
              <a:rPr lang="en-US" sz="1800" dirty="0">
                <a:latin typeface="Arial" pitchFamily="34" charset="0"/>
                <a:cs typeface="Arial" pitchFamily="34" charset="0"/>
              </a:rPr>
            </a:br>
            <a:r>
              <a:rPr lang="en-US" sz="1800" dirty="0">
                <a:latin typeface="Arial" pitchFamily="34" charset="0"/>
                <a:cs typeface="Arial" pitchFamily="34" charset="0"/>
              </a:rPr>
              <a:t>Intensely </a:t>
            </a:r>
            <a:r>
              <a:rPr lang="en-US" sz="1800" dirty="0" smtClean="0">
                <a:latin typeface="Arial" pitchFamily="34" charset="0"/>
                <a:cs typeface="Arial" pitchFamily="34" charset="0"/>
              </a:rPr>
              <a:t>loyal			 Hurt easily 		</a:t>
            </a:r>
            <a:r>
              <a:rPr lang="en-US" sz="1800" dirty="0">
                <a:latin typeface="Arial" pitchFamily="34" charset="0"/>
                <a:cs typeface="Arial" pitchFamily="34" charset="0"/>
              </a:rPr>
              <a:t/>
            </a:r>
            <a:br>
              <a:rPr lang="en-US" sz="1800" dirty="0">
                <a:latin typeface="Arial" pitchFamily="34" charset="0"/>
                <a:cs typeface="Arial" pitchFamily="34" charset="0"/>
              </a:rPr>
            </a:br>
            <a:r>
              <a:rPr lang="en-US" sz="1800" dirty="0">
                <a:latin typeface="Arial" pitchFamily="34" charset="0"/>
                <a:cs typeface="Arial" pitchFamily="34" charset="0"/>
              </a:rPr>
              <a:t>Can feel God's love, joy, and </a:t>
            </a:r>
            <a:r>
              <a:rPr lang="en-US" sz="1800" dirty="0" smtClean="0">
                <a:latin typeface="Arial" pitchFamily="34" charset="0"/>
                <a:cs typeface="Arial" pitchFamily="34" charset="0"/>
              </a:rPr>
              <a:t>peace	 Fear of rejection 	</a:t>
            </a:r>
            <a:r>
              <a:rPr lang="en-US" sz="1800" dirty="0">
                <a:latin typeface="Arial" pitchFamily="34" charset="0"/>
                <a:cs typeface="Arial" pitchFamily="34" charset="0"/>
              </a:rPr>
              <a:t/>
            </a:r>
            <a:br>
              <a:rPr lang="en-US" sz="1800" dirty="0">
                <a:latin typeface="Arial" pitchFamily="34" charset="0"/>
                <a:cs typeface="Arial" pitchFamily="34" charset="0"/>
              </a:rPr>
            </a:br>
            <a:r>
              <a:rPr lang="en-US" sz="1800" dirty="0">
                <a:latin typeface="Arial" pitchFamily="34" charset="0"/>
                <a:cs typeface="Arial" pitchFamily="34" charset="0"/>
              </a:rPr>
              <a:t>Great capacity to respond to </a:t>
            </a:r>
            <a:r>
              <a:rPr lang="en-US" sz="1800" dirty="0" smtClean="0">
                <a:latin typeface="Arial" pitchFamily="34" charset="0"/>
                <a:cs typeface="Arial" pitchFamily="34" charset="0"/>
              </a:rPr>
              <a:t>love	 Harbors anger as hurt feelings</a:t>
            </a:r>
          </a:p>
          <a:p>
            <a:pPr lvl="8" fontAlgn="t">
              <a:buNone/>
            </a:pPr>
            <a:r>
              <a:rPr lang="en-US" sz="1800" dirty="0" smtClean="0">
                <a:latin typeface="Arial" pitchFamily="34" charset="0"/>
                <a:cs typeface="Arial" pitchFamily="34" charset="0"/>
              </a:rPr>
              <a:t>Internalizes anger</a:t>
            </a:r>
          </a:p>
          <a:p>
            <a:pPr lvl="8" fontAlgn="t">
              <a:buNone/>
            </a:pPr>
            <a:r>
              <a:rPr lang="en-US" sz="1800" dirty="0" smtClean="0">
                <a:latin typeface="Arial" pitchFamily="34" charset="0"/>
                <a:cs typeface="Arial" pitchFamily="34" charset="0"/>
              </a:rPr>
              <a:t>Too sensitive</a:t>
            </a:r>
            <a:endParaRPr lang="en-US" sz="1200" dirty="0">
              <a:latin typeface="Arial" pitchFamily="34" charset="0"/>
              <a:cs typeface="Arial" pitchFamily="34" charset="0"/>
            </a:endParaRPr>
          </a:p>
          <a:p>
            <a:pPr fontAlgn="t">
              <a:buNone/>
            </a:pPr>
            <a:r>
              <a:rPr lang="en-US" sz="1600" b="1" dirty="0" smtClean="0">
                <a:latin typeface="Arial" pitchFamily="34" charset="0"/>
                <a:cs typeface="Arial" pitchFamily="34" charset="0"/>
              </a:rPr>
              <a:t>	</a:t>
            </a:r>
          </a:p>
          <a:p>
            <a:pPr fontAlgn="t">
              <a:buNone/>
            </a:pPr>
            <a:r>
              <a:rPr lang="en-US" sz="1600" b="1" dirty="0">
                <a:latin typeface="Arial" pitchFamily="34" charset="0"/>
                <a:cs typeface="Arial" pitchFamily="34" charset="0"/>
              </a:rPr>
              <a:t>	</a:t>
            </a:r>
            <a:r>
              <a:rPr lang="en-US" sz="1600" b="1" dirty="0" smtClean="0">
                <a:latin typeface="Arial" pitchFamily="34" charset="0"/>
                <a:cs typeface="Arial" pitchFamily="34" charset="0"/>
              </a:rPr>
              <a:t>Work				Work		</a:t>
            </a:r>
            <a:r>
              <a:rPr lang="en-US" sz="1600" dirty="0">
                <a:latin typeface="Arial" pitchFamily="34" charset="0"/>
                <a:cs typeface="Arial" pitchFamily="34" charset="0"/>
              </a:rPr>
              <a:t/>
            </a:r>
            <a:br>
              <a:rPr lang="en-US" sz="1600" dirty="0">
                <a:latin typeface="Arial" pitchFamily="34" charset="0"/>
                <a:cs typeface="Arial" pitchFamily="34" charset="0"/>
              </a:rPr>
            </a:br>
            <a:r>
              <a:rPr lang="en-US" sz="2000" dirty="0">
                <a:latin typeface="Arial" pitchFamily="34" charset="0"/>
                <a:cs typeface="Arial" pitchFamily="34" charset="0"/>
              </a:rPr>
              <a:t>Slow-paced and </a:t>
            </a:r>
            <a:r>
              <a:rPr lang="en-US" sz="2000" dirty="0" smtClean="0">
                <a:latin typeface="Arial" pitchFamily="34" charset="0"/>
                <a:cs typeface="Arial" pitchFamily="34" charset="0"/>
              </a:rPr>
              <a:t>diligent          Needs constant reassurance                                    </a:t>
            </a:r>
            <a:r>
              <a:rPr lang="en-US" sz="2000" dirty="0">
                <a:latin typeface="Arial" pitchFamily="34" charset="0"/>
                <a:cs typeface="Arial" pitchFamily="34" charset="0"/>
              </a:rPr>
              <a:t/>
            </a:r>
            <a:br>
              <a:rPr lang="en-US" sz="2000" dirty="0">
                <a:latin typeface="Arial" pitchFamily="34" charset="0"/>
                <a:cs typeface="Arial" pitchFamily="34" charset="0"/>
              </a:rPr>
            </a:br>
            <a:r>
              <a:rPr lang="en-US" sz="2000" dirty="0">
                <a:latin typeface="Arial" pitchFamily="34" charset="0"/>
                <a:cs typeface="Arial" pitchFamily="34" charset="0"/>
              </a:rPr>
              <a:t>Great capacity for </a:t>
            </a:r>
            <a:r>
              <a:rPr lang="en-US" sz="2000" dirty="0" smtClean="0">
                <a:latin typeface="Arial" pitchFamily="34" charset="0"/>
                <a:cs typeface="Arial" pitchFamily="34" charset="0"/>
              </a:rPr>
              <a:t>service 	Avoids making decisions  </a:t>
            </a:r>
            <a:r>
              <a:rPr lang="en-US" sz="2000" dirty="0">
                <a:latin typeface="Arial" pitchFamily="34" charset="0"/>
                <a:cs typeface="Arial" pitchFamily="34" charset="0"/>
              </a:rPr>
              <a:t/>
            </a:r>
            <a:br>
              <a:rPr lang="en-US" sz="2000" dirty="0">
                <a:latin typeface="Arial" pitchFamily="34" charset="0"/>
                <a:cs typeface="Arial" pitchFamily="34" charset="0"/>
              </a:rPr>
            </a:br>
            <a:r>
              <a:rPr lang="en-US" sz="2000" dirty="0">
                <a:latin typeface="Arial" pitchFamily="34" charset="0"/>
                <a:cs typeface="Arial" pitchFamily="34" charset="0"/>
              </a:rPr>
              <a:t>Dutifully pleases </a:t>
            </a:r>
            <a:r>
              <a:rPr lang="en-US" sz="2000" dirty="0" smtClean="0">
                <a:latin typeface="Arial" pitchFamily="34" charset="0"/>
                <a:cs typeface="Arial" pitchFamily="34" charset="0"/>
              </a:rPr>
              <a:t>others 	Makes decisions cautiously </a:t>
            </a:r>
            <a:r>
              <a:rPr lang="en-US" sz="2000" dirty="0">
                <a:latin typeface="Arial" pitchFamily="34" charset="0"/>
                <a:cs typeface="Arial" pitchFamily="34" charset="0"/>
              </a:rPr>
              <a:t/>
            </a:r>
            <a:br>
              <a:rPr lang="en-US" sz="2000" dirty="0">
                <a:latin typeface="Arial" pitchFamily="34" charset="0"/>
                <a:cs typeface="Arial" pitchFamily="34" charset="0"/>
              </a:rPr>
            </a:br>
            <a:r>
              <a:rPr lang="en-US" sz="2000" dirty="0">
                <a:latin typeface="Arial" pitchFamily="34" charset="0"/>
                <a:cs typeface="Arial" pitchFamily="34" charset="0"/>
              </a:rPr>
              <a:t>Decision making </a:t>
            </a:r>
            <a:r>
              <a:rPr lang="en-US" sz="2000" dirty="0" smtClean="0">
                <a:latin typeface="Arial" pitchFamily="34" charset="0"/>
                <a:cs typeface="Arial" pitchFamily="34" charset="0"/>
              </a:rPr>
              <a:t>abilities 	Feels powerless </a:t>
            </a:r>
            <a:r>
              <a:rPr lang="en-US" sz="2000" dirty="0">
                <a:latin typeface="Arial" pitchFamily="34" charset="0"/>
                <a:cs typeface="Arial" pitchFamily="34" charset="0"/>
              </a:rPr>
              <a:t/>
            </a:r>
            <a:br>
              <a:rPr lang="en-US" sz="2000" dirty="0">
                <a:latin typeface="Arial" pitchFamily="34" charset="0"/>
                <a:cs typeface="Arial" pitchFamily="34" charset="0"/>
              </a:rPr>
            </a:br>
            <a:r>
              <a:rPr lang="en-US" sz="2000" dirty="0">
                <a:latin typeface="Arial" pitchFamily="34" charset="0"/>
                <a:cs typeface="Arial" pitchFamily="34" charset="0"/>
              </a:rPr>
              <a:t>Ability to enforce "the policies" </a:t>
            </a:r>
            <a:endParaRPr lang="en-US" sz="2000" dirty="0" smtClean="0">
              <a:latin typeface="Arial" pitchFamily="34" charset="0"/>
              <a:cs typeface="Arial" pitchFamily="34" charset="0"/>
            </a:endParaRPr>
          </a:p>
          <a:p>
            <a:pPr fontAlgn="t">
              <a:buNone/>
            </a:pPr>
            <a:r>
              <a:rPr lang="en-US" sz="2000" dirty="0" smtClean="0">
                <a:latin typeface="Arial" pitchFamily="34" charset="0"/>
                <a:cs typeface="Arial" pitchFamily="34" charset="0"/>
              </a:rPr>
              <a:t>	set </a:t>
            </a:r>
            <a:r>
              <a:rPr lang="en-US" sz="2000" dirty="0">
                <a:latin typeface="Arial" pitchFamily="34" charset="0"/>
                <a:cs typeface="Arial" pitchFamily="34" charset="0"/>
              </a:rPr>
              <a:t>by </a:t>
            </a:r>
            <a:r>
              <a:rPr lang="en-US" sz="2000" dirty="0" smtClean="0">
                <a:latin typeface="Arial" pitchFamily="34" charset="0"/>
                <a:cs typeface="Arial" pitchFamily="34" charset="0"/>
              </a:rPr>
              <a:t>others 		 Feels at the mercy of others </a:t>
            </a:r>
            <a:r>
              <a:rPr lang="en-US" sz="1800" dirty="0">
                <a:latin typeface="Arial" pitchFamily="34" charset="0"/>
                <a:cs typeface="Arial" pitchFamily="34" charset="0"/>
              </a:rPr>
              <a:t/>
            </a:r>
            <a:br>
              <a:rPr lang="en-US" sz="1800" dirty="0">
                <a:latin typeface="Arial" pitchFamily="34" charset="0"/>
                <a:cs typeface="Arial" pitchFamily="34" charset="0"/>
              </a:rPr>
            </a:br>
            <a:r>
              <a:rPr lang="en-US" sz="1000" dirty="0">
                <a:latin typeface="Arial" pitchFamily="34" charset="0"/>
                <a:cs typeface="Arial" pitchFamily="34" charset="0"/>
              </a:rPr>
              <a:t/>
            </a:r>
            <a:br>
              <a:rPr lang="en-US" sz="1000" dirty="0">
                <a:latin typeface="Arial" pitchFamily="34" charset="0"/>
                <a:cs typeface="Arial" pitchFamily="34" charset="0"/>
              </a:rPr>
            </a:br>
            <a:r>
              <a:rPr lang="en-US" sz="1000" dirty="0" smtClean="0">
                <a:latin typeface="Arial" pitchFamily="34" charset="0"/>
                <a:cs typeface="Arial" pitchFamily="34" charset="0"/>
              </a:rPr>
              <a:t/>
            </a:r>
            <a:br>
              <a:rPr lang="en-US" sz="1000" dirty="0" smtClean="0">
                <a:latin typeface="Arial" pitchFamily="34" charset="0"/>
                <a:cs typeface="Arial" pitchFamily="34" charset="0"/>
              </a:rPr>
            </a:br>
            <a:endParaRPr lang="en-US" sz="1000" dirty="0" smtClean="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Supine- Continued..</a:t>
            </a:r>
            <a:endParaRPr lang="en-US" dirty="0"/>
          </a:p>
        </p:txBody>
      </p:sp>
      <p:sp>
        <p:nvSpPr>
          <p:cNvPr id="3" name="Content Placeholder 2"/>
          <p:cNvSpPr>
            <a:spLocks noGrp="1"/>
          </p:cNvSpPr>
          <p:nvPr>
            <p:ph idx="1"/>
          </p:nvPr>
        </p:nvSpPr>
        <p:spPr/>
        <p:txBody>
          <a:bodyPr>
            <a:normAutofit fontScale="77500" lnSpcReduction="20000"/>
          </a:bodyPr>
          <a:lstStyle/>
          <a:p>
            <a:pPr>
              <a:lnSpc>
                <a:spcPct val="120000"/>
              </a:lnSpc>
            </a:pPr>
            <a:r>
              <a:rPr lang="en-US" dirty="0" smtClean="0"/>
              <a:t>Strengths			Weakness</a:t>
            </a:r>
            <a:r>
              <a:rPr lang="en-US" dirty="0"/>
              <a:t/>
            </a:r>
            <a:br>
              <a:rPr lang="en-US" dirty="0"/>
            </a:br>
            <a:r>
              <a:rPr lang="en-US" b="1" dirty="0" smtClean="0">
                <a:latin typeface="Arial" pitchFamily="34" charset="0"/>
                <a:cs typeface="Arial" pitchFamily="34" charset="0"/>
              </a:rPr>
              <a:t>Friends			Friends</a:t>
            </a:r>
            <a:r>
              <a:rPr lang="en-US" dirty="0">
                <a:latin typeface="Arial" pitchFamily="34" charset="0"/>
                <a:cs typeface="Arial" pitchFamily="34" charset="0"/>
              </a:rPr>
              <a:t/>
            </a:r>
            <a:br>
              <a:rPr lang="en-US" dirty="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2300" dirty="0" smtClean="0">
                <a:latin typeface="Arial" pitchFamily="34" charset="0"/>
                <a:cs typeface="Arial" pitchFamily="34" charset="0"/>
              </a:rPr>
              <a:t>Needs social relationships 	    Wishes and desires unexpressed </a:t>
            </a:r>
            <a:br>
              <a:rPr lang="en-US" sz="2300" dirty="0" smtClean="0">
                <a:latin typeface="Arial" pitchFamily="34" charset="0"/>
                <a:cs typeface="Arial" pitchFamily="34" charset="0"/>
              </a:rPr>
            </a:br>
            <a:r>
              <a:rPr lang="en-US" sz="2300" dirty="0" smtClean="0">
                <a:latin typeface="Arial" pitchFamily="34" charset="0"/>
                <a:cs typeface="Arial" pitchFamily="34" charset="0"/>
              </a:rPr>
              <a:t>Likes people			    Feels others are superior to them </a:t>
            </a:r>
            <a:br>
              <a:rPr lang="en-US" sz="2300" dirty="0" smtClean="0">
                <a:latin typeface="Arial" pitchFamily="34" charset="0"/>
                <a:cs typeface="Arial" pitchFamily="34" charset="0"/>
              </a:rPr>
            </a:br>
            <a:r>
              <a:rPr lang="en-US" sz="2300" dirty="0" smtClean="0">
                <a:latin typeface="Arial" pitchFamily="34" charset="0"/>
                <a:cs typeface="Arial" pitchFamily="34" charset="0"/>
              </a:rPr>
              <a:t>Slow to fight back 		    Expect others to read their minds </a:t>
            </a:r>
            <a:br>
              <a:rPr lang="en-US" sz="2300" dirty="0" smtClean="0">
                <a:latin typeface="Arial" pitchFamily="34" charset="0"/>
                <a:cs typeface="Arial" pitchFamily="34" charset="0"/>
              </a:rPr>
            </a:br>
            <a:r>
              <a:rPr lang="en-US" sz="2300" dirty="0" smtClean="0">
                <a:latin typeface="Arial" pitchFamily="34" charset="0"/>
                <a:cs typeface="Arial" pitchFamily="34" charset="0"/>
              </a:rPr>
              <a:t>Seeks counsel in decision making   Fail to communicate their needs</a:t>
            </a:r>
          </a:p>
          <a:p>
            <a:pPr>
              <a:lnSpc>
                <a:spcPct val="120000"/>
              </a:lnSpc>
              <a:buNone/>
            </a:pPr>
            <a:r>
              <a:rPr lang="en-US" sz="2300" dirty="0" smtClean="0">
                <a:latin typeface="Arial" pitchFamily="34" charset="0"/>
                <a:cs typeface="Arial" pitchFamily="34" charset="0"/>
              </a:rPr>
              <a:t>	Can undertake numerous tasks </a:t>
            </a:r>
          </a:p>
          <a:p>
            <a:pPr>
              <a:lnSpc>
                <a:spcPct val="120000"/>
              </a:lnSpc>
              <a:buNone/>
            </a:pPr>
            <a:r>
              <a:rPr lang="en-US" sz="2300" dirty="0">
                <a:latin typeface="Arial" pitchFamily="34" charset="0"/>
                <a:cs typeface="Arial" pitchFamily="34" charset="0"/>
              </a:rPr>
              <a:t>	</a:t>
            </a:r>
            <a:r>
              <a:rPr lang="en-US" sz="2300" dirty="0" smtClean="0">
                <a:latin typeface="Arial" pitchFamily="34" charset="0"/>
                <a:cs typeface="Arial" pitchFamily="34" charset="0"/>
              </a:rPr>
              <a:t>especially if these tasks are</a:t>
            </a:r>
          </a:p>
          <a:p>
            <a:pPr>
              <a:lnSpc>
                <a:spcPct val="120000"/>
              </a:lnSpc>
              <a:buNone/>
            </a:pPr>
            <a:r>
              <a:rPr lang="en-US" sz="2300" dirty="0">
                <a:latin typeface="Arial" pitchFamily="34" charset="0"/>
                <a:cs typeface="Arial" pitchFamily="34" charset="0"/>
              </a:rPr>
              <a:t>	</a:t>
            </a:r>
            <a:r>
              <a:rPr lang="en-US" sz="2300" dirty="0" smtClean="0">
                <a:latin typeface="Arial" pitchFamily="34" charset="0"/>
                <a:cs typeface="Arial" pitchFamily="34" charset="0"/>
              </a:rPr>
              <a:t> performed for the development</a:t>
            </a:r>
          </a:p>
          <a:p>
            <a:pPr>
              <a:lnSpc>
                <a:spcPct val="120000"/>
              </a:lnSpc>
              <a:buNone/>
            </a:pPr>
            <a:r>
              <a:rPr lang="en-US" sz="2300" dirty="0">
                <a:latin typeface="Arial" pitchFamily="34" charset="0"/>
                <a:cs typeface="Arial" pitchFamily="34" charset="0"/>
              </a:rPr>
              <a:t>	</a:t>
            </a:r>
            <a:r>
              <a:rPr lang="en-US" sz="2300" dirty="0" smtClean="0">
                <a:latin typeface="Arial" pitchFamily="34" charset="0"/>
                <a:cs typeface="Arial" pitchFamily="34" charset="0"/>
              </a:rPr>
              <a:t> of relationships</a:t>
            </a: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smtClean="0">
                <a:latin typeface="Arial" pitchFamily="34" charset="0"/>
                <a:cs typeface="Arial" pitchFamily="34" charset="0"/>
              </a:rPr>
              <a:t/>
            </a:r>
            <a:br>
              <a:rPr lang="en-US" sz="1600" dirty="0" smtClean="0">
                <a:latin typeface="Arial" pitchFamily="34" charset="0"/>
                <a:cs typeface="Arial" pitchFamily="34" charset="0"/>
              </a:rPr>
            </a:br>
            <a:r>
              <a:rPr lang="en-US" sz="1600" dirty="0">
                <a:latin typeface="Arial" pitchFamily="34" charset="0"/>
                <a:cs typeface="Arial" pitchFamily="34" charset="0"/>
              </a:rPr>
              <a:t/>
            </a:r>
            <a:br>
              <a:rPr lang="en-US" sz="1600" dirty="0">
                <a:latin typeface="Arial" pitchFamily="34" charset="0"/>
                <a:cs typeface="Arial" pitchFamily="34" charset="0"/>
              </a:rPr>
            </a:br>
            <a:r>
              <a:rPr lang="en-US" sz="1600" dirty="0">
                <a:latin typeface="Arial" pitchFamily="34" charset="0"/>
                <a:cs typeface="Arial" pitchFamily="34" charset="0"/>
              </a:rPr>
              <a:t/>
            </a:r>
            <a:br>
              <a:rPr lang="en-US" sz="1600" dirty="0">
                <a:latin typeface="Arial" pitchFamily="34" charset="0"/>
                <a:cs typeface="Arial" pitchFamily="34" charset="0"/>
              </a:rPr>
            </a:br>
            <a:r>
              <a:rPr lang="en-US" sz="1600" dirty="0">
                <a:latin typeface="Arial" pitchFamily="34" charset="0"/>
                <a:cs typeface="Arial" pitchFamily="34" charset="0"/>
              </a:rPr>
              <a:t/>
            </a:r>
            <a:br>
              <a:rPr lang="en-US" sz="1600" dirty="0">
                <a:latin typeface="Arial" pitchFamily="34" charset="0"/>
                <a:cs typeface="Arial" pitchFamily="34" charset="0"/>
              </a:rPr>
            </a:br>
            <a:endParaRPr lang="en-US" sz="16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04800"/>
            <a:ext cx="7772400" cy="838199"/>
          </a:xfrm>
        </p:spPr>
        <p:txBody>
          <a:bodyPr/>
          <a:lstStyle/>
          <a:p>
            <a:r>
              <a:rPr lang="en-US" dirty="0" smtClean="0"/>
              <a:t>SANGUINE </a:t>
            </a:r>
            <a:endParaRPr lang="en-US" dirty="0"/>
          </a:p>
        </p:txBody>
      </p:sp>
      <p:sp>
        <p:nvSpPr>
          <p:cNvPr id="3" name="Subtitle 2"/>
          <p:cNvSpPr>
            <a:spLocks noGrp="1"/>
          </p:cNvSpPr>
          <p:nvPr>
            <p:ph type="subTitle" idx="1"/>
          </p:nvPr>
        </p:nvSpPr>
        <p:spPr>
          <a:xfrm>
            <a:off x="381000" y="1143000"/>
            <a:ext cx="8382000" cy="5257800"/>
          </a:xfrm>
        </p:spPr>
        <p:txBody>
          <a:bodyPr>
            <a:normAutofit fontScale="25000" lnSpcReduction="20000"/>
          </a:bodyPr>
          <a:lstStyle/>
          <a:p>
            <a:pPr algn="l"/>
            <a:r>
              <a:rPr lang="en-US" sz="7200" b="1" dirty="0"/>
              <a:t>Strengths of a Sanguine            </a:t>
            </a:r>
            <a:r>
              <a:rPr lang="en-US" sz="7200" b="1" dirty="0" smtClean="0"/>
              <a:t>	 </a:t>
            </a:r>
            <a:r>
              <a:rPr lang="en-US" sz="7200" b="1" dirty="0"/>
              <a:t>Weaknesses of a Sanguine</a:t>
            </a:r>
            <a:r>
              <a:rPr lang="en-US" sz="7200" dirty="0"/>
              <a:t/>
            </a:r>
            <a:br>
              <a:rPr lang="en-US" sz="7200" dirty="0"/>
            </a:br>
            <a:endParaRPr lang="en-US" sz="8000" dirty="0" smtClean="0"/>
          </a:p>
          <a:p>
            <a:pPr algn="l">
              <a:lnSpc>
                <a:spcPct val="120000"/>
              </a:lnSpc>
            </a:pPr>
            <a:r>
              <a:rPr lang="en-US" sz="6400" dirty="0" smtClean="0">
                <a:latin typeface="Arial" pitchFamily="34" charset="0"/>
                <a:cs typeface="Arial" pitchFamily="34" charset="0"/>
              </a:rPr>
              <a:t>Appealing </a:t>
            </a:r>
            <a:r>
              <a:rPr lang="en-US" sz="6400" dirty="0">
                <a:latin typeface="Arial" pitchFamily="34" charset="0"/>
                <a:cs typeface="Arial" pitchFamily="34" charset="0"/>
              </a:rPr>
              <a:t>personality                                                                    Compulsive talker</a:t>
            </a: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a:latin typeface="Arial" pitchFamily="34" charset="0"/>
                <a:cs typeface="Arial" pitchFamily="34" charset="0"/>
              </a:rPr>
              <a:t>Life of the party                                                                             Has loud voice and laugh</a:t>
            </a: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a:latin typeface="Arial" pitchFamily="34" charset="0"/>
                <a:cs typeface="Arial" pitchFamily="34" charset="0"/>
              </a:rPr>
              <a:t>Talkative, storyteller                                                                       Too happy for some</a:t>
            </a: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a:latin typeface="Arial" pitchFamily="34" charset="0"/>
                <a:cs typeface="Arial" pitchFamily="34" charset="0"/>
              </a:rPr>
              <a:t>Good sense of humor                                                                     Exaggerates, elaborates</a:t>
            </a: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a:latin typeface="Arial" pitchFamily="34" charset="0"/>
                <a:cs typeface="Arial" pitchFamily="34" charset="0"/>
              </a:rPr>
              <a:t>Holds on to listeners                                                                      Dwells on trivia</a:t>
            </a: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a:latin typeface="Arial" pitchFamily="34" charset="0"/>
                <a:cs typeface="Arial" pitchFamily="34" charset="0"/>
              </a:rPr>
              <a:t>Emotional and demonstrative                                                          Can’t remember names</a:t>
            </a: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a:latin typeface="Arial" pitchFamily="34" charset="0"/>
                <a:cs typeface="Arial" pitchFamily="34" charset="0"/>
              </a:rPr>
              <a:t>Enthusiastic and expressive                                                            Egotistical</a:t>
            </a: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a:latin typeface="Arial" pitchFamily="34" charset="0"/>
                <a:cs typeface="Arial" pitchFamily="34" charset="0"/>
              </a:rPr>
              <a:t>Cheerful and bubbling over                                                               Has restless energy</a:t>
            </a: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a:latin typeface="Arial" pitchFamily="34" charset="0"/>
                <a:cs typeface="Arial" pitchFamily="34" charset="0"/>
              </a:rPr>
              <a:t>Loves people                                                                                  Naïve, gets taken in</a:t>
            </a: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a:latin typeface="Arial" pitchFamily="34" charset="0"/>
                <a:cs typeface="Arial" pitchFamily="34" charset="0"/>
              </a:rPr>
              <a:t>Good on stage                                                                                Gets angry easily</a:t>
            </a: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a:latin typeface="Arial" pitchFamily="34" charset="0"/>
                <a:cs typeface="Arial" pitchFamily="34" charset="0"/>
              </a:rPr>
              <a:t>Sincere heart, wants to give                                                             Controlled by circumstances</a:t>
            </a: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a:latin typeface="Arial" pitchFamily="34" charset="0"/>
                <a:cs typeface="Arial" pitchFamily="34" charset="0"/>
              </a:rPr>
              <a:t>Lives in the present                                                                         Seems phony to some</a:t>
            </a: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a:latin typeface="Arial" pitchFamily="34" charset="0"/>
                <a:cs typeface="Arial" pitchFamily="34" charset="0"/>
              </a:rPr>
              <a:t>Motivates others                                                                              Very loud, boisterous</a:t>
            </a: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a:latin typeface="Arial" pitchFamily="34" charset="0"/>
                <a:cs typeface="Arial" pitchFamily="34" charset="0"/>
              </a:rPr>
              <a:t>Makes friends easily                                                                        Disorganized</a:t>
            </a: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a:latin typeface="Arial" pitchFamily="34" charset="0"/>
                <a:cs typeface="Arial" pitchFamily="34" charset="0"/>
              </a:rPr>
              <a:t>Realist                                                                                            Sloppy housekeepers</a:t>
            </a: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a:latin typeface="Arial" pitchFamily="34" charset="0"/>
                <a:cs typeface="Arial" pitchFamily="34" charset="0"/>
              </a:rPr>
              <a:t>Great salespeople                                                                           Has trouble listening</a:t>
            </a: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a:latin typeface="Arial" pitchFamily="34" charset="0"/>
                <a:cs typeface="Arial" pitchFamily="34" charset="0"/>
              </a:rPr>
              <a:t>Entertaining                                                                                    Can’t relax, always on go</a:t>
            </a:r>
            <a:r>
              <a:rPr lang="en-US" sz="6400" dirty="0" smtClean="0">
                <a:latin typeface="Arial" pitchFamily="34" charset="0"/>
                <a:cs typeface="Arial" pitchFamily="34" charset="0"/>
              </a:rPr>
              <a:t/>
            </a:r>
            <a:br>
              <a:rPr lang="en-US" sz="6400" dirty="0" smtClean="0">
                <a:latin typeface="Arial" pitchFamily="34" charset="0"/>
                <a:cs typeface="Arial" pitchFamily="34" charset="0"/>
              </a:rPr>
            </a:br>
            <a:r>
              <a:rPr lang="en-US" sz="6400" dirty="0">
                <a:latin typeface="Arial" pitchFamily="34" charset="0"/>
                <a:cs typeface="Arial" pitchFamily="34" charset="0"/>
              </a:rPr>
              <a:t>Optimistic                                                                                       Doesn’t follow through</a:t>
            </a:r>
            <a:r>
              <a:rPr lang="en-US" sz="4900" dirty="0" smtClean="0">
                <a:latin typeface="Arial" pitchFamily="34" charset="0"/>
                <a:cs typeface="Arial" pitchFamily="34" charset="0"/>
              </a:rPr>
              <a:t/>
            </a:r>
            <a:br>
              <a:rPr lang="en-US" sz="4900" dirty="0" smtClean="0">
                <a:latin typeface="Arial" pitchFamily="34" charset="0"/>
                <a:cs typeface="Arial" pitchFamily="34" charset="0"/>
              </a:rPr>
            </a:br>
            <a:endParaRPr lang="en-US" sz="4900" dirty="0">
              <a:latin typeface="Arial" pitchFamily="34" charset="0"/>
              <a:cs typeface="Arial"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161</TotalTime>
  <Words>279</Words>
  <Application>Microsoft Macintosh PowerPoint</Application>
  <PresentationFormat>On-screen Show (4:3)</PresentationFormat>
  <Paragraphs>72</Paragraphs>
  <Slides>17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17</vt:i4>
      </vt:variant>
    </vt:vector>
  </HeadingPairs>
  <TitlesOfParts>
    <vt:vector size="20" baseType="lpstr">
      <vt:lpstr>Arial</vt:lpstr>
      <vt:lpstr>Calibri</vt:lpstr>
      <vt:lpstr>Office Theme</vt:lpstr>
      <vt:lpstr>TEMPERAMENTS</vt:lpstr>
      <vt:lpstr>PowerPoint Presentation</vt:lpstr>
      <vt:lpstr>PowerPoint Presentation</vt:lpstr>
      <vt:lpstr>PowerPoint Presentation</vt:lpstr>
      <vt:lpstr>Melancholy</vt:lpstr>
      <vt:lpstr>Melancholy – continued….</vt:lpstr>
      <vt:lpstr>Supine</vt:lpstr>
      <vt:lpstr>Supine- Continued..</vt:lpstr>
      <vt:lpstr>SANGUINE </vt:lpstr>
      <vt:lpstr>Sanguine -  continued..</vt:lpstr>
      <vt:lpstr>Choleric</vt:lpstr>
      <vt:lpstr>Choleric -  Continued..</vt:lpstr>
      <vt:lpstr>PHLEGMATIC</vt:lpstr>
      <vt:lpstr>Phlegmatic –Continued…</vt:lpstr>
      <vt:lpstr>Temperaments and the Kingdom of God</vt:lpstr>
      <vt:lpstr>PowerPoint Presentation</vt:lpstr>
      <vt:lpstr>PowerPoint Presentation</vt:lpstr>
    </vt:vector>
  </TitlesOfParts>
  <Company>Hewlett-Packard</Company>
  <LinksUpToDate>false</LinksUpToDate>
  <SharedDoc>false</SharedDoc>
  <HyperlinksChanged>false</HyperlinksChanged>
  <AppVersion>15.0022</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SANGUINE</dc:title>
  <dc:creator>NHRC</dc:creator>
  <cp:lastModifiedBy>Microsoft Office User</cp:lastModifiedBy>
  <cp:revision>20</cp:revision>
  <dcterms:created xsi:type="dcterms:W3CDTF">2017-08-11T21:03:56Z</dcterms:created>
  <dcterms:modified xsi:type="dcterms:W3CDTF">2017-09-21T05:44:27Z</dcterms:modified>
</cp:coreProperties>
</file>