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846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Presentation Title</a:t>
            </a:r>
            <a:endParaRPr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A3FA24-15F2-0EE1-3F51-45FAEB555ECD}"/>
              </a:ext>
            </a:extLst>
          </p:cNvPr>
          <p:cNvSpPr txBox="1">
            <a:spLocks/>
          </p:cNvSpPr>
          <p:nvPr/>
        </p:nvSpPr>
        <p:spPr>
          <a:xfrm>
            <a:off x="457200" y="1395412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International Conference on Economic Pathways for Climate-Smart and Sustainable Agriculture (ECPCSSA-2026)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26-28 January 2026- Tunisia &amp; Pakistan</a:t>
            </a:r>
          </a:p>
        </p:txBody>
      </p:sp>
      <p:pic>
        <p:nvPicPr>
          <p:cNvPr id="1029" name="Picture 36">
            <a:extLst>
              <a:ext uri="{FF2B5EF4-FFF2-40B4-BE49-F238E27FC236}">
                <a16:creationId xmlns:a16="http://schemas.microsoft.com/office/drawing/2014/main" id="{0A0291DE-3F9D-EFC9-5E06-FB497B0F8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32362" y="545497"/>
            <a:ext cx="809625" cy="7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5">
            <a:extLst>
              <a:ext uri="{FF2B5EF4-FFF2-40B4-BE49-F238E27FC236}">
                <a16:creationId xmlns:a16="http://schemas.microsoft.com/office/drawing/2014/main" id="{E51623B6-ECB9-C70E-F0F4-FADBFD83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7255" y="49919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1">
            <a:extLst>
              <a:ext uri="{FF2B5EF4-FFF2-40B4-BE49-F238E27FC236}">
                <a16:creationId xmlns:a16="http://schemas.microsoft.com/office/drawing/2014/main" id="{BEF902B0-B013-95D7-2743-C4D96DE72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70595" y="561824"/>
            <a:ext cx="908870" cy="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9">
            <a:extLst>
              <a:ext uri="{FF2B5EF4-FFF2-40B4-BE49-F238E27FC236}">
                <a16:creationId xmlns:a16="http://schemas.microsoft.com/office/drawing/2014/main" id="{B4DE03F8-3C90-8921-CD16-63401F11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80655" y="530535"/>
            <a:ext cx="69976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C784A23E-6F97-62CB-80E6-3BC9DD413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10" y="56182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5390D75-8BC7-3DE3-C60C-7BC52AA71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25" y="315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0A9A16-26FD-E4A4-0015-76BFAA5739DC}"/>
              </a:ext>
            </a:extLst>
          </p:cNvPr>
          <p:cNvSpPr txBox="1">
            <a:spLocks/>
          </p:cNvSpPr>
          <p:nvPr/>
        </p:nvSpPr>
        <p:spPr>
          <a:xfrm>
            <a:off x="457199" y="41544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Authors</a:t>
            </a:r>
          </a:p>
        </p:txBody>
      </p:sp>
      <p:pic>
        <p:nvPicPr>
          <p:cNvPr id="6" name="Picture 35">
            <a:extLst>
              <a:ext uri="{FF2B5EF4-FFF2-40B4-BE49-F238E27FC236}">
                <a16:creationId xmlns:a16="http://schemas.microsoft.com/office/drawing/2014/main" id="{B8889098-6E33-B345-B93E-9EDD62E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711623" y="480019"/>
            <a:ext cx="8577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6"/>
            <a:ext cx="8229600" cy="608011"/>
          </a:xfrm>
        </p:spPr>
        <p:txBody>
          <a:bodyPr>
            <a:normAutofit fontScale="90000"/>
          </a:bodyPr>
          <a:lstStyle/>
          <a:p>
            <a:r>
              <a:rPr dirty="0"/>
              <a:t>Policy Recommendations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5A6F18-0E13-A5AF-9C1D-2ADE3530F529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id="{DB11826D-7A4A-81B7-389A-ADF05EA84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34958" y="101993"/>
            <a:ext cx="809625" cy="7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5">
            <a:extLst>
              <a:ext uri="{FF2B5EF4-FFF2-40B4-BE49-F238E27FC236}">
                <a16:creationId xmlns:a16="http://schemas.microsoft.com/office/drawing/2014/main" id="{884DFEE9-E6DA-BB63-000D-D29A8B65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9851" y="55689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2557200B-6582-4A1F-619C-BE9B6297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73191" y="118320"/>
            <a:ext cx="908870" cy="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35A579EA-9964-C5FD-60A6-49E56163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83251" y="87031"/>
            <a:ext cx="69976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E727CF44-64F8-9ED5-4D25-21E14CBB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06" y="118321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>
            <a:extLst>
              <a:ext uri="{FF2B5EF4-FFF2-40B4-BE49-F238E27FC236}">
                <a16:creationId xmlns:a16="http://schemas.microsoft.com/office/drawing/2014/main" id="{F2748A5C-5B30-EE59-32C0-02A91F57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714219" y="36515"/>
            <a:ext cx="8577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6"/>
            <a:ext cx="8229600" cy="608011"/>
          </a:xfrm>
        </p:spPr>
        <p:txBody>
          <a:bodyPr>
            <a:normAutofit fontScale="90000"/>
          </a:bodyPr>
          <a:lstStyle/>
          <a:p>
            <a:r>
              <a:rPr dirty="0"/>
              <a:t>Acknowledgments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63891D-D5BD-DC21-768A-6EDFBA4AA9B4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13" name="Picture 36">
            <a:extLst>
              <a:ext uri="{FF2B5EF4-FFF2-40B4-BE49-F238E27FC236}">
                <a16:creationId xmlns:a16="http://schemas.microsoft.com/office/drawing/2014/main" id="{1818B316-ABF8-6C02-5D8E-2BF11016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32362" y="101993"/>
            <a:ext cx="809625" cy="7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>
            <a:extLst>
              <a:ext uri="{FF2B5EF4-FFF2-40B4-BE49-F238E27FC236}">
                <a16:creationId xmlns:a16="http://schemas.microsoft.com/office/drawing/2014/main" id="{341B0C41-7529-C628-AF85-20A32F72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7255" y="55689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1">
            <a:extLst>
              <a:ext uri="{FF2B5EF4-FFF2-40B4-BE49-F238E27FC236}">
                <a16:creationId xmlns:a16="http://schemas.microsoft.com/office/drawing/2014/main" id="{6C9F663D-5B2A-05DB-8CC9-8EFA935F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70595" y="118320"/>
            <a:ext cx="908870" cy="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F9D8D57C-489E-A761-C18E-EE5E3BB6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80655" y="87031"/>
            <a:ext cx="69976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076D4CD3-E77A-F556-9139-07A3764C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10" y="118321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5">
            <a:extLst>
              <a:ext uri="{FF2B5EF4-FFF2-40B4-BE49-F238E27FC236}">
                <a16:creationId xmlns:a16="http://schemas.microsoft.com/office/drawing/2014/main" id="{5FAFBFEE-CC81-6107-BB9E-C35FC0F8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711623" y="36515"/>
            <a:ext cx="8577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40"/>
            <a:ext cx="8229600" cy="809625"/>
          </a:xfrm>
        </p:spPr>
        <p:txBody>
          <a:bodyPr>
            <a:normAutofit/>
          </a:bodyPr>
          <a:lstStyle/>
          <a:p>
            <a:r>
              <a:rPr sz="3600" dirty="0"/>
              <a:t>Background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4AB79A-E4E9-46C0-D15D-4496A249A884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15" name="Picture 36">
            <a:extLst>
              <a:ext uri="{FF2B5EF4-FFF2-40B4-BE49-F238E27FC236}">
                <a16:creationId xmlns:a16="http://schemas.microsoft.com/office/drawing/2014/main" id="{6AFA8CF3-C4F9-3952-1FB4-9CB3733D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32362" y="65478"/>
            <a:ext cx="809625" cy="7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5">
            <a:extLst>
              <a:ext uri="{FF2B5EF4-FFF2-40B4-BE49-F238E27FC236}">
                <a16:creationId xmlns:a16="http://schemas.microsoft.com/office/drawing/2014/main" id="{0F9899C2-E961-B6A0-DBD0-94F2C9B7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7255" y="19174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1">
            <a:extLst>
              <a:ext uri="{FF2B5EF4-FFF2-40B4-BE49-F238E27FC236}">
                <a16:creationId xmlns:a16="http://schemas.microsoft.com/office/drawing/2014/main" id="{586DF355-E20F-E546-3815-C4D6CA68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70595" y="81805"/>
            <a:ext cx="908870" cy="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9">
            <a:extLst>
              <a:ext uri="{FF2B5EF4-FFF2-40B4-BE49-F238E27FC236}">
                <a16:creationId xmlns:a16="http://schemas.microsoft.com/office/drawing/2014/main" id="{38349490-EFDE-BCA8-176F-A8074015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80655" y="50516"/>
            <a:ext cx="69976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F7AD3BF8-47C9-A147-71F2-BED10B031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10" y="81806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5">
            <a:extLst>
              <a:ext uri="{FF2B5EF4-FFF2-40B4-BE49-F238E27FC236}">
                <a16:creationId xmlns:a16="http://schemas.microsoft.com/office/drawing/2014/main" id="{71610D86-CF9E-5372-BC83-538014B7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711623" y="0"/>
            <a:ext cx="8577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4"/>
            <a:ext cx="8229600" cy="608013"/>
          </a:xfrm>
        </p:spPr>
        <p:txBody>
          <a:bodyPr>
            <a:normAutofit fontScale="90000"/>
          </a:bodyPr>
          <a:lstStyle/>
          <a:p>
            <a:r>
              <a:rPr dirty="0"/>
              <a:t>Problem Statement</a:t>
            </a:r>
            <a:r>
              <a:rPr lang="en-US" dirty="0"/>
              <a:t> / Objectives</a:t>
            </a:r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B9FC0C-99FC-9BDA-441A-381071FAC161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id="{67596CBD-D3D9-2C8E-E419-FE729825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32362" y="65478"/>
            <a:ext cx="809625" cy="7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5">
            <a:extLst>
              <a:ext uri="{FF2B5EF4-FFF2-40B4-BE49-F238E27FC236}">
                <a16:creationId xmlns:a16="http://schemas.microsoft.com/office/drawing/2014/main" id="{65CF61B5-E228-902C-7F6B-F15B2C290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7255" y="19174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2560C1AB-94F4-5008-C4BF-437EDEA0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70595" y="81805"/>
            <a:ext cx="908870" cy="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4C578EA5-FA9A-9E4C-70D3-D0D89D769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80655" y="50516"/>
            <a:ext cx="69976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8B4F45F8-F82C-6968-6609-65C42318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10" y="81806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>
            <a:extLst>
              <a:ext uri="{FF2B5EF4-FFF2-40B4-BE49-F238E27FC236}">
                <a16:creationId xmlns:a16="http://schemas.microsoft.com/office/drawing/2014/main" id="{9FE6CDE4-603D-BC93-66F1-C39F7D2B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711623" y="0"/>
            <a:ext cx="8577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6"/>
            <a:ext cx="8229600" cy="608011"/>
          </a:xfrm>
        </p:spPr>
        <p:txBody>
          <a:bodyPr>
            <a:normAutofit fontScale="90000"/>
          </a:bodyPr>
          <a:lstStyle/>
          <a:p>
            <a:r>
              <a:rPr dirty="0"/>
              <a:t>Methodology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28D5AD-730C-5354-A25D-EEB74F05E828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id="{6F66A018-B44B-B63B-81F1-2D4CAE82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34958" y="65478"/>
            <a:ext cx="809625" cy="7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5">
            <a:extLst>
              <a:ext uri="{FF2B5EF4-FFF2-40B4-BE49-F238E27FC236}">
                <a16:creationId xmlns:a16="http://schemas.microsoft.com/office/drawing/2014/main" id="{FEA9F353-67D4-81C9-EF3D-CEC57719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9851" y="19174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7BEB4E85-78D9-22FA-DF97-564B9440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73191" y="81805"/>
            <a:ext cx="908870" cy="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C1B14485-62D8-841D-E2A7-C45723452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83251" y="50516"/>
            <a:ext cx="69976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8768715D-E29A-AE31-42ED-F406F137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06" y="81806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>
            <a:extLst>
              <a:ext uri="{FF2B5EF4-FFF2-40B4-BE49-F238E27FC236}">
                <a16:creationId xmlns:a16="http://schemas.microsoft.com/office/drawing/2014/main" id="{7FFB18C2-9A1D-CADE-91DA-6DE351F1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714219" y="0"/>
            <a:ext cx="8577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8692"/>
            <a:ext cx="8229600" cy="558945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442AD9-948A-87E4-FEC6-E06EF07F28E5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id="{0EF99050-1BDA-412E-7508-2E495773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32362" y="65478"/>
            <a:ext cx="809625" cy="7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5">
            <a:extLst>
              <a:ext uri="{FF2B5EF4-FFF2-40B4-BE49-F238E27FC236}">
                <a16:creationId xmlns:a16="http://schemas.microsoft.com/office/drawing/2014/main" id="{3402D930-C191-218A-7EF6-97801ECD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7255" y="19174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51D9FFB3-A56B-0EA0-E910-F1053800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70595" y="81805"/>
            <a:ext cx="908870" cy="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BAD0E4AE-608F-D39C-DBF4-539AF0902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80655" y="50516"/>
            <a:ext cx="69976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367CB190-FA7E-F61F-3897-798C6748E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10" y="81806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>
            <a:extLst>
              <a:ext uri="{FF2B5EF4-FFF2-40B4-BE49-F238E27FC236}">
                <a16:creationId xmlns:a16="http://schemas.microsoft.com/office/drawing/2014/main" id="{ADCA3D16-2C1B-D2A8-D7EB-443E37231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711623" y="0"/>
            <a:ext cx="8577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6"/>
            <a:ext cx="8229600" cy="608011"/>
          </a:xfrm>
        </p:spPr>
        <p:txBody>
          <a:bodyPr>
            <a:normAutofit fontScale="90000"/>
          </a:bodyPr>
          <a:lstStyle/>
          <a:p>
            <a:r>
              <a:t>Results and Discussion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057E36-8436-D117-B2DB-E2C0C5A6AFFF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id="{BD97D6AF-1FA3-961C-989C-4DBB476D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32362" y="65479"/>
            <a:ext cx="809625" cy="7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5">
            <a:extLst>
              <a:ext uri="{FF2B5EF4-FFF2-40B4-BE49-F238E27FC236}">
                <a16:creationId xmlns:a16="http://schemas.microsoft.com/office/drawing/2014/main" id="{E386E2CA-3F8B-7750-D554-92E76D83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7255" y="19175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6FF1B2D9-8345-CBAC-A782-FE0F043F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70595" y="81806"/>
            <a:ext cx="908870" cy="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EF582ACE-C5C3-CE45-1C06-031BABE1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80655" y="50517"/>
            <a:ext cx="69976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001631AC-D99F-5049-75D1-70E6A94C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10" y="81807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>
            <a:extLst>
              <a:ext uri="{FF2B5EF4-FFF2-40B4-BE49-F238E27FC236}">
                <a16:creationId xmlns:a16="http://schemas.microsoft.com/office/drawing/2014/main" id="{4B491660-5AA2-E663-A05A-1083A4AA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711623" y="1"/>
            <a:ext cx="8577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99364-5194-C3A5-0FA9-5F7FE099E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BFFD-3F13-79C1-7755-26E4EBB3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40"/>
            <a:ext cx="8229600" cy="571498"/>
          </a:xfrm>
        </p:spPr>
        <p:txBody>
          <a:bodyPr>
            <a:normAutofit fontScale="90000"/>
          </a:bodyPr>
          <a:lstStyle/>
          <a:p>
            <a:r>
              <a:rPr dirty="0"/>
              <a:t>Results and Discussion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6F9E6-A3BF-AEC6-8F00-803D2EB63DE6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id="{0AB5071E-1FA3-577E-D011-45E87AC6E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34958" y="65478"/>
            <a:ext cx="809625" cy="7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5">
            <a:extLst>
              <a:ext uri="{FF2B5EF4-FFF2-40B4-BE49-F238E27FC236}">
                <a16:creationId xmlns:a16="http://schemas.microsoft.com/office/drawing/2014/main" id="{3D0959E1-66E4-A441-C10C-313235819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9851" y="19174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C21D72F0-050E-9720-12D4-95BCE5F9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73191" y="81805"/>
            <a:ext cx="908870" cy="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2153C350-AE7C-786A-F568-173CA59B7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83251" y="50516"/>
            <a:ext cx="69976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102E9D4C-1CB0-2A82-5E65-F24F2849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06" y="81806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>
            <a:extLst>
              <a:ext uri="{FF2B5EF4-FFF2-40B4-BE49-F238E27FC236}">
                <a16:creationId xmlns:a16="http://schemas.microsoft.com/office/drawing/2014/main" id="{EB91C912-F66C-6991-BEBD-FED49C320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714219" y="0"/>
            <a:ext cx="8577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8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77F21-9020-3B37-CA8C-3F503612B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F312-553B-7F3F-694D-02FA09FC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9624"/>
            <a:ext cx="8229600" cy="608013"/>
          </a:xfrm>
        </p:spPr>
        <p:txBody>
          <a:bodyPr>
            <a:normAutofit fontScale="90000"/>
          </a:bodyPr>
          <a:lstStyle/>
          <a:p>
            <a:r>
              <a:rPr dirty="0"/>
              <a:t>Results and Discussion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43494A7-C200-51DB-78B6-24DC2E2F9423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22" name="Picture 36">
            <a:extLst>
              <a:ext uri="{FF2B5EF4-FFF2-40B4-BE49-F238E27FC236}">
                <a16:creationId xmlns:a16="http://schemas.microsoft.com/office/drawing/2014/main" id="{729410FB-3A6C-56E3-5DC8-6E90B2734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32362" y="65478"/>
            <a:ext cx="809625" cy="7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5">
            <a:extLst>
              <a:ext uri="{FF2B5EF4-FFF2-40B4-BE49-F238E27FC236}">
                <a16:creationId xmlns:a16="http://schemas.microsoft.com/office/drawing/2014/main" id="{DE81B294-FCCD-F6AB-8DF6-BC8F05F4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7255" y="19174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1">
            <a:extLst>
              <a:ext uri="{FF2B5EF4-FFF2-40B4-BE49-F238E27FC236}">
                <a16:creationId xmlns:a16="http://schemas.microsoft.com/office/drawing/2014/main" id="{4F4ED0BE-23C3-9181-1135-C80023F0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70595" y="81805"/>
            <a:ext cx="908870" cy="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>
            <a:extLst>
              <a:ext uri="{FF2B5EF4-FFF2-40B4-BE49-F238E27FC236}">
                <a16:creationId xmlns:a16="http://schemas.microsoft.com/office/drawing/2014/main" id="{E3759BD6-54C0-9883-12C5-71A7D1E4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80655" y="50516"/>
            <a:ext cx="69976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1F9BD27F-C7F0-E732-9817-917E502E1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10" y="81806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5">
            <a:extLst>
              <a:ext uri="{FF2B5EF4-FFF2-40B4-BE49-F238E27FC236}">
                <a16:creationId xmlns:a16="http://schemas.microsoft.com/office/drawing/2014/main" id="{26C9BB3E-38C0-A5A2-9906-C28D7126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711623" y="0"/>
            <a:ext cx="8577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47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4"/>
            <a:ext cx="8229600" cy="608013"/>
          </a:xfrm>
        </p:spPr>
        <p:txBody>
          <a:bodyPr>
            <a:normAutofit fontScale="90000"/>
          </a:bodyPr>
          <a:lstStyle/>
          <a:p>
            <a:r>
              <a:rPr dirty="0"/>
              <a:t>Conclusion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61FD0A-B6C4-0875-A10C-6D93448C6CD3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9" name="Picture 36">
            <a:extLst>
              <a:ext uri="{FF2B5EF4-FFF2-40B4-BE49-F238E27FC236}">
                <a16:creationId xmlns:a16="http://schemas.microsoft.com/office/drawing/2014/main" id="{486EB73B-EF50-7154-2FA7-8C7275BBC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34958" y="65477"/>
            <a:ext cx="809625" cy="7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5">
            <a:extLst>
              <a:ext uri="{FF2B5EF4-FFF2-40B4-BE49-F238E27FC236}">
                <a16:creationId xmlns:a16="http://schemas.microsoft.com/office/drawing/2014/main" id="{AB290760-B04E-BCD9-C0AA-C3FE1FAF0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69851" y="1917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A511B2C7-F4B2-6CFC-3F1D-8F369A7C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73191" y="81804"/>
            <a:ext cx="908870" cy="7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06EF268B-BBBD-F3B3-EEC1-7154D9A7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83251" y="50515"/>
            <a:ext cx="69976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9A6B9C86-9ECF-C3A9-C0AC-6742CB85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06" y="8180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>
            <a:extLst>
              <a:ext uri="{FF2B5EF4-FFF2-40B4-BE49-F238E27FC236}">
                <a16:creationId xmlns:a16="http://schemas.microsoft.com/office/drawing/2014/main" id="{6A807A6E-5F50-803B-1311-7FE9B83C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714219" y="-1"/>
            <a:ext cx="85778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82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Presentation Title</vt:lpstr>
      <vt:lpstr>Background</vt:lpstr>
      <vt:lpstr>Problem Statement / Objectives</vt:lpstr>
      <vt:lpstr>Methodology</vt:lpstr>
      <vt:lpstr>Methodology</vt:lpstr>
      <vt:lpstr>Results and Discussion</vt:lpstr>
      <vt:lpstr>Results and Discussion</vt:lpstr>
      <vt:lpstr>Results and Discussion</vt:lpstr>
      <vt:lpstr>Conclusion</vt:lpstr>
      <vt:lpstr>Policy Recommendations</vt:lpstr>
      <vt:lpstr>Acknowledgments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Muhammad Khalid Bashir</cp:lastModifiedBy>
  <cp:revision>4</cp:revision>
  <dcterms:created xsi:type="dcterms:W3CDTF">2013-01-27T09:14:16Z</dcterms:created>
  <dcterms:modified xsi:type="dcterms:W3CDTF">2026-02-04T09:10:57Z</dcterms:modified>
  <cp:category/>
</cp:coreProperties>
</file>