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4"/>
    <p:sldId id="257" r:id="rId35"/>
    <p:sldId id="258" r:id="rId36"/>
    <p:sldId id="259" r:id="rId37"/>
    <p:sldId id="260" r:id="rId38"/>
    <p:sldId id="261" r:id="rId39"/>
    <p:sldId id="262" r:id="rId40"/>
    <p:sldId id="263" r:id="rId4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nva Sans" charset="1" panose="020B0503030501040103"/>
      <p:regular r:id="rId10"/>
    </p:embeddedFont>
    <p:embeddedFont>
      <p:font typeface="Canva Sans Bold" charset="1" panose="020B0803030501040103"/>
      <p:regular r:id="rId11"/>
    </p:embeddedFont>
    <p:embeddedFont>
      <p:font typeface="Canva Sans Italics" charset="1" panose="020B0503030501040103"/>
      <p:regular r:id="rId12"/>
    </p:embeddedFont>
    <p:embeddedFont>
      <p:font typeface="Canva Sans Bold Italics" charset="1" panose="020B0803030501040103"/>
      <p:regular r:id="rId13"/>
    </p:embeddedFont>
    <p:embeddedFont>
      <p:font typeface="Canva Sans Medium" charset="1" panose="020B0603030501040103"/>
      <p:regular r:id="rId14"/>
    </p:embeddedFont>
    <p:embeddedFont>
      <p:font typeface="Canva Sans Medium Italics" charset="1" panose="020B0603030501040103"/>
      <p:regular r:id="rId15"/>
    </p:embeddedFont>
    <p:embeddedFont>
      <p:font typeface="Poppins" charset="1" panose="00000500000000000000"/>
      <p:regular r:id="rId16"/>
    </p:embeddedFont>
    <p:embeddedFont>
      <p:font typeface="Poppins Bold" charset="1" panose="00000800000000000000"/>
      <p:regular r:id="rId17"/>
    </p:embeddedFont>
    <p:embeddedFont>
      <p:font typeface="Poppins Italics" charset="1" panose="00000500000000000000"/>
      <p:regular r:id="rId18"/>
    </p:embeddedFont>
    <p:embeddedFont>
      <p:font typeface="Poppins Bold Italics" charset="1" panose="00000800000000000000"/>
      <p:regular r:id="rId19"/>
    </p:embeddedFont>
    <p:embeddedFont>
      <p:font typeface="Poppins Thin" charset="1" panose="00000300000000000000"/>
      <p:regular r:id="rId20"/>
    </p:embeddedFont>
    <p:embeddedFont>
      <p:font typeface="Poppins Thin Italics" charset="1" panose="00000300000000000000"/>
      <p:regular r:id="rId21"/>
    </p:embeddedFont>
    <p:embeddedFont>
      <p:font typeface="Poppins Extra-Light" charset="1" panose="00000300000000000000"/>
      <p:regular r:id="rId22"/>
    </p:embeddedFont>
    <p:embeddedFont>
      <p:font typeface="Poppins Extra-Light Italics" charset="1" panose="00000300000000000000"/>
      <p:regular r:id="rId23"/>
    </p:embeddedFont>
    <p:embeddedFont>
      <p:font typeface="Poppins Light" charset="1" panose="00000400000000000000"/>
      <p:regular r:id="rId24"/>
    </p:embeddedFont>
    <p:embeddedFont>
      <p:font typeface="Poppins Light Italics" charset="1" panose="00000400000000000000"/>
      <p:regular r:id="rId25"/>
    </p:embeddedFont>
    <p:embeddedFont>
      <p:font typeface="Poppins Medium" charset="1" panose="00000600000000000000"/>
      <p:regular r:id="rId26"/>
    </p:embeddedFont>
    <p:embeddedFont>
      <p:font typeface="Poppins Medium Italics" charset="1" panose="00000600000000000000"/>
      <p:regular r:id="rId27"/>
    </p:embeddedFont>
    <p:embeddedFont>
      <p:font typeface="Poppins Semi-Bold" charset="1" panose="00000700000000000000"/>
      <p:regular r:id="rId28"/>
    </p:embeddedFont>
    <p:embeddedFont>
      <p:font typeface="Poppins Semi-Bold Italics" charset="1" panose="00000700000000000000"/>
      <p:regular r:id="rId29"/>
    </p:embeddedFont>
    <p:embeddedFont>
      <p:font typeface="Poppins Ultra-Bold" charset="1" panose="00000900000000000000"/>
      <p:regular r:id="rId30"/>
    </p:embeddedFont>
    <p:embeddedFont>
      <p:font typeface="Poppins Ultra-Bold Italics" charset="1" panose="00000900000000000000"/>
      <p:regular r:id="rId31"/>
    </p:embeddedFont>
    <p:embeddedFont>
      <p:font typeface="Poppins Heavy" charset="1" panose="00000A00000000000000"/>
      <p:regular r:id="rId32"/>
    </p:embeddedFont>
    <p:embeddedFont>
      <p:font typeface="Poppins Heavy Italics" charset="1" panose="00000A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slides/slide1.xml" Type="http://schemas.openxmlformats.org/officeDocument/2006/relationships/slide"/><Relationship Id="rId35" Target="slides/slide2.xml" Type="http://schemas.openxmlformats.org/officeDocument/2006/relationships/slide"/><Relationship Id="rId36" Target="slides/slide3.xml" Type="http://schemas.openxmlformats.org/officeDocument/2006/relationships/slide"/><Relationship Id="rId37" Target="slides/slide4.xml" Type="http://schemas.openxmlformats.org/officeDocument/2006/relationships/slide"/><Relationship Id="rId38" Target="slides/slide5.xml" Type="http://schemas.openxmlformats.org/officeDocument/2006/relationships/slide"/><Relationship Id="rId39" Target="slides/slide6.xml" Type="http://schemas.openxmlformats.org/officeDocument/2006/relationships/slide"/><Relationship Id="rId4" Target="theme/theme1.xml" Type="http://schemas.openxmlformats.org/officeDocument/2006/relationships/theme"/><Relationship Id="rId40" Target="slides/slide7.xml" Type="http://schemas.openxmlformats.org/officeDocument/2006/relationships/slide"/><Relationship Id="rId41" Target="slides/slide8.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jpe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3.png" Type="http://schemas.openxmlformats.org/officeDocument/2006/relationships/image"/><Relationship Id="rId15" Target="../media/image4.svg" Type="http://schemas.openxmlformats.org/officeDocument/2006/relationships/image"/><Relationship Id="rId16" Target="../media/image31.png" Type="http://schemas.openxmlformats.org/officeDocument/2006/relationships/image"/><Relationship Id="rId17" Target="../media/image32.svg" Type="http://schemas.openxmlformats.org/officeDocument/2006/relationships/image"/><Relationship Id="rId18" Target="../media/image33.png" Type="http://schemas.openxmlformats.org/officeDocument/2006/relationships/image"/><Relationship Id="rId19" Target="../media/image34.svg" Type="http://schemas.openxmlformats.org/officeDocument/2006/relationships/image"/><Relationship Id="rId2" Target="../media/image1.png" Type="http://schemas.openxmlformats.org/officeDocument/2006/relationships/image"/><Relationship Id="rId20" Target="../media/image35.png" Type="http://schemas.openxmlformats.org/officeDocument/2006/relationships/image"/><Relationship Id="rId21" Target="../media/image36.svg" Type="http://schemas.openxmlformats.org/officeDocument/2006/relationships/image"/><Relationship Id="rId3" Target="../media/image2.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png" Type="http://schemas.openxmlformats.org/officeDocument/2006/relationships/image"/><Relationship Id="rId13" Target="../media/image2.svg" Type="http://schemas.openxmlformats.org/officeDocument/2006/relationships/image"/><Relationship Id="rId14" Target="../media/image25.png" Type="http://schemas.openxmlformats.org/officeDocument/2006/relationships/image"/><Relationship Id="rId15" Target="../media/image26.svg" Type="http://schemas.openxmlformats.org/officeDocument/2006/relationships/image"/><Relationship Id="rId16" Target="../media/image29.png" Type="http://schemas.openxmlformats.org/officeDocument/2006/relationships/image"/><Relationship Id="rId17" Target="../media/image30.svg" Type="http://schemas.openxmlformats.org/officeDocument/2006/relationships/image"/><Relationship Id="rId18" Target="../media/image39.png" Type="http://schemas.openxmlformats.org/officeDocument/2006/relationships/image"/><Relationship Id="rId19" Target="../media/image40.svg" Type="http://schemas.openxmlformats.org/officeDocument/2006/relationships/image"/><Relationship Id="rId2" Target="../media/image37.png" Type="http://schemas.openxmlformats.org/officeDocument/2006/relationships/image"/><Relationship Id="rId3" Target="../media/image38.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41.png" Type="http://schemas.openxmlformats.org/officeDocument/2006/relationships/image"/><Relationship Id="rId9" Target="../media/image4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43.png" Type="http://schemas.openxmlformats.org/officeDocument/2006/relationships/image"/><Relationship Id="rId9" Target="../media/image4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45.png" Type="http://schemas.openxmlformats.org/officeDocument/2006/relationships/image"/><Relationship Id="rId13" Target="../media/image4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8D0E42"/>
        </a:solidFill>
      </p:bgPr>
    </p:bg>
    <p:spTree>
      <p:nvGrpSpPr>
        <p:cNvPr id="1" name=""/>
        <p:cNvGrpSpPr/>
        <p:nvPr/>
      </p:nvGrpSpPr>
      <p:grpSpPr>
        <a:xfrm>
          <a:off x="0" y="0"/>
          <a:ext cx="0" cy="0"/>
          <a:chOff x="0" y="0"/>
          <a:chExt cx="0" cy="0"/>
        </a:xfrm>
      </p:grpSpPr>
      <p:sp>
        <p:nvSpPr>
          <p:cNvPr name="Freeform 2" id="2"/>
          <p:cNvSpPr/>
          <p:nvPr/>
        </p:nvSpPr>
        <p:spPr>
          <a:xfrm flipH="false" flipV="false" rot="0">
            <a:off x="-397306" y="147197"/>
            <a:ext cx="9890641" cy="9890641"/>
          </a:xfrm>
          <a:custGeom>
            <a:avLst/>
            <a:gdLst/>
            <a:ahLst/>
            <a:cxnLst/>
            <a:rect r="r" b="b" t="t" l="l"/>
            <a:pathLst>
              <a:path h="9890641" w="9890641">
                <a:moveTo>
                  <a:pt x="0" y="0"/>
                </a:moveTo>
                <a:lnTo>
                  <a:pt x="9890641" y="0"/>
                </a:lnTo>
                <a:lnTo>
                  <a:pt x="9890641" y="9890641"/>
                </a:lnTo>
                <a:lnTo>
                  <a:pt x="0" y="98906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228300" y="772803"/>
            <a:ext cx="8639430" cy="8639430"/>
          </a:xfrm>
          <a:custGeom>
            <a:avLst/>
            <a:gdLst/>
            <a:ahLst/>
            <a:cxnLst/>
            <a:rect r="r" b="b" t="t" l="l"/>
            <a:pathLst>
              <a:path h="8639430" w="8639430">
                <a:moveTo>
                  <a:pt x="0" y="0"/>
                </a:moveTo>
                <a:lnTo>
                  <a:pt x="8639430" y="0"/>
                </a:lnTo>
                <a:lnTo>
                  <a:pt x="8639430" y="8639430"/>
                </a:lnTo>
                <a:lnTo>
                  <a:pt x="0" y="86394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934286">
            <a:off x="-3081315" y="-1390751"/>
            <a:ext cx="11951768" cy="2781502"/>
          </a:xfrm>
          <a:custGeom>
            <a:avLst/>
            <a:gdLst/>
            <a:ahLst/>
            <a:cxnLst/>
            <a:rect r="r" b="b" t="t" l="l"/>
            <a:pathLst>
              <a:path h="2781502" w="11951768">
                <a:moveTo>
                  <a:pt x="0" y="0"/>
                </a:moveTo>
                <a:lnTo>
                  <a:pt x="11951768" y="0"/>
                </a:lnTo>
                <a:lnTo>
                  <a:pt x="11951768" y="2781502"/>
                </a:lnTo>
                <a:lnTo>
                  <a:pt x="0" y="27815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7934286">
            <a:off x="99537" y="8529370"/>
            <a:ext cx="11951768" cy="2781502"/>
          </a:xfrm>
          <a:custGeom>
            <a:avLst/>
            <a:gdLst/>
            <a:ahLst/>
            <a:cxnLst/>
            <a:rect r="r" b="b" t="t" l="l"/>
            <a:pathLst>
              <a:path h="2781502" w="11951768">
                <a:moveTo>
                  <a:pt x="11951769" y="0"/>
                </a:moveTo>
                <a:lnTo>
                  <a:pt x="0" y="0"/>
                </a:lnTo>
                <a:lnTo>
                  <a:pt x="0" y="2781502"/>
                </a:lnTo>
                <a:lnTo>
                  <a:pt x="11951769" y="2781502"/>
                </a:lnTo>
                <a:lnTo>
                  <a:pt x="1195176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true" flipV="false" rot="-7934286">
            <a:off x="5046624" y="7250167"/>
            <a:ext cx="4442769" cy="1033953"/>
          </a:xfrm>
          <a:custGeom>
            <a:avLst/>
            <a:gdLst/>
            <a:ahLst/>
            <a:cxnLst/>
            <a:rect r="r" b="b" t="t" l="l"/>
            <a:pathLst>
              <a:path h="1033953" w="4442769">
                <a:moveTo>
                  <a:pt x="4442769" y="0"/>
                </a:moveTo>
                <a:lnTo>
                  <a:pt x="0" y="0"/>
                </a:lnTo>
                <a:lnTo>
                  <a:pt x="0" y="1033953"/>
                </a:lnTo>
                <a:lnTo>
                  <a:pt x="4442769" y="1033953"/>
                </a:lnTo>
                <a:lnTo>
                  <a:pt x="444276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7934286">
            <a:off x="7263545" y="9984645"/>
            <a:ext cx="1723944" cy="401209"/>
          </a:xfrm>
          <a:custGeom>
            <a:avLst/>
            <a:gdLst/>
            <a:ahLst/>
            <a:cxnLst/>
            <a:rect r="r" b="b" t="t" l="l"/>
            <a:pathLst>
              <a:path h="401209" w="1723944">
                <a:moveTo>
                  <a:pt x="1723944" y="0"/>
                </a:moveTo>
                <a:lnTo>
                  <a:pt x="0" y="0"/>
                </a:lnTo>
                <a:lnTo>
                  <a:pt x="0" y="401209"/>
                </a:lnTo>
                <a:lnTo>
                  <a:pt x="1723944" y="401209"/>
                </a:lnTo>
                <a:lnTo>
                  <a:pt x="1723944"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7934286">
            <a:off x="-146946" y="2061359"/>
            <a:ext cx="4442769" cy="1033953"/>
          </a:xfrm>
          <a:custGeom>
            <a:avLst/>
            <a:gdLst/>
            <a:ahLst/>
            <a:cxnLst/>
            <a:rect r="r" b="b" t="t" l="l"/>
            <a:pathLst>
              <a:path h="1033953" w="4442769">
                <a:moveTo>
                  <a:pt x="0" y="0"/>
                </a:moveTo>
                <a:lnTo>
                  <a:pt x="4442769" y="0"/>
                </a:lnTo>
                <a:lnTo>
                  <a:pt x="4442769" y="1033953"/>
                </a:lnTo>
                <a:lnTo>
                  <a:pt x="0" y="103395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562730" y="1373888"/>
            <a:ext cx="7970569" cy="7970569"/>
          </a:xfrm>
          <a:custGeom>
            <a:avLst/>
            <a:gdLst/>
            <a:ahLst/>
            <a:cxnLst/>
            <a:rect r="r" b="b" t="t" l="l"/>
            <a:pathLst>
              <a:path h="7970569" w="7970569">
                <a:moveTo>
                  <a:pt x="0" y="0"/>
                </a:moveTo>
                <a:lnTo>
                  <a:pt x="7970569" y="0"/>
                </a:lnTo>
                <a:lnTo>
                  <a:pt x="7970569" y="7970569"/>
                </a:lnTo>
                <a:lnTo>
                  <a:pt x="0" y="79705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5400000">
            <a:off x="970512" y="1515015"/>
            <a:ext cx="7155005" cy="7155005"/>
          </a:xfrm>
          <a:custGeom>
            <a:avLst/>
            <a:gdLst/>
            <a:ahLst/>
            <a:cxnLst/>
            <a:rect r="r" b="b" t="t" l="l"/>
            <a:pathLst>
              <a:path h="7155005" w="7155005">
                <a:moveTo>
                  <a:pt x="0" y="0"/>
                </a:moveTo>
                <a:lnTo>
                  <a:pt x="7155005" y="0"/>
                </a:lnTo>
                <a:lnTo>
                  <a:pt x="7155005" y="7155005"/>
                </a:lnTo>
                <a:lnTo>
                  <a:pt x="0" y="71550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1" id="11"/>
          <p:cNvGrpSpPr/>
          <p:nvPr/>
        </p:nvGrpSpPr>
        <p:grpSpPr>
          <a:xfrm rot="0">
            <a:off x="1224069" y="1768586"/>
            <a:ext cx="6647891" cy="6647864"/>
            <a:chOff x="0" y="0"/>
            <a:chExt cx="6350000" cy="6349975"/>
          </a:xfrm>
        </p:grpSpPr>
        <p:sp>
          <p:nvSpPr>
            <p:cNvPr name="Freeform 12" id="12"/>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2"/>
              <a:stretch>
                <a:fillRect l="-25046" t="0" r="-25046" b="0"/>
              </a:stretch>
            </a:blipFill>
          </p:spPr>
        </p:sp>
      </p:grpSp>
      <p:sp>
        <p:nvSpPr>
          <p:cNvPr name="Freeform 13" id="13"/>
          <p:cNvSpPr/>
          <p:nvPr/>
        </p:nvSpPr>
        <p:spPr>
          <a:xfrm flipH="false" flipV="false" rot="-7934286">
            <a:off x="1304649" y="-300391"/>
            <a:ext cx="1723944" cy="401209"/>
          </a:xfrm>
          <a:custGeom>
            <a:avLst/>
            <a:gdLst/>
            <a:ahLst/>
            <a:cxnLst/>
            <a:rect r="r" b="b" t="t" l="l"/>
            <a:pathLst>
              <a:path h="401209" w="1723944">
                <a:moveTo>
                  <a:pt x="0" y="0"/>
                </a:moveTo>
                <a:lnTo>
                  <a:pt x="1723944" y="0"/>
                </a:lnTo>
                <a:lnTo>
                  <a:pt x="1723944" y="401208"/>
                </a:lnTo>
                <a:lnTo>
                  <a:pt x="0" y="4012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5400000">
            <a:off x="7419032" y="673230"/>
            <a:ext cx="905856" cy="905856"/>
          </a:xfrm>
          <a:custGeom>
            <a:avLst/>
            <a:gdLst/>
            <a:ahLst/>
            <a:cxnLst/>
            <a:rect r="r" b="b" t="t" l="l"/>
            <a:pathLst>
              <a:path h="905856" w="905856">
                <a:moveTo>
                  <a:pt x="0" y="0"/>
                </a:moveTo>
                <a:lnTo>
                  <a:pt x="905856" y="0"/>
                </a:lnTo>
                <a:lnTo>
                  <a:pt x="905856" y="905856"/>
                </a:lnTo>
                <a:lnTo>
                  <a:pt x="0" y="90585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5400000">
            <a:off x="304395" y="8372624"/>
            <a:ext cx="1448609" cy="1448609"/>
          </a:xfrm>
          <a:custGeom>
            <a:avLst/>
            <a:gdLst/>
            <a:ahLst/>
            <a:cxnLst/>
            <a:rect r="r" b="b" t="t" l="l"/>
            <a:pathLst>
              <a:path h="1448609" w="1448609">
                <a:moveTo>
                  <a:pt x="0" y="0"/>
                </a:moveTo>
                <a:lnTo>
                  <a:pt x="1448610" y="0"/>
                </a:lnTo>
                <a:lnTo>
                  <a:pt x="1448610" y="1448610"/>
                </a:lnTo>
                <a:lnTo>
                  <a:pt x="0" y="144861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6" id="16"/>
          <p:cNvSpPr/>
          <p:nvPr/>
        </p:nvSpPr>
        <p:spPr>
          <a:xfrm flipH="false" flipV="false" rot="0">
            <a:off x="16373547" y="147197"/>
            <a:ext cx="1771506" cy="1427546"/>
          </a:xfrm>
          <a:custGeom>
            <a:avLst/>
            <a:gdLst/>
            <a:ahLst/>
            <a:cxnLst/>
            <a:rect r="r" b="b" t="t" l="l"/>
            <a:pathLst>
              <a:path h="1427546" w="1771506">
                <a:moveTo>
                  <a:pt x="0" y="0"/>
                </a:moveTo>
                <a:lnTo>
                  <a:pt x="1771506" y="0"/>
                </a:lnTo>
                <a:lnTo>
                  <a:pt x="1771506" y="1427546"/>
                </a:lnTo>
                <a:lnTo>
                  <a:pt x="0" y="1427546"/>
                </a:lnTo>
                <a:lnTo>
                  <a:pt x="0" y="0"/>
                </a:lnTo>
                <a:close/>
              </a:path>
            </a:pathLst>
          </a:custGeom>
          <a:blipFill>
            <a:blip r:embed="rId17"/>
            <a:stretch>
              <a:fillRect l="0" t="0" r="0" b="0"/>
            </a:stretch>
          </a:blipFill>
        </p:spPr>
      </p:sp>
      <p:sp>
        <p:nvSpPr>
          <p:cNvPr name="TextBox 17" id="17"/>
          <p:cNvSpPr txBox="true"/>
          <p:nvPr/>
        </p:nvSpPr>
        <p:spPr>
          <a:xfrm rot="0">
            <a:off x="9171904" y="3782255"/>
            <a:ext cx="8115300" cy="1663700"/>
          </a:xfrm>
          <a:prstGeom prst="rect">
            <a:avLst/>
          </a:prstGeom>
        </p:spPr>
        <p:txBody>
          <a:bodyPr anchor="t" rtlCol="false" tIns="0" lIns="0" bIns="0" rIns="0">
            <a:spAutoFit/>
          </a:bodyPr>
          <a:lstStyle/>
          <a:p>
            <a:pPr algn="r">
              <a:lnSpc>
                <a:spcPts val="6325"/>
              </a:lnSpc>
            </a:pPr>
            <a:r>
              <a:rPr lang="en-US" sz="5500" spc="-165">
                <a:solidFill>
                  <a:srgbClr val="FFD200"/>
                </a:solidFill>
                <a:latin typeface="Poppins Bold"/>
              </a:rPr>
              <a:t>Predicting Traffic Collision Occurrence </a:t>
            </a:r>
          </a:p>
        </p:txBody>
      </p:sp>
      <p:sp>
        <p:nvSpPr>
          <p:cNvPr name="TextBox 18" id="18"/>
          <p:cNvSpPr txBox="true"/>
          <p:nvPr/>
        </p:nvSpPr>
        <p:spPr>
          <a:xfrm rot="0">
            <a:off x="9171904" y="5262561"/>
            <a:ext cx="8115300" cy="863600"/>
          </a:xfrm>
          <a:prstGeom prst="rect">
            <a:avLst/>
          </a:prstGeom>
        </p:spPr>
        <p:txBody>
          <a:bodyPr anchor="t" rtlCol="false" tIns="0" lIns="0" bIns="0" rIns="0">
            <a:spAutoFit/>
          </a:bodyPr>
          <a:lstStyle/>
          <a:p>
            <a:pPr algn="r">
              <a:lnSpc>
                <a:spcPts val="6325"/>
              </a:lnSpc>
            </a:pPr>
            <a:r>
              <a:rPr lang="en-US" sz="5500" spc="-165">
                <a:solidFill>
                  <a:srgbClr val="22252A"/>
                </a:solidFill>
                <a:latin typeface="Poppins Bold"/>
              </a:rPr>
              <a:t>and Severity</a:t>
            </a:r>
          </a:p>
        </p:txBody>
      </p:sp>
      <p:sp>
        <p:nvSpPr>
          <p:cNvPr name="TextBox 19" id="19"/>
          <p:cNvSpPr txBox="true"/>
          <p:nvPr/>
        </p:nvSpPr>
        <p:spPr>
          <a:xfrm rot="0">
            <a:off x="12970744" y="6640110"/>
            <a:ext cx="4316461" cy="476325"/>
          </a:xfrm>
          <a:prstGeom prst="rect">
            <a:avLst/>
          </a:prstGeom>
        </p:spPr>
        <p:txBody>
          <a:bodyPr anchor="t" rtlCol="false" tIns="0" lIns="0" bIns="0" rIns="0">
            <a:spAutoFit/>
          </a:bodyPr>
          <a:lstStyle/>
          <a:p>
            <a:pPr algn="r">
              <a:lnSpc>
                <a:spcPts val="3463"/>
              </a:lnSpc>
            </a:pPr>
            <a:r>
              <a:rPr lang="en-US" sz="3011" spc="265">
                <a:solidFill>
                  <a:srgbClr val="FFFFFF"/>
                </a:solidFill>
                <a:latin typeface="Poppins Semi-Bold"/>
              </a:rPr>
              <a:t>By group 33 </a:t>
            </a:r>
          </a:p>
        </p:txBody>
      </p:sp>
      <p:sp>
        <p:nvSpPr>
          <p:cNvPr name="TextBox 20" id="20"/>
          <p:cNvSpPr txBox="true"/>
          <p:nvPr/>
        </p:nvSpPr>
        <p:spPr>
          <a:xfrm rot="0">
            <a:off x="13103028" y="7173119"/>
            <a:ext cx="4236363" cy="1473201"/>
          </a:xfrm>
          <a:prstGeom prst="rect">
            <a:avLst/>
          </a:prstGeom>
        </p:spPr>
        <p:txBody>
          <a:bodyPr anchor="t" rtlCol="false" tIns="0" lIns="0" bIns="0" rIns="0">
            <a:spAutoFit/>
          </a:bodyPr>
          <a:lstStyle/>
          <a:p>
            <a:pPr algn="r">
              <a:lnSpc>
                <a:spcPts val="2875"/>
              </a:lnSpc>
              <a:spcBef>
                <a:spcPct val="0"/>
              </a:spcBef>
            </a:pPr>
            <a:r>
              <a:rPr lang="en-US" sz="2500" spc="-75">
                <a:solidFill>
                  <a:srgbClr val="FFFFFF"/>
                </a:solidFill>
                <a:latin typeface="Poppins"/>
              </a:rPr>
              <a:t>Keyur Thakkar 1226695095</a:t>
            </a:r>
          </a:p>
          <a:p>
            <a:pPr algn="r">
              <a:lnSpc>
                <a:spcPts val="2875"/>
              </a:lnSpc>
              <a:spcBef>
                <a:spcPct val="0"/>
              </a:spcBef>
            </a:pPr>
            <a:r>
              <a:rPr lang="en-US" sz="2500" spc="-75">
                <a:solidFill>
                  <a:srgbClr val="FFFFFF"/>
                </a:solidFill>
                <a:latin typeface="Poppins"/>
              </a:rPr>
              <a:t>Ian McDonough 1216362030</a:t>
            </a:r>
          </a:p>
          <a:p>
            <a:pPr algn="r">
              <a:lnSpc>
                <a:spcPts val="2875"/>
              </a:lnSpc>
              <a:spcBef>
                <a:spcPct val="0"/>
              </a:spcBef>
            </a:pPr>
            <a:r>
              <a:rPr lang="en-US" sz="2500" spc="-75">
                <a:solidFill>
                  <a:srgbClr val="FFFFFF"/>
                </a:solidFill>
                <a:latin typeface="Poppins"/>
              </a:rPr>
              <a:t>Shagufta Memon 1229719168</a:t>
            </a:r>
          </a:p>
          <a:p>
            <a:pPr algn="r">
              <a:lnSpc>
                <a:spcPts val="2875"/>
              </a:lnSpc>
              <a:spcBef>
                <a:spcPct val="0"/>
              </a:spcBef>
            </a:pPr>
            <a:r>
              <a:rPr lang="en-US" sz="2500" spc="-75">
                <a:solidFill>
                  <a:srgbClr val="FFFFFF"/>
                </a:solidFill>
                <a:latin typeface="Poppins"/>
              </a:rPr>
              <a:t>Simran Panchal 1229148962</a:t>
            </a:r>
          </a:p>
        </p:txBody>
      </p:sp>
      <p:sp>
        <p:nvSpPr>
          <p:cNvPr name="TextBox 21" id="21"/>
          <p:cNvSpPr txBox="true"/>
          <p:nvPr/>
        </p:nvSpPr>
        <p:spPr>
          <a:xfrm rot="0">
            <a:off x="10743745" y="2789750"/>
            <a:ext cx="6367343" cy="904875"/>
          </a:xfrm>
          <a:prstGeom prst="rect">
            <a:avLst/>
          </a:prstGeom>
        </p:spPr>
        <p:txBody>
          <a:bodyPr anchor="t" rtlCol="false" tIns="0" lIns="0" bIns="0" rIns="0">
            <a:spAutoFit/>
          </a:bodyPr>
          <a:lstStyle/>
          <a:p>
            <a:pPr algn="ctr">
              <a:lnSpc>
                <a:spcPts val="3450"/>
              </a:lnSpc>
              <a:spcBef>
                <a:spcPct val="0"/>
              </a:spcBef>
            </a:pPr>
            <a:r>
              <a:rPr lang="en-US" sz="3000" spc="-89">
                <a:solidFill>
                  <a:srgbClr val="FFFFFF"/>
                </a:solidFill>
                <a:latin typeface="Poppins Bold"/>
              </a:rPr>
              <a:t>CSE:572 </a:t>
            </a:r>
            <a:r>
              <a:rPr lang="en-US" sz="3000" spc="-89">
                <a:solidFill>
                  <a:srgbClr val="FFFFFF"/>
                </a:solidFill>
                <a:latin typeface="Poppins Bold"/>
              </a:rPr>
              <a:t>Data Mining Presentation, </a:t>
            </a:r>
          </a:p>
          <a:p>
            <a:pPr algn="r">
              <a:lnSpc>
                <a:spcPts val="3450"/>
              </a:lnSpc>
              <a:spcBef>
                <a:spcPct val="0"/>
              </a:spcBef>
            </a:pPr>
            <a:r>
              <a:rPr lang="en-US" sz="3000" spc="-89">
                <a:solidFill>
                  <a:srgbClr val="FFFFFF"/>
                </a:solidFill>
                <a:latin typeface="Poppins Bold"/>
              </a:rPr>
              <a:t>Spring 2024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8D0E42"/>
        </a:solidFill>
      </p:bgPr>
    </p:bg>
    <p:spTree>
      <p:nvGrpSpPr>
        <p:cNvPr id="1" name=""/>
        <p:cNvGrpSpPr/>
        <p:nvPr/>
      </p:nvGrpSpPr>
      <p:grpSpPr>
        <a:xfrm>
          <a:off x="0" y="0"/>
          <a:ext cx="0" cy="0"/>
          <a:chOff x="0" y="0"/>
          <a:chExt cx="0" cy="0"/>
        </a:xfrm>
      </p:grpSpPr>
      <p:sp>
        <p:nvSpPr>
          <p:cNvPr name="Freeform 2" id="2"/>
          <p:cNvSpPr/>
          <p:nvPr/>
        </p:nvSpPr>
        <p:spPr>
          <a:xfrm flipH="false" flipV="false" rot="0">
            <a:off x="9527445" y="568805"/>
            <a:ext cx="9047425" cy="9047425"/>
          </a:xfrm>
          <a:custGeom>
            <a:avLst/>
            <a:gdLst/>
            <a:ahLst/>
            <a:cxnLst/>
            <a:rect r="r" b="b" t="t" l="l"/>
            <a:pathLst>
              <a:path h="9047425" w="9047425">
                <a:moveTo>
                  <a:pt x="0" y="0"/>
                </a:moveTo>
                <a:lnTo>
                  <a:pt x="9047426" y="0"/>
                </a:lnTo>
                <a:lnTo>
                  <a:pt x="9047426" y="9047425"/>
                </a:lnTo>
                <a:lnTo>
                  <a:pt x="0" y="90474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0099715" y="1141075"/>
            <a:ext cx="7902885" cy="7902885"/>
          </a:xfrm>
          <a:custGeom>
            <a:avLst/>
            <a:gdLst/>
            <a:ahLst/>
            <a:cxnLst/>
            <a:rect r="r" b="b" t="t" l="l"/>
            <a:pathLst>
              <a:path h="7902885" w="7902885">
                <a:moveTo>
                  <a:pt x="0" y="0"/>
                </a:moveTo>
                <a:lnTo>
                  <a:pt x="7902885" y="0"/>
                </a:lnTo>
                <a:lnTo>
                  <a:pt x="7902885" y="7902885"/>
                </a:lnTo>
                <a:lnTo>
                  <a:pt x="0" y="79028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7849846">
            <a:off x="9822778" y="-703379"/>
            <a:ext cx="10932833" cy="2544368"/>
          </a:xfrm>
          <a:custGeom>
            <a:avLst/>
            <a:gdLst/>
            <a:ahLst/>
            <a:cxnLst/>
            <a:rect r="r" b="b" t="t" l="l"/>
            <a:pathLst>
              <a:path h="2544368" w="10932833">
                <a:moveTo>
                  <a:pt x="10932833" y="0"/>
                </a:moveTo>
                <a:lnTo>
                  <a:pt x="0" y="0"/>
                </a:lnTo>
                <a:lnTo>
                  <a:pt x="0" y="2544368"/>
                </a:lnTo>
                <a:lnTo>
                  <a:pt x="10932833" y="2544368"/>
                </a:lnTo>
                <a:lnTo>
                  <a:pt x="1093283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849846">
            <a:off x="7320566" y="8344046"/>
            <a:ext cx="10932833" cy="2544368"/>
          </a:xfrm>
          <a:custGeom>
            <a:avLst/>
            <a:gdLst/>
            <a:ahLst/>
            <a:cxnLst/>
            <a:rect r="r" b="b" t="t" l="l"/>
            <a:pathLst>
              <a:path h="2544368" w="10932833">
                <a:moveTo>
                  <a:pt x="0" y="0"/>
                </a:moveTo>
                <a:lnTo>
                  <a:pt x="10932833" y="0"/>
                </a:lnTo>
                <a:lnTo>
                  <a:pt x="10932833" y="2544369"/>
                </a:lnTo>
                <a:lnTo>
                  <a:pt x="0" y="25443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7840061">
            <a:off x="9990166" y="9895570"/>
            <a:ext cx="1576971" cy="367004"/>
          </a:xfrm>
          <a:custGeom>
            <a:avLst/>
            <a:gdLst/>
            <a:ahLst/>
            <a:cxnLst/>
            <a:rect r="r" b="b" t="t" l="l"/>
            <a:pathLst>
              <a:path h="367004" w="1576971">
                <a:moveTo>
                  <a:pt x="0" y="0"/>
                </a:moveTo>
                <a:lnTo>
                  <a:pt x="1576971" y="0"/>
                </a:lnTo>
                <a:lnTo>
                  <a:pt x="1576971" y="367004"/>
                </a:lnTo>
                <a:lnTo>
                  <a:pt x="0" y="36700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7840061">
            <a:off x="15245354" y="159375"/>
            <a:ext cx="1576971" cy="367004"/>
          </a:xfrm>
          <a:custGeom>
            <a:avLst/>
            <a:gdLst/>
            <a:ahLst/>
            <a:cxnLst/>
            <a:rect r="r" b="b" t="t" l="l"/>
            <a:pathLst>
              <a:path h="367004" w="1576971">
                <a:moveTo>
                  <a:pt x="1576971" y="0"/>
                </a:moveTo>
                <a:lnTo>
                  <a:pt x="0" y="0"/>
                </a:lnTo>
                <a:lnTo>
                  <a:pt x="0" y="367004"/>
                </a:lnTo>
                <a:lnTo>
                  <a:pt x="1576971" y="367004"/>
                </a:lnTo>
                <a:lnTo>
                  <a:pt x="157697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true" flipV="false" rot="7883251">
            <a:off x="14228780" y="2319777"/>
            <a:ext cx="4064005" cy="945805"/>
          </a:xfrm>
          <a:custGeom>
            <a:avLst/>
            <a:gdLst/>
            <a:ahLst/>
            <a:cxnLst/>
            <a:rect r="r" b="b" t="t" l="l"/>
            <a:pathLst>
              <a:path h="945805" w="4064005">
                <a:moveTo>
                  <a:pt x="4064005" y="0"/>
                </a:moveTo>
                <a:lnTo>
                  <a:pt x="0" y="0"/>
                </a:lnTo>
                <a:lnTo>
                  <a:pt x="0" y="945805"/>
                </a:lnTo>
                <a:lnTo>
                  <a:pt x="4064005" y="945805"/>
                </a:lnTo>
                <a:lnTo>
                  <a:pt x="406400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883251">
            <a:off x="9779014" y="7051340"/>
            <a:ext cx="4064005" cy="945805"/>
          </a:xfrm>
          <a:custGeom>
            <a:avLst/>
            <a:gdLst/>
            <a:ahLst/>
            <a:cxnLst/>
            <a:rect r="r" b="b" t="t" l="l"/>
            <a:pathLst>
              <a:path h="945805" w="4064005">
                <a:moveTo>
                  <a:pt x="0" y="0"/>
                </a:moveTo>
                <a:lnTo>
                  <a:pt x="4064006" y="0"/>
                </a:lnTo>
                <a:lnTo>
                  <a:pt x="4064006" y="945804"/>
                </a:lnTo>
                <a:lnTo>
                  <a:pt x="0" y="9458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5400000">
            <a:off x="10590007" y="1049991"/>
            <a:ext cx="828629" cy="828629"/>
          </a:xfrm>
          <a:custGeom>
            <a:avLst/>
            <a:gdLst/>
            <a:ahLst/>
            <a:cxnLst/>
            <a:rect r="r" b="b" t="t" l="l"/>
            <a:pathLst>
              <a:path h="828629" w="828629">
                <a:moveTo>
                  <a:pt x="0" y="0"/>
                </a:moveTo>
                <a:lnTo>
                  <a:pt x="828628" y="0"/>
                </a:lnTo>
                <a:lnTo>
                  <a:pt x="828628" y="828629"/>
                </a:lnTo>
                <a:lnTo>
                  <a:pt x="0" y="8286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16608726" y="8092982"/>
            <a:ext cx="1325110" cy="1325110"/>
          </a:xfrm>
          <a:custGeom>
            <a:avLst/>
            <a:gdLst/>
            <a:ahLst/>
            <a:cxnLst/>
            <a:rect r="r" b="b" t="t" l="l"/>
            <a:pathLst>
              <a:path h="1325110" w="1325110">
                <a:moveTo>
                  <a:pt x="0" y="0"/>
                </a:moveTo>
                <a:lnTo>
                  <a:pt x="1325109" y="0"/>
                </a:lnTo>
                <a:lnTo>
                  <a:pt x="1325109" y="1325110"/>
                </a:lnTo>
                <a:lnTo>
                  <a:pt x="0" y="13251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1057275" y="2916712"/>
            <a:ext cx="8838375" cy="6269990"/>
          </a:xfrm>
          <a:prstGeom prst="rect">
            <a:avLst/>
          </a:prstGeom>
        </p:spPr>
        <p:txBody>
          <a:bodyPr anchor="t" rtlCol="false" tIns="0" lIns="0" bIns="0" rIns="0">
            <a:spAutoFit/>
          </a:bodyPr>
          <a:lstStyle/>
          <a:p>
            <a:pPr>
              <a:lnSpc>
                <a:spcPts val="3899"/>
              </a:lnSpc>
            </a:pPr>
            <a:r>
              <a:rPr lang="en-US" sz="2999">
                <a:solidFill>
                  <a:srgbClr val="FFFFFF"/>
                </a:solidFill>
                <a:latin typeface="Poppins Bold"/>
              </a:rPr>
              <a:t>Traffic Safety in Tempe:</a:t>
            </a:r>
            <a:r>
              <a:rPr lang="en-US" sz="2999">
                <a:solidFill>
                  <a:srgbClr val="FFFFFF"/>
                </a:solidFill>
                <a:latin typeface="Poppins"/>
              </a:rPr>
              <a:t> Each year, urban areas like Tempe face significant challenges due to traffic collisions, which not only claim lives but also impose heavy economic and emotional burdens on communities.</a:t>
            </a:r>
          </a:p>
          <a:p>
            <a:pPr>
              <a:lnSpc>
                <a:spcPts val="3899"/>
              </a:lnSpc>
            </a:pPr>
          </a:p>
          <a:p>
            <a:pPr>
              <a:lnSpc>
                <a:spcPts val="3899"/>
              </a:lnSpc>
            </a:pPr>
            <a:r>
              <a:rPr lang="en-US" sz="2999">
                <a:solidFill>
                  <a:srgbClr val="FFFFFF"/>
                </a:solidFill>
                <a:latin typeface="Poppins Bold"/>
              </a:rPr>
              <a:t>Da</a:t>
            </a:r>
            <a:r>
              <a:rPr lang="en-US" sz="2999">
                <a:solidFill>
                  <a:srgbClr val="FFFFFF"/>
                </a:solidFill>
                <a:latin typeface="Poppins Bold"/>
              </a:rPr>
              <a:t>ta-Driv</a:t>
            </a:r>
            <a:r>
              <a:rPr lang="en-US" sz="2999">
                <a:solidFill>
                  <a:srgbClr val="FFFFFF"/>
                </a:solidFill>
                <a:latin typeface="Poppins Bold"/>
              </a:rPr>
              <a:t>en Decision Making:</a:t>
            </a:r>
            <a:r>
              <a:rPr lang="en-US" sz="2999">
                <a:solidFill>
                  <a:srgbClr val="FFFFFF"/>
                </a:solidFill>
                <a:latin typeface="Poppins"/>
              </a:rPr>
              <a:t> Leveraging machine learning with Tempe's extensive traffic data, this project aims to identify key factors contributing to collisions and predict their severity, </a:t>
            </a:r>
            <a:r>
              <a:rPr lang="en-US" sz="2999">
                <a:solidFill>
                  <a:srgbClr val="FFFFFF"/>
                </a:solidFill>
                <a:latin typeface="Poppins"/>
              </a:rPr>
              <a:t>t</a:t>
            </a:r>
            <a:r>
              <a:rPr lang="en-US" sz="2999">
                <a:solidFill>
                  <a:srgbClr val="FFFFFF"/>
                </a:solidFill>
                <a:latin typeface="Poppins"/>
              </a:rPr>
              <a:t>hereby informing better traffic management and safety measures.</a:t>
            </a:r>
          </a:p>
          <a:p>
            <a:pPr>
              <a:lnSpc>
                <a:spcPts val="3379"/>
              </a:lnSpc>
            </a:pPr>
          </a:p>
        </p:txBody>
      </p:sp>
      <p:sp>
        <p:nvSpPr>
          <p:cNvPr name="TextBox 13" id="13"/>
          <p:cNvSpPr txBox="true"/>
          <p:nvPr/>
        </p:nvSpPr>
        <p:spPr>
          <a:xfrm rot="0">
            <a:off x="1028700" y="1009650"/>
            <a:ext cx="8838375" cy="1630045"/>
          </a:xfrm>
          <a:prstGeom prst="rect">
            <a:avLst/>
          </a:prstGeom>
        </p:spPr>
        <p:txBody>
          <a:bodyPr anchor="t" rtlCol="false" tIns="0" lIns="0" bIns="0" rIns="0">
            <a:spAutoFit/>
          </a:bodyPr>
          <a:lstStyle/>
          <a:p>
            <a:pPr>
              <a:lnSpc>
                <a:spcPts val="6214"/>
              </a:lnSpc>
            </a:pPr>
            <a:r>
              <a:rPr lang="en-US" sz="5499" spc="-164">
                <a:solidFill>
                  <a:srgbClr val="FFD200"/>
                </a:solidFill>
                <a:latin typeface="Poppins Bold"/>
              </a:rPr>
              <a:t>Addressing a Critical Urban Safety Challenge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8D0E42"/>
        </a:solidFill>
      </p:bgPr>
    </p:bg>
    <p:spTree>
      <p:nvGrpSpPr>
        <p:cNvPr id="1" name=""/>
        <p:cNvGrpSpPr/>
        <p:nvPr/>
      </p:nvGrpSpPr>
      <p:grpSpPr>
        <a:xfrm>
          <a:off x="0" y="0"/>
          <a:ext cx="0" cy="0"/>
          <a:chOff x="0" y="0"/>
          <a:chExt cx="0" cy="0"/>
        </a:xfrm>
      </p:grpSpPr>
      <p:sp>
        <p:nvSpPr>
          <p:cNvPr name="Freeform 2" id="2"/>
          <p:cNvSpPr/>
          <p:nvPr/>
        </p:nvSpPr>
        <p:spPr>
          <a:xfrm flipH="false" flipV="false" rot="0">
            <a:off x="-304553" y="717966"/>
            <a:ext cx="9094662" cy="9094662"/>
          </a:xfrm>
          <a:custGeom>
            <a:avLst/>
            <a:gdLst/>
            <a:ahLst/>
            <a:cxnLst/>
            <a:rect r="r" b="b" t="t" l="l"/>
            <a:pathLst>
              <a:path h="9094662" w="9094662">
                <a:moveTo>
                  <a:pt x="0" y="0"/>
                </a:moveTo>
                <a:lnTo>
                  <a:pt x="9094661" y="0"/>
                </a:lnTo>
                <a:lnTo>
                  <a:pt x="9094661" y="9094662"/>
                </a:lnTo>
                <a:lnTo>
                  <a:pt x="0" y="90946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270705" y="1293225"/>
            <a:ext cx="7944145" cy="7944145"/>
          </a:xfrm>
          <a:custGeom>
            <a:avLst/>
            <a:gdLst/>
            <a:ahLst/>
            <a:cxnLst/>
            <a:rect r="r" b="b" t="t" l="l"/>
            <a:pathLst>
              <a:path h="7944145" w="7944145">
                <a:moveTo>
                  <a:pt x="0" y="0"/>
                </a:moveTo>
                <a:lnTo>
                  <a:pt x="7944145" y="0"/>
                </a:lnTo>
                <a:lnTo>
                  <a:pt x="7944145" y="7944145"/>
                </a:lnTo>
                <a:lnTo>
                  <a:pt x="0" y="79441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934286">
            <a:off x="-2772559" y="-696211"/>
            <a:ext cx="10989913" cy="2557653"/>
          </a:xfrm>
          <a:custGeom>
            <a:avLst/>
            <a:gdLst/>
            <a:ahLst/>
            <a:cxnLst/>
            <a:rect r="r" b="b" t="t" l="l"/>
            <a:pathLst>
              <a:path h="2557653" w="10989913">
                <a:moveTo>
                  <a:pt x="0" y="0"/>
                </a:moveTo>
                <a:lnTo>
                  <a:pt x="10989914" y="0"/>
                </a:lnTo>
                <a:lnTo>
                  <a:pt x="10989914" y="2557653"/>
                </a:lnTo>
                <a:lnTo>
                  <a:pt x="0" y="25576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7934286">
            <a:off x="152305" y="8425558"/>
            <a:ext cx="10989913" cy="2557653"/>
          </a:xfrm>
          <a:custGeom>
            <a:avLst/>
            <a:gdLst/>
            <a:ahLst/>
            <a:cxnLst/>
            <a:rect r="r" b="b" t="t" l="l"/>
            <a:pathLst>
              <a:path h="2557653" w="10989913">
                <a:moveTo>
                  <a:pt x="10989913" y="0"/>
                </a:moveTo>
                <a:lnTo>
                  <a:pt x="0" y="0"/>
                </a:lnTo>
                <a:lnTo>
                  <a:pt x="0" y="2557653"/>
                </a:lnTo>
                <a:lnTo>
                  <a:pt x="10989913" y="2557653"/>
                </a:lnTo>
                <a:lnTo>
                  <a:pt x="10989913"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true" flipV="false" rot="-7934286">
            <a:off x="4447223" y="7019676"/>
            <a:ext cx="4085223" cy="950743"/>
          </a:xfrm>
          <a:custGeom>
            <a:avLst/>
            <a:gdLst/>
            <a:ahLst/>
            <a:cxnLst/>
            <a:rect r="r" b="b" t="t" l="l"/>
            <a:pathLst>
              <a:path h="950743" w="4085223">
                <a:moveTo>
                  <a:pt x="4085223" y="0"/>
                </a:moveTo>
                <a:lnTo>
                  <a:pt x="0" y="0"/>
                </a:lnTo>
                <a:lnTo>
                  <a:pt x="0" y="950743"/>
                </a:lnTo>
                <a:lnTo>
                  <a:pt x="4085223" y="950743"/>
                </a:lnTo>
                <a:lnTo>
                  <a:pt x="408522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7934286">
            <a:off x="6752884" y="9757043"/>
            <a:ext cx="1585205" cy="368920"/>
          </a:xfrm>
          <a:custGeom>
            <a:avLst/>
            <a:gdLst/>
            <a:ahLst/>
            <a:cxnLst/>
            <a:rect r="r" b="b" t="t" l="l"/>
            <a:pathLst>
              <a:path h="368920" w="1585205">
                <a:moveTo>
                  <a:pt x="1585204" y="0"/>
                </a:moveTo>
                <a:lnTo>
                  <a:pt x="0" y="0"/>
                </a:lnTo>
                <a:lnTo>
                  <a:pt x="0" y="368920"/>
                </a:lnTo>
                <a:lnTo>
                  <a:pt x="1585204" y="368920"/>
                </a:lnTo>
                <a:lnTo>
                  <a:pt x="1585204"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7934286">
            <a:off x="-74342" y="2478080"/>
            <a:ext cx="4085223" cy="950743"/>
          </a:xfrm>
          <a:custGeom>
            <a:avLst/>
            <a:gdLst/>
            <a:ahLst/>
            <a:cxnLst/>
            <a:rect r="r" b="b" t="t" l="l"/>
            <a:pathLst>
              <a:path h="950743" w="4085223">
                <a:moveTo>
                  <a:pt x="0" y="0"/>
                </a:moveTo>
                <a:lnTo>
                  <a:pt x="4085224" y="0"/>
                </a:lnTo>
                <a:lnTo>
                  <a:pt x="4085224" y="950743"/>
                </a:lnTo>
                <a:lnTo>
                  <a:pt x="0" y="9507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934286">
            <a:off x="905462" y="133434"/>
            <a:ext cx="1585205" cy="368920"/>
          </a:xfrm>
          <a:custGeom>
            <a:avLst/>
            <a:gdLst/>
            <a:ahLst/>
            <a:cxnLst/>
            <a:rect r="r" b="b" t="t" l="l"/>
            <a:pathLst>
              <a:path h="368920" w="1585205">
                <a:moveTo>
                  <a:pt x="0" y="0"/>
                </a:moveTo>
                <a:lnTo>
                  <a:pt x="1585204" y="0"/>
                </a:lnTo>
                <a:lnTo>
                  <a:pt x="1585204" y="368920"/>
                </a:lnTo>
                <a:lnTo>
                  <a:pt x="0" y="36892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400000">
            <a:off x="6876122" y="1229447"/>
            <a:ext cx="832955" cy="832955"/>
          </a:xfrm>
          <a:custGeom>
            <a:avLst/>
            <a:gdLst/>
            <a:ahLst/>
            <a:cxnLst/>
            <a:rect r="r" b="b" t="t" l="l"/>
            <a:pathLst>
              <a:path h="832955" w="832955">
                <a:moveTo>
                  <a:pt x="0" y="0"/>
                </a:moveTo>
                <a:lnTo>
                  <a:pt x="832955" y="0"/>
                </a:lnTo>
                <a:lnTo>
                  <a:pt x="832955" y="832955"/>
                </a:lnTo>
                <a:lnTo>
                  <a:pt x="0" y="8329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340677" y="8281427"/>
            <a:ext cx="1332028" cy="1332028"/>
          </a:xfrm>
          <a:custGeom>
            <a:avLst/>
            <a:gdLst/>
            <a:ahLst/>
            <a:cxnLst/>
            <a:rect r="r" b="b" t="t" l="l"/>
            <a:pathLst>
              <a:path h="1332028" w="1332028">
                <a:moveTo>
                  <a:pt x="0" y="0"/>
                </a:moveTo>
                <a:lnTo>
                  <a:pt x="1332027" y="0"/>
                </a:lnTo>
                <a:lnTo>
                  <a:pt x="1332027" y="1332028"/>
                </a:lnTo>
                <a:lnTo>
                  <a:pt x="0" y="133202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8624960" y="1712586"/>
            <a:ext cx="8634340" cy="7781925"/>
          </a:xfrm>
          <a:prstGeom prst="rect">
            <a:avLst/>
          </a:prstGeom>
        </p:spPr>
        <p:txBody>
          <a:bodyPr anchor="t" rtlCol="false" tIns="0" lIns="0" bIns="0" rIns="0">
            <a:spAutoFit/>
          </a:bodyPr>
          <a:lstStyle/>
          <a:p>
            <a:pPr>
              <a:lnSpc>
                <a:spcPts val="3899"/>
              </a:lnSpc>
            </a:pPr>
            <a:r>
              <a:rPr lang="en-US" sz="2999">
                <a:solidFill>
                  <a:srgbClr val="FFFFFF"/>
                </a:solidFill>
                <a:latin typeface="Poppins Bold"/>
              </a:rPr>
              <a:t>Current ML Applications:  </a:t>
            </a:r>
          </a:p>
          <a:p>
            <a:pPr marL="647697" indent="-323848" lvl="1">
              <a:lnSpc>
                <a:spcPts val="3899"/>
              </a:lnSpc>
              <a:buFont typeface="Arial"/>
              <a:buChar char="•"/>
            </a:pPr>
            <a:r>
              <a:rPr lang="en-US" sz="2999">
                <a:solidFill>
                  <a:srgbClr val="FFFFFF"/>
                </a:solidFill>
                <a:latin typeface="Poppins"/>
              </a:rPr>
              <a:t>Evaluating expressway traffic crash severity by using logistic regression an explainable &amp; supervised machine learning classifiers. by J.P.S. Shashiprabha Madushani, R.M. Kelum Sandamal, D.P.P.  Meddage</a:t>
            </a:r>
          </a:p>
          <a:p>
            <a:pPr marL="647697" indent="-323848" lvl="1">
              <a:lnSpc>
                <a:spcPts val="3899"/>
              </a:lnSpc>
              <a:buFont typeface="Arial"/>
              <a:buChar char="•"/>
            </a:pPr>
            <a:r>
              <a:rPr lang="en-US" sz="2999">
                <a:solidFill>
                  <a:srgbClr val="FFFFFF"/>
                </a:solidFill>
                <a:latin typeface="Poppins"/>
              </a:rPr>
              <a:t>Evaluating the effectiveness of machine learning techniques in  forecasting the severity of traffic accidents by Izuchukwu Chukwuma Obasi and Chizubem Benson</a:t>
            </a:r>
          </a:p>
          <a:p>
            <a:pPr>
              <a:lnSpc>
                <a:spcPts val="3899"/>
              </a:lnSpc>
            </a:pPr>
          </a:p>
          <a:p>
            <a:pPr>
              <a:lnSpc>
                <a:spcPts val="3899"/>
              </a:lnSpc>
            </a:pPr>
            <a:r>
              <a:rPr lang="en-US" sz="2999">
                <a:solidFill>
                  <a:srgbClr val="FFFFFF"/>
                </a:solidFill>
                <a:latin typeface="Poppins Semi-Bold"/>
              </a:rPr>
              <a:t>Our Niche</a:t>
            </a:r>
            <a:r>
              <a:rPr lang="en-US" sz="2999">
                <a:solidFill>
                  <a:srgbClr val="FFFFFF"/>
                </a:solidFill>
                <a:latin typeface="Poppins"/>
              </a:rPr>
              <a:t>: </a:t>
            </a:r>
          </a:p>
          <a:p>
            <a:pPr marL="647697" indent="-323848" lvl="1">
              <a:lnSpc>
                <a:spcPts val="3899"/>
              </a:lnSpc>
              <a:buFont typeface="Arial"/>
              <a:buChar char="•"/>
            </a:pPr>
            <a:r>
              <a:rPr lang="en-US" sz="2999">
                <a:solidFill>
                  <a:srgbClr val="FFFFFF"/>
                </a:solidFill>
                <a:latin typeface="Poppins"/>
              </a:rPr>
              <a:t>Novel application of machine learning to Tempe’s unique urban environment and traffic conditions.</a:t>
            </a:r>
          </a:p>
        </p:txBody>
      </p:sp>
      <p:sp>
        <p:nvSpPr>
          <p:cNvPr name="TextBox 13" id="13"/>
          <p:cNvSpPr txBox="true"/>
          <p:nvPr/>
        </p:nvSpPr>
        <p:spPr>
          <a:xfrm rot="0">
            <a:off x="7747177" y="804632"/>
            <a:ext cx="9782543" cy="687705"/>
          </a:xfrm>
          <a:prstGeom prst="rect">
            <a:avLst/>
          </a:prstGeom>
        </p:spPr>
        <p:txBody>
          <a:bodyPr anchor="t" rtlCol="false" tIns="0" lIns="0" bIns="0" rIns="0">
            <a:spAutoFit/>
          </a:bodyPr>
          <a:lstStyle/>
          <a:p>
            <a:pPr algn="l">
              <a:lnSpc>
                <a:spcPts val="5084"/>
              </a:lnSpc>
            </a:pPr>
            <a:r>
              <a:rPr lang="en-US" sz="4499" spc="-134">
                <a:solidFill>
                  <a:srgbClr val="FFD200"/>
                </a:solidFill>
                <a:latin typeface="Poppins Bold"/>
              </a:rPr>
              <a:t>Contextualizing with Related Work</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8D0E42"/>
        </a:solidFill>
      </p:bgPr>
    </p:bg>
    <p:spTree>
      <p:nvGrpSpPr>
        <p:cNvPr id="1" name=""/>
        <p:cNvGrpSpPr/>
        <p:nvPr/>
      </p:nvGrpSpPr>
      <p:grpSpPr>
        <a:xfrm>
          <a:off x="0" y="0"/>
          <a:ext cx="0" cy="0"/>
          <a:chOff x="0" y="0"/>
          <a:chExt cx="0" cy="0"/>
        </a:xfrm>
      </p:grpSpPr>
      <p:sp>
        <p:nvSpPr>
          <p:cNvPr name="Freeform 2" id="2"/>
          <p:cNvSpPr/>
          <p:nvPr/>
        </p:nvSpPr>
        <p:spPr>
          <a:xfrm flipH="false" flipV="false" rot="0">
            <a:off x="2036063" y="2996158"/>
            <a:ext cx="3031251" cy="3031251"/>
          </a:xfrm>
          <a:custGeom>
            <a:avLst/>
            <a:gdLst/>
            <a:ahLst/>
            <a:cxnLst/>
            <a:rect r="r" b="b" t="t" l="l"/>
            <a:pathLst>
              <a:path h="3031251" w="3031251">
                <a:moveTo>
                  <a:pt x="0" y="0"/>
                </a:moveTo>
                <a:lnTo>
                  <a:pt x="3031251" y="0"/>
                </a:lnTo>
                <a:lnTo>
                  <a:pt x="3031251" y="3031250"/>
                </a:lnTo>
                <a:lnTo>
                  <a:pt x="0" y="30312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628375" y="2996158"/>
            <a:ext cx="3031251" cy="3031251"/>
          </a:xfrm>
          <a:custGeom>
            <a:avLst/>
            <a:gdLst/>
            <a:ahLst/>
            <a:cxnLst/>
            <a:rect r="r" b="b" t="t" l="l"/>
            <a:pathLst>
              <a:path h="3031251" w="3031251">
                <a:moveTo>
                  <a:pt x="0" y="0"/>
                </a:moveTo>
                <a:lnTo>
                  <a:pt x="3031250" y="0"/>
                </a:lnTo>
                <a:lnTo>
                  <a:pt x="3031250" y="3031250"/>
                </a:lnTo>
                <a:lnTo>
                  <a:pt x="0" y="30312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221792" y="2996158"/>
            <a:ext cx="3031251" cy="3031251"/>
          </a:xfrm>
          <a:custGeom>
            <a:avLst/>
            <a:gdLst/>
            <a:ahLst/>
            <a:cxnLst/>
            <a:rect r="r" b="b" t="t" l="l"/>
            <a:pathLst>
              <a:path h="3031251" w="3031251">
                <a:moveTo>
                  <a:pt x="0" y="0"/>
                </a:moveTo>
                <a:lnTo>
                  <a:pt x="3031251" y="0"/>
                </a:lnTo>
                <a:lnTo>
                  <a:pt x="3031251" y="3031250"/>
                </a:lnTo>
                <a:lnTo>
                  <a:pt x="0" y="30312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2227797" y="3187891"/>
            <a:ext cx="2647784" cy="2647784"/>
          </a:xfrm>
          <a:custGeom>
            <a:avLst/>
            <a:gdLst/>
            <a:ahLst/>
            <a:cxnLst/>
            <a:rect r="r" b="b" t="t" l="l"/>
            <a:pathLst>
              <a:path h="2647784" w="2647784">
                <a:moveTo>
                  <a:pt x="0" y="0"/>
                </a:moveTo>
                <a:lnTo>
                  <a:pt x="2647783" y="0"/>
                </a:lnTo>
                <a:lnTo>
                  <a:pt x="2647783" y="2647784"/>
                </a:lnTo>
                <a:lnTo>
                  <a:pt x="0" y="26477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7820108" y="3187891"/>
            <a:ext cx="2647784" cy="2647784"/>
          </a:xfrm>
          <a:custGeom>
            <a:avLst/>
            <a:gdLst/>
            <a:ahLst/>
            <a:cxnLst/>
            <a:rect r="r" b="b" t="t" l="l"/>
            <a:pathLst>
              <a:path h="2647784" w="2647784">
                <a:moveTo>
                  <a:pt x="0" y="0"/>
                </a:moveTo>
                <a:lnTo>
                  <a:pt x="2647784" y="0"/>
                </a:lnTo>
                <a:lnTo>
                  <a:pt x="2647784" y="2647784"/>
                </a:lnTo>
                <a:lnTo>
                  <a:pt x="0" y="26477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400000">
            <a:off x="13413526" y="3187891"/>
            <a:ext cx="2647784" cy="2647784"/>
          </a:xfrm>
          <a:custGeom>
            <a:avLst/>
            <a:gdLst/>
            <a:ahLst/>
            <a:cxnLst/>
            <a:rect r="r" b="b" t="t" l="l"/>
            <a:pathLst>
              <a:path h="2647784" w="2647784">
                <a:moveTo>
                  <a:pt x="0" y="0"/>
                </a:moveTo>
                <a:lnTo>
                  <a:pt x="2647783" y="0"/>
                </a:lnTo>
                <a:lnTo>
                  <a:pt x="2647783" y="2647784"/>
                </a:lnTo>
                <a:lnTo>
                  <a:pt x="0" y="26477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321677" y="3281772"/>
            <a:ext cx="2460022" cy="2460022"/>
          </a:xfrm>
          <a:custGeom>
            <a:avLst/>
            <a:gdLst/>
            <a:ahLst/>
            <a:cxnLst/>
            <a:rect r="r" b="b" t="t" l="l"/>
            <a:pathLst>
              <a:path h="2460022" w="2460022">
                <a:moveTo>
                  <a:pt x="0" y="0"/>
                </a:moveTo>
                <a:lnTo>
                  <a:pt x="2460022" y="0"/>
                </a:lnTo>
                <a:lnTo>
                  <a:pt x="2460022" y="2460022"/>
                </a:lnTo>
                <a:lnTo>
                  <a:pt x="0" y="24600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7913989" y="3281772"/>
            <a:ext cx="2460022" cy="2460022"/>
          </a:xfrm>
          <a:custGeom>
            <a:avLst/>
            <a:gdLst/>
            <a:ahLst/>
            <a:cxnLst/>
            <a:rect r="r" b="b" t="t" l="l"/>
            <a:pathLst>
              <a:path h="2460022" w="2460022">
                <a:moveTo>
                  <a:pt x="0" y="0"/>
                </a:moveTo>
                <a:lnTo>
                  <a:pt x="2460022" y="0"/>
                </a:lnTo>
                <a:lnTo>
                  <a:pt x="2460022" y="2460022"/>
                </a:lnTo>
                <a:lnTo>
                  <a:pt x="0" y="24600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3507407" y="3281772"/>
            <a:ext cx="2460022" cy="2460022"/>
          </a:xfrm>
          <a:custGeom>
            <a:avLst/>
            <a:gdLst/>
            <a:ahLst/>
            <a:cxnLst/>
            <a:rect r="r" b="b" t="t" l="l"/>
            <a:pathLst>
              <a:path h="2460022" w="2460022">
                <a:moveTo>
                  <a:pt x="0" y="0"/>
                </a:moveTo>
                <a:lnTo>
                  <a:pt x="2460022" y="0"/>
                </a:lnTo>
                <a:lnTo>
                  <a:pt x="2460022" y="2460022"/>
                </a:lnTo>
                <a:lnTo>
                  <a:pt x="0" y="24600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5400000">
            <a:off x="2405002" y="3361350"/>
            <a:ext cx="2293373" cy="2293373"/>
          </a:xfrm>
          <a:custGeom>
            <a:avLst/>
            <a:gdLst/>
            <a:ahLst/>
            <a:cxnLst/>
            <a:rect r="r" b="b" t="t" l="l"/>
            <a:pathLst>
              <a:path h="2293373" w="2293373">
                <a:moveTo>
                  <a:pt x="0" y="0"/>
                </a:moveTo>
                <a:lnTo>
                  <a:pt x="2293373" y="0"/>
                </a:lnTo>
                <a:lnTo>
                  <a:pt x="2293373" y="2293373"/>
                </a:lnTo>
                <a:lnTo>
                  <a:pt x="0" y="22933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5400000">
            <a:off x="7997314" y="3361350"/>
            <a:ext cx="2293373" cy="2293373"/>
          </a:xfrm>
          <a:custGeom>
            <a:avLst/>
            <a:gdLst/>
            <a:ahLst/>
            <a:cxnLst/>
            <a:rect r="r" b="b" t="t" l="l"/>
            <a:pathLst>
              <a:path h="2293373" w="2293373">
                <a:moveTo>
                  <a:pt x="0" y="0"/>
                </a:moveTo>
                <a:lnTo>
                  <a:pt x="2293372" y="0"/>
                </a:lnTo>
                <a:lnTo>
                  <a:pt x="2293372" y="2293373"/>
                </a:lnTo>
                <a:lnTo>
                  <a:pt x="0" y="22933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5400000">
            <a:off x="13590731" y="3361350"/>
            <a:ext cx="2293373" cy="2293373"/>
          </a:xfrm>
          <a:custGeom>
            <a:avLst/>
            <a:gdLst/>
            <a:ahLst/>
            <a:cxnLst/>
            <a:rect r="r" b="b" t="t" l="l"/>
            <a:pathLst>
              <a:path h="2293373" w="2293373">
                <a:moveTo>
                  <a:pt x="0" y="0"/>
                </a:moveTo>
                <a:lnTo>
                  <a:pt x="2293373" y="0"/>
                </a:lnTo>
                <a:lnTo>
                  <a:pt x="2293373" y="2293373"/>
                </a:lnTo>
                <a:lnTo>
                  <a:pt x="0" y="229337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false" rot="-7934286">
            <a:off x="-2014529" y="-1377582"/>
            <a:ext cx="5262418" cy="1224708"/>
          </a:xfrm>
          <a:custGeom>
            <a:avLst/>
            <a:gdLst/>
            <a:ahLst/>
            <a:cxnLst/>
            <a:rect r="r" b="b" t="t" l="l"/>
            <a:pathLst>
              <a:path h="1224708" w="5262418">
                <a:moveTo>
                  <a:pt x="5262418" y="0"/>
                </a:moveTo>
                <a:lnTo>
                  <a:pt x="0" y="0"/>
                </a:lnTo>
                <a:lnTo>
                  <a:pt x="0" y="1224708"/>
                </a:lnTo>
                <a:lnTo>
                  <a:pt x="5262418" y="1224708"/>
                </a:lnTo>
                <a:lnTo>
                  <a:pt x="5262418"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true" flipV="false" rot="-7934286">
            <a:off x="-1527607" y="-25638"/>
            <a:ext cx="2771793" cy="645072"/>
          </a:xfrm>
          <a:custGeom>
            <a:avLst/>
            <a:gdLst/>
            <a:ahLst/>
            <a:cxnLst/>
            <a:rect r="r" b="b" t="t" l="l"/>
            <a:pathLst>
              <a:path h="645072" w="2771793">
                <a:moveTo>
                  <a:pt x="2771794" y="0"/>
                </a:moveTo>
                <a:lnTo>
                  <a:pt x="0" y="0"/>
                </a:lnTo>
                <a:lnTo>
                  <a:pt x="0" y="645072"/>
                </a:lnTo>
                <a:lnTo>
                  <a:pt x="2771794" y="645072"/>
                </a:lnTo>
                <a:lnTo>
                  <a:pt x="2771794"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7934286">
            <a:off x="214695" y="-209830"/>
            <a:ext cx="1373710" cy="319700"/>
          </a:xfrm>
          <a:custGeom>
            <a:avLst/>
            <a:gdLst/>
            <a:ahLst/>
            <a:cxnLst/>
            <a:rect r="r" b="b" t="t" l="l"/>
            <a:pathLst>
              <a:path h="319700" w="1373710">
                <a:moveTo>
                  <a:pt x="0" y="0"/>
                </a:moveTo>
                <a:lnTo>
                  <a:pt x="1373710" y="0"/>
                </a:lnTo>
                <a:lnTo>
                  <a:pt x="1373710" y="319700"/>
                </a:lnTo>
                <a:lnTo>
                  <a:pt x="0" y="3197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5400000">
            <a:off x="2233761" y="296898"/>
            <a:ext cx="731802" cy="731802"/>
          </a:xfrm>
          <a:custGeom>
            <a:avLst/>
            <a:gdLst/>
            <a:ahLst/>
            <a:cxnLst/>
            <a:rect r="r" b="b" t="t" l="l"/>
            <a:pathLst>
              <a:path h="731802" w="731802">
                <a:moveTo>
                  <a:pt x="0" y="0"/>
                </a:moveTo>
                <a:lnTo>
                  <a:pt x="731802" y="0"/>
                </a:lnTo>
                <a:lnTo>
                  <a:pt x="731802" y="731802"/>
                </a:lnTo>
                <a:lnTo>
                  <a:pt x="0" y="73180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7849846">
            <a:off x="14842006" y="-1558841"/>
            <a:ext cx="5703132" cy="1327274"/>
          </a:xfrm>
          <a:custGeom>
            <a:avLst/>
            <a:gdLst/>
            <a:ahLst/>
            <a:cxnLst/>
            <a:rect r="r" b="b" t="t" l="l"/>
            <a:pathLst>
              <a:path h="1327274" w="5703132">
                <a:moveTo>
                  <a:pt x="0" y="0"/>
                </a:moveTo>
                <a:lnTo>
                  <a:pt x="5703132" y="0"/>
                </a:lnTo>
                <a:lnTo>
                  <a:pt x="5703132" y="1327274"/>
                </a:lnTo>
                <a:lnTo>
                  <a:pt x="0" y="13272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true" flipV="false" rot="7840061">
            <a:off x="16428590" y="-146925"/>
            <a:ext cx="1416975" cy="329769"/>
          </a:xfrm>
          <a:custGeom>
            <a:avLst/>
            <a:gdLst/>
            <a:ahLst/>
            <a:cxnLst/>
            <a:rect r="r" b="b" t="t" l="l"/>
            <a:pathLst>
              <a:path h="329769" w="1416975">
                <a:moveTo>
                  <a:pt x="1416975" y="0"/>
                </a:moveTo>
                <a:lnTo>
                  <a:pt x="0" y="0"/>
                </a:lnTo>
                <a:lnTo>
                  <a:pt x="0" y="329769"/>
                </a:lnTo>
                <a:lnTo>
                  <a:pt x="1416975" y="329769"/>
                </a:lnTo>
                <a:lnTo>
                  <a:pt x="1416975"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7883251">
            <a:off x="16956597" y="-57052"/>
            <a:ext cx="3041758" cy="707900"/>
          </a:xfrm>
          <a:custGeom>
            <a:avLst/>
            <a:gdLst/>
            <a:ahLst/>
            <a:cxnLst/>
            <a:rect r="r" b="b" t="t" l="l"/>
            <a:pathLst>
              <a:path h="707900" w="3041758">
                <a:moveTo>
                  <a:pt x="0" y="0"/>
                </a:moveTo>
                <a:lnTo>
                  <a:pt x="3041759" y="0"/>
                </a:lnTo>
                <a:lnTo>
                  <a:pt x="3041759" y="707900"/>
                </a:lnTo>
                <a:lnTo>
                  <a:pt x="0" y="7079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5400000">
            <a:off x="15223650" y="296898"/>
            <a:ext cx="728984" cy="728984"/>
          </a:xfrm>
          <a:custGeom>
            <a:avLst/>
            <a:gdLst/>
            <a:ahLst/>
            <a:cxnLst/>
            <a:rect r="r" b="b" t="t" l="l"/>
            <a:pathLst>
              <a:path h="728984" w="728984">
                <a:moveTo>
                  <a:pt x="0" y="0"/>
                </a:moveTo>
                <a:lnTo>
                  <a:pt x="728984" y="0"/>
                </a:lnTo>
                <a:lnTo>
                  <a:pt x="728984" y="728983"/>
                </a:lnTo>
                <a:lnTo>
                  <a:pt x="0" y="72898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2" id="22"/>
          <p:cNvSpPr/>
          <p:nvPr/>
        </p:nvSpPr>
        <p:spPr>
          <a:xfrm flipH="false" flipV="false" rot="0">
            <a:off x="2919971" y="3880066"/>
            <a:ext cx="1263434" cy="1263434"/>
          </a:xfrm>
          <a:custGeom>
            <a:avLst/>
            <a:gdLst/>
            <a:ahLst/>
            <a:cxnLst/>
            <a:rect r="r" b="b" t="t" l="l"/>
            <a:pathLst>
              <a:path h="1263434" w="1263434">
                <a:moveTo>
                  <a:pt x="0" y="0"/>
                </a:moveTo>
                <a:lnTo>
                  <a:pt x="1263434" y="0"/>
                </a:lnTo>
                <a:lnTo>
                  <a:pt x="1263434" y="1263434"/>
                </a:lnTo>
                <a:lnTo>
                  <a:pt x="0" y="126343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3" id="23"/>
          <p:cNvSpPr/>
          <p:nvPr/>
        </p:nvSpPr>
        <p:spPr>
          <a:xfrm flipH="false" flipV="false" rot="0">
            <a:off x="14160637" y="3880066"/>
            <a:ext cx="1263434" cy="1263434"/>
          </a:xfrm>
          <a:custGeom>
            <a:avLst/>
            <a:gdLst/>
            <a:ahLst/>
            <a:cxnLst/>
            <a:rect r="r" b="b" t="t" l="l"/>
            <a:pathLst>
              <a:path h="1263434" w="1263434">
                <a:moveTo>
                  <a:pt x="0" y="0"/>
                </a:moveTo>
                <a:lnTo>
                  <a:pt x="1263433" y="0"/>
                </a:lnTo>
                <a:lnTo>
                  <a:pt x="1263433" y="1263434"/>
                </a:lnTo>
                <a:lnTo>
                  <a:pt x="0" y="126343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4" id="24"/>
          <p:cNvSpPr/>
          <p:nvPr/>
        </p:nvSpPr>
        <p:spPr>
          <a:xfrm flipH="false" flipV="false" rot="0">
            <a:off x="8611935" y="3941241"/>
            <a:ext cx="1179536" cy="1122033"/>
          </a:xfrm>
          <a:custGeom>
            <a:avLst/>
            <a:gdLst/>
            <a:ahLst/>
            <a:cxnLst/>
            <a:rect r="r" b="b" t="t" l="l"/>
            <a:pathLst>
              <a:path h="1122033" w="1179536">
                <a:moveTo>
                  <a:pt x="0" y="0"/>
                </a:moveTo>
                <a:lnTo>
                  <a:pt x="1179536" y="0"/>
                </a:lnTo>
                <a:lnTo>
                  <a:pt x="1179536" y="1122034"/>
                </a:lnTo>
                <a:lnTo>
                  <a:pt x="0" y="112203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5" id="25"/>
          <p:cNvSpPr txBox="true"/>
          <p:nvPr/>
        </p:nvSpPr>
        <p:spPr>
          <a:xfrm rot="0">
            <a:off x="5010920" y="1019175"/>
            <a:ext cx="8266160" cy="687705"/>
          </a:xfrm>
          <a:prstGeom prst="rect">
            <a:avLst/>
          </a:prstGeom>
        </p:spPr>
        <p:txBody>
          <a:bodyPr anchor="t" rtlCol="false" tIns="0" lIns="0" bIns="0" rIns="0">
            <a:spAutoFit/>
          </a:bodyPr>
          <a:lstStyle/>
          <a:p>
            <a:pPr algn="ctr">
              <a:lnSpc>
                <a:spcPts val="5084"/>
              </a:lnSpc>
            </a:pPr>
            <a:r>
              <a:rPr lang="en-US" sz="4500" spc="-135">
                <a:solidFill>
                  <a:srgbClr val="FFD200"/>
                </a:solidFill>
                <a:latin typeface="Poppins Bold"/>
              </a:rPr>
              <a:t>Relevant Dataset</a:t>
            </a:r>
          </a:p>
        </p:txBody>
      </p:sp>
      <p:sp>
        <p:nvSpPr>
          <p:cNvPr name="TextBox 26" id="26"/>
          <p:cNvSpPr txBox="true"/>
          <p:nvPr/>
        </p:nvSpPr>
        <p:spPr>
          <a:xfrm rot="0">
            <a:off x="1653059" y="7371019"/>
            <a:ext cx="4360796" cy="1956058"/>
          </a:xfrm>
          <a:prstGeom prst="rect">
            <a:avLst/>
          </a:prstGeom>
        </p:spPr>
        <p:txBody>
          <a:bodyPr anchor="t" rtlCol="false" tIns="0" lIns="0" bIns="0" rIns="0">
            <a:spAutoFit/>
          </a:bodyPr>
          <a:lstStyle/>
          <a:p>
            <a:pPr>
              <a:lnSpc>
                <a:spcPts val="2573"/>
              </a:lnSpc>
            </a:pPr>
            <a:r>
              <a:rPr lang="en-US" sz="1979">
                <a:solidFill>
                  <a:srgbClr val="FFFFFF"/>
                </a:solidFill>
                <a:latin typeface="Poppins"/>
              </a:rPr>
              <a:t>1.08 Crash Data Report (detail) from Tempe’s official records it has  48,882 incidents capturing varied collision events and 35 attributes ranging from driver details to environmental factors.</a:t>
            </a:r>
          </a:p>
        </p:txBody>
      </p:sp>
      <p:sp>
        <p:nvSpPr>
          <p:cNvPr name="TextBox 27" id="27"/>
          <p:cNvSpPr txBox="true"/>
          <p:nvPr/>
        </p:nvSpPr>
        <p:spPr>
          <a:xfrm rot="0">
            <a:off x="6961654" y="7371019"/>
            <a:ext cx="4360796" cy="2279908"/>
          </a:xfrm>
          <a:prstGeom prst="rect">
            <a:avLst/>
          </a:prstGeom>
        </p:spPr>
        <p:txBody>
          <a:bodyPr anchor="t" rtlCol="false" tIns="0" lIns="0" bIns="0" rIns="0">
            <a:spAutoFit/>
          </a:bodyPr>
          <a:lstStyle/>
          <a:p>
            <a:pPr marL="427406" indent="-213703" lvl="1">
              <a:lnSpc>
                <a:spcPts val="2573"/>
              </a:lnSpc>
              <a:buFont typeface="Arial"/>
              <a:buChar char="•"/>
            </a:pPr>
            <a:r>
              <a:rPr lang="en-US" sz="1979">
                <a:solidFill>
                  <a:srgbClr val="FFFFFF"/>
                </a:solidFill>
                <a:latin typeface="Poppins"/>
              </a:rPr>
              <a:t>Collision Details: Types of collision, weather conditions, and road surface conditions.</a:t>
            </a:r>
          </a:p>
          <a:p>
            <a:pPr marL="427406" indent="-213703" lvl="1">
              <a:lnSpc>
                <a:spcPts val="2573"/>
              </a:lnSpc>
              <a:buFont typeface="Arial"/>
              <a:buChar char="•"/>
            </a:pPr>
            <a:r>
              <a:rPr lang="en-US" sz="1979">
                <a:solidFill>
                  <a:srgbClr val="FFFFFF"/>
                </a:solidFill>
                <a:latin typeface="Poppins"/>
              </a:rPr>
              <a:t>Participant Details: Age and gender of drivers, including both involved parties.</a:t>
            </a:r>
          </a:p>
          <a:p>
            <a:pPr>
              <a:lnSpc>
                <a:spcPts val="2573"/>
              </a:lnSpc>
            </a:pPr>
          </a:p>
        </p:txBody>
      </p:sp>
      <p:sp>
        <p:nvSpPr>
          <p:cNvPr name="TextBox 28" id="28"/>
          <p:cNvSpPr txBox="true"/>
          <p:nvPr/>
        </p:nvSpPr>
        <p:spPr>
          <a:xfrm rot="0">
            <a:off x="12555071" y="7371019"/>
            <a:ext cx="4975803" cy="2603758"/>
          </a:xfrm>
          <a:prstGeom prst="rect">
            <a:avLst/>
          </a:prstGeom>
        </p:spPr>
        <p:txBody>
          <a:bodyPr anchor="t" rtlCol="false" tIns="0" lIns="0" bIns="0" rIns="0">
            <a:spAutoFit/>
          </a:bodyPr>
          <a:lstStyle/>
          <a:p>
            <a:pPr>
              <a:lnSpc>
                <a:spcPts val="2573"/>
              </a:lnSpc>
            </a:pPr>
            <a:r>
              <a:rPr lang="en-US" sz="1979">
                <a:solidFill>
                  <a:srgbClr val="FFFFFF"/>
                </a:solidFill>
                <a:latin typeface="Poppins"/>
              </a:rPr>
              <a:t>No Injury: 33,243 instances</a:t>
            </a:r>
          </a:p>
          <a:p>
            <a:pPr>
              <a:lnSpc>
                <a:spcPts val="2573"/>
              </a:lnSpc>
            </a:pPr>
            <a:r>
              <a:rPr lang="en-US" sz="1979">
                <a:solidFill>
                  <a:srgbClr val="FFFFFF"/>
                </a:solidFill>
                <a:latin typeface="Poppins"/>
              </a:rPr>
              <a:t>Possible Injury: 7,560 instances</a:t>
            </a:r>
          </a:p>
          <a:p>
            <a:pPr>
              <a:lnSpc>
                <a:spcPts val="2573"/>
              </a:lnSpc>
            </a:pPr>
            <a:r>
              <a:rPr lang="en-US" sz="1979">
                <a:solidFill>
                  <a:srgbClr val="FFFFFF"/>
                </a:solidFill>
                <a:latin typeface="Poppins"/>
              </a:rPr>
              <a:t>Non-Incapacitating Injury: 4,411 instances</a:t>
            </a:r>
          </a:p>
          <a:p>
            <a:pPr>
              <a:lnSpc>
                <a:spcPts val="2573"/>
              </a:lnSpc>
            </a:pPr>
            <a:r>
              <a:rPr lang="en-US" sz="1979">
                <a:solidFill>
                  <a:srgbClr val="FFFFFF"/>
                </a:solidFill>
                <a:latin typeface="Poppins"/>
              </a:rPr>
              <a:t>Suspected Minor Injury: 2,686 instances</a:t>
            </a:r>
          </a:p>
          <a:p>
            <a:pPr>
              <a:lnSpc>
                <a:spcPts val="2573"/>
              </a:lnSpc>
            </a:pPr>
            <a:r>
              <a:rPr lang="en-US" sz="1979">
                <a:solidFill>
                  <a:srgbClr val="FFFFFF"/>
                </a:solidFill>
                <a:latin typeface="Poppins"/>
              </a:rPr>
              <a:t>Incapacitating Injury: 559 instances</a:t>
            </a:r>
          </a:p>
          <a:p>
            <a:pPr>
              <a:lnSpc>
                <a:spcPts val="2573"/>
              </a:lnSpc>
            </a:pPr>
            <a:r>
              <a:rPr lang="en-US" sz="1979">
                <a:solidFill>
                  <a:srgbClr val="FFFFFF"/>
                </a:solidFill>
                <a:latin typeface="Poppins"/>
              </a:rPr>
              <a:t>Suspected Serious Injury: 285 instances</a:t>
            </a:r>
          </a:p>
          <a:p>
            <a:pPr>
              <a:lnSpc>
                <a:spcPts val="2573"/>
              </a:lnSpc>
            </a:pPr>
            <a:r>
              <a:rPr lang="en-US" sz="1979">
                <a:solidFill>
                  <a:srgbClr val="FFFFFF"/>
                </a:solidFill>
                <a:latin typeface="Poppins"/>
              </a:rPr>
              <a:t>Fatal: 137 instances</a:t>
            </a:r>
          </a:p>
        </p:txBody>
      </p:sp>
      <p:sp>
        <p:nvSpPr>
          <p:cNvPr name="TextBox 29" id="29"/>
          <p:cNvSpPr txBox="true"/>
          <p:nvPr/>
        </p:nvSpPr>
        <p:spPr>
          <a:xfrm rot="0">
            <a:off x="2036063" y="6265533"/>
            <a:ext cx="3031251" cy="883915"/>
          </a:xfrm>
          <a:prstGeom prst="rect">
            <a:avLst/>
          </a:prstGeom>
        </p:spPr>
        <p:txBody>
          <a:bodyPr anchor="t" rtlCol="false" tIns="0" lIns="0" bIns="0" rIns="0">
            <a:spAutoFit/>
          </a:bodyPr>
          <a:lstStyle/>
          <a:p>
            <a:pPr algn="ctr">
              <a:lnSpc>
                <a:spcPts val="3389"/>
              </a:lnSpc>
            </a:pPr>
            <a:r>
              <a:rPr lang="en-US" sz="2999" spc="-89">
                <a:solidFill>
                  <a:srgbClr val="FFFFFF"/>
                </a:solidFill>
                <a:latin typeface="Poppins Bold"/>
              </a:rPr>
              <a:t>Data </a:t>
            </a:r>
          </a:p>
          <a:p>
            <a:pPr algn="ctr">
              <a:lnSpc>
                <a:spcPts val="3389"/>
              </a:lnSpc>
            </a:pPr>
            <a:r>
              <a:rPr lang="en-US" sz="2999" spc="-89">
                <a:solidFill>
                  <a:srgbClr val="FFFFFF"/>
                </a:solidFill>
                <a:latin typeface="Poppins Bold"/>
              </a:rPr>
              <a:t>Source</a:t>
            </a:r>
          </a:p>
        </p:txBody>
      </p:sp>
      <p:sp>
        <p:nvSpPr>
          <p:cNvPr name="TextBox 30" id="30"/>
          <p:cNvSpPr txBox="true"/>
          <p:nvPr/>
        </p:nvSpPr>
        <p:spPr>
          <a:xfrm rot="0">
            <a:off x="7473618" y="6265533"/>
            <a:ext cx="3340765" cy="883915"/>
          </a:xfrm>
          <a:prstGeom prst="rect">
            <a:avLst/>
          </a:prstGeom>
        </p:spPr>
        <p:txBody>
          <a:bodyPr anchor="t" rtlCol="false" tIns="0" lIns="0" bIns="0" rIns="0">
            <a:spAutoFit/>
          </a:bodyPr>
          <a:lstStyle/>
          <a:p>
            <a:pPr algn="ctr">
              <a:lnSpc>
                <a:spcPts val="3389"/>
              </a:lnSpc>
            </a:pPr>
            <a:r>
              <a:rPr lang="en-US" sz="2999" spc="-89">
                <a:solidFill>
                  <a:srgbClr val="FFFFFF"/>
                </a:solidFill>
                <a:latin typeface="Poppins Bold"/>
              </a:rPr>
              <a:t>Dataset </a:t>
            </a:r>
          </a:p>
          <a:p>
            <a:pPr algn="ctr">
              <a:lnSpc>
                <a:spcPts val="3389"/>
              </a:lnSpc>
            </a:pPr>
            <a:r>
              <a:rPr lang="en-US" sz="2999" spc="-89">
                <a:solidFill>
                  <a:srgbClr val="FFFFFF"/>
                </a:solidFill>
                <a:latin typeface="Poppins Bold"/>
              </a:rPr>
              <a:t>Features</a:t>
            </a:r>
          </a:p>
        </p:txBody>
      </p:sp>
      <p:sp>
        <p:nvSpPr>
          <p:cNvPr name="TextBox 31" id="31"/>
          <p:cNvSpPr txBox="true"/>
          <p:nvPr/>
        </p:nvSpPr>
        <p:spPr>
          <a:xfrm rot="0">
            <a:off x="13003092" y="6265533"/>
            <a:ext cx="3399882" cy="883915"/>
          </a:xfrm>
          <a:prstGeom prst="rect">
            <a:avLst/>
          </a:prstGeom>
        </p:spPr>
        <p:txBody>
          <a:bodyPr anchor="t" rtlCol="false" tIns="0" lIns="0" bIns="0" rIns="0">
            <a:spAutoFit/>
          </a:bodyPr>
          <a:lstStyle/>
          <a:p>
            <a:pPr algn="ctr">
              <a:lnSpc>
                <a:spcPts val="3389"/>
              </a:lnSpc>
            </a:pPr>
            <a:r>
              <a:rPr lang="en-US" sz="2999" spc="-89">
                <a:solidFill>
                  <a:srgbClr val="FFFFFF"/>
                </a:solidFill>
                <a:latin typeface="Poppins Bold"/>
              </a:rPr>
              <a:t>Class Distribution of Injury Severity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8D0E42"/>
        </a:solidFill>
      </p:bgPr>
    </p:bg>
    <p:spTree>
      <p:nvGrpSpPr>
        <p:cNvPr id="1" name=""/>
        <p:cNvGrpSpPr/>
        <p:nvPr/>
      </p:nvGrpSpPr>
      <p:grpSpPr>
        <a:xfrm>
          <a:off x="0" y="0"/>
          <a:ext cx="0" cy="0"/>
          <a:chOff x="0" y="0"/>
          <a:chExt cx="0" cy="0"/>
        </a:xfrm>
      </p:grpSpPr>
      <p:sp>
        <p:nvSpPr>
          <p:cNvPr name="Freeform 2" id="2"/>
          <p:cNvSpPr/>
          <p:nvPr/>
        </p:nvSpPr>
        <p:spPr>
          <a:xfrm flipH="true" flipV="false" rot="7849846">
            <a:off x="9822778" y="-703379"/>
            <a:ext cx="10932833" cy="2544368"/>
          </a:xfrm>
          <a:custGeom>
            <a:avLst/>
            <a:gdLst/>
            <a:ahLst/>
            <a:cxnLst/>
            <a:rect r="r" b="b" t="t" l="l"/>
            <a:pathLst>
              <a:path h="2544368" w="10932833">
                <a:moveTo>
                  <a:pt x="10932833" y="0"/>
                </a:moveTo>
                <a:lnTo>
                  <a:pt x="0" y="0"/>
                </a:lnTo>
                <a:lnTo>
                  <a:pt x="0" y="2544368"/>
                </a:lnTo>
                <a:lnTo>
                  <a:pt x="10932833" y="2544368"/>
                </a:lnTo>
                <a:lnTo>
                  <a:pt x="1093283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849846">
            <a:off x="9460139" y="5821103"/>
            <a:ext cx="10932833" cy="2544368"/>
          </a:xfrm>
          <a:custGeom>
            <a:avLst/>
            <a:gdLst/>
            <a:ahLst/>
            <a:cxnLst/>
            <a:rect r="r" b="b" t="t" l="l"/>
            <a:pathLst>
              <a:path h="2544368" w="10932833">
                <a:moveTo>
                  <a:pt x="0" y="0"/>
                </a:moveTo>
                <a:lnTo>
                  <a:pt x="10932833" y="0"/>
                </a:lnTo>
                <a:lnTo>
                  <a:pt x="10932833" y="2544369"/>
                </a:lnTo>
                <a:lnTo>
                  <a:pt x="0" y="25443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840061">
            <a:off x="9990166" y="9895570"/>
            <a:ext cx="1576971" cy="367004"/>
          </a:xfrm>
          <a:custGeom>
            <a:avLst/>
            <a:gdLst/>
            <a:ahLst/>
            <a:cxnLst/>
            <a:rect r="r" b="b" t="t" l="l"/>
            <a:pathLst>
              <a:path h="367004" w="1576971">
                <a:moveTo>
                  <a:pt x="0" y="0"/>
                </a:moveTo>
                <a:lnTo>
                  <a:pt x="1576971" y="0"/>
                </a:lnTo>
                <a:lnTo>
                  <a:pt x="1576971" y="367004"/>
                </a:lnTo>
                <a:lnTo>
                  <a:pt x="0" y="3670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7840061">
            <a:off x="15245354" y="159375"/>
            <a:ext cx="1576971" cy="367004"/>
          </a:xfrm>
          <a:custGeom>
            <a:avLst/>
            <a:gdLst/>
            <a:ahLst/>
            <a:cxnLst/>
            <a:rect r="r" b="b" t="t" l="l"/>
            <a:pathLst>
              <a:path h="367004" w="1576971">
                <a:moveTo>
                  <a:pt x="1576971" y="0"/>
                </a:moveTo>
                <a:lnTo>
                  <a:pt x="0" y="0"/>
                </a:lnTo>
                <a:lnTo>
                  <a:pt x="0" y="367004"/>
                </a:lnTo>
                <a:lnTo>
                  <a:pt x="1576971" y="367004"/>
                </a:lnTo>
                <a:lnTo>
                  <a:pt x="157697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7883251">
            <a:off x="13541025" y="2665494"/>
            <a:ext cx="4064005" cy="945805"/>
          </a:xfrm>
          <a:custGeom>
            <a:avLst/>
            <a:gdLst/>
            <a:ahLst/>
            <a:cxnLst/>
            <a:rect r="r" b="b" t="t" l="l"/>
            <a:pathLst>
              <a:path h="945805" w="4064005">
                <a:moveTo>
                  <a:pt x="4064005" y="0"/>
                </a:moveTo>
                <a:lnTo>
                  <a:pt x="0" y="0"/>
                </a:lnTo>
                <a:lnTo>
                  <a:pt x="0" y="945804"/>
                </a:lnTo>
                <a:lnTo>
                  <a:pt x="4064005" y="945804"/>
                </a:lnTo>
                <a:lnTo>
                  <a:pt x="406400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7883251">
            <a:off x="9779014" y="7051340"/>
            <a:ext cx="4064005" cy="945805"/>
          </a:xfrm>
          <a:custGeom>
            <a:avLst/>
            <a:gdLst/>
            <a:ahLst/>
            <a:cxnLst/>
            <a:rect r="r" b="b" t="t" l="l"/>
            <a:pathLst>
              <a:path h="945805" w="4064005">
                <a:moveTo>
                  <a:pt x="0" y="0"/>
                </a:moveTo>
                <a:lnTo>
                  <a:pt x="4064006" y="0"/>
                </a:lnTo>
                <a:lnTo>
                  <a:pt x="4064006" y="945804"/>
                </a:lnTo>
                <a:lnTo>
                  <a:pt x="0" y="9458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400000">
            <a:off x="10590007" y="1049991"/>
            <a:ext cx="828629" cy="828629"/>
          </a:xfrm>
          <a:custGeom>
            <a:avLst/>
            <a:gdLst/>
            <a:ahLst/>
            <a:cxnLst/>
            <a:rect r="r" b="b" t="t" l="l"/>
            <a:pathLst>
              <a:path h="828629" w="828629">
                <a:moveTo>
                  <a:pt x="0" y="0"/>
                </a:moveTo>
                <a:lnTo>
                  <a:pt x="828628" y="0"/>
                </a:lnTo>
                <a:lnTo>
                  <a:pt x="828628" y="828629"/>
                </a:lnTo>
                <a:lnTo>
                  <a:pt x="0" y="8286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5400000">
            <a:off x="16608726" y="8092982"/>
            <a:ext cx="1325110" cy="1325110"/>
          </a:xfrm>
          <a:custGeom>
            <a:avLst/>
            <a:gdLst/>
            <a:ahLst/>
            <a:cxnLst/>
            <a:rect r="r" b="b" t="t" l="l"/>
            <a:pathLst>
              <a:path h="1325110" w="1325110">
                <a:moveTo>
                  <a:pt x="0" y="0"/>
                </a:moveTo>
                <a:lnTo>
                  <a:pt x="1325109" y="0"/>
                </a:lnTo>
                <a:lnTo>
                  <a:pt x="1325109" y="1325110"/>
                </a:lnTo>
                <a:lnTo>
                  <a:pt x="0" y="13251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1028700" y="2973655"/>
            <a:ext cx="1247789" cy="1247789"/>
          </a:xfrm>
          <a:custGeom>
            <a:avLst/>
            <a:gdLst/>
            <a:ahLst/>
            <a:cxnLst/>
            <a:rect r="r" b="b" t="t" l="l"/>
            <a:pathLst>
              <a:path h="1247789" w="1247789">
                <a:moveTo>
                  <a:pt x="0" y="0"/>
                </a:moveTo>
                <a:lnTo>
                  <a:pt x="1247789" y="0"/>
                </a:lnTo>
                <a:lnTo>
                  <a:pt x="1247789" y="1247789"/>
                </a:lnTo>
                <a:lnTo>
                  <a:pt x="0" y="12477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1028700" y="4364309"/>
            <a:ext cx="1247789" cy="1247789"/>
          </a:xfrm>
          <a:custGeom>
            <a:avLst/>
            <a:gdLst/>
            <a:ahLst/>
            <a:cxnLst/>
            <a:rect r="r" b="b" t="t" l="l"/>
            <a:pathLst>
              <a:path h="1247789" w="1247789">
                <a:moveTo>
                  <a:pt x="0" y="0"/>
                </a:moveTo>
                <a:lnTo>
                  <a:pt x="1247789" y="0"/>
                </a:lnTo>
                <a:lnTo>
                  <a:pt x="1247789" y="1247789"/>
                </a:lnTo>
                <a:lnTo>
                  <a:pt x="0" y="12477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028700" y="7450437"/>
            <a:ext cx="1247789" cy="1247789"/>
          </a:xfrm>
          <a:custGeom>
            <a:avLst/>
            <a:gdLst/>
            <a:ahLst/>
            <a:cxnLst/>
            <a:rect r="r" b="b" t="t" l="l"/>
            <a:pathLst>
              <a:path h="1247789" w="1247789">
                <a:moveTo>
                  <a:pt x="0" y="0"/>
                </a:moveTo>
                <a:lnTo>
                  <a:pt x="1247789" y="0"/>
                </a:lnTo>
                <a:lnTo>
                  <a:pt x="1247789" y="1247789"/>
                </a:lnTo>
                <a:lnTo>
                  <a:pt x="0" y="12477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5400000">
            <a:off x="1107625" y="3052580"/>
            <a:ext cx="1089938" cy="1089938"/>
          </a:xfrm>
          <a:custGeom>
            <a:avLst/>
            <a:gdLst/>
            <a:ahLst/>
            <a:cxnLst/>
            <a:rect r="r" b="b" t="t" l="l"/>
            <a:pathLst>
              <a:path h="1089938" w="1089938">
                <a:moveTo>
                  <a:pt x="0" y="0"/>
                </a:moveTo>
                <a:lnTo>
                  <a:pt x="1089938" y="0"/>
                </a:lnTo>
                <a:lnTo>
                  <a:pt x="1089938" y="1089938"/>
                </a:lnTo>
                <a:lnTo>
                  <a:pt x="0" y="108993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5400000">
            <a:off x="1107625" y="4443234"/>
            <a:ext cx="1089938" cy="1089938"/>
          </a:xfrm>
          <a:custGeom>
            <a:avLst/>
            <a:gdLst/>
            <a:ahLst/>
            <a:cxnLst/>
            <a:rect r="r" b="b" t="t" l="l"/>
            <a:pathLst>
              <a:path h="1089938" w="1089938">
                <a:moveTo>
                  <a:pt x="0" y="0"/>
                </a:moveTo>
                <a:lnTo>
                  <a:pt x="1089938" y="0"/>
                </a:lnTo>
                <a:lnTo>
                  <a:pt x="1089938" y="1089938"/>
                </a:lnTo>
                <a:lnTo>
                  <a:pt x="0" y="108993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5400000">
            <a:off x="1107625" y="7529362"/>
            <a:ext cx="1089938" cy="1089938"/>
          </a:xfrm>
          <a:custGeom>
            <a:avLst/>
            <a:gdLst/>
            <a:ahLst/>
            <a:cxnLst/>
            <a:rect r="r" b="b" t="t" l="l"/>
            <a:pathLst>
              <a:path h="1089938" w="1089938">
                <a:moveTo>
                  <a:pt x="0" y="0"/>
                </a:moveTo>
                <a:lnTo>
                  <a:pt x="1089938" y="0"/>
                </a:lnTo>
                <a:lnTo>
                  <a:pt x="1089938" y="1089938"/>
                </a:lnTo>
                <a:lnTo>
                  <a:pt x="0" y="108993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0">
            <a:off x="1146271" y="3091225"/>
            <a:ext cx="1012648" cy="1012648"/>
          </a:xfrm>
          <a:custGeom>
            <a:avLst/>
            <a:gdLst/>
            <a:ahLst/>
            <a:cxnLst/>
            <a:rect r="r" b="b" t="t" l="l"/>
            <a:pathLst>
              <a:path h="1012648" w="1012648">
                <a:moveTo>
                  <a:pt x="0" y="0"/>
                </a:moveTo>
                <a:lnTo>
                  <a:pt x="1012647" y="0"/>
                </a:lnTo>
                <a:lnTo>
                  <a:pt x="1012647" y="1012648"/>
                </a:lnTo>
                <a:lnTo>
                  <a:pt x="0" y="101264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146271" y="4481880"/>
            <a:ext cx="1012648" cy="1012648"/>
          </a:xfrm>
          <a:custGeom>
            <a:avLst/>
            <a:gdLst/>
            <a:ahLst/>
            <a:cxnLst/>
            <a:rect r="r" b="b" t="t" l="l"/>
            <a:pathLst>
              <a:path h="1012648" w="1012648">
                <a:moveTo>
                  <a:pt x="0" y="0"/>
                </a:moveTo>
                <a:lnTo>
                  <a:pt x="1012647" y="0"/>
                </a:lnTo>
                <a:lnTo>
                  <a:pt x="1012647" y="1012647"/>
                </a:lnTo>
                <a:lnTo>
                  <a:pt x="0" y="101264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8" id="18"/>
          <p:cNvSpPr/>
          <p:nvPr/>
        </p:nvSpPr>
        <p:spPr>
          <a:xfrm flipH="false" flipV="false" rot="0">
            <a:off x="1146271" y="7568007"/>
            <a:ext cx="1012648" cy="1012648"/>
          </a:xfrm>
          <a:custGeom>
            <a:avLst/>
            <a:gdLst/>
            <a:ahLst/>
            <a:cxnLst/>
            <a:rect r="r" b="b" t="t" l="l"/>
            <a:pathLst>
              <a:path h="1012648" w="1012648">
                <a:moveTo>
                  <a:pt x="0" y="0"/>
                </a:moveTo>
                <a:lnTo>
                  <a:pt x="1012647" y="0"/>
                </a:lnTo>
                <a:lnTo>
                  <a:pt x="1012647" y="1012648"/>
                </a:lnTo>
                <a:lnTo>
                  <a:pt x="0" y="101264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5400000">
            <a:off x="1180571" y="3123983"/>
            <a:ext cx="944048" cy="944048"/>
          </a:xfrm>
          <a:custGeom>
            <a:avLst/>
            <a:gdLst/>
            <a:ahLst/>
            <a:cxnLst/>
            <a:rect r="r" b="b" t="t" l="l"/>
            <a:pathLst>
              <a:path h="944048" w="944048">
                <a:moveTo>
                  <a:pt x="0" y="0"/>
                </a:moveTo>
                <a:lnTo>
                  <a:pt x="944047" y="0"/>
                </a:lnTo>
                <a:lnTo>
                  <a:pt x="944047" y="944048"/>
                </a:lnTo>
                <a:lnTo>
                  <a:pt x="0" y="94404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0" id="20"/>
          <p:cNvSpPr/>
          <p:nvPr/>
        </p:nvSpPr>
        <p:spPr>
          <a:xfrm flipH="false" flipV="false" rot="-5400000">
            <a:off x="1180571" y="4509497"/>
            <a:ext cx="944048" cy="944048"/>
          </a:xfrm>
          <a:custGeom>
            <a:avLst/>
            <a:gdLst/>
            <a:ahLst/>
            <a:cxnLst/>
            <a:rect r="r" b="b" t="t" l="l"/>
            <a:pathLst>
              <a:path h="944048" w="944048">
                <a:moveTo>
                  <a:pt x="0" y="0"/>
                </a:moveTo>
                <a:lnTo>
                  <a:pt x="944047" y="0"/>
                </a:lnTo>
                <a:lnTo>
                  <a:pt x="944047" y="944048"/>
                </a:lnTo>
                <a:lnTo>
                  <a:pt x="0" y="94404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1" id="21"/>
          <p:cNvSpPr/>
          <p:nvPr/>
        </p:nvSpPr>
        <p:spPr>
          <a:xfrm flipH="false" flipV="false" rot="-5400000">
            <a:off x="1180571" y="7597418"/>
            <a:ext cx="944048" cy="944048"/>
          </a:xfrm>
          <a:custGeom>
            <a:avLst/>
            <a:gdLst/>
            <a:ahLst/>
            <a:cxnLst/>
            <a:rect r="r" b="b" t="t" l="l"/>
            <a:pathLst>
              <a:path h="944048" w="944048">
                <a:moveTo>
                  <a:pt x="0" y="0"/>
                </a:moveTo>
                <a:lnTo>
                  <a:pt x="944047" y="0"/>
                </a:lnTo>
                <a:lnTo>
                  <a:pt x="944047" y="944047"/>
                </a:lnTo>
                <a:lnTo>
                  <a:pt x="0" y="94404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2" id="22"/>
          <p:cNvSpPr/>
          <p:nvPr/>
        </p:nvSpPr>
        <p:spPr>
          <a:xfrm flipH="false" flipV="false" rot="0">
            <a:off x="1343970" y="7810757"/>
            <a:ext cx="650072" cy="527150"/>
          </a:xfrm>
          <a:custGeom>
            <a:avLst/>
            <a:gdLst/>
            <a:ahLst/>
            <a:cxnLst/>
            <a:rect r="r" b="b" t="t" l="l"/>
            <a:pathLst>
              <a:path h="527150" w="650072">
                <a:moveTo>
                  <a:pt x="0" y="0"/>
                </a:moveTo>
                <a:lnTo>
                  <a:pt x="650073" y="0"/>
                </a:lnTo>
                <a:lnTo>
                  <a:pt x="650073" y="527149"/>
                </a:lnTo>
                <a:lnTo>
                  <a:pt x="0" y="52714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3" id="23"/>
          <p:cNvSpPr/>
          <p:nvPr/>
        </p:nvSpPr>
        <p:spPr>
          <a:xfrm flipH="false" flipV="false" rot="0">
            <a:off x="1362884" y="4724629"/>
            <a:ext cx="650072" cy="527150"/>
          </a:xfrm>
          <a:custGeom>
            <a:avLst/>
            <a:gdLst/>
            <a:ahLst/>
            <a:cxnLst/>
            <a:rect r="r" b="b" t="t" l="l"/>
            <a:pathLst>
              <a:path h="527150" w="650072">
                <a:moveTo>
                  <a:pt x="0" y="0"/>
                </a:moveTo>
                <a:lnTo>
                  <a:pt x="650072" y="0"/>
                </a:lnTo>
                <a:lnTo>
                  <a:pt x="650072" y="527149"/>
                </a:lnTo>
                <a:lnTo>
                  <a:pt x="0" y="52714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4" id="24"/>
          <p:cNvSpPr/>
          <p:nvPr/>
        </p:nvSpPr>
        <p:spPr>
          <a:xfrm flipH="false" flipV="false" rot="0">
            <a:off x="1327558" y="3333974"/>
            <a:ext cx="650072" cy="527150"/>
          </a:xfrm>
          <a:custGeom>
            <a:avLst/>
            <a:gdLst/>
            <a:ahLst/>
            <a:cxnLst/>
            <a:rect r="r" b="b" t="t" l="l"/>
            <a:pathLst>
              <a:path h="527150" w="650072">
                <a:moveTo>
                  <a:pt x="0" y="0"/>
                </a:moveTo>
                <a:lnTo>
                  <a:pt x="650073" y="0"/>
                </a:lnTo>
                <a:lnTo>
                  <a:pt x="650073" y="527150"/>
                </a:lnTo>
                <a:lnTo>
                  <a:pt x="0" y="52715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aphicFrame>
        <p:nvGraphicFramePr>
          <p:cNvPr name="Table 25" id="25"/>
          <p:cNvGraphicFramePr>
            <a:graphicFrameLocks noGrp="true"/>
          </p:cNvGraphicFramePr>
          <p:nvPr/>
        </p:nvGraphicFramePr>
        <p:xfrm>
          <a:off x="10875757" y="2441570"/>
          <a:ext cx="6647256" cy="4448175"/>
        </p:xfrm>
        <a:graphic>
          <a:graphicData uri="http://schemas.openxmlformats.org/drawingml/2006/table">
            <a:tbl>
              <a:tblPr/>
              <a:tblGrid>
                <a:gridCol w="2215752"/>
                <a:gridCol w="2215752"/>
                <a:gridCol w="2215752"/>
              </a:tblGrid>
              <a:tr h="1191304">
                <a:tc>
                  <a:txBody>
                    <a:bodyPr anchor="t" rtlCol="false"/>
                    <a:lstStyle/>
                    <a:p>
                      <a:pPr algn="ctr">
                        <a:lnSpc>
                          <a:spcPts val="2520"/>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8D0E42"/>
                    </a:solidFill>
                  </a:tcPr>
                </a:tc>
                <a:tc>
                  <a:txBody>
                    <a:bodyPr anchor="t" rtlCol="false"/>
                    <a:lstStyle/>
                    <a:p>
                      <a:pPr algn="ctr">
                        <a:lnSpc>
                          <a:spcPts val="2520"/>
                        </a:lnSpc>
                        <a:defRPr/>
                      </a:pPr>
                      <a:r>
                        <a:rPr lang="en-US" sz="1800">
                          <a:solidFill>
                            <a:srgbClr val="FFFFFF"/>
                          </a:solidFill>
                          <a:latin typeface="Poppins Bold"/>
                        </a:rPr>
                        <a:t>Mean Accuracy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8D0E42"/>
                    </a:solidFill>
                  </a:tcPr>
                </a:tc>
                <a:tc>
                  <a:txBody>
                    <a:bodyPr anchor="t" rtlCol="false"/>
                    <a:lstStyle/>
                    <a:p>
                      <a:pPr algn="ctr">
                        <a:lnSpc>
                          <a:spcPts val="2520"/>
                        </a:lnSpc>
                        <a:defRPr/>
                      </a:pPr>
                      <a:r>
                        <a:rPr lang="en-US" sz="1800">
                          <a:solidFill>
                            <a:srgbClr val="FFFFFF"/>
                          </a:solidFill>
                          <a:latin typeface="Poppins Bold"/>
                        </a:rPr>
                        <a:t>Standard Deviation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8D0E42"/>
                    </a:solidFill>
                  </a:tcPr>
                </a:tc>
              </a:tr>
              <a:tr h="874263">
                <a:tc>
                  <a:txBody>
                    <a:bodyPr anchor="t" rtlCol="false"/>
                    <a:lstStyle/>
                    <a:p>
                      <a:pPr algn="ctr">
                        <a:lnSpc>
                          <a:spcPts val="2520"/>
                        </a:lnSpc>
                        <a:defRPr/>
                      </a:pPr>
                      <a:r>
                        <a:rPr lang="en-US" sz="1800">
                          <a:solidFill>
                            <a:srgbClr val="000000"/>
                          </a:solidFill>
                          <a:latin typeface="Poppins"/>
                        </a:rPr>
                        <a:t>Random Forest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c>
                  <a:txBody>
                    <a:bodyPr anchor="t" rtlCol="false"/>
                    <a:lstStyle/>
                    <a:p>
                      <a:pPr algn="l">
                        <a:lnSpc>
                          <a:spcPts val="2520"/>
                        </a:lnSpc>
                        <a:defRPr/>
                      </a:pPr>
                      <a:r>
                        <a:rPr lang="en-US" sz="1800">
                          <a:solidFill>
                            <a:srgbClr val="000000"/>
                          </a:solidFill>
                          <a:latin typeface="Poppins"/>
                        </a:rPr>
                        <a:t>72.6%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c>
                  <a:txBody>
                    <a:bodyPr anchor="t" rtlCol="false"/>
                    <a:lstStyle/>
                    <a:p>
                      <a:pPr algn="ctr">
                        <a:lnSpc>
                          <a:spcPts val="2520"/>
                        </a:lnSpc>
                        <a:defRPr/>
                      </a:pPr>
                      <a:r>
                        <a:rPr lang="en-US" sz="1800">
                          <a:solidFill>
                            <a:srgbClr val="000000"/>
                          </a:solidFill>
                          <a:latin typeface="Poppins"/>
                        </a:rPr>
                        <a:t> 0.0004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r>
              <a:tr h="1191304">
                <a:tc>
                  <a:txBody>
                    <a:bodyPr anchor="t" rtlCol="false"/>
                    <a:lstStyle/>
                    <a:p>
                      <a:pPr algn="ctr">
                        <a:lnSpc>
                          <a:spcPts val="2520"/>
                        </a:lnSpc>
                        <a:defRPr/>
                      </a:pPr>
                      <a:r>
                        <a:rPr lang="en-US" sz="1800">
                          <a:solidFill>
                            <a:srgbClr val="000000"/>
                          </a:solidFill>
                          <a:latin typeface="Poppins"/>
                        </a:rPr>
                        <a:t>K-Nearest Neighbors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c>
                  <a:txBody>
                    <a:bodyPr anchor="t" rtlCol="false"/>
                    <a:lstStyle/>
                    <a:p>
                      <a:pPr algn="l">
                        <a:lnSpc>
                          <a:spcPts val="2520"/>
                        </a:lnSpc>
                        <a:defRPr/>
                      </a:pPr>
                      <a:r>
                        <a:rPr lang="en-US" sz="1800">
                          <a:solidFill>
                            <a:srgbClr val="000000"/>
                          </a:solidFill>
                          <a:latin typeface="Poppins"/>
                        </a:rPr>
                        <a:t>71.2%</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c>
                  <a:txBody>
                    <a:bodyPr anchor="t" rtlCol="false"/>
                    <a:lstStyle/>
                    <a:p>
                      <a:pPr algn="ctr">
                        <a:lnSpc>
                          <a:spcPts val="2520"/>
                        </a:lnSpc>
                        <a:defRPr/>
                      </a:pPr>
                      <a:r>
                        <a:rPr lang="en-US" sz="1800">
                          <a:solidFill>
                            <a:srgbClr val="000000"/>
                          </a:solidFill>
                          <a:latin typeface="Poppins"/>
                        </a:rPr>
                        <a:t> 0.0004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r>
              <a:tr h="1191304">
                <a:tc>
                  <a:txBody>
                    <a:bodyPr anchor="t" rtlCol="false"/>
                    <a:lstStyle/>
                    <a:p>
                      <a:pPr algn="ctr">
                        <a:lnSpc>
                          <a:spcPts val="2520"/>
                        </a:lnSpc>
                        <a:defRPr/>
                      </a:pPr>
                      <a:r>
                        <a:rPr lang="en-US" sz="1800">
                          <a:solidFill>
                            <a:srgbClr val="000000"/>
                          </a:solidFill>
                          <a:latin typeface="Poppins"/>
                        </a:rPr>
                        <a:t>Logistic regression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c>
                  <a:txBody>
                    <a:bodyPr anchor="t" rtlCol="false"/>
                    <a:lstStyle/>
                    <a:p>
                      <a:pPr algn="l">
                        <a:lnSpc>
                          <a:spcPts val="2520"/>
                        </a:lnSpc>
                        <a:defRPr/>
                      </a:pPr>
                      <a:r>
                        <a:rPr lang="en-US" sz="1800">
                          <a:solidFill>
                            <a:srgbClr val="000000"/>
                          </a:solidFill>
                          <a:latin typeface="Poppins"/>
                        </a:rPr>
                        <a:t>66.0%</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c>
                  <a:txBody>
                    <a:bodyPr anchor="t" rtlCol="false"/>
                    <a:lstStyle/>
                    <a:p>
                      <a:pPr algn="ctr">
                        <a:lnSpc>
                          <a:spcPts val="2520"/>
                        </a:lnSpc>
                        <a:defRPr/>
                      </a:pPr>
                      <a:r>
                        <a:rPr lang="en-US" sz="1800">
                          <a:solidFill>
                            <a:srgbClr val="000000"/>
                          </a:solidFill>
                          <a:latin typeface="Poppins"/>
                        </a:rPr>
                        <a:t>0.0033</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FFFFF"/>
                    </a:solidFill>
                  </a:tcPr>
                </a:tc>
              </a:tr>
            </a:tbl>
          </a:graphicData>
        </a:graphic>
      </p:graphicFrame>
      <p:sp>
        <p:nvSpPr>
          <p:cNvPr name="TextBox 26" id="26"/>
          <p:cNvSpPr txBox="true"/>
          <p:nvPr/>
        </p:nvSpPr>
        <p:spPr>
          <a:xfrm rot="0">
            <a:off x="1028700" y="477516"/>
            <a:ext cx="8651579" cy="1964055"/>
          </a:xfrm>
          <a:prstGeom prst="rect">
            <a:avLst/>
          </a:prstGeom>
        </p:spPr>
        <p:txBody>
          <a:bodyPr anchor="t" rtlCol="false" tIns="0" lIns="0" bIns="0" rIns="0">
            <a:spAutoFit/>
          </a:bodyPr>
          <a:lstStyle/>
          <a:p>
            <a:pPr>
              <a:lnSpc>
                <a:spcPts val="5084"/>
              </a:lnSpc>
            </a:pPr>
            <a:r>
              <a:rPr lang="en-US" sz="4499" spc="-134">
                <a:solidFill>
                  <a:srgbClr val="FFD200"/>
                </a:solidFill>
                <a:latin typeface="Poppins Bold"/>
              </a:rPr>
              <a:t>Optimized Machine Learning Models for Traffic Collision Severity Prediction</a:t>
            </a:r>
          </a:p>
        </p:txBody>
      </p:sp>
      <p:sp>
        <p:nvSpPr>
          <p:cNvPr name="TextBox 27" id="27"/>
          <p:cNvSpPr txBox="true"/>
          <p:nvPr/>
        </p:nvSpPr>
        <p:spPr>
          <a:xfrm rot="0">
            <a:off x="2410422" y="3100296"/>
            <a:ext cx="8179585" cy="901065"/>
          </a:xfrm>
          <a:prstGeom prst="rect">
            <a:avLst/>
          </a:prstGeom>
        </p:spPr>
        <p:txBody>
          <a:bodyPr anchor="t" rtlCol="false" tIns="0" lIns="0" bIns="0" rIns="0">
            <a:spAutoFit/>
          </a:bodyPr>
          <a:lstStyle/>
          <a:p>
            <a:pPr>
              <a:lnSpc>
                <a:spcPts val="2340"/>
              </a:lnSpc>
            </a:pPr>
            <a:r>
              <a:rPr lang="en-US" sz="1800">
                <a:solidFill>
                  <a:srgbClr val="FFFFFF"/>
                </a:solidFill>
                <a:latin typeface="Poppins"/>
              </a:rPr>
              <a:t>Hypothesis: Machine learning models can effectively predict the severity of a traffic collision based on environmental factors, temporal factors, and details of involved parties.</a:t>
            </a:r>
          </a:p>
        </p:txBody>
      </p:sp>
      <p:sp>
        <p:nvSpPr>
          <p:cNvPr name="TextBox 28" id="28"/>
          <p:cNvSpPr txBox="true"/>
          <p:nvPr/>
        </p:nvSpPr>
        <p:spPr>
          <a:xfrm rot="0">
            <a:off x="2410422" y="7467268"/>
            <a:ext cx="7269857" cy="1786890"/>
          </a:xfrm>
          <a:prstGeom prst="rect">
            <a:avLst/>
          </a:prstGeom>
        </p:spPr>
        <p:txBody>
          <a:bodyPr anchor="t" rtlCol="false" tIns="0" lIns="0" bIns="0" rIns="0">
            <a:spAutoFit/>
          </a:bodyPr>
          <a:lstStyle/>
          <a:p>
            <a:pPr>
              <a:lnSpc>
                <a:spcPts val="2340"/>
              </a:lnSpc>
            </a:pPr>
            <a:r>
              <a:rPr lang="en-US" sz="1800">
                <a:solidFill>
                  <a:srgbClr val="FFFFFF"/>
                </a:solidFill>
                <a:latin typeface="Poppins"/>
              </a:rPr>
              <a:t>Consistent with prior works, the Random Forest classifier was our best performing model and was emphasized for its ensemble approach, reducing variance, and avoiding overfitting while maintaining the integrity of the data’s complex structure. Additionally, the Random Forest classifier provides increased interpretability compared to alternatives.</a:t>
            </a:r>
          </a:p>
        </p:txBody>
      </p:sp>
      <p:sp>
        <p:nvSpPr>
          <p:cNvPr name="TextBox 29" id="29"/>
          <p:cNvSpPr txBox="true"/>
          <p:nvPr/>
        </p:nvSpPr>
        <p:spPr>
          <a:xfrm rot="0">
            <a:off x="2410422" y="4472355"/>
            <a:ext cx="8179585" cy="1054227"/>
          </a:xfrm>
          <a:prstGeom prst="rect">
            <a:avLst/>
          </a:prstGeom>
        </p:spPr>
        <p:txBody>
          <a:bodyPr anchor="t" rtlCol="false" tIns="0" lIns="0" bIns="0" rIns="0">
            <a:spAutoFit/>
          </a:bodyPr>
          <a:lstStyle/>
          <a:p>
            <a:pPr>
              <a:lnSpc>
                <a:spcPts val="2033"/>
              </a:lnSpc>
              <a:spcBef>
                <a:spcPct val="0"/>
              </a:spcBef>
            </a:pPr>
            <a:r>
              <a:rPr lang="en-US" sz="1800" spc="-53">
                <a:solidFill>
                  <a:srgbClr val="FFFFFF"/>
                </a:solidFill>
                <a:latin typeface="Poppins"/>
              </a:rPr>
              <a:t>To test this hypothesis, we elected to train Random Forest, KNN, and Logistic regression classifiers. Prior works have shown that these classifiers have a strong ability to handle complex, nonlinear data relationships typical in traffic datasets.</a:t>
            </a:r>
          </a:p>
        </p:txBody>
      </p:sp>
      <p:sp>
        <p:nvSpPr>
          <p:cNvPr name="Freeform 30" id="30"/>
          <p:cNvSpPr/>
          <p:nvPr/>
        </p:nvSpPr>
        <p:spPr>
          <a:xfrm flipH="false" flipV="false" rot="0">
            <a:off x="1028700" y="5754973"/>
            <a:ext cx="1247789" cy="1247789"/>
          </a:xfrm>
          <a:custGeom>
            <a:avLst/>
            <a:gdLst/>
            <a:ahLst/>
            <a:cxnLst/>
            <a:rect r="r" b="b" t="t" l="l"/>
            <a:pathLst>
              <a:path h="1247789" w="1247789">
                <a:moveTo>
                  <a:pt x="0" y="0"/>
                </a:moveTo>
                <a:lnTo>
                  <a:pt x="1247789" y="0"/>
                </a:lnTo>
                <a:lnTo>
                  <a:pt x="1247789" y="1247789"/>
                </a:lnTo>
                <a:lnTo>
                  <a:pt x="0" y="124778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1" id="31"/>
          <p:cNvSpPr/>
          <p:nvPr/>
        </p:nvSpPr>
        <p:spPr>
          <a:xfrm flipH="false" flipV="false" rot="-5400000">
            <a:off x="1107625" y="5833898"/>
            <a:ext cx="1089938" cy="1089938"/>
          </a:xfrm>
          <a:custGeom>
            <a:avLst/>
            <a:gdLst/>
            <a:ahLst/>
            <a:cxnLst/>
            <a:rect r="r" b="b" t="t" l="l"/>
            <a:pathLst>
              <a:path h="1089938" w="1089938">
                <a:moveTo>
                  <a:pt x="0" y="0"/>
                </a:moveTo>
                <a:lnTo>
                  <a:pt x="1089938" y="0"/>
                </a:lnTo>
                <a:lnTo>
                  <a:pt x="1089938" y="1089938"/>
                </a:lnTo>
                <a:lnTo>
                  <a:pt x="0" y="108993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2" id="32"/>
          <p:cNvSpPr/>
          <p:nvPr/>
        </p:nvSpPr>
        <p:spPr>
          <a:xfrm flipH="false" flipV="false" rot="0">
            <a:off x="1146271" y="5872544"/>
            <a:ext cx="1012648" cy="1012648"/>
          </a:xfrm>
          <a:custGeom>
            <a:avLst/>
            <a:gdLst/>
            <a:ahLst/>
            <a:cxnLst/>
            <a:rect r="r" b="b" t="t" l="l"/>
            <a:pathLst>
              <a:path h="1012648" w="1012648">
                <a:moveTo>
                  <a:pt x="0" y="0"/>
                </a:moveTo>
                <a:lnTo>
                  <a:pt x="1012647" y="0"/>
                </a:lnTo>
                <a:lnTo>
                  <a:pt x="1012647" y="1012647"/>
                </a:lnTo>
                <a:lnTo>
                  <a:pt x="0" y="101264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3" id="33"/>
          <p:cNvSpPr/>
          <p:nvPr/>
        </p:nvSpPr>
        <p:spPr>
          <a:xfrm flipH="false" flipV="false" rot="-5400000">
            <a:off x="1180571" y="5900161"/>
            <a:ext cx="944048" cy="944048"/>
          </a:xfrm>
          <a:custGeom>
            <a:avLst/>
            <a:gdLst/>
            <a:ahLst/>
            <a:cxnLst/>
            <a:rect r="r" b="b" t="t" l="l"/>
            <a:pathLst>
              <a:path h="944048" w="944048">
                <a:moveTo>
                  <a:pt x="0" y="0"/>
                </a:moveTo>
                <a:lnTo>
                  <a:pt x="944047" y="0"/>
                </a:lnTo>
                <a:lnTo>
                  <a:pt x="944047" y="944048"/>
                </a:lnTo>
                <a:lnTo>
                  <a:pt x="0" y="94404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4" id="34"/>
          <p:cNvSpPr/>
          <p:nvPr/>
        </p:nvSpPr>
        <p:spPr>
          <a:xfrm flipH="false" flipV="false" rot="0">
            <a:off x="1362884" y="6115293"/>
            <a:ext cx="650072" cy="527150"/>
          </a:xfrm>
          <a:custGeom>
            <a:avLst/>
            <a:gdLst/>
            <a:ahLst/>
            <a:cxnLst/>
            <a:rect r="r" b="b" t="t" l="l"/>
            <a:pathLst>
              <a:path h="527150" w="650072">
                <a:moveTo>
                  <a:pt x="0" y="0"/>
                </a:moveTo>
                <a:lnTo>
                  <a:pt x="650072" y="0"/>
                </a:lnTo>
                <a:lnTo>
                  <a:pt x="650072" y="527149"/>
                </a:lnTo>
                <a:lnTo>
                  <a:pt x="0" y="52714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35" id="35"/>
          <p:cNvSpPr txBox="true"/>
          <p:nvPr/>
        </p:nvSpPr>
        <p:spPr>
          <a:xfrm rot="0">
            <a:off x="2410422" y="5863019"/>
            <a:ext cx="8179585" cy="1311402"/>
          </a:xfrm>
          <a:prstGeom prst="rect">
            <a:avLst/>
          </a:prstGeom>
        </p:spPr>
        <p:txBody>
          <a:bodyPr anchor="t" rtlCol="false" tIns="0" lIns="0" bIns="0" rIns="0">
            <a:spAutoFit/>
          </a:bodyPr>
          <a:lstStyle/>
          <a:p>
            <a:pPr>
              <a:lnSpc>
                <a:spcPts val="2033"/>
              </a:lnSpc>
              <a:spcBef>
                <a:spcPct val="0"/>
              </a:spcBef>
            </a:pPr>
            <a:r>
              <a:rPr lang="en-US" sz="1800" spc="-53">
                <a:solidFill>
                  <a:srgbClr val="FFFFFF"/>
                </a:solidFill>
                <a:latin typeface="Poppins"/>
              </a:rPr>
              <a:t>With a mean accuracy of 72.6% over a five fold analysis, the performance of our Random Forest classifier supports our hypothesis that machine learning models can effectively predict collision severity. Moreover, the standard deviation of accuracy was only 0.0004, indicating that our model is highly reliable.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8D0E42"/>
        </a:solidFill>
      </p:bgPr>
    </p:bg>
    <p:spTree>
      <p:nvGrpSpPr>
        <p:cNvPr id="1" name=""/>
        <p:cNvGrpSpPr/>
        <p:nvPr/>
      </p:nvGrpSpPr>
      <p:grpSpPr>
        <a:xfrm>
          <a:off x="0" y="0"/>
          <a:ext cx="0" cy="0"/>
          <a:chOff x="0" y="0"/>
          <a:chExt cx="0" cy="0"/>
        </a:xfrm>
      </p:grpSpPr>
      <p:sp>
        <p:nvSpPr>
          <p:cNvPr name="Freeform 2" id="2"/>
          <p:cNvSpPr/>
          <p:nvPr/>
        </p:nvSpPr>
        <p:spPr>
          <a:xfrm flipH="false" flipV="false" rot="7849846">
            <a:off x="14842006" y="-1558841"/>
            <a:ext cx="5703132" cy="1327274"/>
          </a:xfrm>
          <a:custGeom>
            <a:avLst/>
            <a:gdLst/>
            <a:ahLst/>
            <a:cxnLst/>
            <a:rect r="r" b="b" t="t" l="l"/>
            <a:pathLst>
              <a:path h="1327274" w="5703132">
                <a:moveTo>
                  <a:pt x="0" y="0"/>
                </a:moveTo>
                <a:lnTo>
                  <a:pt x="5703132" y="0"/>
                </a:lnTo>
                <a:lnTo>
                  <a:pt x="5703132" y="1327274"/>
                </a:lnTo>
                <a:lnTo>
                  <a:pt x="0" y="13272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7840061">
            <a:off x="16428590" y="-146925"/>
            <a:ext cx="1416975" cy="329769"/>
          </a:xfrm>
          <a:custGeom>
            <a:avLst/>
            <a:gdLst/>
            <a:ahLst/>
            <a:cxnLst/>
            <a:rect r="r" b="b" t="t" l="l"/>
            <a:pathLst>
              <a:path h="329769" w="1416975">
                <a:moveTo>
                  <a:pt x="1416975" y="0"/>
                </a:moveTo>
                <a:lnTo>
                  <a:pt x="0" y="0"/>
                </a:lnTo>
                <a:lnTo>
                  <a:pt x="0" y="329769"/>
                </a:lnTo>
                <a:lnTo>
                  <a:pt x="1416975" y="329769"/>
                </a:lnTo>
                <a:lnTo>
                  <a:pt x="141697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883251">
            <a:off x="16956597" y="-57052"/>
            <a:ext cx="3041758" cy="707900"/>
          </a:xfrm>
          <a:custGeom>
            <a:avLst/>
            <a:gdLst/>
            <a:ahLst/>
            <a:cxnLst/>
            <a:rect r="r" b="b" t="t" l="l"/>
            <a:pathLst>
              <a:path h="707900" w="3041758">
                <a:moveTo>
                  <a:pt x="0" y="0"/>
                </a:moveTo>
                <a:lnTo>
                  <a:pt x="3041759" y="0"/>
                </a:lnTo>
                <a:lnTo>
                  <a:pt x="3041759" y="707900"/>
                </a:lnTo>
                <a:lnTo>
                  <a:pt x="0" y="707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5223650" y="296898"/>
            <a:ext cx="728984" cy="728984"/>
          </a:xfrm>
          <a:custGeom>
            <a:avLst/>
            <a:gdLst/>
            <a:ahLst/>
            <a:cxnLst/>
            <a:rect r="r" b="b" t="t" l="l"/>
            <a:pathLst>
              <a:path h="728984" w="728984">
                <a:moveTo>
                  <a:pt x="0" y="0"/>
                </a:moveTo>
                <a:lnTo>
                  <a:pt x="728984" y="0"/>
                </a:lnTo>
                <a:lnTo>
                  <a:pt x="728984" y="728983"/>
                </a:lnTo>
                <a:lnTo>
                  <a:pt x="0" y="7289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8265713">
            <a:off x="-2640734" y="9471475"/>
            <a:ext cx="5262418" cy="1224708"/>
          </a:xfrm>
          <a:custGeom>
            <a:avLst/>
            <a:gdLst/>
            <a:ahLst/>
            <a:cxnLst/>
            <a:rect r="r" b="b" t="t" l="l"/>
            <a:pathLst>
              <a:path h="1224708" w="5262418">
                <a:moveTo>
                  <a:pt x="5262418" y="0"/>
                </a:moveTo>
                <a:lnTo>
                  <a:pt x="0" y="0"/>
                </a:lnTo>
                <a:lnTo>
                  <a:pt x="0" y="1224708"/>
                </a:lnTo>
                <a:lnTo>
                  <a:pt x="5262418" y="1224708"/>
                </a:lnTo>
                <a:lnTo>
                  <a:pt x="526241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false" rot="8265713">
            <a:off x="-333296" y="10519683"/>
            <a:ext cx="2771793" cy="645072"/>
          </a:xfrm>
          <a:custGeom>
            <a:avLst/>
            <a:gdLst/>
            <a:ahLst/>
            <a:cxnLst/>
            <a:rect r="r" b="b" t="t" l="l"/>
            <a:pathLst>
              <a:path h="645072" w="2771793">
                <a:moveTo>
                  <a:pt x="2771793" y="0"/>
                </a:moveTo>
                <a:lnTo>
                  <a:pt x="0" y="0"/>
                </a:lnTo>
                <a:lnTo>
                  <a:pt x="0" y="645071"/>
                </a:lnTo>
                <a:lnTo>
                  <a:pt x="2771793" y="645071"/>
                </a:lnTo>
                <a:lnTo>
                  <a:pt x="277179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8265713">
            <a:off x="18868" y="9639108"/>
            <a:ext cx="1373710" cy="319700"/>
          </a:xfrm>
          <a:custGeom>
            <a:avLst/>
            <a:gdLst/>
            <a:ahLst/>
            <a:cxnLst/>
            <a:rect r="r" b="b" t="t" l="l"/>
            <a:pathLst>
              <a:path h="319700" w="1373710">
                <a:moveTo>
                  <a:pt x="0" y="0"/>
                </a:moveTo>
                <a:lnTo>
                  <a:pt x="1373710" y="0"/>
                </a:lnTo>
                <a:lnTo>
                  <a:pt x="1373710" y="319700"/>
                </a:lnTo>
                <a:lnTo>
                  <a:pt x="0" y="3197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10800000">
            <a:off x="1052601" y="7734945"/>
            <a:ext cx="731802" cy="731802"/>
          </a:xfrm>
          <a:custGeom>
            <a:avLst/>
            <a:gdLst/>
            <a:ahLst/>
            <a:cxnLst/>
            <a:rect r="r" b="b" t="t" l="l"/>
            <a:pathLst>
              <a:path h="731802" w="731802">
                <a:moveTo>
                  <a:pt x="0" y="0"/>
                </a:moveTo>
                <a:lnTo>
                  <a:pt x="731802" y="0"/>
                </a:lnTo>
                <a:lnTo>
                  <a:pt x="731802" y="731802"/>
                </a:lnTo>
                <a:lnTo>
                  <a:pt x="0" y="7318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384937" y="2028837"/>
            <a:ext cx="8663648" cy="4522786"/>
          </a:xfrm>
          <a:custGeom>
            <a:avLst/>
            <a:gdLst/>
            <a:ahLst/>
            <a:cxnLst/>
            <a:rect r="r" b="b" t="t" l="l"/>
            <a:pathLst>
              <a:path h="4522786" w="8663648">
                <a:moveTo>
                  <a:pt x="0" y="0"/>
                </a:moveTo>
                <a:lnTo>
                  <a:pt x="8663648" y="0"/>
                </a:lnTo>
                <a:lnTo>
                  <a:pt x="8663648" y="4522787"/>
                </a:lnTo>
                <a:lnTo>
                  <a:pt x="0" y="4522787"/>
                </a:lnTo>
                <a:lnTo>
                  <a:pt x="0" y="0"/>
                </a:lnTo>
                <a:close/>
              </a:path>
            </a:pathLst>
          </a:custGeom>
          <a:blipFill>
            <a:blip r:embed="rId8"/>
            <a:stretch>
              <a:fillRect l="0" t="0" r="0" b="0"/>
            </a:stretch>
          </a:blipFill>
        </p:spPr>
      </p:sp>
      <p:sp>
        <p:nvSpPr>
          <p:cNvPr name="Freeform 11" id="11"/>
          <p:cNvSpPr/>
          <p:nvPr/>
        </p:nvSpPr>
        <p:spPr>
          <a:xfrm flipH="false" flipV="false" rot="0">
            <a:off x="527270" y="2002890"/>
            <a:ext cx="8340941" cy="4548734"/>
          </a:xfrm>
          <a:custGeom>
            <a:avLst/>
            <a:gdLst/>
            <a:ahLst/>
            <a:cxnLst/>
            <a:rect r="r" b="b" t="t" l="l"/>
            <a:pathLst>
              <a:path h="4548734" w="8340941">
                <a:moveTo>
                  <a:pt x="0" y="0"/>
                </a:moveTo>
                <a:lnTo>
                  <a:pt x="8340941" y="0"/>
                </a:lnTo>
                <a:lnTo>
                  <a:pt x="8340941" y="4548734"/>
                </a:lnTo>
                <a:lnTo>
                  <a:pt x="0" y="4548734"/>
                </a:lnTo>
                <a:lnTo>
                  <a:pt x="0" y="0"/>
                </a:lnTo>
                <a:close/>
              </a:path>
            </a:pathLst>
          </a:custGeom>
          <a:blipFill>
            <a:blip r:embed="rId9"/>
            <a:stretch>
              <a:fillRect l="0" t="0" r="0" b="0"/>
            </a:stretch>
          </a:blipFill>
        </p:spPr>
      </p:sp>
      <p:sp>
        <p:nvSpPr>
          <p:cNvPr name="TextBox 12" id="12"/>
          <p:cNvSpPr txBox="true"/>
          <p:nvPr/>
        </p:nvSpPr>
        <p:spPr>
          <a:xfrm rot="0">
            <a:off x="723900" y="477516"/>
            <a:ext cx="13883939" cy="687705"/>
          </a:xfrm>
          <a:prstGeom prst="rect">
            <a:avLst/>
          </a:prstGeom>
        </p:spPr>
        <p:txBody>
          <a:bodyPr anchor="t" rtlCol="false" tIns="0" lIns="0" bIns="0" rIns="0">
            <a:spAutoFit/>
          </a:bodyPr>
          <a:lstStyle/>
          <a:p>
            <a:pPr>
              <a:lnSpc>
                <a:spcPts val="5084"/>
              </a:lnSpc>
            </a:pPr>
            <a:r>
              <a:rPr lang="en-US" sz="4499" spc="-134">
                <a:solidFill>
                  <a:srgbClr val="FFD200"/>
                </a:solidFill>
                <a:latin typeface="Poppins Bold"/>
              </a:rPr>
              <a:t>Model Performance and Hypothesis Verification:</a:t>
            </a:r>
          </a:p>
        </p:txBody>
      </p:sp>
      <p:sp>
        <p:nvSpPr>
          <p:cNvPr name="TextBox 13" id="13"/>
          <p:cNvSpPr txBox="true"/>
          <p:nvPr/>
        </p:nvSpPr>
        <p:spPr>
          <a:xfrm rot="0">
            <a:off x="926417" y="6586864"/>
            <a:ext cx="7542647" cy="976631"/>
          </a:xfrm>
          <a:prstGeom prst="rect">
            <a:avLst/>
          </a:prstGeom>
        </p:spPr>
        <p:txBody>
          <a:bodyPr anchor="t" rtlCol="false" tIns="0" lIns="0" bIns="0" rIns="0">
            <a:spAutoFit/>
          </a:bodyPr>
          <a:lstStyle/>
          <a:p>
            <a:pPr>
              <a:lnSpc>
                <a:spcPts val="3919"/>
              </a:lnSpc>
            </a:pPr>
            <a:r>
              <a:rPr lang="en-US" sz="2799">
                <a:solidFill>
                  <a:srgbClr val="FFFEFF"/>
                </a:solidFill>
                <a:latin typeface="Canva Sans"/>
              </a:rPr>
              <a:t>Collisions are most likely in the late night/early morning</a:t>
            </a:r>
          </a:p>
        </p:txBody>
      </p:sp>
      <p:sp>
        <p:nvSpPr>
          <p:cNvPr name="TextBox 14" id="14"/>
          <p:cNvSpPr txBox="true"/>
          <p:nvPr/>
        </p:nvSpPr>
        <p:spPr>
          <a:xfrm rot="0">
            <a:off x="9945437" y="6586864"/>
            <a:ext cx="7542647" cy="1967231"/>
          </a:xfrm>
          <a:prstGeom prst="rect">
            <a:avLst/>
          </a:prstGeom>
        </p:spPr>
        <p:txBody>
          <a:bodyPr anchor="t" rtlCol="false" tIns="0" lIns="0" bIns="0" rIns="0">
            <a:spAutoFit/>
          </a:bodyPr>
          <a:lstStyle/>
          <a:p>
            <a:pPr>
              <a:lnSpc>
                <a:spcPts val="3919"/>
              </a:lnSpc>
            </a:pPr>
            <a:r>
              <a:rPr lang="en-US" sz="2799">
                <a:solidFill>
                  <a:srgbClr val="FFFEFF"/>
                </a:solidFill>
                <a:latin typeface="Canva Sans"/>
              </a:rPr>
              <a:t>Rear end and left turn are the most common types of collisions. Angled collisions are more dangerous than other types of collisions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8D0E42"/>
        </a:solidFill>
      </p:bgPr>
    </p:bg>
    <p:spTree>
      <p:nvGrpSpPr>
        <p:cNvPr id="1" name=""/>
        <p:cNvGrpSpPr/>
        <p:nvPr/>
      </p:nvGrpSpPr>
      <p:grpSpPr>
        <a:xfrm>
          <a:off x="0" y="0"/>
          <a:ext cx="0" cy="0"/>
          <a:chOff x="0" y="0"/>
          <a:chExt cx="0" cy="0"/>
        </a:xfrm>
      </p:grpSpPr>
      <p:sp>
        <p:nvSpPr>
          <p:cNvPr name="Freeform 2" id="2"/>
          <p:cNvSpPr/>
          <p:nvPr/>
        </p:nvSpPr>
        <p:spPr>
          <a:xfrm flipH="false" flipV="false" rot="7849846">
            <a:off x="14842006" y="-1558841"/>
            <a:ext cx="5703132" cy="1327274"/>
          </a:xfrm>
          <a:custGeom>
            <a:avLst/>
            <a:gdLst/>
            <a:ahLst/>
            <a:cxnLst/>
            <a:rect r="r" b="b" t="t" l="l"/>
            <a:pathLst>
              <a:path h="1327274" w="5703132">
                <a:moveTo>
                  <a:pt x="0" y="0"/>
                </a:moveTo>
                <a:lnTo>
                  <a:pt x="5703132" y="0"/>
                </a:lnTo>
                <a:lnTo>
                  <a:pt x="5703132" y="1327274"/>
                </a:lnTo>
                <a:lnTo>
                  <a:pt x="0" y="13272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7840061">
            <a:off x="16428590" y="-146925"/>
            <a:ext cx="1416975" cy="329769"/>
          </a:xfrm>
          <a:custGeom>
            <a:avLst/>
            <a:gdLst/>
            <a:ahLst/>
            <a:cxnLst/>
            <a:rect r="r" b="b" t="t" l="l"/>
            <a:pathLst>
              <a:path h="329769" w="1416975">
                <a:moveTo>
                  <a:pt x="1416975" y="0"/>
                </a:moveTo>
                <a:lnTo>
                  <a:pt x="0" y="0"/>
                </a:lnTo>
                <a:lnTo>
                  <a:pt x="0" y="329769"/>
                </a:lnTo>
                <a:lnTo>
                  <a:pt x="1416975" y="329769"/>
                </a:lnTo>
                <a:lnTo>
                  <a:pt x="141697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883251">
            <a:off x="16956597" y="-57052"/>
            <a:ext cx="3041758" cy="707900"/>
          </a:xfrm>
          <a:custGeom>
            <a:avLst/>
            <a:gdLst/>
            <a:ahLst/>
            <a:cxnLst/>
            <a:rect r="r" b="b" t="t" l="l"/>
            <a:pathLst>
              <a:path h="707900" w="3041758">
                <a:moveTo>
                  <a:pt x="0" y="0"/>
                </a:moveTo>
                <a:lnTo>
                  <a:pt x="3041759" y="0"/>
                </a:lnTo>
                <a:lnTo>
                  <a:pt x="3041759" y="707900"/>
                </a:lnTo>
                <a:lnTo>
                  <a:pt x="0" y="707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5223650" y="296898"/>
            <a:ext cx="728984" cy="728984"/>
          </a:xfrm>
          <a:custGeom>
            <a:avLst/>
            <a:gdLst/>
            <a:ahLst/>
            <a:cxnLst/>
            <a:rect r="r" b="b" t="t" l="l"/>
            <a:pathLst>
              <a:path h="728984" w="728984">
                <a:moveTo>
                  <a:pt x="0" y="0"/>
                </a:moveTo>
                <a:lnTo>
                  <a:pt x="728984" y="0"/>
                </a:lnTo>
                <a:lnTo>
                  <a:pt x="728984" y="728983"/>
                </a:lnTo>
                <a:lnTo>
                  <a:pt x="0" y="7289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8265713">
            <a:off x="-2631209" y="9297046"/>
            <a:ext cx="5262418" cy="1224708"/>
          </a:xfrm>
          <a:custGeom>
            <a:avLst/>
            <a:gdLst/>
            <a:ahLst/>
            <a:cxnLst/>
            <a:rect r="r" b="b" t="t" l="l"/>
            <a:pathLst>
              <a:path h="1224708" w="5262418">
                <a:moveTo>
                  <a:pt x="5262418" y="0"/>
                </a:moveTo>
                <a:lnTo>
                  <a:pt x="0" y="0"/>
                </a:lnTo>
                <a:lnTo>
                  <a:pt x="0" y="1224708"/>
                </a:lnTo>
                <a:lnTo>
                  <a:pt x="5262418" y="1224708"/>
                </a:lnTo>
                <a:lnTo>
                  <a:pt x="526241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false" rot="8265713">
            <a:off x="-323771" y="10345253"/>
            <a:ext cx="2771793" cy="645072"/>
          </a:xfrm>
          <a:custGeom>
            <a:avLst/>
            <a:gdLst/>
            <a:ahLst/>
            <a:cxnLst/>
            <a:rect r="r" b="b" t="t" l="l"/>
            <a:pathLst>
              <a:path h="645072" w="2771793">
                <a:moveTo>
                  <a:pt x="2771793" y="0"/>
                </a:moveTo>
                <a:lnTo>
                  <a:pt x="0" y="0"/>
                </a:lnTo>
                <a:lnTo>
                  <a:pt x="0" y="645072"/>
                </a:lnTo>
                <a:lnTo>
                  <a:pt x="2771793" y="645072"/>
                </a:lnTo>
                <a:lnTo>
                  <a:pt x="277179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8265713">
            <a:off x="28393" y="9464679"/>
            <a:ext cx="1373710" cy="319700"/>
          </a:xfrm>
          <a:custGeom>
            <a:avLst/>
            <a:gdLst/>
            <a:ahLst/>
            <a:cxnLst/>
            <a:rect r="r" b="b" t="t" l="l"/>
            <a:pathLst>
              <a:path h="319700" w="1373710">
                <a:moveTo>
                  <a:pt x="0" y="0"/>
                </a:moveTo>
                <a:lnTo>
                  <a:pt x="1373710" y="0"/>
                </a:lnTo>
                <a:lnTo>
                  <a:pt x="1373710" y="319700"/>
                </a:lnTo>
                <a:lnTo>
                  <a:pt x="0" y="3197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10800000">
            <a:off x="1062126" y="7560516"/>
            <a:ext cx="731802" cy="731802"/>
          </a:xfrm>
          <a:custGeom>
            <a:avLst/>
            <a:gdLst/>
            <a:ahLst/>
            <a:cxnLst/>
            <a:rect r="r" b="b" t="t" l="l"/>
            <a:pathLst>
              <a:path h="731802" w="731802">
                <a:moveTo>
                  <a:pt x="0" y="0"/>
                </a:moveTo>
                <a:lnTo>
                  <a:pt x="731802" y="0"/>
                </a:lnTo>
                <a:lnTo>
                  <a:pt x="731802" y="731802"/>
                </a:lnTo>
                <a:lnTo>
                  <a:pt x="0" y="7318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0518228" y="1696320"/>
            <a:ext cx="6618850" cy="5306492"/>
          </a:xfrm>
          <a:custGeom>
            <a:avLst/>
            <a:gdLst/>
            <a:ahLst/>
            <a:cxnLst/>
            <a:rect r="r" b="b" t="t" l="l"/>
            <a:pathLst>
              <a:path h="5306492" w="6618850">
                <a:moveTo>
                  <a:pt x="0" y="0"/>
                </a:moveTo>
                <a:lnTo>
                  <a:pt x="6618850" y="0"/>
                </a:lnTo>
                <a:lnTo>
                  <a:pt x="6618850" y="5306492"/>
                </a:lnTo>
                <a:lnTo>
                  <a:pt x="0" y="5306492"/>
                </a:lnTo>
                <a:lnTo>
                  <a:pt x="0" y="0"/>
                </a:lnTo>
                <a:close/>
              </a:path>
            </a:pathLst>
          </a:custGeom>
          <a:blipFill>
            <a:blip r:embed="rId8"/>
            <a:stretch>
              <a:fillRect l="0" t="0" r="0" b="0"/>
            </a:stretch>
          </a:blipFill>
        </p:spPr>
      </p:sp>
      <p:sp>
        <p:nvSpPr>
          <p:cNvPr name="Freeform 11" id="11"/>
          <p:cNvSpPr/>
          <p:nvPr/>
        </p:nvSpPr>
        <p:spPr>
          <a:xfrm flipH="false" flipV="false" rot="0">
            <a:off x="1965378" y="1800396"/>
            <a:ext cx="3920402" cy="5124945"/>
          </a:xfrm>
          <a:custGeom>
            <a:avLst/>
            <a:gdLst/>
            <a:ahLst/>
            <a:cxnLst/>
            <a:rect r="r" b="b" t="t" l="l"/>
            <a:pathLst>
              <a:path h="5124945" w="3920402">
                <a:moveTo>
                  <a:pt x="0" y="0"/>
                </a:moveTo>
                <a:lnTo>
                  <a:pt x="3920402" y="0"/>
                </a:lnTo>
                <a:lnTo>
                  <a:pt x="3920402" y="5124945"/>
                </a:lnTo>
                <a:lnTo>
                  <a:pt x="0" y="5124945"/>
                </a:lnTo>
                <a:lnTo>
                  <a:pt x="0" y="0"/>
                </a:lnTo>
                <a:close/>
              </a:path>
            </a:pathLst>
          </a:custGeom>
          <a:blipFill>
            <a:blip r:embed="rId9"/>
            <a:stretch>
              <a:fillRect l="0" t="-4010" r="-104754" b="0"/>
            </a:stretch>
          </a:blipFill>
        </p:spPr>
      </p:sp>
      <p:sp>
        <p:nvSpPr>
          <p:cNvPr name="TextBox 12" id="12"/>
          <p:cNvSpPr txBox="true"/>
          <p:nvPr/>
        </p:nvSpPr>
        <p:spPr>
          <a:xfrm rot="0">
            <a:off x="723900" y="477516"/>
            <a:ext cx="13883939" cy="687705"/>
          </a:xfrm>
          <a:prstGeom prst="rect">
            <a:avLst/>
          </a:prstGeom>
        </p:spPr>
        <p:txBody>
          <a:bodyPr anchor="t" rtlCol="false" tIns="0" lIns="0" bIns="0" rIns="0">
            <a:spAutoFit/>
          </a:bodyPr>
          <a:lstStyle/>
          <a:p>
            <a:pPr>
              <a:lnSpc>
                <a:spcPts val="5084"/>
              </a:lnSpc>
            </a:pPr>
            <a:r>
              <a:rPr lang="en-US" sz="4499" spc="-134">
                <a:solidFill>
                  <a:srgbClr val="FFD200"/>
                </a:solidFill>
                <a:latin typeface="Poppins Bold"/>
              </a:rPr>
              <a:t>Model Performance and Hypothesis Verification:</a:t>
            </a:r>
          </a:p>
        </p:txBody>
      </p:sp>
      <p:sp>
        <p:nvSpPr>
          <p:cNvPr name="TextBox 13" id="13"/>
          <p:cNvSpPr txBox="true"/>
          <p:nvPr/>
        </p:nvSpPr>
        <p:spPr>
          <a:xfrm rot="0">
            <a:off x="2247658" y="7031622"/>
            <a:ext cx="5824317" cy="1634617"/>
          </a:xfrm>
          <a:prstGeom prst="rect">
            <a:avLst/>
          </a:prstGeom>
        </p:spPr>
        <p:txBody>
          <a:bodyPr anchor="t" rtlCol="false" tIns="0" lIns="0" bIns="0" rIns="0">
            <a:spAutoFit/>
          </a:bodyPr>
          <a:lstStyle/>
          <a:p>
            <a:pPr>
              <a:lnSpc>
                <a:spcPts val="3163"/>
              </a:lnSpc>
            </a:pPr>
            <a:r>
              <a:rPr lang="en-US" sz="2799" spc="-83">
                <a:solidFill>
                  <a:srgbClr val="FFFFFF"/>
                </a:solidFill>
                <a:latin typeface="Poppins"/>
              </a:rPr>
              <a:t>This result shows how around </a:t>
            </a:r>
          </a:p>
          <a:p>
            <a:pPr>
              <a:lnSpc>
                <a:spcPts val="3163"/>
              </a:lnSpc>
              <a:spcBef>
                <a:spcPct val="0"/>
              </a:spcBef>
            </a:pPr>
            <a:r>
              <a:rPr lang="en-US" sz="2799" spc="-83">
                <a:solidFill>
                  <a:srgbClr val="FFFFFF"/>
                </a:solidFill>
                <a:latin typeface="Poppins"/>
              </a:rPr>
              <a:t>20-30 age accidents spikes which can be reduced by spreding awareness in age group.</a:t>
            </a:r>
          </a:p>
        </p:txBody>
      </p:sp>
      <p:sp>
        <p:nvSpPr>
          <p:cNvPr name="TextBox 14" id="14"/>
          <p:cNvSpPr txBox="true"/>
          <p:nvPr/>
        </p:nvSpPr>
        <p:spPr>
          <a:xfrm rot="0">
            <a:off x="10725995" y="7157227"/>
            <a:ext cx="5824317" cy="1234567"/>
          </a:xfrm>
          <a:prstGeom prst="rect">
            <a:avLst/>
          </a:prstGeom>
        </p:spPr>
        <p:txBody>
          <a:bodyPr anchor="t" rtlCol="false" tIns="0" lIns="0" bIns="0" rIns="0">
            <a:spAutoFit/>
          </a:bodyPr>
          <a:lstStyle/>
          <a:p>
            <a:pPr>
              <a:lnSpc>
                <a:spcPts val="3163"/>
              </a:lnSpc>
              <a:spcBef>
                <a:spcPct val="0"/>
              </a:spcBef>
            </a:pPr>
            <a:r>
              <a:rPr lang="en-US" sz="2799" spc="-83">
                <a:solidFill>
                  <a:srgbClr val="FFFFFF"/>
                </a:solidFill>
                <a:latin typeface="Poppins"/>
              </a:rPr>
              <a:t>Accident prone location in the city which could use some accident prevention measures.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8D0E42"/>
        </a:solidFill>
      </p:bgPr>
    </p:bg>
    <p:spTree>
      <p:nvGrpSpPr>
        <p:cNvPr id="1" name=""/>
        <p:cNvGrpSpPr/>
        <p:nvPr/>
      </p:nvGrpSpPr>
      <p:grpSpPr>
        <a:xfrm>
          <a:off x="0" y="0"/>
          <a:ext cx="0" cy="0"/>
          <a:chOff x="0" y="0"/>
          <a:chExt cx="0" cy="0"/>
        </a:xfrm>
      </p:grpSpPr>
      <p:sp>
        <p:nvSpPr>
          <p:cNvPr name="Freeform 2" id="2"/>
          <p:cNvSpPr/>
          <p:nvPr/>
        </p:nvSpPr>
        <p:spPr>
          <a:xfrm flipH="false" flipV="false" rot="0">
            <a:off x="9482999" y="147197"/>
            <a:ext cx="9890641" cy="9890641"/>
          </a:xfrm>
          <a:custGeom>
            <a:avLst/>
            <a:gdLst/>
            <a:ahLst/>
            <a:cxnLst/>
            <a:rect r="r" b="b" t="t" l="l"/>
            <a:pathLst>
              <a:path h="9890641" w="9890641">
                <a:moveTo>
                  <a:pt x="0" y="0"/>
                </a:moveTo>
                <a:lnTo>
                  <a:pt x="9890642" y="0"/>
                </a:lnTo>
                <a:lnTo>
                  <a:pt x="9890642" y="9890641"/>
                </a:lnTo>
                <a:lnTo>
                  <a:pt x="0" y="98906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0108605" y="772803"/>
            <a:ext cx="8639430" cy="8639430"/>
          </a:xfrm>
          <a:custGeom>
            <a:avLst/>
            <a:gdLst/>
            <a:ahLst/>
            <a:cxnLst/>
            <a:rect r="r" b="b" t="t" l="l"/>
            <a:pathLst>
              <a:path h="8639430" w="8639430">
                <a:moveTo>
                  <a:pt x="0" y="0"/>
                </a:moveTo>
                <a:lnTo>
                  <a:pt x="8639430" y="0"/>
                </a:lnTo>
                <a:lnTo>
                  <a:pt x="8639430" y="8639430"/>
                </a:lnTo>
                <a:lnTo>
                  <a:pt x="0" y="86394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7849846">
            <a:off x="9805857" y="-1243554"/>
            <a:ext cx="11951768" cy="2781502"/>
          </a:xfrm>
          <a:custGeom>
            <a:avLst/>
            <a:gdLst/>
            <a:ahLst/>
            <a:cxnLst/>
            <a:rect r="r" b="b" t="t" l="l"/>
            <a:pathLst>
              <a:path h="2781502" w="11951768">
                <a:moveTo>
                  <a:pt x="11951768" y="0"/>
                </a:moveTo>
                <a:lnTo>
                  <a:pt x="0" y="0"/>
                </a:lnTo>
                <a:lnTo>
                  <a:pt x="0" y="2781502"/>
                </a:lnTo>
                <a:lnTo>
                  <a:pt x="11951768" y="2781502"/>
                </a:lnTo>
                <a:lnTo>
                  <a:pt x="1195176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7840061">
            <a:off x="10235547" y="9996164"/>
            <a:ext cx="1723944" cy="401209"/>
          </a:xfrm>
          <a:custGeom>
            <a:avLst/>
            <a:gdLst/>
            <a:ahLst/>
            <a:cxnLst/>
            <a:rect r="r" b="b" t="t" l="l"/>
            <a:pathLst>
              <a:path h="401209" w="1723944">
                <a:moveTo>
                  <a:pt x="0" y="0"/>
                </a:moveTo>
                <a:lnTo>
                  <a:pt x="1723944" y="0"/>
                </a:lnTo>
                <a:lnTo>
                  <a:pt x="1723944" y="401209"/>
                </a:lnTo>
                <a:lnTo>
                  <a:pt x="0" y="4012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true" flipV="false" rot="7840061">
            <a:off x="15733815" y="-300391"/>
            <a:ext cx="1723944" cy="401209"/>
          </a:xfrm>
          <a:custGeom>
            <a:avLst/>
            <a:gdLst/>
            <a:ahLst/>
            <a:cxnLst/>
            <a:rect r="r" b="b" t="t" l="l"/>
            <a:pathLst>
              <a:path h="401209" w="1723944">
                <a:moveTo>
                  <a:pt x="1723944" y="0"/>
                </a:moveTo>
                <a:lnTo>
                  <a:pt x="0" y="0"/>
                </a:lnTo>
                <a:lnTo>
                  <a:pt x="0" y="401208"/>
                </a:lnTo>
                <a:lnTo>
                  <a:pt x="1723944" y="401208"/>
                </a:lnTo>
                <a:lnTo>
                  <a:pt x="1723944"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7883251">
            <a:off x="14622496" y="2061359"/>
            <a:ext cx="4442769" cy="1033953"/>
          </a:xfrm>
          <a:custGeom>
            <a:avLst/>
            <a:gdLst/>
            <a:ahLst/>
            <a:cxnLst/>
            <a:rect r="r" b="b" t="t" l="l"/>
            <a:pathLst>
              <a:path h="1033953" w="4442769">
                <a:moveTo>
                  <a:pt x="4442769" y="0"/>
                </a:moveTo>
                <a:lnTo>
                  <a:pt x="0" y="0"/>
                </a:lnTo>
                <a:lnTo>
                  <a:pt x="0" y="1033953"/>
                </a:lnTo>
                <a:lnTo>
                  <a:pt x="4442769" y="1033953"/>
                </a:lnTo>
                <a:lnTo>
                  <a:pt x="4442769"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7883251">
            <a:off x="9758015" y="7233901"/>
            <a:ext cx="4442769" cy="1033953"/>
          </a:xfrm>
          <a:custGeom>
            <a:avLst/>
            <a:gdLst/>
            <a:ahLst/>
            <a:cxnLst/>
            <a:rect r="r" b="b" t="t" l="l"/>
            <a:pathLst>
              <a:path h="1033953" w="4442769">
                <a:moveTo>
                  <a:pt x="0" y="0"/>
                </a:moveTo>
                <a:lnTo>
                  <a:pt x="4442768" y="0"/>
                </a:lnTo>
                <a:lnTo>
                  <a:pt x="4442768" y="1033953"/>
                </a:lnTo>
                <a:lnTo>
                  <a:pt x="0" y="10339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5400000">
            <a:off x="10644591" y="673230"/>
            <a:ext cx="905856" cy="905856"/>
          </a:xfrm>
          <a:custGeom>
            <a:avLst/>
            <a:gdLst/>
            <a:ahLst/>
            <a:cxnLst/>
            <a:rect r="r" b="b" t="t" l="l"/>
            <a:pathLst>
              <a:path h="905856" w="905856">
                <a:moveTo>
                  <a:pt x="0" y="0"/>
                </a:moveTo>
                <a:lnTo>
                  <a:pt x="905856" y="0"/>
                </a:lnTo>
                <a:lnTo>
                  <a:pt x="905856" y="905856"/>
                </a:lnTo>
                <a:lnTo>
                  <a:pt x="0" y="9058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17224252" y="8372624"/>
            <a:ext cx="1448609" cy="1448609"/>
          </a:xfrm>
          <a:custGeom>
            <a:avLst/>
            <a:gdLst/>
            <a:ahLst/>
            <a:cxnLst/>
            <a:rect r="r" b="b" t="t" l="l"/>
            <a:pathLst>
              <a:path h="1448609" w="1448609">
                <a:moveTo>
                  <a:pt x="0" y="0"/>
                </a:moveTo>
                <a:lnTo>
                  <a:pt x="1448609" y="0"/>
                </a:lnTo>
                <a:lnTo>
                  <a:pt x="1448609" y="1448610"/>
                </a:lnTo>
                <a:lnTo>
                  <a:pt x="0" y="14486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1028700" y="904875"/>
            <a:ext cx="8591729" cy="800100"/>
          </a:xfrm>
          <a:prstGeom prst="rect">
            <a:avLst/>
          </a:prstGeom>
        </p:spPr>
        <p:txBody>
          <a:bodyPr anchor="t" rtlCol="false" tIns="0" lIns="0" bIns="0" rIns="0">
            <a:spAutoFit/>
          </a:bodyPr>
          <a:lstStyle/>
          <a:p>
            <a:pPr>
              <a:lnSpc>
                <a:spcPts val="6299"/>
              </a:lnSpc>
              <a:spcBef>
                <a:spcPct val="0"/>
              </a:spcBef>
            </a:pPr>
            <a:r>
              <a:rPr lang="en-US" sz="4499">
                <a:solidFill>
                  <a:srgbClr val="FFD200"/>
                </a:solidFill>
                <a:latin typeface="Poppins Bold"/>
              </a:rPr>
              <a:t>Conclusion and Future Work</a:t>
            </a:r>
          </a:p>
        </p:txBody>
      </p:sp>
      <p:sp>
        <p:nvSpPr>
          <p:cNvPr name="TextBox 12" id="12"/>
          <p:cNvSpPr txBox="true"/>
          <p:nvPr/>
        </p:nvSpPr>
        <p:spPr>
          <a:xfrm rot="0">
            <a:off x="1091732" y="1930618"/>
            <a:ext cx="8528697" cy="5092700"/>
          </a:xfrm>
          <a:prstGeom prst="rect">
            <a:avLst/>
          </a:prstGeom>
        </p:spPr>
        <p:txBody>
          <a:bodyPr anchor="t" rtlCol="false" tIns="0" lIns="0" bIns="0" rIns="0">
            <a:spAutoFit/>
          </a:bodyPr>
          <a:lstStyle/>
          <a:p>
            <a:pPr>
              <a:lnSpc>
                <a:spcPts val="2874"/>
              </a:lnSpc>
            </a:pPr>
            <a:r>
              <a:rPr lang="en-US" sz="2499">
                <a:solidFill>
                  <a:srgbClr val="FFFFFF"/>
                </a:solidFill>
                <a:latin typeface="Poppins Bold"/>
              </a:rPr>
              <a:t>Model Efficacy:</a:t>
            </a:r>
            <a:r>
              <a:rPr lang="en-US" sz="2499">
                <a:solidFill>
                  <a:srgbClr val="FFFFFF"/>
                </a:solidFill>
                <a:latin typeface="Poppins"/>
              </a:rPr>
              <a:t> Highlight the predictive performance of the chosen machine learning models.</a:t>
            </a:r>
          </a:p>
          <a:p>
            <a:pPr>
              <a:lnSpc>
                <a:spcPts val="2874"/>
              </a:lnSpc>
            </a:pPr>
          </a:p>
          <a:p>
            <a:pPr>
              <a:lnSpc>
                <a:spcPts val="2874"/>
              </a:lnSpc>
            </a:pPr>
            <a:r>
              <a:rPr lang="en-US" sz="2499">
                <a:solidFill>
                  <a:srgbClr val="FFFFFF"/>
                </a:solidFill>
                <a:latin typeface="Poppins Semi-Bold"/>
              </a:rPr>
              <a:t>Significant Findings</a:t>
            </a:r>
            <a:r>
              <a:rPr lang="en-US" sz="2499">
                <a:solidFill>
                  <a:srgbClr val="FFFFFF"/>
                </a:solidFill>
                <a:latin typeface="Poppins"/>
              </a:rPr>
              <a:t>: Top ten location in Tempe where accidents happen and age group in which accident happen, with that we also discovered type of accident that is most fatal and time when most accidents happen and their severity.</a:t>
            </a:r>
          </a:p>
          <a:p>
            <a:pPr>
              <a:lnSpc>
                <a:spcPts val="2874"/>
              </a:lnSpc>
            </a:pPr>
          </a:p>
          <a:p>
            <a:pPr>
              <a:lnSpc>
                <a:spcPts val="2874"/>
              </a:lnSpc>
            </a:pPr>
            <a:r>
              <a:rPr lang="en-US" sz="2499">
                <a:solidFill>
                  <a:srgbClr val="FFFFFF"/>
                </a:solidFill>
                <a:latin typeface="Poppins Bold"/>
              </a:rPr>
              <a:t>Future work: </a:t>
            </a:r>
            <a:r>
              <a:rPr lang="en-US" sz="2499">
                <a:solidFill>
                  <a:srgbClr val="FFFFFF"/>
                </a:solidFill>
                <a:latin typeface="Poppins"/>
              </a:rPr>
              <a:t>Discuss the potential for developing a real-time prediction system for use by city traffic management and integration of real-time traffic data and broader geographic areas to enhance model robustness.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DAGCO2QuVWU</dc:identifier>
  <dcterms:modified xsi:type="dcterms:W3CDTF">2011-08-01T06:04:30Z</dcterms:modified>
  <cp:revision>1</cp:revision>
  <dc:title>Predicting Traffic Collision Occurrence</dc:title>
</cp:coreProperties>
</file>