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9144000" cy="51435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2A9478-E4A3-44AE-AAFD-7DD48A93767E}">
  <a:tblStyle styleId="{D62A9478-E4A3-44AE-AAFD-7DD48A93767E}"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p:restoredTop sz="94694"/>
  </p:normalViewPr>
  <p:slideViewPr>
    <p:cSldViewPr snapToGrid="0">
      <p:cViewPr varScale="1">
        <p:scale>
          <a:sx n="161" d="100"/>
          <a:sy n="161" d="100"/>
        </p:scale>
        <p:origin x="424" y="2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2443150"/>
            <a:ext cx="7315200" cy="23145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1: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2: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2857500" y="385763"/>
            <a:ext cx="3429000" cy="19288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3: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4: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5: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6: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7: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9: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914400" y="2443150"/>
            <a:ext cx="7315200" cy="2314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0:notes"/>
          <p:cNvSpPr>
            <a:spLocks noGrp="1" noRot="1" noChangeAspect="1"/>
          </p:cNvSpPr>
          <p:nvPr>
            <p:ph type="sldImg" idx="2"/>
          </p:nvPr>
        </p:nvSpPr>
        <p:spPr>
          <a:xfrm>
            <a:off x="1524300" y="385750"/>
            <a:ext cx="6096300" cy="1928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3370450" y="325627"/>
            <a:ext cx="5605800" cy="8514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1200" b="0" i="0">
                <a:solidFill>
                  <a:srgbClr val="202729"/>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3522850" y="1154683"/>
            <a:ext cx="5053200" cy="22200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sz="1200" b="1" i="0">
                <a:solidFill>
                  <a:srgbClr val="202729"/>
                </a:solidFill>
                <a:latin typeface="Trebuchet MS"/>
                <a:ea typeface="Trebuchet MS"/>
                <a:cs typeface="Trebuchet MS"/>
                <a:sym typeface="Trebuchet MS"/>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3" name="Google Shape;23;p3"/>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1594485"/>
            <a:ext cx="7772400" cy="10800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2880360"/>
            <a:ext cx="6400800" cy="12858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3370450" y="325627"/>
            <a:ext cx="5605800" cy="8514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1200" b="0" i="0">
                <a:solidFill>
                  <a:srgbClr val="202729"/>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45720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4" name="Google Shape;34;p5"/>
          <p:cNvSpPr txBox="1">
            <a:spLocks noGrp="1"/>
          </p:cNvSpPr>
          <p:nvPr>
            <p:ph type="body" idx="2"/>
          </p:nvPr>
        </p:nvSpPr>
        <p:spPr>
          <a:xfrm>
            <a:off x="4709160" y="1183005"/>
            <a:ext cx="3977700" cy="3394800"/>
          </a:xfrm>
          <a:prstGeom prst="rect">
            <a:avLst/>
          </a:prstGeom>
          <a:noFill/>
          <a:ln>
            <a:noFill/>
          </a:ln>
        </p:spPr>
        <p:txBody>
          <a:bodyPr spcFirstLastPara="1" wrap="square" lIns="0" tIns="0" rIns="0" bIns="0" anchor="t" anchorCtr="0">
            <a:spAutoFit/>
          </a:bodyPr>
          <a:lstStyle>
            <a:lvl1pPr marL="457200" lvl="0" indent="-228600" algn="l" rtl="0">
              <a:spcBef>
                <a:spcPts val="0"/>
              </a:spcBef>
              <a:spcAft>
                <a:spcPts val="0"/>
              </a:spcAft>
              <a:buSzPts val="1400"/>
              <a:buNone/>
              <a:defRPr/>
            </a:lvl1pPr>
            <a:lvl2pPr marL="914400" lvl="1" indent="-228600" algn="l" rtl="0">
              <a:spcBef>
                <a:spcPts val="0"/>
              </a:spcBef>
              <a:spcAft>
                <a:spcPts val="0"/>
              </a:spcAft>
              <a:buSzPts val="1400"/>
              <a:buNone/>
              <a:defRPr/>
            </a:lvl2pPr>
            <a:lvl3pPr marL="1371600" lvl="2" indent="-228600" algn="l" rtl="0">
              <a:spcBef>
                <a:spcPts val="0"/>
              </a:spcBef>
              <a:spcAft>
                <a:spcPts val="0"/>
              </a:spcAft>
              <a:buSzPts val="1400"/>
              <a:buNone/>
              <a:defRPr/>
            </a:lvl3pPr>
            <a:lvl4pPr marL="1828800" lvl="3" indent="-228600" algn="l" rtl="0">
              <a:spcBef>
                <a:spcPts val="0"/>
              </a:spcBef>
              <a:spcAft>
                <a:spcPts val="0"/>
              </a:spcAft>
              <a:buSzPts val="1400"/>
              <a:buNone/>
              <a:defRPr/>
            </a:lvl4pPr>
            <a:lvl5pPr marL="2286000" lvl="4" indent="-228600" algn="l" rtl="0">
              <a:spcBef>
                <a:spcPts val="0"/>
              </a:spcBef>
              <a:spcAft>
                <a:spcPts val="0"/>
              </a:spcAft>
              <a:buSzPts val="1400"/>
              <a:buNone/>
              <a:defRPr/>
            </a:lvl5pPr>
            <a:lvl6pPr marL="2743200" lvl="5" indent="-228600" algn="l" rtl="0">
              <a:spcBef>
                <a:spcPts val="0"/>
              </a:spcBef>
              <a:spcAft>
                <a:spcPts val="0"/>
              </a:spcAft>
              <a:buSzPts val="1400"/>
              <a:buNone/>
              <a:defRPr/>
            </a:lvl6pPr>
            <a:lvl7pPr marL="3200400" lvl="6" indent="-228600" algn="l" rtl="0">
              <a:spcBef>
                <a:spcPts val="0"/>
              </a:spcBef>
              <a:spcAft>
                <a:spcPts val="0"/>
              </a:spcAft>
              <a:buSzPts val="1400"/>
              <a:buNone/>
              <a:defRPr/>
            </a:lvl7pPr>
            <a:lvl8pPr marL="3657600" lvl="7" indent="-228600" algn="l" rtl="0">
              <a:spcBef>
                <a:spcPts val="0"/>
              </a:spcBef>
              <a:spcAft>
                <a:spcPts val="0"/>
              </a:spcAft>
              <a:buSzPts val="1400"/>
              <a:buNone/>
              <a:defRPr/>
            </a:lvl8pPr>
            <a:lvl9pPr marL="4114800" lvl="8" indent="-228600" algn="l" rtl="0">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5"/>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370450" y="325627"/>
            <a:ext cx="5605800" cy="8514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sz="1200" b="0" i="0">
                <a:solidFill>
                  <a:srgbClr val="202729"/>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6"/>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sp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7">
            <a:alphaModFix/>
          </a:blip>
          <a:srcRect/>
          <a:stretch/>
        </p:blipFill>
        <p:spPr>
          <a:xfrm>
            <a:off x="0" y="0"/>
            <a:ext cx="3029712" cy="5143500"/>
          </a:xfrm>
          <a:prstGeom prst="rect">
            <a:avLst/>
          </a:prstGeom>
          <a:noFill/>
          <a:ln>
            <a:noFill/>
          </a:ln>
        </p:spPr>
      </p:pic>
      <p:pic>
        <p:nvPicPr>
          <p:cNvPr id="7" name="Google Shape;7;p1"/>
          <p:cNvPicPr preferRelativeResize="0"/>
          <p:nvPr/>
        </p:nvPicPr>
        <p:blipFill rotWithShape="1">
          <a:blip r:embed="rId8">
            <a:alphaModFix/>
          </a:blip>
          <a:srcRect/>
          <a:stretch/>
        </p:blipFill>
        <p:spPr>
          <a:xfrm>
            <a:off x="0" y="3264408"/>
            <a:ext cx="3029712" cy="1877568"/>
          </a:xfrm>
          <a:prstGeom prst="rect">
            <a:avLst/>
          </a:prstGeom>
          <a:noFill/>
          <a:ln>
            <a:noFill/>
          </a:ln>
        </p:spPr>
      </p:pic>
      <p:pic>
        <p:nvPicPr>
          <p:cNvPr id="8" name="Google Shape;8;p1"/>
          <p:cNvPicPr preferRelativeResize="0"/>
          <p:nvPr/>
        </p:nvPicPr>
        <p:blipFill rotWithShape="1">
          <a:blip r:embed="rId9">
            <a:alphaModFix/>
          </a:blip>
          <a:srcRect/>
          <a:stretch/>
        </p:blipFill>
        <p:spPr>
          <a:xfrm>
            <a:off x="0" y="755903"/>
            <a:ext cx="2551176" cy="3133344"/>
          </a:xfrm>
          <a:prstGeom prst="rect">
            <a:avLst/>
          </a:prstGeom>
          <a:noFill/>
          <a:ln>
            <a:noFill/>
          </a:ln>
        </p:spPr>
      </p:pic>
      <p:pic>
        <p:nvPicPr>
          <p:cNvPr id="9" name="Google Shape;9;p1"/>
          <p:cNvPicPr preferRelativeResize="0"/>
          <p:nvPr/>
        </p:nvPicPr>
        <p:blipFill rotWithShape="1">
          <a:blip r:embed="rId10">
            <a:alphaModFix/>
          </a:blip>
          <a:srcRect/>
          <a:stretch/>
        </p:blipFill>
        <p:spPr>
          <a:xfrm>
            <a:off x="0" y="0"/>
            <a:ext cx="3029712" cy="5138928"/>
          </a:xfrm>
          <a:prstGeom prst="rect">
            <a:avLst/>
          </a:prstGeom>
          <a:noFill/>
          <a:ln>
            <a:noFill/>
          </a:ln>
        </p:spPr>
      </p:pic>
      <p:sp>
        <p:nvSpPr>
          <p:cNvPr id="10" name="Google Shape;10;p1"/>
          <p:cNvSpPr txBox="1">
            <a:spLocks noGrp="1"/>
          </p:cNvSpPr>
          <p:nvPr>
            <p:ph type="title"/>
          </p:nvPr>
        </p:nvSpPr>
        <p:spPr>
          <a:xfrm>
            <a:off x="3370450" y="325627"/>
            <a:ext cx="5605800" cy="8514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200" b="0" i="0" u="none" strike="noStrike" cap="none">
                <a:solidFill>
                  <a:srgbClr val="202729"/>
                </a:solidFill>
                <a:latin typeface="Trebuchet MS"/>
                <a:ea typeface="Trebuchet MS"/>
                <a:cs typeface="Trebuchet MS"/>
                <a:sym typeface="Trebuchet M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522850" y="1154683"/>
            <a:ext cx="5053200" cy="222000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200" b="1" i="0" u="none" strike="noStrike" cap="none">
                <a:solidFill>
                  <a:srgbClr val="202729"/>
                </a:solidFill>
                <a:latin typeface="Trebuchet MS"/>
                <a:ea typeface="Trebuchet MS"/>
                <a:cs typeface="Trebuchet MS"/>
                <a:sym typeface="Trebuchet MS"/>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108960" y="4783455"/>
            <a:ext cx="2926200" cy="2571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457200" y="4783455"/>
            <a:ext cx="2103000" cy="257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83680" y="4783455"/>
            <a:ext cx="2103000" cy="25710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python.langchain.com/docs/get_started/introduction"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trulens.org/trulens_eval/getting_started/quickstarts/langchain_quickstart/" TargetMode="External"/><Relationship Id="rId5" Type="http://schemas.openxmlformats.org/officeDocument/2006/relationships/hyperlink" Target="https://docs.streamlit.io/" TargetMode="External"/><Relationship Id="rId4" Type="http://schemas.openxmlformats.org/officeDocument/2006/relationships/hyperlink" Target="https://platform.openai.com/docs/introdu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6"/>
        <p:cNvGrpSpPr/>
        <p:nvPr/>
      </p:nvGrpSpPr>
      <p:grpSpPr>
        <a:xfrm>
          <a:off x="0" y="0"/>
          <a:ext cx="0" cy="0"/>
          <a:chOff x="0" y="0"/>
          <a:chExt cx="0" cy="0"/>
        </a:xfrm>
      </p:grpSpPr>
      <p:grpSp>
        <p:nvGrpSpPr>
          <p:cNvPr id="47" name="Google Shape;47;p7"/>
          <p:cNvGrpSpPr/>
          <p:nvPr/>
        </p:nvGrpSpPr>
        <p:grpSpPr>
          <a:xfrm>
            <a:off x="0" y="0"/>
            <a:ext cx="3029712" cy="5143499"/>
            <a:chOff x="0" y="0"/>
            <a:chExt cx="3029712" cy="5143499"/>
          </a:xfrm>
        </p:grpSpPr>
        <p:pic>
          <p:nvPicPr>
            <p:cNvPr id="48" name="Google Shape;48;p7"/>
            <p:cNvPicPr preferRelativeResize="0"/>
            <p:nvPr/>
          </p:nvPicPr>
          <p:blipFill rotWithShape="1">
            <a:blip r:embed="rId3">
              <a:alphaModFix/>
            </a:blip>
            <a:srcRect/>
            <a:stretch/>
          </p:blipFill>
          <p:spPr>
            <a:xfrm>
              <a:off x="0" y="0"/>
              <a:ext cx="3029712" cy="5143499"/>
            </a:xfrm>
            <a:prstGeom prst="rect">
              <a:avLst/>
            </a:prstGeom>
            <a:noFill/>
            <a:ln>
              <a:noFill/>
            </a:ln>
          </p:spPr>
        </p:pic>
        <p:pic>
          <p:nvPicPr>
            <p:cNvPr id="49" name="Google Shape;49;p7"/>
            <p:cNvPicPr preferRelativeResize="0"/>
            <p:nvPr/>
          </p:nvPicPr>
          <p:blipFill rotWithShape="1">
            <a:blip r:embed="rId4">
              <a:alphaModFix/>
            </a:blip>
            <a:srcRect/>
            <a:stretch/>
          </p:blipFill>
          <p:spPr>
            <a:xfrm>
              <a:off x="0" y="3264408"/>
              <a:ext cx="3029712" cy="1877568"/>
            </a:xfrm>
            <a:prstGeom prst="rect">
              <a:avLst/>
            </a:prstGeom>
            <a:noFill/>
            <a:ln>
              <a:noFill/>
            </a:ln>
          </p:spPr>
        </p:pic>
        <p:pic>
          <p:nvPicPr>
            <p:cNvPr id="50" name="Google Shape;50;p7"/>
            <p:cNvPicPr preferRelativeResize="0"/>
            <p:nvPr/>
          </p:nvPicPr>
          <p:blipFill rotWithShape="1">
            <a:blip r:embed="rId5">
              <a:alphaModFix/>
            </a:blip>
            <a:srcRect/>
            <a:stretch/>
          </p:blipFill>
          <p:spPr>
            <a:xfrm>
              <a:off x="0" y="752855"/>
              <a:ext cx="2554224" cy="3139440"/>
            </a:xfrm>
            <a:prstGeom prst="rect">
              <a:avLst/>
            </a:prstGeom>
            <a:noFill/>
            <a:ln>
              <a:noFill/>
            </a:ln>
          </p:spPr>
        </p:pic>
        <p:pic>
          <p:nvPicPr>
            <p:cNvPr id="51" name="Google Shape;51;p7"/>
            <p:cNvPicPr preferRelativeResize="0"/>
            <p:nvPr/>
          </p:nvPicPr>
          <p:blipFill rotWithShape="1">
            <a:blip r:embed="rId6">
              <a:alphaModFix/>
            </a:blip>
            <a:srcRect/>
            <a:stretch/>
          </p:blipFill>
          <p:spPr>
            <a:xfrm>
              <a:off x="0" y="0"/>
              <a:ext cx="3029712" cy="5138927"/>
            </a:xfrm>
            <a:prstGeom prst="rect">
              <a:avLst/>
            </a:prstGeom>
            <a:noFill/>
            <a:ln>
              <a:noFill/>
            </a:ln>
          </p:spPr>
        </p:pic>
      </p:grpSp>
      <p:sp>
        <p:nvSpPr>
          <p:cNvPr id="52" name="Google Shape;52;p7"/>
          <p:cNvSpPr txBox="1"/>
          <p:nvPr/>
        </p:nvSpPr>
        <p:spPr>
          <a:xfrm>
            <a:off x="3736024" y="1020170"/>
            <a:ext cx="5594700" cy="567000"/>
          </a:xfrm>
          <a:prstGeom prst="rect">
            <a:avLst/>
          </a:prstGeom>
          <a:noFill/>
          <a:ln>
            <a:noFill/>
          </a:ln>
        </p:spPr>
        <p:txBody>
          <a:bodyPr spcFirstLastPara="1" wrap="square" lIns="0" tIns="12700" rIns="0" bIns="0" anchor="t" anchorCtr="0">
            <a:spAutoFit/>
          </a:bodyPr>
          <a:lstStyle/>
          <a:p>
            <a:pPr marL="190500" marR="0" lvl="0" indent="-177800" algn="l" rtl="0">
              <a:lnSpc>
                <a:spcPct val="100000"/>
              </a:lnSpc>
              <a:spcBef>
                <a:spcPts val="0"/>
              </a:spcBef>
              <a:spcAft>
                <a:spcPts val="0"/>
              </a:spcAft>
              <a:buClr>
                <a:srgbClr val="202729"/>
              </a:buClr>
              <a:buSzPts val="1800"/>
              <a:buChar char="•"/>
            </a:pPr>
            <a:r>
              <a:rPr lang="en-US" sz="1800" b="1" i="0" u="none" strike="noStrike" cap="none">
                <a:solidFill>
                  <a:schemeClr val="dk1"/>
                </a:solidFill>
                <a:latin typeface="Calibri"/>
                <a:ea typeface="Calibri"/>
                <a:cs typeface="Calibri"/>
                <a:sym typeface="Calibri"/>
              </a:rPr>
              <a:t>Healthcare Mining: An AI-Powered Approach to Revolutionizing Information Retrieval in Healthcare </a:t>
            </a:r>
            <a:endParaRPr sz="1800" b="1" i="0" u="none" strike="noStrike" cap="none">
              <a:solidFill>
                <a:schemeClr val="dk1"/>
              </a:solidFill>
              <a:latin typeface="Trebuchet MS"/>
              <a:ea typeface="Trebuchet MS"/>
              <a:cs typeface="Trebuchet MS"/>
              <a:sym typeface="Trebuchet MS"/>
            </a:endParaRPr>
          </a:p>
        </p:txBody>
      </p:sp>
      <p:sp>
        <p:nvSpPr>
          <p:cNvPr id="53" name="Google Shape;53;p7"/>
          <p:cNvSpPr txBox="1"/>
          <p:nvPr/>
        </p:nvSpPr>
        <p:spPr>
          <a:xfrm>
            <a:off x="3736024" y="1855427"/>
            <a:ext cx="4604100" cy="1703400"/>
          </a:xfrm>
          <a:prstGeom prst="rect">
            <a:avLst/>
          </a:prstGeom>
          <a:noFill/>
          <a:ln>
            <a:noFill/>
          </a:ln>
        </p:spPr>
        <p:txBody>
          <a:bodyPr spcFirstLastPara="1" wrap="square" lIns="0" tIns="50800" rIns="0" bIns="0" anchor="t" anchorCtr="0">
            <a:spAutoFit/>
          </a:bodyPr>
          <a:lstStyle/>
          <a:p>
            <a:pPr marL="190500" marR="0" lvl="0" indent="-177800" algn="l" rtl="0">
              <a:lnSpc>
                <a:spcPct val="100000"/>
              </a:lnSpc>
              <a:spcBef>
                <a:spcPts val="0"/>
              </a:spcBef>
              <a:spcAft>
                <a:spcPts val="0"/>
              </a:spcAft>
              <a:buClr>
                <a:srgbClr val="202729"/>
              </a:buClr>
              <a:buSzPts val="1800"/>
              <a:buFont typeface="Trebuchet MS"/>
              <a:buChar char="•"/>
            </a:pPr>
            <a:r>
              <a:rPr lang="en-US" sz="1800" b="0" i="0" u="none" strike="noStrike" cap="none">
                <a:solidFill>
                  <a:srgbClr val="202729"/>
                </a:solidFill>
                <a:latin typeface="Trebuchet MS"/>
                <a:ea typeface="Trebuchet MS"/>
                <a:cs typeface="Trebuchet MS"/>
                <a:sym typeface="Trebuchet MS"/>
              </a:rPr>
              <a:t>Group Members:</a:t>
            </a:r>
            <a:endParaRPr sz="1800" b="0" i="0" u="none" strike="noStrike" cap="none">
              <a:solidFill>
                <a:schemeClr val="dk1"/>
              </a:solidFill>
              <a:latin typeface="Trebuchet MS"/>
              <a:ea typeface="Trebuchet MS"/>
              <a:cs typeface="Trebuchet MS"/>
              <a:sym typeface="Trebuchet MS"/>
            </a:endParaRPr>
          </a:p>
          <a:p>
            <a:pPr marL="533400" marR="0" lvl="1" indent="-171450" algn="l" rtl="0">
              <a:lnSpc>
                <a:spcPct val="100000"/>
              </a:lnSpc>
              <a:spcBef>
                <a:spcPts val="355"/>
              </a:spcBef>
              <a:spcAft>
                <a:spcPts val="0"/>
              </a:spcAft>
              <a:buClr>
                <a:schemeClr val="dk1"/>
              </a:buClr>
              <a:buSzPts val="1500"/>
              <a:buFont typeface="Trebuchet MS"/>
              <a:buChar char="•"/>
            </a:pPr>
            <a:r>
              <a:rPr lang="en-US" sz="1400" b="1" i="1" u="none" strike="noStrike" cap="none">
                <a:solidFill>
                  <a:schemeClr val="dk1"/>
                </a:solidFill>
                <a:latin typeface="Trebuchet MS"/>
                <a:ea typeface="Trebuchet MS"/>
                <a:cs typeface="Trebuchet MS"/>
                <a:sym typeface="Trebuchet MS"/>
              </a:rPr>
              <a:t>Sujith Ramprasad Tellakula </a:t>
            </a:r>
            <a:r>
              <a:rPr lang="en-US" sz="1400" b="0" i="1" u="none" strike="noStrike" cap="none">
                <a:solidFill>
                  <a:srgbClr val="202729"/>
                </a:solidFill>
                <a:latin typeface="Trebuchet MS"/>
                <a:ea typeface="Trebuchet MS"/>
                <a:cs typeface="Trebuchet MS"/>
                <a:sym typeface="Trebuchet MS"/>
              </a:rPr>
              <a:t>(</a:t>
            </a:r>
            <a:r>
              <a:rPr lang="en-US" i="1">
                <a:solidFill>
                  <a:srgbClr val="202729"/>
                </a:solidFill>
                <a:latin typeface="Trebuchet MS"/>
                <a:ea typeface="Trebuchet MS"/>
                <a:cs typeface="Trebuchet MS"/>
                <a:sym typeface="Trebuchet MS"/>
              </a:rPr>
              <a:t>1229581862</a:t>
            </a:r>
            <a:r>
              <a:rPr lang="en-US" sz="1400" b="0" i="1" u="none" strike="noStrike" cap="none">
                <a:solidFill>
                  <a:srgbClr val="202729"/>
                </a:solidFill>
                <a:latin typeface="Trebuchet MS"/>
                <a:ea typeface="Trebuchet MS"/>
                <a:cs typeface="Trebuchet MS"/>
                <a:sym typeface="Trebuchet MS"/>
              </a:rPr>
              <a:t>)</a:t>
            </a:r>
            <a:endParaRPr sz="1400" b="0" i="0" u="none" strike="noStrike" cap="none">
              <a:solidFill>
                <a:schemeClr val="dk1"/>
              </a:solidFill>
              <a:latin typeface="Trebuchet MS"/>
              <a:ea typeface="Trebuchet MS"/>
              <a:cs typeface="Trebuchet MS"/>
              <a:sym typeface="Trebuchet MS"/>
            </a:endParaRPr>
          </a:p>
          <a:p>
            <a:pPr marL="533400" marR="0" lvl="1" indent="-171450" algn="l" rtl="0">
              <a:lnSpc>
                <a:spcPct val="100000"/>
              </a:lnSpc>
              <a:spcBef>
                <a:spcPts val="310"/>
              </a:spcBef>
              <a:spcAft>
                <a:spcPts val="0"/>
              </a:spcAft>
              <a:buClr>
                <a:schemeClr val="dk1"/>
              </a:buClr>
              <a:buSzPts val="1500"/>
              <a:buFont typeface="Trebuchet MS"/>
              <a:buChar char="•"/>
            </a:pPr>
            <a:r>
              <a:rPr lang="en-US" sz="1400" b="1" i="1" u="none" strike="noStrike" cap="none">
                <a:solidFill>
                  <a:schemeClr val="dk1"/>
                </a:solidFill>
                <a:latin typeface="Trebuchet MS"/>
                <a:ea typeface="Trebuchet MS"/>
                <a:cs typeface="Trebuchet MS"/>
                <a:sym typeface="Trebuchet MS"/>
              </a:rPr>
              <a:t>Ronit Patil</a:t>
            </a:r>
            <a:r>
              <a:rPr lang="en-US" sz="1400" b="1" i="1" u="none" strike="noStrike" cap="none">
                <a:solidFill>
                  <a:srgbClr val="202729"/>
                </a:solidFill>
                <a:latin typeface="Trebuchet MS"/>
                <a:ea typeface="Trebuchet MS"/>
                <a:cs typeface="Trebuchet MS"/>
                <a:sym typeface="Trebuchet MS"/>
              </a:rPr>
              <a:t> </a:t>
            </a:r>
            <a:r>
              <a:rPr lang="en-US" sz="1400" b="0" i="1" u="none" strike="noStrike" cap="none">
                <a:solidFill>
                  <a:srgbClr val="202729"/>
                </a:solidFill>
                <a:latin typeface="Trebuchet MS"/>
                <a:ea typeface="Trebuchet MS"/>
                <a:cs typeface="Trebuchet MS"/>
                <a:sym typeface="Trebuchet MS"/>
              </a:rPr>
              <a:t>(12</a:t>
            </a:r>
            <a:r>
              <a:rPr lang="en-US" i="1">
                <a:solidFill>
                  <a:srgbClr val="202729"/>
                </a:solidFill>
                <a:latin typeface="Trebuchet MS"/>
                <a:ea typeface="Trebuchet MS"/>
                <a:cs typeface="Trebuchet MS"/>
                <a:sym typeface="Trebuchet MS"/>
              </a:rPr>
              <a:t>30531746</a:t>
            </a:r>
            <a:r>
              <a:rPr lang="en-US" sz="1400" b="0" i="1" u="none" strike="noStrike" cap="none">
                <a:solidFill>
                  <a:srgbClr val="202729"/>
                </a:solidFill>
                <a:latin typeface="Trebuchet MS"/>
                <a:ea typeface="Trebuchet MS"/>
                <a:cs typeface="Trebuchet MS"/>
                <a:sym typeface="Trebuchet MS"/>
              </a:rPr>
              <a:t>)</a:t>
            </a:r>
            <a:endParaRPr sz="1400" b="0" i="0" u="none" strike="noStrike" cap="none">
              <a:solidFill>
                <a:schemeClr val="dk1"/>
              </a:solidFill>
              <a:latin typeface="Trebuchet MS"/>
              <a:ea typeface="Trebuchet MS"/>
              <a:cs typeface="Trebuchet MS"/>
              <a:sym typeface="Trebuchet MS"/>
            </a:endParaRPr>
          </a:p>
          <a:p>
            <a:pPr marL="533400" marR="0" lvl="1" indent="-171450" algn="l" rtl="0">
              <a:lnSpc>
                <a:spcPct val="100000"/>
              </a:lnSpc>
              <a:spcBef>
                <a:spcPts val="310"/>
              </a:spcBef>
              <a:spcAft>
                <a:spcPts val="0"/>
              </a:spcAft>
              <a:buClr>
                <a:srgbClr val="202729"/>
              </a:buClr>
              <a:buSzPts val="1500"/>
              <a:buFont typeface="Trebuchet MS"/>
              <a:buChar char="•"/>
            </a:pPr>
            <a:r>
              <a:rPr lang="en-US" sz="1400" b="1" i="1" u="none" strike="noStrike" cap="none">
                <a:solidFill>
                  <a:srgbClr val="202729"/>
                </a:solidFill>
                <a:latin typeface="Trebuchet MS"/>
                <a:ea typeface="Trebuchet MS"/>
                <a:cs typeface="Trebuchet MS"/>
                <a:sym typeface="Trebuchet MS"/>
              </a:rPr>
              <a:t>Vishnu Batla </a:t>
            </a:r>
            <a:r>
              <a:rPr lang="en-US" sz="1400" b="0" i="1" u="none" strike="noStrike" cap="none">
                <a:solidFill>
                  <a:srgbClr val="202729"/>
                </a:solidFill>
                <a:latin typeface="Trebuchet MS"/>
                <a:ea typeface="Trebuchet MS"/>
                <a:cs typeface="Trebuchet MS"/>
                <a:sym typeface="Trebuchet MS"/>
              </a:rPr>
              <a:t>(1229798260)</a:t>
            </a:r>
            <a:endParaRPr sz="1400" b="0" i="0" u="none" strike="noStrike" cap="none">
              <a:solidFill>
                <a:schemeClr val="dk1"/>
              </a:solidFill>
              <a:latin typeface="Trebuchet MS"/>
              <a:ea typeface="Trebuchet MS"/>
              <a:cs typeface="Trebuchet MS"/>
              <a:sym typeface="Trebuchet MS"/>
            </a:endParaRPr>
          </a:p>
          <a:p>
            <a:pPr marL="533400" marR="0" lvl="1" indent="-171450" algn="l" rtl="0">
              <a:lnSpc>
                <a:spcPct val="100000"/>
              </a:lnSpc>
              <a:spcBef>
                <a:spcPts val="340"/>
              </a:spcBef>
              <a:spcAft>
                <a:spcPts val="0"/>
              </a:spcAft>
              <a:buClr>
                <a:schemeClr val="dk1"/>
              </a:buClr>
              <a:buSzPts val="1500"/>
              <a:buFont typeface="Trebuchet MS"/>
              <a:buChar char="•"/>
            </a:pPr>
            <a:r>
              <a:rPr lang="en-US" sz="1400" b="1" i="1" u="none" strike="noStrike" cap="none">
                <a:solidFill>
                  <a:schemeClr val="dk1"/>
                </a:solidFill>
                <a:latin typeface="Trebuchet MS"/>
                <a:ea typeface="Trebuchet MS"/>
                <a:cs typeface="Trebuchet MS"/>
                <a:sym typeface="Trebuchet MS"/>
              </a:rPr>
              <a:t>Jay Mistry </a:t>
            </a:r>
            <a:r>
              <a:rPr lang="en-US" sz="1400" b="0" i="1" u="none" strike="noStrike" cap="none">
                <a:solidFill>
                  <a:srgbClr val="202729"/>
                </a:solidFill>
                <a:latin typeface="Trebuchet MS"/>
                <a:ea typeface="Trebuchet MS"/>
                <a:cs typeface="Trebuchet MS"/>
                <a:sym typeface="Trebuchet MS"/>
              </a:rPr>
              <a:t>(122</a:t>
            </a:r>
            <a:r>
              <a:rPr lang="en-US" i="1">
                <a:solidFill>
                  <a:srgbClr val="202729"/>
                </a:solidFill>
                <a:latin typeface="Trebuchet MS"/>
                <a:ea typeface="Trebuchet MS"/>
                <a:cs typeface="Trebuchet MS"/>
                <a:sym typeface="Trebuchet MS"/>
              </a:rPr>
              <a:t>9662137</a:t>
            </a:r>
            <a:r>
              <a:rPr lang="en-US" sz="1400" b="0" i="1" u="none" strike="noStrike" cap="none">
                <a:solidFill>
                  <a:srgbClr val="202729"/>
                </a:solidFill>
                <a:latin typeface="Trebuchet MS"/>
                <a:ea typeface="Trebuchet MS"/>
                <a:cs typeface="Trebuchet MS"/>
                <a:sym typeface="Trebuchet MS"/>
              </a:rPr>
              <a:t>)</a:t>
            </a:r>
            <a:endParaRPr sz="1400" b="0" i="0" u="none" strike="noStrike" cap="none">
              <a:solidFill>
                <a:schemeClr val="dk1"/>
              </a:solidFill>
              <a:latin typeface="Trebuchet MS"/>
              <a:ea typeface="Trebuchet MS"/>
              <a:cs typeface="Trebuchet MS"/>
              <a:sym typeface="Trebuchet MS"/>
            </a:endParaRPr>
          </a:p>
          <a:p>
            <a:pPr marL="533400" marR="0" lvl="1" indent="-171450" algn="l" rtl="0">
              <a:lnSpc>
                <a:spcPct val="100000"/>
              </a:lnSpc>
              <a:spcBef>
                <a:spcPts val="405"/>
              </a:spcBef>
              <a:spcAft>
                <a:spcPts val="0"/>
              </a:spcAft>
              <a:buClr>
                <a:schemeClr val="dk1"/>
              </a:buClr>
              <a:buSzPts val="1500"/>
              <a:buFont typeface="Trebuchet MS"/>
              <a:buChar char="•"/>
            </a:pPr>
            <a:r>
              <a:rPr lang="en-US" sz="1400" b="1" i="1" u="none" strike="noStrike" cap="none">
                <a:solidFill>
                  <a:schemeClr val="dk1"/>
                </a:solidFill>
                <a:latin typeface="Trebuchet MS"/>
                <a:ea typeface="Trebuchet MS"/>
                <a:cs typeface="Trebuchet MS"/>
                <a:sym typeface="Trebuchet MS"/>
              </a:rPr>
              <a:t>Simran Panchal </a:t>
            </a:r>
            <a:r>
              <a:rPr lang="en-US" sz="1400" b="0" i="1" u="none" strike="noStrike" cap="none">
                <a:solidFill>
                  <a:srgbClr val="202729"/>
                </a:solidFill>
                <a:latin typeface="Trebuchet MS"/>
                <a:ea typeface="Trebuchet MS"/>
                <a:cs typeface="Trebuchet MS"/>
                <a:sym typeface="Trebuchet MS"/>
              </a:rPr>
              <a:t>(1225347240)</a:t>
            </a:r>
            <a:endParaRPr sz="1400" b="0" i="0" u="none" strike="noStrike" cap="none">
              <a:solidFill>
                <a:schemeClr val="dk1"/>
              </a:solidFill>
              <a:latin typeface="Trebuchet MS"/>
              <a:ea typeface="Trebuchet MS"/>
              <a:cs typeface="Trebuchet MS"/>
              <a:sym typeface="Trebuchet MS"/>
            </a:endParaRPr>
          </a:p>
        </p:txBody>
      </p:sp>
      <p:sp>
        <p:nvSpPr>
          <p:cNvPr id="54" name="Google Shape;54;p7"/>
          <p:cNvSpPr txBox="1"/>
          <p:nvPr/>
        </p:nvSpPr>
        <p:spPr>
          <a:xfrm>
            <a:off x="3736024" y="3747383"/>
            <a:ext cx="4756531" cy="289823"/>
          </a:xfrm>
          <a:prstGeom prst="rect">
            <a:avLst/>
          </a:prstGeom>
          <a:noFill/>
          <a:ln>
            <a:noFill/>
          </a:ln>
        </p:spPr>
        <p:txBody>
          <a:bodyPr spcFirstLastPara="1" wrap="square" lIns="0" tIns="12700" rIns="0" bIns="0" anchor="t" anchorCtr="0">
            <a:spAutoFit/>
          </a:bodyPr>
          <a:lstStyle/>
          <a:p>
            <a:pPr marL="190500" marR="0" lvl="0" indent="-177800" algn="l" rtl="0">
              <a:lnSpc>
                <a:spcPct val="100000"/>
              </a:lnSpc>
              <a:spcBef>
                <a:spcPts val="0"/>
              </a:spcBef>
              <a:spcAft>
                <a:spcPts val="0"/>
              </a:spcAft>
              <a:buClr>
                <a:srgbClr val="202729"/>
              </a:buClr>
              <a:buSzPts val="1800"/>
              <a:buFont typeface="Trebuchet MS"/>
              <a:buChar char="•"/>
            </a:pPr>
            <a:r>
              <a:rPr lang="en-US" sz="1800" b="0" i="0" u="none" strike="noStrike" cap="none">
                <a:solidFill>
                  <a:srgbClr val="202729"/>
                </a:solidFill>
                <a:latin typeface="Trebuchet MS"/>
                <a:ea typeface="Trebuchet MS"/>
                <a:cs typeface="Trebuchet MS"/>
                <a:sym typeface="Trebuchet MS"/>
              </a:rPr>
              <a:t>Presentation Date: March 25th, 2024</a:t>
            </a:r>
            <a:endParaRPr sz="1800" b="0" i="0" u="none" strike="noStrike" cap="none">
              <a:solidFill>
                <a:schemeClr val="dk1"/>
              </a:solidFill>
              <a:latin typeface="Trebuchet MS"/>
              <a:ea typeface="Trebuchet MS"/>
              <a:cs typeface="Trebuchet MS"/>
              <a:sym typeface="Trebuchet MS"/>
            </a:endParaRPr>
          </a:p>
        </p:txBody>
      </p:sp>
      <p:sp>
        <p:nvSpPr>
          <p:cNvPr id="55" name="Google Shape;55;p7"/>
          <p:cNvSpPr txBox="1"/>
          <p:nvPr/>
        </p:nvSpPr>
        <p:spPr>
          <a:xfrm>
            <a:off x="391813" y="1827276"/>
            <a:ext cx="2244725" cy="610870"/>
          </a:xfrm>
          <a:prstGeom prst="rect">
            <a:avLst/>
          </a:prstGeom>
          <a:noFill/>
          <a:ln>
            <a:noFill/>
          </a:ln>
        </p:spPr>
        <p:txBody>
          <a:bodyPr spcFirstLastPara="1" wrap="square" lIns="0" tIns="12700" rIns="0" bIns="0" anchor="t" anchorCtr="0">
            <a:spAutoFit/>
          </a:bodyPr>
          <a:lstStyle/>
          <a:p>
            <a:pPr marL="0" marR="0" lvl="0" indent="0" algn="ctr" rtl="0">
              <a:lnSpc>
                <a:spcPct val="11525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CSE 573 - SWM</a:t>
            </a: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1525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Project Presentation</a:t>
            </a:r>
            <a:endParaRPr sz="2000" b="0" i="0" u="none" strike="noStrike" cap="none">
              <a:solidFill>
                <a:schemeClr val="dk1"/>
              </a:solidFill>
              <a:latin typeface="Times New Roman"/>
              <a:ea typeface="Times New Roman"/>
              <a:cs typeface="Times New Roman"/>
              <a:sym typeface="Times New Roman"/>
            </a:endParaRPr>
          </a:p>
        </p:txBody>
      </p:sp>
      <p:sp>
        <p:nvSpPr>
          <p:cNvPr id="56" name="Google Shape;56;p7"/>
          <p:cNvSpPr txBox="1"/>
          <p:nvPr/>
        </p:nvSpPr>
        <p:spPr>
          <a:xfrm>
            <a:off x="948263" y="2653283"/>
            <a:ext cx="1132205" cy="598805"/>
          </a:xfrm>
          <a:prstGeom prst="rect">
            <a:avLst/>
          </a:prstGeom>
          <a:noFill/>
          <a:ln>
            <a:noFill/>
          </a:ln>
        </p:spPr>
        <p:txBody>
          <a:bodyPr spcFirstLastPara="1" wrap="square" lIns="0" tIns="12700" rIns="0" bIns="0" anchor="t" anchorCtr="0">
            <a:spAutoFit/>
          </a:bodyPr>
          <a:lstStyle/>
          <a:p>
            <a:pPr marL="0" marR="0" lvl="0" indent="0" algn="ctr" rtl="0">
              <a:lnSpc>
                <a:spcPct val="11275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Team 12</a:t>
            </a:r>
            <a:endParaRPr sz="2000" b="0" i="0" u="none" strike="noStrike" cap="none">
              <a:solidFill>
                <a:schemeClr val="dk1"/>
              </a:solidFill>
              <a:latin typeface="Times New Roman"/>
              <a:ea typeface="Times New Roman"/>
              <a:cs typeface="Times New Roman"/>
              <a:sym typeface="Times New Roman"/>
            </a:endParaRPr>
          </a:p>
          <a:p>
            <a:pPr marL="0" marR="0" lvl="0" indent="0" algn="ctr" rtl="0">
              <a:lnSpc>
                <a:spcPct val="11275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Project 2</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560106" y="2107692"/>
            <a:ext cx="1908900" cy="876300"/>
          </a:xfrm>
          <a:prstGeom prst="rect">
            <a:avLst/>
          </a:prstGeom>
          <a:noFill/>
          <a:ln>
            <a:noFill/>
          </a:ln>
        </p:spPr>
        <p:txBody>
          <a:bodyPr spcFirstLastPara="1" wrap="square" lIns="0" tIns="44450" rIns="0" bIns="0" anchor="t" anchorCtr="0">
            <a:spAutoFit/>
          </a:bodyPr>
          <a:lstStyle/>
          <a:p>
            <a:pPr marL="12700" marR="5080" lvl="0" indent="226059" algn="l" rtl="0">
              <a:lnSpc>
                <a:spcPct val="89500"/>
              </a:lnSpc>
              <a:spcBef>
                <a:spcPts val="0"/>
              </a:spcBef>
              <a:spcAft>
                <a:spcPts val="0"/>
              </a:spcAft>
              <a:buNone/>
            </a:pPr>
            <a:r>
              <a:rPr lang="en-US" sz="2000" b="1">
                <a:solidFill>
                  <a:srgbClr val="FFFFFF"/>
                </a:solidFill>
                <a:latin typeface="Times New Roman"/>
                <a:ea typeface="Times New Roman"/>
                <a:cs typeface="Times New Roman"/>
                <a:sym typeface="Times New Roman"/>
              </a:rPr>
              <a:t>Project Plan:  Tasks, Deadlines,  Division of Work</a:t>
            </a:r>
            <a:endParaRPr sz="2000">
              <a:latin typeface="Times New Roman"/>
              <a:ea typeface="Times New Roman"/>
              <a:cs typeface="Times New Roman"/>
              <a:sym typeface="Times New Roman"/>
            </a:endParaRPr>
          </a:p>
        </p:txBody>
      </p:sp>
      <p:graphicFrame>
        <p:nvGraphicFramePr>
          <p:cNvPr id="127" name="Google Shape;127;p16"/>
          <p:cNvGraphicFramePr/>
          <p:nvPr/>
        </p:nvGraphicFramePr>
        <p:xfrm>
          <a:off x="3279087" y="574100"/>
          <a:ext cx="5596900" cy="3533560"/>
        </p:xfrm>
        <a:graphic>
          <a:graphicData uri="http://schemas.openxmlformats.org/drawingml/2006/table">
            <a:tbl>
              <a:tblPr firstRow="1" bandRow="1">
                <a:noFill/>
                <a:tableStyleId>{D62A9478-E4A3-44AE-AAFD-7DD48A93767E}</a:tableStyleId>
              </a:tblPr>
              <a:tblGrid>
                <a:gridCol w="1450350">
                  <a:extLst>
                    <a:ext uri="{9D8B030D-6E8A-4147-A177-3AD203B41FA5}">
                      <a16:colId xmlns:a16="http://schemas.microsoft.com/office/drawing/2014/main" val="20000"/>
                    </a:ext>
                  </a:extLst>
                </a:gridCol>
                <a:gridCol w="2356475">
                  <a:extLst>
                    <a:ext uri="{9D8B030D-6E8A-4147-A177-3AD203B41FA5}">
                      <a16:colId xmlns:a16="http://schemas.microsoft.com/office/drawing/2014/main" val="20001"/>
                    </a:ext>
                  </a:extLst>
                </a:gridCol>
                <a:gridCol w="1790075">
                  <a:extLst>
                    <a:ext uri="{9D8B030D-6E8A-4147-A177-3AD203B41FA5}">
                      <a16:colId xmlns:a16="http://schemas.microsoft.com/office/drawing/2014/main" val="20002"/>
                    </a:ext>
                  </a:extLst>
                </a:gridCol>
              </a:tblGrid>
              <a:tr h="396200">
                <a:tc>
                  <a:txBody>
                    <a:bodyPr/>
                    <a:lstStyle/>
                    <a:p>
                      <a:pPr marL="0" marR="0" lvl="0" indent="0" algn="ctr" rtl="0">
                        <a:lnSpc>
                          <a:spcPct val="100000"/>
                        </a:lnSpc>
                        <a:spcBef>
                          <a:spcPts val="0"/>
                        </a:spcBef>
                        <a:spcAft>
                          <a:spcPts val="0"/>
                        </a:spcAft>
                        <a:buNone/>
                      </a:pPr>
                      <a:r>
                        <a:rPr lang="en-US" sz="1400" b="1" u="none" strike="noStrike" cap="none">
                          <a:latin typeface="Arial"/>
                          <a:ea typeface="Arial"/>
                          <a:cs typeface="Arial"/>
                          <a:sym typeface="Arial"/>
                        </a:rPr>
                        <a:t>Schedule</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CFE2F3"/>
                    </a:solidFill>
                  </a:tcPr>
                </a:tc>
                <a:tc>
                  <a:txBody>
                    <a:bodyPr/>
                    <a:lstStyle/>
                    <a:p>
                      <a:pPr marL="635" marR="0" lvl="0" indent="0" algn="ctr" rtl="0">
                        <a:lnSpc>
                          <a:spcPct val="100000"/>
                        </a:lnSpc>
                        <a:spcBef>
                          <a:spcPts val="0"/>
                        </a:spcBef>
                        <a:spcAft>
                          <a:spcPts val="0"/>
                        </a:spcAft>
                        <a:buNone/>
                      </a:pPr>
                      <a:r>
                        <a:rPr lang="en-US" sz="1400" b="1" u="none" strike="noStrike" cap="none">
                          <a:latin typeface="Arial"/>
                          <a:ea typeface="Arial"/>
                          <a:cs typeface="Arial"/>
                          <a:sym typeface="Arial"/>
                        </a:rPr>
                        <a:t>Task Description</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CFE2F3"/>
                    </a:solidFill>
                  </a:tcPr>
                </a:tc>
                <a:tc>
                  <a:txBody>
                    <a:bodyPr/>
                    <a:lstStyle/>
                    <a:p>
                      <a:pPr marL="0" marR="0" lvl="0" indent="0" algn="ctr" rtl="0">
                        <a:lnSpc>
                          <a:spcPct val="100000"/>
                        </a:lnSpc>
                        <a:spcBef>
                          <a:spcPts val="0"/>
                        </a:spcBef>
                        <a:spcAft>
                          <a:spcPts val="0"/>
                        </a:spcAft>
                        <a:buNone/>
                      </a:pPr>
                      <a:r>
                        <a:rPr lang="en-US" sz="1400" b="1" u="none" strike="noStrike" cap="none">
                          <a:latin typeface="Arial"/>
                          <a:ea typeface="Arial"/>
                          <a:cs typeface="Arial"/>
                          <a:sym typeface="Arial"/>
                        </a:rPr>
                        <a:t>Led By -</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396200">
                <a:tc>
                  <a:txBody>
                    <a:bodyPr/>
                    <a:lstStyle/>
                    <a:p>
                      <a:pPr marL="635" marR="0" lvl="0" indent="0" algn="ctr" rtl="0">
                        <a:lnSpc>
                          <a:spcPct val="100000"/>
                        </a:lnSpc>
                        <a:spcBef>
                          <a:spcPts val="0"/>
                        </a:spcBef>
                        <a:spcAft>
                          <a:spcPts val="0"/>
                        </a:spcAft>
                        <a:buNone/>
                      </a:pPr>
                      <a:r>
                        <a:rPr lang="en-US" sz="1400" u="none" strike="noStrike" cap="none">
                          <a:latin typeface="Arial"/>
                          <a:ea typeface="Arial"/>
                          <a:cs typeface="Arial"/>
                          <a:sym typeface="Arial"/>
                        </a:rPr>
                        <a:t>Feb </a:t>
                      </a:r>
                      <a:r>
                        <a:rPr lang="en-US">
                          <a:latin typeface="Arial"/>
                          <a:ea typeface="Arial"/>
                          <a:cs typeface="Arial"/>
                          <a:sym typeface="Arial"/>
                        </a:rPr>
                        <a:t>2</a:t>
                      </a:r>
                      <a:r>
                        <a:rPr lang="en-US" sz="1400" u="none" strike="noStrike" cap="none">
                          <a:latin typeface="Arial"/>
                          <a:ea typeface="Arial"/>
                          <a:cs typeface="Arial"/>
                          <a:sym typeface="Arial"/>
                        </a:rPr>
                        <a:t> - Feb </a:t>
                      </a:r>
                      <a:r>
                        <a:rPr lang="en-US">
                          <a:latin typeface="Arial"/>
                          <a:ea typeface="Arial"/>
                          <a:cs typeface="Arial"/>
                          <a:sym typeface="Arial"/>
                        </a:rPr>
                        <a:t>10</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a:latin typeface="Arial"/>
                          <a:ea typeface="Arial"/>
                          <a:cs typeface="Arial"/>
                          <a:sym typeface="Arial"/>
                        </a:rPr>
                        <a:t>Initial Research</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Font typeface="Arial"/>
                        <a:buNone/>
                      </a:pPr>
                      <a:r>
                        <a:rPr lang="en-US">
                          <a:latin typeface="Arial"/>
                          <a:ea typeface="Arial"/>
                          <a:cs typeface="Arial"/>
                          <a:sym typeface="Arial"/>
                        </a:rPr>
                        <a:t>Everyone</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635" marR="0" lvl="0" indent="0" algn="ctr" rtl="0">
                        <a:lnSpc>
                          <a:spcPct val="100000"/>
                        </a:lnSpc>
                        <a:spcBef>
                          <a:spcPts val="0"/>
                        </a:spcBef>
                        <a:spcAft>
                          <a:spcPts val="0"/>
                        </a:spcAft>
                        <a:buNone/>
                      </a:pPr>
                      <a:r>
                        <a:rPr lang="en-US" sz="1400" u="none" strike="noStrike" cap="none">
                          <a:latin typeface="Arial"/>
                          <a:ea typeface="Arial"/>
                          <a:cs typeface="Arial"/>
                          <a:sym typeface="Arial"/>
                        </a:rPr>
                        <a:t>Feb 1</a:t>
                      </a:r>
                      <a:r>
                        <a:rPr lang="en-US">
                          <a:latin typeface="Arial"/>
                          <a:ea typeface="Arial"/>
                          <a:cs typeface="Arial"/>
                          <a:sym typeface="Arial"/>
                        </a:rPr>
                        <a:t>1</a:t>
                      </a:r>
                      <a:r>
                        <a:rPr lang="en-US" sz="1400" u="none" strike="noStrike" cap="none">
                          <a:latin typeface="Arial"/>
                          <a:ea typeface="Arial"/>
                          <a:cs typeface="Arial"/>
                          <a:sym typeface="Arial"/>
                        </a:rPr>
                        <a:t> - Feb </a:t>
                      </a:r>
                      <a:r>
                        <a:rPr lang="en-US">
                          <a:latin typeface="Arial"/>
                          <a:ea typeface="Arial"/>
                          <a:cs typeface="Arial"/>
                          <a:sym typeface="Arial"/>
                        </a:rPr>
                        <a:t>16</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a:latin typeface="Arial"/>
                          <a:ea typeface="Arial"/>
                          <a:cs typeface="Arial"/>
                          <a:sym typeface="Arial"/>
                        </a:rPr>
                        <a:t>Data Collection</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Font typeface="Arial"/>
                        <a:buNone/>
                      </a:pPr>
                      <a:r>
                        <a:rPr lang="en-US">
                          <a:latin typeface="Arial"/>
                          <a:ea typeface="Arial"/>
                          <a:cs typeface="Arial"/>
                          <a:sym typeface="Arial"/>
                        </a:rPr>
                        <a:t>Simran / Jay</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Feb </a:t>
                      </a:r>
                      <a:r>
                        <a:rPr lang="en-US">
                          <a:latin typeface="Arial"/>
                          <a:ea typeface="Arial"/>
                          <a:cs typeface="Arial"/>
                          <a:sym typeface="Arial"/>
                        </a:rPr>
                        <a:t>17</a:t>
                      </a:r>
                      <a:r>
                        <a:rPr lang="en-US" sz="1400" u="none" strike="noStrike" cap="none">
                          <a:latin typeface="Arial"/>
                          <a:ea typeface="Arial"/>
                          <a:cs typeface="Arial"/>
                          <a:sym typeface="Arial"/>
                        </a:rPr>
                        <a:t> - </a:t>
                      </a:r>
                      <a:r>
                        <a:rPr lang="en-US">
                          <a:latin typeface="Arial"/>
                          <a:ea typeface="Arial"/>
                          <a:cs typeface="Arial"/>
                          <a:sym typeface="Arial"/>
                        </a:rPr>
                        <a:t>Feb 23</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Arial"/>
                          <a:ea typeface="Arial"/>
                          <a:cs typeface="Arial"/>
                          <a:sym typeface="Arial"/>
                        </a:rPr>
                        <a:t>System Design and Prototype Development</a:t>
                      </a:r>
                      <a:endParaRPr>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n-US">
                          <a:latin typeface="Arial"/>
                          <a:ea typeface="Arial"/>
                          <a:cs typeface="Arial"/>
                          <a:sym typeface="Arial"/>
                        </a:rPr>
                        <a:t>Sujith</a:t>
                      </a:r>
                      <a:r>
                        <a:rPr lang="en-US" sz="1400" u="none" strike="noStrike" cap="none">
                          <a:latin typeface="Arial"/>
                          <a:ea typeface="Arial"/>
                          <a:cs typeface="Arial"/>
                          <a:sym typeface="Arial"/>
                        </a:rPr>
                        <a:t> / </a:t>
                      </a:r>
                      <a:r>
                        <a:rPr lang="en-US">
                          <a:latin typeface="Arial"/>
                          <a:ea typeface="Arial"/>
                          <a:cs typeface="Arial"/>
                          <a:sym typeface="Arial"/>
                        </a:rPr>
                        <a:t>Ronit</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marR="0" lvl="0" indent="0" algn="ctr" rtl="0">
                        <a:lnSpc>
                          <a:spcPct val="100000"/>
                        </a:lnSpc>
                        <a:spcBef>
                          <a:spcPts val="0"/>
                        </a:spcBef>
                        <a:spcAft>
                          <a:spcPts val="0"/>
                        </a:spcAft>
                        <a:buNone/>
                      </a:pPr>
                      <a:r>
                        <a:rPr lang="en-US">
                          <a:latin typeface="Arial"/>
                          <a:ea typeface="Arial"/>
                          <a:cs typeface="Arial"/>
                          <a:sym typeface="Arial"/>
                        </a:rPr>
                        <a:t>Feb 24</a:t>
                      </a:r>
                      <a:r>
                        <a:rPr lang="en-US" sz="1400" u="none" strike="noStrike" cap="none">
                          <a:latin typeface="Arial"/>
                          <a:ea typeface="Arial"/>
                          <a:cs typeface="Arial"/>
                          <a:sym typeface="Arial"/>
                        </a:rPr>
                        <a:t> - Mar </a:t>
                      </a:r>
                      <a:r>
                        <a:rPr lang="en-US">
                          <a:latin typeface="Arial"/>
                          <a:ea typeface="Arial"/>
                          <a:cs typeface="Arial"/>
                          <a:sym typeface="Arial"/>
                        </a:rPr>
                        <a:t>5</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a:latin typeface="Arial"/>
                          <a:ea typeface="Arial"/>
                          <a:cs typeface="Arial"/>
                          <a:sym typeface="Arial"/>
                        </a:rPr>
                        <a:t>Algorithm Implementation and Testing</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n-US">
                          <a:latin typeface="Arial"/>
                          <a:ea typeface="Arial"/>
                          <a:cs typeface="Arial"/>
                          <a:sym typeface="Arial"/>
                        </a:rPr>
                        <a:t>Sujith / Ronit</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Mar </a:t>
                      </a:r>
                      <a:r>
                        <a:rPr lang="en-US">
                          <a:latin typeface="Arial"/>
                          <a:ea typeface="Arial"/>
                          <a:cs typeface="Arial"/>
                          <a:sym typeface="Arial"/>
                        </a:rPr>
                        <a:t>6</a:t>
                      </a:r>
                      <a:r>
                        <a:rPr lang="en-US" sz="1400" u="none" strike="noStrike" cap="none">
                          <a:latin typeface="Arial"/>
                          <a:ea typeface="Arial"/>
                          <a:cs typeface="Arial"/>
                          <a:sym typeface="Arial"/>
                        </a:rPr>
                        <a:t> - Mar 15</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635" marR="0" lvl="0" indent="0" algn="ctr" rtl="0">
                        <a:lnSpc>
                          <a:spcPct val="100000"/>
                        </a:lnSpc>
                        <a:spcBef>
                          <a:spcPts val="0"/>
                        </a:spcBef>
                        <a:spcAft>
                          <a:spcPts val="0"/>
                        </a:spcAft>
                        <a:buNone/>
                      </a:pPr>
                      <a:r>
                        <a:rPr lang="en-US">
                          <a:latin typeface="Arial"/>
                          <a:ea typeface="Arial"/>
                          <a:cs typeface="Arial"/>
                          <a:sym typeface="Arial"/>
                        </a:rPr>
                        <a:t>System Evaluation and Refinement</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B6D7A8"/>
                    </a:solidFill>
                  </a:tcPr>
                </a:tc>
                <a:tc>
                  <a:txBody>
                    <a:bodyPr/>
                    <a:lstStyle/>
                    <a:p>
                      <a:pPr marL="0" marR="0" lvl="0" indent="0" algn="ctr" rtl="0">
                        <a:lnSpc>
                          <a:spcPct val="100000"/>
                        </a:lnSpc>
                        <a:spcBef>
                          <a:spcPts val="0"/>
                        </a:spcBef>
                        <a:spcAft>
                          <a:spcPts val="0"/>
                        </a:spcAft>
                        <a:buNone/>
                      </a:pPr>
                      <a:r>
                        <a:rPr lang="en-US">
                          <a:latin typeface="Arial"/>
                          <a:ea typeface="Arial"/>
                          <a:cs typeface="Arial"/>
                          <a:sym typeface="Arial"/>
                        </a:rPr>
                        <a:t>Vishnu/Ronit</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Mar </a:t>
                      </a:r>
                      <a:r>
                        <a:rPr lang="en-US">
                          <a:latin typeface="Arial"/>
                          <a:ea typeface="Arial"/>
                          <a:cs typeface="Arial"/>
                          <a:sym typeface="Arial"/>
                        </a:rPr>
                        <a:t>16</a:t>
                      </a:r>
                      <a:r>
                        <a:rPr lang="en-US" sz="1400" u="none" strike="noStrike" cap="none">
                          <a:latin typeface="Arial"/>
                          <a:ea typeface="Arial"/>
                          <a:cs typeface="Arial"/>
                          <a:sym typeface="Arial"/>
                        </a:rPr>
                        <a:t> - Mar </a:t>
                      </a:r>
                      <a:r>
                        <a:rPr lang="en-US">
                          <a:latin typeface="Arial"/>
                          <a:ea typeface="Arial"/>
                          <a:cs typeface="Arial"/>
                          <a:sym typeface="Arial"/>
                        </a:rPr>
                        <a:t>29</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Final report creation</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Everyone</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Mar 30 - Apr 5</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Proofreading and revisions</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Everyone</a:t>
                      </a:r>
                      <a:endParaRPr sz="1400" u="none" strike="noStrike" cap="none">
                        <a:latin typeface="Arial"/>
                        <a:ea typeface="Arial"/>
                        <a:cs typeface="Arial"/>
                        <a:sym typeface="Arial"/>
                      </a:endParaRPr>
                    </a:p>
                  </a:txBody>
                  <a:tcPr marL="0" marR="0" marT="90800" marB="0">
                    <a:lnL w="12700" cap="flat" cmpd="sng">
                      <a:solidFill>
                        <a:srgbClr val="9E9E9E"/>
                      </a:solidFill>
                      <a:prstDash val="solid"/>
                      <a:round/>
                      <a:headEnd type="none" w="sm" len="sm"/>
                      <a:tailEnd type="none" w="sm" len="sm"/>
                    </a:lnL>
                    <a:lnR w="12700" cap="flat" cmpd="sng">
                      <a:solidFill>
                        <a:srgbClr val="9E9E9E"/>
                      </a:solidFill>
                      <a:prstDash val="solid"/>
                      <a:round/>
                      <a:headEnd type="none" w="sm" len="sm"/>
                      <a:tailEnd type="none" w="sm" len="sm"/>
                    </a:lnR>
                    <a:lnT w="12700" cap="flat" cmpd="sng">
                      <a:solidFill>
                        <a:srgbClr val="9E9E9E"/>
                      </a:solidFill>
                      <a:prstDash val="solid"/>
                      <a:round/>
                      <a:headEnd type="none" w="sm" len="sm"/>
                      <a:tailEnd type="none" w="sm" len="sm"/>
                    </a:lnT>
                    <a:lnB w="12700"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128" name="Google Shape;128;p16"/>
          <p:cNvGrpSpPr/>
          <p:nvPr/>
        </p:nvGrpSpPr>
        <p:grpSpPr>
          <a:xfrm>
            <a:off x="7736936" y="4509762"/>
            <a:ext cx="168225" cy="608875"/>
            <a:chOff x="7736936" y="4509762"/>
            <a:chExt cx="168225" cy="608875"/>
          </a:xfrm>
        </p:grpSpPr>
        <p:pic>
          <p:nvPicPr>
            <p:cNvPr id="129" name="Google Shape;129;p16"/>
            <p:cNvPicPr preferRelativeResize="0"/>
            <p:nvPr/>
          </p:nvPicPr>
          <p:blipFill rotWithShape="1">
            <a:blip r:embed="rId3">
              <a:alphaModFix/>
            </a:blip>
            <a:srcRect/>
            <a:stretch/>
          </p:blipFill>
          <p:spPr>
            <a:xfrm>
              <a:off x="7736936" y="4509762"/>
              <a:ext cx="168225" cy="183225"/>
            </a:xfrm>
            <a:prstGeom prst="rect">
              <a:avLst/>
            </a:prstGeom>
            <a:noFill/>
            <a:ln>
              <a:noFill/>
            </a:ln>
          </p:spPr>
        </p:pic>
        <p:pic>
          <p:nvPicPr>
            <p:cNvPr id="130" name="Google Shape;130;p16"/>
            <p:cNvPicPr preferRelativeResize="0"/>
            <p:nvPr/>
          </p:nvPicPr>
          <p:blipFill rotWithShape="1">
            <a:blip r:embed="rId4">
              <a:alphaModFix/>
            </a:blip>
            <a:srcRect/>
            <a:stretch/>
          </p:blipFill>
          <p:spPr>
            <a:xfrm>
              <a:off x="7736936" y="4722587"/>
              <a:ext cx="168225" cy="183225"/>
            </a:xfrm>
            <a:prstGeom prst="rect">
              <a:avLst/>
            </a:prstGeom>
            <a:noFill/>
            <a:ln>
              <a:noFill/>
            </a:ln>
          </p:spPr>
        </p:pic>
        <p:pic>
          <p:nvPicPr>
            <p:cNvPr id="131" name="Google Shape;131;p16"/>
            <p:cNvPicPr preferRelativeResize="0"/>
            <p:nvPr/>
          </p:nvPicPr>
          <p:blipFill rotWithShape="1">
            <a:blip r:embed="rId5">
              <a:alphaModFix/>
            </a:blip>
            <a:srcRect/>
            <a:stretch/>
          </p:blipFill>
          <p:spPr>
            <a:xfrm>
              <a:off x="7736936" y="4935412"/>
              <a:ext cx="168225" cy="183225"/>
            </a:xfrm>
            <a:prstGeom prst="rect">
              <a:avLst/>
            </a:prstGeom>
            <a:noFill/>
            <a:ln>
              <a:noFill/>
            </a:ln>
          </p:spPr>
        </p:pic>
      </p:grpSp>
      <p:sp>
        <p:nvSpPr>
          <p:cNvPr id="132" name="Google Shape;132;p16"/>
          <p:cNvSpPr txBox="1"/>
          <p:nvPr/>
        </p:nvSpPr>
        <p:spPr>
          <a:xfrm>
            <a:off x="8046999" y="4452620"/>
            <a:ext cx="779145" cy="665480"/>
          </a:xfrm>
          <a:prstGeom prst="rect">
            <a:avLst/>
          </a:prstGeom>
          <a:noFill/>
          <a:ln>
            <a:noFill/>
          </a:ln>
        </p:spPr>
        <p:txBody>
          <a:bodyPr spcFirstLastPara="1" wrap="square" lIns="0" tIns="12700" rIns="0" bIns="0" anchor="t" anchorCtr="0">
            <a:spAutoFit/>
          </a:bodyPr>
          <a:lstStyle/>
          <a:p>
            <a:pPr marL="12700" marR="5080" lvl="0" indent="0" algn="just" rtl="0">
              <a:lnSpc>
                <a:spcPct val="116700"/>
              </a:lnSpc>
              <a:spcBef>
                <a:spcPts val="0"/>
              </a:spcBef>
              <a:spcAft>
                <a:spcPts val="0"/>
              </a:spcAft>
              <a:buNone/>
            </a:pPr>
            <a:r>
              <a:rPr lang="en-US" sz="1200">
                <a:solidFill>
                  <a:srgbClr val="616161"/>
                </a:solidFill>
                <a:latin typeface="Trebuchet MS"/>
                <a:ea typeface="Trebuchet MS"/>
                <a:cs typeface="Trebuchet MS"/>
                <a:sym typeface="Trebuchet MS"/>
              </a:rPr>
              <a:t>Completed  In Progress  Scheduled</a:t>
            </a:r>
            <a:endParaRPr sz="12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p:nvPr/>
        </p:nvSpPr>
        <p:spPr>
          <a:xfrm>
            <a:off x="909356" y="2107692"/>
            <a:ext cx="1210310"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b="1">
                <a:solidFill>
                  <a:srgbClr val="FFFFFF"/>
                </a:solidFill>
                <a:latin typeface="Times New Roman"/>
                <a:ea typeface="Times New Roman"/>
                <a:cs typeface="Times New Roman"/>
                <a:sym typeface="Times New Roman"/>
              </a:rPr>
              <a:t>References</a:t>
            </a:r>
            <a:endParaRPr sz="2000">
              <a:solidFill>
                <a:schemeClr val="dk1"/>
              </a:solidFill>
              <a:latin typeface="Times New Roman"/>
              <a:ea typeface="Times New Roman"/>
              <a:cs typeface="Times New Roman"/>
              <a:sym typeface="Times New Roman"/>
            </a:endParaRPr>
          </a:p>
        </p:txBody>
      </p:sp>
      <p:sp>
        <p:nvSpPr>
          <p:cNvPr id="138" name="Google Shape;138;p17"/>
          <p:cNvSpPr txBox="1"/>
          <p:nvPr/>
        </p:nvSpPr>
        <p:spPr>
          <a:xfrm>
            <a:off x="3063600" y="355200"/>
            <a:ext cx="6080400" cy="443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[1] </a:t>
            </a:r>
            <a:r>
              <a:rPr lang="en-US" sz="1200" b="1">
                <a:solidFill>
                  <a:schemeClr val="dk1"/>
                </a:solidFill>
                <a:latin typeface="Calibri"/>
                <a:ea typeface="Calibri"/>
                <a:cs typeface="Calibri"/>
                <a:sym typeface="Calibri"/>
              </a:rPr>
              <a:t>Langchain Documentation:</a:t>
            </a:r>
            <a:r>
              <a:rPr lang="en-US" sz="1200">
                <a:solidFill>
                  <a:schemeClr val="dk1"/>
                </a:solidFill>
                <a:latin typeface="Calibri"/>
                <a:ea typeface="Calibri"/>
                <a:cs typeface="Calibri"/>
                <a:sym typeface="Calibri"/>
              </a:rPr>
              <a:t> </a:t>
            </a:r>
            <a:r>
              <a:rPr lang="en-US" sz="1200" u="sng">
                <a:solidFill>
                  <a:schemeClr val="hlink"/>
                </a:solidFill>
                <a:hlinkClick r:id="rId3"/>
              </a:rPr>
              <a:t>https://python.langchain.com/docs/get_started/introduction</a:t>
            </a:r>
            <a:endParaRPr sz="1200"/>
          </a:p>
          <a:p>
            <a:pPr marL="0" marR="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[2] </a:t>
            </a:r>
            <a:r>
              <a:rPr lang="en-US" sz="1200" b="1">
                <a:solidFill>
                  <a:schemeClr val="dk1"/>
                </a:solidFill>
                <a:latin typeface="Calibri"/>
                <a:ea typeface="Calibri"/>
                <a:cs typeface="Calibri"/>
                <a:sym typeface="Calibri"/>
              </a:rPr>
              <a:t>OpenAI API Documentation: </a:t>
            </a:r>
            <a:r>
              <a:rPr lang="en-US" sz="1200" u="sng">
                <a:solidFill>
                  <a:schemeClr val="hlink"/>
                </a:solidFill>
                <a:hlinkClick r:id="rId4"/>
              </a:rPr>
              <a:t>https://platform.openai.com/docs/introduction</a:t>
            </a:r>
            <a:endParaRPr sz="1200"/>
          </a:p>
          <a:p>
            <a:pPr marL="0" marR="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[3] </a:t>
            </a:r>
            <a:r>
              <a:rPr lang="en-US" sz="1200" b="1">
                <a:solidFill>
                  <a:schemeClr val="dk1"/>
                </a:solidFill>
                <a:latin typeface="Calibri"/>
                <a:ea typeface="Calibri"/>
                <a:cs typeface="Calibri"/>
                <a:sym typeface="Calibri"/>
              </a:rPr>
              <a:t>Streamlit Documentation:</a:t>
            </a:r>
            <a:r>
              <a:rPr lang="en-US" sz="1200">
                <a:solidFill>
                  <a:schemeClr val="dk1"/>
                </a:solidFill>
                <a:latin typeface="Calibri"/>
                <a:ea typeface="Calibri"/>
                <a:cs typeface="Calibri"/>
                <a:sym typeface="Calibri"/>
              </a:rPr>
              <a:t> </a:t>
            </a:r>
            <a:r>
              <a:rPr lang="en-US" sz="1200" u="sng">
                <a:solidFill>
                  <a:schemeClr val="hlink"/>
                </a:solidFill>
                <a:hlinkClick r:id="rId5"/>
              </a:rPr>
              <a:t>https://docs.streamlit.io/</a:t>
            </a:r>
            <a:endParaRPr sz="1200"/>
          </a:p>
          <a:p>
            <a:pPr marL="0" marR="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[4] </a:t>
            </a:r>
            <a:r>
              <a:rPr lang="en-US" sz="1200" b="1">
                <a:solidFill>
                  <a:schemeClr val="dk1"/>
                </a:solidFill>
                <a:latin typeface="Calibri"/>
                <a:ea typeface="Calibri"/>
                <a:cs typeface="Calibri"/>
                <a:sym typeface="Calibri"/>
              </a:rPr>
              <a:t>Trulens Evaluation with Langchain Quickstart:</a:t>
            </a:r>
            <a:r>
              <a:rPr lang="en-US" sz="1200">
                <a:solidFill>
                  <a:schemeClr val="dk1"/>
                </a:solidFill>
                <a:latin typeface="Calibri"/>
                <a:ea typeface="Calibri"/>
                <a:cs typeface="Calibri"/>
                <a:sym typeface="Calibri"/>
              </a:rPr>
              <a:t> </a:t>
            </a:r>
            <a:r>
              <a:rPr lang="en-US" sz="1200" u="sng">
                <a:solidFill>
                  <a:schemeClr val="hlink"/>
                </a:solidFill>
                <a:hlinkClick r:id="rId6"/>
              </a:rPr>
              <a:t>https://www.trulens.org/trulens_eval/getting_started/quickstarts/langchain_quickstart/</a:t>
            </a:r>
            <a:endParaRPr sz="1200"/>
          </a:p>
          <a:p>
            <a:pPr marL="0" marR="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[5] Anand V. Saurkar, Kedar G. Pathare, and Shweta A. Gode. </a:t>
            </a:r>
            <a:r>
              <a:rPr lang="en-US" sz="1200" b="1">
                <a:solidFill>
                  <a:schemeClr val="dk1"/>
                </a:solidFill>
                <a:latin typeface="Calibri"/>
                <a:ea typeface="Calibri"/>
                <a:cs typeface="Calibri"/>
                <a:sym typeface="Calibri"/>
              </a:rPr>
              <a:t>An overview on web scraping techniques and tools</a:t>
            </a:r>
            <a:r>
              <a:rPr lang="en-US" sz="1200">
                <a:solidFill>
                  <a:schemeClr val="dk1"/>
                </a:solidFill>
                <a:latin typeface="Calibri"/>
                <a:ea typeface="Calibri"/>
                <a:cs typeface="Calibri"/>
                <a:sym typeface="Calibri"/>
              </a:rPr>
              <a:t>. 2018. </a:t>
            </a:r>
            <a:endParaRPr sz="1200"/>
          </a:p>
          <a:p>
            <a:pPr marL="0" marR="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[6] Parikshit Sondhi, Jimeng Sun, Hanghang Tong, and Chengxiang Zhai. </a:t>
            </a:r>
            <a:r>
              <a:rPr lang="en-US" sz="1200" b="1">
                <a:solidFill>
                  <a:schemeClr val="dk1"/>
                </a:solidFill>
                <a:latin typeface="Calibri"/>
                <a:ea typeface="Calibri"/>
                <a:cs typeface="Calibri"/>
                <a:sym typeface="Calibri"/>
              </a:rPr>
              <a:t>Sympgraph: A framework for mining clinical notes through symptom relation graphs</a:t>
            </a:r>
            <a:r>
              <a:rPr lang="en-US" sz="1200">
                <a:solidFill>
                  <a:schemeClr val="dk1"/>
                </a:solidFill>
                <a:latin typeface="Calibri"/>
                <a:ea typeface="Calibri"/>
                <a:cs typeface="Calibri"/>
                <a:sym typeface="Calibri"/>
              </a:rPr>
              <a:t>. In KDD’12 - 18th ACM SIGKDD International Conference on Knowledge Discovery and Data Mining, Proceedings of the ACM SIGKDD International Conference on Knowledge Discovery and Data Mining, pages 1167–1175, September 2012. 18th ACM SIGKDD International Conference on Knowledge Discovery and Data Mining, KDD 2012 ; Conference date: 12-08-2012 Through 16-08-2012. </a:t>
            </a:r>
            <a:endParaRPr sz="1200"/>
          </a:p>
          <a:p>
            <a:pPr marL="0" marR="0" lvl="0" indent="0" algn="l" rtl="0">
              <a:lnSpc>
                <a:spcPct val="150000"/>
              </a:lnSpc>
              <a:spcBef>
                <a:spcPts val="0"/>
              </a:spcBef>
              <a:spcAft>
                <a:spcPts val="0"/>
              </a:spcAft>
              <a:buNone/>
            </a:pPr>
            <a:r>
              <a:rPr lang="en-US" sz="1200">
                <a:solidFill>
                  <a:schemeClr val="dk1"/>
                </a:solidFill>
                <a:latin typeface="Calibri"/>
                <a:ea typeface="Calibri"/>
                <a:cs typeface="Calibri"/>
                <a:sym typeface="Calibri"/>
              </a:rPr>
              <a:t>[7] Illhoi Yoo, Jinbo Bi, and Xiaohua Hu, editors. 2019 IEEE International Conference on Bioinformatics and Biomedicine, BIBM 2019, San Diego, CA, USA, November 18-21, 2019. IEEE, 2019.</a:t>
            </a:r>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0"/>
        <p:cNvGrpSpPr/>
        <p:nvPr/>
      </p:nvGrpSpPr>
      <p:grpSpPr>
        <a:xfrm>
          <a:off x="0" y="0"/>
          <a:ext cx="0" cy="0"/>
          <a:chOff x="0" y="0"/>
          <a:chExt cx="0" cy="0"/>
        </a:xfrm>
      </p:grpSpPr>
      <p:grpSp>
        <p:nvGrpSpPr>
          <p:cNvPr id="61" name="Google Shape;61;p8"/>
          <p:cNvGrpSpPr/>
          <p:nvPr/>
        </p:nvGrpSpPr>
        <p:grpSpPr>
          <a:xfrm>
            <a:off x="0" y="0"/>
            <a:ext cx="3029712" cy="5143499"/>
            <a:chOff x="0" y="0"/>
            <a:chExt cx="3029712" cy="5143499"/>
          </a:xfrm>
        </p:grpSpPr>
        <p:pic>
          <p:nvPicPr>
            <p:cNvPr id="62" name="Google Shape;62;p8"/>
            <p:cNvPicPr preferRelativeResize="0"/>
            <p:nvPr/>
          </p:nvPicPr>
          <p:blipFill rotWithShape="1">
            <a:blip r:embed="rId3">
              <a:alphaModFix/>
            </a:blip>
            <a:srcRect/>
            <a:stretch/>
          </p:blipFill>
          <p:spPr>
            <a:xfrm>
              <a:off x="0" y="0"/>
              <a:ext cx="3029712" cy="5143499"/>
            </a:xfrm>
            <a:prstGeom prst="rect">
              <a:avLst/>
            </a:prstGeom>
            <a:noFill/>
            <a:ln>
              <a:noFill/>
            </a:ln>
          </p:spPr>
        </p:pic>
        <p:pic>
          <p:nvPicPr>
            <p:cNvPr id="63" name="Google Shape;63;p8"/>
            <p:cNvPicPr preferRelativeResize="0"/>
            <p:nvPr/>
          </p:nvPicPr>
          <p:blipFill rotWithShape="1">
            <a:blip r:embed="rId4">
              <a:alphaModFix/>
            </a:blip>
            <a:srcRect/>
            <a:stretch/>
          </p:blipFill>
          <p:spPr>
            <a:xfrm>
              <a:off x="0" y="3264408"/>
              <a:ext cx="3029712" cy="1877568"/>
            </a:xfrm>
            <a:prstGeom prst="rect">
              <a:avLst/>
            </a:prstGeom>
            <a:noFill/>
            <a:ln>
              <a:noFill/>
            </a:ln>
          </p:spPr>
        </p:pic>
        <p:pic>
          <p:nvPicPr>
            <p:cNvPr id="64" name="Google Shape;64;p8"/>
            <p:cNvPicPr preferRelativeResize="0"/>
            <p:nvPr/>
          </p:nvPicPr>
          <p:blipFill rotWithShape="1">
            <a:blip r:embed="rId5">
              <a:alphaModFix/>
            </a:blip>
            <a:srcRect/>
            <a:stretch/>
          </p:blipFill>
          <p:spPr>
            <a:xfrm>
              <a:off x="0" y="752855"/>
              <a:ext cx="2554224" cy="3139440"/>
            </a:xfrm>
            <a:prstGeom prst="rect">
              <a:avLst/>
            </a:prstGeom>
            <a:noFill/>
            <a:ln>
              <a:noFill/>
            </a:ln>
          </p:spPr>
        </p:pic>
        <p:pic>
          <p:nvPicPr>
            <p:cNvPr id="65" name="Google Shape;65;p8"/>
            <p:cNvPicPr preferRelativeResize="0"/>
            <p:nvPr/>
          </p:nvPicPr>
          <p:blipFill rotWithShape="1">
            <a:blip r:embed="rId6">
              <a:alphaModFix/>
            </a:blip>
            <a:srcRect/>
            <a:stretch/>
          </p:blipFill>
          <p:spPr>
            <a:xfrm>
              <a:off x="0" y="0"/>
              <a:ext cx="3029712" cy="5138927"/>
            </a:xfrm>
            <a:prstGeom prst="rect">
              <a:avLst/>
            </a:prstGeom>
            <a:noFill/>
            <a:ln>
              <a:noFill/>
            </a:ln>
          </p:spPr>
        </p:pic>
      </p:grpSp>
      <p:sp>
        <p:nvSpPr>
          <p:cNvPr id="66" name="Google Shape;66;p8"/>
          <p:cNvSpPr txBox="1"/>
          <p:nvPr/>
        </p:nvSpPr>
        <p:spPr>
          <a:xfrm>
            <a:off x="462468" y="2415539"/>
            <a:ext cx="2103755" cy="3302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Problem Definition</a:t>
            </a:r>
            <a:endParaRPr sz="2000" b="0" i="0" u="none" strike="noStrike" cap="none">
              <a:solidFill>
                <a:schemeClr val="dk1"/>
              </a:solidFill>
              <a:latin typeface="Times New Roman"/>
              <a:ea typeface="Times New Roman"/>
              <a:cs typeface="Times New Roman"/>
              <a:sym typeface="Times New Roman"/>
            </a:endParaRPr>
          </a:p>
        </p:txBody>
      </p:sp>
      <p:sp>
        <p:nvSpPr>
          <p:cNvPr id="67" name="Google Shape;67;p8"/>
          <p:cNvSpPr txBox="1"/>
          <p:nvPr/>
        </p:nvSpPr>
        <p:spPr>
          <a:xfrm>
            <a:off x="3340292" y="346181"/>
            <a:ext cx="5547995" cy="4502579"/>
          </a:xfrm>
          <a:prstGeom prst="rect">
            <a:avLst/>
          </a:prstGeom>
          <a:noFill/>
          <a:ln>
            <a:noFill/>
          </a:ln>
        </p:spPr>
        <p:txBody>
          <a:bodyPr spcFirstLastPara="1" wrap="square" lIns="0" tIns="12700" rIns="0" bIns="0" anchor="t" anchorCtr="0">
            <a:spAutoFit/>
          </a:bodyPr>
          <a:lstStyle/>
          <a:p>
            <a:pPr marL="298450" marR="72390" lvl="0" indent="-285750" algn="l" rtl="0">
              <a:lnSpc>
                <a:spcPct val="146200"/>
              </a:lnSpc>
              <a:spcBef>
                <a:spcPts val="0"/>
              </a:spcBef>
              <a:spcAft>
                <a:spcPts val="0"/>
              </a:spcAft>
              <a:buClr>
                <a:schemeClr val="dk1"/>
              </a:buClr>
              <a:buSzPts val="1400"/>
              <a:buFont typeface="Arial" panose="020B0604020202020204" pitchFamily="34" charset="0"/>
              <a:buChar char="•"/>
            </a:pPr>
            <a:r>
              <a:rPr lang="en-US" sz="1400" b="0" i="0" u="none" strike="noStrike" cap="none" dirty="0">
                <a:solidFill>
                  <a:schemeClr val="dk1"/>
                </a:solidFill>
                <a:latin typeface="Calibri"/>
                <a:ea typeface="Calibri"/>
                <a:cs typeface="Calibri"/>
                <a:sym typeface="Calibri"/>
              </a:rPr>
              <a:t>In the vast landscape of digital healthcare information, individuals face significant challenges in locating precise, relevant, and credible information</a:t>
            </a:r>
            <a:endParaRPr sz="1300" b="0" i="0" u="none" strike="noStrike" cap="none" dirty="0">
              <a:solidFill>
                <a:schemeClr val="dk1"/>
              </a:solidFill>
              <a:latin typeface="Trebuchet MS"/>
              <a:ea typeface="Trebuchet MS"/>
              <a:cs typeface="Trebuchet MS"/>
              <a:sym typeface="Trebuchet MS"/>
            </a:endParaRPr>
          </a:p>
          <a:p>
            <a:pPr marL="298450" marR="5080" lvl="0" indent="-285750" algn="l" rtl="0">
              <a:lnSpc>
                <a:spcPct val="147700"/>
              </a:lnSpc>
              <a:spcBef>
                <a:spcPts val="95"/>
              </a:spcBef>
              <a:spcAft>
                <a:spcPts val="0"/>
              </a:spcAft>
              <a:buClr>
                <a:schemeClr val="dk1"/>
              </a:buClr>
              <a:buSzPts val="1400"/>
              <a:buFont typeface="Arial" panose="020B0604020202020204" pitchFamily="34" charset="0"/>
              <a:buChar char="•"/>
            </a:pPr>
            <a:r>
              <a:rPr lang="en-US" sz="1400" b="0" i="0" u="none" strike="noStrike" cap="none" dirty="0">
                <a:solidFill>
                  <a:schemeClr val="dk1"/>
                </a:solidFill>
                <a:latin typeface="Calibri"/>
                <a:ea typeface="Calibri"/>
                <a:cs typeface="Calibri"/>
                <a:sym typeface="Calibri"/>
              </a:rPr>
              <a:t>Traditional search methods often yield results that are either too broad, outdated, or not sufficiently reliable for making informed health decisions</a:t>
            </a:r>
            <a:endParaRPr dirty="0"/>
          </a:p>
          <a:p>
            <a:pPr marL="298450" marR="5080" lvl="0" indent="-285750" algn="l" rtl="0">
              <a:lnSpc>
                <a:spcPct val="147700"/>
              </a:lnSpc>
              <a:spcBef>
                <a:spcPts val="95"/>
              </a:spcBef>
              <a:spcAft>
                <a:spcPts val="0"/>
              </a:spcAft>
              <a:buClr>
                <a:schemeClr val="dk1"/>
              </a:buClr>
              <a:buSzPts val="1400"/>
              <a:buFont typeface="Arial" panose="020B0604020202020204" pitchFamily="34" charset="0"/>
              <a:buChar char="•"/>
            </a:pPr>
            <a:r>
              <a:rPr lang="en-US" sz="1400" b="0" i="0" u="none" strike="noStrike" cap="none" dirty="0">
                <a:solidFill>
                  <a:schemeClr val="dk1"/>
                </a:solidFill>
                <a:latin typeface="Calibri"/>
                <a:ea typeface="Calibri"/>
                <a:cs typeface="Calibri"/>
                <a:sym typeface="Calibri"/>
              </a:rPr>
              <a:t>The complexity of medical terminology further exacerbates this issue, as does the dynamic nature of medical knowledge, where new insights and guidelines are constantly emerging. ”Healthcare Mining” addresses these critical gaps by leveraging artificial intelligence (AI) and machine learning (ML) technologies.</a:t>
            </a:r>
            <a:endParaRPr dirty="0"/>
          </a:p>
          <a:p>
            <a:pPr marL="298450" marR="5080" lvl="0" indent="-285750" algn="l" rtl="0">
              <a:lnSpc>
                <a:spcPct val="147700"/>
              </a:lnSpc>
              <a:spcBef>
                <a:spcPts val="95"/>
              </a:spcBef>
              <a:spcAft>
                <a:spcPts val="0"/>
              </a:spcAft>
              <a:buClr>
                <a:schemeClr val="dk1"/>
              </a:buClr>
              <a:buSzPts val="1400"/>
              <a:buFont typeface="Arial" panose="020B0604020202020204" pitchFamily="34" charset="0"/>
              <a:buChar char="•"/>
            </a:pPr>
            <a:r>
              <a:rPr lang="en-US" sz="1400" b="1" i="0" u="none" strike="noStrike" cap="none" dirty="0">
                <a:solidFill>
                  <a:schemeClr val="dk1"/>
                </a:solidFill>
                <a:latin typeface="Calibri"/>
                <a:ea typeface="Calibri"/>
                <a:cs typeface="Calibri"/>
                <a:sym typeface="Calibri"/>
              </a:rPr>
              <a:t>Our aim is to create a system that not only understands the nuanced queries of users but also ensures the relevance, credibility, and timeliness of the information provided. </a:t>
            </a:r>
            <a:endParaRPr sz="1300" b="1" i="0" u="none" strike="noStrike" cap="none" dirty="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p:nvPr/>
        </p:nvSpPr>
        <p:spPr>
          <a:xfrm>
            <a:off x="673613" y="2107692"/>
            <a:ext cx="1681480" cy="875881"/>
          </a:xfrm>
          <a:prstGeom prst="rect">
            <a:avLst/>
          </a:prstGeom>
          <a:noFill/>
          <a:ln>
            <a:noFill/>
          </a:ln>
        </p:spPr>
        <p:txBody>
          <a:bodyPr spcFirstLastPara="1" wrap="square" lIns="0" tIns="44450" rIns="0" bIns="0" anchor="t" anchorCtr="0">
            <a:spAutoFit/>
          </a:bodyPr>
          <a:lstStyle/>
          <a:p>
            <a:pPr marL="12065" marR="5080" lvl="0" indent="0" algn="ctr" rtl="0">
              <a:lnSpc>
                <a:spcPct val="8950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Introduction to  Healthcare Mining </a:t>
            </a:r>
            <a:endParaRPr sz="2000" b="0" i="0" u="none" strike="noStrike" cap="none">
              <a:solidFill>
                <a:schemeClr val="dk1"/>
              </a:solidFill>
              <a:latin typeface="Times New Roman"/>
              <a:ea typeface="Times New Roman"/>
              <a:cs typeface="Times New Roman"/>
              <a:sym typeface="Times New Roman"/>
            </a:endParaRPr>
          </a:p>
        </p:txBody>
      </p:sp>
      <p:sp>
        <p:nvSpPr>
          <p:cNvPr id="73" name="Google Shape;73;p9"/>
          <p:cNvSpPr txBox="1">
            <a:spLocks noGrp="1"/>
          </p:cNvSpPr>
          <p:nvPr>
            <p:ph type="title"/>
          </p:nvPr>
        </p:nvSpPr>
        <p:spPr>
          <a:xfrm>
            <a:off x="3276600" y="324981"/>
            <a:ext cx="5605800" cy="4279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400" i="0">
                <a:solidFill>
                  <a:schemeClr val="dk1"/>
                </a:solidFill>
                <a:latin typeface="Calibri"/>
                <a:ea typeface="Calibri"/>
                <a:cs typeface="Calibri"/>
                <a:sym typeface="Calibri"/>
              </a:rPr>
              <a:t>Utilizing AI and ML: The project harnesses the latest advancements in artificial intelligence and machine learning to transform healthcare information accessibility.</a:t>
            </a:r>
            <a:br>
              <a:rPr lang="en-US" sz="1400" i="0">
                <a:solidFill>
                  <a:schemeClr val="dk1"/>
                </a:solidFill>
                <a:latin typeface="Calibri"/>
                <a:ea typeface="Calibri"/>
                <a:cs typeface="Calibri"/>
                <a:sym typeface="Calibri"/>
              </a:rPr>
            </a:br>
            <a:br>
              <a:rPr lang="en-US" sz="1400" i="0">
                <a:solidFill>
                  <a:schemeClr val="dk1"/>
                </a:solidFill>
                <a:latin typeface="Calibri"/>
                <a:ea typeface="Calibri"/>
                <a:cs typeface="Calibri"/>
                <a:sym typeface="Calibri"/>
              </a:rPr>
            </a:br>
            <a:r>
              <a:rPr lang="en-US" sz="1400" i="0">
                <a:solidFill>
                  <a:schemeClr val="dk1"/>
                </a:solidFill>
                <a:latin typeface="Calibri"/>
                <a:ea typeface="Calibri"/>
                <a:cs typeface="Calibri"/>
                <a:sym typeface="Calibri"/>
              </a:rPr>
              <a:t>Sophisticated NLP Techniques: By employing advanced natural language processing techniques, the system deciphers human language complexities for a more intuitive search experience aligned with user intent.</a:t>
            </a:r>
            <a:br>
              <a:rPr lang="en-US" sz="1400" i="0">
                <a:solidFill>
                  <a:schemeClr val="dk1"/>
                </a:solidFill>
                <a:latin typeface="Calibri"/>
                <a:ea typeface="Calibri"/>
                <a:cs typeface="Calibri"/>
                <a:sym typeface="Calibri"/>
              </a:rPr>
            </a:br>
            <a:br>
              <a:rPr lang="en-US" sz="1400" i="0">
                <a:solidFill>
                  <a:schemeClr val="dk1"/>
                </a:solidFill>
                <a:latin typeface="Calibri"/>
                <a:ea typeface="Calibri"/>
                <a:cs typeface="Calibri"/>
                <a:sym typeface="Calibri"/>
              </a:rPr>
            </a:br>
            <a:r>
              <a:rPr lang="en-US" sz="1400" i="0">
                <a:solidFill>
                  <a:schemeClr val="dk1"/>
                </a:solidFill>
                <a:latin typeface="Calibri"/>
                <a:ea typeface="Calibri"/>
                <a:cs typeface="Calibri"/>
                <a:sym typeface="Calibri"/>
              </a:rPr>
              <a:t>Addressing Information Reliability: The project tackles the crucial issue of information reliability and timeliness in healthcare decision-making, ensuring users access credible and up-to-date information.</a:t>
            </a:r>
            <a:br>
              <a:rPr lang="en-US" sz="1400" i="0">
                <a:solidFill>
                  <a:schemeClr val="dk1"/>
                </a:solidFill>
                <a:latin typeface="Calibri"/>
                <a:ea typeface="Calibri"/>
                <a:cs typeface="Calibri"/>
                <a:sym typeface="Calibri"/>
              </a:rPr>
            </a:br>
            <a:br>
              <a:rPr lang="en-US" sz="1400" i="0">
                <a:solidFill>
                  <a:schemeClr val="dk1"/>
                </a:solidFill>
                <a:latin typeface="Calibri"/>
                <a:ea typeface="Calibri"/>
                <a:cs typeface="Calibri"/>
                <a:sym typeface="Calibri"/>
              </a:rPr>
            </a:br>
            <a:r>
              <a:rPr lang="en-US" sz="1400" i="0">
                <a:solidFill>
                  <a:schemeClr val="dk1"/>
                </a:solidFill>
                <a:latin typeface="Calibri"/>
                <a:ea typeface="Calibri"/>
                <a:cs typeface="Calibri"/>
                <a:sym typeface="Calibri"/>
              </a:rPr>
              <a:t>Innovative Data Mining: "Healthcare Mining" innovatively filters and prioritizes information not only by relevance but also by credibility and recency, enhancing the accuracy of health information retrieval.</a:t>
            </a:r>
            <a:br>
              <a:rPr lang="en-US" sz="1400" i="0">
                <a:solidFill>
                  <a:schemeClr val="dk1"/>
                </a:solidFill>
                <a:latin typeface="Calibri"/>
                <a:ea typeface="Calibri"/>
                <a:cs typeface="Calibri"/>
                <a:sym typeface="Calibri"/>
              </a:rPr>
            </a:br>
            <a:br>
              <a:rPr lang="en-US" sz="1400" i="0">
                <a:solidFill>
                  <a:schemeClr val="dk1"/>
                </a:solidFill>
                <a:latin typeface="Calibri"/>
                <a:ea typeface="Calibri"/>
                <a:cs typeface="Calibri"/>
                <a:sym typeface="Calibri"/>
              </a:rPr>
            </a:br>
            <a:r>
              <a:rPr lang="en-US" sz="1400" i="0">
                <a:solidFill>
                  <a:schemeClr val="dk1"/>
                </a:solidFill>
                <a:latin typeface="Calibri"/>
                <a:ea typeface="Calibri"/>
                <a:cs typeface="Calibri"/>
                <a:sym typeface="Calibri"/>
              </a:rPr>
              <a:t>Promising Future: "Healthcare Mining" represents the potential of technology to enhance healthcare information accessibility and reliability, promising a future where informed health decisions are universally achievable.</a:t>
            </a:r>
            <a:br>
              <a:rPr lang="en-US" b="0" i="0">
                <a:solidFill>
                  <a:srgbClr val="ECECEC"/>
                </a:solidFill>
                <a:latin typeface="Arial"/>
                <a:ea typeface="Arial"/>
                <a:cs typeface="Arial"/>
                <a:sym typeface="Arial"/>
              </a:rPr>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grpSp>
        <p:nvGrpSpPr>
          <p:cNvPr id="78" name="Google Shape;78;p10"/>
          <p:cNvGrpSpPr/>
          <p:nvPr/>
        </p:nvGrpSpPr>
        <p:grpSpPr>
          <a:xfrm>
            <a:off x="0" y="0"/>
            <a:ext cx="3029712" cy="5143499"/>
            <a:chOff x="0" y="0"/>
            <a:chExt cx="3029712" cy="5143499"/>
          </a:xfrm>
        </p:grpSpPr>
        <p:pic>
          <p:nvPicPr>
            <p:cNvPr id="79" name="Google Shape;79;p10"/>
            <p:cNvPicPr preferRelativeResize="0"/>
            <p:nvPr/>
          </p:nvPicPr>
          <p:blipFill rotWithShape="1">
            <a:blip r:embed="rId3">
              <a:alphaModFix/>
            </a:blip>
            <a:srcRect/>
            <a:stretch/>
          </p:blipFill>
          <p:spPr>
            <a:xfrm>
              <a:off x="0" y="0"/>
              <a:ext cx="3029712" cy="5143499"/>
            </a:xfrm>
            <a:prstGeom prst="rect">
              <a:avLst/>
            </a:prstGeom>
            <a:noFill/>
            <a:ln>
              <a:noFill/>
            </a:ln>
          </p:spPr>
        </p:pic>
        <p:pic>
          <p:nvPicPr>
            <p:cNvPr id="80" name="Google Shape;80;p10"/>
            <p:cNvPicPr preferRelativeResize="0"/>
            <p:nvPr/>
          </p:nvPicPr>
          <p:blipFill rotWithShape="1">
            <a:blip r:embed="rId4">
              <a:alphaModFix/>
            </a:blip>
            <a:srcRect/>
            <a:stretch/>
          </p:blipFill>
          <p:spPr>
            <a:xfrm>
              <a:off x="0" y="3264408"/>
              <a:ext cx="3029712" cy="1877568"/>
            </a:xfrm>
            <a:prstGeom prst="rect">
              <a:avLst/>
            </a:prstGeom>
            <a:noFill/>
            <a:ln>
              <a:noFill/>
            </a:ln>
          </p:spPr>
        </p:pic>
        <p:pic>
          <p:nvPicPr>
            <p:cNvPr id="81" name="Google Shape;81;p10"/>
            <p:cNvPicPr preferRelativeResize="0"/>
            <p:nvPr/>
          </p:nvPicPr>
          <p:blipFill rotWithShape="1">
            <a:blip r:embed="rId5">
              <a:alphaModFix/>
            </a:blip>
            <a:srcRect/>
            <a:stretch/>
          </p:blipFill>
          <p:spPr>
            <a:xfrm>
              <a:off x="0" y="752855"/>
              <a:ext cx="2554224" cy="3139440"/>
            </a:xfrm>
            <a:prstGeom prst="rect">
              <a:avLst/>
            </a:prstGeom>
            <a:noFill/>
            <a:ln>
              <a:noFill/>
            </a:ln>
          </p:spPr>
        </p:pic>
        <p:pic>
          <p:nvPicPr>
            <p:cNvPr id="82" name="Google Shape;82;p10"/>
            <p:cNvPicPr preferRelativeResize="0"/>
            <p:nvPr/>
          </p:nvPicPr>
          <p:blipFill rotWithShape="1">
            <a:blip r:embed="rId6">
              <a:alphaModFix/>
            </a:blip>
            <a:srcRect/>
            <a:stretch/>
          </p:blipFill>
          <p:spPr>
            <a:xfrm>
              <a:off x="0" y="0"/>
              <a:ext cx="3029712" cy="5138927"/>
            </a:xfrm>
            <a:prstGeom prst="rect">
              <a:avLst/>
            </a:prstGeom>
            <a:noFill/>
            <a:ln>
              <a:noFill/>
            </a:ln>
          </p:spPr>
        </p:pic>
      </p:grpSp>
      <p:sp>
        <p:nvSpPr>
          <p:cNvPr id="83" name="Google Shape;83;p10"/>
          <p:cNvSpPr txBox="1"/>
          <p:nvPr/>
        </p:nvSpPr>
        <p:spPr>
          <a:xfrm>
            <a:off x="874431" y="2107692"/>
            <a:ext cx="1279525" cy="607695"/>
          </a:xfrm>
          <a:prstGeom prst="rect">
            <a:avLst/>
          </a:prstGeom>
          <a:noFill/>
          <a:ln>
            <a:noFill/>
          </a:ln>
        </p:spPr>
        <p:txBody>
          <a:bodyPr spcFirstLastPara="1" wrap="square" lIns="0" tIns="45075" rIns="0" bIns="0" anchor="t" anchorCtr="0">
            <a:spAutoFit/>
          </a:bodyPr>
          <a:lstStyle/>
          <a:p>
            <a:pPr marL="12700" marR="5080" lvl="0" indent="217804" algn="l" rtl="0">
              <a:lnSpc>
                <a:spcPct val="10900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Dataset  Description</a:t>
            </a:r>
            <a:endParaRPr sz="2000" b="0" i="0" u="none" strike="noStrike" cap="none">
              <a:solidFill>
                <a:schemeClr val="dk1"/>
              </a:solidFill>
              <a:latin typeface="Times New Roman"/>
              <a:ea typeface="Times New Roman"/>
              <a:cs typeface="Times New Roman"/>
              <a:sym typeface="Times New Roman"/>
            </a:endParaRPr>
          </a:p>
        </p:txBody>
      </p:sp>
      <p:sp>
        <p:nvSpPr>
          <p:cNvPr id="84" name="Google Shape;84;p10"/>
          <p:cNvSpPr txBox="1">
            <a:spLocks noGrp="1"/>
          </p:cNvSpPr>
          <p:nvPr>
            <p:ph type="title"/>
          </p:nvPr>
        </p:nvSpPr>
        <p:spPr>
          <a:xfrm>
            <a:off x="3311400" y="857267"/>
            <a:ext cx="5605800" cy="320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400">
                <a:latin typeface="Calibri"/>
                <a:ea typeface="Calibri"/>
                <a:cs typeface="Calibri"/>
                <a:sym typeface="Calibri"/>
              </a:rPr>
              <a:t>Our project leverages a comprehensive dataset compiled from various healthcare forums. The dataset, structured in JSON format for ease of processing, covers an extensive array of healthcare topics including diseases, symptoms, treatments, and medications. </a:t>
            </a:r>
            <a:br>
              <a:rPr lang="en-US" sz="1400">
                <a:latin typeface="Calibri"/>
                <a:ea typeface="Calibri"/>
                <a:cs typeface="Calibri"/>
                <a:sym typeface="Calibri"/>
              </a:rPr>
            </a:br>
            <a:br>
              <a:rPr lang="en-US" sz="1400">
                <a:latin typeface="Calibri"/>
                <a:ea typeface="Calibri"/>
                <a:cs typeface="Calibri"/>
                <a:sym typeface="Calibri"/>
              </a:rPr>
            </a:br>
            <a:r>
              <a:rPr lang="en-US" sz="1400">
                <a:latin typeface="Calibri"/>
                <a:ea typeface="Calibri"/>
                <a:cs typeface="Calibri"/>
                <a:sym typeface="Calibri"/>
              </a:rPr>
              <a:t>Key sources include:</a:t>
            </a:r>
            <a:br>
              <a:rPr lang="en-US" sz="1400">
                <a:latin typeface="Calibri"/>
                <a:ea typeface="Calibri"/>
                <a:cs typeface="Calibri"/>
                <a:sym typeface="Calibri"/>
              </a:rPr>
            </a:br>
            <a:r>
              <a:rPr lang="en-US" sz="1400">
                <a:latin typeface="Calibri"/>
                <a:ea typeface="Calibri"/>
                <a:cs typeface="Calibri"/>
                <a:sym typeface="Calibri"/>
              </a:rPr>
              <a:t>• WebMD</a:t>
            </a:r>
            <a:br>
              <a:rPr lang="en-US" sz="1400">
                <a:latin typeface="Calibri"/>
                <a:ea typeface="Calibri"/>
                <a:cs typeface="Calibri"/>
                <a:sym typeface="Calibri"/>
              </a:rPr>
            </a:br>
            <a:r>
              <a:rPr lang="en-US" sz="1400">
                <a:latin typeface="Calibri"/>
                <a:ea typeface="Calibri"/>
                <a:cs typeface="Calibri"/>
                <a:sym typeface="Calibri"/>
              </a:rPr>
              <a:t>• Patient.info</a:t>
            </a:r>
            <a:br>
              <a:rPr lang="en-US" sz="1400">
                <a:latin typeface="Calibri"/>
                <a:ea typeface="Calibri"/>
                <a:cs typeface="Calibri"/>
                <a:sym typeface="Calibri"/>
              </a:rPr>
            </a:br>
            <a:r>
              <a:rPr lang="en-US" sz="1400">
                <a:latin typeface="Calibri"/>
                <a:ea typeface="Calibri"/>
                <a:cs typeface="Calibri"/>
                <a:sym typeface="Calibri"/>
              </a:rPr>
              <a:t>• MedlinePlus</a:t>
            </a:r>
            <a:br>
              <a:rPr lang="en-US" sz="1600"/>
            </a:br>
            <a:br>
              <a:rPr lang="en-US" sz="1600"/>
            </a:br>
            <a:r>
              <a:rPr lang="en-US" sz="1400">
                <a:latin typeface="Calibri"/>
                <a:ea typeface="Calibri"/>
                <a:cs typeface="Calibri"/>
                <a:sym typeface="Calibri"/>
              </a:rPr>
              <a:t>Each entry in the dataset is enriched with metadata. This structured approach enables our ”Healthcare Mining” system to deliver precise, relevant, and up-to-date healthcare information.</a:t>
            </a:r>
            <a:br>
              <a:rPr lang="en-US"/>
            </a:br>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p:nvPr/>
        </p:nvSpPr>
        <p:spPr>
          <a:xfrm>
            <a:off x="846576" y="2098548"/>
            <a:ext cx="1336040" cy="876300"/>
          </a:xfrm>
          <a:prstGeom prst="rect">
            <a:avLst/>
          </a:prstGeom>
          <a:noFill/>
          <a:ln>
            <a:noFill/>
          </a:ln>
        </p:spPr>
        <p:txBody>
          <a:bodyPr spcFirstLastPara="1" wrap="square" lIns="0" tIns="44450" rIns="0" bIns="0" anchor="t" anchorCtr="0">
            <a:spAutoFit/>
          </a:bodyPr>
          <a:lstStyle/>
          <a:p>
            <a:pPr marL="54610" marR="5080" lvl="0" indent="-42545" algn="just" rtl="0">
              <a:lnSpc>
                <a:spcPct val="8950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State-of-Art  Methods &amp;  Algorithms</a:t>
            </a:r>
            <a:endParaRPr sz="2000" b="0" i="0" u="none" strike="noStrike" cap="none">
              <a:solidFill>
                <a:schemeClr val="dk1"/>
              </a:solidFill>
              <a:latin typeface="Times New Roman"/>
              <a:ea typeface="Times New Roman"/>
              <a:cs typeface="Times New Roman"/>
              <a:sym typeface="Times New Roman"/>
            </a:endParaRPr>
          </a:p>
        </p:txBody>
      </p:sp>
      <p:sp>
        <p:nvSpPr>
          <p:cNvPr id="90" name="Google Shape;90;p11"/>
          <p:cNvSpPr txBox="1"/>
          <p:nvPr/>
        </p:nvSpPr>
        <p:spPr>
          <a:xfrm>
            <a:off x="3462184" y="573767"/>
            <a:ext cx="5095800" cy="4224300"/>
          </a:xfrm>
          <a:prstGeom prst="rect">
            <a:avLst/>
          </a:prstGeom>
          <a:noFill/>
          <a:ln>
            <a:noFill/>
          </a:ln>
        </p:spPr>
        <p:txBody>
          <a:bodyPr spcFirstLastPara="1" wrap="square" lIns="91425" tIns="45700" rIns="91425" bIns="45700" anchor="t" anchorCtr="0">
            <a:spAutoFit/>
          </a:bodyPr>
          <a:lstStyle/>
          <a:p>
            <a:pPr marL="171450" marR="0" lvl="0" indent="-171450" algn="l" rtl="0">
              <a:spcBef>
                <a:spcPts val="0"/>
              </a:spcBef>
              <a:spcAft>
                <a:spcPts val="0"/>
              </a:spcAft>
              <a:buClr>
                <a:schemeClr val="dk1"/>
              </a:buClr>
              <a:buSzPts val="1400"/>
              <a:buFont typeface="Arial"/>
              <a:buChar char="•"/>
            </a:pPr>
            <a:r>
              <a:rPr lang="en-US" sz="1400" b="1" i="0" u="none" strike="noStrike" cap="none">
                <a:solidFill>
                  <a:schemeClr val="dk1"/>
                </a:solidFill>
                <a:latin typeface="Calibri"/>
                <a:ea typeface="Calibri"/>
                <a:cs typeface="Calibri"/>
                <a:sym typeface="Calibri"/>
              </a:rPr>
              <a:t>Natural Language Processing (NLP) </a:t>
            </a:r>
            <a:r>
              <a:rPr lang="en-US" sz="1400" b="0" i="0" u="none" strike="noStrike" cap="none">
                <a:solidFill>
                  <a:schemeClr val="dk1"/>
                </a:solidFill>
                <a:latin typeface="Calibri"/>
                <a:ea typeface="Calibri"/>
                <a:cs typeface="Calibri"/>
                <a:sym typeface="Calibri"/>
              </a:rPr>
              <a:t>has become pivotal, with tools like MetaMap translating biomedical text into structured data, aligning with the Unified Medical Language System (UMLS) to enhance data interoperability and semantic understanding.</a:t>
            </a:r>
            <a:endParaRPr/>
          </a:p>
          <a:p>
            <a:pPr marL="171450" marR="0" lvl="0" indent="-82550" algn="l" rtl="0">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400"/>
              <a:buFont typeface="Arial"/>
              <a:buChar char="•"/>
            </a:pPr>
            <a:r>
              <a:rPr lang="en-US" sz="1400" b="1" i="0" u="none" strike="noStrike" cap="none">
                <a:solidFill>
                  <a:schemeClr val="dk1"/>
                </a:solidFill>
                <a:latin typeface="Calibri"/>
                <a:ea typeface="Calibri"/>
                <a:cs typeface="Calibri"/>
                <a:sym typeface="Calibri"/>
              </a:rPr>
              <a:t>Graph Theory </a:t>
            </a:r>
            <a:r>
              <a:rPr lang="en-US" sz="1400" b="0" i="0" u="none" strike="noStrike" cap="none">
                <a:solidFill>
                  <a:schemeClr val="dk1"/>
                </a:solidFill>
                <a:latin typeface="Calibri"/>
                <a:ea typeface="Calibri"/>
                <a:cs typeface="Calibri"/>
                <a:sym typeface="Calibri"/>
              </a:rPr>
              <a:t>applications, such as symptom relation graphs (SympGraph), analyze co-occurrence and relationships between medical terms, offering insight</a:t>
            </a:r>
            <a:endParaRPr/>
          </a:p>
          <a:p>
            <a:pPr marL="171450" marR="0" lvl="0" indent="-82550" algn="l" rtl="0">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84150" marR="0" lvl="0" indent="-171450" algn="just" rtl="0">
              <a:lnSpc>
                <a:spcPct val="100000"/>
              </a:lnSpc>
              <a:spcBef>
                <a:spcPts val="100"/>
              </a:spcBef>
              <a:spcAft>
                <a:spcPts val="0"/>
              </a:spcAft>
              <a:buClr>
                <a:schemeClr val="dk1"/>
              </a:buClr>
              <a:buSzPts val="1400"/>
              <a:buFont typeface="Arial"/>
              <a:buChar char="•"/>
            </a:pPr>
            <a:r>
              <a:rPr lang="en-US" sz="1400" b="1" i="0" u="none" strike="noStrike" cap="none">
                <a:solidFill>
                  <a:schemeClr val="dk1"/>
                </a:solidFill>
                <a:latin typeface="Calibri"/>
                <a:ea typeface="Calibri"/>
                <a:cs typeface="Calibri"/>
                <a:sym typeface="Calibri"/>
              </a:rPr>
              <a:t>Vector Space Models and Embedding Techniques</a:t>
            </a:r>
            <a:r>
              <a:rPr lang="en-US" sz="1400" b="0" i="0" u="none" strike="noStrike" cap="none">
                <a:solidFill>
                  <a:schemeClr val="dk1"/>
                </a:solidFill>
                <a:latin typeface="Calibri"/>
                <a:ea typeface="Calibri"/>
                <a:cs typeface="Calibri"/>
                <a:sym typeface="Calibri"/>
              </a:rPr>
              <a:t> transform textual information into vector representations, facilitating the application of machine learning algorithms for pattern recognition, trend analysis, and predictive modeling in healthcare contexts. </a:t>
            </a:r>
            <a:endParaRPr/>
          </a:p>
          <a:p>
            <a:pPr marL="184150" marR="0" lvl="0" indent="-82550" algn="just" rtl="0">
              <a:lnSpc>
                <a:spcPct val="100000"/>
              </a:lnSpc>
              <a:spcBef>
                <a:spcPts val="10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84150" marR="0" lvl="0" indent="-171450" algn="just" rtl="0">
              <a:lnSpc>
                <a:spcPct val="100000"/>
              </a:lnSpc>
              <a:spcBef>
                <a:spcPts val="100"/>
              </a:spcBef>
              <a:spcAft>
                <a:spcPts val="0"/>
              </a:spcAft>
              <a:buClr>
                <a:schemeClr val="dk1"/>
              </a:buClr>
              <a:buSzPts val="1400"/>
              <a:buFont typeface="Arial"/>
              <a:buChar char="•"/>
            </a:pPr>
            <a:r>
              <a:rPr lang="en-US" sz="1400" b="1" i="0" u="none" strike="noStrike" cap="none">
                <a:solidFill>
                  <a:schemeClr val="dk1"/>
                </a:solidFill>
                <a:latin typeface="Calibri"/>
                <a:ea typeface="Calibri"/>
                <a:cs typeface="Calibri"/>
                <a:sym typeface="Calibri"/>
              </a:rPr>
              <a:t>Retrieval and Ranking Algorithms </a:t>
            </a:r>
            <a:r>
              <a:rPr lang="en-US" sz="1400" b="0" i="0" u="none" strike="noStrike" cap="none">
                <a:solidFill>
                  <a:schemeClr val="dk1"/>
                </a:solidFill>
                <a:latin typeface="Calibri"/>
                <a:ea typeface="Calibri"/>
                <a:cs typeface="Calibri"/>
                <a:sym typeface="Calibri"/>
              </a:rPr>
              <a:t>have been refined to prioritize the relevance and credibility of information sources, incorporating user feedback and engagement</a:t>
            </a:r>
            <a:endParaRPr sz="1400" b="0" i="0" u="none" strike="noStrike" cap="none">
              <a:solidFill>
                <a:schemeClr val="dk1"/>
              </a:solidFill>
              <a:latin typeface="Trebuchet MS"/>
              <a:ea typeface="Trebuchet MS"/>
              <a:cs typeface="Trebuchet MS"/>
              <a:sym typeface="Trebuchet MS"/>
            </a:endParaRPr>
          </a:p>
          <a:p>
            <a:pPr marL="171450" marR="0" lvl="0" indent="-82550" algn="l" rtl="0">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3371376" y="194057"/>
            <a:ext cx="5234400" cy="4599000"/>
          </a:xfrm>
          <a:prstGeom prst="rect">
            <a:avLst/>
          </a:prstGeom>
          <a:noFill/>
          <a:ln>
            <a:noFill/>
          </a:ln>
        </p:spPr>
        <p:txBody>
          <a:bodyPr spcFirstLastPara="1" wrap="square" lIns="0" tIns="11425" rIns="0" bIns="0" anchor="t" anchorCtr="0">
            <a:spAutoFit/>
          </a:bodyPr>
          <a:lstStyle/>
          <a:p>
            <a:pPr marL="336550" marR="5080" lvl="0" indent="-323850" algn="l" rtl="0">
              <a:lnSpc>
                <a:spcPct val="149800"/>
              </a:lnSpc>
              <a:spcBef>
                <a:spcPts val="0"/>
              </a:spcBef>
              <a:spcAft>
                <a:spcPts val="0"/>
              </a:spcAft>
              <a:buNone/>
            </a:pPr>
            <a:r>
              <a:rPr lang="en-US" sz="1400">
                <a:latin typeface="Calibri"/>
                <a:ea typeface="Calibri"/>
                <a:cs typeface="Calibri"/>
                <a:sym typeface="Calibri"/>
              </a:rPr>
              <a:t>	</a:t>
            </a:r>
            <a:r>
              <a:rPr lang="en-US" sz="1400" b="1">
                <a:latin typeface="Calibri"/>
                <a:ea typeface="Calibri"/>
                <a:cs typeface="Calibri"/>
                <a:sym typeface="Calibri"/>
              </a:rPr>
              <a:t>A. </a:t>
            </a:r>
            <a:r>
              <a:rPr lang="en-US" sz="1400" b="1" i="1">
                <a:latin typeface="Calibri"/>
                <a:ea typeface="Calibri"/>
                <a:cs typeface="Calibri"/>
                <a:sym typeface="Calibri"/>
              </a:rPr>
              <a:t>Data Collection and Preprocessing: </a:t>
            </a:r>
            <a:br>
              <a:rPr lang="en-US" sz="1400">
                <a:latin typeface="Calibri"/>
                <a:ea typeface="Calibri"/>
                <a:cs typeface="Calibri"/>
                <a:sym typeface="Calibri"/>
              </a:rPr>
            </a:br>
            <a:r>
              <a:rPr lang="en-US" sz="1400">
                <a:latin typeface="Calibri"/>
                <a:ea typeface="Calibri"/>
                <a:cs typeface="Calibri"/>
                <a:sym typeface="Calibri"/>
              </a:rPr>
              <a:t>Our data collection process leverages Beautiful Soup, Scrapy, AsyncIO, and Playwright for web scraping, to extract detailed healthcare information from various online sources. </a:t>
            </a:r>
            <a:br>
              <a:rPr lang="en-US" sz="1400">
                <a:latin typeface="Calibri"/>
                <a:ea typeface="Calibri"/>
                <a:cs typeface="Calibri"/>
                <a:sym typeface="Calibri"/>
              </a:rPr>
            </a:br>
            <a:r>
              <a:rPr lang="en-US" sz="1400">
                <a:latin typeface="Calibri"/>
                <a:ea typeface="Calibri"/>
                <a:cs typeface="Calibri"/>
                <a:sym typeface="Calibri"/>
              </a:rPr>
              <a:t>This phase involves: </a:t>
            </a:r>
            <a:br>
              <a:rPr lang="en-US" sz="1400">
                <a:latin typeface="Calibri"/>
                <a:ea typeface="Calibri"/>
                <a:cs typeface="Calibri"/>
                <a:sym typeface="Calibri"/>
              </a:rPr>
            </a:br>
            <a:r>
              <a:rPr lang="en-US" sz="1400">
                <a:latin typeface="Calibri"/>
                <a:ea typeface="Calibri"/>
                <a:cs typeface="Calibri"/>
                <a:sym typeface="Calibri"/>
              </a:rPr>
              <a:t>• Identifying Data Sources: Selecting authoritative and credible healthcare websites and forums for data extraction. </a:t>
            </a:r>
            <a:br>
              <a:rPr lang="en-US" sz="1400">
                <a:latin typeface="Calibri"/>
                <a:ea typeface="Calibri"/>
                <a:cs typeface="Calibri"/>
                <a:sym typeface="Calibri"/>
              </a:rPr>
            </a:br>
            <a:r>
              <a:rPr lang="en-US" sz="1400">
                <a:latin typeface="Calibri"/>
                <a:ea typeface="Calibri"/>
                <a:cs typeface="Calibri"/>
                <a:sym typeface="Calibri"/>
              </a:rPr>
              <a:t>• Web Scraping: Utilizing the above mentioned tools to navigate the DOM of web pages, extract relevant data, and handle the intricacies of HTML and XML parsing efficiently.</a:t>
            </a:r>
            <a:endParaRPr sz="1400">
              <a:latin typeface="Calibri"/>
              <a:ea typeface="Calibri"/>
              <a:cs typeface="Calibri"/>
              <a:sym typeface="Calibri"/>
            </a:endParaRPr>
          </a:p>
          <a:p>
            <a:pPr marL="336550" marR="5080" lvl="0" indent="-323850" algn="l" rtl="0">
              <a:lnSpc>
                <a:spcPct val="149800"/>
              </a:lnSpc>
              <a:spcBef>
                <a:spcPts val="0"/>
              </a:spcBef>
              <a:spcAft>
                <a:spcPts val="0"/>
              </a:spcAft>
              <a:buNone/>
            </a:pPr>
            <a:endParaRPr sz="1400" b="1">
              <a:latin typeface="Calibri"/>
              <a:ea typeface="Calibri"/>
              <a:cs typeface="Calibri"/>
              <a:sym typeface="Calibri"/>
            </a:endParaRPr>
          </a:p>
          <a:p>
            <a:pPr marL="0" marR="5080" lvl="0" indent="0" algn="l" rtl="0">
              <a:lnSpc>
                <a:spcPct val="151000"/>
              </a:lnSpc>
              <a:spcBef>
                <a:spcPts val="0"/>
              </a:spcBef>
              <a:spcAft>
                <a:spcPts val="0"/>
              </a:spcAft>
              <a:buClr>
                <a:schemeClr val="dk1"/>
              </a:buClr>
              <a:buFont typeface="Arial"/>
              <a:buNone/>
            </a:pPr>
            <a:r>
              <a:rPr lang="en-US" sz="1400" b="1">
                <a:latin typeface="Calibri"/>
                <a:ea typeface="Calibri"/>
                <a:cs typeface="Calibri"/>
                <a:sym typeface="Calibri"/>
              </a:rPr>
              <a:t>         B. </a:t>
            </a:r>
            <a:r>
              <a:rPr lang="en-US" sz="1400" b="1" i="1">
                <a:latin typeface="Calibri"/>
                <a:ea typeface="Calibri"/>
                <a:cs typeface="Calibri"/>
                <a:sym typeface="Calibri"/>
              </a:rPr>
              <a:t>System Design and Development </a:t>
            </a:r>
            <a:endParaRPr sz="1400" b="1">
              <a:latin typeface="Calibri"/>
              <a:ea typeface="Calibri"/>
              <a:cs typeface="Calibri"/>
              <a:sym typeface="Calibri"/>
            </a:endParaRPr>
          </a:p>
          <a:p>
            <a:pPr marL="0" lvl="0" indent="0" algn="l" rtl="0">
              <a:lnSpc>
                <a:spcPct val="115000"/>
              </a:lnSpc>
              <a:spcBef>
                <a:spcPts val="0"/>
              </a:spcBef>
              <a:spcAft>
                <a:spcPts val="0"/>
              </a:spcAft>
              <a:buSzPts val="1100"/>
              <a:buNone/>
            </a:pPr>
            <a:r>
              <a:rPr lang="en-US" sz="1400" b="1">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Our system architecture is streamlined, focusing on the frontend         </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US" sz="1400">
                <a:solidFill>
                  <a:schemeClr val="dk1"/>
                </a:solidFill>
                <a:latin typeface="Calibri"/>
                <a:ea typeface="Calibri"/>
                <a:cs typeface="Calibri"/>
                <a:sym typeface="Calibri"/>
              </a:rPr>
              <a:t>         application developed with Streamlit, which directly interfaces  </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latin typeface="Calibri"/>
                <a:ea typeface="Calibri"/>
                <a:cs typeface="Calibri"/>
                <a:sym typeface="Calibri"/>
              </a:rPr>
              <a:t>         with OpenAI’s API.</a:t>
            </a:r>
            <a:endParaRPr sz="1400">
              <a:latin typeface="Calibri"/>
              <a:ea typeface="Calibri"/>
              <a:cs typeface="Calibri"/>
              <a:sym typeface="Calibri"/>
            </a:endParaRPr>
          </a:p>
        </p:txBody>
      </p:sp>
      <p:sp>
        <p:nvSpPr>
          <p:cNvPr id="96" name="Google Shape;96;p12"/>
          <p:cNvSpPr txBox="1"/>
          <p:nvPr/>
        </p:nvSpPr>
        <p:spPr>
          <a:xfrm>
            <a:off x="510894" y="2107692"/>
            <a:ext cx="2006600" cy="607695"/>
          </a:xfrm>
          <a:prstGeom prst="rect">
            <a:avLst/>
          </a:prstGeom>
          <a:noFill/>
          <a:ln>
            <a:noFill/>
          </a:ln>
        </p:spPr>
        <p:txBody>
          <a:bodyPr spcFirstLastPara="1" wrap="square" lIns="0" tIns="45075" rIns="0" bIns="0" anchor="t" anchorCtr="0">
            <a:spAutoFit/>
          </a:bodyPr>
          <a:lstStyle/>
          <a:p>
            <a:pPr marL="12700" marR="5080" lvl="0" indent="252729" algn="l" rtl="0">
              <a:lnSpc>
                <a:spcPct val="10900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Research and  Development Plan</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3200400" y="-9"/>
            <a:ext cx="5791200" cy="718800"/>
          </a:xfrm>
          <a:prstGeom prst="rect">
            <a:avLst/>
          </a:prstGeom>
          <a:noFill/>
          <a:ln>
            <a:noFill/>
          </a:ln>
        </p:spPr>
        <p:txBody>
          <a:bodyPr spcFirstLastPara="1" wrap="square" lIns="0" tIns="7600" rIns="0" bIns="0" anchor="t" anchorCtr="0">
            <a:spAutoFit/>
          </a:bodyPr>
          <a:lstStyle/>
          <a:p>
            <a:pPr marL="0" lvl="0" indent="0" algn="l" rtl="0">
              <a:lnSpc>
                <a:spcPct val="115000"/>
              </a:lnSpc>
              <a:spcBef>
                <a:spcPts val="0"/>
              </a:spcBef>
              <a:spcAft>
                <a:spcPts val="0"/>
              </a:spcAft>
              <a:buSzPts val="1100"/>
              <a:buNone/>
            </a:pPr>
            <a:r>
              <a:rPr lang="en-US" sz="1400" i="1">
                <a:solidFill>
                  <a:schemeClr val="dk1"/>
                </a:solidFill>
                <a:latin typeface="Calibri"/>
                <a:ea typeface="Calibri"/>
                <a:cs typeface="Calibri"/>
                <a:sym typeface="Calibri"/>
              </a:rPr>
              <a:t>Streamlit as the UI Framework:</a:t>
            </a:r>
            <a:r>
              <a:rPr lang="en-US" sz="1400">
                <a:solidFill>
                  <a:schemeClr val="dk1"/>
                </a:solidFill>
                <a:latin typeface="Calibri"/>
                <a:ea typeface="Calibri"/>
                <a:cs typeface="Calibri"/>
                <a:sym typeface="Calibri"/>
              </a:rPr>
              <a:t> Streamlit facilitates the creation of an interactive user interface, allowing users to input queries, upload files, and receive information in real-time.</a:t>
            </a:r>
            <a:endParaRPr sz="1400" b="1">
              <a:latin typeface="Calibri"/>
              <a:ea typeface="Calibri"/>
              <a:cs typeface="Calibri"/>
              <a:sym typeface="Calibri"/>
            </a:endParaRPr>
          </a:p>
        </p:txBody>
      </p:sp>
      <p:sp>
        <p:nvSpPr>
          <p:cNvPr id="102" name="Google Shape;102;p13"/>
          <p:cNvSpPr txBox="1"/>
          <p:nvPr/>
        </p:nvSpPr>
        <p:spPr>
          <a:xfrm>
            <a:off x="510894" y="2107692"/>
            <a:ext cx="2006600" cy="607695"/>
          </a:xfrm>
          <a:prstGeom prst="rect">
            <a:avLst/>
          </a:prstGeom>
          <a:noFill/>
          <a:ln>
            <a:noFill/>
          </a:ln>
        </p:spPr>
        <p:txBody>
          <a:bodyPr spcFirstLastPara="1" wrap="square" lIns="0" tIns="45075" rIns="0" bIns="0" anchor="t" anchorCtr="0">
            <a:spAutoFit/>
          </a:bodyPr>
          <a:lstStyle/>
          <a:p>
            <a:pPr marL="12700" marR="5080" lvl="0" indent="252729" algn="l" rtl="0">
              <a:lnSpc>
                <a:spcPct val="10900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Research and  Development Plan</a:t>
            </a:r>
            <a:endParaRPr sz="2000" b="0" i="0" u="none" strike="noStrike" cap="none">
              <a:solidFill>
                <a:schemeClr val="dk1"/>
              </a:solidFill>
              <a:latin typeface="Times New Roman"/>
              <a:ea typeface="Times New Roman"/>
              <a:cs typeface="Times New Roman"/>
              <a:sym typeface="Times New Roman"/>
            </a:endParaRPr>
          </a:p>
        </p:txBody>
      </p:sp>
      <p:pic>
        <p:nvPicPr>
          <p:cNvPr id="103" name="Google Shape;103;p13"/>
          <p:cNvPicPr preferRelativeResize="0"/>
          <p:nvPr/>
        </p:nvPicPr>
        <p:blipFill>
          <a:blip r:embed="rId3">
            <a:alphaModFix/>
          </a:blip>
          <a:stretch>
            <a:fillRect/>
          </a:stretch>
        </p:blipFill>
        <p:spPr>
          <a:xfrm>
            <a:off x="3429000" y="840591"/>
            <a:ext cx="4662390" cy="1766609"/>
          </a:xfrm>
          <a:prstGeom prst="rect">
            <a:avLst/>
          </a:prstGeom>
          <a:noFill/>
          <a:ln>
            <a:noFill/>
          </a:ln>
        </p:spPr>
      </p:pic>
      <p:sp>
        <p:nvSpPr>
          <p:cNvPr id="104" name="Google Shape;104;p13"/>
          <p:cNvSpPr txBox="1">
            <a:spLocks noGrp="1"/>
          </p:cNvSpPr>
          <p:nvPr>
            <p:ph type="title"/>
          </p:nvPr>
        </p:nvSpPr>
        <p:spPr>
          <a:xfrm>
            <a:off x="3118100" y="2728999"/>
            <a:ext cx="5791200" cy="2324100"/>
          </a:xfrm>
          <a:prstGeom prst="rect">
            <a:avLst/>
          </a:prstGeom>
          <a:noFill/>
          <a:ln>
            <a:noFill/>
          </a:ln>
        </p:spPr>
        <p:txBody>
          <a:bodyPr spcFirstLastPara="1" wrap="square" lIns="0" tIns="760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400" i="1">
                <a:solidFill>
                  <a:schemeClr val="dk1"/>
                </a:solidFill>
                <a:latin typeface="Calibri"/>
                <a:ea typeface="Calibri"/>
                <a:cs typeface="Calibri"/>
                <a:sym typeface="Calibri"/>
              </a:rPr>
              <a:t>Direct API Calls to OpenAI:</a:t>
            </a:r>
            <a:r>
              <a:rPr lang="en-US" sz="1400" b="1">
                <a:solidFill>
                  <a:schemeClr val="dk1"/>
                </a:solidFill>
                <a:latin typeface="Calibri"/>
                <a:ea typeface="Calibri"/>
                <a:cs typeface="Calibri"/>
                <a:sym typeface="Calibri"/>
              </a:rPr>
              <a:t> </a:t>
            </a:r>
            <a:r>
              <a:rPr lang="en-US" sz="1400">
                <a:solidFill>
                  <a:schemeClr val="dk1"/>
                </a:solidFill>
                <a:latin typeface="Calibri"/>
                <a:ea typeface="Calibri"/>
                <a:cs typeface="Calibri"/>
                <a:sym typeface="Calibri"/>
              </a:rPr>
              <a:t>The query embedding generation, is performed through direct calls to OpenAI’s API. This approach ensures efficient handling of user requests and leverages OpenAI’s powerful natural language processing capabilities.</a:t>
            </a:r>
            <a:endParaRPr sz="1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latin typeface="Calibri"/>
              <a:ea typeface="Calibri"/>
              <a:cs typeface="Calibri"/>
              <a:sym typeface="Calibri"/>
            </a:endParaRPr>
          </a:p>
          <a:p>
            <a:pPr marL="330200" marR="5080" lvl="0" indent="-317500" algn="l" rtl="0">
              <a:lnSpc>
                <a:spcPct val="100000"/>
              </a:lnSpc>
              <a:spcBef>
                <a:spcPts val="0"/>
              </a:spcBef>
              <a:spcAft>
                <a:spcPts val="0"/>
              </a:spcAft>
              <a:buClr>
                <a:schemeClr val="dk1"/>
              </a:buClr>
              <a:buFont typeface="Arial"/>
              <a:buNone/>
            </a:pPr>
            <a:r>
              <a:rPr lang="en-US" sz="1400" b="1" i="1">
                <a:latin typeface="Calibri"/>
                <a:ea typeface="Calibri"/>
                <a:cs typeface="Calibri"/>
                <a:sym typeface="Calibri"/>
              </a:rPr>
              <a:t>C. Implementation of Algorithms Our Retrieval Agent</a:t>
            </a:r>
            <a:endParaRPr sz="1400" i="1">
              <a:latin typeface="Calibri"/>
              <a:ea typeface="Calibri"/>
              <a:cs typeface="Calibri"/>
              <a:sym typeface="Calibri"/>
            </a:endParaRPr>
          </a:p>
          <a:p>
            <a:pPr marL="469900" marR="5080" lvl="0" indent="0" algn="l" rtl="0">
              <a:lnSpc>
                <a:spcPct val="100000"/>
              </a:lnSpc>
              <a:spcBef>
                <a:spcPts val="0"/>
              </a:spcBef>
              <a:spcAft>
                <a:spcPts val="0"/>
              </a:spcAft>
              <a:buClr>
                <a:schemeClr val="dk1"/>
              </a:buClr>
              <a:buFont typeface="Arial"/>
              <a:buNone/>
            </a:pPr>
            <a:r>
              <a:rPr lang="en-US" sz="1400">
                <a:latin typeface="Calibri"/>
                <a:ea typeface="Calibri"/>
                <a:cs typeface="Calibri"/>
                <a:sym typeface="Calibri"/>
              </a:rPr>
              <a:t>Developed using Langchain, is designed for advanced query processing and information retrieval. It employs a vector similarity search mechanism, crucial for matching user queries with the most relevant documents in our vector database. </a:t>
            </a:r>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3370450" y="325627"/>
            <a:ext cx="5605800" cy="236100"/>
          </a:xfrm>
          <a:prstGeom prst="rect">
            <a:avLst/>
          </a:prstGeom>
          <a:noFill/>
          <a:ln>
            <a:noFill/>
          </a:ln>
        </p:spPr>
        <p:txBody>
          <a:bodyPr spcFirstLastPara="1" wrap="square" lIns="0" tIns="20300" rIns="0" bIns="0" anchor="t" anchorCtr="0">
            <a:spAutoFit/>
          </a:bodyPr>
          <a:lstStyle/>
          <a:p>
            <a:pPr marL="12700" marR="5080" lvl="0" indent="0" algn="l" rtl="0">
              <a:lnSpc>
                <a:spcPct val="149200"/>
              </a:lnSpc>
              <a:spcBef>
                <a:spcPts val="0"/>
              </a:spcBef>
              <a:spcAft>
                <a:spcPts val="0"/>
              </a:spcAft>
              <a:buNone/>
            </a:pPr>
            <a:r>
              <a:rPr lang="en-US" sz="1400" b="1" i="1">
                <a:latin typeface="Calibri"/>
                <a:ea typeface="Calibri"/>
                <a:cs typeface="Calibri"/>
                <a:sym typeface="Calibri"/>
              </a:rPr>
              <a:t>A. Technical Performance Metrics</a:t>
            </a:r>
            <a:endParaRPr sz="1400" b="1" i="1">
              <a:latin typeface="Calibri"/>
              <a:ea typeface="Calibri"/>
              <a:cs typeface="Calibri"/>
              <a:sym typeface="Calibri"/>
            </a:endParaRPr>
          </a:p>
        </p:txBody>
      </p:sp>
      <p:sp>
        <p:nvSpPr>
          <p:cNvPr id="110" name="Google Shape;110;p14"/>
          <p:cNvSpPr txBox="1">
            <a:spLocks noGrp="1"/>
          </p:cNvSpPr>
          <p:nvPr>
            <p:ph type="body" idx="1"/>
          </p:nvPr>
        </p:nvSpPr>
        <p:spPr>
          <a:xfrm>
            <a:off x="3370450" y="666750"/>
            <a:ext cx="5572200" cy="2049000"/>
          </a:xfrm>
          <a:prstGeom prst="rect">
            <a:avLst/>
          </a:prstGeom>
          <a:noFill/>
          <a:ln>
            <a:noFill/>
          </a:ln>
        </p:spPr>
        <p:txBody>
          <a:bodyPr spcFirstLastPara="1" wrap="square" lIns="0" tIns="107300" rIns="0" bIns="0" anchor="t" anchorCtr="0">
            <a:spAutoFit/>
          </a:bodyPr>
          <a:lstStyle/>
          <a:p>
            <a:pPr marL="298450" lvl="0" indent="-285750" algn="just" rtl="0">
              <a:lnSpc>
                <a:spcPct val="100000"/>
              </a:lnSpc>
              <a:spcBef>
                <a:spcPts val="0"/>
              </a:spcBef>
              <a:spcAft>
                <a:spcPts val="0"/>
              </a:spcAft>
              <a:buClr>
                <a:srgbClr val="202729"/>
              </a:buClr>
              <a:buSzPts val="1400"/>
              <a:buFont typeface="Arial"/>
              <a:buChar char="•"/>
            </a:pPr>
            <a:r>
              <a:rPr lang="en-US" sz="1400" b="0" i="1">
                <a:latin typeface="Calibri"/>
                <a:ea typeface="Calibri"/>
                <a:cs typeface="Calibri"/>
                <a:sym typeface="Calibri"/>
              </a:rPr>
              <a:t>Trulens Analysis:</a:t>
            </a:r>
            <a:r>
              <a:rPr lang="en-US" sz="1400">
                <a:latin typeface="Calibri"/>
                <a:ea typeface="Calibri"/>
                <a:cs typeface="Calibri"/>
                <a:sym typeface="Calibri"/>
              </a:rPr>
              <a:t> </a:t>
            </a:r>
            <a:r>
              <a:rPr lang="en-US" sz="1400" b="0">
                <a:latin typeface="Calibri"/>
                <a:ea typeface="Calibri"/>
                <a:cs typeface="Calibri"/>
                <a:sym typeface="Calibri"/>
              </a:rPr>
              <a:t>The core of our evaluation, Trulens, is used to assess Groundedness, Questions/Answer Relevance, and Question/Context Relevance. </a:t>
            </a:r>
            <a:endParaRPr/>
          </a:p>
          <a:p>
            <a:pPr marL="298450" lvl="0" indent="-285750" algn="just" rtl="0">
              <a:lnSpc>
                <a:spcPct val="100000"/>
              </a:lnSpc>
              <a:spcBef>
                <a:spcPts val="845"/>
              </a:spcBef>
              <a:spcAft>
                <a:spcPts val="0"/>
              </a:spcAft>
              <a:buClr>
                <a:srgbClr val="202729"/>
              </a:buClr>
              <a:buSzPts val="1400"/>
              <a:buFont typeface="Arial"/>
              <a:buChar char="•"/>
            </a:pPr>
            <a:r>
              <a:rPr lang="en-US" sz="1400" b="0">
                <a:latin typeface="Calibri"/>
                <a:ea typeface="Calibri"/>
                <a:cs typeface="Calibri"/>
                <a:sym typeface="Calibri"/>
              </a:rPr>
              <a:t>This analysis allows us to gauge how well the system’s responses are rooted in the factual content of our database and their relevance to the user’s queries. </a:t>
            </a:r>
            <a:endParaRPr/>
          </a:p>
          <a:p>
            <a:pPr marL="298450" lvl="0" indent="-285750" algn="just" rtl="0">
              <a:lnSpc>
                <a:spcPct val="100000"/>
              </a:lnSpc>
              <a:spcBef>
                <a:spcPts val="845"/>
              </a:spcBef>
              <a:spcAft>
                <a:spcPts val="0"/>
              </a:spcAft>
              <a:buClr>
                <a:srgbClr val="202729"/>
              </a:buClr>
              <a:buSzPts val="1400"/>
              <a:buFont typeface="Arial"/>
              <a:buChar char="•"/>
            </a:pPr>
            <a:r>
              <a:rPr lang="en-US" sz="1400" b="0">
                <a:latin typeface="Calibri"/>
                <a:ea typeface="Calibri"/>
                <a:cs typeface="Calibri"/>
                <a:sym typeface="Calibri"/>
              </a:rPr>
              <a:t>Figure shows the feedback functions we are incorporating in this project to obtain a qualitative analysis of our Retrieval agent’s responses.</a:t>
            </a:r>
            <a:endParaRPr sz="1400" b="0">
              <a:latin typeface="Calibri"/>
              <a:ea typeface="Calibri"/>
              <a:cs typeface="Calibri"/>
              <a:sym typeface="Calibri"/>
            </a:endParaRPr>
          </a:p>
        </p:txBody>
      </p:sp>
      <p:sp>
        <p:nvSpPr>
          <p:cNvPr id="111" name="Google Shape;111;p14"/>
          <p:cNvSpPr txBox="1"/>
          <p:nvPr/>
        </p:nvSpPr>
        <p:spPr>
          <a:xfrm>
            <a:off x="574394" y="2107692"/>
            <a:ext cx="1880235" cy="876300"/>
          </a:xfrm>
          <a:prstGeom prst="rect">
            <a:avLst/>
          </a:prstGeom>
          <a:noFill/>
          <a:ln>
            <a:noFill/>
          </a:ln>
        </p:spPr>
        <p:txBody>
          <a:bodyPr spcFirstLastPara="1" wrap="square" lIns="0" tIns="44450" rIns="0" bIns="0" anchor="t" anchorCtr="0">
            <a:spAutoFit/>
          </a:bodyPr>
          <a:lstStyle/>
          <a:p>
            <a:pPr marL="12065" marR="5080" lvl="0" indent="0" algn="ctr" rtl="0">
              <a:lnSpc>
                <a:spcPct val="89500"/>
              </a:lnSpc>
              <a:spcBef>
                <a:spcPts val="0"/>
              </a:spcBef>
              <a:spcAft>
                <a:spcPts val="0"/>
              </a:spcAft>
              <a:buNone/>
            </a:pPr>
            <a:r>
              <a:rPr lang="en-US" sz="2000" b="1" i="0" u="none" strike="noStrike" cap="none">
                <a:solidFill>
                  <a:srgbClr val="FFFFFF"/>
                </a:solidFill>
                <a:latin typeface="Times New Roman"/>
                <a:ea typeface="Times New Roman"/>
                <a:cs typeface="Times New Roman"/>
                <a:sym typeface="Times New Roman"/>
              </a:rPr>
              <a:t>Design of  Experiments and  Evaluation Plan</a:t>
            </a:r>
            <a:endParaRPr sz="2000" b="0" i="0" u="none" strike="noStrike" cap="none">
              <a:solidFill>
                <a:schemeClr val="dk1"/>
              </a:solidFill>
              <a:latin typeface="Times New Roman"/>
              <a:ea typeface="Times New Roman"/>
              <a:cs typeface="Times New Roman"/>
              <a:sym typeface="Times New Roman"/>
            </a:endParaRPr>
          </a:p>
        </p:txBody>
      </p:sp>
      <p:pic>
        <p:nvPicPr>
          <p:cNvPr id="112" name="Google Shape;112;p14"/>
          <p:cNvPicPr preferRelativeResize="0"/>
          <p:nvPr/>
        </p:nvPicPr>
        <p:blipFill rotWithShape="1">
          <a:blip r:embed="rId3">
            <a:alphaModFix/>
          </a:blip>
          <a:srcRect/>
          <a:stretch/>
        </p:blipFill>
        <p:spPr>
          <a:xfrm>
            <a:off x="4077840" y="2752108"/>
            <a:ext cx="4191000" cy="2037096"/>
          </a:xfrm>
          <a:prstGeom prst="rect">
            <a:avLst/>
          </a:prstGeom>
          <a:noFill/>
          <a:ln>
            <a:noFill/>
          </a:ln>
        </p:spPr>
      </p:pic>
      <p:sp>
        <p:nvSpPr>
          <p:cNvPr id="113" name="Google Shape;113;p14"/>
          <p:cNvSpPr txBox="1"/>
          <p:nvPr/>
        </p:nvSpPr>
        <p:spPr>
          <a:xfrm>
            <a:off x="5257800" y="4789204"/>
            <a:ext cx="2895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libri"/>
                <a:ea typeface="Calibri"/>
                <a:cs typeface="Calibri"/>
                <a:sym typeface="Calibri"/>
              </a:rPr>
              <a:t>TruLens Feedback Functions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5"/>
          <p:cNvSpPr txBox="1"/>
          <p:nvPr/>
        </p:nvSpPr>
        <p:spPr>
          <a:xfrm>
            <a:off x="3352800" y="222154"/>
            <a:ext cx="5593200" cy="2568000"/>
          </a:xfrm>
          <a:prstGeom prst="rect">
            <a:avLst/>
          </a:prstGeom>
          <a:noFill/>
          <a:ln>
            <a:noFill/>
          </a:ln>
        </p:spPr>
        <p:txBody>
          <a:bodyPr spcFirstLastPara="1" wrap="square" lIns="0" tIns="12700" rIns="0" bIns="0" anchor="t" anchorCtr="0">
            <a:spAutoFit/>
          </a:bodyPr>
          <a:lstStyle/>
          <a:p>
            <a:pPr marL="12700" marR="5080" lvl="0" indent="0" algn="l" rtl="0">
              <a:lnSpc>
                <a:spcPct val="132000"/>
              </a:lnSpc>
              <a:spcBef>
                <a:spcPts val="0"/>
              </a:spcBef>
              <a:spcAft>
                <a:spcPts val="0"/>
              </a:spcAft>
              <a:buNone/>
            </a:pPr>
            <a:r>
              <a:rPr lang="en-US" sz="1400" b="1" i="1">
                <a:solidFill>
                  <a:schemeClr val="dk1"/>
                </a:solidFill>
                <a:latin typeface="Calibri"/>
                <a:ea typeface="Calibri"/>
                <a:cs typeface="Calibri"/>
                <a:sym typeface="Calibri"/>
              </a:rPr>
              <a:t>B. Iterative Refinement Process </a:t>
            </a:r>
            <a:endParaRPr b="1"/>
          </a:p>
          <a:p>
            <a:pPr marL="12700" marR="5080" lvl="0" indent="0" algn="l" rtl="0">
              <a:lnSpc>
                <a:spcPct val="132000"/>
              </a:lnSpc>
              <a:spcBef>
                <a:spcPts val="100"/>
              </a:spcBef>
              <a:spcAft>
                <a:spcPts val="0"/>
              </a:spcAft>
              <a:buNone/>
            </a:pPr>
            <a:r>
              <a:rPr lang="en-US" sz="1400">
                <a:solidFill>
                  <a:schemeClr val="dk1"/>
                </a:solidFill>
                <a:latin typeface="Calibri"/>
                <a:ea typeface="Calibri"/>
                <a:cs typeface="Calibri"/>
                <a:sym typeface="Calibri"/>
              </a:rPr>
              <a:t>Feedback obtained from the technical performance evaluation will guide the iterative refinement of our system. This process involves: </a:t>
            </a:r>
            <a:endParaRPr/>
          </a:p>
          <a:p>
            <a:pPr marL="12700" marR="5080" lvl="0" indent="0" algn="l" rtl="0">
              <a:lnSpc>
                <a:spcPct val="132000"/>
              </a:lnSpc>
              <a:spcBef>
                <a:spcPts val="100"/>
              </a:spcBef>
              <a:spcAft>
                <a:spcPts val="0"/>
              </a:spcAft>
              <a:buNone/>
            </a:pPr>
            <a:endParaRPr sz="1400">
              <a:solidFill>
                <a:schemeClr val="dk1"/>
              </a:solidFill>
              <a:latin typeface="Calibri"/>
              <a:ea typeface="Calibri"/>
              <a:cs typeface="Calibri"/>
              <a:sym typeface="Calibri"/>
            </a:endParaRPr>
          </a:p>
          <a:p>
            <a:pPr marL="12700" marR="5080" lvl="0" indent="0" algn="l" rtl="0">
              <a:lnSpc>
                <a:spcPct val="132000"/>
              </a:lnSpc>
              <a:spcBef>
                <a:spcPts val="100"/>
              </a:spcBef>
              <a:spcAft>
                <a:spcPts val="0"/>
              </a:spcAft>
              <a:buNone/>
            </a:pPr>
            <a:r>
              <a:rPr lang="en-US" sz="1400">
                <a:solidFill>
                  <a:schemeClr val="dk1"/>
                </a:solidFill>
                <a:latin typeface="Calibri"/>
                <a:ea typeface="Calibri"/>
                <a:cs typeface="Calibri"/>
                <a:sym typeface="Calibri"/>
              </a:rPr>
              <a:t>• Adjusting and optimizing the algorithmic approach based on Trulens metrics to enhance the accuracy and relevance of information retrieval. </a:t>
            </a:r>
            <a:endParaRPr/>
          </a:p>
          <a:p>
            <a:pPr marL="12700" marR="5080" lvl="0" indent="0" algn="l" rtl="0">
              <a:lnSpc>
                <a:spcPct val="132000"/>
              </a:lnSpc>
              <a:spcBef>
                <a:spcPts val="100"/>
              </a:spcBef>
              <a:spcAft>
                <a:spcPts val="0"/>
              </a:spcAft>
              <a:buNone/>
            </a:pPr>
            <a:endParaRPr sz="1400">
              <a:solidFill>
                <a:schemeClr val="dk1"/>
              </a:solidFill>
              <a:latin typeface="Calibri"/>
              <a:ea typeface="Calibri"/>
              <a:cs typeface="Calibri"/>
              <a:sym typeface="Calibri"/>
            </a:endParaRPr>
          </a:p>
          <a:p>
            <a:pPr marL="12700" marR="5080" lvl="0" indent="0" algn="l" rtl="0">
              <a:lnSpc>
                <a:spcPct val="132000"/>
              </a:lnSpc>
              <a:spcBef>
                <a:spcPts val="100"/>
              </a:spcBef>
              <a:spcAft>
                <a:spcPts val="0"/>
              </a:spcAft>
              <a:buNone/>
            </a:pPr>
            <a:r>
              <a:rPr lang="en-US" sz="1400">
                <a:solidFill>
                  <a:schemeClr val="dk1"/>
                </a:solidFill>
                <a:latin typeface="Calibri"/>
                <a:ea typeface="Calibri"/>
                <a:cs typeface="Calibri"/>
                <a:sym typeface="Calibri"/>
              </a:rPr>
              <a:t>• Continuously updating the database and retrieval mechanisms to incorporate the latest healthcare information and user feedback. </a:t>
            </a:r>
            <a:endParaRPr sz="1400">
              <a:solidFill>
                <a:schemeClr val="dk1"/>
              </a:solidFill>
              <a:latin typeface="Trebuchet MS"/>
              <a:ea typeface="Trebuchet MS"/>
              <a:cs typeface="Trebuchet MS"/>
              <a:sym typeface="Trebuchet MS"/>
            </a:endParaRPr>
          </a:p>
        </p:txBody>
      </p:sp>
      <p:sp>
        <p:nvSpPr>
          <p:cNvPr id="119" name="Google Shape;119;p15"/>
          <p:cNvSpPr txBox="1"/>
          <p:nvPr/>
        </p:nvSpPr>
        <p:spPr>
          <a:xfrm>
            <a:off x="574394" y="2107692"/>
            <a:ext cx="1880235" cy="876300"/>
          </a:xfrm>
          <a:prstGeom prst="rect">
            <a:avLst/>
          </a:prstGeom>
          <a:noFill/>
          <a:ln>
            <a:noFill/>
          </a:ln>
        </p:spPr>
        <p:txBody>
          <a:bodyPr spcFirstLastPara="1" wrap="square" lIns="0" tIns="44450" rIns="0" bIns="0" anchor="t" anchorCtr="0">
            <a:spAutoFit/>
          </a:bodyPr>
          <a:lstStyle/>
          <a:p>
            <a:pPr marL="12065" marR="5080" lvl="0" indent="0" algn="ctr" rtl="0">
              <a:lnSpc>
                <a:spcPct val="89500"/>
              </a:lnSpc>
              <a:spcBef>
                <a:spcPts val="0"/>
              </a:spcBef>
              <a:spcAft>
                <a:spcPts val="0"/>
              </a:spcAft>
              <a:buNone/>
            </a:pPr>
            <a:r>
              <a:rPr lang="en-US" sz="2000" b="1">
                <a:solidFill>
                  <a:srgbClr val="FFFFFF"/>
                </a:solidFill>
                <a:latin typeface="Times New Roman"/>
                <a:ea typeface="Times New Roman"/>
                <a:cs typeface="Times New Roman"/>
                <a:sym typeface="Times New Roman"/>
              </a:rPr>
              <a:t>Design of  Experiments and  Evaluation Plan</a:t>
            </a:r>
            <a:endParaRPr sz="2000">
              <a:solidFill>
                <a:schemeClr val="dk1"/>
              </a:solidFill>
              <a:latin typeface="Times New Roman"/>
              <a:ea typeface="Times New Roman"/>
              <a:cs typeface="Times New Roman"/>
              <a:sym typeface="Times New Roman"/>
            </a:endParaRPr>
          </a:p>
        </p:txBody>
      </p:sp>
      <p:pic>
        <p:nvPicPr>
          <p:cNvPr id="120" name="Google Shape;120;p15"/>
          <p:cNvPicPr preferRelativeResize="0"/>
          <p:nvPr/>
        </p:nvPicPr>
        <p:blipFill rotWithShape="1">
          <a:blip r:embed="rId3">
            <a:alphaModFix/>
          </a:blip>
          <a:srcRect/>
          <a:stretch/>
        </p:blipFill>
        <p:spPr>
          <a:xfrm>
            <a:off x="4191000" y="2896541"/>
            <a:ext cx="3581400" cy="1874775"/>
          </a:xfrm>
          <a:prstGeom prst="rect">
            <a:avLst/>
          </a:prstGeom>
          <a:noFill/>
          <a:ln>
            <a:noFill/>
          </a:ln>
        </p:spPr>
      </p:pic>
      <p:sp>
        <p:nvSpPr>
          <p:cNvPr id="121" name="Google Shape;121;p15"/>
          <p:cNvSpPr txBox="1"/>
          <p:nvPr/>
        </p:nvSpPr>
        <p:spPr>
          <a:xfrm>
            <a:off x="4572000" y="4771316"/>
            <a:ext cx="45720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Comparison between different Retrieval Chains</a:t>
            </a:r>
            <a:endParaRPr sz="1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1307</Words>
  <Application>Microsoft Macintosh PowerPoint</Application>
  <PresentationFormat>On-screen Show (16:9)</PresentationFormat>
  <Paragraphs>90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Trebuchet MS</vt:lpstr>
      <vt:lpstr>Office Theme</vt:lpstr>
      <vt:lpstr>PowerPoint Presentation</vt:lpstr>
      <vt:lpstr>PowerPoint Presentation</vt:lpstr>
      <vt:lpstr>Utilizing AI and ML: The project harnesses the latest advancements in artificial intelligence and machine learning to transform healthcare information accessibility.  Sophisticated NLP Techniques: By employing advanced natural language processing techniques, the system deciphers human language complexities for a more intuitive search experience aligned with user intent.  Addressing Information Reliability: The project tackles the crucial issue of information reliability and timeliness in healthcare decision-making, ensuring users access credible and up-to-date information.  Innovative Data Mining: "Healthcare Mining" innovatively filters and prioritizes information not only by relevance but also by credibility and recency, enhancing the accuracy of health information retrieval.  Promising Future: "Healthcare Mining" represents the potential of technology to enhance healthcare information accessibility and reliability, promising a future where informed health decisions are universally achievable. </vt:lpstr>
      <vt:lpstr>Our project leverages a comprehensive dataset compiled from various healthcare forums. The dataset, structured in JSON format for ease of processing, covers an extensive array of healthcare topics including diseases, symptoms, treatments, and medications.   Key sources include: • WebMD • Patient.info • MedlinePlus  Each entry in the dataset is enriched with metadata. This structured approach enables our ”Healthcare Mining” system to deliver precise, relevant, and up-to-date healthcare information.  </vt:lpstr>
      <vt:lpstr>PowerPoint Presentation</vt:lpstr>
      <vt:lpstr> A. Data Collection and Preprocessing:  Our data collection process leverages Beautiful Soup, Scrapy, AsyncIO, and Playwright for web scraping, to extract detailed healthcare information from various online sources.  This phase involves:  • Identifying Data Sources: Selecting authoritative and credible healthcare websites and forums for data extraction.  • Web Scraping: Utilizing the above mentioned tools to navigate the DOM of web pages, extract relevant data, and handle the intricacies of HTML and XML parsing efficiently.           B. System Design and Development           Our system architecture is streamlined, focusing on the frontend                   application developed with Streamlit, which directly interfaces            with OpenAI’s API.</vt:lpstr>
      <vt:lpstr>Streamlit as the UI Framework: Streamlit facilitates the creation of an interactive user interface, allowing users to input queries, upload files, and receive information in real-time.</vt:lpstr>
      <vt:lpstr>A. Technical Performance Metrics</vt:lpstr>
      <vt:lpstr>PowerPoint Presentation</vt:lpstr>
      <vt:lpstr>Project Plan:  Tasks, Deadlines,  Division of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Sujith Ramprasad Tellakula</cp:lastModifiedBy>
  <cp:revision>1</cp:revision>
  <dcterms:modified xsi:type="dcterms:W3CDTF">2024-03-23T06:52:05Z</dcterms:modified>
</cp:coreProperties>
</file>