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4"/>
  </p:sldMasterIdLst>
  <p:notesMasterIdLst>
    <p:notesMasterId r:id="rId41"/>
  </p:notesMasterIdLst>
  <p:handoutMasterIdLst>
    <p:handoutMasterId r:id="rId42"/>
  </p:handoutMasterIdLst>
  <p:sldIdLst>
    <p:sldId id="1727" r:id="rId5"/>
    <p:sldId id="274" r:id="rId6"/>
    <p:sldId id="1721" r:id="rId7"/>
    <p:sldId id="2129" r:id="rId8"/>
    <p:sldId id="1704" r:id="rId9"/>
    <p:sldId id="491" r:id="rId10"/>
    <p:sldId id="434" r:id="rId11"/>
    <p:sldId id="312" r:id="rId12"/>
    <p:sldId id="307" r:id="rId13"/>
    <p:sldId id="338" r:id="rId14"/>
    <p:sldId id="321" r:id="rId15"/>
    <p:sldId id="322" r:id="rId16"/>
    <p:sldId id="281" r:id="rId17"/>
    <p:sldId id="282" r:id="rId18"/>
    <p:sldId id="314" r:id="rId19"/>
    <p:sldId id="1728" r:id="rId20"/>
    <p:sldId id="304" r:id="rId21"/>
    <p:sldId id="328" r:id="rId22"/>
    <p:sldId id="329" r:id="rId23"/>
    <p:sldId id="337" r:id="rId24"/>
    <p:sldId id="2132" r:id="rId25"/>
    <p:sldId id="336" r:id="rId26"/>
    <p:sldId id="335" r:id="rId27"/>
    <p:sldId id="334" r:id="rId28"/>
    <p:sldId id="333" r:id="rId29"/>
    <p:sldId id="1730" r:id="rId30"/>
    <p:sldId id="1731" r:id="rId31"/>
    <p:sldId id="332" r:id="rId32"/>
    <p:sldId id="2130" r:id="rId33"/>
    <p:sldId id="331" r:id="rId34"/>
    <p:sldId id="2131" r:id="rId35"/>
    <p:sldId id="330" r:id="rId36"/>
    <p:sldId id="318" r:id="rId37"/>
    <p:sldId id="1729" r:id="rId38"/>
    <p:sldId id="1732" r:id="rId39"/>
    <p:sldId id="1733" r:id="rId4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3D37F-5F59-4452-9FB7-D44690906E6A}" v="330" dt="2025-01-27T21:10:17.456"/>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6" autoAdjust="0"/>
    <p:restoredTop sz="65367" autoAdjust="0"/>
  </p:normalViewPr>
  <p:slideViewPr>
    <p:cSldViewPr snapToGrid="0" snapToObjects="1">
      <p:cViewPr varScale="1">
        <p:scale>
          <a:sx n="55" d="100"/>
          <a:sy n="55" d="100"/>
        </p:scale>
        <p:origin x="108" y="45"/>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f.ly/John%203.16;esv?t=bibl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where we </a:t>
            </a:r>
            <a:r>
              <a:rPr lang="en-US"/>
              <a:t>have been</a:t>
            </a:r>
            <a:endParaRPr lang="en-US" dirty="0"/>
          </a:p>
          <a:p>
            <a:endParaRPr lang="en-US" dirty="0"/>
          </a:p>
          <a:p>
            <a:r>
              <a:rPr lang="en-US" dirty="0"/>
              <a:t>Written so you may believe</a:t>
            </a:r>
          </a:p>
          <a:p>
            <a:endParaRPr lang="en-US" dirty="0"/>
          </a:p>
          <a:p>
            <a:r>
              <a:rPr lang="en-US" b="1" dirty="0"/>
              <a:t>BradleyOlson.net</a:t>
            </a:r>
          </a:p>
          <a:p>
            <a:endParaRPr lang="en-US" dirty="0"/>
          </a:p>
          <a:p>
            <a:endParaRPr lang="en-US" dirty="0"/>
          </a:p>
        </p:txBody>
      </p:sp>
      <p:sp>
        <p:nvSpPr>
          <p:cNvPr id="4" name="Slide Number Placeholder 3"/>
          <p:cNvSpPr>
            <a:spLocks noGrp="1"/>
          </p:cNvSpPr>
          <p:nvPr>
            <p:ph type="sldNum" sz="quarter" idx="5"/>
          </p:nvPr>
        </p:nvSpPr>
        <p:spPr/>
        <p:txBody>
          <a:bodyPr/>
          <a:lstStyle/>
          <a:p>
            <a:fld id="{7525A72E-5A64-2943-BC47-14D08F782D24}" type="slidenum">
              <a:rPr lang="en-US" smtClean="0"/>
              <a:t>1</a:t>
            </a:fld>
            <a:endParaRPr lang="en-US" dirty="0"/>
          </a:p>
        </p:txBody>
      </p:sp>
    </p:spTree>
    <p:extLst>
      <p:ext uri="{BB962C8B-B14F-4D97-AF65-F5344CB8AC3E}">
        <p14:creationId xmlns:p14="http://schemas.microsoft.com/office/powerpoint/2010/main" val="401784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6E27A-2609-4113-5C35-ABDFC1A9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06939-6109-8993-225C-FBC6A4106DA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4E11946-3C73-54FE-8457-9D1116278E03}"/>
              </a:ext>
            </a:extLst>
          </p:cNvPr>
          <p:cNvSpPr>
            <a:spLocks noGrp="1"/>
          </p:cNvSpPr>
          <p:nvPr>
            <p:ph type="body" idx="1"/>
          </p:nvPr>
        </p:nvSpPr>
        <p:spPr>
          <a:xfrm>
            <a:off x="1371600" y="11734800"/>
            <a:ext cx="10972800" cy="9601200"/>
          </a:xfrm>
          <a:prstGeom prst="rect">
            <a:avLst/>
          </a:prstGeom>
        </p:spPr>
        <p:txBody>
          <a:bodyPr/>
          <a:lstStyle/>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Love songs have a robust history that traces back centuries. In fact, the oldest known love song is that of Shu-Sin, which was discovered in the library of Ashurbanipal in Mesopotamia and dates back to 2000 BCE. Later, love ballads were popularized by the 8</a:t>
            </a:r>
            <a:r>
              <a:rPr lang="en-US" sz="2000" kern="100" baseline="30000" dirty="0">
                <a:effectLst/>
                <a:latin typeface="+mn-lt"/>
                <a:ea typeface="Times New Roman" panose="02020603050405020304" pitchFamily="18" charset="0"/>
                <a:cs typeface="Times New Roman" panose="02020603050405020304" pitchFamily="18" charset="0"/>
              </a:rPr>
              <a:t>th</a:t>
            </a:r>
            <a:r>
              <a:rPr lang="en-US" sz="2000" kern="100" dirty="0">
                <a:effectLst/>
                <a:latin typeface="+mn-lt"/>
                <a:ea typeface="Times New Roman" panose="02020603050405020304" pitchFamily="18" charset="0"/>
                <a:cs typeface="Times New Roman" panose="02020603050405020304" pitchFamily="18" charset="0"/>
              </a:rPr>
              <a:t>-century tunes of medieval Arab female slaves in Spain. Overall, it has been estimated that more than 100 million love songs have been recorded.</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 </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Between 57% and 67% of songs are about love, depending on the study. This includes songs from every decade since the 1960s. </a:t>
            </a:r>
          </a:p>
          <a:p>
            <a:pPr marL="0" marR="0">
              <a:lnSpc>
                <a:spcPct val="115000"/>
              </a:lnSpc>
              <a:spcAft>
                <a:spcPts val="800"/>
              </a:spcAft>
            </a:pPr>
            <a:endParaRPr lang="en-US" sz="2000" kern="100" dirty="0">
              <a:effectLst/>
              <a:latin typeface="+mn-lt"/>
              <a:ea typeface="Times New Roman" panose="02020603050405020304" pitchFamily="18" charset="0"/>
              <a:cs typeface="Times New Roman" panose="02020603050405020304" pitchFamily="18" charset="0"/>
            </a:endParaRPr>
          </a:p>
          <a:p>
            <a:pPr marL="285750" marR="0" indent="-285750">
              <a:lnSpc>
                <a:spcPct val="115000"/>
              </a:lnSpc>
              <a:spcAft>
                <a:spcPts val="800"/>
              </a:spcAft>
              <a:buFont typeface="Arial" panose="020B0604020202020204" pitchFamily="34" charset="0"/>
              <a:buChar char="•"/>
            </a:pPr>
            <a:r>
              <a:rPr lang="en-US" sz="2000" kern="100" dirty="0">
                <a:effectLst/>
                <a:latin typeface="+mn-lt"/>
                <a:ea typeface="Times New Roman" panose="02020603050405020304" pitchFamily="18" charset="0"/>
                <a:cs typeface="Times New Roman" panose="02020603050405020304" pitchFamily="18" charset="0"/>
              </a:rPr>
              <a:t>A 2018 study found that 67.3% of lyrics from top-40 songs between 1960 and 2010 were about love or relationships. </a:t>
            </a:r>
          </a:p>
          <a:p>
            <a:pPr marL="285750" marR="0" indent="-285750">
              <a:lnSpc>
                <a:spcPct val="115000"/>
              </a:lnSpc>
              <a:spcAft>
                <a:spcPts val="800"/>
              </a:spcAft>
              <a:buFont typeface="Arial" panose="020B0604020202020204" pitchFamily="34" charset="0"/>
              <a:buChar char="•"/>
            </a:pPr>
            <a:r>
              <a:rPr lang="en-US" sz="2000" kern="100" dirty="0">
                <a:effectLst/>
                <a:latin typeface="+mn-lt"/>
                <a:ea typeface="Times New Roman" panose="02020603050405020304" pitchFamily="18" charset="0"/>
                <a:cs typeface="Times New Roman" panose="02020603050405020304" pitchFamily="18" charset="0"/>
              </a:rPr>
              <a:t>A psychology of music study found that 67% of lyrics in every song since the 1960s are about love. </a:t>
            </a:r>
          </a:p>
          <a:p>
            <a:pPr marL="285750" marR="0" indent="-285750">
              <a:lnSpc>
                <a:spcPct val="115000"/>
              </a:lnSpc>
              <a:spcAft>
                <a:spcPts val="800"/>
              </a:spcAft>
              <a:buFont typeface="Arial" panose="020B0604020202020204" pitchFamily="34" charset="0"/>
              <a:buChar char="•"/>
            </a:pPr>
            <a:r>
              <a:rPr lang="en-US" sz="2000" kern="100" dirty="0">
                <a:effectLst/>
                <a:latin typeface="+mn-lt"/>
                <a:ea typeface="Times New Roman" panose="02020603050405020304" pitchFamily="18" charset="0"/>
                <a:cs typeface="Times New Roman" panose="02020603050405020304" pitchFamily="18" charset="0"/>
              </a:rPr>
              <a:t>A study found that 60% of modern songs and half of classic songs are about love and relationships. </a:t>
            </a:r>
          </a:p>
          <a:p>
            <a:pPr marL="0" marR="0">
              <a:lnSpc>
                <a:spcPct val="115000"/>
              </a:lnSpc>
              <a:spcAft>
                <a:spcPts val="800"/>
              </a:spcAft>
            </a:pPr>
            <a:endParaRPr lang="en-US" sz="2000" kern="100" dirty="0">
              <a:effectLst/>
              <a:latin typeface="+mn-l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714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A692F-204B-8C30-CF58-F99AA697F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0DAB-B855-CC96-73A2-D09454C26A9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D0EA5BA-EEEE-FEF1-579B-408C568164B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633287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HOUSING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In Palestine in the time of Jesus, houses were made of clay bricks or stones held together with mud and straw, and had dirt floors.</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a:t>
            </a:r>
            <a:r>
              <a:rPr lang="en-US" sz="2000" b="0" i="0" dirty="0">
                <a:solidFill>
                  <a:srgbClr val="373737"/>
                </a:solidFill>
                <a:effectLst/>
                <a:latin typeface="Tahoma" panose="020B0604030504040204" pitchFamily="34" charset="0"/>
                <a:ea typeface="Tahoma" panose="020B0604030504040204" pitchFamily="34" charset="0"/>
                <a:cs typeface="Tahoma" panose="020B0604030504040204" pitchFamily="34" charset="0"/>
              </a:rPr>
              <a:t>You average family lived in one-room, two-level dwellings with living quarters separated from and raised above the animal stalls. Jewish extended families often lived together.</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The poor lived in one-room houses built of mud brick on a stone foundation. External steps led up to the flat roof which provided storage space and somewhere to sit. Inside the house a raised platform at one end of the room provided quarters for eating and sleeping. The lower level was used mainly as a stable.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Some items in the house included a table, a spinning wheel, wooden bowls, an olive oil lamp.</a:t>
            </a:r>
          </a:p>
          <a:p>
            <a:endPar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r>
              <a:rPr lang="en-US"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FOOD</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Seasonal vegetables (e.g. beans, onions, lentils, leeks, cucumbers), </a:t>
            </a:r>
            <a:r>
              <a:rPr lang="en-US" sz="20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flavoured</a:t>
            </a:r>
            <a: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with herbs and salt, and bread (made from wheat or barley flour) provided the basis of a staple diet.</a:t>
            </a:r>
            <a:b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There would also have been fruit (though not the citrus fruits for which Palestine is known today), together with nuts, honey and cheese.</a:t>
            </a:r>
            <a:b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Fish were plentiful, especially around Galilee, and could be preserved by drying and salting.</a:t>
            </a:r>
            <a:b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endPar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en-US" sz="2000" b="0" i="0" dirty="0">
                <a:solidFill>
                  <a:srgbClr val="333333"/>
                </a:solidFill>
                <a:effectLst/>
                <a:latin typeface="Tahoma" panose="020B0604030504040204" pitchFamily="34" charset="0"/>
                <a:ea typeface="Tahoma" panose="020B0604030504040204" pitchFamily="34" charset="0"/>
                <a:cs typeface="Tahoma" panose="020B0604030504040204" pitchFamily="34" charset="0"/>
              </a:rPr>
              <a:t>The Jews of Galilee, where Jesus grew up, were essentially a rural people. The great majority lived in the many small towns and villages scattered throughout the countryside. They worked the land, tended their flocks, and plied their trades, seldom venturing more than a day’s journey from home. However, many went to Jerusalem, some as often as every year, to celebrate the Passover. And that was no small journey, up to 70 miles on foot each way!</a:t>
            </a:r>
          </a:p>
          <a:p>
            <a:endParaRPr lang="en-US" sz="2000" b="0" i="0" dirty="0">
              <a:solidFill>
                <a:srgbClr val="333333"/>
              </a:solidFill>
              <a:effectLst/>
              <a:latin typeface="Tahoma" panose="020B0604030504040204" pitchFamily="34" charset="0"/>
              <a:ea typeface="Tahoma" panose="020B0604030504040204" pitchFamily="34" charset="0"/>
              <a:cs typeface="Tahoma" panose="020B0604030504040204" pitchFamily="34" charset="0"/>
            </a:endParaRPr>
          </a:p>
          <a:p>
            <a:r>
              <a:rPr lang="en-US" sz="2000" b="0"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Archaeology continues to uncover details of life in Jesus' times. </a:t>
            </a:r>
            <a:r>
              <a:rPr lang="en-US" sz="2000" b="0" i="0" dirty="0">
                <a:solidFill>
                  <a:srgbClr val="040C28"/>
                </a:solidFill>
                <a:effectLst/>
                <a:latin typeface="Tahoma" panose="020B0604030504040204" pitchFamily="34" charset="0"/>
                <a:ea typeface="Tahoma" panose="020B0604030504040204" pitchFamily="34" charset="0"/>
                <a:cs typeface="Tahoma" panose="020B0604030504040204" pitchFamily="34" charset="0"/>
              </a:rPr>
              <a:t>Travel was limited: by foot or donkey</a:t>
            </a:r>
            <a:r>
              <a:rPr lang="en-US" sz="2000" b="0" i="0" dirty="0">
                <a:solidFill>
                  <a:srgbClr val="1F1F1F"/>
                </a:solidFill>
                <a:effectLst/>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During Biblical times, sandals were mostly made of untreated leather and had cords or laces made of fine leather or dry grass.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865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Significance of the Passover Meal</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During </a:t>
            </a:r>
            <a:r>
              <a:rPr lang="en-US" sz="2000" b="1" kern="100" dirty="0">
                <a:effectLst/>
                <a:latin typeface="+mn-lt"/>
                <a:ea typeface="Aptos" panose="020B0004020202020204" pitchFamily="34" charset="0"/>
                <a:cs typeface="Times New Roman" panose="02020603050405020304" pitchFamily="18" charset="0"/>
              </a:rPr>
              <a:t>Passover</a:t>
            </a:r>
            <a:r>
              <a:rPr lang="en-US" sz="2000" kern="100" dirty="0">
                <a:effectLst/>
                <a:latin typeface="+mn-lt"/>
                <a:ea typeface="Aptos" panose="020B0004020202020204" pitchFamily="34" charset="0"/>
                <a:cs typeface="Times New Roman" panose="02020603050405020304" pitchFamily="18" charset="0"/>
              </a:rPr>
              <a:t>, the celebration of Israel’s deliverance from Egyptian bondage, Jesus dined with His disciples in the </a:t>
            </a:r>
            <a:r>
              <a:rPr lang="en-US" sz="2000" b="1" kern="100" dirty="0">
                <a:effectLst/>
                <a:latin typeface="+mn-lt"/>
                <a:ea typeface="Aptos" panose="020B0004020202020204" pitchFamily="34" charset="0"/>
                <a:cs typeface="Times New Roman" panose="02020603050405020304" pitchFamily="18" charset="0"/>
              </a:rPr>
              <a:t>Upper Room</a:t>
            </a:r>
            <a:r>
              <a:rPr lang="en-US" sz="2000" kern="100" dirty="0">
                <a:effectLst/>
                <a:latin typeface="+mn-lt"/>
                <a:ea typeface="Aptos" panose="020B0004020202020204" pitchFamily="34" charset="0"/>
                <a:cs typeface="Times New Roman" panose="02020603050405020304" pitchFamily="18" charset="0"/>
              </a:rPr>
              <a:t>.</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This meal was no ordinary feast; it represented the new covenant between God and humanity through Jesus’ sacrifice. As they gathered in </a:t>
            </a:r>
            <a:r>
              <a:rPr lang="en-US" sz="2000" b="1" kern="100" dirty="0">
                <a:effectLst/>
                <a:latin typeface="+mn-lt"/>
                <a:ea typeface="Aptos" panose="020B0004020202020204" pitchFamily="34" charset="0"/>
                <a:cs typeface="Times New Roman" panose="02020603050405020304" pitchFamily="18" charset="0"/>
              </a:rPr>
              <a:t>Jerusalem</a:t>
            </a:r>
            <a:r>
              <a:rPr lang="en-US" sz="2000" kern="100" dirty="0">
                <a:effectLst/>
                <a:latin typeface="+mn-lt"/>
                <a:ea typeface="Aptos" panose="020B0004020202020204" pitchFamily="34" charset="0"/>
                <a:cs typeface="Times New Roman" panose="02020603050405020304" pitchFamily="18" charset="0"/>
              </a:rPr>
              <a:t>, the Passover meal unfolded into an intimate moment where Jesus taught important lessons on servanthood and love.</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Historical and Cultural Background</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The </a:t>
            </a:r>
            <a:r>
              <a:rPr lang="en-US" sz="2000" b="1" kern="100" dirty="0">
                <a:effectLst/>
                <a:latin typeface="+mn-lt"/>
                <a:ea typeface="Aptos" panose="020B0004020202020204" pitchFamily="34" charset="0"/>
                <a:cs typeface="Times New Roman" panose="02020603050405020304" pitchFamily="18" charset="0"/>
              </a:rPr>
              <a:t>Gospels</a:t>
            </a:r>
            <a:r>
              <a:rPr lang="en-US" sz="2000" kern="100" dirty="0">
                <a:effectLst/>
                <a:latin typeface="+mn-lt"/>
                <a:ea typeface="Aptos" panose="020B0004020202020204" pitchFamily="34" charset="0"/>
                <a:cs typeface="Times New Roman" panose="02020603050405020304" pitchFamily="18" charset="0"/>
              </a:rPr>
              <a:t> describe the Upper Room as the private, secluded space chosen by Jesus to have a final meal with His disciples. This setting in Jerusalem provided a backdrop of Jewish religious traditions and Roman political tension.</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the intimate setting of the Last Supper, Jesus performs the unexpected act of washing His disciples’ feet, an act laden with symbolism and instructive for understanding the nature of true servanthood.</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This extraordinary gesture overturns social norms and preconceptions about mastery and servitude, setting the stage for a discussion on the importance of humility and service in the life of a believer.</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The chapter proceeds to unveil the looming betrayal of Judas Iscariot and foreshadows Peter’s denial, both serving as contrasting backdrops to the love and fidelity that Jesus exemplifies.</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By the chapter’s close, Jesus articulates a new commandment to His followers, urging them to love one another just as He has loved them—a principle that would become central to Christian ethics.</a:t>
            </a:r>
          </a:p>
          <a:p>
            <a:endParaRPr lang="en-US" sz="2000" dirty="0">
              <a:latin typeface="+mn-lt"/>
            </a:endParaRPr>
          </a:p>
          <a:p>
            <a:r>
              <a:rPr lang="en-US" sz="2000" dirty="0">
                <a:effectLst/>
                <a:latin typeface="+mn-lt"/>
                <a:ea typeface="Aptos" panose="020B0004020202020204" pitchFamily="34" charset="0"/>
                <a:cs typeface="Times New Roman" panose="02020603050405020304" pitchFamily="18" charset="0"/>
              </a:rPr>
              <a:t>In essence, John 13 provides a blueprint for living a life that mirrors the heart of Christian doctrine—love and humble service</a:t>
            </a:r>
            <a:endParaRPr lang="en-US" sz="2000" dirty="0">
              <a:latin typeface="+mn-lt"/>
            </a:endParaRPr>
          </a:p>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John chapter thirteen, the act of Jesus washing the disciples’ feet stands as a multifaceted symbol, rich in meaning and lessons in servitude and humility.</a:t>
            </a:r>
          </a:p>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Servanthood and Humility:</a:t>
            </a:r>
            <a:br>
              <a:rPr lang="en-US" sz="2000" kern="100" dirty="0">
                <a:effectLst/>
                <a:latin typeface="+mn-lt"/>
                <a:ea typeface="Aptos" panose="020B0004020202020204" pitchFamily="34" charset="0"/>
                <a:cs typeface="Times New Roman" panose="02020603050405020304" pitchFamily="18" charset="0"/>
              </a:rPr>
            </a:br>
            <a:r>
              <a:rPr lang="en-US" sz="2000" kern="100" dirty="0">
                <a:effectLst/>
                <a:latin typeface="+mn-lt"/>
                <a:ea typeface="Aptos" panose="020B0004020202020204" pitchFamily="34" charset="0"/>
                <a:cs typeface="Times New Roman" panose="02020603050405020304" pitchFamily="18" charset="0"/>
              </a:rPr>
              <a:t>When Jesus took on the role of a servant, He provided a profound example of humility. This act was traditionally performed by the lowest of servants, yet He chose to perform this service Himself.</a:t>
            </a:r>
          </a:p>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Water and Cleansing:</a:t>
            </a:r>
            <a:br>
              <a:rPr lang="en-US" sz="2000" kern="100" dirty="0">
                <a:effectLst/>
                <a:latin typeface="+mn-lt"/>
                <a:ea typeface="Aptos" panose="020B0004020202020204" pitchFamily="34" charset="0"/>
                <a:cs typeface="Times New Roman" panose="02020603050405020304" pitchFamily="18" charset="0"/>
              </a:rPr>
            </a:br>
            <a:r>
              <a:rPr lang="en-US" sz="2000" kern="100" dirty="0">
                <a:effectLst/>
                <a:latin typeface="+mn-lt"/>
                <a:ea typeface="Aptos" panose="020B0004020202020204" pitchFamily="34" charset="0"/>
                <a:cs typeface="Times New Roman" panose="02020603050405020304" pitchFamily="18" charset="0"/>
              </a:rPr>
              <a:t>The use of water in the washing of feet symbolizes purification. In a spiritual context, it represents the cleansing of one’s life from the impurities of sin. The </a:t>
            </a:r>
            <a:r>
              <a:rPr lang="en-US" sz="2000" b="1" kern="100" dirty="0">
                <a:effectLst/>
                <a:latin typeface="+mn-lt"/>
                <a:ea typeface="Aptos" panose="020B0004020202020204" pitchFamily="34" charset="0"/>
                <a:cs typeface="Times New Roman" panose="02020603050405020304" pitchFamily="18" charset="0"/>
              </a:rPr>
              <a:t>hands of Jesus</a:t>
            </a:r>
            <a:r>
              <a:rPr lang="en-US" sz="2000" kern="100" dirty="0">
                <a:effectLst/>
                <a:latin typeface="+mn-lt"/>
                <a:ea typeface="Aptos" panose="020B0004020202020204" pitchFamily="34" charset="0"/>
                <a:cs typeface="Times New Roman" panose="02020603050405020304" pitchFamily="18" charset="0"/>
              </a:rPr>
              <a:t>, which poured the water and washed the feet, signify the personal touch of Christ in the believer’s purification process.</a:t>
            </a:r>
          </a:p>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Cultural Context – Dirty Feet:</a:t>
            </a:r>
            <a:br>
              <a:rPr lang="en-US" sz="2000" kern="100" dirty="0">
                <a:effectLst/>
                <a:latin typeface="+mn-lt"/>
                <a:ea typeface="Aptos" panose="020B0004020202020204" pitchFamily="34" charset="0"/>
                <a:cs typeface="Times New Roman" panose="02020603050405020304" pitchFamily="18" charset="0"/>
              </a:rPr>
            </a:br>
            <a:r>
              <a:rPr lang="en-US" sz="2000" kern="100" dirty="0">
                <a:effectLst/>
                <a:latin typeface="+mn-lt"/>
                <a:ea typeface="Aptos" panose="020B0004020202020204" pitchFamily="34" charset="0"/>
                <a:cs typeface="Times New Roman" panose="02020603050405020304" pitchFamily="18" charset="0"/>
              </a:rPr>
              <a:t>During that time, feet would become exceptionally dirty from the dusty roads. Washing them was a necessity, which makes the task Jesus performed all the more</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It is important, before we even turn to Jesus’ words, to remember exactly </a:t>
            </a:r>
            <a:r>
              <a:rPr lang="en-US" sz="2000" i="1" kern="100" dirty="0">
                <a:effectLst/>
                <a:latin typeface="+mn-lt"/>
                <a:ea typeface="Aptos" panose="020B0004020202020204" pitchFamily="34" charset="0"/>
                <a:cs typeface="Times New Roman" panose="02020603050405020304" pitchFamily="18" charset="0"/>
              </a:rPr>
              <a:t>when </a:t>
            </a:r>
            <a:r>
              <a:rPr lang="en-US" sz="2000" kern="100" dirty="0">
                <a:effectLst/>
                <a:latin typeface="+mn-lt"/>
                <a:ea typeface="Aptos" panose="020B0004020202020204" pitchFamily="34" charset="0"/>
                <a:cs typeface="Times New Roman" panose="02020603050405020304" pitchFamily="18" charset="0"/>
              </a:rPr>
              <a:t>and </a:t>
            </a:r>
            <a:r>
              <a:rPr lang="en-US" sz="2000" i="1" kern="100" dirty="0">
                <a:effectLst/>
                <a:latin typeface="+mn-lt"/>
                <a:ea typeface="Aptos" panose="020B0004020202020204" pitchFamily="34" charset="0"/>
                <a:cs typeface="Times New Roman" panose="02020603050405020304" pitchFamily="18" charset="0"/>
              </a:rPr>
              <a:t>where </a:t>
            </a:r>
            <a:r>
              <a:rPr lang="en-US" sz="2000" kern="100" dirty="0">
                <a:effectLst/>
                <a:latin typeface="+mn-lt"/>
                <a:ea typeface="Aptos" panose="020B0004020202020204" pitchFamily="34" charset="0"/>
                <a:cs typeface="Times New Roman" panose="02020603050405020304" pitchFamily="18" charset="0"/>
              </a:rPr>
              <a:t>Jesus said these things. Sometimes, when and where we say something is as important to the meaning as the actual words that we say. And that’s true in John 13. John 13 begins in the upper room. Jesus is there with all of his disciples. Thomas, who will doubt the resurrection is there. Peter, who will deny knowing Jesus after he is arrested, is there. And Judas, who will betray Jesus and hand him over to those wanting to kill him, is there. And Jesus, knowing all that is to come, washed each of their feet.</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Washing a person’s feet in that culture was the appointed task of a servant. We have probably heard this before. Jesus was humbling himself, and doing the work of a servant here. But stop to think about what that means now, looking back. Jesus washed Judas’s feet, knowing he would betray him. He washed Peter’s feet, knowing he would deny knowing him. He washed Thomas’s feet, knowing he would doubt him. Jesus knew all this would happen. He predicted it. But he still got on his knees and washed their feet.</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If you want a picture of love, picture Jesus on his knees, washing the feet of his betrayer, Judas. That’s love, isn’t it? And Jesus tells us that this is what we need to do for one another. Love one another, as he has loved us. </a:t>
            </a:r>
          </a:p>
          <a:p>
            <a:endParaRPr lang="en-US" sz="2000" dirty="0">
              <a:latin typeface="+mn-lt"/>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The </a:t>
            </a:r>
            <a:r>
              <a:rPr lang="en-US" sz="2000" b="1" kern="100" dirty="0">
                <a:effectLst/>
                <a:latin typeface="+mn-lt"/>
                <a:ea typeface="Aptos" panose="020B0004020202020204" pitchFamily="34" charset="0"/>
                <a:cs typeface="Times New Roman" panose="02020603050405020304" pitchFamily="18" charset="0"/>
              </a:rPr>
              <a:t>service</a:t>
            </a:r>
            <a:r>
              <a:rPr lang="en-US" sz="2000" kern="100" dirty="0">
                <a:effectLst/>
                <a:latin typeface="+mn-lt"/>
                <a:ea typeface="Aptos" panose="020B0004020202020204" pitchFamily="34" charset="0"/>
                <a:cs typeface="Times New Roman" panose="02020603050405020304" pitchFamily="18" charset="0"/>
              </a:rPr>
              <a:t> Jesus demonstrated goes beyond mere action; it’s an invitation to a lifestyle of humility and caring for others, exemplifying that leadership is rooted in serving others selflessly.</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a:t>
            </a:r>
            <a:r>
              <a:rPr lang="en-US" sz="2000" b="1" kern="100" dirty="0">
                <a:effectLst/>
                <a:latin typeface="+mn-lt"/>
                <a:ea typeface="Aptos" panose="020B0004020202020204" pitchFamily="34" charset="0"/>
                <a:cs typeface="Times New Roman" panose="02020603050405020304" pitchFamily="18" charset="0"/>
              </a:rPr>
              <a:t>John 13</a:t>
            </a:r>
            <a:r>
              <a:rPr lang="en-US" sz="2000" kern="100" dirty="0">
                <a:effectLst/>
                <a:latin typeface="+mn-lt"/>
                <a:ea typeface="Aptos" panose="020B0004020202020204" pitchFamily="34" charset="0"/>
                <a:cs typeface="Times New Roman" panose="02020603050405020304" pitchFamily="18" charset="0"/>
              </a:rPr>
              <a:t>, Jesus conveys a powerful message about </a:t>
            </a:r>
            <a:r>
              <a:rPr lang="en-US" sz="2000" b="1" kern="100" dirty="0">
                <a:effectLst/>
                <a:latin typeface="+mn-lt"/>
                <a:ea typeface="Aptos" panose="020B0004020202020204" pitchFamily="34" charset="0"/>
                <a:cs typeface="Times New Roman" panose="02020603050405020304" pitchFamily="18" charset="0"/>
              </a:rPr>
              <a:t>servanthood</a:t>
            </a:r>
            <a:r>
              <a:rPr lang="en-US" sz="2000" kern="100" dirty="0">
                <a:effectLst/>
                <a:latin typeface="+mn-lt"/>
                <a:ea typeface="Aptos" panose="020B0004020202020204" pitchFamily="34" charset="0"/>
                <a:cs typeface="Times New Roman" panose="02020603050405020304" pitchFamily="18" charset="0"/>
              </a:rPr>
              <a:t>. He demonstrates through His actions that serving others is not a sign of weakness but rather a profound </a:t>
            </a:r>
            <a:r>
              <a:rPr lang="en-US" sz="2000" b="1" kern="100" dirty="0">
                <a:effectLst/>
                <a:latin typeface="+mn-lt"/>
                <a:ea typeface="Aptos" panose="020B0004020202020204" pitchFamily="34" charset="0"/>
                <a:cs typeface="Times New Roman" panose="02020603050405020304" pitchFamily="18" charset="0"/>
              </a:rPr>
              <a:t>commandment</a:t>
            </a:r>
            <a:r>
              <a:rPr lang="en-US" sz="2000" kern="100" dirty="0">
                <a:effectLst/>
                <a:latin typeface="+mn-lt"/>
                <a:ea typeface="Aptos" panose="020B0004020202020204" pitchFamily="34" charset="0"/>
                <a:cs typeface="Times New Roman" panose="02020603050405020304" pitchFamily="18" charset="0"/>
              </a:rPr>
              <a:t> for His followers.</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Jesus sets the </a:t>
            </a:r>
            <a:r>
              <a:rPr lang="en-US" sz="2000" b="1" kern="100" dirty="0">
                <a:effectLst/>
                <a:latin typeface="+mn-lt"/>
                <a:ea typeface="Aptos" panose="020B0004020202020204" pitchFamily="34" charset="0"/>
                <a:cs typeface="Times New Roman" panose="02020603050405020304" pitchFamily="18" charset="0"/>
              </a:rPr>
              <a:t>example</a:t>
            </a:r>
            <a:r>
              <a:rPr lang="en-US" sz="2000" kern="100" dirty="0">
                <a:effectLst/>
                <a:latin typeface="+mn-lt"/>
                <a:ea typeface="Aptos" panose="020B0004020202020204" pitchFamily="34" charset="0"/>
                <a:cs typeface="Times New Roman" panose="02020603050405020304" pitchFamily="18" charset="0"/>
              </a:rPr>
              <a:t> by washing His disciples’ feet, an act of humility typically reserved for servants.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b="1" kern="100" dirty="0">
                <a:effectLst/>
                <a:latin typeface="+mn-lt"/>
                <a:ea typeface="Aptos" panose="020B0004020202020204" pitchFamily="34" charset="0"/>
                <a:cs typeface="Times New Roman" panose="02020603050405020304" pitchFamily="18" charset="0"/>
              </a:rPr>
              <a:t>Serve</a:t>
            </a:r>
            <a:r>
              <a:rPr lang="en-US" sz="2000" kern="100" dirty="0">
                <a:effectLst/>
                <a:latin typeface="+mn-lt"/>
                <a:ea typeface="Aptos" panose="020B0004020202020204" pitchFamily="34" charset="0"/>
                <a:cs typeface="Times New Roman" panose="02020603050405020304" pitchFamily="18" charset="0"/>
              </a:rPr>
              <a:t>: His actions redefine the concept of leadership within the </a:t>
            </a:r>
            <a:r>
              <a:rPr lang="en-US" sz="2000" b="1" kern="100" dirty="0">
                <a:effectLst/>
                <a:latin typeface="+mn-lt"/>
                <a:ea typeface="Aptos" panose="020B0004020202020204" pitchFamily="34" charset="0"/>
                <a:cs typeface="Times New Roman" panose="02020603050405020304" pitchFamily="18" charset="0"/>
              </a:rPr>
              <a:t>community</a:t>
            </a:r>
            <a:r>
              <a:rPr lang="en-US" sz="2000" kern="100" dirty="0">
                <a:effectLst/>
                <a:latin typeface="+mn-lt"/>
                <a:ea typeface="Aptos" panose="020B0004020202020204" pitchFamily="34" charset="0"/>
                <a:cs typeface="Times New Roman" panose="02020603050405020304" pitchFamily="18" charset="0"/>
              </a:rPr>
              <a:t> of believers.</a:t>
            </a:r>
          </a:p>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44FD-1452-BE49-A632-F1918114F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B9BA8-019B-8C2E-D05C-3EDC91D2E80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1753008-17FE-767B-2A03-BC78A3ED384F}"/>
              </a:ext>
            </a:extLst>
          </p:cNvPr>
          <p:cNvSpPr>
            <a:spLocks noGrp="1"/>
          </p:cNvSpPr>
          <p:nvPr>
            <p:ph type="body" idx="1"/>
          </p:nvPr>
        </p:nvSpPr>
        <p:spPr>
          <a:xfrm>
            <a:off x="1371600" y="11734800"/>
            <a:ext cx="10972800" cy="9601200"/>
          </a:xfrm>
          <a:prstGeom prst="rect">
            <a:avLst/>
          </a:prstGeom>
        </p:spPr>
        <p:txBody>
          <a:bodyPr/>
          <a:lstStyle/>
          <a:p>
            <a:pPr marL="0" marR="0">
              <a:lnSpc>
                <a:spcPct val="100000"/>
              </a:lnSpc>
              <a:spcAft>
                <a:spcPts val="0"/>
              </a:spcAft>
            </a:pPr>
            <a:r>
              <a:rPr lang="en-US" sz="2000" kern="100" dirty="0">
                <a:effectLst/>
                <a:latin typeface="+mn-lt"/>
                <a:ea typeface="Aptos" panose="020B0004020202020204" pitchFamily="34" charset="0"/>
                <a:cs typeface="Times New Roman" panose="02020603050405020304" pitchFamily="18" charset="0"/>
              </a:rPr>
              <a:t>So as Jesus’s public ministry closes, and John turns now to the last day before Jesus dies, he looks back and says: in all his ministry, Jesus has been showing peculiar, revealing, saving, forgiving, patient, confirming, guiding love to his own. Verse 1b: “Having loved his own who were in the world. . . .” That’s what he’s been doing. And John looks forward from this point and says that Jesus will now love them to the end. Verse 1c: “He loved them to the end.”</a:t>
            </a:r>
          </a:p>
          <a:p>
            <a:pPr marL="0" marR="0">
              <a:lnSpc>
                <a:spcPct val="100000"/>
              </a:lnSpc>
              <a:spcAft>
                <a:spcPts val="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0000"/>
              </a:lnSpc>
              <a:spcAft>
                <a:spcPts val="0"/>
              </a:spcAft>
            </a:pPr>
            <a:r>
              <a:rPr lang="en-US" sz="2000" kern="100" dirty="0">
                <a:effectLst/>
                <a:latin typeface="+mn-lt"/>
                <a:ea typeface="Aptos" panose="020B0004020202020204" pitchFamily="34" charset="0"/>
                <a:cs typeface="Times New Roman" panose="02020603050405020304" pitchFamily="18" charset="0"/>
              </a:rPr>
              <a:t>He’s not denying that Jesus loved the world. </a:t>
            </a:r>
            <a:r>
              <a:rPr lang="en-US" sz="2000" u="sng" kern="100" dirty="0">
                <a:solidFill>
                  <a:srgbClr val="467886"/>
                </a:solidFill>
                <a:effectLst/>
                <a:latin typeface="+mn-lt"/>
                <a:ea typeface="Aptos" panose="020B0004020202020204" pitchFamily="34" charset="0"/>
                <a:cs typeface="Times New Roman" panose="02020603050405020304" pitchFamily="18" charset="0"/>
                <a:hlinkClick r:id="rId3"/>
              </a:rPr>
              <a:t>John 3:16</a:t>
            </a:r>
            <a:r>
              <a:rPr lang="en-US" sz="2000" kern="100" dirty="0">
                <a:effectLst/>
                <a:latin typeface="+mn-lt"/>
                <a:ea typeface="Aptos" panose="020B0004020202020204" pitchFamily="34" charset="0"/>
                <a:cs typeface="Times New Roman" panose="02020603050405020304" pitchFamily="18" charset="0"/>
              </a:rPr>
              <a:t> says he did. But John is talking here about his unique and special love for his people — like a husband has a unique love for his wife. “Having loved his own who were in the world, he loved them to the end.” Everything we see him doing new in chapter 13 is part of this love. And if you belong to Jesus, feel everything he says and does here as said to you and done for you in a very intentional, personal, effective way.</a:t>
            </a:r>
          </a:p>
          <a:p>
            <a:endParaRPr lang="en-US" dirty="0"/>
          </a:p>
        </p:txBody>
      </p:sp>
    </p:spTree>
    <p:extLst>
      <p:ext uri="{BB962C8B-B14F-4D97-AF65-F5344CB8AC3E}">
        <p14:creationId xmlns:p14="http://schemas.microsoft.com/office/powerpoint/2010/main" val="403604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2000" dirty="0">
                <a:latin typeface="+mn-lt"/>
              </a:rPr>
              <a:t>An invitation to a lifestyle of humility and caring for others</a:t>
            </a:r>
          </a:p>
          <a:p>
            <a:endParaRPr lang="en-US" sz="2000" dirty="0">
              <a:latin typeface="+mn-lt"/>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Even though we have the freedom to set our own priorities, Jesus made a point of defining certain ones of them for us: "'Love the Lord your God with all your heart, with all your soul, and with all your mind.' This is the greatest and most important commandment. The second is like it: 'Love your neighbor as yourself'" (Matt. 22:37-39). Love, then, is not a gray area the Scriptures. Jesus gave love priority over all other Christian virtues. Every thought, response, and act of goodwill must first pass through the fine filter of love, or it means nothing at all.</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"Strength to Love", Martin Luther King, Jr., encouraged us to realize that "our responsibility as Christians is to discover the meaning of this command and seek passionately to live it out in our daily lives." But why love? What makes it so important?</a:t>
            </a:r>
          </a:p>
          <a:p>
            <a:endParaRPr lang="en-US" sz="2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00" dirty="0">
                <a:effectLst/>
                <a:latin typeface="+mn-lt"/>
                <a:ea typeface="Aptos" panose="020B0004020202020204" pitchFamily="34" charset="0"/>
                <a:cs typeface="Times New Roman" panose="02020603050405020304" pitchFamily="18" charset="0"/>
              </a:rPr>
              <a:t>But we might wonder, what’s </a:t>
            </a:r>
            <a:r>
              <a:rPr lang="en-US" sz="2000" i="1" kern="100" dirty="0">
                <a:effectLst/>
                <a:latin typeface="+mn-lt"/>
                <a:ea typeface="Aptos" panose="020B0004020202020204" pitchFamily="34" charset="0"/>
                <a:cs typeface="Times New Roman" panose="02020603050405020304" pitchFamily="18" charset="0"/>
              </a:rPr>
              <a:t>new </a:t>
            </a:r>
            <a:r>
              <a:rPr lang="en-US" sz="2000" kern="100" dirty="0">
                <a:effectLst/>
                <a:latin typeface="+mn-lt"/>
                <a:ea typeface="Aptos" panose="020B0004020202020204" pitchFamily="34" charset="0"/>
                <a:cs typeface="Times New Roman" panose="02020603050405020304" pitchFamily="18" charset="0"/>
              </a:rPr>
              <a:t>about it? The commandment to love wasn’t new, of course. It’s mentioned often in the Old Testament. The greatest commandment is to love God, and the next is to love our neighbor. These are repeated often in the Old Testament. They are not new. But Jesus’ commandment is. What’s new about it? Not love. But loving just as Jesus loved.  </a:t>
            </a:r>
            <a:r>
              <a:rPr lang="en-US" sz="2000" dirty="0">
                <a:effectLst/>
                <a:latin typeface="+mn-lt"/>
                <a:ea typeface="Aptos" panose="020B0004020202020204" pitchFamily="34" charset="0"/>
                <a:cs typeface="Times New Roman" panose="02020603050405020304" pitchFamily="18" charset="0"/>
              </a:rPr>
              <a:t>The new part of this is that we are commanded to love one another just as Jesus has loved us</a:t>
            </a:r>
            <a:endParaRPr lang="en-US" sz="2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kern="100" dirty="0">
              <a:effectLst/>
              <a:latin typeface="+mn-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BAE7A-E5F7-A5AE-B6FB-ABA4E0A80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B41F5-C813-7694-4CE2-964A74A2056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B81DDF0-1A76-F97C-7B68-EAB3FE35953B}"/>
              </a:ext>
            </a:extLst>
          </p:cNvPr>
          <p:cNvSpPr>
            <a:spLocks noGrp="1"/>
          </p:cNvSpPr>
          <p:nvPr>
            <p:ph type="body" idx="1"/>
          </p:nvPr>
        </p:nvSpPr>
        <p:spPr>
          <a:xfrm>
            <a:off x="1371600" y="11734800"/>
            <a:ext cx="10972800" cy="9601200"/>
          </a:xfrm>
          <a:prstGeom prst="rect">
            <a:avLst/>
          </a:prstGeom>
        </p:spPr>
        <p:txBody>
          <a:bodyPr/>
          <a:lstStyle/>
          <a:p>
            <a:r>
              <a:rPr lang="en-US" sz="2000" dirty="0">
                <a:latin typeface="+mn-lt"/>
              </a:rPr>
              <a:t>4 types of love in Bible- 7 in Greek culture    100+ times Agape is used in the NT</a:t>
            </a:r>
          </a:p>
          <a:p>
            <a:endParaRPr lang="en-US" sz="2000" dirty="0">
              <a:latin typeface="+mn-lt"/>
            </a:endParaRP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KINDS OF LOVE</a:t>
            </a:r>
          </a:p>
          <a:p>
            <a:pPr marL="342900" marR="0" lvl="0" indent="-342900">
              <a:lnSpc>
                <a:spcPct val="115000"/>
              </a:lnSpc>
              <a:spcAft>
                <a:spcPts val="800"/>
              </a:spcAft>
              <a:buFont typeface="+mj-lt"/>
              <a:buAutoNum type="arabicPeriod"/>
            </a:pPr>
            <a:r>
              <a:rPr lang="en-US" sz="2000" kern="100" dirty="0">
                <a:effectLst/>
                <a:latin typeface="+mn-lt"/>
                <a:ea typeface="Times New Roman" panose="02020603050405020304" pitchFamily="18" charset="0"/>
                <a:cs typeface="Times New Roman" panose="02020603050405020304" pitchFamily="18" charset="0"/>
              </a:rPr>
              <a:t>Eros refers to physical or sexual love. </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The word eros was commonly used in the Greek-speaking world of New Testament times. The word itself is not found in the pages of the New Testament. The concept of physical love, however—expressed in the context of marriage—is found and affirmed in the New Testament (see 1 Cor. 7:5; Heb. 13:4).</a:t>
            </a:r>
          </a:p>
          <a:p>
            <a:pPr marL="342900" marR="0" lvl="0" indent="-342900">
              <a:lnSpc>
                <a:spcPct val="115000"/>
              </a:lnSpc>
              <a:spcAft>
                <a:spcPts val="800"/>
              </a:spcAft>
              <a:buFont typeface="+mj-lt"/>
              <a:buAutoNum type="arabicPeriod"/>
            </a:pPr>
            <a:r>
              <a:rPr lang="en-US" sz="2000" kern="100" dirty="0" err="1">
                <a:effectLst/>
                <a:latin typeface="+mn-lt"/>
                <a:ea typeface="Times New Roman" panose="02020603050405020304" pitchFamily="18" charset="0"/>
                <a:cs typeface="Times New Roman" panose="02020603050405020304" pitchFamily="18" charset="0"/>
              </a:rPr>
              <a:t>Philos</a:t>
            </a:r>
            <a:r>
              <a:rPr lang="en-US" sz="2000" kern="100" dirty="0">
                <a:effectLst/>
                <a:latin typeface="+mn-lt"/>
                <a:ea typeface="Times New Roman" panose="02020603050405020304" pitchFamily="18" charset="0"/>
                <a:cs typeface="Times New Roman" panose="02020603050405020304" pitchFamily="18" charset="0"/>
              </a:rPr>
              <a:t> means warm affection or friendship.</a:t>
            </a:r>
          </a:p>
          <a:p>
            <a:pPr marL="0" marR="0">
              <a:lnSpc>
                <a:spcPct val="115000"/>
              </a:lnSpc>
              <a:spcAft>
                <a:spcPts val="800"/>
              </a:spcAft>
            </a:pPr>
            <a:r>
              <a:rPr lang="en-US" sz="2000" kern="100" dirty="0" err="1">
                <a:effectLst/>
                <a:latin typeface="+mn-lt"/>
                <a:ea typeface="Times New Roman" panose="02020603050405020304" pitchFamily="18" charset="0"/>
                <a:cs typeface="Times New Roman" panose="02020603050405020304" pitchFamily="18" charset="0"/>
              </a:rPr>
              <a:t>Philos</a:t>
            </a:r>
            <a:r>
              <a:rPr lang="en-US" sz="2000" kern="100" dirty="0">
                <a:effectLst/>
                <a:latin typeface="+mn-lt"/>
                <a:ea typeface="Times New Roman" panose="02020603050405020304" pitchFamily="18" charset="0"/>
                <a:cs typeface="Times New Roman" panose="02020603050405020304" pitchFamily="18" charset="0"/>
              </a:rPr>
              <a:t> was commonly used with reference to friendships or family relationships. For example, it was used in Matthew 10:37 to indicate love for father and mother or son and daughter. </a:t>
            </a:r>
            <a:r>
              <a:rPr lang="en-US" sz="2000" kern="100" dirty="0" err="1">
                <a:effectLst/>
                <a:latin typeface="+mn-lt"/>
                <a:ea typeface="Times New Roman" panose="02020603050405020304" pitchFamily="18" charset="0"/>
                <a:cs typeface="Times New Roman" panose="02020603050405020304" pitchFamily="18" charset="0"/>
              </a:rPr>
              <a:t>Philos</a:t>
            </a:r>
            <a:r>
              <a:rPr lang="en-US" sz="2000" kern="100" dirty="0">
                <a:effectLst/>
                <a:latin typeface="+mn-lt"/>
                <a:ea typeface="Times New Roman" panose="02020603050405020304" pitchFamily="18" charset="0"/>
                <a:cs typeface="Times New Roman" panose="02020603050405020304" pitchFamily="18" charset="0"/>
              </a:rPr>
              <a:t> was the word used of Jesus’ love for His friend Lazarus (John 11:3,36) and His love for His disciple (John 20:2).</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1.      A related word, </a:t>
            </a:r>
            <a:r>
              <a:rPr lang="en-US" sz="2000" kern="100" dirty="0" err="1">
                <a:effectLst/>
                <a:latin typeface="+mn-lt"/>
                <a:ea typeface="Times New Roman" panose="02020603050405020304" pitchFamily="18" charset="0"/>
                <a:cs typeface="Times New Roman" panose="02020603050405020304" pitchFamily="18" charset="0"/>
              </a:rPr>
              <a:t>storgē</a:t>
            </a:r>
            <a:r>
              <a:rPr lang="en-US" sz="2000" kern="100" dirty="0">
                <a:effectLst/>
                <a:latin typeface="+mn-lt"/>
                <a:ea typeface="Times New Roman" panose="02020603050405020304" pitchFamily="18" charset="0"/>
                <a:cs typeface="Times New Roman" panose="02020603050405020304" pitchFamily="18" charset="0"/>
              </a:rPr>
              <a:t>, means “family devotion.” </a:t>
            </a:r>
            <a:r>
              <a:rPr lang="en-US" sz="2000" kern="100" dirty="0" err="1">
                <a:effectLst/>
                <a:latin typeface="+mn-lt"/>
                <a:ea typeface="Times New Roman" panose="02020603050405020304" pitchFamily="18" charset="0"/>
                <a:cs typeface="Times New Roman" panose="02020603050405020304" pitchFamily="18" charset="0"/>
              </a:rPr>
              <a:t>Storgē</a:t>
            </a:r>
            <a:r>
              <a:rPr lang="en-US" sz="2000" kern="100" dirty="0">
                <a:effectLst/>
                <a:latin typeface="+mn-lt"/>
                <a:ea typeface="Times New Roman" panose="02020603050405020304" pitchFamily="18" charset="0"/>
                <a:cs typeface="Times New Roman" panose="02020603050405020304" pitchFamily="18" charset="0"/>
              </a:rPr>
              <a:t> is not a common word in the New Testament. In Romans 12:10, it is compounded with </a:t>
            </a:r>
            <a:r>
              <a:rPr lang="en-US" sz="2000" kern="100" dirty="0" err="1">
                <a:effectLst/>
                <a:latin typeface="+mn-lt"/>
                <a:ea typeface="Times New Roman" panose="02020603050405020304" pitchFamily="18" charset="0"/>
                <a:cs typeface="Times New Roman" panose="02020603050405020304" pitchFamily="18" charset="0"/>
              </a:rPr>
              <a:t>philos</a:t>
            </a:r>
            <a:r>
              <a:rPr lang="en-US" sz="2000" kern="100" dirty="0">
                <a:effectLst/>
                <a:latin typeface="+mn-lt"/>
                <a:ea typeface="Times New Roman" panose="02020603050405020304" pitchFamily="18" charset="0"/>
                <a:cs typeface="Times New Roman" panose="02020603050405020304" pitchFamily="18" charset="0"/>
              </a:rPr>
              <a:t> (</a:t>
            </a:r>
            <a:r>
              <a:rPr lang="en-US" sz="2000" kern="100" dirty="0" err="1">
                <a:effectLst/>
                <a:latin typeface="+mn-lt"/>
                <a:ea typeface="Times New Roman" panose="02020603050405020304" pitchFamily="18" charset="0"/>
                <a:cs typeface="Times New Roman" panose="02020603050405020304" pitchFamily="18" charset="0"/>
              </a:rPr>
              <a:t>philostorgoi</a:t>
            </a:r>
            <a:r>
              <a:rPr lang="en-US" sz="2000" kern="100" dirty="0">
                <a:effectLst/>
                <a:latin typeface="+mn-lt"/>
                <a:ea typeface="Times New Roman" panose="02020603050405020304" pitchFamily="18" charset="0"/>
                <a:cs typeface="Times New Roman" panose="02020603050405020304" pitchFamily="18" charset="0"/>
              </a:rPr>
              <a:t>) and can be translated “devoted” (NASB) or “brotherly affection” (ESV).</a:t>
            </a:r>
          </a:p>
          <a:p>
            <a:pPr marL="342900" marR="0" lvl="0" indent="-342900">
              <a:lnSpc>
                <a:spcPct val="115000"/>
              </a:lnSpc>
              <a:spcAft>
                <a:spcPts val="800"/>
              </a:spcAft>
              <a:buFont typeface="+mj-lt"/>
              <a:buAutoNum type="arabicPeriod"/>
            </a:pPr>
            <a:r>
              <a:rPr lang="en-US" sz="2000" kern="100" dirty="0" err="1">
                <a:effectLst/>
                <a:latin typeface="+mn-lt"/>
                <a:ea typeface="Times New Roman" panose="02020603050405020304" pitchFamily="18" charset="0"/>
                <a:cs typeface="Times New Roman" panose="02020603050405020304" pitchFamily="18" charset="0"/>
              </a:rPr>
              <a:t>Agapē</a:t>
            </a:r>
            <a:r>
              <a:rPr lang="en-US" sz="2000" kern="100" dirty="0">
                <a:effectLst/>
                <a:latin typeface="+mn-lt"/>
                <a:ea typeface="Times New Roman" panose="02020603050405020304" pitchFamily="18" charset="0"/>
                <a:cs typeface="Times New Roman" panose="02020603050405020304" pitchFamily="18" charset="0"/>
              </a:rPr>
              <a:t> is the sacrificial, unconditional love of God.</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In the New Testament, </a:t>
            </a:r>
            <a:r>
              <a:rPr lang="en-US" sz="2000" kern="100" dirty="0" err="1">
                <a:effectLst/>
                <a:latin typeface="+mn-lt"/>
                <a:ea typeface="Times New Roman" panose="02020603050405020304" pitchFamily="18" charset="0"/>
                <a:cs typeface="Times New Roman" panose="02020603050405020304" pitchFamily="18" charset="0"/>
              </a:rPr>
              <a:t>agapē</a:t>
            </a:r>
            <a:r>
              <a:rPr lang="en-US" sz="2000" kern="100" dirty="0">
                <a:effectLst/>
                <a:latin typeface="+mn-lt"/>
                <a:ea typeface="Times New Roman" panose="02020603050405020304" pitchFamily="18" charset="0"/>
                <a:cs typeface="Times New Roman" panose="02020603050405020304" pitchFamily="18" charset="0"/>
              </a:rPr>
              <a:t> is the highest form of love. But outside of the New Testament, the word was rarely used. Prior to New Testament times, </a:t>
            </a:r>
            <a:r>
              <a:rPr lang="en-US" sz="2000" kern="100" dirty="0" err="1">
                <a:effectLst/>
                <a:latin typeface="+mn-lt"/>
                <a:ea typeface="Times New Roman" panose="02020603050405020304" pitchFamily="18" charset="0"/>
                <a:cs typeface="Times New Roman" panose="02020603050405020304" pitchFamily="18" charset="0"/>
              </a:rPr>
              <a:t>agapē</a:t>
            </a:r>
            <a:r>
              <a:rPr lang="en-US" sz="2000" kern="100" dirty="0">
                <a:effectLst/>
                <a:latin typeface="+mn-lt"/>
                <a:ea typeface="Times New Roman" panose="02020603050405020304" pitchFamily="18" charset="0"/>
                <a:cs typeface="Times New Roman" panose="02020603050405020304" pitchFamily="18" charset="0"/>
              </a:rPr>
              <a:t> did not carry any special significance as a higher kind of love. Thus, it’s the New Testament understanding of the unique nature of God’s love—not the word’s usage in the Greek-speaking world of the first century—that gives the word </a:t>
            </a:r>
            <a:r>
              <a:rPr lang="en-US" sz="2000" kern="100" dirty="0" err="1">
                <a:effectLst/>
                <a:latin typeface="+mn-lt"/>
                <a:ea typeface="Times New Roman" panose="02020603050405020304" pitchFamily="18" charset="0"/>
                <a:cs typeface="Times New Roman" panose="02020603050405020304" pitchFamily="18" charset="0"/>
              </a:rPr>
              <a:t>agapē</a:t>
            </a:r>
            <a:r>
              <a:rPr lang="en-US" sz="2000" kern="100" dirty="0">
                <a:effectLst/>
                <a:latin typeface="+mn-lt"/>
                <a:ea typeface="Times New Roman" panose="02020603050405020304" pitchFamily="18" charset="0"/>
                <a:cs typeface="Times New Roman" panose="02020603050405020304" pitchFamily="18" charset="0"/>
              </a:rPr>
              <a:t> its special meaning.</a:t>
            </a:r>
            <a:endParaRPr lang="en-US" sz="2000" dirty="0">
              <a:latin typeface="+mn-lt"/>
            </a:endParaRPr>
          </a:p>
          <a:p>
            <a:pPr marL="0" marR="0">
              <a:lnSpc>
                <a:spcPct val="115000"/>
              </a:lnSpc>
              <a:spcAft>
                <a:spcPts val="800"/>
              </a:spcAft>
            </a:pPr>
            <a:r>
              <a:rPr lang="en-US" sz="2000" b="1" kern="100" dirty="0">
                <a:effectLst/>
                <a:latin typeface="+mn-lt"/>
                <a:ea typeface="Times New Roman" panose="02020603050405020304" pitchFamily="18" charset="0"/>
                <a:cs typeface="Times New Roman" panose="02020603050405020304" pitchFamily="18" charset="0"/>
              </a:rPr>
              <a:t>What Agape Means in the Bible</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To the Greeks, proper agape meant a general empathy or lovingkindness for all people. Though in the Bible, Christians are indeed expected to care for all in the name of Christ, Christianity took this a step further. Biblical writers used God as the standard for true agape. </a:t>
            </a:r>
          </a:p>
        </p:txBody>
      </p:sp>
    </p:spTree>
    <p:extLst>
      <p:ext uri="{BB962C8B-B14F-4D97-AF65-F5344CB8AC3E}">
        <p14:creationId xmlns:p14="http://schemas.microsoft.com/office/powerpoint/2010/main" val="3155461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42F4-494F-D95E-1CAB-09F5C4E534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60092-6F9C-C352-8C1B-43424606FC1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3DF8440-1370-AE51-E840-FC11736729C1}"/>
              </a:ext>
            </a:extLst>
          </p:cNvPr>
          <p:cNvSpPr>
            <a:spLocks noGrp="1"/>
          </p:cNvSpPr>
          <p:nvPr>
            <p:ph type="body" idx="1"/>
          </p:nvPr>
        </p:nvSpPr>
        <p:spPr>
          <a:xfrm>
            <a:off x="1371600" y="11734800"/>
            <a:ext cx="10972800" cy="9601200"/>
          </a:xfrm>
          <a:prstGeom prst="rect">
            <a:avLst/>
          </a:prstGeom>
        </p:spPr>
        <p:txBody>
          <a:bodyPr/>
          <a:lstStyle/>
          <a:p>
            <a:r>
              <a:rPr lang="en-US" sz="2000" dirty="0">
                <a:latin typeface="+mn-lt"/>
              </a:rPr>
              <a:t>Last words to beloved people…. Most important</a:t>
            </a:r>
          </a:p>
          <a:p>
            <a:endParaRPr lang="en-US" sz="2000" dirty="0">
              <a:latin typeface="+mn-lt"/>
            </a:endParaRPr>
          </a:p>
          <a:p>
            <a:pPr marL="0" marR="0">
              <a:lnSpc>
                <a:spcPct val="107000"/>
              </a:lnSpc>
              <a:spcAft>
                <a:spcPts val="800"/>
              </a:spcAft>
            </a:pPr>
            <a:r>
              <a:rPr lang="en-US" sz="2000" b="1" i="1" kern="100" dirty="0">
                <a:effectLst/>
                <a:latin typeface="+mn-lt"/>
                <a:ea typeface="Aptos" panose="020B0004020202020204" pitchFamily="34" charset="0"/>
                <a:cs typeface="Times New Roman" panose="02020603050405020304" pitchFamily="18" charset="0"/>
              </a:rPr>
              <a:t>A. Love values the other person</a:t>
            </a: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Let's not confuse Christian love with its modern counterfeits - lust, sentimentality, and gratification. While love is a wonderful, warm feeling, it is not only a feeling. In fact, according to the Bible, love is primarily an active interest in the well-being of another person. Love acts for the benefit of others. According to William Barclay love "is the spirit in the heart that will never seek anything but the highest good of its fellow man.“</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God loved us not because we had something to offer him, but rather because He had something to offer us. "For God loved the world in this way: He gave His One and Only Son, so that everyone who believes in Him will not perish but have eternal life" (John 3:16). God loved us so that He could demonstrate His mercy to us in the person of His Son.</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Dr. W.A. Criswell, former pastor of First Baptist Church, Dallas, Texas, officiated at a lot of weddings. The nervous groom would always say, "Dr. Criswell, how much do I owe you for this?" And he'd always smile and look at the groom and say, "Aw, just pay me what she's worth." Dr. Criswell made a lot of money from weddings, because to each man his new bride was of extravagant value.</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like manner, everyone around us is of incredible value to God as a potential object of His mercy. His one and only Son died in their place. Because people matter so much to him, they ought to matter to us. And, we, therefore, need to love them as he loves them.</a:t>
            </a:r>
          </a:p>
          <a:p>
            <a:endParaRPr lang="en-US" dirty="0"/>
          </a:p>
        </p:txBody>
      </p:sp>
    </p:spTree>
    <p:extLst>
      <p:ext uri="{BB962C8B-B14F-4D97-AF65-F5344CB8AC3E}">
        <p14:creationId xmlns:p14="http://schemas.microsoft.com/office/powerpoint/2010/main" val="121987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dirty="0">
              <a:solidFill>
                <a:srgbClr val="000000"/>
              </a:solidFill>
            </a:endParaRPr>
          </a:p>
        </p:txBody>
      </p:sp>
    </p:spTree>
    <p:extLst>
      <p:ext uri="{BB962C8B-B14F-4D97-AF65-F5344CB8AC3E}">
        <p14:creationId xmlns:p14="http://schemas.microsoft.com/office/powerpoint/2010/main" val="1216144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ECFA2-E136-4FF2-3FDB-34A7028F5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706F3-76CD-477C-CD3F-0B886CB80F3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9C46FC6-B747-888D-06F3-E253F94280F4}"/>
              </a:ext>
            </a:extLst>
          </p:cNvPr>
          <p:cNvSpPr>
            <a:spLocks noGrp="1"/>
          </p:cNvSpPr>
          <p:nvPr>
            <p:ph type="body" idx="1"/>
          </p:nvPr>
        </p:nvSpPr>
        <p:spPr>
          <a:xfrm>
            <a:off x="1371600" y="11734800"/>
            <a:ext cx="10972800" cy="9601200"/>
          </a:xfrm>
          <a:prstGeom prst="rect">
            <a:avLst/>
          </a:prstGeom>
        </p:spPr>
        <p:txBody>
          <a:bodyPr/>
          <a:lstStyle/>
          <a:p>
            <a:r>
              <a:rPr lang="en-US" sz="2000" b="0" i="0" dirty="0">
                <a:solidFill>
                  <a:srgbClr val="212529"/>
                </a:solidFill>
                <a:effectLst/>
                <a:latin typeface="+mn-lt"/>
              </a:rPr>
              <a:t>freedom from pride or arrogance</a:t>
            </a:r>
          </a:p>
          <a:p>
            <a:endParaRPr lang="en-US" sz="2000" b="0" i="0" dirty="0">
              <a:solidFill>
                <a:srgbClr val="212529"/>
              </a:solidFill>
              <a:effectLst/>
              <a:latin typeface="+mn-lt"/>
            </a:endParaRPr>
          </a:p>
          <a:p>
            <a:pPr algn="l" fontAlgn="ctr">
              <a:spcAft>
                <a:spcPts val="1500"/>
              </a:spcAft>
            </a:pPr>
            <a:r>
              <a:rPr lang="en-US" sz="2000" b="0" i="0" dirty="0">
                <a:solidFill>
                  <a:srgbClr val="1F1F1F"/>
                </a:solidFill>
                <a:effectLst/>
                <a:latin typeface="+mn-lt"/>
              </a:rPr>
              <a:t>Humility is the quality of being modest and not thinking you are better than others. It can also mean having an accurate view of yourself and being open-minded. </a:t>
            </a:r>
          </a:p>
          <a:p>
            <a:pPr algn="l">
              <a:lnSpc>
                <a:spcPts val="1800"/>
              </a:lnSpc>
              <a:spcBef>
                <a:spcPts val="1500"/>
              </a:spcBef>
              <a:spcAft>
                <a:spcPts val="750"/>
              </a:spcAft>
            </a:pPr>
            <a:r>
              <a:rPr lang="en-US" sz="2000" b="0" i="0" dirty="0">
                <a:solidFill>
                  <a:srgbClr val="1F1F1F"/>
                </a:solidFill>
                <a:effectLst/>
                <a:latin typeface="+mn-lt"/>
              </a:rPr>
              <a:t>Explanation</a:t>
            </a:r>
          </a:p>
          <a:p>
            <a:pPr algn="l" fontAlgn="ctr">
              <a:lnSpc>
                <a:spcPts val="1650"/>
              </a:lnSpc>
              <a:spcBef>
                <a:spcPts val="750"/>
              </a:spcBef>
              <a:spcAft>
                <a:spcPts val="600"/>
              </a:spcAft>
              <a:buFont typeface="Arial" panose="020B0604020202020204" pitchFamily="34" charset="0"/>
              <a:buChar char="•"/>
            </a:pPr>
            <a:r>
              <a:rPr lang="en-US" sz="2000" b="0" i="0" dirty="0">
                <a:solidFill>
                  <a:srgbClr val="1F1F1F"/>
                </a:solidFill>
                <a:effectLst/>
                <a:latin typeface="+mn-lt"/>
              </a:rPr>
              <a:t>Humility comes from the Latin word humilis, which means "low" or "small". </a:t>
            </a:r>
          </a:p>
          <a:p>
            <a:pPr algn="l" fontAlgn="ctr">
              <a:lnSpc>
                <a:spcPts val="1650"/>
              </a:lnSpc>
              <a:spcBef>
                <a:spcPts val="750"/>
              </a:spcBef>
              <a:spcAft>
                <a:spcPts val="600"/>
              </a:spcAft>
              <a:buFont typeface="Arial" panose="020B0604020202020204" pitchFamily="34" charset="0"/>
              <a:buChar char="•"/>
            </a:pPr>
            <a:r>
              <a:rPr lang="en-US" sz="2000" b="0" i="0" dirty="0">
                <a:solidFill>
                  <a:srgbClr val="1F1F1F"/>
                </a:solidFill>
                <a:effectLst/>
                <a:latin typeface="+mn-lt"/>
              </a:rPr>
              <a:t>It can involve being free from pride and having a low view of your own importance. </a:t>
            </a:r>
          </a:p>
          <a:p>
            <a:pPr algn="l" fontAlgn="ctr">
              <a:lnSpc>
                <a:spcPts val="1650"/>
              </a:lnSpc>
              <a:spcBef>
                <a:spcPts val="750"/>
              </a:spcBef>
              <a:spcAft>
                <a:spcPts val="600"/>
              </a:spcAft>
              <a:buFont typeface="Arial" panose="020B0604020202020204" pitchFamily="34" charset="0"/>
              <a:buChar char="•"/>
            </a:pPr>
            <a:r>
              <a:rPr lang="en-US" sz="2000" b="0" i="0" dirty="0">
                <a:solidFill>
                  <a:srgbClr val="1F1F1F"/>
                </a:solidFill>
                <a:effectLst/>
                <a:latin typeface="+mn-lt"/>
              </a:rPr>
              <a:t>Humility can also mean being aware of your imperfections and working to live with them productively. </a:t>
            </a:r>
          </a:p>
          <a:p>
            <a:pPr algn="l" fontAlgn="ctr">
              <a:lnSpc>
                <a:spcPts val="1650"/>
              </a:lnSpc>
              <a:spcBef>
                <a:spcPts val="750"/>
              </a:spcBef>
              <a:spcAft>
                <a:spcPts val="600"/>
              </a:spcAft>
              <a:buFont typeface="Arial" panose="020B0604020202020204" pitchFamily="34" charset="0"/>
              <a:buChar char="•"/>
            </a:pPr>
            <a:r>
              <a:rPr lang="en-US" sz="2000" b="0" i="0" dirty="0">
                <a:solidFill>
                  <a:srgbClr val="1F1F1F"/>
                </a:solidFill>
                <a:effectLst/>
                <a:latin typeface="+mn-lt"/>
              </a:rPr>
              <a:t>In a religious context, humility can mean recognizing a deity and submitting to it. </a:t>
            </a:r>
          </a:p>
          <a:p>
            <a:pPr algn="l">
              <a:lnSpc>
                <a:spcPts val="1650"/>
              </a:lnSpc>
              <a:spcBef>
                <a:spcPts val="750"/>
              </a:spcBef>
              <a:spcAft>
                <a:spcPts val="1500"/>
              </a:spcAft>
              <a:buFont typeface="Arial" panose="020B0604020202020204" pitchFamily="34" charset="0"/>
              <a:buChar char="•"/>
            </a:pPr>
            <a:r>
              <a:rPr lang="en-US" sz="2000" b="0" i="0" dirty="0">
                <a:solidFill>
                  <a:srgbClr val="1F1F1F"/>
                </a:solidFill>
                <a:effectLst/>
                <a:latin typeface="+mn-lt"/>
              </a:rPr>
              <a:t>Humility can also mean caring about others and looking out for their best interests. </a:t>
            </a:r>
          </a:p>
          <a:p>
            <a:endParaRPr lang="en-US" sz="2000" dirty="0">
              <a:latin typeface="+mn-lt"/>
            </a:endParaRPr>
          </a:p>
          <a:p>
            <a:endParaRPr lang="en-US" sz="2000" dirty="0"/>
          </a:p>
          <a:p>
            <a:endParaRPr lang="en-US" dirty="0"/>
          </a:p>
        </p:txBody>
      </p:sp>
    </p:spTree>
    <p:extLst>
      <p:ext uri="{BB962C8B-B14F-4D97-AF65-F5344CB8AC3E}">
        <p14:creationId xmlns:p14="http://schemas.microsoft.com/office/powerpoint/2010/main" val="2595253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313B-E934-FD64-A021-F12B7C605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C86D6-2350-B1BC-E21B-8794E1D3CB99}"/>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6BA4D36-B17F-0957-A6F9-B2F7D9F8B350}"/>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97477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F2766-5181-B5AD-4789-8DD6F802B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8BC21-8A7F-3623-FCD3-9DD63D7E9EB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8196DAE-919C-3F52-0D0B-88BB2AD90511}"/>
              </a:ext>
            </a:extLst>
          </p:cNvPr>
          <p:cNvSpPr>
            <a:spLocks noGrp="1"/>
          </p:cNvSpPr>
          <p:nvPr>
            <p:ph type="body" idx="1"/>
          </p:nvPr>
        </p:nvSpPr>
        <p:spPr>
          <a:xfrm>
            <a:off x="1371600" y="11734800"/>
            <a:ext cx="10972800" cy="9601200"/>
          </a:xfrm>
          <a:prstGeom prst="rect">
            <a:avLst/>
          </a:prstGeom>
        </p:spPr>
        <p:txBody>
          <a:bodyPr/>
          <a:lstStyle/>
          <a:p>
            <a:r>
              <a:rPr lang="en-US" sz="2000" dirty="0">
                <a:latin typeface="+mn-lt"/>
              </a:rPr>
              <a:t>God’s plan- to develop people who reflect his character</a:t>
            </a:r>
          </a:p>
          <a:p>
            <a:endParaRPr lang="en-US" sz="2000" dirty="0">
              <a:latin typeface="+mn-lt"/>
            </a:endParaRPr>
          </a:p>
          <a:p>
            <a:pPr marL="342900" marR="0" lvl="0" indent="-342900">
              <a:lnSpc>
                <a:spcPct val="115000"/>
              </a:lnSpc>
              <a:spcAft>
                <a:spcPts val="800"/>
              </a:spcAft>
              <a:buFont typeface="+mj-lt"/>
              <a:buAutoNum type="arabicPeriod"/>
            </a:pPr>
            <a:r>
              <a:rPr lang="en-US" sz="2000" kern="100" dirty="0">
                <a:effectLst/>
                <a:latin typeface="+mn-lt"/>
                <a:ea typeface="Times New Roman" panose="02020603050405020304" pitchFamily="18" charset="0"/>
                <a:cs typeface="Times New Roman" panose="02020603050405020304" pitchFamily="18" charset="0"/>
              </a:rPr>
              <a:t>Followers of Christ are to be known by the way they love.</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Jesus commanded His followers: “Just as I have loved you, you are also to love one another. By this everyone will know that you are my disciples, if you love one another” (John 13:34-35, CSB). The word Jesus used for love is the verb form of </a:t>
            </a:r>
            <a:r>
              <a:rPr lang="en-US" sz="2000" kern="100" dirty="0" err="1">
                <a:effectLst/>
                <a:latin typeface="+mn-lt"/>
                <a:ea typeface="Times New Roman" panose="02020603050405020304" pitchFamily="18" charset="0"/>
                <a:cs typeface="Times New Roman" panose="02020603050405020304" pitchFamily="18" charset="0"/>
              </a:rPr>
              <a:t>agapē</a:t>
            </a:r>
            <a:r>
              <a:rPr lang="en-US" sz="2000" kern="100" dirty="0">
                <a:effectLst/>
                <a:latin typeface="+mn-lt"/>
                <a:ea typeface="Times New Roman" panose="02020603050405020304" pitchFamily="18" charset="0"/>
                <a:cs typeface="Times New Roman" panose="02020603050405020304" pitchFamily="18" charset="0"/>
              </a:rPr>
              <a:t>. The pattern of our love is “as I have loved you.” In other words, we are to be known by our self-giving, sacrificial, unconditional love for one another. Paul, in 1 Corinthians 13, describes what such love looks like, practically speaking.</a:t>
            </a:r>
          </a:p>
          <a:p>
            <a:endParaRPr lang="en-US" sz="2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00" dirty="0">
                <a:effectLst/>
                <a:latin typeface="+mn-lt"/>
                <a:ea typeface="Aptos" panose="020B0004020202020204" pitchFamily="34" charset="0"/>
                <a:cs typeface="Times New Roman" panose="02020603050405020304" pitchFamily="18" charset="0"/>
              </a:rPr>
              <a:t>From the very beginning, God's plan was to develop a people that reflected his character. And what is his character? Love. "God is love, and the one who remains in love remains in God, and God remains in him. In this, love is perfected with us so that we may have confidence in the day of judgment; for we are as He is in this world" (1 John 4:16-17). Believers are God's advertisement to a watching society as to how individuals could best live in that society. In fact, Christian love will always be the best apologetic that the church has.</a:t>
            </a:r>
          </a:p>
          <a:p>
            <a:endParaRPr lang="en-US" sz="2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00" dirty="0">
                <a:effectLst/>
                <a:latin typeface="+mn-lt"/>
                <a:ea typeface="Aptos" panose="020B0004020202020204" pitchFamily="34" charset="0"/>
                <a:cs typeface="Times New Roman" panose="02020603050405020304" pitchFamily="18" charset="0"/>
              </a:rPr>
              <a:t>Now remember, he is trying to show them the kind of person who is qualified or suitable for the high calling of verse 20: “Truly, truly, I say to you, whoever receives the one I send receives me, and whoever receives me receives the one who sent me.” In other words, he’s saying something like this: I am going away (verse 1), and you are about to become my representatives, my ambassadors, on the earth to take my words, and my salvation, and my own presence to the world on my behalf. If people receive you, they receive me.</a:t>
            </a:r>
            <a:endParaRPr lang="en-US" sz="2000" dirty="0"/>
          </a:p>
        </p:txBody>
      </p:sp>
    </p:spTree>
    <p:extLst>
      <p:ext uri="{BB962C8B-B14F-4D97-AF65-F5344CB8AC3E}">
        <p14:creationId xmlns:p14="http://schemas.microsoft.com/office/powerpoint/2010/main" val="3629853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06CC-F3A1-FFED-EAEA-D4E154499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4F054-7766-6410-4528-B60CBA48899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9F69D237-644E-3A29-0C26-AEDE270E597B}"/>
              </a:ext>
            </a:extLst>
          </p:cNvPr>
          <p:cNvSpPr>
            <a:spLocks noGrp="1"/>
          </p:cNvSpPr>
          <p:nvPr>
            <p:ph type="body" idx="1"/>
          </p:nvPr>
        </p:nvSpPr>
        <p:spPr>
          <a:xfrm>
            <a:off x="1371600" y="11734800"/>
            <a:ext cx="10972800" cy="9601200"/>
          </a:xfrm>
          <a:prstGeom prst="rect">
            <a:avLst/>
          </a:prstGeom>
        </p:spPr>
        <p:txBody>
          <a:bodyPr/>
          <a:lstStyle/>
          <a:p>
            <a:r>
              <a:rPr lang="en-US" sz="2000" dirty="0">
                <a:latin typeface="+mn-lt"/>
              </a:rPr>
              <a:t>Love is not a feeling- intentional- choice</a:t>
            </a:r>
          </a:p>
          <a:p>
            <a:endParaRPr lang="en-US" sz="2000" dirty="0">
              <a:latin typeface="+mn-lt"/>
            </a:endParaRP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Author and lecturer Leo Buscaglia once talked about a contest he was asked to judge. The purpose of the contest was to find the most caring child.</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 </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The winner was a four year old child whose next door neighbor was an elderly gentleman who had recently lost his wife.</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Upon seeing the man cry, the little boy went into the old gentleman’s yard, climbed onto his lap, and just sat there.</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When his Mother asked what he had said to the neighbor, the little boy said,</a:t>
            </a:r>
          </a:p>
          <a:p>
            <a:pPr marL="0" marR="0">
              <a:lnSpc>
                <a:spcPct val="115000"/>
              </a:lnSpc>
              <a:spcAft>
                <a:spcPts val="800"/>
              </a:spcAft>
            </a:pPr>
            <a:r>
              <a:rPr lang="en-US" sz="2000" kern="100" dirty="0">
                <a:effectLst/>
                <a:latin typeface="+mn-lt"/>
                <a:ea typeface="Times New Roman" panose="02020603050405020304" pitchFamily="18" charset="0"/>
                <a:cs typeface="Times New Roman" panose="02020603050405020304" pitchFamily="18" charset="0"/>
              </a:rPr>
              <a:t>“Nothing, I just helped him cry.”</a:t>
            </a:r>
          </a:p>
          <a:p>
            <a:endParaRPr lang="en-US" dirty="0"/>
          </a:p>
        </p:txBody>
      </p:sp>
    </p:spTree>
    <p:extLst>
      <p:ext uri="{BB962C8B-B14F-4D97-AF65-F5344CB8AC3E}">
        <p14:creationId xmlns:p14="http://schemas.microsoft.com/office/powerpoint/2010/main" val="2343277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E0743-F9AD-ADE6-FA77-4BF7A6DC7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B024B-7D50-A2C5-8C15-E080ADBAB68A}"/>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E089B7A-7F78-53FD-E3BB-0D61C1B2E4BA}"/>
              </a:ext>
            </a:extLst>
          </p:cNvPr>
          <p:cNvSpPr>
            <a:spLocks noGrp="1"/>
          </p:cNvSpPr>
          <p:nvPr>
            <p:ph type="body" idx="1"/>
          </p:nvPr>
        </p:nvSpPr>
        <p:spPr>
          <a:xfrm>
            <a:off x="1371600" y="11734800"/>
            <a:ext cx="10972800" cy="9601200"/>
          </a:xfrm>
          <a:prstGeom prst="rect">
            <a:avLst/>
          </a:prstGeom>
        </p:spPr>
        <p:txBody>
          <a:bodyPr/>
          <a:lstStyle/>
          <a:p>
            <a:r>
              <a:rPr lang="en-US" sz="2000" b="0" i="0" dirty="0">
                <a:solidFill>
                  <a:srgbClr val="000000"/>
                </a:solidFill>
                <a:effectLst/>
                <a:latin typeface="+mn-lt"/>
              </a:rPr>
              <a:t>: Love one another. As I have loved you, so you must love one another. </a:t>
            </a:r>
            <a:r>
              <a:rPr lang="en-US" sz="2000" b="1" i="0" baseline="30000" dirty="0">
                <a:solidFill>
                  <a:srgbClr val="000000"/>
                </a:solidFill>
                <a:effectLst/>
                <a:latin typeface="+mn-lt"/>
              </a:rPr>
              <a:t>35 </a:t>
            </a:r>
            <a:r>
              <a:rPr lang="en-US" sz="2000" b="0" i="0" dirty="0">
                <a:solidFill>
                  <a:srgbClr val="000000"/>
                </a:solidFill>
                <a:effectLst/>
                <a:latin typeface="+mn-lt"/>
              </a:rPr>
              <a:t>By this everyone will know that you are my disciples, if you love one another.”</a:t>
            </a:r>
          </a:p>
          <a:p>
            <a:endParaRPr lang="en-US" sz="2000" b="0" i="0" dirty="0">
              <a:solidFill>
                <a:srgbClr val="000000"/>
              </a:solidFill>
              <a:effectLst/>
              <a:latin typeface="+mn-lt"/>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But we might wonder, what’s </a:t>
            </a:r>
            <a:r>
              <a:rPr lang="en-US" sz="2000" i="1" kern="100" dirty="0">
                <a:effectLst/>
                <a:latin typeface="+mn-lt"/>
                <a:ea typeface="Aptos" panose="020B0004020202020204" pitchFamily="34" charset="0"/>
                <a:cs typeface="Times New Roman" panose="02020603050405020304" pitchFamily="18" charset="0"/>
              </a:rPr>
              <a:t>new </a:t>
            </a:r>
            <a:r>
              <a:rPr lang="en-US" sz="2000" kern="100" dirty="0">
                <a:effectLst/>
                <a:latin typeface="+mn-lt"/>
                <a:ea typeface="Aptos" panose="020B0004020202020204" pitchFamily="34" charset="0"/>
                <a:cs typeface="Times New Roman" panose="02020603050405020304" pitchFamily="18" charset="0"/>
              </a:rPr>
              <a:t>about it? The commandment to love wasn’t new, of course. It’s mentioned often in the Old Testament. The greatest commandment is to love God, and the next is to love our neighbor. These are repeated often in the Old Testament. They are not new. But Jesus’ commandment is. </a:t>
            </a:r>
            <a:r>
              <a:rPr lang="en-US" sz="2000" b="1" kern="100" dirty="0">
                <a:effectLst/>
                <a:latin typeface="+mn-lt"/>
                <a:ea typeface="Aptos" panose="020B0004020202020204" pitchFamily="34" charset="0"/>
                <a:cs typeface="Times New Roman" panose="02020603050405020304" pitchFamily="18" charset="0"/>
              </a:rPr>
              <a:t>What’s new about it? Not love. But loving just as Jesus loved.  </a:t>
            </a:r>
          </a:p>
          <a:p>
            <a:pPr marL="0" marR="0">
              <a:lnSpc>
                <a:spcPct val="107000"/>
              </a:lnSpc>
              <a:spcAft>
                <a:spcPts val="800"/>
              </a:spcAft>
            </a:pPr>
            <a:r>
              <a:rPr lang="en-US" sz="2000" b="1" kern="100" dirty="0">
                <a:effectLst/>
                <a:latin typeface="+mn-lt"/>
                <a:ea typeface="Aptos" panose="020B0004020202020204" pitchFamily="34" charset="0"/>
                <a:cs typeface="Times New Roman" panose="02020603050405020304" pitchFamily="18" charset="0"/>
              </a:rPr>
              <a:t>The new part of this is that we are commanded to love one another just as Jesus has loved us. </a:t>
            </a:r>
            <a:r>
              <a:rPr lang="en-US" sz="2000" kern="100" dirty="0">
                <a:effectLst/>
                <a:latin typeface="+mn-lt"/>
                <a:ea typeface="Aptos" panose="020B0004020202020204" pitchFamily="34" charset="0"/>
                <a:cs typeface="Times New Roman" panose="02020603050405020304" pitchFamily="18" charset="0"/>
              </a:rPr>
              <a:t>And that means loving those who doubt us, and deny knowing us, and even those who betray us. Because that’s what Jesus did for us. He loved us, and loves us, even when we doubt, deny, or betray him. And now, simply put, he asks us to do the same for others. It’s not always easy. But it is always important. Always commanded. And always should be done. </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The old commandment, from Leviticus, is to love our neighbor as our self. But the new commandment, from Jesus, is to love even those who are not our neighbors. Jesus loved lepers, for example, who were considered unclean and unloved by God. Jesus loved tax collectors, even calling one to be his disciple. Jesus loved Samaritans. He loved prostitutes. He loved the poor. He loved those that society didn’t even see. </a:t>
            </a:r>
            <a:r>
              <a:rPr lang="en-US" sz="2000" b="1" kern="100" dirty="0">
                <a:effectLst/>
                <a:latin typeface="+mn-lt"/>
                <a:ea typeface="Aptos" panose="020B0004020202020204" pitchFamily="34" charset="0"/>
                <a:cs typeface="Times New Roman" panose="02020603050405020304" pitchFamily="18" charset="0"/>
              </a:rPr>
              <a:t>He considered them all our neighbors. All loved by God. And all deserving of our love. Jesus completely redefined who our neighbor is. Our neighbor is now anyone and everyone we have an opportunity to love. </a:t>
            </a:r>
          </a:p>
          <a:p>
            <a:pPr marL="0" marR="0">
              <a:lnSpc>
                <a:spcPct val="107000"/>
              </a:lnSpc>
              <a:spcAft>
                <a:spcPts val="800"/>
              </a:spcAft>
            </a:pPr>
            <a:endParaRPr lang="en-US" sz="2000" b="1"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But not only that, Jesus taught us to love even our enemies. Just as he did. Now, this does not mean that we accept or agree with what they are doing. Love according to Jesus doesn’t mean accepting actions that are wrong. Jesus met people where they were, but didn’t leave them there. He called them to repent. He loved them, and forgave them, but also invited them to change their ways. Jesus never loved sin. But he always loved sinners. He still does. And he shows us how to do the same. </a:t>
            </a: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156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5DDCB-9E47-6E5E-775D-08EF9506B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AC976-777A-8A14-2CBB-0F528D56F76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8C4C17E-FFB2-07E3-B3C0-91DFB88A9761}"/>
              </a:ext>
            </a:extLst>
          </p:cNvPr>
          <p:cNvSpPr>
            <a:spLocks noGrp="1"/>
          </p:cNvSpPr>
          <p:nvPr>
            <p:ph type="body" idx="1"/>
          </p:nvPr>
        </p:nvSpPr>
        <p:spPr>
          <a:xfrm>
            <a:off x="1371600" y="11734800"/>
            <a:ext cx="10972800" cy="9601200"/>
          </a:xfrm>
          <a:prstGeom prst="rect">
            <a:avLst/>
          </a:prstGeom>
        </p:spPr>
        <p:txBody>
          <a:bodyPr/>
          <a:lstStyle/>
          <a:p>
            <a:r>
              <a:rPr lang="en-US" sz="2000" dirty="0">
                <a:latin typeface="+mn-lt"/>
              </a:rPr>
              <a:t>Intimate- means RISK of wounding</a:t>
            </a:r>
          </a:p>
          <a:p>
            <a:endParaRPr lang="en-US" sz="2000" dirty="0">
              <a:latin typeface="+mn-lt"/>
            </a:endParaRP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In other words, love opens up its life to another person. It goes beyond sentimental feelings. It breaks down barriers. It exposes the heart.</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Think about Jesus. He left the glory of heaven to come to earth. He veiled His divinity and took on humanity. And what did it get him? "He came to His own, and His own people did not receive Him" (John 1:11). Can you imagine being away on a business trip for a week, coming home, and your family not recognizing you? That's similar to what Jesus experienced when he came to earth. Surely that must have hurt. Then, as Jesus hung on the cross, dying for these people that he loved, they hurled abuses, scorn, and ridicule. His heart was broken. And yet, He forgave them.</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91089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CFFE-5C2D-1510-9B65-EA6B5B163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089C6-9A11-A937-4953-1EEAE597D6C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5BAF37B-B5D4-BB76-9505-7F9D7E1775AD}"/>
              </a:ext>
            </a:extLst>
          </p:cNvPr>
          <p:cNvSpPr>
            <a:spLocks noGrp="1"/>
          </p:cNvSpPr>
          <p:nvPr>
            <p:ph type="body" idx="1"/>
          </p:nvPr>
        </p:nvSpPr>
        <p:spPr>
          <a:xfrm>
            <a:off x="1371600" y="11734800"/>
            <a:ext cx="10972800" cy="9601200"/>
          </a:xfrm>
          <a:prstGeom prst="rect">
            <a:avLst/>
          </a:prstGeom>
        </p:spPr>
        <p:txBody>
          <a:bodyPr/>
          <a:lstStyle/>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And </a:t>
            </a:r>
            <a:r>
              <a:rPr lang="en-US" sz="2000" i="1" kern="100" dirty="0">
                <a:effectLst/>
                <a:latin typeface="+mn-lt"/>
                <a:ea typeface="Aptos" panose="020B0004020202020204" pitchFamily="34" charset="0"/>
                <a:cs typeface="Times New Roman" panose="02020603050405020304" pitchFamily="18" charset="0"/>
              </a:rPr>
              <a:t>vulnerability </a:t>
            </a:r>
            <a:r>
              <a:rPr lang="en-US" sz="2000" kern="100" dirty="0">
                <a:effectLst/>
                <a:latin typeface="+mn-lt"/>
                <a:ea typeface="Aptos" panose="020B0004020202020204" pitchFamily="34" charset="0"/>
                <a:cs typeface="Times New Roman" panose="02020603050405020304" pitchFamily="18" charset="0"/>
              </a:rPr>
              <a:t>is the next thing that Jesus teaches us about love. The word “</a:t>
            </a:r>
            <a:r>
              <a:rPr lang="en-US" sz="2000" i="1" kern="100" dirty="0">
                <a:effectLst/>
                <a:latin typeface="+mn-lt"/>
                <a:ea typeface="Aptos" panose="020B0004020202020204" pitchFamily="34" charset="0"/>
                <a:cs typeface="Times New Roman" panose="02020603050405020304" pitchFamily="18" charset="0"/>
              </a:rPr>
              <a:t>vulnerable</a:t>
            </a:r>
            <a:r>
              <a:rPr lang="en-US" sz="2000" kern="100" dirty="0">
                <a:effectLst/>
                <a:latin typeface="+mn-lt"/>
                <a:ea typeface="Aptos" panose="020B0004020202020204" pitchFamily="34" charset="0"/>
                <a:cs typeface="Times New Roman" panose="02020603050405020304" pitchFamily="18" charset="0"/>
              </a:rPr>
              <a:t>” literally means “</a:t>
            </a:r>
            <a:r>
              <a:rPr lang="en-US" sz="2000" i="1" kern="100" dirty="0">
                <a:effectLst/>
                <a:latin typeface="+mn-lt"/>
                <a:ea typeface="Aptos" panose="020B0004020202020204" pitchFamily="34" charset="0"/>
                <a:cs typeface="Times New Roman" panose="02020603050405020304" pitchFamily="18" charset="0"/>
              </a:rPr>
              <a:t>able to be wounded</a:t>
            </a:r>
            <a:r>
              <a:rPr lang="en-US" sz="2000" kern="100" dirty="0">
                <a:effectLst/>
                <a:latin typeface="+mn-lt"/>
                <a:ea typeface="Aptos" panose="020B0004020202020204" pitchFamily="34" charset="0"/>
                <a:cs typeface="Times New Roman" panose="02020603050405020304" pitchFamily="18" charset="0"/>
              </a:rPr>
              <a:t>.” When we are vulnerable, we open ourselves up to the possibility of being wounded. And that is exactly what Jesus teaches us – that we should open ourselves up to one another in love, even if it opens us up to the possibility of being wounded. </a:t>
            </a:r>
          </a:p>
          <a:p>
            <a:pPr marL="0" marR="0">
              <a:lnSpc>
                <a:spcPct val="107000"/>
              </a:lnSpc>
              <a:spcAft>
                <a:spcPts val="800"/>
              </a:spcAft>
            </a:pPr>
            <a:r>
              <a:rPr lang="en-US" sz="2000" kern="100" dirty="0">
                <a:effectLst/>
                <a:latin typeface="+mn-lt"/>
                <a:ea typeface="Aptos" panose="020B0004020202020204" pitchFamily="34" charset="0"/>
                <a:cs typeface="Times New Roman" panose="02020603050405020304" pitchFamily="18" charset="0"/>
              </a:rPr>
              <a:t>That’s what Jesus did, right? Jesus loved Judas, who betrayed him. He loved Peter, who denied knowing him. He loved Thomas, who doubted him. He loved those who abandoned him, and even those who crucified him. Jesus loved in a way that opened him up to these wounds. And he teaches us to do the same.</a:t>
            </a:r>
          </a:p>
          <a:p>
            <a:pPr marL="0" marR="0">
              <a:lnSpc>
                <a:spcPct val="107000"/>
              </a:lnSpc>
              <a:spcAft>
                <a:spcPts val="800"/>
              </a:spcAft>
            </a:pPr>
            <a:endParaRPr lang="en-US" sz="2000" kern="100" dirty="0">
              <a:effectLst/>
              <a:latin typeface="+mn-lt"/>
              <a:ea typeface="Aptos" panose="020B0004020202020204" pitchFamily="34" charset="0"/>
              <a:cs typeface="Times New Roman" panose="02020603050405020304" pitchFamily="18" charset="0"/>
            </a:endParaRPr>
          </a:p>
          <a:p>
            <a:pPr marL="0" marR="0">
              <a:lnSpc>
                <a:spcPct val="107000"/>
              </a:lnSpc>
              <a:spcAft>
                <a:spcPts val="800"/>
              </a:spcAft>
            </a:pPr>
            <a:r>
              <a:rPr lang="en-US" sz="2000" kern="100" dirty="0" err="1">
                <a:effectLst/>
                <a:latin typeface="+mn-lt"/>
                <a:ea typeface="Aptos" panose="020B0004020202020204" pitchFamily="34" charset="0"/>
                <a:cs typeface="Times New Roman" panose="02020603050405020304" pitchFamily="18" charset="0"/>
              </a:rPr>
              <a:t>Brene</a:t>
            </a:r>
            <a:r>
              <a:rPr lang="en-US" sz="2000" kern="100" dirty="0">
                <a:effectLst/>
                <a:latin typeface="+mn-lt"/>
                <a:ea typeface="Aptos" panose="020B0004020202020204" pitchFamily="34" charset="0"/>
                <a:cs typeface="Times New Roman" panose="02020603050405020304" pitchFamily="18" charset="0"/>
              </a:rPr>
              <a:t> Brown goes on to say that:  </a:t>
            </a:r>
          </a:p>
          <a:p>
            <a:pPr marL="0" marR="0">
              <a:lnSpc>
                <a:spcPct val="107000"/>
              </a:lnSpc>
              <a:spcAft>
                <a:spcPts val="800"/>
              </a:spcAft>
            </a:pPr>
            <a:r>
              <a:rPr lang="en-US" sz="2000" i="1" kern="100" dirty="0">
                <a:effectLst/>
                <a:latin typeface="+mn-lt"/>
                <a:ea typeface="Aptos" panose="020B0004020202020204" pitchFamily="34" charset="0"/>
                <a:cs typeface="Times New Roman" panose="02020603050405020304" pitchFamily="18" charset="0"/>
              </a:rPr>
              <a:t>“To love is to be vulnerable, to give someone your heart and say, ‘I know this could hurt so bad, but I’m willing to do it.’ And there is an increasing number of people in the world today that are not willing to take that risk. They’d rather never know love than to know hurt or grief, and that is a huge price to pay.”</a:t>
            </a:r>
            <a:endParaRPr lang="en-US" sz="2000" kern="100" dirty="0">
              <a:effectLst/>
              <a:latin typeface="+mn-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9740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CF4D-2749-F2AA-9C6E-BE3172D97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B63CC-09CA-E492-506B-013AACB6244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39AB110-74A1-8B5A-A959-90E588FDCE8A}"/>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56084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A13D-ED66-A4C9-4473-EBB3B5F05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A311E-5117-F7EB-6FFE-EBC619F23A1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238AA57-1B2D-7457-0FC5-D3935E836696}"/>
              </a:ext>
            </a:extLst>
          </p:cNvPr>
          <p:cNvSpPr>
            <a:spLocks noGrp="1"/>
          </p:cNvSpPr>
          <p:nvPr>
            <p:ph type="body" idx="1"/>
          </p:nvPr>
        </p:nvSpPr>
        <p:spPr>
          <a:xfrm>
            <a:off x="1371600" y="11734800"/>
            <a:ext cx="10972800" cy="9601200"/>
          </a:xfrm>
          <a:prstGeom prst="rect">
            <a:avLst/>
          </a:prstGeom>
        </p:spPr>
        <p:txBody>
          <a:bodyPr/>
          <a:lstStyle/>
          <a:p>
            <a:pPr algn="l">
              <a:lnSpc>
                <a:spcPts val="1200"/>
              </a:lnSpc>
              <a:buFont typeface="+mj-lt"/>
              <a:buAutoNum type="arabicPeriod"/>
            </a:pPr>
            <a:r>
              <a:rPr lang="en-US" sz="2000" b="0" i="0" dirty="0">
                <a:solidFill>
                  <a:srgbClr val="1F1F1F"/>
                </a:solidFill>
                <a:effectLst/>
                <a:latin typeface="+mn-lt"/>
              </a:rPr>
              <a:t>continuing in a course of action despite difficulty or delay in achieving success.</a:t>
            </a:r>
          </a:p>
          <a:p>
            <a:pPr algn="l">
              <a:lnSpc>
                <a:spcPts val="1200"/>
              </a:lnSpc>
              <a:buFont typeface="+mj-lt"/>
              <a:buAutoNum type="arabicPeriod"/>
            </a:pPr>
            <a:r>
              <a:rPr lang="en-US" sz="2000" b="0" i="0" dirty="0">
                <a:solidFill>
                  <a:srgbClr val="1F1F1F"/>
                </a:solidFill>
                <a:effectLst/>
                <a:latin typeface="+mn-lt"/>
              </a:rPr>
              <a:t>"she has been a remarkably steadfast and persevering woman"</a:t>
            </a:r>
          </a:p>
          <a:p>
            <a:endParaRPr lang="en-US" sz="2000" dirty="0">
              <a:latin typeface="+mn-lt"/>
            </a:endParaRPr>
          </a:p>
          <a:p>
            <a:pPr algn="l">
              <a:spcAft>
                <a:spcPts val="900"/>
              </a:spcAft>
            </a:pPr>
            <a:r>
              <a:rPr lang="en-US" sz="2000" b="1" i="0" dirty="0">
                <a:solidFill>
                  <a:srgbClr val="1F1F1F"/>
                </a:solidFill>
                <a:effectLst/>
                <a:latin typeface="+mn-lt"/>
              </a:rPr>
              <a:t>Synonyms of persevere</a:t>
            </a:r>
            <a:endParaRPr lang="en-US" sz="2000" b="0" i="0" dirty="0">
              <a:solidFill>
                <a:srgbClr val="1F1F1F"/>
              </a:solidFill>
              <a:effectLst/>
              <a:latin typeface="+mn-lt"/>
            </a:endParaRPr>
          </a:p>
          <a:p>
            <a:pPr algn="l">
              <a:spcAft>
                <a:spcPts val="300"/>
              </a:spcAft>
              <a:buFont typeface="Arial" panose="020B0604020202020204" pitchFamily="34" charset="0"/>
              <a:buChar char="•"/>
            </a:pPr>
            <a:r>
              <a:rPr lang="en-US" sz="2000" b="0" i="0" dirty="0">
                <a:solidFill>
                  <a:srgbClr val="1F1F1F"/>
                </a:solidFill>
                <a:effectLst/>
                <a:latin typeface="+mn-lt"/>
              </a:rPr>
              <a:t>persist.</a:t>
            </a:r>
          </a:p>
          <a:p>
            <a:pPr algn="l">
              <a:spcAft>
                <a:spcPts val="300"/>
              </a:spcAft>
              <a:buFont typeface="Arial" panose="020B0604020202020204" pitchFamily="34" charset="0"/>
              <a:buChar char="•"/>
            </a:pPr>
            <a:r>
              <a:rPr lang="en-US" sz="2000" b="0" i="0" dirty="0">
                <a:solidFill>
                  <a:srgbClr val="1F1F1F"/>
                </a:solidFill>
                <a:effectLst/>
                <a:latin typeface="+mn-lt"/>
              </a:rPr>
              <a:t>hang in there.</a:t>
            </a:r>
          </a:p>
          <a:p>
            <a:pPr algn="l">
              <a:spcAft>
                <a:spcPts val="300"/>
              </a:spcAft>
              <a:buFont typeface="Arial" panose="020B0604020202020204" pitchFamily="34" charset="0"/>
              <a:buChar char="•"/>
            </a:pPr>
            <a:r>
              <a:rPr lang="en-US" sz="2000" b="0" i="0" dirty="0">
                <a:solidFill>
                  <a:srgbClr val="1F1F1F"/>
                </a:solidFill>
                <a:effectLst/>
                <a:latin typeface="+mn-lt"/>
              </a:rPr>
              <a:t>carry on.</a:t>
            </a:r>
          </a:p>
          <a:p>
            <a:pPr algn="l">
              <a:spcAft>
                <a:spcPts val="300"/>
              </a:spcAft>
              <a:buFont typeface="Arial" panose="020B0604020202020204" pitchFamily="34" charset="0"/>
              <a:buChar char="•"/>
            </a:pPr>
            <a:r>
              <a:rPr lang="en-US" sz="2000" b="0" i="0" dirty="0">
                <a:solidFill>
                  <a:srgbClr val="1F1F1F"/>
                </a:solidFill>
                <a:effectLst/>
                <a:latin typeface="+mn-lt"/>
              </a:rPr>
              <a:t>gut it out.</a:t>
            </a:r>
          </a:p>
          <a:p>
            <a:pPr algn="l">
              <a:spcAft>
                <a:spcPts val="300"/>
              </a:spcAft>
              <a:buFont typeface="Arial" panose="020B0604020202020204" pitchFamily="34" charset="0"/>
              <a:buChar char="•"/>
            </a:pPr>
            <a:r>
              <a:rPr lang="en-US" sz="2000" b="0" i="0" dirty="0">
                <a:solidFill>
                  <a:srgbClr val="1F1F1F"/>
                </a:solidFill>
                <a:effectLst/>
                <a:latin typeface="+mn-lt"/>
              </a:rPr>
              <a:t>hang on.</a:t>
            </a:r>
          </a:p>
          <a:p>
            <a:pPr algn="l">
              <a:spcAft>
                <a:spcPts val="300"/>
              </a:spcAft>
              <a:buFont typeface="Arial" panose="020B0604020202020204" pitchFamily="34" charset="0"/>
              <a:buChar char="•"/>
            </a:pPr>
            <a:r>
              <a:rPr lang="en-US" sz="2000" b="0" i="0" dirty="0">
                <a:solidFill>
                  <a:srgbClr val="1F1F1F"/>
                </a:solidFill>
                <a:effectLst/>
                <a:latin typeface="+mn-lt"/>
              </a:rPr>
              <a:t>keep up.</a:t>
            </a:r>
          </a:p>
          <a:p>
            <a:pPr algn="l">
              <a:spcAft>
                <a:spcPts val="300"/>
              </a:spcAft>
              <a:buFont typeface="Arial" panose="020B0604020202020204" pitchFamily="34" charset="0"/>
              <a:buChar char="•"/>
            </a:pPr>
            <a:r>
              <a:rPr lang="en-US" sz="2000" b="0" i="0" dirty="0">
                <a:solidFill>
                  <a:srgbClr val="1F1F1F"/>
                </a:solidFill>
                <a:effectLst/>
                <a:latin typeface="+mn-lt"/>
              </a:rPr>
              <a:t>follow through (with)</a:t>
            </a:r>
          </a:p>
          <a:p>
            <a:pPr algn="l">
              <a:spcAft>
                <a:spcPts val="300"/>
              </a:spcAft>
              <a:buFont typeface="Arial" panose="020B0604020202020204" pitchFamily="34" charset="0"/>
              <a:buChar char="•"/>
            </a:pPr>
            <a:r>
              <a:rPr lang="en-US" sz="2000" b="0" i="0" dirty="0">
                <a:solidFill>
                  <a:srgbClr val="1F1F1F"/>
                </a:solidFill>
                <a:effectLst/>
                <a:latin typeface="+mn-lt"/>
              </a:rPr>
              <a:t>dig in.</a:t>
            </a:r>
          </a:p>
          <a:p>
            <a:endParaRPr lang="en-US" sz="2000" dirty="0">
              <a:latin typeface="+mn-lt"/>
            </a:endParaRPr>
          </a:p>
          <a:p>
            <a:r>
              <a:rPr lang="en-US" sz="2000" dirty="0">
                <a:latin typeface="+mn-lt"/>
              </a:rPr>
              <a:t>“Grit”</a:t>
            </a:r>
          </a:p>
        </p:txBody>
      </p:sp>
    </p:spTree>
    <p:extLst>
      <p:ext uri="{BB962C8B-B14F-4D97-AF65-F5344CB8AC3E}">
        <p14:creationId xmlns:p14="http://schemas.microsoft.com/office/powerpoint/2010/main" val="165490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DBD2-4EEA-7502-3A61-ADD56206F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C9387-A866-8506-1EC2-BB6EB2A460F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303ED617-ECEF-E484-989B-8792C910DF16}"/>
              </a:ext>
            </a:extLst>
          </p:cNvPr>
          <p:cNvSpPr>
            <a:spLocks noGrp="1"/>
          </p:cNvSpPr>
          <p:nvPr>
            <p:ph type="body" idx="1"/>
          </p:nvPr>
        </p:nvSpPr>
        <p:spPr>
          <a:xfrm>
            <a:off x="1371600" y="11734800"/>
            <a:ext cx="10972800" cy="9601200"/>
          </a:xfrm>
          <a:prstGeom prst="rect">
            <a:avLst/>
          </a:prstGeom>
        </p:spPr>
        <p:txBody>
          <a:bodyPr/>
          <a:lstStyle/>
          <a:p>
            <a:r>
              <a:rPr lang="en-US" sz="2000" b="1" i="0" dirty="0">
                <a:solidFill>
                  <a:srgbClr val="767676"/>
                </a:solidFill>
                <a:effectLst/>
                <a:latin typeface="+mn-lt"/>
              </a:rPr>
              <a:t>José Moreno Hernández</a:t>
            </a:r>
            <a:r>
              <a:rPr lang="en-US" sz="2000" b="0" i="0" dirty="0">
                <a:solidFill>
                  <a:srgbClr val="474747"/>
                </a:solidFill>
                <a:effectLst/>
                <a:latin typeface="+mn-lt"/>
              </a:rPr>
              <a:t> (born August 7, 1962) is a Mexican-American engineer [3] and astronaut.</a:t>
            </a:r>
          </a:p>
          <a:p>
            <a:r>
              <a:rPr lang="en-US" sz="2000" b="0" i="0" dirty="0">
                <a:solidFill>
                  <a:srgbClr val="474747"/>
                </a:solidFill>
                <a:effectLst/>
                <a:latin typeface="+mn-lt"/>
              </a:rPr>
              <a:t>José </a:t>
            </a:r>
            <a:r>
              <a:rPr lang="en-US" sz="2000" b="1" i="0" dirty="0">
                <a:solidFill>
                  <a:srgbClr val="767676"/>
                </a:solidFill>
                <a:effectLst/>
                <a:latin typeface="+mn-lt"/>
              </a:rPr>
              <a:t>Hernández shares how the moon landing and his family inspired his improbable journey</a:t>
            </a:r>
            <a:r>
              <a:rPr lang="en-US" sz="2000" b="0" i="0" dirty="0">
                <a:solidFill>
                  <a:srgbClr val="474747"/>
                </a:solidFill>
                <a:effectLst/>
                <a:latin typeface="+mn-lt"/>
              </a:rPr>
              <a:t> from harvesting fruit in Mexico to becoming one of the first Mexican</a:t>
            </a:r>
          </a:p>
          <a:p>
            <a:endParaRPr lang="en-US" sz="2000" b="0" i="0" dirty="0">
              <a:solidFill>
                <a:srgbClr val="1F1F1F"/>
              </a:solidFill>
              <a:effectLst/>
              <a:latin typeface="+mn-lt"/>
            </a:endParaRPr>
          </a:p>
          <a:p>
            <a:r>
              <a:rPr lang="en-US" sz="2000" b="0" i="0" dirty="0">
                <a:solidFill>
                  <a:srgbClr val="1F1F1F"/>
                </a:solidFill>
                <a:effectLst/>
                <a:latin typeface="+mn-lt"/>
              </a:rPr>
              <a:t>It's based on the true story of NASA astronaut </a:t>
            </a:r>
            <a:r>
              <a:rPr lang="en-US" sz="2000" b="0" i="0" dirty="0">
                <a:solidFill>
                  <a:srgbClr val="040C28"/>
                </a:solidFill>
                <a:effectLst/>
                <a:latin typeface="+mn-lt"/>
              </a:rPr>
              <a:t>José Hernández</a:t>
            </a:r>
            <a:r>
              <a:rPr lang="en-US" sz="2000" b="0" i="0" dirty="0">
                <a:solidFill>
                  <a:srgbClr val="1F1F1F"/>
                </a:solidFill>
                <a:effectLst/>
                <a:latin typeface="+mn-lt"/>
              </a:rPr>
              <a:t>, who in 2009 made a 14 day mission to outer space on Space Shuttle Discovery, finally realizing his dream. </a:t>
            </a:r>
          </a:p>
          <a:p>
            <a:endParaRPr lang="en-US" sz="2000" b="0" i="0" dirty="0">
              <a:solidFill>
                <a:srgbClr val="1F1F1F"/>
              </a:solidFill>
              <a:effectLst/>
              <a:latin typeface="+mn-lt"/>
            </a:endParaRPr>
          </a:p>
          <a:p>
            <a:r>
              <a:rPr lang="en-US" sz="2000" b="0" i="0" dirty="0">
                <a:solidFill>
                  <a:srgbClr val="1F1F1F"/>
                </a:solidFill>
                <a:effectLst/>
                <a:latin typeface="+mn-lt"/>
              </a:rPr>
              <a:t>“NASA rejected me not once, not twice, not even 3 or 4 times—</a:t>
            </a:r>
            <a:r>
              <a:rPr lang="en-US" sz="2000" b="0" i="0" dirty="0">
                <a:solidFill>
                  <a:srgbClr val="040C28"/>
                </a:solidFill>
                <a:effectLst/>
                <a:latin typeface="+mn-lt"/>
              </a:rPr>
              <a:t>11 rejections</a:t>
            </a:r>
            <a:r>
              <a:rPr lang="en-US" sz="2000" b="0" i="0" dirty="0">
                <a:solidFill>
                  <a:srgbClr val="1F1F1F"/>
                </a:solidFill>
                <a:effectLst/>
                <a:latin typeface="+mn-lt"/>
              </a:rPr>
              <a:t>. It wasn't until the 12th time that I got selected.” At the time of his sixth rejection from NASA, Hernández was an engineer working at Lawrence Livermore National Laboratory in Livermore, California.</a:t>
            </a:r>
            <a:endParaRPr lang="en-US" sz="2000" dirty="0">
              <a:latin typeface="+mn-lt"/>
            </a:endParaRPr>
          </a:p>
        </p:txBody>
      </p:sp>
    </p:spTree>
    <p:extLst>
      <p:ext uri="{BB962C8B-B14F-4D97-AF65-F5344CB8AC3E}">
        <p14:creationId xmlns:p14="http://schemas.microsoft.com/office/powerpoint/2010/main" val="49172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3</a:t>
            </a:fld>
            <a:endParaRPr dirty="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213DE-FF8E-E600-9DDE-5A60CC937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F8BC0-13A5-0A8D-F0EA-F3CB548D85B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2A06BDB1-CBEC-2758-63BA-516E36B7F463}"/>
              </a:ext>
            </a:extLst>
          </p:cNvPr>
          <p:cNvSpPr>
            <a:spLocks noGrp="1"/>
          </p:cNvSpPr>
          <p:nvPr>
            <p:ph type="body" idx="1"/>
          </p:nvPr>
        </p:nvSpPr>
        <p:spPr>
          <a:xfrm>
            <a:off x="1371600" y="11734800"/>
            <a:ext cx="10972800" cy="9601200"/>
          </a:xfrm>
          <a:prstGeom prst="rect">
            <a:avLst/>
          </a:prstGeom>
        </p:spPr>
        <p:txBody>
          <a:bodyPr/>
          <a:lstStyle/>
          <a:p>
            <a:r>
              <a:rPr lang="en-US" sz="2000" b="0" i="0" dirty="0">
                <a:solidFill>
                  <a:srgbClr val="1F1F1F"/>
                </a:solidFill>
                <a:effectLst/>
                <a:latin typeface="+mn-lt"/>
              </a:rPr>
              <a:t>Unconditional love, simply put, is </a:t>
            </a:r>
            <a:r>
              <a:rPr lang="en-US" sz="2000" b="0" i="0" dirty="0">
                <a:solidFill>
                  <a:srgbClr val="040C28"/>
                </a:solidFill>
                <a:effectLst/>
                <a:latin typeface="+mn-lt"/>
              </a:rPr>
              <a:t>love without strings attached</a:t>
            </a:r>
            <a:r>
              <a:rPr lang="en-US" sz="2000" b="0" i="0" dirty="0">
                <a:solidFill>
                  <a:srgbClr val="1F1F1F"/>
                </a:solidFill>
                <a:effectLst/>
                <a:latin typeface="+mn-lt"/>
              </a:rPr>
              <a:t>- without limitations or conditions- It's love you offer freely. You don't base it on what someone does for you in return. You simply love them and want nothing more than their happiness</a:t>
            </a:r>
          </a:p>
          <a:p>
            <a:endParaRPr lang="en-US" b="0" i="0" dirty="0">
              <a:solidFill>
                <a:srgbClr val="1F1F1F"/>
              </a:solidFill>
              <a:effectLst/>
              <a:latin typeface="Google Sans"/>
            </a:endParaRPr>
          </a:p>
        </p:txBody>
      </p:sp>
    </p:spTree>
    <p:extLst>
      <p:ext uri="{BB962C8B-B14F-4D97-AF65-F5344CB8AC3E}">
        <p14:creationId xmlns:p14="http://schemas.microsoft.com/office/powerpoint/2010/main" val="2482911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2963D-EB4B-5B42-CC5C-50CABEBE7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DF78E-5E36-0442-A7EC-C7144E05792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E2D538C-5B30-80C6-A5B5-7135F7D41D43}"/>
              </a:ext>
            </a:extLst>
          </p:cNvPr>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dirty="0">
                <a:solidFill>
                  <a:srgbClr val="1F1F1F"/>
                </a:solidFill>
                <a:effectLst/>
                <a:latin typeface="+mn-lt"/>
              </a:rPr>
              <a:t>Unconditional love, simply put, is </a:t>
            </a:r>
            <a:r>
              <a:rPr lang="en-US" sz="2000" b="0" i="0" dirty="0">
                <a:solidFill>
                  <a:srgbClr val="040C28"/>
                </a:solidFill>
                <a:effectLst/>
                <a:latin typeface="+mn-lt"/>
              </a:rPr>
              <a:t>love without strings attached</a:t>
            </a:r>
            <a:r>
              <a:rPr lang="en-US" sz="2000" b="0" i="0" dirty="0">
                <a:solidFill>
                  <a:srgbClr val="1F1F1F"/>
                </a:solidFill>
                <a:effectLst/>
                <a:latin typeface="+mn-lt"/>
              </a:rPr>
              <a:t>- without limitations or conditions- It's love you offer freely. You don't base it on what someone does for you in return. You simply love them and want nothing more than their happiness</a:t>
            </a:r>
          </a:p>
          <a:p>
            <a:endParaRPr lang="en-US" sz="2000" dirty="0">
              <a:latin typeface="+mn-lt"/>
            </a:endParaRPr>
          </a:p>
          <a:p>
            <a:r>
              <a:rPr lang="en-US" sz="2000" dirty="0">
                <a:latin typeface="+mn-lt"/>
              </a:rPr>
              <a:t>Like a father’s love for his children</a:t>
            </a:r>
          </a:p>
        </p:txBody>
      </p:sp>
    </p:spTree>
    <p:extLst>
      <p:ext uri="{BB962C8B-B14F-4D97-AF65-F5344CB8AC3E}">
        <p14:creationId xmlns:p14="http://schemas.microsoft.com/office/powerpoint/2010/main" val="4234973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2844-F416-A3BB-C1B5-589F63566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850F9-75CA-1006-4832-449E8BD6874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BC26B32-950C-EFF2-577F-FFC00788F507}"/>
              </a:ext>
            </a:extLst>
          </p:cNvPr>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00" dirty="0">
                <a:effectLst/>
                <a:latin typeface="+mn-lt"/>
                <a:ea typeface="Aptos" panose="020B0004020202020204" pitchFamily="34" charset="0"/>
                <a:cs typeface="Times New Roman" panose="02020603050405020304" pitchFamily="18" charset="0"/>
              </a:rPr>
              <a:t>When Ira Gillett, missionary to East Africa, returned home to report on his activities overseas, he related an interesting phenomenon. Repeatedly, Gillett had noticed how groups of Africans would walk past government hospitals and travel many extra miles to receive medical treatment at the missionary compound. He finally asked a particular group why they walked the extra distance when the same treatments were available at the government clinics. The reply: "The medicines may be the same but the hands are different.</a:t>
            </a:r>
          </a:p>
          <a:p>
            <a:endParaRPr lang="en-US" sz="20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00" dirty="0">
                <a:effectLst/>
                <a:latin typeface="+mn-lt"/>
                <a:ea typeface="Aptos" panose="020B0004020202020204" pitchFamily="34" charset="0"/>
                <a:cs typeface="Times New Roman" panose="02020603050405020304" pitchFamily="18" charset="0"/>
              </a:rPr>
              <a:t>Theological Point:</a:t>
            </a:r>
            <a:r>
              <a:rPr lang="en-US" sz="2000" kern="100" dirty="0">
                <a:effectLst/>
                <a:latin typeface="+mn-lt"/>
                <a:ea typeface="Aptos" panose="020B0004020202020204" pitchFamily="34" charset="0"/>
                <a:cs typeface="Times New Roman" panose="02020603050405020304" pitchFamily="18" charset="0"/>
              </a:rPr>
              <a:t> God calls us to a life of love that is deeper than human feelings or emotions. Love is a committed, thoughtful decision to serve God and our neighbors. This kind of love compels us to work for the well-being of all people—those whom we find easy to love and those whom we find difficult to love.</a:t>
            </a:r>
          </a:p>
          <a:p>
            <a:endParaRPr lang="en-US" dirty="0"/>
          </a:p>
        </p:txBody>
      </p:sp>
    </p:spTree>
    <p:extLst>
      <p:ext uri="{BB962C8B-B14F-4D97-AF65-F5344CB8AC3E}">
        <p14:creationId xmlns:p14="http://schemas.microsoft.com/office/powerpoint/2010/main" val="3394617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797AA-37F2-CB6D-C67F-E67541ECE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7CCB9-2243-D999-91C9-9CDB326DC63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89CD2E2-B861-DA96-8985-8C1EA6E2BA88}"/>
              </a:ext>
            </a:extLst>
          </p:cNvPr>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496294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6: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6" name="Google Shape;40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dirty="0">
              <a:solidFill>
                <a:srgbClr val="000000"/>
              </a:solidFill>
            </a:endParaRPr>
          </a:p>
        </p:txBody>
      </p:sp>
    </p:spTree>
    <p:extLst>
      <p:ext uri="{BB962C8B-B14F-4D97-AF65-F5344CB8AC3E}">
        <p14:creationId xmlns:p14="http://schemas.microsoft.com/office/powerpoint/2010/main" val="2756105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dirty="0">
              <a:solidFill>
                <a:srgbClr val="000000"/>
              </a:solidFill>
            </a:endParaRPr>
          </a:p>
        </p:txBody>
      </p:sp>
    </p:spTree>
    <p:extLst>
      <p:ext uri="{BB962C8B-B14F-4D97-AF65-F5344CB8AC3E}">
        <p14:creationId xmlns:p14="http://schemas.microsoft.com/office/powerpoint/2010/main" val="110792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a:extLst>
            <a:ext uri="{FF2B5EF4-FFF2-40B4-BE49-F238E27FC236}">
              <a16:creationId xmlns:a16="http://schemas.microsoft.com/office/drawing/2014/main" id="{45ABBCA2-2625-457A-2550-3B34551D8021}"/>
            </a:ext>
          </a:extLst>
        </p:cNvPr>
        <p:cNvGrpSpPr/>
        <p:nvPr/>
      </p:nvGrpSpPr>
      <p:grpSpPr>
        <a:xfrm>
          <a:off x="0" y="0"/>
          <a:ext cx="0" cy="0"/>
          <a:chOff x="0" y="0"/>
          <a:chExt cx="0" cy="0"/>
        </a:xfrm>
      </p:grpSpPr>
      <p:sp>
        <p:nvSpPr>
          <p:cNvPr id="188" name="Google Shape;188;p3:notes">
            <a:extLst>
              <a:ext uri="{FF2B5EF4-FFF2-40B4-BE49-F238E27FC236}">
                <a16:creationId xmlns:a16="http://schemas.microsoft.com/office/drawing/2014/main" id="{C8B61DD2-F1F8-2060-63AA-105310321338}"/>
              </a:ext>
            </a:extLst>
          </p:cNvPr>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a:extLst>
              <a:ext uri="{FF2B5EF4-FFF2-40B4-BE49-F238E27FC236}">
                <a16:creationId xmlns:a16="http://schemas.microsoft.com/office/drawing/2014/main" id="{BEBD3B47-EF1D-2EFE-25D9-412FCC1F7A3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a:extLst>
              <a:ext uri="{FF2B5EF4-FFF2-40B4-BE49-F238E27FC236}">
                <a16:creationId xmlns:a16="http://schemas.microsoft.com/office/drawing/2014/main" id="{9FF9F656-7530-2D8A-2BB9-1CAD2E1AD9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dirty="0">
              <a:solidFill>
                <a:srgbClr val="000000"/>
              </a:solidFill>
            </a:endParaRPr>
          </a:p>
        </p:txBody>
      </p:sp>
    </p:spTree>
    <p:extLst>
      <p:ext uri="{BB962C8B-B14F-4D97-AF65-F5344CB8AC3E}">
        <p14:creationId xmlns:p14="http://schemas.microsoft.com/office/powerpoint/2010/main" val="383184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dirty="0">
              <a:solidFill>
                <a:srgbClr val="000000"/>
              </a:solidFill>
            </a:endParaRPr>
          </a:p>
        </p:txBody>
      </p:sp>
    </p:spTree>
    <p:extLst>
      <p:ext uri="{BB962C8B-B14F-4D97-AF65-F5344CB8AC3E}">
        <p14:creationId xmlns:p14="http://schemas.microsoft.com/office/powerpoint/2010/main" val="97451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D345E1-C65D-4EFE-8F76-5DA6B85FCA5C}"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95961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98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a:lnSpc>
                <a:spcPct val="115000"/>
              </a:lnSpc>
              <a:spcAft>
                <a:spcPts val="800"/>
              </a:spcAft>
            </a:pPr>
            <a:r>
              <a:rPr lang="en-US" sz="2000" dirty="0"/>
              <a:t>“Love is when Mommy sees Daddy on the toilet and she doesn’t think it’s gross.” Mark – age 6</a:t>
            </a:r>
          </a:p>
          <a:p>
            <a:pPr marL="0" marR="0">
              <a:lnSpc>
                <a:spcPct val="115000"/>
              </a:lnSpc>
              <a:spcAft>
                <a:spcPts val="800"/>
              </a:spcAft>
            </a:pPr>
            <a:r>
              <a:rPr lang="en-US" sz="2000" dirty="0"/>
              <a:t>“Love is like an avalanche where you have to run for your life.” – John, age 9</a:t>
            </a:r>
          </a:p>
          <a:p>
            <a:pPr marL="0" marR="0">
              <a:lnSpc>
                <a:spcPct val="115000"/>
              </a:lnSpc>
              <a:spcAft>
                <a:spcPts val="800"/>
              </a:spcAft>
            </a:pPr>
            <a:r>
              <a:rPr lang="en-US" sz="2000" dirty="0"/>
              <a:t>“I think you’re supposed to get shot with an arrow or something, but the rest of it isn’t supposed to be so painful.” – Manuel, age 8</a:t>
            </a:r>
          </a:p>
          <a:p>
            <a:pPr marL="0" marR="0">
              <a:lnSpc>
                <a:spcPct val="115000"/>
              </a:lnSpc>
              <a:spcAft>
                <a:spcPts val="800"/>
              </a:spcAft>
            </a:pPr>
            <a:r>
              <a:rPr lang="en-US" sz="2000" dirty="0"/>
              <a:t>“No one is sure why it happens, but I heard it has something to do with how you smell. That’s why perfume and deodorant are so popular.” – Mae, age 9</a:t>
            </a:r>
          </a:p>
          <a:p>
            <a:pPr marL="0" marR="0">
              <a:lnSpc>
                <a:spcPct val="115000"/>
              </a:lnSpc>
              <a:spcAft>
                <a:spcPts val="800"/>
              </a:spcAft>
            </a:pPr>
            <a:r>
              <a:rPr lang="en-US" sz="2000" dirty="0"/>
              <a:t>“Love is the most important thing in the world, but baseball is pretty good too.” – Greg, age 8</a:t>
            </a:r>
          </a:p>
          <a:p>
            <a:pPr marL="0" marR="0">
              <a:lnSpc>
                <a:spcPct val="115000"/>
              </a:lnSpc>
              <a:spcAft>
                <a:spcPts val="800"/>
              </a:spcAft>
            </a:pPr>
            <a:r>
              <a:rPr lang="en-US" sz="2000" dirty="0"/>
              <a:t>“I’m not rushing into being in love. I’m finding fourth grade hard enough.” – Regina, age 10</a:t>
            </a:r>
          </a:p>
          <a:p>
            <a:pPr marL="0" marR="0">
              <a:lnSpc>
                <a:spcPct val="115000"/>
              </a:lnSpc>
              <a:spcAft>
                <a:spcPts val="800"/>
              </a:spcAft>
            </a:pPr>
            <a:r>
              <a:rPr lang="en-US" sz="2000" dirty="0"/>
              <a:t>“Most men are brainless, so you might have to try more than once to find a live one.” – Angie, age 10</a:t>
            </a:r>
          </a:p>
          <a:p>
            <a:pPr marL="0" marR="0">
              <a:lnSpc>
                <a:spcPct val="115000"/>
              </a:lnSpc>
              <a:spcAft>
                <a:spcPts val="800"/>
              </a:spcAft>
            </a:pPr>
            <a:r>
              <a:rPr lang="en-US" sz="2000" dirty="0"/>
              <a:t>“Love is foolish…but I still might try it sometime.” – Floyd, age 9</a:t>
            </a:r>
          </a:p>
          <a:p>
            <a:pPr marL="0" marR="0">
              <a:lnSpc>
                <a:spcPct val="115000"/>
              </a:lnSpc>
              <a:spcAft>
                <a:spcPts val="800"/>
              </a:spcAft>
            </a:pPr>
            <a:r>
              <a:rPr lang="en-US" sz="2000" dirty="0"/>
              <a:t>“Love will find you, even if you are trying to hide from it. I been trying to hide from it since I was five, but the girls keep finding me.” – Dave, age 8</a:t>
            </a:r>
          </a:p>
          <a:p>
            <a:endParaRPr lang="en-US" sz="2000" dirty="0"/>
          </a:p>
          <a:p>
            <a:pPr marL="0" marR="0">
              <a:lnSpc>
                <a:spcPct val="107000"/>
              </a:lnSpc>
              <a:spcAft>
                <a:spcPts val="800"/>
              </a:spcAft>
            </a:pPr>
            <a:r>
              <a:rPr lang="en-US" sz="2000" dirty="0"/>
              <a:t>The Bible says we are to love one another. Sounds good, but can we do it? Whoever said, "I love mankind; it's people I can’t stand," was about right.</a:t>
            </a:r>
          </a:p>
          <a:p>
            <a:pPr marL="0" marR="0">
              <a:lnSpc>
                <a:spcPct val="107000"/>
              </a:lnSpc>
              <a:spcAft>
                <a:spcPts val="800"/>
              </a:spcAft>
            </a:pPr>
            <a:r>
              <a:rPr lang="en-US" sz="2000" dirty="0"/>
              <a:t>People are just irritating. I agree with the guy who said, "To live above with those we love, oh, how that will be glory. To live below with those we know, now that's another story.</a:t>
            </a:r>
          </a:p>
          <a:p>
            <a:pPr marL="0" marR="0">
              <a:lnSpc>
                <a:spcPct val="107000"/>
              </a:lnSpc>
              <a:spcAft>
                <a:spcPts val="800"/>
              </a:spcAft>
            </a:pPr>
            <a:r>
              <a:rPr lang="en-US" sz="2000" dirty="0"/>
              <a:t>Even people at church can be difficult to love. Sometimes we sing a chorus in church: "I'm so glad you're a part of the family of God," and then we look at the person beside us and sing, "I'm surprised you're part of the family of God.“</a:t>
            </a:r>
          </a:p>
          <a:p>
            <a:pPr marL="0" marR="0">
              <a:lnSpc>
                <a:spcPct val="107000"/>
              </a:lnSpc>
              <a:spcAft>
                <a:spcPts val="800"/>
              </a:spcAft>
            </a:pPr>
            <a:r>
              <a:rPr lang="en-US" sz="2000" dirty="0"/>
              <a:t>Sometimes it's hard enough to love our own family. One guy told his wife that if she had really loved him she would have married someone else.</a:t>
            </a:r>
          </a:p>
          <a:p>
            <a:pPr marL="0" marR="0">
              <a:lnSpc>
                <a:spcPct val="107000"/>
              </a:lnSpc>
              <a:spcAft>
                <a:spcPts val="800"/>
              </a:spcAft>
            </a:pPr>
            <a:r>
              <a:rPr lang="en-US" sz="2000" dirty="0"/>
              <a:t>How do we make love a dominating characteristic of our lives?</a:t>
            </a:r>
          </a:p>
          <a:p>
            <a:endParaRPr lang="en-US" dirty="0"/>
          </a:p>
        </p:txBody>
      </p:sp>
    </p:spTree>
    <p:extLst>
      <p:ext uri="{BB962C8B-B14F-4D97-AF65-F5344CB8AC3E}">
        <p14:creationId xmlns:p14="http://schemas.microsoft.com/office/powerpoint/2010/main" val="329493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8C2BE-81D4-42F0-95AE-CF8F3C022E92}" type="datetimeFigureOut">
              <a:rPr lang="en-US" smtClean="0"/>
              <a:t>1/27/2025</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363CD9D-9A70-4FF2-BE9A-C426F014589A}"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195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3" r:id="rId18"/>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John%2013&amp;version=NIV#fen-NIV-26649a"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www.biblegateway.com/passage/?search=John%2013&amp;version=NIV#fen-NIV-26663c" TargetMode="External"/><Relationship Id="rId4" Type="http://schemas.openxmlformats.org/officeDocument/2006/relationships/hyperlink" Target="https://www.biblegateway.com/passage/?search=John%2013&amp;version=NIV#fen-NIV-26649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ohn Sermon Series by Megan Nixon on Dribbble">
            <a:extLst>
              <a:ext uri="{FF2B5EF4-FFF2-40B4-BE49-F238E27FC236}">
                <a16:creationId xmlns:a16="http://schemas.microsoft.com/office/drawing/2014/main" id="{19602CF1-A10D-4BCB-B477-2F485B609CC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p:spPr>
      </p:pic>
      <p:sp>
        <p:nvSpPr>
          <p:cNvPr id="2" name="TextBox 1">
            <a:extLst>
              <a:ext uri="{FF2B5EF4-FFF2-40B4-BE49-F238E27FC236}">
                <a16:creationId xmlns:a16="http://schemas.microsoft.com/office/drawing/2014/main" id="{6BB1819A-F496-C907-2162-D170B8A847AF}"/>
              </a:ext>
            </a:extLst>
          </p:cNvPr>
          <p:cNvSpPr txBox="1"/>
          <p:nvPr/>
        </p:nvSpPr>
        <p:spPr>
          <a:xfrm>
            <a:off x="7743217" y="5836595"/>
            <a:ext cx="3511686" cy="523220"/>
          </a:xfrm>
          <a:prstGeom prst="rect">
            <a:avLst/>
          </a:prstGeom>
          <a:noFill/>
        </p:spPr>
        <p:txBody>
          <a:bodyPr wrap="square" rtlCol="0">
            <a:spAutoFit/>
          </a:bodyPr>
          <a:lstStyle/>
          <a:p>
            <a:r>
              <a:rPr lang="en-US" sz="2800" b="1" dirty="0"/>
              <a:t>BradleyOlson.net</a:t>
            </a:r>
          </a:p>
        </p:txBody>
      </p:sp>
    </p:spTree>
    <p:extLst>
      <p:ext uri="{BB962C8B-B14F-4D97-AF65-F5344CB8AC3E}">
        <p14:creationId xmlns:p14="http://schemas.microsoft.com/office/powerpoint/2010/main" val="279378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CCA4-5427-EA11-0528-1B987EFB5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93DFB-BAED-4B75-41ED-1A6F6CD76E4E}"/>
              </a:ext>
            </a:extLst>
          </p:cNvPr>
          <p:cNvSpPr>
            <a:spLocks noGrp="1"/>
          </p:cNvSpPr>
          <p:nvPr>
            <p:ph type="title"/>
          </p:nvPr>
        </p:nvSpPr>
        <p:spPr>
          <a:xfrm>
            <a:off x="914400" y="1057274"/>
            <a:ext cx="10511627" cy="1012785"/>
          </a:xfrm>
        </p:spPr>
        <p:txBody>
          <a:bodyPr anchor="b">
            <a:normAutofit/>
          </a:bodyPr>
          <a:lstStyle/>
          <a:p>
            <a:r>
              <a:rPr lang="en-US" dirty="0"/>
              <a:t>Modern Culture and love</a:t>
            </a:r>
          </a:p>
        </p:txBody>
      </p:sp>
      <p:pic>
        <p:nvPicPr>
          <p:cNvPr id="7" name="Picture Placeholder 6" descr="People crossing a road">
            <a:extLst>
              <a:ext uri="{FF2B5EF4-FFF2-40B4-BE49-F238E27FC236}">
                <a16:creationId xmlns:a16="http://schemas.microsoft.com/office/drawing/2014/main" id="{235035FF-AAA1-F63C-E1DB-B4D121D576F2}"/>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p:blipFill>
        <p:spPr>
          <a:xfrm>
            <a:off x="914400" y="2316067"/>
            <a:ext cx="10511627" cy="3948557"/>
          </a:xfrm>
          <a:noFill/>
        </p:spPr>
      </p:pic>
    </p:spTree>
    <p:extLst>
      <p:ext uri="{BB962C8B-B14F-4D97-AF65-F5344CB8AC3E}">
        <p14:creationId xmlns:p14="http://schemas.microsoft.com/office/powerpoint/2010/main" val="375946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303157" y="609600"/>
            <a:ext cx="10600469" cy="5977365"/>
          </a:xfrm>
        </p:spPr>
        <p:txBody>
          <a:bodyPr>
            <a:normAutofit fontScale="92500" lnSpcReduction="20000"/>
          </a:bodyPr>
          <a:lstStyle/>
          <a:p>
            <a:pPr marL="0" indent="0" algn="l">
              <a:lnSpc>
                <a:spcPct val="120000"/>
              </a:lnSpc>
              <a:spcBef>
                <a:spcPts val="0"/>
              </a:spcBef>
              <a:spcAft>
                <a:spcPts val="750"/>
              </a:spcAft>
              <a:buNone/>
            </a:pPr>
            <a:r>
              <a:rPr lang="en-US" b="1" i="0" dirty="0">
                <a:solidFill>
                  <a:srgbClr val="000000"/>
                </a:solidFill>
                <a:effectLst/>
                <a:latin typeface="system-ui"/>
              </a:rPr>
              <a:t>Jesus Washes His Disciples’ Feet</a:t>
            </a:r>
          </a:p>
          <a:p>
            <a:pPr marL="0" indent="0" algn="l">
              <a:lnSpc>
                <a:spcPct val="120000"/>
              </a:lnSpc>
              <a:spcBef>
                <a:spcPts val="0"/>
              </a:spcBef>
              <a:buNone/>
            </a:pPr>
            <a:r>
              <a:rPr lang="en-US" b="1" i="0" dirty="0">
                <a:solidFill>
                  <a:srgbClr val="000000"/>
                </a:solidFill>
                <a:effectLst/>
                <a:latin typeface="system-ui"/>
              </a:rPr>
              <a:t>13 </a:t>
            </a:r>
            <a:r>
              <a:rPr lang="en-US" b="0" i="0" dirty="0">
                <a:solidFill>
                  <a:srgbClr val="000000"/>
                </a:solidFill>
                <a:effectLst/>
                <a:latin typeface="system-ui"/>
              </a:rPr>
              <a:t>It was just before the Passover Festival. Jesus knew that the hour had come for him to leave this world and go to the Father. Having loved his own who were in the world, he loved them to the end.</a:t>
            </a:r>
          </a:p>
          <a:p>
            <a:pPr marL="0" indent="0" algn="l">
              <a:lnSpc>
                <a:spcPct val="120000"/>
              </a:lnSpc>
              <a:spcBef>
                <a:spcPts val="0"/>
              </a:spcBef>
              <a:buNone/>
            </a:pPr>
            <a:r>
              <a:rPr lang="en-US" b="1" i="0" baseline="30000" dirty="0">
                <a:solidFill>
                  <a:srgbClr val="000000"/>
                </a:solidFill>
                <a:effectLst/>
                <a:latin typeface="system-ui"/>
              </a:rPr>
              <a:t>2 </a:t>
            </a:r>
            <a:r>
              <a:rPr lang="en-US" b="0" i="0" dirty="0">
                <a:solidFill>
                  <a:srgbClr val="000000"/>
                </a:solidFill>
                <a:effectLst/>
                <a:latin typeface="system-ui"/>
              </a:rPr>
              <a:t>The evening meal was in progress, and the devil had already prompted Judas, the son of Simon Iscariot, to betray Jesus. </a:t>
            </a:r>
            <a:r>
              <a:rPr lang="en-US" b="1" i="0" baseline="30000" dirty="0">
                <a:solidFill>
                  <a:srgbClr val="000000"/>
                </a:solidFill>
                <a:effectLst/>
                <a:latin typeface="system-ui"/>
              </a:rPr>
              <a:t>3 </a:t>
            </a:r>
            <a:r>
              <a:rPr lang="en-US" b="0" i="0" dirty="0">
                <a:solidFill>
                  <a:srgbClr val="000000"/>
                </a:solidFill>
                <a:effectLst/>
                <a:latin typeface="system-ui"/>
              </a:rPr>
              <a:t>Jesus knew that the Father had put all things under his power, and that he had come from God and was returning to God; </a:t>
            </a:r>
            <a:r>
              <a:rPr lang="en-US" b="1" i="0" baseline="30000" dirty="0">
                <a:solidFill>
                  <a:srgbClr val="000000"/>
                </a:solidFill>
                <a:effectLst/>
                <a:latin typeface="system-ui"/>
              </a:rPr>
              <a:t>4 </a:t>
            </a:r>
            <a:r>
              <a:rPr lang="en-US" b="0" i="0" dirty="0">
                <a:solidFill>
                  <a:srgbClr val="000000"/>
                </a:solidFill>
                <a:effectLst/>
                <a:latin typeface="system-ui"/>
              </a:rPr>
              <a:t>so he got up from the meal, took off his outer clothing, and wrapped a towel around his waist. </a:t>
            </a:r>
            <a:r>
              <a:rPr lang="en-US" b="1" i="0" baseline="30000" dirty="0">
                <a:solidFill>
                  <a:srgbClr val="000000"/>
                </a:solidFill>
                <a:effectLst/>
                <a:latin typeface="system-ui"/>
              </a:rPr>
              <a:t>5 </a:t>
            </a:r>
            <a:r>
              <a:rPr lang="en-US" b="0" i="0" dirty="0">
                <a:solidFill>
                  <a:srgbClr val="000000"/>
                </a:solidFill>
                <a:effectLst/>
                <a:latin typeface="system-ui"/>
              </a:rPr>
              <a:t>After that, he poured water into a basin and began to wash his disciples’ feet, drying them with the towel that was wrapped around him.</a:t>
            </a:r>
          </a:p>
          <a:p>
            <a:pPr marL="0" indent="0" algn="l">
              <a:lnSpc>
                <a:spcPct val="120000"/>
              </a:lnSpc>
              <a:spcBef>
                <a:spcPts val="0"/>
              </a:spcBef>
              <a:buNone/>
            </a:pPr>
            <a:r>
              <a:rPr lang="en-US" b="1" i="0" baseline="30000" dirty="0">
                <a:solidFill>
                  <a:srgbClr val="000000"/>
                </a:solidFill>
                <a:effectLst/>
                <a:latin typeface="system-ui"/>
              </a:rPr>
              <a:t>6 </a:t>
            </a:r>
            <a:r>
              <a:rPr lang="en-US" b="0" i="0" dirty="0">
                <a:solidFill>
                  <a:srgbClr val="000000"/>
                </a:solidFill>
                <a:effectLst/>
                <a:latin typeface="system-ui"/>
              </a:rPr>
              <a:t>He came to Simon Peter, who said to him, “Lord, are you going to wash my feet?”</a:t>
            </a:r>
          </a:p>
          <a:p>
            <a:pPr marL="0" indent="0" algn="l">
              <a:lnSpc>
                <a:spcPct val="120000"/>
              </a:lnSpc>
              <a:spcBef>
                <a:spcPts val="0"/>
              </a:spcBef>
              <a:buNone/>
            </a:pPr>
            <a:r>
              <a:rPr lang="en-US" b="1" i="0" baseline="30000" dirty="0">
                <a:solidFill>
                  <a:srgbClr val="000000"/>
                </a:solidFill>
                <a:effectLst/>
                <a:latin typeface="system-ui"/>
              </a:rPr>
              <a:t>7 </a:t>
            </a:r>
            <a:r>
              <a:rPr lang="en-US" b="0" i="0" dirty="0">
                <a:solidFill>
                  <a:srgbClr val="000000"/>
                </a:solidFill>
                <a:effectLst/>
                <a:latin typeface="system-ui"/>
              </a:rPr>
              <a:t>Jesus replied, “You do not realize now what I am doing, but later you will understand.”</a:t>
            </a:r>
          </a:p>
          <a:p>
            <a:pPr marL="0" indent="0" algn="l">
              <a:lnSpc>
                <a:spcPct val="120000"/>
              </a:lnSpc>
              <a:spcBef>
                <a:spcPts val="0"/>
              </a:spcBef>
              <a:buNone/>
            </a:pPr>
            <a:r>
              <a:rPr lang="en-US" b="1" i="0" baseline="30000" dirty="0">
                <a:solidFill>
                  <a:srgbClr val="000000"/>
                </a:solidFill>
                <a:effectLst/>
                <a:latin typeface="system-ui"/>
              </a:rPr>
              <a:t>8 </a:t>
            </a:r>
            <a:r>
              <a:rPr lang="en-US" b="0" i="0" dirty="0">
                <a:solidFill>
                  <a:srgbClr val="000000"/>
                </a:solidFill>
                <a:effectLst/>
                <a:latin typeface="system-ui"/>
              </a:rPr>
              <a:t>“No,” said Peter, “you shall never wash my feet.”</a:t>
            </a:r>
          </a:p>
          <a:p>
            <a:pPr marL="0" indent="0" algn="l">
              <a:lnSpc>
                <a:spcPct val="120000"/>
              </a:lnSpc>
              <a:spcBef>
                <a:spcPts val="0"/>
              </a:spcBef>
              <a:buNone/>
            </a:pPr>
            <a:r>
              <a:rPr lang="en-US" b="0" i="0" dirty="0">
                <a:solidFill>
                  <a:srgbClr val="000000"/>
                </a:solidFill>
                <a:effectLst/>
                <a:latin typeface="system-ui"/>
              </a:rPr>
              <a:t>Jesus answered, “Unless I wash you, you have no part with me.”</a:t>
            </a:r>
          </a:p>
          <a:p>
            <a:pPr marL="0" indent="0" algn="l">
              <a:lnSpc>
                <a:spcPct val="120000"/>
              </a:lnSpc>
              <a:spcBef>
                <a:spcPts val="0"/>
              </a:spcBef>
              <a:buNone/>
            </a:pPr>
            <a:r>
              <a:rPr lang="en-US" b="1" i="0" baseline="30000" dirty="0">
                <a:solidFill>
                  <a:srgbClr val="000000"/>
                </a:solidFill>
                <a:effectLst/>
                <a:latin typeface="system-ui"/>
              </a:rPr>
              <a:t>9 </a:t>
            </a:r>
            <a:r>
              <a:rPr lang="en-US" b="0" i="0" dirty="0">
                <a:solidFill>
                  <a:srgbClr val="000000"/>
                </a:solidFill>
                <a:effectLst/>
                <a:latin typeface="system-ui"/>
              </a:rPr>
              <a:t>“Then, Lord,” Simon Peter replied, “not just my feet but my hands and my head as well!”</a:t>
            </a:r>
          </a:p>
          <a:p>
            <a:pPr marL="0" indent="0" algn="l">
              <a:lnSpc>
                <a:spcPct val="120000"/>
              </a:lnSpc>
              <a:spcBef>
                <a:spcPts val="0"/>
              </a:spcBef>
              <a:buNone/>
            </a:pPr>
            <a:r>
              <a:rPr lang="en-US" b="1" i="0" baseline="30000" dirty="0">
                <a:solidFill>
                  <a:srgbClr val="000000"/>
                </a:solidFill>
                <a:effectLst/>
                <a:latin typeface="system-ui"/>
              </a:rPr>
              <a:t>10 </a:t>
            </a:r>
            <a:r>
              <a:rPr lang="en-US" b="0" i="0" dirty="0">
                <a:solidFill>
                  <a:srgbClr val="000000"/>
                </a:solidFill>
                <a:effectLst/>
                <a:latin typeface="system-ui"/>
              </a:rPr>
              <a:t>Jesus answered, “Those who have had a bath need only to wash their feet; their whole body is clean. And you are clean, though not every one of you.” </a:t>
            </a:r>
            <a:r>
              <a:rPr lang="en-US" b="1" i="0" baseline="30000" dirty="0">
                <a:solidFill>
                  <a:srgbClr val="000000"/>
                </a:solidFill>
                <a:effectLst/>
                <a:latin typeface="system-ui"/>
              </a:rPr>
              <a:t>11 </a:t>
            </a:r>
            <a:r>
              <a:rPr lang="en-US" b="0" i="0" dirty="0">
                <a:solidFill>
                  <a:srgbClr val="000000"/>
                </a:solidFill>
                <a:effectLst/>
                <a:latin typeface="system-ui"/>
              </a:rPr>
              <a:t>For he knew who was going to betray him, and that was why he said not every one was clean.</a:t>
            </a:r>
          </a:p>
          <a:p>
            <a:pPr marL="0" indent="0" algn="l">
              <a:lnSpc>
                <a:spcPct val="120000"/>
              </a:lnSpc>
              <a:spcBef>
                <a:spcPts val="0"/>
              </a:spcBef>
              <a:buNone/>
            </a:pPr>
            <a:r>
              <a:rPr lang="en-US" b="1" i="0" baseline="30000" dirty="0">
                <a:solidFill>
                  <a:srgbClr val="000000"/>
                </a:solidFill>
                <a:effectLst/>
                <a:latin typeface="system-ui"/>
              </a:rPr>
              <a:t>12 </a:t>
            </a:r>
            <a:r>
              <a:rPr lang="en-US" b="0" i="0" dirty="0">
                <a:solidFill>
                  <a:srgbClr val="000000"/>
                </a:solidFill>
                <a:effectLst/>
                <a:latin typeface="system-ui"/>
              </a:rPr>
              <a:t>When he had finished washing their feet, he put on his clothes and returned to his place. “Do you understand what I have done for you?” he asked them. </a:t>
            </a:r>
            <a:r>
              <a:rPr lang="en-US" b="1" i="0" baseline="30000" dirty="0">
                <a:solidFill>
                  <a:srgbClr val="000000"/>
                </a:solidFill>
                <a:effectLst/>
                <a:latin typeface="system-ui"/>
              </a:rPr>
              <a:t>13 </a:t>
            </a:r>
            <a:r>
              <a:rPr lang="en-US" b="0" i="0" dirty="0">
                <a:solidFill>
                  <a:srgbClr val="000000"/>
                </a:solidFill>
                <a:effectLst/>
                <a:latin typeface="system-ui"/>
              </a:rPr>
              <a:t>“You call me ‘Teacher’ and ‘Lord,’ and rightly so, for that is what I am. </a:t>
            </a:r>
            <a:r>
              <a:rPr lang="en-US" b="1" i="0" baseline="30000" dirty="0">
                <a:solidFill>
                  <a:srgbClr val="000000"/>
                </a:solidFill>
                <a:effectLst/>
                <a:latin typeface="system-ui"/>
              </a:rPr>
              <a:t>14 </a:t>
            </a:r>
            <a:r>
              <a:rPr lang="en-US" b="0" i="0" dirty="0">
                <a:solidFill>
                  <a:srgbClr val="000000"/>
                </a:solidFill>
                <a:effectLst/>
                <a:latin typeface="system-ui"/>
              </a:rPr>
              <a:t>Now that I, your Lord and Teacher, have washed your feet, you also should wash one another’s feet. </a:t>
            </a:r>
            <a:r>
              <a:rPr lang="en-US" b="1" i="0" baseline="30000" dirty="0">
                <a:solidFill>
                  <a:srgbClr val="000000"/>
                </a:solidFill>
                <a:effectLst/>
                <a:latin typeface="system-ui"/>
              </a:rPr>
              <a:t>15 </a:t>
            </a:r>
            <a:r>
              <a:rPr lang="en-US" b="0" i="0" dirty="0">
                <a:solidFill>
                  <a:srgbClr val="000000"/>
                </a:solidFill>
                <a:effectLst/>
                <a:latin typeface="system-ui"/>
              </a:rPr>
              <a:t>I have set you an example that you should do as I have done for you. </a:t>
            </a:r>
            <a:r>
              <a:rPr lang="en-US" b="1" i="0" baseline="30000" dirty="0">
                <a:solidFill>
                  <a:srgbClr val="000000"/>
                </a:solidFill>
                <a:effectLst/>
                <a:latin typeface="system-ui"/>
              </a:rPr>
              <a:t>16 </a:t>
            </a:r>
            <a:r>
              <a:rPr lang="en-US" b="0" i="0" dirty="0">
                <a:solidFill>
                  <a:srgbClr val="000000"/>
                </a:solidFill>
                <a:effectLst/>
                <a:latin typeface="system-ui"/>
              </a:rPr>
              <a:t>Very truly I tell you, no servant is greater than his master, nor is a messenger greater than the one who sent him. </a:t>
            </a:r>
            <a:r>
              <a:rPr lang="en-US" b="1" i="0" baseline="30000" dirty="0">
                <a:solidFill>
                  <a:srgbClr val="000000"/>
                </a:solidFill>
                <a:effectLst/>
                <a:latin typeface="system-ui"/>
              </a:rPr>
              <a:t>17 </a:t>
            </a:r>
            <a:r>
              <a:rPr lang="en-US" b="0" i="0" dirty="0">
                <a:solidFill>
                  <a:srgbClr val="000000"/>
                </a:solidFill>
                <a:effectLst/>
                <a:latin typeface="system-ui"/>
              </a:rPr>
              <a:t>Now that you know these things, you will be blessed if you do them.</a:t>
            </a:r>
          </a:p>
        </p:txBody>
      </p:sp>
    </p:spTree>
    <p:extLst>
      <p:ext uri="{BB962C8B-B14F-4D97-AF65-F5344CB8AC3E}">
        <p14:creationId xmlns:p14="http://schemas.microsoft.com/office/powerpoint/2010/main" val="249802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B958A-5CB4-C021-C411-2F030A18C814}"/>
            </a:ext>
          </a:extLst>
        </p:cNvPr>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4EDF22AB-CEA0-F488-BB1D-D8B8D9F3A5C2}"/>
              </a:ext>
            </a:extLst>
          </p:cNvPr>
          <p:cNvSpPr>
            <a:spLocks noGrp="1"/>
          </p:cNvSpPr>
          <p:nvPr>
            <p:ph sz="half" idx="2"/>
          </p:nvPr>
        </p:nvSpPr>
        <p:spPr>
          <a:xfrm>
            <a:off x="1204599" y="262822"/>
            <a:ext cx="10655225" cy="6450080"/>
          </a:xfrm>
        </p:spPr>
        <p:txBody>
          <a:bodyPr>
            <a:normAutofit fontScale="85000" lnSpcReduction="20000"/>
          </a:bodyPr>
          <a:lstStyle/>
          <a:p>
            <a:pPr marL="0" indent="0" algn="l">
              <a:lnSpc>
                <a:spcPct val="120000"/>
              </a:lnSpc>
              <a:spcBef>
                <a:spcPts val="0"/>
              </a:spcBef>
              <a:spcAft>
                <a:spcPts val="750"/>
              </a:spcAft>
              <a:buNone/>
            </a:pPr>
            <a:r>
              <a:rPr lang="en-US" b="1" i="0" dirty="0">
                <a:solidFill>
                  <a:srgbClr val="000000"/>
                </a:solidFill>
                <a:effectLst/>
                <a:latin typeface="system-ui"/>
              </a:rPr>
              <a:t>Jesus Predicts His Betrayal</a:t>
            </a:r>
          </a:p>
          <a:p>
            <a:pPr marL="0" indent="0" algn="l">
              <a:lnSpc>
                <a:spcPct val="120000"/>
              </a:lnSpc>
              <a:spcBef>
                <a:spcPts val="0"/>
              </a:spcBef>
              <a:buNone/>
            </a:pPr>
            <a:r>
              <a:rPr lang="en-US" b="1" i="0" baseline="30000" dirty="0">
                <a:solidFill>
                  <a:srgbClr val="000000"/>
                </a:solidFill>
                <a:effectLst/>
                <a:latin typeface="system-ui"/>
              </a:rPr>
              <a:t>18 </a:t>
            </a:r>
            <a:r>
              <a:rPr lang="en-US" b="0" i="0" dirty="0">
                <a:solidFill>
                  <a:srgbClr val="000000"/>
                </a:solidFill>
                <a:effectLst/>
                <a:latin typeface="system-ui"/>
              </a:rPr>
              <a:t>“I am not referring to all of you; I know those I have chosen. But this is to fulfill this passage of Scripture: ‘He who shared my bread has turned</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against me.’</a:t>
            </a:r>
            <a:r>
              <a:rPr lang="en-US" b="0" i="0" baseline="30000" dirty="0">
                <a:solidFill>
                  <a:srgbClr val="000000"/>
                </a:solidFill>
                <a:effectLst/>
                <a:latin typeface="system-ui"/>
              </a:rPr>
              <a:t>[</a:t>
            </a:r>
            <a:r>
              <a:rPr lang="en-US" b="0" i="0" baseline="30000" dirty="0">
                <a:solidFill>
                  <a:srgbClr val="4A4A4A"/>
                </a:solidFill>
                <a:effectLst/>
                <a:latin typeface="system-ui"/>
                <a:hlinkClick r:id="rId4" tooltip="See footnote b"/>
              </a:rPr>
              <a:t>b</a:t>
            </a:r>
            <a:r>
              <a:rPr lang="en-US" b="0" i="0" baseline="30000" dirty="0">
                <a:solidFill>
                  <a:srgbClr val="000000"/>
                </a:solidFill>
                <a:effectLst/>
                <a:latin typeface="system-ui"/>
              </a:rPr>
              <a:t>]</a:t>
            </a:r>
            <a:endParaRPr lang="en-US" b="0" i="0" dirty="0">
              <a:solidFill>
                <a:srgbClr val="000000"/>
              </a:solidFill>
              <a:effectLst/>
              <a:latin typeface="system-ui"/>
            </a:endParaRPr>
          </a:p>
          <a:p>
            <a:pPr marL="0" indent="0" algn="l">
              <a:lnSpc>
                <a:spcPct val="120000"/>
              </a:lnSpc>
              <a:spcBef>
                <a:spcPts val="0"/>
              </a:spcBef>
              <a:buNone/>
            </a:pPr>
            <a:r>
              <a:rPr lang="en-US" b="1" i="0" baseline="30000" dirty="0">
                <a:solidFill>
                  <a:srgbClr val="000000"/>
                </a:solidFill>
                <a:effectLst/>
                <a:latin typeface="system-ui"/>
              </a:rPr>
              <a:t>19 </a:t>
            </a:r>
            <a:r>
              <a:rPr lang="en-US" b="0" i="0" dirty="0">
                <a:solidFill>
                  <a:srgbClr val="000000"/>
                </a:solidFill>
                <a:effectLst/>
                <a:latin typeface="system-ui"/>
              </a:rPr>
              <a:t>“I am telling you now before it happens, so that when it does happen you will believe that I am who I am. </a:t>
            </a:r>
            <a:r>
              <a:rPr lang="en-US" b="1" i="0" baseline="30000" dirty="0">
                <a:solidFill>
                  <a:srgbClr val="000000"/>
                </a:solidFill>
                <a:effectLst/>
                <a:latin typeface="system-ui"/>
              </a:rPr>
              <a:t>20 </a:t>
            </a:r>
            <a:r>
              <a:rPr lang="en-US" b="0" i="0" dirty="0">
                <a:solidFill>
                  <a:srgbClr val="000000"/>
                </a:solidFill>
                <a:effectLst/>
                <a:latin typeface="system-ui"/>
              </a:rPr>
              <a:t>Very truly I tell you, whoever accepts anyone I send accepts me; and whoever accepts me accepts the one who sent me.”</a:t>
            </a:r>
          </a:p>
          <a:p>
            <a:pPr marL="0" indent="0" algn="l">
              <a:lnSpc>
                <a:spcPct val="120000"/>
              </a:lnSpc>
              <a:spcBef>
                <a:spcPts val="0"/>
              </a:spcBef>
              <a:buNone/>
            </a:pPr>
            <a:r>
              <a:rPr lang="en-US" b="1" i="0" baseline="30000" dirty="0">
                <a:solidFill>
                  <a:srgbClr val="000000"/>
                </a:solidFill>
                <a:effectLst/>
                <a:latin typeface="system-ui"/>
              </a:rPr>
              <a:t>21 </a:t>
            </a:r>
            <a:r>
              <a:rPr lang="en-US" b="0" i="0" dirty="0">
                <a:solidFill>
                  <a:srgbClr val="000000"/>
                </a:solidFill>
                <a:effectLst/>
                <a:latin typeface="system-ui"/>
              </a:rPr>
              <a:t>After he had said this, Jesus was troubled in spirit and testified, “Very truly I tell you, one of you is going to betray me.”</a:t>
            </a:r>
          </a:p>
          <a:p>
            <a:pPr marL="0" indent="0" algn="l">
              <a:lnSpc>
                <a:spcPct val="120000"/>
              </a:lnSpc>
              <a:spcBef>
                <a:spcPts val="0"/>
              </a:spcBef>
              <a:buNone/>
            </a:pPr>
            <a:r>
              <a:rPr lang="en-US" b="1" i="0" baseline="30000" dirty="0">
                <a:solidFill>
                  <a:srgbClr val="000000"/>
                </a:solidFill>
                <a:effectLst/>
                <a:latin typeface="system-ui"/>
              </a:rPr>
              <a:t>22 </a:t>
            </a:r>
            <a:r>
              <a:rPr lang="en-US" b="0" i="0" dirty="0">
                <a:solidFill>
                  <a:srgbClr val="000000"/>
                </a:solidFill>
                <a:effectLst/>
                <a:latin typeface="system-ui"/>
              </a:rPr>
              <a:t>His disciples stared at one another, at a loss to know which of them he meant. </a:t>
            </a:r>
            <a:r>
              <a:rPr lang="en-US" b="1" i="0" baseline="30000" dirty="0">
                <a:solidFill>
                  <a:srgbClr val="000000"/>
                </a:solidFill>
                <a:effectLst/>
                <a:latin typeface="system-ui"/>
              </a:rPr>
              <a:t>23 </a:t>
            </a:r>
            <a:r>
              <a:rPr lang="en-US" b="0" i="0" dirty="0">
                <a:solidFill>
                  <a:srgbClr val="000000"/>
                </a:solidFill>
                <a:effectLst/>
                <a:latin typeface="system-ui"/>
              </a:rPr>
              <a:t>One of them, the disciple whom Jesus loved, was reclining next to him. </a:t>
            </a:r>
            <a:r>
              <a:rPr lang="en-US" b="1" i="0" baseline="30000" dirty="0">
                <a:solidFill>
                  <a:srgbClr val="000000"/>
                </a:solidFill>
                <a:effectLst/>
                <a:latin typeface="system-ui"/>
              </a:rPr>
              <a:t>24 </a:t>
            </a:r>
            <a:r>
              <a:rPr lang="en-US" b="0" i="0" dirty="0">
                <a:solidFill>
                  <a:srgbClr val="000000"/>
                </a:solidFill>
                <a:effectLst/>
                <a:latin typeface="system-ui"/>
              </a:rPr>
              <a:t>Simon Peter motioned to this disciple and said, “Ask him which one he means.”</a:t>
            </a:r>
          </a:p>
          <a:p>
            <a:pPr marL="0" indent="0" algn="l">
              <a:lnSpc>
                <a:spcPct val="120000"/>
              </a:lnSpc>
              <a:spcBef>
                <a:spcPts val="0"/>
              </a:spcBef>
              <a:buNone/>
            </a:pPr>
            <a:r>
              <a:rPr lang="en-US" b="1" i="0" baseline="30000" dirty="0">
                <a:solidFill>
                  <a:srgbClr val="000000"/>
                </a:solidFill>
                <a:effectLst/>
                <a:latin typeface="system-ui"/>
              </a:rPr>
              <a:t>25 </a:t>
            </a:r>
            <a:r>
              <a:rPr lang="en-US" b="0" i="0" dirty="0">
                <a:solidFill>
                  <a:srgbClr val="000000"/>
                </a:solidFill>
                <a:effectLst/>
                <a:latin typeface="system-ui"/>
              </a:rPr>
              <a:t>Leaning back against Jesus, he asked him, “Lord, who is it?”</a:t>
            </a:r>
          </a:p>
          <a:p>
            <a:pPr marL="0" indent="0" algn="l">
              <a:lnSpc>
                <a:spcPct val="120000"/>
              </a:lnSpc>
              <a:spcBef>
                <a:spcPts val="0"/>
              </a:spcBef>
              <a:buNone/>
            </a:pPr>
            <a:r>
              <a:rPr lang="en-US" b="1" i="0" baseline="30000" dirty="0">
                <a:solidFill>
                  <a:srgbClr val="000000"/>
                </a:solidFill>
                <a:effectLst/>
                <a:latin typeface="system-ui"/>
              </a:rPr>
              <a:t>26 </a:t>
            </a:r>
            <a:r>
              <a:rPr lang="en-US" b="0" i="0" dirty="0">
                <a:solidFill>
                  <a:srgbClr val="000000"/>
                </a:solidFill>
                <a:effectLst/>
                <a:latin typeface="system-ui"/>
              </a:rPr>
              <a:t>Jesus answered, “It is the one to whom I will give this piece of bread when I have dipped it in the dish.” Then, dipping the piece of bread, he gave it to Judas, the son of Simon Iscariot. </a:t>
            </a:r>
            <a:r>
              <a:rPr lang="en-US" b="1" i="0" baseline="30000" dirty="0">
                <a:solidFill>
                  <a:srgbClr val="000000"/>
                </a:solidFill>
                <a:effectLst/>
                <a:latin typeface="system-ui"/>
              </a:rPr>
              <a:t>27 </a:t>
            </a:r>
            <a:r>
              <a:rPr lang="en-US" b="0" i="0" dirty="0">
                <a:solidFill>
                  <a:srgbClr val="000000"/>
                </a:solidFill>
                <a:effectLst/>
                <a:latin typeface="system-ui"/>
              </a:rPr>
              <a:t>As soon as Judas took the bread, Satan entered into him.</a:t>
            </a:r>
          </a:p>
          <a:p>
            <a:pPr marL="0" indent="0" algn="l">
              <a:lnSpc>
                <a:spcPct val="120000"/>
              </a:lnSpc>
              <a:spcBef>
                <a:spcPts val="0"/>
              </a:spcBef>
              <a:buNone/>
            </a:pPr>
            <a:r>
              <a:rPr lang="en-US" b="0" i="0" dirty="0">
                <a:solidFill>
                  <a:srgbClr val="000000"/>
                </a:solidFill>
                <a:effectLst/>
                <a:latin typeface="system-ui"/>
              </a:rPr>
              <a:t>So Jesus told him, “What you are about to do, do quickly.” </a:t>
            </a:r>
            <a:r>
              <a:rPr lang="en-US" b="1" i="0" baseline="30000" dirty="0">
                <a:solidFill>
                  <a:srgbClr val="000000"/>
                </a:solidFill>
                <a:effectLst/>
                <a:latin typeface="system-ui"/>
              </a:rPr>
              <a:t>28 </a:t>
            </a:r>
            <a:r>
              <a:rPr lang="en-US" b="0" i="0" dirty="0">
                <a:solidFill>
                  <a:srgbClr val="000000"/>
                </a:solidFill>
                <a:effectLst/>
                <a:latin typeface="system-ui"/>
              </a:rPr>
              <a:t>But no one at the meal understood why Jesus said this to him. </a:t>
            </a:r>
            <a:r>
              <a:rPr lang="en-US" b="1" i="0" baseline="30000" dirty="0">
                <a:solidFill>
                  <a:srgbClr val="000000"/>
                </a:solidFill>
                <a:effectLst/>
                <a:latin typeface="system-ui"/>
              </a:rPr>
              <a:t>29 </a:t>
            </a:r>
            <a:r>
              <a:rPr lang="en-US" b="0" i="0" dirty="0">
                <a:solidFill>
                  <a:srgbClr val="000000"/>
                </a:solidFill>
                <a:effectLst/>
                <a:latin typeface="system-ui"/>
              </a:rPr>
              <a:t>Since Judas had charge of the money, some thought Jesus was telling him to buy what was needed for the festival, or to give something to the poor. </a:t>
            </a:r>
            <a:r>
              <a:rPr lang="en-US" b="1" i="0" baseline="30000" dirty="0">
                <a:solidFill>
                  <a:srgbClr val="000000"/>
                </a:solidFill>
                <a:effectLst/>
                <a:latin typeface="system-ui"/>
              </a:rPr>
              <a:t>30 </a:t>
            </a:r>
            <a:r>
              <a:rPr lang="en-US" b="0" i="0" dirty="0">
                <a:solidFill>
                  <a:srgbClr val="000000"/>
                </a:solidFill>
                <a:effectLst/>
                <a:latin typeface="system-ui"/>
              </a:rPr>
              <a:t>As soon as Judas had taken the bread, he went out. And it was night.</a:t>
            </a:r>
          </a:p>
          <a:p>
            <a:pPr marL="0" indent="0" algn="l">
              <a:lnSpc>
                <a:spcPct val="120000"/>
              </a:lnSpc>
              <a:spcBef>
                <a:spcPts val="0"/>
              </a:spcBef>
              <a:buNone/>
            </a:pPr>
            <a:endParaRPr lang="en-US" b="0" i="0" dirty="0">
              <a:solidFill>
                <a:srgbClr val="000000"/>
              </a:solidFill>
              <a:effectLst/>
              <a:latin typeface="system-ui"/>
            </a:endParaRPr>
          </a:p>
          <a:p>
            <a:pPr marL="0" indent="0" algn="l">
              <a:lnSpc>
                <a:spcPct val="120000"/>
              </a:lnSpc>
              <a:spcBef>
                <a:spcPts val="0"/>
              </a:spcBef>
              <a:spcAft>
                <a:spcPts val="750"/>
              </a:spcAft>
              <a:buNone/>
            </a:pPr>
            <a:r>
              <a:rPr lang="en-US" b="1" i="0" dirty="0">
                <a:solidFill>
                  <a:srgbClr val="000000"/>
                </a:solidFill>
                <a:effectLst/>
                <a:latin typeface="system-ui"/>
              </a:rPr>
              <a:t>Jesus Predicts Peter’s Denial</a:t>
            </a:r>
          </a:p>
          <a:p>
            <a:pPr marL="0" indent="0" algn="l">
              <a:lnSpc>
                <a:spcPct val="120000"/>
              </a:lnSpc>
              <a:spcBef>
                <a:spcPts val="0"/>
              </a:spcBef>
              <a:buNone/>
            </a:pPr>
            <a:r>
              <a:rPr lang="en-US" b="1" i="0" baseline="30000" dirty="0">
                <a:solidFill>
                  <a:srgbClr val="000000"/>
                </a:solidFill>
                <a:effectLst/>
                <a:latin typeface="system-ui"/>
              </a:rPr>
              <a:t>31 </a:t>
            </a:r>
            <a:r>
              <a:rPr lang="en-US" b="0" i="0" dirty="0">
                <a:solidFill>
                  <a:srgbClr val="000000"/>
                </a:solidFill>
                <a:effectLst/>
                <a:latin typeface="system-ui"/>
              </a:rPr>
              <a:t>When he was gone, Jesus said, “Now the Son of Man is glorified and God is glorified in him. </a:t>
            </a:r>
            <a:r>
              <a:rPr lang="en-US" b="1" i="0" baseline="30000" dirty="0">
                <a:solidFill>
                  <a:srgbClr val="000000"/>
                </a:solidFill>
                <a:effectLst/>
                <a:latin typeface="system-ui"/>
              </a:rPr>
              <a:t>32 </a:t>
            </a:r>
            <a:r>
              <a:rPr lang="en-US" b="0" i="0" dirty="0">
                <a:solidFill>
                  <a:srgbClr val="000000"/>
                </a:solidFill>
                <a:effectLst/>
                <a:latin typeface="system-ui"/>
              </a:rPr>
              <a:t>If God is glorified in him,</a:t>
            </a:r>
            <a:r>
              <a:rPr lang="en-US" b="0" i="0" baseline="30000" dirty="0">
                <a:solidFill>
                  <a:srgbClr val="000000"/>
                </a:solidFill>
                <a:effectLst/>
                <a:latin typeface="system-ui"/>
              </a:rPr>
              <a:t>[</a:t>
            </a:r>
            <a:r>
              <a:rPr lang="en-US" b="0" i="0" baseline="30000" dirty="0">
                <a:solidFill>
                  <a:srgbClr val="4A4A4A"/>
                </a:solidFill>
                <a:effectLst/>
                <a:latin typeface="system-ui"/>
                <a:hlinkClick r:id="rId5" tooltip="See footnote c"/>
              </a:rPr>
              <a:t>c</a:t>
            </a:r>
            <a:r>
              <a:rPr lang="en-US" b="0" i="0" baseline="30000" dirty="0">
                <a:solidFill>
                  <a:srgbClr val="000000"/>
                </a:solidFill>
                <a:effectLst/>
                <a:latin typeface="system-ui"/>
              </a:rPr>
              <a:t>]</a:t>
            </a:r>
            <a:r>
              <a:rPr lang="en-US" b="0" i="0" dirty="0">
                <a:solidFill>
                  <a:srgbClr val="000000"/>
                </a:solidFill>
                <a:effectLst/>
                <a:latin typeface="system-ui"/>
              </a:rPr>
              <a:t> God will glorify the Son in himself, and will glorify him at once.</a:t>
            </a:r>
          </a:p>
          <a:p>
            <a:pPr marL="0" indent="0" algn="l">
              <a:lnSpc>
                <a:spcPct val="120000"/>
              </a:lnSpc>
              <a:spcBef>
                <a:spcPts val="0"/>
              </a:spcBef>
              <a:buNone/>
            </a:pPr>
            <a:r>
              <a:rPr lang="en-US" b="1" i="0" baseline="30000" dirty="0">
                <a:solidFill>
                  <a:srgbClr val="000000"/>
                </a:solidFill>
                <a:effectLst/>
                <a:latin typeface="system-ui"/>
              </a:rPr>
              <a:t>33 </a:t>
            </a:r>
            <a:r>
              <a:rPr lang="en-US" b="0" i="0" dirty="0">
                <a:solidFill>
                  <a:srgbClr val="000000"/>
                </a:solidFill>
                <a:effectLst/>
                <a:latin typeface="system-ui"/>
              </a:rPr>
              <a:t>“My children, I will be with you only a little longer. You will look for me, and just as I told the Jews, so I tell you now: Where I am going, you cannot come.</a:t>
            </a:r>
          </a:p>
          <a:p>
            <a:pPr marL="0" indent="0" algn="l">
              <a:lnSpc>
                <a:spcPct val="120000"/>
              </a:lnSpc>
              <a:spcBef>
                <a:spcPts val="0"/>
              </a:spcBef>
              <a:buNone/>
            </a:pPr>
            <a:r>
              <a:rPr lang="en-US" b="1" i="0" baseline="30000" dirty="0">
                <a:solidFill>
                  <a:srgbClr val="000000"/>
                </a:solidFill>
                <a:effectLst/>
                <a:latin typeface="system-ui"/>
              </a:rPr>
              <a:t>34 </a:t>
            </a:r>
            <a:r>
              <a:rPr lang="en-US" b="0" i="0" dirty="0">
                <a:solidFill>
                  <a:srgbClr val="000000"/>
                </a:solidFill>
                <a:effectLst/>
                <a:latin typeface="system-ui"/>
              </a:rPr>
              <a:t>“A new command I give you: Love one another. As I have loved you, so you must love one another. </a:t>
            </a:r>
            <a:r>
              <a:rPr lang="en-US" b="1" i="0" baseline="30000" dirty="0">
                <a:solidFill>
                  <a:srgbClr val="000000"/>
                </a:solidFill>
                <a:effectLst/>
                <a:latin typeface="system-ui"/>
              </a:rPr>
              <a:t>35 </a:t>
            </a:r>
            <a:r>
              <a:rPr lang="en-US" b="0" i="0" dirty="0">
                <a:solidFill>
                  <a:srgbClr val="000000"/>
                </a:solidFill>
                <a:effectLst/>
                <a:latin typeface="system-ui"/>
              </a:rPr>
              <a:t>By this everyone will know that you are my disciples, if you love one another.”</a:t>
            </a:r>
          </a:p>
          <a:p>
            <a:pPr marL="0" indent="0" algn="l">
              <a:lnSpc>
                <a:spcPct val="120000"/>
              </a:lnSpc>
              <a:spcBef>
                <a:spcPts val="0"/>
              </a:spcBef>
              <a:buNone/>
            </a:pPr>
            <a:r>
              <a:rPr lang="en-US" b="1" i="0" baseline="30000" dirty="0">
                <a:solidFill>
                  <a:srgbClr val="000000"/>
                </a:solidFill>
                <a:effectLst/>
                <a:latin typeface="system-ui"/>
              </a:rPr>
              <a:t>36 </a:t>
            </a:r>
            <a:r>
              <a:rPr lang="en-US" b="0" i="0" dirty="0">
                <a:solidFill>
                  <a:srgbClr val="000000"/>
                </a:solidFill>
                <a:effectLst/>
                <a:latin typeface="system-ui"/>
              </a:rPr>
              <a:t>Simon Peter asked him, “Lord, where are you going?”</a:t>
            </a:r>
          </a:p>
          <a:p>
            <a:pPr marL="0" indent="0" algn="l">
              <a:lnSpc>
                <a:spcPct val="120000"/>
              </a:lnSpc>
              <a:spcBef>
                <a:spcPts val="0"/>
              </a:spcBef>
              <a:buNone/>
            </a:pPr>
            <a:r>
              <a:rPr lang="en-US" b="0" i="0" dirty="0">
                <a:solidFill>
                  <a:srgbClr val="000000"/>
                </a:solidFill>
                <a:effectLst/>
                <a:latin typeface="system-ui"/>
              </a:rPr>
              <a:t>Jesus replied, “Where I am going, you cannot follow now, but you will follow later.”</a:t>
            </a:r>
          </a:p>
          <a:p>
            <a:pPr marL="0" indent="0" algn="l">
              <a:lnSpc>
                <a:spcPct val="120000"/>
              </a:lnSpc>
              <a:spcBef>
                <a:spcPts val="0"/>
              </a:spcBef>
              <a:buNone/>
            </a:pPr>
            <a:r>
              <a:rPr lang="en-US" b="1" i="0" baseline="30000" dirty="0">
                <a:solidFill>
                  <a:srgbClr val="000000"/>
                </a:solidFill>
                <a:effectLst/>
                <a:latin typeface="system-ui"/>
              </a:rPr>
              <a:t>37 </a:t>
            </a:r>
            <a:r>
              <a:rPr lang="en-US" b="0" i="0" dirty="0">
                <a:solidFill>
                  <a:srgbClr val="000000"/>
                </a:solidFill>
                <a:effectLst/>
                <a:latin typeface="system-ui"/>
              </a:rPr>
              <a:t>Peter asked, “Lord, why can’t I follow you now? I will lay down my life for you.”</a:t>
            </a:r>
          </a:p>
          <a:p>
            <a:pPr marL="0" indent="0" algn="l">
              <a:lnSpc>
                <a:spcPct val="120000"/>
              </a:lnSpc>
              <a:spcBef>
                <a:spcPts val="0"/>
              </a:spcBef>
              <a:buNone/>
            </a:pPr>
            <a:r>
              <a:rPr lang="en-US" b="1" i="0" baseline="30000" dirty="0">
                <a:solidFill>
                  <a:srgbClr val="000000"/>
                </a:solidFill>
                <a:effectLst/>
                <a:latin typeface="system-ui"/>
              </a:rPr>
              <a:t>38 </a:t>
            </a:r>
            <a:r>
              <a:rPr lang="en-US" b="0" i="0" dirty="0">
                <a:solidFill>
                  <a:srgbClr val="000000"/>
                </a:solidFill>
                <a:effectLst/>
                <a:latin typeface="system-ui"/>
              </a:rPr>
              <a:t>Then Jesus answered, “Will you really lay down your life for me? Very truly I tell you, before the rooster crows, you will disown me three times!</a:t>
            </a:r>
          </a:p>
        </p:txBody>
      </p:sp>
    </p:spTree>
    <p:extLst>
      <p:ext uri="{BB962C8B-B14F-4D97-AF65-F5344CB8AC3E}">
        <p14:creationId xmlns:p14="http://schemas.microsoft.com/office/powerpoint/2010/main" val="7763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550564" y="1057274"/>
            <a:ext cx="9875463" cy="999746"/>
          </a:xfrm>
        </p:spPr>
        <p:txBody>
          <a:bodyPr anchor="b">
            <a:normAutofit/>
          </a:bodyPr>
          <a:lstStyle/>
          <a:p>
            <a:r>
              <a:rPr lang="en-US" dirty="0"/>
              <a:t>The culture</a:t>
            </a:r>
          </a:p>
        </p:txBody>
      </p:sp>
      <p:pic>
        <p:nvPicPr>
          <p:cNvPr id="4" name="Picture 3">
            <a:extLst>
              <a:ext uri="{FF2B5EF4-FFF2-40B4-BE49-F238E27FC236}">
                <a16:creationId xmlns:a16="http://schemas.microsoft.com/office/drawing/2014/main" id="{D1D5D2B3-0D80-FBB7-5498-9580F195ADEA}"/>
              </a:ext>
            </a:extLst>
          </p:cNvPr>
          <p:cNvPicPr>
            <a:picLocks noChangeAspect="1"/>
          </p:cNvPicPr>
          <p:nvPr/>
        </p:nvPicPr>
        <p:blipFill>
          <a:blip r:embed="rId3"/>
          <a:stretch>
            <a:fillRect/>
          </a:stretch>
        </p:blipFill>
        <p:spPr>
          <a:xfrm>
            <a:off x="1726732" y="2383457"/>
            <a:ext cx="5829147" cy="3632954"/>
          </a:xfrm>
          <a:prstGeom prst="rect">
            <a:avLst/>
          </a:prstGeom>
          <a:noFill/>
        </p:spPr>
      </p:pic>
    </p:spTree>
    <p:extLst>
      <p:ext uri="{BB962C8B-B14F-4D97-AF65-F5344CB8AC3E}">
        <p14:creationId xmlns:p14="http://schemas.microsoft.com/office/powerpoint/2010/main" val="29529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ctrTitle"/>
          </p:nvPr>
        </p:nvSpPr>
        <p:spPr>
          <a:xfrm>
            <a:off x="714565" y="701291"/>
            <a:ext cx="2979369" cy="2727709"/>
          </a:xfrm>
        </p:spPr>
        <p:txBody>
          <a:bodyPr anchor="b">
            <a:normAutofit/>
          </a:bodyPr>
          <a:lstStyle/>
          <a:p>
            <a:r>
              <a:rPr lang="en-US" dirty="0"/>
              <a:t>The event</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type="subTitle" idx="1"/>
          </p:nvPr>
        </p:nvSpPr>
        <p:spPr>
          <a:xfrm>
            <a:off x="914401" y="3813606"/>
            <a:ext cx="5715000" cy="2234642"/>
          </a:xfrm>
        </p:spPr>
        <p:txBody>
          <a:bodyPr anchor="t">
            <a:normAutofit/>
          </a:bodyPr>
          <a:lstStyle/>
          <a:p>
            <a:r>
              <a:rPr lang="en-US" sz="4000" dirty="0"/>
              <a:t>Passover</a:t>
            </a:r>
            <a:endParaRPr lang="en-US" sz="1600" dirty="0"/>
          </a:p>
        </p:txBody>
      </p:sp>
      <p:pic>
        <p:nvPicPr>
          <p:cNvPr id="2050" name="Picture 2" descr="The Last Supper 16X24 OE Signed by Artist - Litho - McNaughton Fine Art">
            <a:extLst>
              <a:ext uri="{FF2B5EF4-FFF2-40B4-BE49-F238E27FC236}">
                <a16:creationId xmlns:a16="http://schemas.microsoft.com/office/drawing/2014/main" id="{A9C6D35A-EBAF-613C-A38C-E37664BA0B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9064" y="809752"/>
            <a:ext cx="7246937" cy="482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714564" y="707740"/>
            <a:ext cx="2434363" cy="2606381"/>
          </a:xfrm>
        </p:spPr>
        <p:txBody>
          <a:bodyPr anchor="b">
            <a:normAutofit/>
          </a:bodyPr>
          <a:lstStyle/>
          <a:p>
            <a:r>
              <a:rPr lang="en-US" dirty="0"/>
              <a:t>The Symbol</a:t>
            </a:r>
            <a:br>
              <a:rPr lang="en-US" dirty="0"/>
            </a:br>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
          </p:nvPr>
        </p:nvSpPr>
        <p:spPr>
          <a:xfrm>
            <a:off x="914400" y="3808750"/>
            <a:ext cx="5259554" cy="2233233"/>
          </a:xfrm>
        </p:spPr>
        <p:txBody>
          <a:bodyPr>
            <a:normAutofit/>
          </a:bodyPr>
          <a:lstStyle/>
          <a:p>
            <a:pPr>
              <a:spcAft>
                <a:spcPts val="600"/>
              </a:spcAft>
            </a:pPr>
            <a:r>
              <a:rPr lang="en-US" sz="3600" dirty="0"/>
              <a:t>Washing Feet</a:t>
            </a:r>
          </a:p>
          <a:p>
            <a:pPr>
              <a:spcAft>
                <a:spcPts val="600"/>
              </a:spcAft>
            </a:pPr>
            <a:endParaRPr lang="en-US" sz="3600" dirty="0"/>
          </a:p>
          <a:p>
            <a:pPr>
              <a:spcAft>
                <a:spcPts val="600"/>
              </a:spcAft>
            </a:pPr>
            <a:r>
              <a:rPr lang="en-US" sz="3600" dirty="0"/>
              <a:t>Redefines Leadership</a:t>
            </a:r>
          </a:p>
        </p:txBody>
      </p:sp>
      <p:pic>
        <p:nvPicPr>
          <p:cNvPr id="5" name="Picture 4">
            <a:extLst>
              <a:ext uri="{FF2B5EF4-FFF2-40B4-BE49-F238E27FC236}">
                <a16:creationId xmlns:a16="http://schemas.microsoft.com/office/drawing/2014/main" id="{3DACD674-DB25-C0BF-FD02-E55A3BED689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590354" y="2616748"/>
            <a:ext cx="5126146" cy="3844608"/>
          </a:xfrm>
          <a:prstGeom prst="rect">
            <a:avLst/>
          </a:prstGeom>
          <a:noFill/>
        </p:spPr>
      </p:pic>
      <p:pic>
        <p:nvPicPr>
          <p:cNvPr id="3" name="Picture 2">
            <a:extLst>
              <a:ext uri="{FF2B5EF4-FFF2-40B4-BE49-F238E27FC236}">
                <a16:creationId xmlns:a16="http://schemas.microsoft.com/office/drawing/2014/main" id="{6FDEBAD6-F171-66EF-8388-3C9FB34CC6B1}"/>
              </a:ext>
            </a:extLst>
          </p:cNvPr>
          <p:cNvPicPr>
            <a:picLocks noChangeAspect="1"/>
          </p:cNvPicPr>
          <p:nvPr/>
        </p:nvPicPr>
        <p:blipFill>
          <a:blip r:embed="rId5"/>
          <a:stretch>
            <a:fillRect/>
          </a:stretch>
        </p:blipFill>
        <p:spPr>
          <a:xfrm>
            <a:off x="3606846" y="707740"/>
            <a:ext cx="4366316" cy="2721260"/>
          </a:xfrm>
          <a:prstGeom prst="rect">
            <a:avLst/>
          </a:prstGeom>
          <a:noFill/>
        </p:spPr>
      </p:pic>
    </p:spTree>
    <p:extLst>
      <p:ext uri="{BB962C8B-B14F-4D97-AF65-F5344CB8AC3E}">
        <p14:creationId xmlns:p14="http://schemas.microsoft.com/office/powerpoint/2010/main" val="113171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81AD-7F9C-FA2D-DD76-4E7A5EEC6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DE878-2819-377B-5080-64374A980F43}"/>
              </a:ext>
            </a:extLst>
          </p:cNvPr>
          <p:cNvSpPr>
            <a:spLocks noGrp="1"/>
          </p:cNvSpPr>
          <p:nvPr>
            <p:ph type="ctrTitle"/>
          </p:nvPr>
        </p:nvSpPr>
        <p:spPr>
          <a:xfrm>
            <a:off x="640674" y="11545"/>
            <a:ext cx="2979369" cy="2727709"/>
          </a:xfrm>
        </p:spPr>
        <p:txBody>
          <a:bodyPr anchor="b">
            <a:normAutofit/>
          </a:bodyPr>
          <a:lstStyle/>
          <a:p>
            <a:r>
              <a:rPr lang="en-US" dirty="0"/>
              <a:t>The event</a:t>
            </a:r>
          </a:p>
        </p:txBody>
      </p:sp>
      <p:sp>
        <p:nvSpPr>
          <p:cNvPr id="3" name="Content Placeholder 2">
            <a:extLst>
              <a:ext uri="{FF2B5EF4-FFF2-40B4-BE49-F238E27FC236}">
                <a16:creationId xmlns:a16="http://schemas.microsoft.com/office/drawing/2014/main" id="{9EF09BF7-09F6-C774-27B1-86EC0DBCAF86}"/>
              </a:ext>
            </a:extLst>
          </p:cNvPr>
          <p:cNvSpPr>
            <a:spLocks noGrp="1"/>
          </p:cNvSpPr>
          <p:nvPr>
            <p:ph type="subTitle" idx="1"/>
          </p:nvPr>
        </p:nvSpPr>
        <p:spPr>
          <a:xfrm>
            <a:off x="640674" y="3123860"/>
            <a:ext cx="3635762" cy="2234642"/>
          </a:xfrm>
        </p:spPr>
        <p:txBody>
          <a:bodyPr anchor="t">
            <a:normAutofit lnSpcReduction="10000"/>
          </a:bodyPr>
          <a:lstStyle/>
          <a:p>
            <a:r>
              <a:rPr lang="en-US" sz="4000" b="1" dirty="0"/>
              <a:t>Final Instructions Before the Final Goodbye</a:t>
            </a:r>
          </a:p>
        </p:txBody>
      </p:sp>
      <p:pic>
        <p:nvPicPr>
          <p:cNvPr id="2050" name="Picture 2" descr="Close up of matzah">
            <a:extLst>
              <a:ext uri="{FF2B5EF4-FFF2-40B4-BE49-F238E27FC236}">
                <a16:creationId xmlns:a16="http://schemas.microsoft.com/office/drawing/2014/main" id="{38FE59DA-71C8-C099-EAAE-C62B3A8BB9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525072" y="809752"/>
            <a:ext cx="7234920" cy="482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2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454172" y="1072263"/>
            <a:ext cx="6583680" cy="1531357"/>
          </a:xfrm>
        </p:spPr>
        <p:txBody>
          <a:bodyPr/>
          <a:lstStyle/>
          <a:p>
            <a:r>
              <a:rPr lang="en-US" dirty="0"/>
              <a:t>A new command</a:t>
            </a:r>
          </a:p>
        </p:txBody>
      </p:sp>
      <p:pic>
        <p:nvPicPr>
          <p:cNvPr id="1026" name="Picture 2" descr="Love one another as I have loved you&quot; in black letters - Christian Bible  Verse - Love One Another - Pin | TeePublic">
            <a:extLst>
              <a:ext uri="{FF2B5EF4-FFF2-40B4-BE49-F238E27FC236}">
                <a16:creationId xmlns:a16="http://schemas.microsoft.com/office/drawing/2014/main" id="{9681FA5C-26CC-38F2-8A00-0F2399A190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3682" y="348796"/>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1A58F82-F7E2-0C12-8166-C9759BCD8CB0}"/>
              </a:ext>
            </a:extLst>
          </p:cNvPr>
          <p:cNvSpPr txBox="1">
            <a:spLocks/>
          </p:cNvSpPr>
          <p:nvPr/>
        </p:nvSpPr>
        <p:spPr>
          <a:xfrm>
            <a:off x="888531" y="3035978"/>
            <a:ext cx="4135901" cy="2234642"/>
          </a:xfrm>
          <a:prstGeom prst="rect">
            <a:avLst/>
          </a:prstGeom>
        </p:spPr>
        <p:txBody>
          <a:bodyPr vert="horz" lIns="91440" tIns="0" rIns="91440" bIns="0" rtlCol="0" anchor="t">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latin typeface="sofia-pro"/>
              </a:rPr>
              <a:t>What’s So New About It?</a:t>
            </a:r>
          </a:p>
        </p:txBody>
      </p:sp>
    </p:spTree>
    <p:extLst>
      <p:ext uri="{BB962C8B-B14F-4D97-AF65-F5344CB8AC3E}">
        <p14:creationId xmlns:p14="http://schemas.microsoft.com/office/powerpoint/2010/main" val="391321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C122-63B1-DF69-6DFA-C69047BB0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C67DF-7C30-8BB7-C3DB-E2367C3B18EC}"/>
              </a:ext>
            </a:extLst>
          </p:cNvPr>
          <p:cNvSpPr>
            <a:spLocks noGrp="1"/>
          </p:cNvSpPr>
          <p:nvPr>
            <p:ph type="title"/>
          </p:nvPr>
        </p:nvSpPr>
        <p:spPr>
          <a:xfrm>
            <a:off x="431320" y="442871"/>
            <a:ext cx="3643953" cy="1691263"/>
          </a:xfrm>
        </p:spPr>
        <p:txBody>
          <a:bodyPr/>
          <a:lstStyle/>
          <a:p>
            <a:r>
              <a:rPr lang="en-US" dirty="0"/>
              <a:t>What does love look like?</a:t>
            </a:r>
          </a:p>
        </p:txBody>
      </p:sp>
      <p:sp>
        <p:nvSpPr>
          <p:cNvPr id="9" name="Heart 8">
            <a:extLst>
              <a:ext uri="{FF2B5EF4-FFF2-40B4-BE49-F238E27FC236}">
                <a16:creationId xmlns:a16="http://schemas.microsoft.com/office/drawing/2014/main" id="{A9F2180B-BF28-B158-8D8F-1A835F6A0C12}"/>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78F788E-5A7B-0FF9-EF81-2C4752F1D2FF}"/>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6" name="Content Placeholder 2">
            <a:extLst>
              <a:ext uri="{FF2B5EF4-FFF2-40B4-BE49-F238E27FC236}">
                <a16:creationId xmlns:a16="http://schemas.microsoft.com/office/drawing/2014/main" id="{5684ECEC-027B-98BF-8531-E719EC4F9B31}"/>
              </a:ext>
            </a:extLst>
          </p:cNvPr>
          <p:cNvSpPr txBox="1">
            <a:spLocks/>
          </p:cNvSpPr>
          <p:nvPr/>
        </p:nvSpPr>
        <p:spPr>
          <a:xfrm>
            <a:off x="914401" y="2475914"/>
            <a:ext cx="4557931" cy="3761992"/>
          </a:xfrm>
          <a:prstGeom prst="rect">
            <a:avLst/>
          </a:prstGeom>
        </p:spPr>
        <p:txBody>
          <a:bodyPr anchor="t">
            <a:norm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Eros</a:t>
            </a:r>
          </a:p>
          <a:p>
            <a:r>
              <a:rPr lang="en-US" dirty="0" err="1"/>
              <a:t>Philos</a:t>
            </a:r>
            <a:endParaRPr lang="en-US" dirty="0"/>
          </a:p>
          <a:p>
            <a:r>
              <a:rPr lang="en-US" dirty="0"/>
              <a:t>Storge</a:t>
            </a:r>
          </a:p>
          <a:p>
            <a:r>
              <a:rPr lang="en-US" dirty="0"/>
              <a:t>Agape</a:t>
            </a:r>
          </a:p>
        </p:txBody>
      </p:sp>
    </p:spTree>
    <p:extLst>
      <p:ext uri="{BB962C8B-B14F-4D97-AF65-F5344CB8AC3E}">
        <p14:creationId xmlns:p14="http://schemas.microsoft.com/office/powerpoint/2010/main" val="405977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498B-5DC9-E68B-DD60-E8000AAD8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2F5FC-E3AF-4D9B-90EA-4A1B4B3D096F}"/>
              </a:ext>
            </a:extLst>
          </p:cNvPr>
          <p:cNvSpPr>
            <a:spLocks noGrp="1"/>
          </p:cNvSpPr>
          <p:nvPr>
            <p:ph type="title"/>
          </p:nvPr>
        </p:nvSpPr>
        <p:spPr>
          <a:xfrm>
            <a:off x="10169295" y="4942384"/>
            <a:ext cx="1743297" cy="1643629"/>
          </a:xfrm>
        </p:spPr>
        <p:txBody>
          <a:bodyPr/>
          <a:lstStyle/>
          <a:p>
            <a:pPr algn="ctr"/>
            <a:r>
              <a:rPr lang="en-US" sz="2800" dirty="0"/>
              <a:t>The heart of agape</a:t>
            </a:r>
          </a:p>
        </p:txBody>
      </p:sp>
      <p:sp>
        <p:nvSpPr>
          <p:cNvPr id="16" name="Content Placeholder 4">
            <a:extLst>
              <a:ext uri="{FF2B5EF4-FFF2-40B4-BE49-F238E27FC236}">
                <a16:creationId xmlns:a16="http://schemas.microsoft.com/office/drawing/2014/main" id="{E0632D87-388F-F3BE-F978-38A11F906D8C}"/>
              </a:ext>
            </a:extLst>
          </p:cNvPr>
          <p:cNvSpPr>
            <a:spLocks noGrp="1"/>
          </p:cNvSpPr>
          <p:nvPr>
            <p:ph sz="half" idx="2"/>
          </p:nvPr>
        </p:nvSpPr>
        <p:spPr>
          <a:xfrm>
            <a:off x="458303" y="1725854"/>
            <a:ext cx="4415632" cy="4949266"/>
          </a:xfrm>
        </p:spPr>
        <p:txBody>
          <a:bodyPr>
            <a:normAutofit fontScale="92500"/>
          </a:bodyPr>
          <a:lstStyle/>
          <a:p>
            <a:r>
              <a:rPr lang="en-US" sz="3600" dirty="0"/>
              <a:t>13:34</a:t>
            </a:r>
          </a:p>
          <a:p>
            <a:r>
              <a:rPr lang="en-US" sz="3600" b="0" i="0" dirty="0">
                <a:solidFill>
                  <a:srgbClr val="000000"/>
                </a:solidFill>
                <a:effectLst/>
                <a:latin typeface="system-ui"/>
              </a:rPr>
              <a:t>“A new command I give you: Love one another. As I have loved you, so you must love one another. </a:t>
            </a:r>
            <a:r>
              <a:rPr lang="en-US" sz="3600" b="1" i="0" baseline="30000" dirty="0">
                <a:solidFill>
                  <a:srgbClr val="000000"/>
                </a:solidFill>
                <a:effectLst/>
                <a:latin typeface="system-ui"/>
              </a:rPr>
              <a:t>35 </a:t>
            </a:r>
            <a:r>
              <a:rPr lang="en-US" sz="3600" b="0" i="0" dirty="0">
                <a:solidFill>
                  <a:srgbClr val="000000"/>
                </a:solidFill>
                <a:effectLst/>
                <a:latin typeface="system-ui"/>
              </a:rPr>
              <a:t>By this everyone will know that you are my disciples, if you love one another.”</a:t>
            </a:r>
          </a:p>
          <a:p>
            <a:endParaRPr lang="en-US" sz="3600" dirty="0"/>
          </a:p>
        </p:txBody>
      </p:sp>
      <p:sp>
        <p:nvSpPr>
          <p:cNvPr id="3" name="Title 1">
            <a:extLst>
              <a:ext uri="{FF2B5EF4-FFF2-40B4-BE49-F238E27FC236}">
                <a16:creationId xmlns:a16="http://schemas.microsoft.com/office/drawing/2014/main" id="{D73F3877-F895-A57C-6D7F-5A38EB057719}"/>
              </a:ext>
            </a:extLst>
          </p:cNvPr>
          <p:cNvSpPr txBox="1">
            <a:spLocks/>
          </p:cNvSpPr>
          <p:nvPr/>
        </p:nvSpPr>
        <p:spPr>
          <a:xfrm>
            <a:off x="436728" y="366743"/>
            <a:ext cx="3643953" cy="1222385"/>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dirty="0"/>
              <a:t>Highest Value</a:t>
            </a:r>
          </a:p>
        </p:txBody>
      </p:sp>
      <p:sp>
        <p:nvSpPr>
          <p:cNvPr id="13" name="Heart 12">
            <a:extLst>
              <a:ext uri="{FF2B5EF4-FFF2-40B4-BE49-F238E27FC236}">
                <a16:creationId xmlns:a16="http://schemas.microsoft.com/office/drawing/2014/main" id="{07316041-4CFB-59FE-4277-3F3EEE3AF2AA}"/>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804DE06-AA5C-7E71-3859-9CB792273C16}"/>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rgbClr val="FFFF00"/>
                </a:solidFill>
              </a:rPr>
              <a:t>Highest Value</a:t>
            </a:r>
          </a:p>
        </p:txBody>
      </p:sp>
      <p:sp>
        <p:nvSpPr>
          <p:cNvPr id="15" name="TextBox 14">
            <a:extLst>
              <a:ext uri="{FF2B5EF4-FFF2-40B4-BE49-F238E27FC236}">
                <a16:creationId xmlns:a16="http://schemas.microsoft.com/office/drawing/2014/main" id="{7CAD6FCB-4368-3DAF-325F-CD2A983A8585}"/>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______________</a:t>
            </a:r>
          </a:p>
        </p:txBody>
      </p:sp>
      <p:sp>
        <p:nvSpPr>
          <p:cNvPr id="17" name="TextBox 16">
            <a:extLst>
              <a:ext uri="{FF2B5EF4-FFF2-40B4-BE49-F238E27FC236}">
                <a16:creationId xmlns:a16="http://schemas.microsoft.com/office/drawing/2014/main" id="{7DD164B1-67B7-53C1-BA0A-6FDFB3F62C2B}"/>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18" name="TextBox 17">
            <a:extLst>
              <a:ext uri="{FF2B5EF4-FFF2-40B4-BE49-F238E27FC236}">
                <a16:creationId xmlns:a16="http://schemas.microsoft.com/office/drawing/2014/main" id="{6EC54504-24E0-B4B5-D947-77FBE8B6BD88}"/>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9" name="TextBox 18">
            <a:extLst>
              <a:ext uri="{FF2B5EF4-FFF2-40B4-BE49-F238E27FC236}">
                <a16:creationId xmlns:a16="http://schemas.microsoft.com/office/drawing/2014/main" id="{F6106AFD-1D08-B8BE-AC6B-A3DAF2C085F0}"/>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20" name="TextBox 19">
            <a:extLst>
              <a:ext uri="{FF2B5EF4-FFF2-40B4-BE49-F238E27FC236}">
                <a16:creationId xmlns:a16="http://schemas.microsoft.com/office/drawing/2014/main" id="{B7F51755-6A71-BB71-9CC6-086D097E295E}"/>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_______________</a:t>
            </a:r>
          </a:p>
        </p:txBody>
      </p:sp>
      <p:sp>
        <p:nvSpPr>
          <p:cNvPr id="21" name="TextBox 20">
            <a:extLst>
              <a:ext uri="{FF2B5EF4-FFF2-40B4-BE49-F238E27FC236}">
                <a16:creationId xmlns:a16="http://schemas.microsoft.com/office/drawing/2014/main" id="{FABD82DB-A8A8-59E9-C39E-E543298DF6CA}"/>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_________________</a:t>
            </a:r>
          </a:p>
        </p:txBody>
      </p:sp>
      <p:sp>
        <p:nvSpPr>
          <p:cNvPr id="22" name="TextBox 21">
            <a:extLst>
              <a:ext uri="{FF2B5EF4-FFF2-40B4-BE49-F238E27FC236}">
                <a16:creationId xmlns:a16="http://schemas.microsoft.com/office/drawing/2014/main" id="{A8A556CB-24CC-F61F-F4CA-30F1BC5F7C89}"/>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__________</a:t>
            </a:r>
          </a:p>
        </p:txBody>
      </p:sp>
      <p:sp>
        <p:nvSpPr>
          <p:cNvPr id="23" name="TextBox 22">
            <a:extLst>
              <a:ext uri="{FF2B5EF4-FFF2-40B4-BE49-F238E27FC236}">
                <a16:creationId xmlns:a16="http://schemas.microsoft.com/office/drawing/2014/main" id="{FEA58927-0C91-374D-85A9-7986EF89AE5A}"/>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270839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p:nvPr/>
        </p:nvSpPr>
        <p:spPr>
          <a:xfrm>
            <a:off x="790576" y="4343401"/>
            <a:ext cx="4029075" cy="1815841"/>
          </a:xfrm>
          <a:prstGeom prst="rect">
            <a:avLst/>
          </a:prstGeom>
          <a:noFill/>
          <a:ln>
            <a:noFill/>
          </a:ln>
        </p:spPr>
        <p:txBody>
          <a:bodyPr spcFirstLastPara="1" wrap="square" lIns="91425" tIns="45700" rIns="91425" bIns="45700" anchor="t" anchorCtr="0">
            <a:spAutoFit/>
          </a:bodyPr>
          <a:lstStyle/>
          <a:p>
            <a:r>
              <a:rPr lang="en-US" sz="4800" dirty="0">
                <a:solidFill>
                  <a:schemeClr val="lt1"/>
                </a:solidFill>
                <a:latin typeface="Impact"/>
                <a:ea typeface="Impact"/>
                <a:cs typeface="Impact"/>
                <a:sym typeface="Impact"/>
              </a:rPr>
              <a:t>Good Morning</a:t>
            </a:r>
            <a:endParaRPr sz="1400" dirty="0"/>
          </a:p>
          <a:p>
            <a:endParaRPr sz="1600" dirty="0">
              <a:solidFill>
                <a:schemeClr val="lt1"/>
              </a:solidFill>
              <a:latin typeface="Impact"/>
              <a:ea typeface="Impact"/>
              <a:cs typeface="Impact"/>
              <a:sym typeface="Impact"/>
            </a:endParaRPr>
          </a:p>
          <a:p>
            <a:r>
              <a:rPr lang="en-US" sz="4800" dirty="0">
                <a:solidFill>
                  <a:schemeClr val="lt1"/>
                </a:solidFill>
                <a:latin typeface="Impact"/>
                <a:ea typeface="Impact"/>
                <a:cs typeface="Impact"/>
                <a:sym typeface="Impact"/>
              </a:rPr>
              <a:t>And Welcome</a:t>
            </a:r>
            <a:endParaRPr sz="1400" dirty="0"/>
          </a:p>
        </p:txBody>
      </p:sp>
      <p:pic>
        <p:nvPicPr>
          <p:cNvPr id="175" name="Google Shape;175;p1"/>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56402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2A50-0C20-C781-8257-C03A9CE77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6A01A-105B-0883-2CD0-18E5431701F8}"/>
              </a:ext>
            </a:extLst>
          </p:cNvPr>
          <p:cNvSpPr>
            <a:spLocks noGrp="1"/>
          </p:cNvSpPr>
          <p:nvPr>
            <p:ph type="title"/>
          </p:nvPr>
        </p:nvSpPr>
        <p:spPr>
          <a:xfrm>
            <a:off x="436728" y="366743"/>
            <a:ext cx="4813452" cy="1222385"/>
          </a:xfrm>
        </p:spPr>
        <p:txBody>
          <a:bodyPr/>
          <a:lstStyle/>
          <a:p>
            <a:r>
              <a:rPr lang="en-US" dirty="0"/>
              <a:t>Selfless humility (13:4-5)</a:t>
            </a:r>
          </a:p>
        </p:txBody>
      </p:sp>
      <p:sp>
        <p:nvSpPr>
          <p:cNvPr id="16" name="Content Placeholder 4">
            <a:extLst>
              <a:ext uri="{FF2B5EF4-FFF2-40B4-BE49-F238E27FC236}">
                <a16:creationId xmlns:a16="http://schemas.microsoft.com/office/drawing/2014/main" id="{4544F8EE-5548-4E0A-AE77-835390CB70FC}"/>
              </a:ext>
            </a:extLst>
          </p:cNvPr>
          <p:cNvSpPr>
            <a:spLocks noGrp="1"/>
          </p:cNvSpPr>
          <p:nvPr>
            <p:ph sz="half" idx="2"/>
          </p:nvPr>
        </p:nvSpPr>
        <p:spPr>
          <a:xfrm>
            <a:off x="540398" y="1845704"/>
            <a:ext cx="4878683" cy="4890376"/>
          </a:xfrm>
        </p:spPr>
        <p:txBody>
          <a:bodyPr>
            <a:normAutofit fontScale="85000" lnSpcReduction="20000"/>
          </a:bodyPr>
          <a:lstStyle/>
          <a:p>
            <a:pPr marL="0" indent="0" algn="l">
              <a:lnSpc>
                <a:spcPct val="120000"/>
              </a:lnSpc>
              <a:spcBef>
                <a:spcPts val="0"/>
              </a:spcBef>
              <a:buNone/>
            </a:pPr>
            <a:r>
              <a:rPr lang="en-US" sz="3600" b="0" i="0" dirty="0">
                <a:solidFill>
                  <a:srgbClr val="000000"/>
                </a:solidFill>
                <a:effectLst/>
                <a:latin typeface="system-ui"/>
              </a:rPr>
              <a:t>…</a:t>
            </a:r>
            <a:r>
              <a:rPr lang="en-US" sz="3600" b="1" i="0" baseline="30000" dirty="0">
                <a:solidFill>
                  <a:srgbClr val="000000"/>
                </a:solidFill>
                <a:effectLst/>
                <a:latin typeface="system-ui"/>
              </a:rPr>
              <a:t> 4 </a:t>
            </a:r>
            <a:r>
              <a:rPr lang="en-US" sz="3600" b="0" i="0" dirty="0">
                <a:solidFill>
                  <a:srgbClr val="000000"/>
                </a:solidFill>
                <a:effectLst/>
                <a:latin typeface="system-ui"/>
              </a:rPr>
              <a:t>so he got up from the meal, took off his outer clothing, and wrapped a towel around his waist. </a:t>
            </a:r>
            <a:r>
              <a:rPr lang="en-US" sz="3600" b="1" i="0" baseline="30000" dirty="0">
                <a:solidFill>
                  <a:srgbClr val="000000"/>
                </a:solidFill>
                <a:effectLst/>
                <a:latin typeface="system-ui"/>
              </a:rPr>
              <a:t>5 </a:t>
            </a:r>
            <a:r>
              <a:rPr lang="en-US" sz="3600" b="0" i="0" dirty="0">
                <a:solidFill>
                  <a:srgbClr val="000000"/>
                </a:solidFill>
                <a:effectLst/>
                <a:latin typeface="system-ui"/>
              </a:rPr>
              <a:t>After that, he poured water into a basin and began to wash his disciples’ feet, drying them with the towel that was wrapped around him.</a:t>
            </a:r>
          </a:p>
        </p:txBody>
      </p:sp>
      <p:sp>
        <p:nvSpPr>
          <p:cNvPr id="9" name="Heart 8">
            <a:extLst>
              <a:ext uri="{FF2B5EF4-FFF2-40B4-BE49-F238E27FC236}">
                <a16:creationId xmlns:a16="http://schemas.microsoft.com/office/drawing/2014/main" id="{BFE9A80F-7B36-43FF-A4DF-A81F2B364FAE}"/>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AE8251D0-30E9-D0DD-5F1C-70841CF6AC9D}"/>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42" name="TextBox 41">
            <a:extLst>
              <a:ext uri="{FF2B5EF4-FFF2-40B4-BE49-F238E27FC236}">
                <a16:creationId xmlns:a16="http://schemas.microsoft.com/office/drawing/2014/main" id="{E89CC3F2-C44F-ACF0-270A-09FB32ED780B}"/>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rgbClr val="FFFF00"/>
                </a:solidFill>
              </a:rPr>
              <a:t>Selfless Humility</a:t>
            </a:r>
          </a:p>
        </p:txBody>
      </p:sp>
      <p:sp>
        <p:nvSpPr>
          <p:cNvPr id="43" name="TextBox 42">
            <a:extLst>
              <a:ext uri="{FF2B5EF4-FFF2-40B4-BE49-F238E27FC236}">
                <a16:creationId xmlns:a16="http://schemas.microsoft.com/office/drawing/2014/main" id="{51248963-1A37-9404-5547-874F75BE0562}"/>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44" name="TextBox 43">
            <a:extLst>
              <a:ext uri="{FF2B5EF4-FFF2-40B4-BE49-F238E27FC236}">
                <a16:creationId xmlns:a16="http://schemas.microsoft.com/office/drawing/2014/main" id="{AE70BAA2-36B3-B6EC-4583-934DD9F0C558}"/>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45" name="TextBox 44">
            <a:extLst>
              <a:ext uri="{FF2B5EF4-FFF2-40B4-BE49-F238E27FC236}">
                <a16:creationId xmlns:a16="http://schemas.microsoft.com/office/drawing/2014/main" id="{25BD83AC-D3FC-0DF7-F027-7800CAADFDEF}"/>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46" name="TextBox 45">
            <a:extLst>
              <a:ext uri="{FF2B5EF4-FFF2-40B4-BE49-F238E27FC236}">
                <a16:creationId xmlns:a16="http://schemas.microsoft.com/office/drawing/2014/main" id="{5B8DBF90-7FA5-A74A-094B-E20F4F4A40C1}"/>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_______________</a:t>
            </a:r>
          </a:p>
        </p:txBody>
      </p:sp>
      <p:sp>
        <p:nvSpPr>
          <p:cNvPr id="47" name="TextBox 46">
            <a:extLst>
              <a:ext uri="{FF2B5EF4-FFF2-40B4-BE49-F238E27FC236}">
                <a16:creationId xmlns:a16="http://schemas.microsoft.com/office/drawing/2014/main" id="{BCBF5B05-5939-0F7A-4666-52A32EF63DC9}"/>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_________________</a:t>
            </a:r>
          </a:p>
        </p:txBody>
      </p:sp>
      <p:sp>
        <p:nvSpPr>
          <p:cNvPr id="48" name="TextBox 47">
            <a:extLst>
              <a:ext uri="{FF2B5EF4-FFF2-40B4-BE49-F238E27FC236}">
                <a16:creationId xmlns:a16="http://schemas.microsoft.com/office/drawing/2014/main" id="{58A3A24F-7375-DDAF-0A45-C6A61629FDCE}"/>
              </a:ext>
            </a:extLst>
          </p:cNvPr>
          <p:cNvSpPr txBox="1"/>
          <p:nvPr/>
        </p:nvSpPr>
        <p:spPr>
          <a:xfrm>
            <a:off x="6019295" y="4098312"/>
            <a:ext cx="2080264"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49" name="TextBox 48">
            <a:extLst>
              <a:ext uri="{FF2B5EF4-FFF2-40B4-BE49-F238E27FC236}">
                <a16:creationId xmlns:a16="http://schemas.microsoft.com/office/drawing/2014/main" id="{427456F1-F708-DD5E-2712-D4165494BE32}"/>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
        <p:nvSpPr>
          <p:cNvPr id="3" name="Title 1">
            <a:extLst>
              <a:ext uri="{FF2B5EF4-FFF2-40B4-BE49-F238E27FC236}">
                <a16:creationId xmlns:a16="http://schemas.microsoft.com/office/drawing/2014/main" id="{B1EB0010-EBDB-2831-8230-BCC94E79E26B}"/>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Tree>
    <p:extLst>
      <p:ext uri="{BB962C8B-B14F-4D97-AF65-F5344CB8AC3E}">
        <p14:creationId xmlns:p14="http://schemas.microsoft.com/office/powerpoint/2010/main" val="365104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76CD-624E-F1BB-2947-D6815B7F2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1464A-1103-F6A7-70DF-EF3393D501C1}"/>
              </a:ext>
            </a:extLst>
          </p:cNvPr>
          <p:cNvSpPr>
            <a:spLocks noGrp="1"/>
          </p:cNvSpPr>
          <p:nvPr>
            <p:ph type="title"/>
          </p:nvPr>
        </p:nvSpPr>
        <p:spPr>
          <a:xfrm>
            <a:off x="454172" y="368883"/>
            <a:ext cx="6231854" cy="607510"/>
          </a:xfrm>
        </p:spPr>
        <p:txBody>
          <a:bodyPr/>
          <a:lstStyle/>
          <a:p>
            <a:r>
              <a:rPr lang="en-US" dirty="0"/>
              <a:t>Philippians 2:5-7</a:t>
            </a:r>
          </a:p>
        </p:txBody>
      </p:sp>
      <p:sp>
        <p:nvSpPr>
          <p:cNvPr id="6" name="Content Placeholder 2">
            <a:extLst>
              <a:ext uri="{FF2B5EF4-FFF2-40B4-BE49-F238E27FC236}">
                <a16:creationId xmlns:a16="http://schemas.microsoft.com/office/drawing/2014/main" id="{77020260-2CC9-2056-613D-6E52E053D08B}"/>
              </a:ext>
            </a:extLst>
          </p:cNvPr>
          <p:cNvSpPr txBox="1">
            <a:spLocks/>
          </p:cNvSpPr>
          <p:nvPr/>
        </p:nvSpPr>
        <p:spPr>
          <a:xfrm>
            <a:off x="454172" y="1239863"/>
            <a:ext cx="11309042" cy="4254925"/>
          </a:xfrm>
          <a:prstGeom prst="rect">
            <a:avLst/>
          </a:prstGeom>
        </p:spPr>
        <p:txBody>
          <a:bodyPr vert="horz" lIns="91440" tIns="0" rIns="91440" bIns="0" rtlCol="0" anchor="t">
            <a:normAutofit fontScale="85000" lnSpcReduction="10000"/>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0" i="0" dirty="0">
                <a:solidFill>
                  <a:srgbClr val="000000"/>
                </a:solidFill>
                <a:effectLst/>
                <a:latin typeface="system-ui"/>
              </a:rPr>
              <a:t>5 In your relationships with one another, have the same mindset as Christ Jesus:</a:t>
            </a:r>
          </a:p>
          <a:p>
            <a:pPr algn="l"/>
            <a:r>
              <a:rPr lang="en-US" sz="3200" b="0" i="0" dirty="0">
                <a:solidFill>
                  <a:srgbClr val="000000"/>
                </a:solidFill>
                <a:effectLst/>
                <a:latin typeface="system-ui"/>
              </a:rPr>
              <a:t>6 Who, being in very nature God,</a:t>
            </a:r>
          </a:p>
          <a:p>
            <a:pPr algn="l"/>
            <a:r>
              <a:rPr lang="en-US" sz="3200" b="0" i="0" dirty="0">
                <a:solidFill>
                  <a:srgbClr val="000000"/>
                </a:solidFill>
                <a:effectLst/>
                <a:latin typeface="system-ui"/>
              </a:rPr>
              <a:t>    did not consider equality with God something to be used to his own advantage;</a:t>
            </a:r>
          </a:p>
          <a:p>
            <a:pPr algn="l"/>
            <a:r>
              <a:rPr lang="en-US" sz="3200" b="0" i="0" dirty="0">
                <a:solidFill>
                  <a:srgbClr val="000000"/>
                </a:solidFill>
                <a:effectLst/>
                <a:latin typeface="system-ui"/>
              </a:rPr>
              <a:t>7 rather, he made himself nothing</a:t>
            </a:r>
          </a:p>
          <a:p>
            <a:pPr algn="l"/>
            <a:r>
              <a:rPr lang="en-US" sz="3200" b="0" i="0" dirty="0">
                <a:solidFill>
                  <a:srgbClr val="000000"/>
                </a:solidFill>
                <a:effectLst/>
                <a:latin typeface="system-ui"/>
              </a:rPr>
              <a:t>    by taking the very nature of a servant,</a:t>
            </a:r>
          </a:p>
          <a:p>
            <a:pPr algn="l"/>
            <a:r>
              <a:rPr lang="en-US" sz="3200" b="0" i="0" dirty="0">
                <a:solidFill>
                  <a:srgbClr val="000000"/>
                </a:solidFill>
                <a:effectLst/>
                <a:latin typeface="system-ui"/>
              </a:rPr>
              <a:t>    being made in human likeness.</a:t>
            </a:r>
          </a:p>
        </p:txBody>
      </p:sp>
    </p:spTree>
    <p:extLst>
      <p:ext uri="{BB962C8B-B14F-4D97-AF65-F5344CB8AC3E}">
        <p14:creationId xmlns:p14="http://schemas.microsoft.com/office/powerpoint/2010/main" val="11512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DD09E-6D65-39F9-DF60-FF9D80BD4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CA9F8-1695-C666-FDC5-CCF4E2F6555B}"/>
              </a:ext>
            </a:extLst>
          </p:cNvPr>
          <p:cNvSpPr>
            <a:spLocks noGrp="1"/>
          </p:cNvSpPr>
          <p:nvPr>
            <p:ph type="title"/>
          </p:nvPr>
        </p:nvSpPr>
        <p:spPr>
          <a:xfrm>
            <a:off x="436728" y="366743"/>
            <a:ext cx="3643953" cy="1222385"/>
          </a:xfrm>
        </p:spPr>
        <p:txBody>
          <a:bodyPr/>
          <a:lstStyle/>
          <a:p>
            <a:r>
              <a:rPr lang="en-US" dirty="0"/>
              <a:t>Reflection of God</a:t>
            </a:r>
          </a:p>
        </p:txBody>
      </p:sp>
      <p:sp>
        <p:nvSpPr>
          <p:cNvPr id="16" name="Content Placeholder 4">
            <a:extLst>
              <a:ext uri="{FF2B5EF4-FFF2-40B4-BE49-F238E27FC236}">
                <a16:creationId xmlns:a16="http://schemas.microsoft.com/office/drawing/2014/main" id="{8A94EB3B-5B22-2EE4-892E-5548BCBEBC14}"/>
              </a:ext>
            </a:extLst>
          </p:cNvPr>
          <p:cNvSpPr>
            <a:spLocks noGrp="1"/>
          </p:cNvSpPr>
          <p:nvPr>
            <p:ph sz="half" idx="2"/>
          </p:nvPr>
        </p:nvSpPr>
        <p:spPr>
          <a:xfrm>
            <a:off x="540399" y="1845704"/>
            <a:ext cx="4255659" cy="4280776"/>
          </a:xfrm>
        </p:spPr>
        <p:txBody>
          <a:bodyPr>
            <a:normAutofit fontScale="92500" lnSpcReduction="20000"/>
          </a:bodyPr>
          <a:lstStyle/>
          <a:p>
            <a:r>
              <a:rPr lang="en-US" sz="3600" dirty="0"/>
              <a:t>13:34-35</a:t>
            </a:r>
          </a:p>
          <a:p>
            <a:r>
              <a:rPr lang="en-US" sz="3600" b="1" i="0" baseline="30000" dirty="0">
                <a:solidFill>
                  <a:srgbClr val="000000"/>
                </a:solidFill>
                <a:effectLst/>
                <a:latin typeface="system-ui"/>
              </a:rPr>
              <a:t>34 </a:t>
            </a:r>
            <a:r>
              <a:rPr lang="en-US" sz="3600" b="0" i="0" dirty="0">
                <a:solidFill>
                  <a:srgbClr val="000000"/>
                </a:solidFill>
                <a:effectLst/>
                <a:latin typeface="system-ui"/>
              </a:rPr>
              <a:t>“A new command I give you: Love one another. As I have loved you, so you must love one another. </a:t>
            </a:r>
            <a:r>
              <a:rPr lang="en-US" sz="3600" b="1" i="0" baseline="30000" dirty="0">
                <a:solidFill>
                  <a:srgbClr val="000000"/>
                </a:solidFill>
                <a:effectLst/>
                <a:latin typeface="system-ui"/>
              </a:rPr>
              <a:t>35 </a:t>
            </a:r>
            <a:r>
              <a:rPr lang="en-US" sz="3600" b="0" i="0" dirty="0">
                <a:solidFill>
                  <a:srgbClr val="000000"/>
                </a:solidFill>
                <a:effectLst/>
                <a:latin typeface="system-ui"/>
              </a:rPr>
              <a:t>By this everyone will know that you are my disciples, if you love one another.”</a:t>
            </a:r>
          </a:p>
          <a:p>
            <a:endParaRPr lang="en-US" sz="3600" dirty="0"/>
          </a:p>
        </p:txBody>
      </p:sp>
      <p:sp>
        <p:nvSpPr>
          <p:cNvPr id="3" name="Title 1">
            <a:extLst>
              <a:ext uri="{FF2B5EF4-FFF2-40B4-BE49-F238E27FC236}">
                <a16:creationId xmlns:a16="http://schemas.microsoft.com/office/drawing/2014/main" id="{A2C843D2-EC15-CBF2-9B84-EB3C4B06AAA8}"/>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7185732F-C325-64C5-CD47-EF96FD32A1F4}"/>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C49C568-CB50-523A-D369-E40BB12368E7}"/>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042A091B-B8EA-BB53-61FD-E8565C2EEE2C}"/>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C7624F11-AC32-CA0A-1FBD-A71F98282832}"/>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rgbClr val="FFFF00"/>
                </a:solidFill>
              </a:rPr>
              <a:t>Visible Reflection</a:t>
            </a:r>
          </a:p>
        </p:txBody>
      </p:sp>
      <p:sp>
        <p:nvSpPr>
          <p:cNvPr id="8" name="TextBox 7">
            <a:extLst>
              <a:ext uri="{FF2B5EF4-FFF2-40B4-BE49-F238E27FC236}">
                <a16:creationId xmlns:a16="http://schemas.microsoft.com/office/drawing/2014/main" id="{3E6EC06E-EDD4-07D1-83E3-920C942597EB}"/>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E3759D76-5BE7-131C-1D91-1ABA80D77107}"/>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11" name="TextBox 10">
            <a:extLst>
              <a:ext uri="{FF2B5EF4-FFF2-40B4-BE49-F238E27FC236}">
                <a16:creationId xmlns:a16="http://schemas.microsoft.com/office/drawing/2014/main" id="{4E3B0356-2A6D-62A4-AD4C-7362F2CE3CF2}"/>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_______________</a:t>
            </a:r>
          </a:p>
        </p:txBody>
      </p:sp>
      <p:sp>
        <p:nvSpPr>
          <p:cNvPr id="12" name="TextBox 11">
            <a:extLst>
              <a:ext uri="{FF2B5EF4-FFF2-40B4-BE49-F238E27FC236}">
                <a16:creationId xmlns:a16="http://schemas.microsoft.com/office/drawing/2014/main" id="{35D2F4AB-CCA9-F447-4A94-3703EAB32962}"/>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__________________</a:t>
            </a:r>
          </a:p>
        </p:txBody>
      </p:sp>
      <p:sp>
        <p:nvSpPr>
          <p:cNvPr id="13" name="TextBox 12">
            <a:extLst>
              <a:ext uri="{FF2B5EF4-FFF2-40B4-BE49-F238E27FC236}">
                <a16:creationId xmlns:a16="http://schemas.microsoft.com/office/drawing/2014/main" id="{64795B95-8B60-81A8-44DC-E20F87EA9DF4}"/>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14" name="TextBox 13">
            <a:extLst>
              <a:ext uri="{FF2B5EF4-FFF2-40B4-BE49-F238E27FC236}">
                <a16:creationId xmlns:a16="http://schemas.microsoft.com/office/drawing/2014/main" id="{0CECEBD9-F9DA-7430-BE65-3D4E8F1A1C68}"/>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87362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89EAE-7671-6B96-F88A-B2C727EA1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28429-194C-4A5B-7867-BC77C4C605BC}"/>
              </a:ext>
            </a:extLst>
          </p:cNvPr>
          <p:cNvSpPr>
            <a:spLocks noGrp="1"/>
          </p:cNvSpPr>
          <p:nvPr>
            <p:ph type="title"/>
          </p:nvPr>
        </p:nvSpPr>
        <p:spPr>
          <a:xfrm>
            <a:off x="436728" y="366743"/>
            <a:ext cx="4050493" cy="1222385"/>
          </a:xfrm>
        </p:spPr>
        <p:txBody>
          <a:bodyPr/>
          <a:lstStyle/>
          <a:p>
            <a:r>
              <a:rPr lang="en-US" dirty="0"/>
              <a:t>Intentional Actions</a:t>
            </a:r>
          </a:p>
        </p:txBody>
      </p:sp>
      <p:sp>
        <p:nvSpPr>
          <p:cNvPr id="16" name="Content Placeholder 4">
            <a:extLst>
              <a:ext uri="{FF2B5EF4-FFF2-40B4-BE49-F238E27FC236}">
                <a16:creationId xmlns:a16="http://schemas.microsoft.com/office/drawing/2014/main" id="{ABAE3194-8A56-61E9-4FE9-966CC9823900}"/>
              </a:ext>
            </a:extLst>
          </p:cNvPr>
          <p:cNvSpPr>
            <a:spLocks noGrp="1"/>
          </p:cNvSpPr>
          <p:nvPr>
            <p:ph sz="half" idx="2"/>
          </p:nvPr>
        </p:nvSpPr>
        <p:spPr>
          <a:xfrm>
            <a:off x="540399" y="1845704"/>
            <a:ext cx="4255659" cy="4806556"/>
          </a:xfrm>
        </p:spPr>
        <p:txBody>
          <a:bodyPr>
            <a:normAutofit/>
          </a:bodyPr>
          <a:lstStyle/>
          <a:p>
            <a:r>
              <a:rPr lang="en-US" sz="3600" dirty="0"/>
              <a:t>13:20</a:t>
            </a:r>
          </a:p>
          <a:p>
            <a:r>
              <a:rPr lang="en-US" sz="3600" b="1" i="0" baseline="30000" dirty="0">
                <a:solidFill>
                  <a:srgbClr val="000000"/>
                </a:solidFill>
                <a:effectLst/>
                <a:latin typeface="system-ui"/>
              </a:rPr>
              <a:t>20 </a:t>
            </a:r>
            <a:r>
              <a:rPr lang="en-US" sz="3600" b="0" i="0" dirty="0">
                <a:solidFill>
                  <a:srgbClr val="000000"/>
                </a:solidFill>
                <a:effectLst/>
                <a:latin typeface="system-ui"/>
              </a:rPr>
              <a:t>Very truly I tell you, whoever accepts anyone I send accepts me; and whoever accepts me accepts the one who sent me.”</a:t>
            </a:r>
          </a:p>
          <a:p>
            <a:endParaRPr lang="en-US" sz="3600" dirty="0"/>
          </a:p>
        </p:txBody>
      </p:sp>
      <p:sp>
        <p:nvSpPr>
          <p:cNvPr id="46" name="TextBox 45">
            <a:extLst>
              <a:ext uri="{FF2B5EF4-FFF2-40B4-BE49-F238E27FC236}">
                <a16:creationId xmlns:a16="http://schemas.microsoft.com/office/drawing/2014/main" id="{D53F199C-5EF5-2382-280D-1E1A399433EB}"/>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To My Neighbor</a:t>
            </a:r>
          </a:p>
        </p:txBody>
      </p:sp>
      <p:sp>
        <p:nvSpPr>
          <p:cNvPr id="3" name="Title 1">
            <a:extLst>
              <a:ext uri="{FF2B5EF4-FFF2-40B4-BE49-F238E27FC236}">
                <a16:creationId xmlns:a16="http://schemas.microsoft.com/office/drawing/2014/main" id="{F20C307D-AAD4-F53A-56CB-1D4D6908FA6F}"/>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5CC1154D-6D4C-7C71-7A1F-26178A144E94}"/>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C453E64-965D-AC0A-50E6-64FDED1836E6}"/>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7505652F-6894-1226-0566-001A00724D5D}"/>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187113E1-ED25-487A-56FB-2D1F3472534F}"/>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8" name="TextBox 7">
            <a:extLst>
              <a:ext uri="{FF2B5EF4-FFF2-40B4-BE49-F238E27FC236}">
                <a16:creationId xmlns:a16="http://schemas.microsoft.com/office/drawing/2014/main" id="{D4DC49CD-1792-F485-9019-E803B4D60426}"/>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0F9896C9-AE4D-C8E0-2EAE-130705AB469A}"/>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rgbClr val="FFFF00"/>
                </a:solidFill>
              </a:rPr>
              <a:t>Intentional Action</a:t>
            </a:r>
          </a:p>
        </p:txBody>
      </p:sp>
      <p:sp>
        <p:nvSpPr>
          <p:cNvPr id="11" name="TextBox 10">
            <a:extLst>
              <a:ext uri="{FF2B5EF4-FFF2-40B4-BE49-F238E27FC236}">
                <a16:creationId xmlns:a16="http://schemas.microsoft.com/office/drawing/2014/main" id="{AAD9227A-1490-4697-1D77-C4CC0262F0BA}"/>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_______________</a:t>
            </a:r>
          </a:p>
        </p:txBody>
      </p:sp>
      <p:sp>
        <p:nvSpPr>
          <p:cNvPr id="12" name="TextBox 11">
            <a:extLst>
              <a:ext uri="{FF2B5EF4-FFF2-40B4-BE49-F238E27FC236}">
                <a16:creationId xmlns:a16="http://schemas.microsoft.com/office/drawing/2014/main" id="{85A590F2-3B0E-631B-F587-708A7FE53392}"/>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_________________</a:t>
            </a:r>
          </a:p>
        </p:txBody>
      </p:sp>
      <p:sp>
        <p:nvSpPr>
          <p:cNvPr id="13" name="TextBox 12">
            <a:extLst>
              <a:ext uri="{FF2B5EF4-FFF2-40B4-BE49-F238E27FC236}">
                <a16:creationId xmlns:a16="http://schemas.microsoft.com/office/drawing/2014/main" id="{CFAC354A-31D2-BE61-986E-08A4A8C3E355}"/>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14" name="TextBox 13">
            <a:extLst>
              <a:ext uri="{FF2B5EF4-FFF2-40B4-BE49-F238E27FC236}">
                <a16:creationId xmlns:a16="http://schemas.microsoft.com/office/drawing/2014/main" id="{64DD7ADD-9369-E4D4-8E16-E3181221B1CD}"/>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112523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F04EB-ED1C-CEB7-94C7-0942608F1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9D2F3-7E5B-1D2E-8EC0-024594DD00B5}"/>
              </a:ext>
            </a:extLst>
          </p:cNvPr>
          <p:cNvSpPr>
            <a:spLocks noGrp="1"/>
          </p:cNvSpPr>
          <p:nvPr>
            <p:ph type="title"/>
          </p:nvPr>
        </p:nvSpPr>
        <p:spPr>
          <a:xfrm>
            <a:off x="436728" y="366743"/>
            <a:ext cx="3643953" cy="1222385"/>
          </a:xfrm>
        </p:spPr>
        <p:txBody>
          <a:bodyPr/>
          <a:lstStyle/>
          <a:p>
            <a:r>
              <a:rPr lang="en-US" dirty="0"/>
              <a:t>One Another</a:t>
            </a:r>
          </a:p>
        </p:txBody>
      </p:sp>
      <p:sp>
        <p:nvSpPr>
          <p:cNvPr id="16" name="Content Placeholder 4">
            <a:extLst>
              <a:ext uri="{FF2B5EF4-FFF2-40B4-BE49-F238E27FC236}">
                <a16:creationId xmlns:a16="http://schemas.microsoft.com/office/drawing/2014/main" id="{850F6F90-0507-FA0E-F86E-89406E69610A}"/>
              </a:ext>
            </a:extLst>
          </p:cNvPr>
          <p:cNvSpPr>
            <a:spLocks noGrp="1"/>
          </p:cNvSpPr>
          <p:nvPr>
            <p:ph sz="half" idx="2"/>
          </p:nvPr>
        </p:nvSpPr>
        <p:spPr>
          <a:xfrm>
            <a:off x="540399" y="1845704"/>
            <a:ext cx="3976218" cy="4471276"/>
          </a:xfrm>
        </p:spPr>
        <p:txBody>
          <a:bodyPr>
            <a:normAutofit/>
          </a:bodyPr>
          <a:lstStyle/>
          <a:p>
            <a:r>
              <a:rPr lang="en-US" sz="3600" dirty="0"/>
              <a:t>13:34 </a:t>
            </a:r>
          </a:p>
          <a:p>
            <a:r>
              <a:rPr lang="en-US" sz="3600" b="1" baseline="30000" dirty="0">
                <a:solidFill>
                  <a:srgbClr val="000000"/>
                </a:solidFill>
                <a:latin typeface="system-ui"/>
              </a:rPr>
              <a:t>34 </a:t>
            </a:r>
            <a:r>
              <a:rPr lang="en-US" sz="3600" b="0" i="0" dirty="0">
                <a:solidFill>
                  <a:srgbClr val="000000"/>
                </a:solidFill>
                <a:effectLst/>
                <a:latin typeface="system-ui"/>
              </a:rPr>
              <a:t>Love one another. As I have loved you, so you must love one another. </a:t>
            </a:r>
            <a:endParaRPr lang="en-US" sz="3600" dirty="0"/>
          </a:p>
        </p:txBody>
      </p:sp>
      <p:sp>
        <p:nvSpPr>
          <p:cNvPr id="3" name="Title 1">
            <a:extLst>
              <a:ext uri="{FF2B5EF4-FFF2-40B4-BE49-F238E27FC236}">
                <a16:creationId xmlns:a16="http://schemas.microsoft.com/office/drawing/2014/main" id="{54A56ACF-9EE1-3D2E-00F0-0717D238C1B6}"/>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56013232-73E1-0B65-6182-74082D15CE4D}"/>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E45C05-8209-B688-2AE2-F348857ED9BD}"/>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022ADBD4-B332-DA84-7D29-7826D8B4C165}"/>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7FAD007D-A91D-3ED3-E148-73248ABD14D1}"/>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8" name="TextBox 7">
            <a:extLst>
              <a:ext uri="{FF2B5EF4-FFF2-40B4-BE49-F238E27FC236}">
                <a16:creationId xmlns:a16="http://schemas.microsoft.com/office/drawing/2014/main" id="{416536F6-B17A-7377-53E6-11D81B1FC366}"/>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52D00D3C-E700-216E-1961-1954DB3D37CC}"/>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Intentional Action</a:t>
            </a:r>
          </a:p>
        </p:txBody>
      </p:sp>
      <p:sp>
        <p:nvSpPr>
          <p:cNvPr id="11" name="TextBox 10">
            <a:extLst>
              <a:ext uri="{FF2B5EF4-FFF2-40B4-BE49-F238E27FC236}">
                <a16:creationId xmlns:a16="http://schemas.microsoft.com/office/drawing/2014/main" id="{2D8DA686-EEB9-B799-4A44-F0C326E55283}"/>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rgbClr val="FFFF00"/>
                </a:solidFill>
              </a:rPr>
              <a:t>One Another</a:t>
            </a:r>
          </a:p>
        </p:txBody>
      </p:sp>
      <p:sp>
        <p:nvSpPr>
          <p:cNvPr id="12" name="TextBox 11">
            <a:extLst>
              <a:ext uri="{FF2B5EF4-FFF2-40B4-BE49-F238E27FC236}">
                <a16:creationId xmlns:a16="http://schemas.microsoft.com/office/drawing/2014/main" id="{5831397A-A927-960A-5147-22BEC44C0122}"/>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_________________</a:t>
            </a:r>
          </a:p>
        </p:txBody>
      </p:sp>
      <p:sp>
        <p:nvSpPr>
          <p:cNvPr id="13" name="TextBox 12">
            <a:extLst>
              <a:ext uri="{FF2B5EF4-FFF2-40B4-BE49-F238E27FC236}">
                <a16:creationId xmlns:a16="http://schemas.microsoft.com/office/drawing/2014/main" id="{7BA26920-3BB5-96D9-5CD3-62BA5CDFE129}"/>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14" name="TextBox 13">
            <a:extLst>
              <a:ext uri="{FF2B5EF4-FFF2-40B4-BE49-F238E27FC236}">
                <a16:creationId xmlns:a16="http://schemas.microsoft.com/office/drawing/2014/main" id="{DADAB6B8-2F98-D932-CB47-924531CF13D5}"/>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290452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E066-EA8D-9F57-82D6-D96B20820F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FFD8A-F9ED-05BE-5D94-D4E13C6EEACF}"/>
              </a:ext>
            </a:extLst>
          </p:cNvPr>
          <p:cNvSpPr>
            <a:spLocks noGrp="1"/>
          </p:cNvSpPr>
          <p:nvPr>
            <p:ph type="title"/>
          </p:nvPr>
        </p:nvSpPr>
        <p:spPr>
          <a:xfrm>
            <a:off x="436728" y="345074"/>
            <a:ext cx="4431998" cy="1222385"/>
          </a:xfrm>
        </p:spPr>
        <p:txBody>
          <a:bodyPr/>
          <a:lstStyle/>
          <a:p>
            <a:r>
              <a:rPr lang="en-US" dirty="0"/>
              <a:t>Risks of Vulnerability</a:t>
            </a:r>
          </a:p>
        </p:txBody>
      </p:sp>
      <p:sp>
        <p:nvSpPr>
          <p:cNvPr id="16" name="Content Placeholder 4">
            <a:extLst>
              <a:ext uri="{FF2B5EF4-FFF2-40B4-BE49-F238E27FC236}">
                <a16:creationId xmlns:a16="http://schemas.microsoft.com/office/drawing/2014/main" id="{627D3597-EC49-8A78-D5CF-88FC2CDF7E7F}"/>
              </a:ext>
            </a:extLst>
          </p:cNvPr>
          <p:cNvSpPr>
            <a:spLocks noGrp="1"/>
          </p:cNvSpPr>
          <p:nvPr>
            <p:ph sz="half" idx="2"/>
          </p:nvPr>
        </p:nvSpPr>
        <p:spPr>
          <a:xfrm>
            <a:off x="540399" y="1845704"/>
            <a:ext cx="4418243" cy="4600816"/>
          </a:xfrm>
        </p:spPr>
        <p:txBody>
          <a:bodyPr>
            <a:normAutofit fontScale="70000" lnSpcReduction="20000"/>
          </a:bodyPr>
          <a:lstStyle/>
          <a:p>
            <a:pPr marL="0" indent="0" algn="l">
              <a:lnSpc>
                <a:spcPct val="120000"/>
              </a:lnSpc>
              <a:spcBef>
                <a:spcPts val="0"/>
              </a:spcBef>
              <a:buNone/>
            </a:pPr>
            <a:r>
              <a:rPr lang="en-US" sz="5800" b="1" dirty="0"/>
              <a:t>13:1-2</a:t>
            </a:r>
          </a:p>
          <a:p>
            <a:pPr marL="0" indent="0" algn="l">
              <a:lnSpc>
                <a:spcPct val="120000"/>
              </a:lnSpc>
              <a:spcBef>
                <a:spcPts val="0"/>
              </a:spcBef>
              <a:buNone/>
            </a:pPr>
            <a:r>
              <a:rPr lang="en-US" sz="3600" b="0" i="0" dirty="0">
                <a:solidFill>
                  <a:srgbClr val="000000"/>
                </a:solidFill>
                <a:effectLst/>
                <a:latin typeface="system-ui"/>
              </a:rPr>
              <a:t>It was just before the Passover Festival. Jesus knew that the hour had come for him to leave this world and go to the Father. Having loved his own who were in the world, he loved them to the end.</a:t>
            </a:r>
          </a:p>
          <a:p>
            <a:pPr marL="0" indent="0" algn="l">
              <a:lnSpc>
                <a:spcPct val="120000"/>
              </a:lnSpc>
              <a:spcBef>
                <a:spcPts val="0"/>
              </a:spcBef>
              <a:buNone/>
            </a:pPr>
            <a:r>
              <a:rPr lang="en-US" sz="3600" b="1" i="0" baseline="30000" dirty="0">
                <a:solidFill>
                  <a:srgbClr val="000000"/>
                </a:solidFill>
                <a:effectLst/>
                <a:latin typeface="system-ui"/>
              </a:rPr>
              <a:t>2 </a:t>
            </a:r>
            <a:r>
              <a:rPr lang="en-US" sz="3600" b="0" i="0" dirty="0">
                <a:solidFill>
                  <a:srgbClr val="000000"/>
                </a:solidFill>
                <a:effectLst/>
                <a:latin typeface="system-ui"/>
              </a:rPr>
              <a:t>The evening meal was in progress…</a:t>
            </a:r>
            <a:endParaRPr lang="en-US" sz="3600" dirty="0"/>
          </a:p>
        </p:txBody>
      </p:sp>
      <p:sp>
        <p:nvSpPr>
          <p:cNvPr id="3" name="Title 1">
            <a:extLst>
              <a:ext uri="{FF2B5EF4-FFF2-40B4-BE49-F238E27FC236}">
                <a16:creationId xmlns:a16="http://schemas.microsoft.com/office/drawing/2014/main" id="{DA0B8FB9-348C-8712-1134-39494F6D7B0E}"/>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5F0BEFDE-FA2E-DE80-A864-104E65CCB2C7}"/>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8DF9A4A-1427-C5BB-DC05-7D631337EF2A}"/>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5477658C-3BB1-B5E7-7D1C-7AE76331A695}"/>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7409ABC9-01C6-3E6B-D921-A5AD077B9A01}"/>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8" name="TextBox 7">
            <a:extLst>
              <a:ext uri="{FF2B5EF4-FFF2-40B4-BE49-F238E27FC236}">
                <a16:creationId xmlns:a16="http://schemas.microsoft.com/office/drawing/2014/main" id="{6D72DC3A-4FB1-2E70-AE26-44B6D9182E31}"/>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6627998C-AE2E-5752-0A31-CE30238B3B9E}"/>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Intentional Action</a:t>
            </a:r>
          </a:p>
        </p:txBody>
      </p:sp>
      <p:sp>
        <p:nvSpPr>
          <p:cNvPr id="11" name="TextBox 10">
            <a:extLst>
              <a:ext uri="{FF2B5EF4-FFF2-40B4-BE49-F238E27FC236}">
                <a16:creationId xmlns:a16="http://schemas.microsoft.com/office/drawing/2014/main" id="{2D725472-E693-B25E-4223-D558FEC2FD08}"/>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One Another</a:t>
            </a:r>
          </a:p>
        </p:txBody>
      </p:sp>
      <p:sp>
        <p:nvSpPr>
          <p:cNvPr id="12" name="TextBox 11">
            <a:extLst>
              <a:ext uri="{FF2B5EF4-FFF2-40B4-BE49-F238E27FC236}">
                <a16:creationId xmlns:a16="http://schemas.microsoft.com/office/drawing/2014/main" id="{4876CA37-0411-1D00-3EA2-A4746B7F63E0}"/>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rgbClr val="FFFF00"/>
                </a:solidFill>
              </a:rPr>
              <a:t>Risks Vulnerability</a:t>
            </a:r>
          </a:p>
        </p:txBody>
      </p:sp>
      <p:sp>
        <p:nvSpPr>
          <p:cNvPr id="13" name="TextBox 12">
            <a:extLst>
              <a:ext uri="{FF2B5EF4-FFF2-40B4-BE49-F238E27FC236}">
                <a16:creationId xmlns:a16="http://schemas.microsoft.com/office/drawing/2014/main" id="{9341098D-4436-4A56-BEE6-776BFDFF588D}"/>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14" name="TextBox 13">
            <a:extLst>
              <a:ext uri="{FF2B5EF4-FFF2-40B4-BE49-F238E27FC236}">
                <a16:creationId xmlns:a16="http://schemas.microsoft.com/office/drawing/2014/main" id="{CA79B3D4-4A1F-1660-BB2E-90008785CB8E}"/>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36428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03297-0669-9B9F-BBE4-35F0AD061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F4EB6-4FCB-B59A-96F3-86A48D268249}"/>
              </a:ext>
            </a:extLst>
          </p:cNvPr>
          <p:cNvSpPr>
            <a:spLocks noGrp="1"/>
          </p:cNvSpPr>
          <p:nvPr>
            <p:ph type="title"/>
          </p:nvPr>
        </p:nvSpPr>
        <p:spPr>
          <a:xfrm>
            <a:off x="454172" y="368883"/>
            <a:ext cx="5047726" cy="1720310"/>
          </a:xfrm>
        </p:spPr>
        <p:txBody>
          <a:bodyPr/>
          <a:lstStyle/>
          <a:p>
            <a:r>
              <a:rPr lang="en-US" dirty="0"/>
              <a:t>Vulnerability = able to be wounded</a:t>
            </a:r>
          </a:p>
        </p:txBody>
      </p:sp>
      <p:sp>
        <p:nvSpPr>
          <p:cNvPr id="6" name="Content Placeholder 2">
            <a:extLst>
              <a:ext uri="{FF2B5EF4-FFF2-40B4-BE49-F238E27FC236}">
                <a16:creationId xmlns:a16="http://schemas.microsoft.com/office/drawing/2014/main" id="{2A0758C6-DABD-4C23-8637-B43E8DAFD541}"/>
              </a:ext>
            </a:extLst>
          </p:cNvPr>
          <p:cNvSpPr txBox="1">
            <a:spLocks/>
          </p:cNvSpPr>
          <p:nvPr/>
        </p:nvSpPr>
        <p:spPr>
          <a:xfrm>
            <a:off x="454172" y="2448730"/>
            <a:ext cx="7434465" cy="4040387"/>
          </a:xfrm>
          <a:prstGeom prst="rect">
            <a:avLst/>
          </a:prstGeom>
        </p:spPr>
        <p:txBody>
          <a:bodyPr vert="horz" lIns="91440" tIns="0" rIns="91440" bIns="0" rtlCol="0" anchor="t">
            <a:normAutofit fontScale="85000" lnSpcReduction="20000"/>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Aft>
                <a:spcPts val="800"/>
              </a:spcAft>
            </a:pPr>
            <a:r>
              <a:rPr lang="en-US" sz="4000" kern="100" dirty="0" err="1">
                <a:effectLst/>
                <a:latin typeface="+mn-lt"/>
                <a:ea typeface="Aptos" panose="020B0004020202020204" pitchFamily="34" charset="0"/>
                <a:cs typeface="Times New Roman" panose="02020603050405020304" pitchFamily="18" charset="0"/>
              </a:rPr>
              <a:t>Brene</a:t>
            </a:r>
            <a:r>
              <a:rPr lang="en-US" sz="4000" kern="100" dirty="0">
                <a:effectLst/>
                <a:latin typeface="+mn-lt"/>
                <a:ea typeface="Aptos" panose="020B0004020202020204" pitchFamily="34" charset="0"/>
                <a:cs typeface="Times New Roman" panose="02020603050405020304" pitchFamily="18" charset="0"/>
              </a:rPr>
              <a:t> Brown:</a:t>
            </a:r>
          </a:p>
          <a:p>
            <a:pPr marL="0" marR="0">
              <a:lnSpc>
                <a:spcPct val="107000"/>
              </a:lnSpc>
              <a:spcAft>
                <a:spcPts val="800"/>
              </a:spcAft>
            </a:pPr>
            <a:r>
              <a:rPr lang="en-US" sz="4000" i="1" kern="100" dirty="0">
                <a:effectLst/>
                <a:latin typeface="+mn-lt"/>
                <a:ea typeface="Aptos" panose="020B0004020202020204" pitchFamily="34" charset="0"/>
                <a:cs typeface="Times New Roman" panose="02020603050405020304" pitchFamily="18" charset="0"/>
              </a:rPr>
              <a:t>“[Love is] waking every day and loving someone who may or may not love us back, whose safety we can’t ensure, who may stay in our lives or may leave without a moment’s notice, who may be loyal to the day they die or betray us tomorrow — that’s vulnerability.”</a:t>
            </a:r>
          </a:p>
          <a:p>
            <a:endParaRPr lang="en-US" sz="4000" b="1" dirty="0"/>
          </a:p>
        </p:txBody>
      </p:sp>
    </p:spTree>
    <p:extLst>
      <p:ext uri="{BB962C8B-B14F-4D97-AF65-F5344CB8AC3E}">
        <p14:creationId xmlns:p14="http://schemas.microsoft.com/office/powerpoint/2010/main" val="355358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53CD-BD18-E5BC-AC75-8BAFE17A6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293AC-7636-D166-FCF0-4A109B4A1D9C}"/>
              </a:ext>
            </a:extLst>
          </p:cNvPr>
          <p:cNvSpPr>
            <a:spLocks noGrp="1"/>
          </p:cNvSpPr>
          <p:nvPr>
            <p:ph type="title"/>
          </p:nvPr>
        </p:nvSpPr>
        <p:spPr>
          <a:xfrm>
            <a:off x="454172" y="368883"/>
            <a:ext cx="5047726" cy="607510"/>
          </a:xfrm>
        </p:spPr>
        <p:txBody>
          <a:bodyPr/>
          <a:lstStyle/>
          <a:p>
            <a:r>
              <a:rPr lang="en-US" dirty="0" err="1"/>
              <a:t>C.S.Lewis</a:t>
            </a:r>
            <a:endParaRPr lang="en-US" dirty="0"/>
          </a:p>
        </p:txBody>
      </p:sp>
      <p:sp>
        <p:nvSpPr>
          <p:cNvPr id="6" name="Content Placeholder 2">
            <a:extLst>
              <a:ext uri="{FF2B5EF4-FFF2-40B4-BE49-F238E27FC236}">
                <a16:creationId xmlns:a16="http://schemas.microsoft.com/office/drawing/2014/main" id="{920E776C-E088-F80D-758E-E1B1C3A9557B}"/>
              </a:ext>
            </a:extLst>
          </p:cNvPr>
          <p:cNvSpPr txBox="1">
            <a:spLocks/>
          </p:cNvSpPr>
          <p:nvPr/>
        </p:nvSpPr>
        <p:spPr>
          <a:xfrm>
            <a:off x="454172" y="1239864"/>
            <a:ext cx="11309042" cy="3657600"/>
          </a:xfrm>
          <a:prstGeom prst="rect">
            <a:avLst/>
          </a:prstGeom>
        </p:spPr>
        <p:txBody>
          <a:bodyPr vert="horz" lIns="91440" tIns="0" rIns="91440" bIns="0" rtlCol="0" anchor="t">
            <a:normAutofit fontScale="77500" lnSpcReduction="20000"/>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Aft>
                <a:spcPts val="800"/>
              </a:spcAft>
            </a:pPr>
            <a:r>
              <a:rPr lang="en-US" sz="4000" kern="100" dirty="0">
                <a:effectLst/>
                <a:latin typeface="+mn-lt"/>
                <a:ea typeface="Aptos" panose="020B0004020202020204" pitchFamily="34" charset="0"/>
                <a:cs typeface="Times New Roman" panose="02020603050405020304" pitchFamily="18" charset="0"/>
              </a:rPr>
              <a:t>"To love is to be vulnerable. Love anything, and your heart will certainly be wrung and possibly broken. If you want to make sure of keeping it intact, you must give your heart to no one, not even to an animal. Wrap it carefully round with hobbies and little luxuries. Avoid all entanglements. Lock it up safe in the casket or coffin of your selfishness. But in that casket - safe, dark, motionless, airless - it will change. It will not be broken. Instead, it will become unbreakable, impenetrable, irredeemable.”</a:t>
            </a:r>
          </a:p>
        </p:txBody>
      </p:sp>
    </p:spTree>
    <p:extLst>
      <p:ext uri="{BB962C8B-B14F-4D97-AF65-F5344CB8AC3E}">
        <p14:creationId xmlns:p14="http://schemas.microsoft.com/office/powerpoint/2010/main" val="226659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35C3B-F77D-B47F-4C38-5FC910A92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B40FC-F8BE-2C96-A02D-78E1DC8B179E}"/>
              </a:ext>
            </a:extLst>
          </p:cNvPr>
          <p:cNvSpPr>
            <a:spLocks noGrp="1"/>
          </p:cNvSpPr>
          <p:nvPr>
            <p:ph type="title"/>
          </p:nvPr>
        </p:nvSpPr>
        <p:spPr>
          <a:xfrm>
            <a:off x="436728" y="366744"/>
            <a:ext cx="3850657" cy="656658"/>
          </a:xfrm>
        </p:spPr>
        <p:txBody>
          <a:bodyPr/>
          <a:lstStyle/>
          <a:p>
            <a:r>
              <a:rPr lang="en-US" dirty="0"/>
              <a:t>Persevering</a:t>
            </a:r>
          </a:p>
        </p:txBody>
      </p:sp>
      <p:sp>
        <p:nvSpPr>
          <p:cNvPr id="16" name="Content Placeholder 4">
            <a:extLst>
              <a:ext uri="{FF2B5EF4-FFF2-40B4-BE49-F238E27FC236}">
                <a16:creationId xmlns:a16="http://schemas.microsoft.com/office/drawing/2014/main" id="{109EB319-6C94-93B9-B791-44D482B6523C}"/>
              </a:ext>
            </a:extLst>
          </p:cNvPr>
          <p:cNvSpPr>
            <a:spLocks noGrp="1"/>
          </p:cNvSpPr>
          <p:nvPr>
            <p:ph sz="half" idx="2"/>
          </p:nvPr>
        </p:nvSpPr>
        <p:spPr>
          <a:xfrm>
            <a:off x="540398" y="1222047"/>
            <a:ext cx="4183787" cy="5269209"/>
          </a:xfrm>
        </p:spPr>
        <p:txBody>
          <a:bodyPr>
            <a:normAutofit/>
          </a:bodyPr>
          <a:lstStyle/>
          <a:p>
            <a:r>
              <a:rPr lang="en-US" sz="3600" dirty="0"/>
              <a:t>13:1</a:t>
            </a:r>
          </a:p>
          <a:p>
            <a:r>
              <a:rPr lang="en-US" sz="3600" b="0" i="0" dirty="0">
                <a:solidFill>
                  <a:srgbClr val="000000"/>
                </a:solidFill>
                <a:effectLst/>
                <a:latin typeface="system-ui"/>
              </a:rPr>
              <a:t>Jesus knew that the hour had come for him to leave this world and go to the Father. Having loved his own who were in the world, he loved them to the end.</a:t>
            </a:r>
          </a:p>
          <a:p>
            <a:endParaRPr lang="en-US" sz="3600" dirty="0"/>
          </a:p>
        </p:txBody>
      </p:sp>
      <p:sp>
        <p:nvSpPr>
          <p:cNvPr id="3" name="Title 1">
            <a:extLst>
              <a:ext uri="{FF2B5EF4-FFF2-40B4-BE49-F238E27FC236}">
                <a16:creationId xmlns:a16="http://schemas.microsoft.com/office/drawing/2014/main" id="{B9466D80-8994-9F3C-54A7-5D99864C7AF4}"/>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626F701F-BEC4-9A99-1922-FC9E73DD7609}"/>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4F23A91-589C-AD48-F06F-2745B40E3D82}"/>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576C2546-E51B-1F03-D7D6-D9A364A43A37}"/>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313A2D5C-AA5B-A940-1E8F-9EBBFD3C96A7}"/>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8" name="TextBox 7">
            <a:extLst>
              <a:ext uri="{FF2B5EF4-FFF2-40B4-BE49-F238E27FC236}">
                <a16:creationId xmlns:a16="http://schemas.microsoft.com/office/drawing/2014/main" id="{440DFE76-3A1B-9A19-8FC6-900ABDC3D215}"/>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6EB02EDB-F20A-CAE0-42EB-1ECF4A222F06}"/>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Intentional Action</a:t>
            </a:r>
          </a:p>
        </p:txBody>
      </p:sp>
      <p:sp>
        <p:nvSpPr>
          <p:cNvPr id="11" name="TextBox 10">
            <a:extLst>
              <a:ext uri="{FF2B5EF4-FFF2-40B4-BE49-F238E27FC236}">
                <a16:creationId xmlns:a16="http://schemas.microsoft.com/office/drawing/2014/main" id="{96EA7534-0CFC-F545-06C7-7C4BD5795563}"/>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One Another</a:t>
            </a:r>
          </a:p>
        </p:txBody>
      </p:sp>
      <p:sp>
        <p:nvSpPr>
          <p:cNvPr id="12" name="TextBox 11">
            <a:extLst>
              <a:ext uri="{FF2B5EF4-FFF2-40B4-BE49-F238E27FC236}">
                <a16:creationId xmlns:a16="http://schemas.microsoft.com/office/drawing/2014/main" id="{9C5862A1-8D68-66EC-27E6-EAEAD8B78D1D}"/>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Risks Vulnerability</a:t>
            </a:r>
          </a:p>
        </p:txBody>
      </p:sp>
      <p:sp>
        <p:nvSpPr>
          <p:cNvPr id="13" name="TextBox 12">
            <a:extLst>
              <a:ext uri="{FF2B5EF4-FFF2-40B4-BE49-F238E27FC236}">
                <a16:creationId xmlns:a16="http://schemas.microsoft.com/office/drawing/2014/main" id="{7D4FA4BA-D42E-94F6-E25E-061F3A470E15}"/>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rgbClr val="FFFF00"/>
                </a:solidFill>
              </a:rPr>
              <a:t>Persevering</a:t>
            </a:r>
          </a:p>
        </p:txBody>
      </p:sp>
      <p:sp>
        <p:nvSpPr>
          <p:cNvPr id="14" name="TextBox 13">
            <a:extLst>
              <a:ext uri="{FF2B5EF4-FFF2-40B4-BE49-F238E27FC236}">
                <a16:creationId xmlns:a16="http://schemas.microsoft.com/office/drawing/2014/main" id="{D2796B04-0930-AEC8-C9BF-2834FB8C5F57}"/>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_____________</a:t>
            </a:r>
          </a:p>
        </p:txBody>
      </p:sp>
    </p:spTree>
    <p:extLst>
      <p:ext uri="{BB962C8B-B14F-4D97-AF65-F5344CB8AC3E}">
        <p14:creationId xmlns:p14="http://schemas.microsoft.com/office/powerpoint/2010/main" val="119896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02FA5-44EE-89D0-8FD1-78DF01434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0C948-EF7B-3206-5CBA-D1FBED58A5CD}"/>
              </a:ext>
            </a:extLst>
          </p:cNvPr>
          <p:cNvSpPr>
            <a:spLocks noGrp="1"/>
          </p:cNvSpPr>
          <p:nvPr>
            <p:ph type="title"/>
          </p:nvPr>
        </p:nvSpPr>
        <p:spPr>
          <a:xfrm>
            <a:off x="454172" y="368883"/>
            <a:ext cx="5047726" cy="607510"/>
          </a:xfrm>
        </p:spPr>
        <p:txBody>
          <a:bodyPr/>
          <a:lstStyle/>
          <a:p>
            <a:r>
              <a:rPr lang="en-US" dirty="0"/>
              <a:t>Perseverance</a:t>
            </a:r>
          </a:p>
        </p:txBody>
      </p:sp>
      <p:sp>
        <p:nvSpPr>
          <p:cNvPr id="6" name="Content Placeholder 2">
            <a:extLst>
              <a:ext uri="{FF2B5EF4-FFF2-40B4-BE49-F238E27FC236}">
                <a16:creationId xmlns:a16="http://schemas.microsoft.com/office/drawing/2014/main" id="{7F1E3C1D-4764-E3AC-1CD7-2B452A063805}"/>
              </a:ext>
            </a:extLst>
          </p:cNvPr>
          <p:cNvSpPr txBox="1">
            <a:spLocks/>
          </p:cNvSpPr>
          <p:nvPr/>
        </p:nvSpPr>
        <p:spPr>
          <a:xfrm>
            <a:off x="481674" y="1732452"/>
            <a:ext cx="5614326" cy="3393096"/>
          </a:xfrm>
          <a:prstGeom prst="rect">
            <a:avLst/>
          </a:prstGeom>
        </p:spPr>
        <p:txBody>
          <a:bodyPr vert="horz" lIns="91440" tIns="0" rIns="91440" bIns="0" rtlCol="0" anchor="t">
            <a:norm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Aft>
                <a:spcPts val="800"/>
              </a:spcAft>
            </a:pPr>
            <a:r>
              <a:rPr lang="en-US" sz="4000" kern="100" dirty="0">
                <a:effectLst/>
                <a:latin typeface="+mn-lt"/>
                <a:ea typeface="Aptos" panose="020B0004020202020204" pitchFamily="34" charset="0"/>
                <a:cs typeface="Times New Roman" panose="02020603050405020304" pitchFamily="18" charset="0"/>
              </a:rPr>
              <a:t>José Moreno Hernández</a:t>
            </a:r>
          </a:p>
          <a:p>
            <a:pPr marL="0" marR="0">
              <a:lnSpc>
                <a:spcPct val="107000"/>
              </a:lnSpc>
              <a:spcAft>
                <a:spcPts val="800"/>
              </a:spcAft>
            </a:pPr>
            <a:r>
              <a:rPr lang="en-US" sz="4000" kern="100" dirty="0">
                <a:effectLst/>
                <a:latin typeface="+mn-lt"/>
                <a:ea typeface="Aptos" panose="020B0004020202020204" pitchFamily="34" charset="0"/>
                <a:cs typeface="Times New Roman" panose="02020603050405020304" pitchFamily="18" charset="0"/>
              </a:rPr>
              <a:t> </a:t>
            </a:r>
          </a:p>
          <a:p>
            <a:pPr marL="0" marR="0">
              <a:lnSpc>
                <a:spcPct val="107000"/>
              </a:lnSpc>
              <a:spcAft>
                <a:spcPts val="800"/>
              </a:spcAft>
            </a:pPr>
            <a:r>
              <a:rPr lang="en-US" sz="4000" kern="100" dirty="0">
                <a:effectLst/>
                <a:latin typeface="+mn-lt"/>
                <a:ea typeface="Aptos" panose="020B0004020202020204" pitchFamily="34" charset="0"/>
                <a:cs typeface="Times New Roman" panose="02020603050405020304" pitchFamily="18" charset="0"/>
              </a:rPr>
              <a:t>“Grit”</a:t>
            </a:r>
          </a:p>
        </p:txBody>
      </p:sp>
      <p:pic>
        <p:nvPicPr>
          <p:cNvPr id="1026" name="Picture 2">
            <a:extLst>
              <a:ext uri="{FF2B5EF4-FFF2-40B4-BE49-F238E27FC236}">
                <a16:creationId xmlns:a16="http://schemas.microsoft.com/office/drawing/2014/main" id="{E91742E6-4E02-6AC0-4481-9547F24FB1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1543" y="381000"/>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78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p:nvPr/>
        </p:nvSpPr>
        <p:spPr>
          <a:xfrm>
            <a:off x="3591952" y="983513"/>
            <a:ext cx="5008101" cy="1446509"/>
          </a:xfrm>
          <a:prstGeom prst="rect">
            <a:avLst/>
          </a:prstGeom>
          <a:noFill/>
          <a:ln>
            <a:noFill/>
          </a:ln>
        </p:spPr>
        <p:txBody>
          <a:bodyPr spcFirstLastPara="1" wrap="square" lIns="91425" tIns="45700" rIns="91425" bIns="45700" anchor="t" anchorCtr="0">
            <a:spAutoFit/>
          </a:bodyPr>
          <a:lstStyle/>
          <a:p>
            <a:pPr algn="ctr"/>
            <a:r>
              <a:rPr lang="en-US" sz="8800" b="1" dirty="0">
                <a:solidFill>
                  <a:srgbClr val="FFFF00"/>
                </a:solidFill>
                <a:latin typeface="Monda"/>
                <a:ea typeface="Monda"/>
                <a:cs typeface="Monda"/>
                <a:sym typeface="Monda"/>
              </a:rPr>
              <a:t>Breakfast</a:t>
            </a:r>
            <a:endParaRPr sz="2400" b="1" dirty="0">
              <a:solidFill>
                <a:srgbClr val="FFFF00"/>
              </a:solidFill>
              <a:latin typeface="Monda"/>
              <a:ea typeface="Monda"/>
              <a:cs typeface="Monda"/>
              <a:sym typeface="Monda"/>
            </a:endParaRPr>
          </a:p>
        </p:txBody>
      </p:sp>
      <p:cxnSp>
        <p:nvCxnSpPr>
          <p:cNvPr id="182" name="Google Shape;182;p2"/>
          <p:cNvCxnSpPr/>
          <p:nvPr/>
        </p:nvCxnSpPr>
        <p:spPr>
          <a:xfrm>
            <a:off x="2095500" y="3742765"/>
            <a:ext cx="8001000" cy="0"/>
          </a:xfrm>
          <a:prstGeom prst="straightConnector1">
            <a:avLst/>
          </a:prstGeom>
          <a:noFill/>
          <a:ln w="57150" cap="flat" cmpd="sng">
            <a:solidFill>
              <a:srgbClr val="FFFF00"/>
            </a:solidFill>
            <a:prstDash val="solid"/>
            <a:miter lim="800000"/>
            <a:headEnd type="none" w="sm" len="sm"/>
            <a:tailEnd type="none" w="sm" len="sm"/>
          </a:ln>
        </p:spPr>
      </p:cxnSp>
      <p:sp>
        <p:nvSpPr>
          <p:cNvPr id="183" name="Google Shape;183;p2"/>
          <p:cNvSpPr/>
          <p:nvPr/>
        </p:nvSpPr>
        <p:spPr>
          <a:xfrm>
            <a:off x="5082992" y="5427772"/>
            <a:ext cx="2357717" cy="738623"/>
          </a:xfrm>
          <a:prstGeom prst="rect">
            <a:avLst/>
          </a:prstGeom>
          <a:noFill/>
          <a:ln>
            <a:noFill/>
          </a:ln>
        </p:spPr>
        <p:txBody>
          <a:bodyPr spcFirstLastPara="1" wrap="square" lIns="91425" tIns="45700" rIns="91425" bIns="45700" anchor="t" anchorCtr="0">
            <a:spAutoFit/>
          </a:bodyPr>
          <a:lstStyle/>
          <a:p>
            <a:pPr algn="ctr">
              <a:lnSpc>
                <a:spcPct val="150000"/>
              </a:lnSpc>
            </a:pPr>
            <a:r>
              <a:rPr lang="en-US" sz="2800" dirty="0">
                <a:solidFill>
                  <a:schemeClr val="lt1"/>
                </a:solidFill>
                <a:latin typeface="Monda"/>
                <a:ea typeface="Monda"/>
                <a:cs typeface="Monda"/>
                <a:sym typeface="Monda"/>
              </a:rPr>
              <a:t>Thank  You!</a:t>
            </a:r>
            <a:endParaRPr sz="1400" dirty="0"/>
          </a:p>
        </p:txBody>
      </p:sp>
      <p:pic>
        <p:nvPicPr>
          <p:cNvPr id="184" name="Google Shape;184;p2" descr="Cadott Family Restaurant - Breakfast, Lunch &amp; Dinner - Cadott WI"/>
          <p:cNvPicPr preferRelativeResize="0"/>
          <p:nvPr/>
        </p:nvPicPr>
        <p:blipFill rotWithShape="1">
          <a:blip r:embed="rId3">
            <a:alphaModFix/>
          </a:blip>
          <a:srcRect/>
          <a:stretch/>
        </p:blipFill>
        <p:spPr>
          <a:xfrm>
            <a:off x="0" y="1"/>
            <a:ext cx="12192000" cy="6882674"/>
          </a:xfrm>
          <a:prstGeom prst="rect">
            <a:avLst/>
          </a:prstGeom>
          <a:noFill/>
          <a:ln>
            <a:noFill/>
          </a:ln>
        </p:spPr>
      </p:pic>
      <p:sp>
        <p:nvSpPr>
          <p:cNvPr id="185" name="Google Shape;185;p2"/>
          <p:cNvSpPr/>
          <p:nvPr/>
        </p:nvSpPr>
        <p:spPr>
          <a:xfrm>
            <a:off x="47974" y="287079"/>
            <a:ext cx="6048026" cy="3600945"/>
          </a:xfrm>
          <a:prstGeom prst="rect">
            <a:avLst/>
          </a:prstGeom>
          <a:noFill/>
          <a:ln>
            <a:noFill/>
          </a:ln>
        </p:spPr>
        <p:txBody>
          <a:bodyPr spcFirstLastPara="1" wrap="square" lIns="91425" tIns="45700" rIns="91425" bIns="45700" anchor="t" anchorCtr="0">
            <a:spAutoFit/>
          </a:bodyPr>
          <a:lstStyle/>
          <a:p>
            <a:pPr algn="ctr">
              <a:lnSpc>
                <a:spcPct val="150000"/>
              </a:lnSpc>
            </a:pPr>
            <a:r>
              <a:rPr lang="en-US" sz="5400" b="1" dirty="0">
                <a:solidFill>
                  <a:srgbClr val="0C0C0C"/>
                </a:solidFill>
                <a:latin typeface="Corbel"/>
                <a:ea typeface="Corbel"/>
                <a:cs typeface="Corbel"/>
                <a:sym typeface="Corbel"/>
              </a:rPr>
              <a:t>Thank you!</a:t>
            </a:r>
            <a:endParaRPr sz="1400" dirty="0"/>
          </a:p>
          <a:p>
            <a:pPr algn="ctr">
              <a:lnSpc>
                <a:spcPct val="150000"/>
              </a:lnSpc>
            </a:pPr>
            <a:r>
              <a:rPr lang="en-US" sz="5400" b="1" dirty="0">
                <a:solidFill>
                  <a:srgbClr val="0C0C0C"/>
                </a:solidFill>
                <a:latin typeface="Corbel"/>
                <a:ea typeface="Corbel"/>
                <a:cs typeface="Corbel"/>
                <a:sym typeface="Corbel"/>
              </a:rPr>
              <a:t>For Breakfast</a:t>
            </a:r>
            <a:endParaRPr sz="1400" dirty="0"/>
          </a:p>
          <a:p>
            <a:pPr algn="ctr">
              <a:lnSpc>
                <a:spcPct val="150000"/>
              </a:lnSpc>
            </a:pPr>
            <a:r>
              <a:rPr lang="en-US" sz="4400" b="1" dirty="0">
                <a:solidFill>
                  <a:srgbClr val="0C0C0C"/>
                </a:solidFill>
                <a:latin typeface="Corbel"/>
                <a:ea typeface="Corbel"/>
                <a:cs typeface="Corbel"/>
                <a:sym typeface="Corbel"/>
              </a:rPr>
              <a:t>Thorsen  Table </a:t>
            </a:r>
            <a:endParaRPr sz="4400" b="1" dirty="0">
              <a:solidFill>
                <a:srgbClr val="0C0C0C"/>
              </a:solidFill>
              <a:latin typeface="Corbel"/>
              <a:ea typeface="Corbel"/>
              <a:cs typeface="Corbel"/>
              <a:sym typeface="Corbel"/>
            </a:endParaRPr>
          </a:p>
        </p:txBody>
      </p:sp>
      <p:cxnSp>
        <p:nvCxnSpPr>
          <p:cNvPr id="186" name="Google Shape;186;p2"/>
          <p:cNvCxnSpPr/>
          <p:nvPr/>
        </p:nvCxnSpPr>
        <p:spPr>
          <a:xfrm>
            <a:off x="752477" y="3761815"/>
            <a:ext cx="4486275" cy="0"/>
          </a:xfrm>
          <a:prstGeom prst="straightConnector1">
            <a:avLst/>
          </a:prstGeom>
          <a:noFill/>
          <a:ln w="76200" cap="flat" cmpd="sng">
            <a:solidFill>
              <a:schemeClr val="dk1"/>
            </a:solidFill>
            <a:prstDash val="solid"/>
            <a:miter lim="800000"/>
            <a:headEnd type="none" w="sm" len="sm"/>
            <a:tailEnd type="none" w="sm" len="sm"/>
          </a:ln>
        </p:spPr>
      </p:cxnSp>
      <p:sp>
        <p:nvSpPr>
          <p:cNvPr id="2" name="TextBox 1">
            <a:extLst>
              <a:ext uri="{FF2B5EF4-FFF2-40B4-BE49-F238E27FC236}">
                <a16:creationId xmlns:a16="http://schemas.microsoft.com/office/drawing/2014/main" id="{55448F0C-EE61-476C-95AA-6462C3387BE4}"/>
              </a:ext>
            </a:extLst>
          </p:cNvPr>
          <p:cNvSpPr txBox="1"/>
          <p:nvPr/>
        </p:nvSpPr>
        <p:spPr>
          <a:xfrm>
            <a:off x="562902" y="4800574"/>
            <a:ext cx="4662880" cy="584775"/>
          </a:xfrm>
          <a:prstGeom prst="rect">
            <a:avLst/>
          </a:prstGeom>
          <a:noFill/>
        </p:spPr>
        <p:txBody>
          <a:bodyPr wrap="none" rtlCol="0">
            <a:spAutoFit/>
          </a:bodyPr>
          <a:lstStyle/>
          <a:p>
            <a:r>
              <a:rPr lang="en-US" sz="3200" dirty="0"/>
              <a:t>Next week the Nash 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D327-A330-C375-6073-7D18568D1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B341C-F8C4-9203-6EE4-A865C0E26961}"/>
              </a:ext>
            </a:extLst>
          </p:cNvPr>
          <p:cNvSpPr>
            <a:spLocks noGrp="1"/>
          </p:cNvSpPr>
          <p:nvPr>
            <p:ph type="title"/>
          </p:nvPr>
        </p:nvSpPr>
        <p:spPr>
          <a:xfrm>
            <a:off x="436727" y="366743"/>
            <a:ext cx="4807447" cy="614269"/>
          </a:xfrm>
        </p:spPr>
        <p:txBody>
          <a:bodyPr/>
          <a:lstStyle/>
          <a:p>
            <a:r>
              <a:rPr lang="en-US" dirty="0"/>
              <a:t>Unconditional</a:t>
            </a:r>
          </a:p>
        </p:txBody>
      </p:sp>
      <p:sp>
        <p:nvSpPr>
          <p:cNvPr id="16" name="Content Placeholder 4">
            <a:extLst>
              <a:ext uri="{FF2B5EF4-FFF2-40B4-BE49-F238E27FC236}">
                <a16:creationId xmlns:a16="http://schemas.microsoft.com/office/drawing/2014/main" id="{41387E30-11E3-C244-1EFB-35BEC72898B0}"/>
              </a:ext>
            </a:extLst>
          </p:cNvPr>
          <p:cNvSpPr>
            <a:spLocks noGrp="1"/>
          </p:cNvSpPr>
          <p:nvPr>
            <p:ph sz="half" idx="2"/>
          </p:nvPr>
        </p:nvSpPr>
        <p:spPr>
          <a:xfrm>
            <a:off x="468015" y="1222047"/>
            <a:ext cx="4490627" cy="4500573"/>
          </a:xfrm>
        </p:spPr>
        <p:txBody>
          <a:bodyPr>
            <a:normAutofit fontScale="85000" lnSpcReduction="20000"/>
          </a:bodyPr>
          <a:lstStyle/>
          <a:p>
            <a:r>
              <a:rPr lang="en-US" sz="3600" dirty="0"/>
              <a:t>13:2-3</a:t>
            </a:r>
          </a:p>
          <a:p>
            <a:pPr marL="0" indent="0" algn="l">
              <a:lnSpc>
                <a:spcPct val="120000"/>
              </a:lnSpc>
              <a:spcBef>
                <a:spcPts val="0"/>
              </a:spcBef>
              <a:buNone/>
            </a:pPr>
            <a:r>
              <a:rPr lang="en-US" sz="3600" b="0" i="0" dirty="0">
                <a:solidFill>
                  <a:srgbClr val="000000"/>
                </a:solidFill>
                <a:effectLst/>
                <a:latin typeface="system-ui"/>
              </a:rPr>
              <a:t>Having loved his own who were in the world, he loved them to the end.</a:t>
            </a:r>
          </a:p>
          <a:p>
            <a:pPr marL="0" indent="0" algn="l">
              <a:lnSpc>
                <a:spcPct val="120000"/>
              </a:lnSpc>
              <a:spcBef>
                <a:spcPts val="0"/>
              </a:spcBef>
              <a:buNone/>
            </a:pPr>
            <a:r>
              <a:rPr lang="en-US" sz="3600" b="1" i="0" baseline="30000" dirty="0">
                <a:solidFill>
                  <a:srgbClr val="000000"/>
                </a:solidFill>
                <a:effectLst/>
                <a:latin typeface="system-ui"/>
              </a:rPr>
              <a:t>2 </a:t>
            </a:r>
            <a:r>
              <a:rPr lang="en-US" sz="3600" b="0" i="0" dirty="0">
                <a:solidFill>
                  <a:srgbClr val="000000"/>
                </a:solidFill>
                <a:effectLst/>
                <a:latin typeface="system-ui"/>
              </a:rPr>
              <a:t>The evening meal was in progress, and the devil had already prompted Judas, the son of Simon Iscariot, to betray Jesus. </a:t>
            </a:r>
            <a:endParaRPr lang="en-US" sz="3600" dirty="0"/>
          </a:p>
        </p:txBody>
      </p:sp>
      <p:sp>
        <p:nvSpPr>
          <p:cNvPr id="48" name="TextBox 47">
            <a:extLst>
              <a:ext uri="{FF2B5EF4-FFF2-40B4-BE49-F238E27FC236}">
                <a16:creationId xmlns:a16="http://schemas.microsoft.com/office/drawing/2014/main" id="{FE15D076-20EA-A87C-54B3-D3CDA93B3B8C}"/>
              </a:ext>
            </a:extLst>
          </p:cNvPr>
          <p:cNvSpPr txBox="1"/>
          <p:nvPr/>
        </p:nvSpPr>
        <p:spPr>
          <a:xfrm>
            <a:off x="6019295" y="4098312"/>
            <a:ext cx="2080264"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3" name="Title 1">
            <a:extLst>
              <a:ext uri="{FF2B5EF4-FFF2-40B4-BE49-F238E27FC236}">
                <a16:creationId xmlns:a16="http://schemas.microsoft.com/office/drawing/2014/main" id="{94D390EE-54A7-E8D4-5CBB-F65A5E3FB0C5}"/>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4" name="Heart 3">
            <a:extLst>
              <a:ext uri="{FF2B5EF4-FFF2-40B4-BE49-F238E27FC236}">
                <a16:creationId xmlns:a16="http://schemas.microsoft.com/office/drawing/2014/main" id="{7EE96566-2007-E2BF-FBB5-CDF35D4E4B19}"/>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DFA1D1F-C7A0-2118-2FB9-C0BB8EBA289F}"/>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6" name="TextBox 5">
            <a:extLst>
              <a:ext uri="{FF2B5EF4-FFF2-40B4-BE49-F238E27FC236}">
                <a16:creationId xmlns:a16="http://schemas.microsoft.com/office/drawing/2014/main" id="{5C98ED1C-1606-1C69-B2AA-0E9E1E34AB5A}"/>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7" name="TextBox 6">
            <a:extLst>
              <a:ext uri="{FF2B5EF4-FFF2-40B4-BE49-F238E27FC236}">
                <a16:creationId xmlns:a16="http://schemas.microsoft.com/office/drawing/2014/main" id="{E01F8893-5D6E-00DF-8BA2-849D18E6C9AF}"/>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8" name="TextBox 7">
            <a:extLst>
              <a:ext uri="{FF2B5EF4-FFF2-40B4-BE49-F238E27FC236}">
                <a16:creationId xmlns:a16="http://schemas.microsoft.com/office/drawing/2014/main" id="{AF8DA897-11C8-452A-7E2C-36B13B2D3256}"/>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10" name="TextBox 9">
            <a:extLst>
              <a:ext uri="{FF2B5EF4-FFF2-40B4-BE49-F238E27FC236}">
                <a16:creationId xmlns:a16="http://schemas.microsoft.com/office/drawing/2014/main" id="{9F95246E-575C-61DC-0B24-8DE9B5A47A91}"/>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Intentional Action</a:t>
            </a:r>
          </a:p>
        </p:txBody>
      </p:sp>
      <p:sp>
        <p:nvSpPr>
          <p:cNvPr id="11" name="TextBox 10">
            <a:extLst>
              <a:ext uri="{FF2B5EF4-FFF2-40B4-BE49-F238E27FC236}">
                <a16:creationId xmlns:a16="http://schemas.microsoft.com/office/drawing/2014/main" id="{EBB2474A-2B3F-5E4E-8BD9-189352FF0E7D}"/>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One Another</a:t>
            </a:r>
          </a:p>
        </p:txBody>
      </p:sp>
      <p:sp>
        <p:nvSpPr>
          <p:cNvPr id="12" name="TextBox 11">
            <a:extLst>
              <a:ext uri="{FF2B5EF4-FFF2-40B4-BE49-F238E27FC236}">
                <a16:creationId xmlns:a16="http://schemas.microsoft.com/office/drawing/2014/main" id="{5C4C5D60-942D-41C7-F346-C9DB2BA9FFE6}"/>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Risks Vulnerability</a:t>
            </a:r>
          </a:p>
        </p:txBody>
      </p:sp>
      <p:sp>
        <p:nvSpPr>
          <p:cNvPr id="13" name="TextBox 12">
            <a:extLst>
              <a:ext uri="{FF2B5EF4-FFF2-40B4-BE49-F238E27FC236}">
                <a16:creationId xmlns:a16="http://schemas.microsoft.com/office/drawing/2014/main" id="{711E83DE-0F6A-64A0-E6AF-173F82E0AF81}"/>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Persevering</a:t>
            </a:r>
          </a:p>
        </p:txBody>
      </p:sp>
      <p:sp>
        <p:nvSpPr>
          <p:cNvPr id="14" name="TextBox 13">
            <a:extLst>
              <a:ext uri="{FF2B5EF4-FFF2-40B4-BE49-F238E27FC236}">
                <a16:creationId xmlns:a16="http://schemas.microsoft.com/office/drawing/2014/main" id="{A483D677-5C19-C908-3617-A311F2C5C4C3}"/>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rgbClr val="FFFF00"/>
                </a:solidFill>
              </a:rPr>
              <a:t>Unconditional</a:t>
            </a:r>
          </a:p>
        </p:txBody>
      </p:sp>
    </p:spTree>
    <p:extLst>
      <p:ext uri="{BB962C8B-B14F-4D97-AF65-F5344CB8AC3E}">
        <p14:creationId xmlns:p14="http://schemas.microsoft.com/office/powerpoint/2010/main" val="265376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023A7-4B22-7E0E-7DBB-07B6F6BB5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990C1-8A34-E254-F2DE-B9853140BA11}"/>
              </a:ext>
            </a:extLst>
          </p:cNvPr>
          <p:cNvSpPr>
            <a:spLocks noGrp="1"/>
          </p:cNvSpPr>
          <p:nvPr>
            <p:ph type="title"/>
          </p:nvPr>
        </p:nvSpPr>
        <p:spPr>
          <a:xfrm>
            <a:off x="1550564" y="1057274"/>
            <a:ext cx="5043183" cy="999746"/>
          </a:xfrm>
        </p:spPr>
        <p:txBody>
          <a:bodyPr vert="horz" lIns="91440" tIns="0" rIns="91440" bIns="0" rtlCol="0" anchor="b" anchorCtr="0">
            <a:normAutofit/>
          </a:bodyPr>
          <a:lstStyle/>
          <a:p>
            <a:r>
              <a:rPr lang="en-US" b="1" kern="1200" cap="all" baseline="0" dirty="0">
                <a:latin typeface="+mj-lt"/>
                <a:ea typeface="+mj-ea"/>
                <a:cs typeface="+mj-cs"/>
              </a:rPr>
              <a:t>Unconditional</a:t>
            </a:r>
          </a:p>
        </p:txBody>
      </p:sp>
      <p:pic>
        <p:nvPicPr>
          <p:cNvPr id="3" name="Picture 2">
            <a:extLst>
              <a:ext uri="{FF2B5EF4-FFF2-40B4-BE49-F238E27FC236}">
                <a16:creationId xmlns:a16="http://schemas.microsoft.com/office/drawing/2014/main" id="{10BAAE9E-00A1-4979-24A5-9722BD70C467}"/>
              </a:ext>
            </a:extLst>
          </p:cNvPr>
          <p:cNvPicPr>
            <a:picLocks noChangeAspect="1"/>
          </p:cNvPicPr>
          <p:nvPr/>
        </p:nvPicPr>
        <p:blipFill>
          <a:blip r:embed="rId3"/>
          <a:stretch>
            <a:fillRect/>
          </a:stretch>
        </p:blipFill>
        <p:spPr>
          <a:xfrm>
            <a:off x="1550564" y="2535080"/>
            <a:ext cx="5829147" cy="3497488"/>
          </a:xfrm>
          <a:prstGeom prst="rect">
            <a:avLst/>
          </a:prstGeom>
          <a:noFill/>
        </p:spPr>
      </p:pic>
      <p:sp>
        <p:nvSpPr>
          <p:cNvPr id="6" name="Content Placeholder 2">
            <a:extLst>
              <a:ext uri="{FF2B5EF4-FFF2-40B4-BE49-F238E27FC236}">
                <a16:creationId xmlns:a16="http://schemas.microsoft.com/office/drawing/2014/main" id="{E7F618E6-80EC-EB90-D5C2-55CE0C4614FF}"/>
              </a:ext>
            </a:extLst>
          </p:cNvPr>
          <p:cNvSpPr txBox="1">
            <a:spLocks/>
          </p:cNvSpPr>
          <p:nvPr/>
        </p:nvSpPr>
        <p:spPr>
          <a:xfrm>
            <a:off x="7940841" y="587230"/>
            <a:ext cx="3837301" cy="5981350"/>
          </a:xfrm>
          <a:prstGeom prst="rect">
            <a:avLst/>
          </a:prstGeom>
        </p:spPr>
        <p:txBody>
          <a:bodyPr vert="horz" lIns="91440" tIns="0" rIns="91440" bIns="0" rtlCol="0">
            <a:no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absolute</a:t>
            </a:r>
          </a:p>
          <a:p>
            <a:r>
              <a:rPr lang="en-US" sz="3200" dirty="0"/>
              <a:t>sheer</a:t>
            </a:r>
          </a:p>
          <a:p>
            <a:r>
              <a:rPr lang="en-US" sz="3200" dirty="0"/>
              <a:t>utter</a:t>
            </a:r>
          </a:p>
          <a:p>
            <a:r>
              <a:rPr lang="en-US" sz="3200" dirty="0"/>
              <a:t>complete</a:t>
            </a:r>
          </a:p>
          <a:p>
            <a:r>
              <a:rPr lang="en-US" sz="3200" dirty="0"/>
              <a:t>simple</a:t>
            </a:r>
          </a:p>
          <a:p>
            <a:r>
              <a:rPr lang="en-US" sz="3200" dirty="0"/>
              <a:t>pure</a:t>
            </a:r>
          </a:p>
          <a:p>
            <a:r>
              <a:rPr lang="en-US" sz="3200" dirty="0"/>
              <a:t>total</a:t>
            </a:r>
          </a:p>
          <a:p>
            <a:r>
              <a:rPr lang="en-US" sz="3200" dirty="0"/>
              <a:t>definite</a:t>
            </a:r>
          </a:p>
        </p:txBody>
      </p:sp>
    </p:spTree>
    <p:extLst>
      <p:ext uri="{BB962C8B-B14F-4D97-AF65-F5344CB8AC3E}">
        <p14:creationId xmlns:p14="http://schemas.microsoft.com/office/powerpoint/2010/main" val="17185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E9D8-7658-7663-E63C-35172C385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A2B41-89D5-3722-7E98-55A205466C31}"/>
              </a:ext>
            </a:extLst>
          </p:cNvPr>
          <p:cNvSpPr>
            <a:spLocks noGrp="1"/>
          </p:cNvSpPr>
          <p:nvPr>
            <p:ph type="title"/>
          </p:nvPr>
        </p:nvSpPr>
        <p:spPr>
          <a:xfrm>
            <a:off x="436728" y="366743"/>
            <a:ext cx="3643953" cy="1222385"/>
          </a:xfrm>
        </p:spPr>
        <p:txBody>
          <a:bodyPr/>
          <a:lstStyle/>
          <a:p>
            <a:r>
              <a:rPr lang="en-US" dirty="0"/>
              <a:t>Empathy</a:t>
            </a:r>
          </a:p>
        </p:txBody>
      </p:sp>
      <p:sp>
        <p:nvSpPr>
          <p:cNvPr id="16" name="Content Placeholder 4">
            <a:extLst>
              <a:ext uri="{FF2B5EF4-FFF2-40B4-BE49-F238E27FC236}">
                <a16:creationId xmlns:a16="http://schemas.microsoft.com/office/drawing/2014/main" id="{B84CF3BD-9EBF-71DB-8E54-5D6D6107F1DE}"/>
              </a:ext>
            </a:extLst>
          </p:cNvPr>
          <p:cNvSpPr>
            <a:spLocks noGrp="1"/>
          </p:cNvSpPr>
          <p:nvPr>
            <p:ph sz="half" idx="2"/>
          </p:nvPr>
        </p:nvSpPr>
        <p:spPr>
          <a:xfrm>
            <a:off x="540399" y="1845704"/>
            <a:ext cx="3992239" cy="4524616"/>
          </a:xfrm>
        </p:spPr>
        <p:txBody>
          <a:bodyPr>
            <a:normAutofit fontScale="92500"/>
          </a:bodyPr>
          <a:lstStyle/>
          <a:p>
            <a:r>
              <a:rPr lang="en-US" sz="3600" dirty="0"/>
              <a:t>13:5</a:t>
            </a:r>
          </a:p>
          <a:p>
            <a:r>
              <a:rPr lang="en-US" sz="3600" b="1" i="0" baseline="30000" dirty="0">
                <a:solidFill>
                  <a:srgbClr val="000000"/>
                </a:solidFill>
                <a:effectLst/>
                <a:latin typeface="system-ui"/>
              </a:rPr>
              <a:t>5 </a:t>
            </a:r>
            <a:r>
              <a:rPr lang="en-US" sz="3600" b="0" i="0" dirty="0">
                <a:solidFill>
                  <a:srgbClr val="000000"/>
                </a:solidFill>
                <a:effectLst/>
                <a:latin typeface="system-ui"/>
              </a:rPr>
              <a:t>After that, he poured water into a basin and began to wash his disciples’ feet, drying them with the towel that was wrapped around him.</a:t>
            </a:r>
          </a:p>
          <a:p>
            <a:endParaRPr lang="en-US" sz="3600" dirty="0"/>
          </a:p>
        </p:txBody>
      </p:sp>
      <p:sp>
        <p:nvSpPr>
          <p:cNvPr id="41" name="TextBox 40">
            <a:extLst>
              <a:ext uri="{FF2B5EF4-FFF2-40B4-BE49-F238E27FC236}">
                <a16:creationId xmlns:a16="http://schemas.microsoft.com/office/drawing/2014/main" id="{537E8B93-E803-E7D8-72FE-AFBC34A05CBF}"/>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____________</a:t>
            </a:r>
          </a:p>
        </p:txBody>
      </p:sp>
      <p:sp>
        <p:nvSpPr>
          <p:cNvPr id="43" name="TextBox 42">
            <a:extLst>
              <a:ext uri="{FF2B5EF4-FFF2-40B4-BE49-F238E27FC236}">
                <a16:creationId xmlns:a16="http://schemas.microsoft.com/office/drawing/2014/main" id="{AD46AEB1-F8EF-F7B1-DD45-5B327ADCA1BF}"/>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________________________</a:t>
            </a:r>
          </a:p>
        </p:txBody>
      </p:sp>
      <p:sp>
        <p:nvSpPr>
          <p:cNvPr id="46" name="TextBox 45">
            <a:extLst>
              <a:ext uri="{FF2B5EF4-FFF2-40B4-BE49-F238E27FC236}">
                <a16:creationId xmlns:a16="http://schemas.microsoft.com/office/drawing/2014/main" id="{3C6D39BD-858A-8F9B-70EA-B1B92A75DB2D}"/>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________________</a:t>
            </a:r>
          </a:p>
        </p:txBody>
      </p:sp>
      <p:sp>
        <p:nvSpPr>
          <p:cNvPr id="48" name="TextBox 47">
            <a:extLst>
              <a:ext uri="{FF2B5EF4-FFF2-40B4-BE49-F238E27FC236}">
                <a16:creationId xmlns:a16="http://schemas.microsoft.com/office/drawing/2014/main" id="{18A3E05B-8FB3-EF24-7DD7-F3C8E18CE33D}"/>
              </a:ext>
            </a:extLst>
          </p:cNvPr>
          <p:cNvSpPr txBox="1"/>
          <p:nvPr/>
        </p:nvSpPr>
        <p:spPr>
          <a:xfrm>
            <a:off x="6019295" y="4098312"/>
            <a:ext cx="2080264" cy="461665"/>
          </a:xfrm>
          <a:prstGeom prst="rect">
            <a:avLst/>
          </a:prstGeom>
          <a:noFill/>
        </p:spPr>
        <p:txBody>
          <a:bodyPr wrap="square" rtlCol="0">
            <a:spAutoFit/>
          </a:bodyPr>
          <a:lstStyle/>
          <a:p>
            <a:pPr algn="ctr"/>
            <a:r>
              <a:rPr lang="en-US" sz="2400" b="1" u="sng" dirty="0">
                <a:solidFill>
                  <a:schemeClr val="bg1"/>
                </a:solidFill>
              </a:rPr>
              <a:t>___________</a:t>
            </a:r>
          </a:p>
        </p:txBody>
      </p:sp>
      <p:sp>
        <p:nvSpPr>
          <p:cNvPr id="3" name="Title 1">
            <a:extLst>
              <a:ext uri="{FF2B5EF4-FFF2-40B4-BE49-F238E27FC236}">
                <a16:creationId xmlns:a16="http://schemas.microsoft.com/office/drawing/2014/main" id="{16AD2843-B72F-C34C-E489-C7EDD2799219}"/>
              </a:ext>
            </a:extLst>
          </p:cNvPr>
          <p:cNvSpPr txBox="1">
            <a:spLocks/>
          </p:cNvSpPr>
          <p:nvPr/>
        </p:nvSpPr>
        <p:spPr>
          <a:xfrm>
            <a:off x="10169295" y="4942384"/>
            <a:ext cx="1743297" cy="1643629"/>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pPr algn="ctr"/>
            <a:r>
              <a:rPr lang="en-US" sz="2800"/>
              <a:t>The heart of agape</a:t>
            </a:r>
            <a:endParaRPr lang="en-US" sz="2800" dirty="0"/>
          </a:p>
        </p:txBody>
      </p:sp>
      <p:sp>
        <p:nvSpPr>
          <p:cNvPr id="13" name="Heart 12">
            <a:extLst>
              <a:ext uri="{FF2B5EF4-FFF2-40B4-BE49-F238E27FC236}">
                <a16:creationId xmlns:a16="http://schemas.microsoft.com/office/drawing/2014/main" id="{49169BBC-40C0-29B0-99EC-4A5F5E2B9412}"/>
              </a:ext>
            </a:extLst>
          </p:cNvPr>
          <p:cNvSpPr/>
          <p:nvPr/>
        </p:nvSpPr>
        <p:spPr>
          <a:xfrm>
            <a:off x="4977057" y="620094"/>
            <a:ext cx="6663747" cy="5904121"/>
          </a:xfrm>
          <a:prstGeom prst="heart">
            <a:avLst/>
          </a:prstGeom>
          <a:solidFill>
            <a:schemeClr val="accent2">
              <a:lumMod val="75000"/>
            </a:schemeClr>
          </a:solidFill>
          <a:effectLst>
            <a:outerShdw blurRad="76200" dir="18900000" sy="23000" kx="-1200000" algn="bl" rotWithShape="0">
              <a:prstClr val="black">
                <a:alpha val="20000"/>
              </a:prstClr>
            </a:outerShdw>
          </a:effectLst>
          <a:scene3d>
            <a:camera prst="orthographicFront"/>
            <a:lightRig rig="threePt" dir="t">
              <a:rot lat="0" lon="0" rev="0"/>
            </a:lightRig>
          </a:scene3d>
          <a:sp3d extrusionH="222250" contourW="31750" prstMaterial="plastic">
            <a:bevelT w="457200" h="120650" prst="coolSlant"/>
            <a:bevelB w="457200" h="1206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B116E12-9D45-4344-593B-D34CE4B0EEC5}"/>
              </a:ext>
            </a:extLst>
          </p:cNvPr>
          <p:cNvSpPr txBox="1"/>
          <p:nvPr/>
        </p:nvSpPr>
        <p:spPr>
          <a:xfrm>
            <a:off x="5419082" y="1396844"/>
            <a:ext cx="2154170" cy="461665"/>
          </a:xfrm>
          <a:prstGeom prst="rect">
            <a:avLst/>
          </a:prstGeom>
          <a:noFill/>
        </p:spPr>
        <p:txBody>
          <a:bodyPr wrap="square" rtlCol="0">
            <a:spAutoFit/>
          </a:bodyPr>
          <a:lstStyle/>
          <a:p>
            <a:pPr algn="ctr"/>
            <a:r>
              <a:rPr lang="en-US" sz="2400" b="1" u="sng" dirty="0">
                <a:solidFill>
                  <a:schemeClr val="bg1"/>
                </a:solidFill>
              </a:rPr>
              <a:t>Highest Value</a:t>
            </a:r>
          </a:p>
        </p:txBody>
      </p:sp>
      <p:sp>
        <p:nvSpPr>
          <p:cNvPr id="15" name="TextBox 14">
            <a:extLst>
              <a:ext uri="{FF2B5EF4-FFF2-40B4-BE49-F238E27FC236}">
                <a16:creationId xmlns:a16="http://schemas.microsoft.com/office/drawing/2014/main" id="{F25D28CB-B786-28AE-987D-C7B928381BA9}"/>
              </a:ext>
            </a:extLst>
          </p:cNvPr>
          <p:cNvSpPr txBox="1"/>
          <p:nvPr/>
        </p:nvSpPr>
        <p:spPr>
          <a:xfrm>
            <a:off x="8790582" y="1396844"/>
            <a:ext cx="2625394" cy="461665"/>
          </a:xfrm>
          <a:prstGeom prst="rect">
            <a:avLst/>
          </a:prstGeom>
          <a:noFill/>
          <a:ln>
            <a:noFill/>
          </a:ln>
        </p:spPr>
        <p:txBody>
          <a:bodyPr wrap="square" rtlCol="0">
            <a:spAutoFit/>
          </a:bodyPr>
          <a:lstStyle/>
          <a:p>
            <a:pPr algn="ctr"/>
            <a:r>
              <a:rPr lang="en-US" sz="2400" b="1" u="sng" dirty="0">
                <a:solidFill>
                  <a:schemeClr val="bg1"/>
                </a:solidFill>
              </a:rPr>
              <a:t>Selfless Humility</a:t>
            </a:r>
          </a:p>
        </p:txBody>
      </p:sp>
      <p:sp>
        <p:nvSpPr>
          <p:cNvPr id="17" name="TextBox 16">
            <a:extLst>
              <a:ext uri="{FF2B5EF4-FFF2-40B4-BE49-F238E27FC236}">
                <a16:creationId xmlns:a16="http://schemas.microsoft.com/office/drawing/2014/main" id="{4CDE7916-7BE0-355F-F1B7-E3DD3A701974}"/>
              </a:ext>
            </a:extLst>
          </p:cNvPr>
          <p:cNvSpPr txBox="1"/>
          <p:nvPr/>
        </p:nvSpPr>
        <p:spPr>
          <a:xfrm>
            <a:off x="5444254" y="2072195"/>
            <a:ext cx="2154170" cy="830997"/>
          </a:xfrm>
          <a:prstGeom prst="rect">
            <a:avLst/>
          </a:prstGeom>
          <a:noFill/>
        </p:spPr>
        <p:txBody>
          <a:bodyPr wrap="square" rtlCol="0">
            <a:spAutoFit/>
          </a:bodyPr>
          <a:lstStyle/>
          <a:p>
            <a:pPr algn="ctr"/>
            <a:r>
              <a:rPr lang="en-US" sz="2400" b="1" u="sng" dirty="0">
                <a:solidFill>
                  <a:schemeClr val="bg1"/>
                </a:solidFill>
              </a:rPr>
              <a:t>Visible Reflection</a:t>
            </a:r>
          </a:p>
        </p:txBody>
      </p:sp>
      <p:sp>
        <p:nvSpPr>
          <p:cNvPr id="18" name="TextBox 17">
            <a:extLst>
              <a:ext uri="{FF2B5EF4-FFF2-40B4-BE49-F238E27FC236}">
                <a16:creationId xmlns:a16="http://schemas.microsoft.com/office/drawing/2014/main" id="{E164C436-EA28-E457-A77F-AF4F505009B8}"/>
              </a:ext>
            </a:extLst>
          </p:cNvPr>
          <p:cNvSpPr txBox="1"/>
          <p:nvPr/>
        </p:nvSpPr>
        <p:spPr>
          <a:xfrm>
            <a:off x="7225136" y="4942384"/>
            <a:ext cx="2154170" cy="461665"/>
          </a:xfrm>
          <a:prstGeom prst="rect">
            <a:avLst/>
          </a:prstGeom>
          <a:noFill/>
        </p:spPr>
        <p:txBody>
          <a:bodyPr wrap="square" rtlCol="0">
            <a:spAutoFit/>
          </a:bodyPr>
          <a:lstStyle/>
          <a:p>
            <a:pPr algn="ctr"/>
            <a:r>
              <a:rPr lang="en-US" sz="2400" b="1" u="sng" dirty="0">
                <a:solidFill>
                  <a:srgbClr val="FFFF00"/>
                </a:solidFill>
              </a:rPr>
              <a:t>Empathic</a:t>
            </a:r>
          </a:p>
        </p:txBody>
      </p:sp>
      <p:sp>
        <p:nvSpPr>
          <p:cNvPr id="19" name="TextBox 18">
            <a:extLst>
              <a:ext uri="{FF2B5EF4-FFF2-40B4-BE49-F238E27FC236}">
                <a16:creationId xmlns:a16="http://schemas.microsoft.com/office/drawing/2014/main" id="{E32A72FA-9BE0-30C5-688B-DC58999BD513}"/>
              </a:ext>
            </a:extLst>
          </p:cNvPr>
          <p:cNvSpPr txBox="1"/>
          <p:nvPr/>
        </p:nvSpPr>
        <p:spPr>
          <a:xfrm>
            <a:off x="9026194" y="2072195"/>
            <a:ext cx="2154170" cy="830997"/>
          </a:xfrm>
          <a:prstGeom prst="rect">
            <a:avLst/>
          </a:prstGeom>
          <a:noFill/>
        </p:spPr>
        <p:txBody>
          <a:bodyPr wrap="square" rtlCol="0">
            <a:spAutoFit/>
          </a:bodyPr>
          <a:lstStyle/>
          <a:p>
            <a:pPr algn="ctr"/>
            <a:r>
              <a:rPr lang="en-US" sz="2400" b="1" u="sng" dirty="0">
                <a:solidFill>
                  <a:schemeClr val="bg1"/>
                </a:solidFill>
              </a:rPr>
              <a:t>Intentional Action</a:t>
            </a:r>
          </a:p>
        </p:txBody>
      </p:sp>
      <p:sp>
        <p:nvSpPr>
          <p:cNvPr id="20" name="TextBox 19">
            <a:extLst>
              <a:ext uri="{FF2B5EF4-FFF2-40B4-BE49-F238E27FC236}">
                <a16:creationId xmlns:a16="http://schemas.microsoft.com/office/drawing/2014/main" id="{F4A56CA0-7136-90CF-4341-5029CF8E2489}"/>
              </a:ext>
            </a:extLst>
          </p:cNvPr>
          <p:cNvSpPr txBox="1"/>
          <p:nvPr/>
        </p:nvSpPr>
        <p:spPr>
          <a:xfrm>
            <a:off x="5322627" y="3249224"/>
            <a:ext cx="2742436" cy="461665"/>
          </a:xfrm>
          <a:prstGeom prst="rect">
            <a:avLst/>
          </a:prstGeom>
          <a:noFill/>
        </p:spPr>
        <p:txBody>
          <a:bodyPr wrap="square" rtlCol="0">
            <a:spAutoFit/>
          </a:bodyPr>
          <a:lstStyle/>
          <a:p>
            <a:pPr algn="ctr"/>
            <a:r>
              <a:rPr lang="en-US" sz="2400" b="1" u="sng" dirty="0">
                <a:solidFill>
                  <a:schemeClr val="bg1"/>
                </a:solidFill>
              </a:rPr>
              <a:t>One Another</a:t>
            </a:r>
          </a:p>
        </p:txBody>
      </p:sp>
      <p:sp>
        <p:nvSpPr>
          <p:cNvPr id="21" name="TextBox 20">
            <a:extLst>
              <a:ext uri="{FF2B5EF4-FFF2-40B4-BE49-F238E27FC236}">
                <a16:creationId xmlns:a16="http://schemas.microsoft.com/office/drawing/2014/main" id="{9DDC989B-DFE2-100F-E7D8-FEC3B45135CB}"/>
              </a:ext>
            </a:extLst>
          </p:cNvPr>
          <p:cNvSpPr txBox="1"/>
          <p:nvPr/>
        </p:nvSpPr>
        <p:spPr>
          <a:xfrm>
            <a:off x="8168185" y="3244208"/>
            <a:ext cx="3247791" cy="461665"/>
          </a:xfrm>
          <a:prstGeom prst="rect">
            <a:avLst/>
          </a:prstGeom>
          <a:noFill/>
          <a:ln>
            <a:noFill/>
          </a:ln>
        </p:spPr>
        <p:txBody>
          <a:bodyPr wrap="square" rtlCol="0">
            <a:spAutoFit/>
          </a:bodyPr>
          <a:lstStyle/>
          <a:p>
            <a:pPr algn="ctr"/>
            <a:r>
              <a:rPr lang="en-US" sz="2400" b="1" u="sng" dirty="0">
                <a:solidFill>
                  <a:schemeClr val="bg1"/>
                </a:solidFill>
              </a:rPr>
              <a:t>Risks Vulnerability</a:t>
            </a:r>
          </a:p>
        </p:txBody>
      </p:sp>
      <p:sp>
        <p:nvSpPr>
          <p:cNvPr id="22" name="TextBox 21">
            <a:extLst>
              <a:ext uri="{FF2B5EF4-FFF2-40B4-BE49-F238E27FC236}">
                <a16:creationId xmlns:a16="http://schemas.microsoft.com/office/drawing/2014/main" id="{8734A3BC-0A13-7267-1690-73046B429198}"/>
              </a:ext>
            </a:extLst>
          </p:cNvPr>
          <p:cNvSpPr txBox="1"/>
          <p:nvPr/>
        </p:nvSpPr>
        <p:spPr>
          <a:xfrm>
            <a:off x="5840531" y="4098312"/>
            <a:ext cx="2154170" cy="461665"/>
          </a:xfrm>
          <a:prstGeom prst="rect">
            <a:avLst/>
          </a:prstGeom>
          <a:noFill/>
        </p:spPr>
        <p:txBody>
          <a:bodyPr wrap="square" rtlCol="0">
            <a:spAutoFit/>
          </a:bodyPr>
          <a:lstStyle/>
          <a:p>
            <a:pPr algn="ctr"/>
            <a:r>
              <a:rPr lang="en-US" sz="2400" b="1" u="sng" dirty="0">
                <a:solidFill>
                  <a:schemeClr val="bg1"/>
                </a:solidFill>
              </a:rPr>
              <a:t>Persevering</a:t>
            </a:r>
          </a:p>
        </p:txBody>
      </p:sp>
      <p:sp>
        <p:nvSpPr>
          <p:cNvPr id="23" name="TextBox 22">
            <a:extLst>
              <a:ext uri="{FF2B5EF4-FFF2-40B4-BE49-F238E27FC236}">
                <a16:creationId xmlns:a16="http://schemas.microsoft.com/office/drawing/2014/main" id="{909FC9E3-4AA9-6F95-135B-B07E7E5E7F89}"/>
              </a:ext>
            </a:extLst>
          </p:cNvPr>
          <p:cNvSpPr txBox="1"/>
          <p:nvPr/>
        </p:nvSpPr>
        <p:spPr>
          <a:xfrm>
            <a:off x="8352430" y="4093296"/>
            <a:ext cx="2259028" cy="461665"/>
          </a:xfrm>
          <a:prstGeom prst="rect">
            <a:avLst/>
          </a:prstGeom>
          <a:noFill/>
        </p:spPr>
        <p:txBody>
          <a:bodyPr wrap="square" rtlCol="0">
            <a:spAutoFit/>
          </a:bodyPr>
          <a:lstStyle/>
          <a:p>
            <a:pPr algn="ctr"/>
            <a:r>
              <a:rPr lang="en-US" sz="2400" b="1" u="sng" dirty="0">
                <a:solidFill>
                  <a:schemeClr val="bg1"/>
                </a:solidFill>
              </a:rPr>
              <a:t>Unconditional</a:t>
            </a:r>
          </a:p>
        </p:txBody>
      </p:sp>
    </p:spTree>
    <p:extLst>
      <p:ext uri="{BB962C8B-B14F-4D97-AF65-F5344CB8AC3E}">
        <p14:creationId xmlns:p14="http://schemas.microsoft.com/office/powerpoint/2010/main" val="408299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399" y="350941"/>
            <a:ext cx="7843837" cy="607263"/>
          </a:xfrm>
        </p:spPr>
        <p:txBody>
          <a:bodyPr/>
          <a:lstStyle/>
          <a:p>
            <a:r>
              <a:rPr lang="en-US" dirty="0"/>
              <a:t>Table questions</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591736" y="1169759"/>
            <a:ext cx="8046427" cy="4990895"/>
          </a:xfrm>
        </p:spPr>
        <p:txBody>
          <a:bodyPr>
            <a:normAutofit fontScale="92500"/>
          </a:bodyPr>
          <a:lstStyle/>
          <a:p>
            <a:pPr marL="342900" indent="-342900">
              <a:buFont typeface="Arial" panose="020B0604020202020204" pitchFamily="34" charset="0"/>
              <a:buChar char="•"/>
            </a:pPr>
            <a:r>
              <a:rPr lang="en-US" sz="2800" dirty="0">
                <a:latin typeface="sofia-pro"/>
              </a:rPr>
              <a:t>How is the condition of your “Heart of Agape” Love?</a:t>
            </a:r>
          </a:p>
          <a:p>
            <a:pPr marL="342900" indent="-342900">
              <a:buFont typeface="Arial" panose="020B0604020202020204" pitchFamily="34" charset="0"/>
              <a:buChar char="•"/>
            </a:pPr>
            <a:r>
              <a:rPr lang="en-US" sz="2800" dirty="0">
                <a:latin typeface="sofia-pro"/>
              </a:rPr>
              <a:t>What characteristic of Agape love discussed today needs work in you?</a:t>
            </a:r>
          </a:p>
          <a:p>
            <a:pPr marL="342900" indent="-342900">
              <a:buFont typeface="Arial" panose="020B0604020202020204" pitchFamily="34" charset="0"/>
              <a:buChar char="•"/>
            </a:pPr>
            <a:r>
              <a:rPr lang="en-US" sz="2800" dirty="0">
                <a:latin typeface="sofia-pro"/>
              </a:rPr>
              <a:t>How good are you at reflecting the character of God? What do you need to work on to grow in this way?</a:t>
            </a:r>
          </a:p>
          <a:p>
            <a:pPr marL="342900" indent="-342900">
              <a:buFont typeface="Arial" panose="020B0604020202020204" pitchFamily="34" charset="0"/>
              <a:buChar char="•"/>
            </a:pPr>
            <a:r>
              <a:rPr lang="en-US" sz="2800" dirty="0">
                <a:latin typeface="sofia-pro"/>
              </a:rPr>
              <a:t>What does it mean to love?</a:t>
            </a:r>
          </a:p>
          <a:p>
            <a:pPr marL="342900" indent="-342900">
              <a:buFont typeface="Arial" panose="020B0604020202020204" pitchFamily="34" charset="0"/>
              <a:buChar char="•"/>
            </a:pPr>
            <a:r>
              <a:rPr lang="en-US" sz="2800" dirty="0">
                <a:latin typeface="sofia-pro"/>
              </a:rPr>
              <a:t>Who do you find hard to love? How do you love them?</a:t>
            </a:r>
          </a:p>
          <a:p>
            <a:pPr marL="342900" indent="-342900">
              <a:buFont typeface="Arial" panose="020B0604020202020204" pitchFamily="34" charset="0"/>
              <a:buChar char="•"/>
            </a:pPr>
            <a:r>
              <a:rPr lang="en-US" sz="2800" dirty="0">
                <a:latin typeface="sofia-pro"/>
              </a:rPr>
              <a:t>What work of love is there for you to do in your own life?</a:t>
            </a:r>
          </a:p>
          <a:p>
            <a:pPr marL="342900" marR="0" indent="-342900">
              <a:lnSpc>
                <a:spcPct val="107000"/>
              </a:lnSpc>
              <a:spcAft>
                <a:spcPts val="800"/>
              </a:spcAft>
              <a:buFont typeface="Arial" panose="020B0604020202020204" pitchFamily="34" charset="0"/>
              <a:buChar char="•"/>
            </a:pPr>
            <a:r>
              <a:rPr lang="en-US" sz="2800" kern="100" dirty="0">
                <a:effectLst/>
                <a:latin typeface="sofia-pro"/>
                <a:ea typeface="Aptos" panose="020B0004020202020204" pitchFamily="34" charset="0"/>
                <a:cs typeface="Times New Roman" panose="02020603050405020304" pitchFamily="18" charset="0"/>
              </a:rPr>
              <a:t>How do we make love a dominating characteristic of our lives?</a:t>
            </a:r>
          </a:p>
          <a:p>
            <a:pPr marL="0" marR="0">
              <a:lnSpc>
                <a:spcPct val="107000"/>
              </a:lnSpc>
              <a:spcAft>
                <a:spcPts val="800"/>
              </a:spcAft>
            </a:pPr>
            <a:endParaRPr lang="en-US" kern="100" dirty="0">
              <a:effectLst/>
              <a:latin typeface="sofia-pro"/>
              <a:ea typeface="Aptos" panose="020B0004020202020204" pitchFamily="34" charset="0"/>
              <a:cs typeface="Times New Roman" panose="02020603050405020304" pitchFamily="18" charset="0"/>
            </a:endParaRPr>
          </a:p>
        </p:txBody>
      </p:sp>
      <p:pic>
        <p:nvPicPr>
          <p:cNvPr id="7" name="Picture Placeholder 6">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8989454" y="3405189"/>
            <a:ext cx="3202546" cy="3452811"/>
          </a:xfrm>
        </p:spPr>
      </p:pic>
    </p:spTree>
    <p:extLst>
      <p:ext uri="{BB962C8B-B14F-4D97-AF65-F5344CB8AC3E}">
        <p14:creationId xmlns:p14="http://schemas.microsoft.com/office/powerpoint/2010/main" val="40721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82DE-97FF-9768-8BBA-D338319329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21AA43-6815-8044-22FA-47E6E2E27165}"/>
              </a:ext>
            </a:extLst>
          </p:cNvPr>
          <p:cNvSpPr>
            <a:spLocks noGrp="1"/>
          </p:cNvSpPr>
          <p:nvPr>
            <p:ph type="title"/>
          </p:nvPr>
        </p:nvSpPr>
        <p:spPr>
          <a:xfrm>
            <a:off x="914399" y="350941"/>
            <a:ext cx="7843837" cy="607263"/>
          </a:xfrm>
        </p:spPr>
        <p:txBody>
          <a:bodyPr/>
          <a:lstStyle/>
          <a:p>
            <a:r>
              <a:rPr lang="en-US" dirty="0"/>
              <a:t>4 Pillars of </a:t>
            </a:r>
            <a:r>
              <a:rPr lang="en-US" dirty="0" err="1"/>
              <a:t>IronMen</a:t>
            </a:r>
            <a:endParaRPr lang="en-US" dirty="0"/>
          </a:p>
        </p:txBody>
      </p:sp>
      <p:sp>
        <p:nvSpPr>
          <p:cNvPr id="4" name="Content Placeholder 3">
            <a:extLst>
              <a:ext uri="{FF2B5EF4-FFF2-40B4-BE49-F238E27FC236}">
                <a16:creationId xmlns:a16="http://schemas.microsoft.com/office/drawing/2014/main" id="{B15C8623-56B6-7F71-A52B-C546D8D1C722}"/>
              </a:ext>
            </a:extLst>
          </p:cNvPr>
          <p:cNvSpPr>
            <a:spLocks noGrp="1"/>
          </p:cNvSpPr>
          <p:nvPr>
            <p:ph idx="13"/>
          </p:nvPr>
        </p:nvSpPr>
        <p:spPr>
          <a:xfrm>
            <a:off x="591736" y="1169759"/>
            <a:ext cx="8046427" cy="4990895"/>
          </a:xfrm>
        </p:spPr>
        <p:txBody>
          <a:bodyPr>
            <a:normAutofit lnSpcReduction="10000"/>
          </a:bodyPr>
          <a:lstStyle/>
          <a:p>
            <a:r>
              <a:rPr lang="en-US" sz="3200" b="1" i="0" dirty="0">
                <a:effectLst/>
                <a:latin typeface="system-ui"/>
              </a:rPr>
              <a:t>Accept Responsibility: </a:t>
            </a:r>
            <a:r>
              <a:rPr lang="en-US" sz="3200" dirty="0">
                <a:solidFill>
                  <a:srgbClr val="000000"/>
                </a:solidFill>
                <a:latin typeface="system-ui"/>
              </a:rPr>
              <a:t>Accept the new command as the highest of calling</a:t>
            </a:r>
            <a:br>
              <a:rPr lang="en-US" sz="3200" b="0" i="0" dirty="0">
                <a:solidFill>
                  <a:srgbClr val="000000"/>
                </a:solidFill>
                <a:effectLst/>
                <a:latin typeface="system-ui"/>
              </a:rPr>
            </a:br>
            <a:br>
              <a:rPr lang="en-US" sz="3200" b="0" i="0" dirty="0">
                <a:solidFill>
                  <a:srgbClr val="000000"/>
                </a:solidFill>
                <a:effectLst/>
                <a:latin typeface="system-ui"/>
              </a:rPr>
            </a:br>
            <a:r>
              <a:rPr lang="en-US" sz="3200" b="1" i="0" dirty="0">
                <a:effectLst/>
                <a:latin typeface="system-ui"/>
              </a:rPr>
              <a:t>Reject Passivity: </a:t>
            </a:r>
            <a:r>
              <a:rPr lang="en-US" sz="3200" b="0" i="0" dirty="0">
                <a:solidFill>
                  <a:srgbClr val="000000"/>
                </a:solidFill>
                <a:effectLst/>
                <a:latin typeface="system-ui"/>
              </a:rPr>
              <a:t>Show love with intention and action</a:t>
            </a:r>
            <a:br>
              <a:rPr lang="en-US" sz="3200" b="0" i="0" dirty="0">
                <a:solidFill>
                  <a:srgbClr val="000000"/>
                </a:solidFill>
                <a:effectLst/>
                <a:latin typeface="system-ui"/>
              </a:rPr>
            </a:br>
            <a:br>
              <a:rPr lang="en-US" sz="3200" b="0" i="0" dirty="0">
                <a:solidFill>
                  <a:srgbClr val="000000"/>
                </a:solidFill>
                <a:effectLst/>
                <a:latin typeface="system-ui"/>
              </a:rPr>
            </a:br>
            <a:r>
              <a:rPr lang="en-US" sz="3200" b="1" i="0" dirty="0">
                <a:effectLst/>
                <a:latin typeface="system-ui"/>
              </a:rPr>
              <a:t>Lead Courageously: </a:t>
            </a:r>
            <a:r>
              <a:rPr lang="en-US" sz="3200" b="0" i="0" dirty="0">
                <a:solidFill>
                  <a:srgbClr val="000000"/>
                </a:solidFill>
                <a:effectLst/>
                <a:latin typeface="system-ui"/>
              </a:rPr>
              <a:t>For a watching world to see</a:t>
            </a:r>
            <a:br>
              <a:rPr lang="en-US" sz="3200" b="0" i="0" dirty="0">
                <a:solidFill>
                  <a:srgbClr val="000000"/>
                </a:solidFill>
                <a:effectLst/>
                <a:latin typeface="system-ui"/>
              </a:rPr>
            </a:br>
            <a:br>
              <a:rPr lang="en-US" sz="3200" b="0" i="0" dirty="0">
                <a:solidFill>
                  <a:srgbClr val="000000"/>
                </a:solidFill>
                <a:effectLst/>
                <a:latin typeface="system-ui"/>
              </a:rPr>
            </a:br>
            <a:r>
              <a:rPr lang="en-US" sz="3200" b="1" i="0" dirty="0">
                <a:effectLst/>
                <a:latin typeface="system-ui"/>
              </a:rPr>
              <a:t>Anticipate the Lord’s Well-Done: </a:t>
            </a:r>
            <a:r>
              <a:rPr lang="en-US" sz="3200" b="0" i="0" dirty="0">
                <a:solidFill>
                  <a:srgbClr val="000000"/>
                </a:solidFill>
                <a:effectLst/>
                <a:latin typeface="system-ui"/>
              </a:rPr>
              <a:t>Remember God wants to build character that reflects Him</a:t>
            </a:r>
            <a:endParaRPr lang="en-US" sz="4000" dirty="0">
              <a:latin typeface="sofia-pro"/>
            </a:endParaRPr>
          </a:p>
        </p:txBody>
      </p:sp>
      <p:pic>
        <p:nvPicPr>
          <p:cNvPr id="7" name="Picture Placeholder 6">
            <a:extLst>
              <a:ext uri="{FF2B5EF4-FFF2-40B4-BE49-F238E27FC236}">
                <a16:creationId xmlns:a16="http://schemas.microsoft.com/office/drawing/2014/main" id="{64242DAE-A249-CF41-4504-18ADDF66DAA2}"/>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8989454" y="3405189"/>
            <a:ext cx="3202546" cy="3452811"/>
          </a:xfrm>
        </p:spPr>
      </p:pic>
    </p:spTree>
    <p:extLst>
      <p:ext uri="{BB962C8B-B14F-4D97-AF65-F5344CB8AC3E}">
        <p14:creationId xmlns:p14="http://schemas.microsoft.com/office/powerpoint/2010/main" val="73689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6" descr="Gathering men around the table to talk, share and connect | The Canberra  Times | Canberra, A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
            <a:ext cx="4968955" cy="2200275"/>
          </a:xfrm>
          <a:prstGeom prst="rect">
            <a:avLst/>
          </a:prstGeom>
          <a:noFill/>
          <a:ln>
            <a:noFill/>
          </a:ln>
        </p:spPr>
      </p:pic>
      <p:sp>
        <p:nvSpPr>
          <p:cNvPr id="409" name="Google Shape;409;p36"/>
          <p:cNvSpPr txBox="1"/>
          <p:nvPr/>
        </p:nvSpPr>
        <p:spPr>
          <a:xfrm>
            <a:off x="5139492" y="363916"/>
            <a:ext cx="6827921" cy="6555600"/>
          </a:xfrm>
          <a:prstGeom prst="rect">
            <a:avLst/>
          </a:prstGeom>
          <a:noFill/>
          <a:ln>
            <a:noFill/>
          </a:ln>
        </p:spPr>
        <p:txBody>
          <a:bodyPr spcFirstLastPara="1" wrap="square" lIns="91425" tIns="45700" rIns="91425" bIns="45700" anchor="t" anchorCtr="0">
            <a:spAutoFit/>
          </a:bodyPr>
          <a:lstStyle/>
          <a:p>
            <a:pPr algn="ctr"/>
            <a:r>
              <a:rPr lang="en-US" sz="4000" b="1" u="sng" dirty="0">
                <a:solidFill>
                  <a:schemeClr val="dk1"/>
                </a:solidFill>
                <a:latin typeface="Calibri"/>
                <a:ea typeface="Calibri"/>
                <a:cs typeface="Calibri"/>
                <a:sym typeface="Calibri"/>
              </a:rPr>
              <a:t>Iron Men Table Rules</a:t>
            </a:r>
            <a:endParaRPr sz="1400" dirty="0"/>
          </a:p>
          <a:p>
            <a:endParaRPr sz="1600" b="1" u="sng" dirty="0">
              <a:solidFill>
                <a:schemeClr val="dk1"/>
              </a:solidFill>
              <a:latin typeface="Calibri"/>
              <a:ea typeface="Calibri"/>
              <a:cs typeface="Calibri"/>
              <a:sym typeface="Calibri"/>
            </a:endParaRPr>
          </a:p>
          <a:p>
            <a:pPr>
              <a:buClr>
                <a:schemeClr val="dk1"/>
              </a:buClr>
              <a:buSzPts val="2800"/>
            </a:pPr>
            <a:r>
              <a:rPr lang="en-US" sz="2800" b="1" dirty="0">
                <a:solidFill>
                  <a:schemeClr val="dk1"/>
                </a:solidFill>
                <a:latin typeface="Calibri"/>
                <a:ea typeface="Calibri"/>
                <a:cs typeface="Calibri"/>
                <a:sym typeface="Calibri"/>
              </a:rPr>
              <a:t>1. Act Confidentially: what’s said at the table, stays at the table</a:t>
            </a:r>
            <a:endParaRPr sz="1400" dirty="0"/>
          </a:p>
          <a:p>
            <a:pPr>
              <a:buClr>
                <a:schemeClr val="dk1"/>
              </a:buClr>
              <a:buSzPts val="2800"/>
            </a:pPr>
            <a:endParaRPr lang="en-US" b="1" dirty="0">
              <a:solidFill>
                <a:schemeClr val="dk1"/>
              </a:solidFill>
              <a:latin typeface="Calibri"/>
              <a:ea typeface="Calibri"/>
              <a:cs typeface="Calibri"/>
              <a:sym typeface="Calibri"/>
            </a:endParaRPr>
          </a:p>
          <a:p>
            <a:pPr>
              <a:buClr>
                <a:schemeClr val="dk1"/>
              </a:buClr>
              <a:buSzPts val="2800"/>
            </a:pPr>
            <a:r>
              <a:rPr lang="en-US" sz="2800" b="1" dirty="0">
                <a:solidFill>
                  <a:schemeClr val="dk1"/>
                </a:solidFill>
                <a:latin typeface="Calibri"/>
                <a:ea typeface="Calibri"/>
                <a:cs typeface="Calibri"/>
                <a:sym typeface="Calibri"/>
              </a:rPr>
              <a:t>2. Speak Personally: share experiences, not advice</a:t>
            </a:r>
            <a:endParaRPr sz="1400" dirty="0"/>
          </a:p>
          <a:p>
            <a:pPr marL="514326" indent="-400029">
              <a:buClr>
                <a:schemeClr val="dk1"/>
              </a:buClr>
              <a:buSzPts val="1800"/>
            </a:pPr>
            <a:endParaRPr b="1" dirty="0">
              <a:solidFill>
                <a:schemeClr val="dk1"/>
              </a:solidFill>
              <a:latin typeface="Calibri"/>
              <a:ea typeface="Calibri"/>
              <a:cs typeface="Calibri"/>
              <a:sym typeface="Calibri"/>
            </a:endParaRPr>
          </a:p>
          <a:p>
            <a:pPr>
              <a:buClr>
                <a:schemeClr val="dk1"/>
              </a:buClr>
              <a:buSzPts val="2800"/>
            </a:pPr>
            <a:r>
              <a:rPr lang="en-US" sz="2800" b="1" dirty="0">
                <a:solidFill>
                  <a:schemeClr val="dk1"/>
                </a:solidFill>
                <a:latin typeface="Calibri"/>
                <a:ea typeface="Calibri"/>
                <a:cs typeface="Calibri"/>
                <a:sym typeface="Calibri"/>
              </a:rPr>
              <a:t>3.  Listen Deeply: walk alongside each other, not fix each other</a:t>
            </a:r>
            <a:endParaRPr sz="1400" dirty="0"/>
          </a:p>
          <a:p>
            <a:pPr>
              <a:buClr>
                <a:schemeClr val="dk1"/>
              </a:buClr>
              <a:buSzPts val="2800"/>
            </a:pPr>
            <a:endParaRPr lang="en-US" b="1" dirty="0">
              <a:solidFill>
                <a:schemeClr val="dk1"/>
              </a:solidFill>
              <a:latin typeface="Calibri"/>
              <a:ea typeface="Calibri"/>
              <a:cs typeface="Calibri"/>
              <a:sym typeface="Calibri"/>
            </a:endParaRPr>
          </a:p>
          <a:p>
            <a:pPr>
              <a:buClr>
                <a:schemeClr val="dk1"/>
              </a:buClr>
              <a:buSzPts val="2800"/>
            </a:pPr>
            <a:r>
              <a:rPr lang="en-US" sz="2800" b="1" dirty="0">
                <a:solidFill>
                  <a:schemeClr val="dk1"/>
                </a:solidFill>
                <a:latin typeface="Calibri"/>
                <a:ea typeface="Calibri"/>
                <a:cs typeface="Calibri"/>
                <a:sym typeface="Calibri"/>
              </a:rPr>
              <a:t>4. Trust Boldly; take risks, be vulnerable, be transparent</a:t>
            </a:r>
            <a:endParaRPr sz="1400" dirty="0"/>
          </a:p>
          <a:p>
            <a:pPr marL="514326" indent="-400029">
              <a:buClr>
                <a:schemeClr val="dk1"/>
              </a:buClr>
              <a:buSzPts val="1800"/>
            </a:pPr>
            <a:endParaRPr b="1" dirty="0">
              <a:solidFill>
                <a:schemeClr val="dk1"/>
              </a:solidFill>
              <a:latin typeface="Calibri"/>
              <a:ea typeface="Calibri"/>
              <a:cs typeface="Calibri"/>
              <a:sym typeface="Calibri"/>
            </a:endParaRPr>
          </a:p>
          <a:p>
            <a:pPr>
              <a:buClr>
                <a:schemeClr val="dk1"/>
              </a:buClr>
              <a:buSzPts val="2800"/>
            </a:pPr>
            <a:r>
              <a:rPr lang="en-US" sz="2800" b="1" dirty="0">
                <a:solidFill>
                  <a:schemeClr val="dk1"/>
                </a:solidFill>
                <a:latin typeface="Calibri"/>
                <a:ea typeface="Calibri"/>
                <a:cs typeface="Calibri"/>
                <a:sym typeface="Calibri"/>
              </a:rPr>
              <a:t>5. Love Clearly: care, respect, accept</a:t>
            </a:r>
            <a:endParaRPr sz="1400" dirty="0"/>
          </a:p>
          <a:p>
            <a:endParaRPr sz="4000" dirty="0">
              <a:solidFill>
                <a:schemeClr val="lt1"/>
              </a:solidFill>
              <a:latin typeface="Impact"/>
              <a:ea typeface="Impact"/>
              <a:cs typeface="Impact"/>
              <a:sym typeface="Impact"/>
            </a:endParaRPr>
          </a:p>
        </p:txBody>
      </p:sp>
      <p:pic>
        <p:nvPicPr>
          <p:cNvPr id="410" name="Google Shape;410;p36" descr="Men – LifeChur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 y="2170059"/>
            <a:ext cx="4962524" cy="2517887"/>
          </a:xfrm>
          <a:prstGeom prst="rect">
            <a:avLst/>
          </a:prstGeom>
          <a:noFill/>
          <a:ln>
            <a:noFill/>
          </a:ln>
        </p:spPr>
      </p:pic>
      <p:pic>
        <p:nvPicPr>
          <p:cNvPr id="411" name="Google Shape;411;p36" descr="Men's Community: 7 Best Men's Community Support Group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 y="4552953"/>
            <a:ext cx="4962524" cy="2305047"/>
          </a:xfrm>
          <a:prstGeom prst="rect">
            <a:avLst/>
          </a:prstGeom>
          <a:noFill/>
          <a:ln>
            <a:noFill/>
          </a:ln>
        </p:spPr>
      </p:pic>
    </p:spTree>
    <p:extLst>
      <p:ext uri="{BB962C8B-B14F-4D97-AF65-F5344CB8AC3E}">
        <p14:creationId xmlns:p14="http://schemas.microsoft.com/office/powerpoint/2010/main" val="262534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5"/>
          <p:cNvSpPr txBox="1"/>
          <p:nvPr/>
        </p:nvSpPr>
        <p:spPr>
          <a:xfrm>
            <a:off x="790576" y="4343401"/>
            <a:ext cx="4029075" cy="1815841"/>
          </a:xfrm>
          <a:prstGeom prst="rect">
            <a:avLst/>
          </a:prstGeom>
          <a:noFill/>
          <a:ln>
            <a:noFill/>
          </a:ln>
        </p:spPr>
        <p:txBody>
          <a:bodyPr spcFirstLastPara="1" wrap="square" lIns="91425" tIns="45700" rIns="91425" bIns="45700" anchor="t" anchorCtr="0">
            <a:spAutoFit/>
          </a:bodyPr>
          <a:lstStyle/>
          <a:p>
            <a:r>
              <a:rPr lang="en-US" sz="4800" dirty="0">
                <a:solidFill>
                  <a:schemeClr val="lt1"/>
                </a:solidFill>
                <a:latin typeface="Impact"/>
                <a:ea typeface="Impact"/>
                <a:cs typeface="Impact"/>
                <a:sym typeface="Impact"/>
              </a:rPr>
              <a:t>Good Morning</a:t>
            </a:r>
            <a:endParaRPr sz="1400" dirty="0"/>
          </a:p>
          <a:p>
            <a:endParaRPr sz="1600" dirty="0">
              <a:solidFill>
                <a:schemeClr val="lt1"/>
              </a:solidFill>
              <a:latin typeface="Impact"/>
              <a:ea typeface="Impact"/>
              <a:cs typeface="Impact"/>
              <a:sym typeface="Impact"/>
            </a:endParaRPr>
          </a:p>
          <a:p>
            <a:r>
              <a:rPr lang="en-US" sz="4800" dirty="0">
                <a:solidFill>
                  <a:schemeClr val="lt1"/>
                </a:solidFill>
                <a:latin typeface="Impact"/>
                <a:ea typeface="Impact"/>
                <a:cs typeface="Impact"/>
                <a:sym typeface="Impact"/>
              </a:rPr>
              <a:t>And Welcome</a:t>
            </a:r>
            <a:endParaRPr sz="1400" dirty="0"/>
          </a:p>
        </p:txBody>
      </p:sp>
      <p:pic>
        <p:nvPicPr>
          <p:cNvPr id="418" name="Google Shape;418;p35"/>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19" name="Google Shape;419;p35"/>
          <p:cNvGrpSpPr/>
          <p:nvPr/>
        </p:nvGrpSpPr>
        <p:grpSpPr>
          <a:xfrm>
            <a:off x="0" y="5406595"/>
            <a:ext cx="12192000" cy="1451407"/>
            <a:chOff x="0" y="-38100"/>
            <a:chExt cx="4816593" cy="705860"/>
          </a:xfrm>
        </p:grpSpPr>
        <p:sp>
          <p:nvSpPr>
            <p:cNvPr id="420" name="Google Shape;420;p35"/>
            <p:cNvSpPr/>
            <p:nvPr/>
          </p:nvSpPr>
          <p:spPr>
            <a:xfrm>
              <a:off x="0" y="0"/>
              <a:ext cx="4816592" cy="667760"/>
            </a:xfrm>
            <a:custGeom>
              <a:avLst/>
              <a:gdLst/>
              <a:ahLst/>
              <a:cxnLst/>
              <a:rect l="l" t="t" r="r" b="b"/>
              <a:pathLst>
                <a:path w="4816592" h="667760" extrusionOk="0">
                  <a:moveTo>
                    <a:pt x="0" y="0"/>
                  </a:moveTo>
                  <a:lnTo>
                    <a:pt x="4816592" y="0"/>
                  </a:lnTo>
                  <a:lnTo>
                    <a:pt x="4816592" y="667760"/>
                  </a:lnTo>
                  <a:lnTo>
                    <a:pt x="0" y="667760"/>
                  </a:lnTo>
                  <a:close/>
                </a:path>
              </a:pathLst>
            </a:custGeom>
            <a:solidFill>
              <a:srgbClr val="000000"/>
            </a:solidFill>
            <a:ln>
              <a:noFill/>
            </a:ln>
          </p:spPr>
          <p:txBody>
            <a:bodyPr spcFirstLastPara="1" wrap="square" lIns="91425" tIns="45700" rIns="91425" bIns="45700" anchor="t" anchorCtr="0">
              <a:noAutofit/>
            </a:bodyPr>
            <a:lstStyle/>
            <a:p>
              <a:endParaRPr sz="1400" dirty="0">
                <a:solidFill>
                  <a:schemeClr val="dk1"/>
                </a:solidFill>
                <a:latin typeface="Calibri"/>
                <a:ea typeface="Calibri"/>
                <a:cs typeface="Calibri"/>
                <a:sym typeface="Calibri"/>
              </a:endParaRPr>
            </a:p>
          </p:txBody>
        </p:sp>
        <p:sp>
          <p:nvSpPr>
            <p:cNvPr id="421" name="Google Shape;421;p35"/>
            <p:cNvSpPr txBox="1"/>
            <p:nvPr/>
          </p:nvSpPr>
          <p:spPr>
            <a:xfrm>
              <a:off x="0" y="-38100"/>
              <a:ext cx="4816593" cy="705860"/>
            </a:xfrm>
            <a:prstGeom prst="rect">
              <a:avLst/>
            </a:prstGeom>
            <a:noFill/>
            <a:ln>
              <a:noFill/>
            </a:ln>
          </p:spPr>
          <p:txBody>
            <a:bodyPr spcFirstLastPara="1" wrap="square" lIns="33851" tIns="33851" rIns="33851" bIns="33851" anchor="ctr" anchorCtr="0">
              <a:noAutofit/>
            </a:bodyPr>
            <a:lstStyle/>
            <a:p>
              <a:pPr algn="ctr">
                <a:lnSpc>
                  <a:spcPct val="147750"/>
                </a:lnSpc>
              </a:pPr>
              <a:endParaRPr sz="1200" dirty="0">
                <a:solidFill>
                  <a:schemeClr val="dk1"/>
                </a:solidFill>
                <a:latin typeface="Calibri"/>
                <a:ea typeface="Calibri"/>
                <a:cs typeface="Calibri"/>
                <a:sym typeface="Calibri"/>
              </a:endParaRPr>
            </a:p>
          </p:txBody>
        </p:sp>
      </p:grpSp>
      <p:sp>
        <p:nvSpPr>
          <p:cNvPr id="422" name="Google Shape;422;p35"/>
          <p:cNvSpPr txBox="1"/>
          <p:nvPr/>
        </p:nvSpPr>
        <p:spPr>
          <a:xfrm>
            <a:off x="1683993" y="5403851"/>
            <a:ext cx="8824019" cy="1723421"/>
          </a:xfrm>
          <a:prstGeom prst="rect">
            <a:avLst/>
          </a:prstGeom>
          <a:noFill/>
          <a:ln>
            <a:noFill/>
          </a:ln>
        </p:spPr>
        <p:txBody>
          <a:bodyPr spcFirstLastPara="1" wrap="square" lIns="0" tIns="0" rIns="0" bIns="0" anchor="t" anchorCtr="0">
            <a:spAutoFit/>
          </a:bodyPr>
          <a:lstStyle/>
          <a:p>
            <a:pPr algn="ctr">
              <a:lnSpc>
                <a:spcPct val="210031"/>
              </a:lnSpc>
            </a:pPr>
            <a:r>
              <a:rPr lang="en-US" sz="5333" b="1" i="1" dirty="0">
                <a:solidFill>
                  <a:srgbClr val="FFFFFF"/>
                </a:solidFill>
                <a:latin typeface="Calibri"/>
                <a:ea typeface="Calibri"/>
                <a:cs typeface="Calibri"/>
                <a:sym typeface="Calibri"/>
              </a:rPr>
              <a:t>Table Discussion</a:t>
            </a:r>
            <a:endParaRPr sz="1400" dirty="0"/>
          </a:p>
        </p:txBody>
      </p:sp>
    </p:spTree>
    <p:extLst>
      <p:ext uri="{BB962C8B-B14F-4D97-AF65-F5344CB8AC3E}">
        <p14:creationId xmlns:p14="http://schemas.microsoft.com/office/powerpoint/2010/main" val="266954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a:extLst>
            <a:ext uri="{FF2B5EF4-FFF2-40B4-BE49-F238E27FC236}">
              <a16:creationId xmlns:a16="http://schemas.microsoft.com/office/drawing/2014/main" id="{E458195F-AA21-8641-E53C-9C8286A8696C}"/>
            </a:ext>
          </a:extLst>
        </p:cNvPr>
        <p:cNvGrpSpPr/>
        <p:nvPr/>
      </p:nvGrpSpPr>
      <p:grpSpPr>
        <a:xfrm>
          <a:off x="0" y="0"/>
          <a:ext cx="0" cy="0"/>
          <a:chOff x="0" y="0"/>
          <a:chExt cx="0" cy="0"/>
        </a:xfrm>
      </p:grpSpPr>
      <p:sp>
        <p:nvSpPr>
          <p:cNvPr id="193" name="Google Shape;193;p3">
            <a:extLst>
              <a:ext uri="{FF2B5EF4-FFF2-40B4-BE49-F238E27FC236}">
                <a16:creationId xmlns:a16="http://schemas.microsoft.com/office/drawing/2014/main" id="{D13C00E1-6F83-4EB9-CD2D-DEC1E8F96EDA}"/>
              </a:ext>
            </a:extLst>
          </p:cNvPr>
          <p:cNvSpPr txBox="1"/>
          <p:nvPr/>
        </p:nvSpPr>
        <p:spPr>
          <a:xfrm>
            <a:off x="6564924" y="4862833"/>
            <a:ext cx="5380893" cy="1323592"/>
          </a:xfrm>
          <a:prstGeom prst="rect">
            <a:avLst/>
          </a:prstGeom>
          <a:noFill/>
          <a:ln>
            <a:noFill/>
          </a:ln>
        </p:spPr>
        <p:txBody>
          <a:bodyPr spcFirstLastPara="1" wrap="square" lIns="91425" tIns="45700" rIns="91425" bIns="45700" anchor="t" anchorCtr="0">
            <a:spAutoFit/>
          </a:bodyPr>
          <a:lstStyle/>
          <a:p>
            <a:pPr algn="ctr"/>
            <a:r>
              <a:rPr lang="en-US" sz="2667" dirty="0">
                <a:solidFill>
                  <a:schemeClr val="lt2"/>
                </a:solidFill>
                <a:latin typeface="Calibri"/>
                <a:ea typeface="Calibri"/>
                <a:cs typeface="Calibri"/>
                <a:sym typeface="Calibri"/>
              </a:rPr>
              <a:t>6:30 AM—7:00 AM IN THEAQUARIUM ROOM</a:t>
            </a:r>
            <a:endParaRPr sz="1400" dirty="0"/>
          </a:p>
          <a:p>
            <a:pPr algn="ctr"/>
            <a:r>
              <a:rPr lang="en-US" sz="2667" dirty="0">
                <a:solidFill>
                  <a:schemeClr val="lt2"/>
                </a:solidFill>
                <a:latin typeface="Calibri"/>
                <a:ea typeface="Calibri"/>
                <a:cs typeface="Calibri"/>
                <a:sym typeface="Calibri"/>
              </a:rPr>
              <a:t>ALL MEN WELCOME!</a:t>
            </a:r>
            <a:endParaRPr sz="1400" dirty="0"/>
          </a:p>
        </p:txBody>
      </p:sp>
      <p:pic>
        <p:nvPicPr>
          <p:cNvPr id="1026" name="Picture 2" descr="The Power of Invitation | Travis Stephens">
            <a:extLst>
              <a:ext uri="{FF2B5EF4-FFF2-40B4-BE49-F238E27FC236}">
                <a16:creationId xmlns:a16="http://schemas.microsoft.com/office/drawing/2014/main" id="{4B66809D-E5F1-8E3A-7054-C263191A988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4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 descr="https://riveroaks.org/wp-content/uploads/2022/08/Prayer.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93" name="Google Shape;193;p3"/>
          <p:cNvSpPr txBox="1"/>
          <p:nvPr/>
        </p:nvSpPr>
        <p:spPr>
          <a:xfrm>
            <a:off x="6564924" y="4862833"/>
            <a:ext cx="5380893" cy="1323592"/>
          </a:xfrm>
          <a:prstGeom prst="rect">
            <a:avLst/>
          </a:prstGeom>
          <a:noFill/>
          <a:ln>
            <a:noFill/>
          </a:ln>
        </p:spPr>
        <p:txBody>
          <a:bodyPr spcFirstLastPara="1" wrap="square" lIns="91425" tIns="45700" rIns="91425" bIns="45700" anchor="t" anchorCtr="0">
            <a:spAutoFit/>
          </a:bodyPr>
          <a:lstStyle/>
          <a:p>
            <a:pPr algn="ctr"/>
            <a:r>
              <a:rPr lang="en-US" sz="2667" dirty="0">
                <a:solidFill>
                  <a:schemeClr val="lt2"/>
                </a:solidFill>
                <a:latin typeface="Calibri"/>
                <a:ea typeface="Calibri"/>
                <a:cs typeface="Calibri"/>
                <a:sym typeface="Calibri"/>
              </a:rPr>
              <a:t>6:30 AM—7:00 AM IN THE AQUARIUM ROOM</a:t>
            </a:r>
            <a:endParaRPr sz="1400" dirty="0"/>
          </a:p>
          <a:p>
            <a:pPr algn="ctr"/>
            <a:r>
              <a:rPr lang="en-US" sz="2667" dirty="0">
                <a:solidFill>
                  <a:schemeClr val="lt2"/>
                </a:solidFill>
                <a:latin typeface="Calibri"/>
                <a:ea typeface="Calibri"/>
                <a:cs typeface="Calibri"/>
                <a:sym typeface="Calibri"/>
              </a:rPr>
              <a:t>ALL MEN WELCOME!</a:t>
            </a:r>
            <a:endParaRPr sz="1400" dirty="0"/>
          </a:p>
        </p:txBody>
      </p:sp>
    </p:spTree>
    <p:extLst>
      <p:ext uri="{BB962C8B-B14F-4D97-AF65-F5344CB8AC3E}">
        <p14:creationId xmlns:p14="http://schemas.microsoft.com/office/powerpoint/2010/main" val="3491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5514C-86DF-4E5B-8488-E0BB1F33FB3C}"/>
              </a:ext>
            </a:extLst>
          </p:cNvPr>
          <p:cNvPicPr>
            <a:picLocks noChangeAspect="1"/>
          </p:cNvPicPr>
          <p:nvPr/>
        </p:nvPicPr>
        <p:blipFill>
          <a:blip r:embed="rId3"/>
          <a:stretch>
            <a:fillRect/>
          </a:stretch>
        </p:blipFill>
        <p:spPr>
          <a:xfrm>
            <a:off x="0" y="2"/>
            <a:ext cx="12192000" cy="6857999"/>
          </a:xfrm>
          <a:prstGeom prst="rect">
            <a:avLst/>
          </a:prstGeom>
        </p:spPr>
      </p:pic>
    </p:spTree>
    <p:extLst>
      <p:ext uri="{BB962C8B-B14F-4D97-AF65-F5344CB8AC3E}">
        <p14:creationId xmlns:p14="http://schemas.microsoft.com/office/powerpoint/2010/main" val="35100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sz="1400" dirty="0"/>
          </a:p>
        </p:txBody>
      </p:sp>
      <p:grpSp>
        <p:nvGrpSpPr>
          <p:cNvPr id="3" name="Group 3"/>
          <p:cNvGrpSpPr/>
          <p:nvPr/>
        </p:nvGrpSpPr>
        <p:grpSpPr>
          <a:xfrm>
            <a:off x="0" y="5167733"/>
            <a:ext cx="12192000" cy="1690268"/>
            <a:chOff x="0" y="0"/>
            <a:chExt cx="4816593" cy="667760"/>
          </a:xfrm>
        </p:grpSpPr>
        <p:sp>
          <p:nvSpPr>
            <p:cNvPr id="4" name="Freeform 4"/>
            <p:cNvSpPr/>
            <p:nvPr/>
          </p:nvSpPr>
          <p:spPr>
            <a:xfrm>
              <a:off x="0" y="0"/>
              <a:ext cx="4816592" cy="667760"/>
            </a:xfrm>
            <a:custGeom>
              <a:avLst/>
              <a:gdLst/>
              <a:ahLst/>
              <a:cxnLst/>
              <a:rect l="l" t="t" r="r" b="b"/>
              <a:pathLst>
                <a:path w="4816592" h="667760">
                  <a:moveTo>
                    <a:pt x="0" y="0"/>
                  </a:moveTo>
                  <a:lnTo>
                    <a:pt x="4816592" y="0"/>
                  </a:lnTo>
                  <a:lnTo>
                    <a:pt x="4816592" y="667760"/>
                  </a:lnTo>
                  <a:lnTo>
                    <a:pt x="0" y="667760"/>
                  </a:lnTo>
                  <a:close/>
                </a:path>
              </a:pathLst>
            </a:custGeom>
            <a:solidFill>
              <a:srgbClr val="000000"/>
            </a:solidFill>
          </p:spPr>
          <p:txBody>
            <a:bodyPr/>
            <a:lstStyle/>
            <a:p>
              <a:endParaRPr lang="en-US" sz="1400" dirty="0"/>
            </a:p>
          </p:txBody>
        </p:sp>
        <p:sp>
          <p:nvSpPr>
            <p:cNvPr id="5" name="TextBox 5"/>
            <p:cNvSpPr txBox="1"/>
            <p:nvPr/>
          </p:nvSpPr>
          <p:spPr>
            <a:xfrm>
              <a:off x="0" y="-38100"/>
              <a:ext cx="4816593" cy="705860"/>
            </a:xfrm>
            <a:prstGeom prst="rect">
              <a:avLst/>
            </a:prstGeom>
          </p:spPr>
          <p:txBody>
            <a:bodyPr lIns="33867" tIns="33867" rIns="33867" bIns="33867" rtlCol="0" anchor="ctr"/>
            <a:lstStyle/>
            <a:p>
              <a:pPr algn="ctr">
                <a:lnSpc>
                  <a:spcPts val="1773"/>
                </a:lnSpc>
              </a:pPr>
              <a:endParaRPr sz="1200" dirty="0"/>
            </a:p>
          </p:txBody>
        </p:sp>
      </p:grpSp>
      <p:sp>
        <p:nvSpPr>
          <p:cNvPr id="6" name="TextBox 6"/>
          <p:cNvSpPr txBox="1"/>
          <p:nvPr/>
        </p:nvSpPr>
        <p:spPr>
          <a:xfrm>
            <a:off x="304800" y="5290614"/>
            <a:ext cx="11506200" cy="1293880"/>
          </a:xfrm>
          <a:prstGeom prst="rect">
            <a:avLst/>
          </a:prstGeom>
        </p:spPr>
        <p:txBody>
          <a:bodyPr wrap="square" lIns="0" tIns="0" rIns="0" bIns="0" rtlCol="0" anchor="t">
            <a:spAutoFit/>
          </a:bodyPr>
          <a:lstStyle/>
          <a:p>
            <a:pPr algn="ctr">
              <a:lnSpc>
                <a:spcPts val="11201"/>
              </a:lnSpc>
            </a:pPr>
            <a:r>
              <a:rPr lang="en-US" sz="6400" b="1" i="1" dirty="0">
                <a:solidFill>
                  <a:srgbClr val="FFFFFF"/>
                </a:solidFill>
                <a:latin typeface="League Spartan"/>
              </a:rPr>
              <a:t>Welcome Brad Olson</a:t>
            </a:r>
          </a:p>
        </p:txBody>
      </p:sp>
    </p:spTree>
    <p:extLst>
      <p:ext uri="{BB962C8B-B14F-4D97-AF65-F5344CB8AC3E}">
        <p14:creationId xmlns:p14="http://schemas.microsoft.com/office/powerpoint/2010/main" val="13292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199837"/>
            <a:ext cx="6392421" cy="4441612"/>
          </a:xfrm>
        </p:spPr>
        <p:txBody>
          <a:bodyPr anchor="ctr"/>
          <a:lstStyle/>
          <a:p>
            <a:r>
              <a:rPr lang="en-US" sz="4400" dirty="0"/>
              <a:t>How do we love?</a:t>
            </a:r>
            <a:br>
              <a:rPr lang="en-US" sz="4400" dirty="0"/>
            </a:br>
            <a:r>
              <a:rPr lang="en-US" sz="4400" dirty="0">
                <a:solidFill>
                  <a:schemeClr val="accent3">
                    <a:lumMod val="75000"/>
                  </a:schemeClr>
                </a:solidFill>
              </a:rPr>
              <a:t>John 13</a:t>
            </a:r>
            <a:br>
              <a:rPr lang="en-US" dirty="0"/>
            </a:br>
            <a:br>
              <a:rPr lang="en-US" dirty="0"/>
            </a:br>
            <a:r>
              <a:rPr lang="en-US" u="sng" dirty="0">
                <a:solidFill>
                  <a:schemeClr val="accent3">
                    <a:lumMod val="75000"/>
                  </a:schemeClr>
                </a:solidFill>
              </a:rPr>
              <a:t>Bradleyolson.net</a:t>
            </a:r>
          </a:p>
        </p:txBody>
      </p:sp>
    </p:spTree>
    <p:extLst>
      <p:ext uri="{BB962C8B-B14F-4D97-AF65-F5344CB8AC3E}">
        <p14:creationId xmlns:p14="http://schemas.microsoft.com/office/powerpoint/2010/main" val="220243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914400" y="1057274"/>
            <a:ext cx="10511627" cy="1012785"/>
          </a:xfrm>
        </p:spPr>
        <p:txBody>
          <a:bodyPr anchor="b">
            <a:normAutofit/>
          </a:bodyPr>
          <a:lstStyle/>
          <a:p>
            <a:r>
              <a:rPr lang="en-US" dirty="0"/>
              <a:t>What is love?</a:t>
            </a:r>
          </a:p>
        </p:txBody>
      </p:sp>
      <p:pic>
        <p:nvPicPr>
          <p:cNvPr id="7" name="Picture Placeholder 6">
            <a:extLst>
              <a:ext uri="{FF2B5EF4-FFF2-40B4-BE49-F238E27FC236}">
                <a16:creationId xmlns:a16="http://schemas.microsoft.com/office/drawing/2014/main" id="{DD186EAB-37C7-E7E6-AE8D-F077D02804F9}"/>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p:blipFill>
        <p:spPr>
          <a:xfrm>
            <a:off x="914400" y="2316067"/>
            <a:ext cx="10511627" cy="3948557"/>
          </a:xfrm>
          <a:noFill/>
        </p:spPr>
      </p:pic>
    </p:spTree>
    <p:extLst>
      <p:ext uri="{BB962C8B-B14F-4D97-AF65-F5344CB8AC3E}">
        <p14:creationId xmlns:p14="http://schemas.microsoft.com/office/powerpoint/2010/main" val="29064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5D7B7F6F-2C08-4296-B7AB-C2C3F4219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99543C-82E8-4821-93BD-5A60BEB423E2}">
  <ds:schemaRefs>
    <ds:schemaRef ds:uri="http://schemas.microsoft.com/sharepoint/v3/contenttype/forms"/>
  </ds:schemaRefs>
</ds:datastoreItem>
</file>

<file path=customXml/itemProps3.xml><?xml version="1.0" encoding="utf-8"?>
<ds:datastoreItem xmlns:ds="http://schemas.openxmlformats.org/officeDocument/2006/customXml" ds:itemID="{A7FA76D1-3C6D-40BC-A42D-496B6EDE8B8C}">
  <ds:schemaRefs>
    <ds:schemaRef ds:uri="http://purl.org/dc/elements/1.1/"/>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infopath/2007/PartnerControls"/>
    <ds:schemaRef ds:uri="230e9df3-be65-4c73-a93b-d1236ebd677e"/>
    <ds:schemaRef ds:uri="http://schemas.microsoft.com/office/2006/documentManagement/types"/>
    <ds:schemaRef ds:uri="71af3243-3dd4-4a8d-8c0d-dd76da1f02a5"/>
    <ds:schemaRef ds:uri="16c05727-aa75-4e4a-9b5f-8a80a1165891"/>
    <ds:schemaRef ds:uri="http://schemas.microsoft.com/sharepoint/v3"/>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7076</Words>
  <Application>Microsoft Office PowerPoint</Application>
  <PresentationFormat>Widescreen</PresentationFormat>
  <Paragraphs>407</Paragraphs>
  <Slides>36</Slides>
  <Notes>36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Aptos</vt:lpstr>
      <vt:lpstr>Arial</vt:lpstr>
      <vt:lpstr>Arial Black</vt:lpstr>
      <vt:lpstr>Calibri</vt:lpstr>
      <vt:lpstr>Corbel</vt:lpstr>
      <vt:lpstr>Google Sans</vt:lpstr>
      <vt:lpstr>Impact</vt:lpstr>
      <vt:lpstr>League Spartan</vt:lpstr>
      <vt:lpstr>Monda</vt:lpstr>
      <vt:lpstr>Sabon Next LT</vt:lpstr>
      <vt:lpstr>sofia-pro</vt:lpstr>
      <vt:lpstr>Symbol</vt:lpstr>
      <vt:lpstr>system-ui</vt:lpstr>
      <vt:lpstr>Tahoma</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love? John 13  Bradleyolson.net</vt:lpstr>
      <vt:lpstr>What is love?</vt:lpstr>
      <vt:lpstr>Modern Culture and love</vt:lpstr>
      <vt:lpstr>PowerPoint Presentation</vt:lpstr>
      <vt:lpstr>PowerPoint Presentation</vt:lpstr>
      <vt:lpstr>The culture</vt:lpstr>
      <vt:lpstr>The event</vt:lpstr>
      <vt:lpstr>The Symbol </vt:lpstr>
      <vt:lpstr>The event</vt:lpstr>
      <vt:lpstr>A new command</vt:lpstr>
      <vt:lpstr>What does love look like?</vt:lpstr>
      <vt:lpstr>The heart of agape</vt:lpstr>
      <vt:lpstr>Selfless humility (13:4-5)</vt:lpstr>
      <vt:lpstr>Philippians 2:5-7</vt:lpstr>
      <vt:lpstr>Reflection of God</vt:lpstr>
      <vt:lpstr>Intentional Actions</vt:lpstr>
      <vt:lpstr>One Another</vt:lpstr>
      <vt:lpstr>Risks of Vulnerability</vt:lpstr>
      <vt:lpstr>Vulnerability = able to be wounded</vt:lpstr>
      <vt:lpstr>C.S.Lewis</vt:lpstr>
      <vt:lpstr>Persevering</vt:lpstr>
      <vt:lpstr>Perseverance</vt:lpstr>
      <vt:lpstr>Unconditional</vt:lpstr>
      <vt:lpstr>Unconditional</vt:lpstr>
      <vt:lpstr>Empathy</vt:lpstr>
      <vt:lpstr>Table questions</vt:lpstr>
      <vt:lpstr>4 Pillars of IronMen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2023-12-10T16:20:53Z</dcterms:created>
  <dcterms:modified xsi:type="dcterms:W3CDTF">2025-01-27T21:10:22Z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