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Lato" panose="020F0502020204030204" pitchFamily="34" charset="0"/>
      <p:regular r:id="rId13"/>
      <p:bold r:id="rId14"/>
      <p:italic r:id="rId15"/>
      <p:boldItalic r:id="rId16"/>
    </p:embeddedFont>
    <p:embeddedFont>
      <p:font typeface="Lato Light" panose="020F0502020204030204" pitchFamily="34" charset="0"/>
      <p:regular r:id="rId17"/>
      <p:bold r:id="rId18"/>
      <p:italic r:id="rId19"/>
      <p:boldItalic r:id="rId20"/>
    </p:embeddedFont>
    <p:embeddedFont>
      <p:font typeface="Poppins" panose="020B0502040204020203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3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77355"/>
            <a:ext cx="11049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95275" y="3225105"/>
            <a:ext cx="1160145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Empowering </a:t>
            </a:r>
            <a:r>
              <a:rPr lang="en-US" sz="6000" b="1" i="0" u="none" strike="noStrike" cap="none">
                <a:solidFill>
                  <a:srgbClr val="14B8A6"/>
                </a:solidFill>
                <a:latin typeface="Poppins"/>
                <a:ea typeface="Poppins"/>
                <a:cs typeface="Poppins"/>
                <a:sym typeface="Poppins"/>
              </a:rPr>
              <a:t>Brain</a:t>
            </a:r>
            <a:r>
              <a:rPr lang="en-US" sz="6000" b="1" i="0" u="none" strike="noStrike" cap="non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 Literacy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571500" y="4309834"/>
            <a:ext cx="11049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64748B"/>
                </a:solidFill>
                <a:latin typeface="Lato Light"/>
                <a:ea typeface="Lato Light"/>
                <a:cs typeface="Lato Light"/>
                <a:sym typeface="Lato Light"/>
              </a:rPr>
              <a:t>Led by your NeuroHelp Leaders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2"/>
          <p:cNvSpPr txBox="1"/>
          <p:nvPr/>
        </p:nvSpPr>
        <p:spPr>
          <a:xfrm>
            <a:off x="295275" y="2077342"/>
            <a:ext cx="11601450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14B8A6"/>
                </a:solidFill>
                <a:latin typeface="Poppins"/>
                <a:ea typeface="Poppins"/>
                <a:cs typeface="Poppins"/>
                <a:sym typeface="Poppins"/>
              </a:rPr>
              <a:t>Questions?</a:t>
            </a:r>
            <a:endParaRPr/>
          </a:p>
        </p:txBody>
      </p:sp>
      <p:sp>
        <p:nvSpPr>
          <p:cNvPr id="212" name="Google Shape;212;p22"/>
          <p:cNvSpPr txBox="1"/>
          <p:nvPr/>
        </p:nvSpPr>
        <p:spPr>
          <a:xfrm>
            <a:off x="571500" y="3172717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Let's discuss how we can bring NeuroHelp to your school community.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/>
          <p:nvPr/>
        </p:nvSpPr>
        <p:spPr>
          <a:xfrm>
            <a:off x="5524500" y="2333625"/>
            <a:ext cx="1143000" cy="57150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2100262" y="2771775"/>
            <a:ext cx="8391048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OUR GLOBAL MISSION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2286000" y="3990975"/>
            <a:ext cx="7620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Establishing student-led neuroscience chapters to transform public health, recognize emergencies, and spread lifelong brain health literacy.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024062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571500" y="2281237"/>
            <a:ext cx="52387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The human brain is a structured map of specialized processing zones. Understanding this geography is the first step in clinical awareness.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1028700" y="3481387"/>
            <a:ext cx="4781550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Frontal Lobe:</a:t>
            </a:r>
            <a:r>
              <a:rPr lang="en-US" sz="1800" b="0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 Executive function &amp; rational planning.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1028700" y="4271962"/>
            <a:ext cx="4781550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Temporal Lobe:</a:t>
            </a:r>
            <a:r>
              <a:rPr lang="en-US" sz="1800" b="0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 Language comprehension &amp; memory.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1066800" y="5062537"/>
            <a:ext cx="4743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Occipital Lobe:</a:t>
            </a:r>
            <a:r>
              <a:rPr lang="en-US" sz="1800" b="0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 Visual processing.</a:t>
            </a:r>
            <a:endParaRPr/>
          </a:p>
        </p:txBody>
      </p:sp>
      <p:pic>
        <p:nvPicPr>
          <p:cNvPr id="106" name="Google Shape;106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619500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410075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5062537"/>
            <a:ext cx="3048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FUNCTIONAL NEUROANATOMY</a:t>
            </a:r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5" title="NeuroHelp - Brain Mapping Poster.png"/>
          <p:cNvPicPr preferRelativeResize="0"/>
          <p:nvPr/>
        </p:nvPicPr>
        <p:blipFill rotWithShape="1">
          <a:blip r:embed="rId8">
            <a:alphaModFix/>
          </a:blip>
          <a:srcRect l="6202" t="18644" r="51575" b="59755"/>
          <a:stretch/>
        </p:blipFill>
        <p:spPr>
          <a:xfrm>
            <a:off x="6381750" y="1411000"/>
            <a:ext cx="4917276" cy="4506999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/>
          <p:nvPr/>
        </p:nvSpPr>
        <p:spPr>
          <a:xfrm>
            <a:off x="761997" y="3060675"/>
            <a:ext cx="3989700" cy="16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0" b="1" i="0" u="none" strike="noStrike" cap="none">
                <a:solidFill>
                  <a:srgbClr val="14B8A6"/>
                </a:solidFill>
                <a:latin typeface="Poppins"/>
                <a:ea typeface="Poppins"/>
                <a:cs typeface="Poppins"/>
                <a:sym typeface="Poppins"/>
              </a:rPr>
              <a:t>795k</a:t>
            </a:r>
            <a:endParaRPr/>
          </a:p>
        </p:txBody>
      </p:sp>
      <p:sp>
        <p:nvSpPr>
          <p:cNvPr id="118" name="Google Shape;118;p16"/>
          <p:cNvSpPr txBox="1"/>
          <p:nvPr/>
        </p:nvSpPr>
        <p:spPr>
          <a:xfrm>
            <a:off x="1243012" y="4505325"/>
            <a:ext cx="32194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Annual Strokes in the US</a:t>
            </a:r>
            <a:endParaRPr/>
          </a:p>
        </p:txBody>
      </p:sp>
      <p:sp>
        <p:nvSpPr>
          <p:cNvPr id="119" name="Google Shape;119;p16"/>
          <p:cNvSpPr txBox="1"/>
          <p:nvPr/>
        </p:nvSpPr>
        <p:spPr>
          <a:xfrm>
            <a:off x="6186487" y="3118720"/>
            <a:ext cx="50007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A Call to Action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6186487" y="3457575"/>
            <a:ext cx="47625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Neurological emergencies affect hundreds of thousands every year. Despite high frequency, bystander awareness remains critically low. Student chapters bridge this gap through immediate, localized education.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PUBLIC HEALTH IMPACT</a:t>
            </a: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90825"/>
            <a:ext cx="2583656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93281" y="2790825"/>
            <a:ext cx="2583656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15062" y="2790825"/>
            <a:ext cx="2583656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36843" y="2790825"/>
            <a:ext cx="2583656" cy="22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7"/>
          <p:cNvSpPr txBox="1"/>
          <p:nvPr/>
        </p:nvSpPr>
        <p:spPr>
          <a:xfrm>
            <a:off x="816947" y="3733800"/>
            <a:ext cx="2092761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Face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866775" y="4162425"/>
            <a:ext cx="1993106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Ask the person to smile. Does one side droop?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3638728" y="3733800"/>
            <a:ext cx="2092761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Arm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3688556" y="4162425"/>
            <a:ext cx="1993106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Raise both arms. Does one drift downward?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6460509" y="3733800"/>
            <a:ext cx="2092761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Speech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6510337" y="4162425"/>
            <a:ext cx="1993106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Repeat a simple phrase. Is the speech slurred?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9282291" y="3733800"/>
            <a:ext cx="2092761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Time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9332118" y="4162425"/>
            <a:ext cx="1993106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Call 911 immediately if any signs are present.</a:t>
            </a:r>
            <a:endParaRPr/>
          </a:p>
        </p:txBody>
      </p:sp>
      <p:pic>
        <p:nvPicPr>
          <p:cNvPr id="140" name="Google Shape;140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72828" y="3124200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18421" y="3124200"/>
            <a:ext cx="33337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16390" y="3124200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138171" y="3124200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THE FAST EMERGENCY PROTOCOL</a:t>
            </a:r>
            <a:endParaRPr/>
          </a:p>
        </p:txBody>
      </p:sp>
      <p:sp>
        <p:nvSpPr>
          <p:cNvPr id="145" name="Google Shape;145;p17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847975"/>
            <a:ext cx="5238750" cy="216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3000375"/>
            <a:ext cx="5238750" cy="18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/>
        </p:nvSpPr>
        <p:spPr>
          <a:xfrm>
            <a:off x="962025" y="3238500"/>
            <a:ext cx="46806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>
                <a:solidFill>
                  <a:srgbClr val="14B8A6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  <a:r>
              <a:rPr lang="en-US" sz="1404" b="1" i="0" u="none" strike="noStrike" cap="none">
                <a:solidFill>
                  <a:srgbClr val="14B8A6"/>
                </a:solidFill>
                <a:latin typeface="Poppins"/>
                <a:ea typeface="Poppins"/>
                <a:cs typeface="Poppins"/>
                <a:sym typeface="Poppins"/>
              </a:rPr>
              <a:t>Seizure Safety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962025" y="3705225"/>
            <a:ext cx="44577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Identify active focal or generalized seizures. Protect the head, clear the area, and never restrain the individual.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6772275" y="3390900"/>
            <a:ext cx="46806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>
                <a:solidFill>
                  <a:srgbClr val="14B8A6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  <a:r>
              <a:rPr lang="en-US" sz="1404" b="1" i="0" u="none" strike="noStrike" cap="none">
                <a:solidFill>
                  <a:srgbClr val="14B8A6"/>
                </a:solidFill>
                <a:latin typeface="Poppins"/>
                <a:ea typeface="Poppins"/>
                <a:cs typeface="Poppins"/>
                <a:sym typeface="Poppins"/>
              </a:rPr>
              <a:t>Concussion Care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6772275" y="3857625"/>
            <a:ext cx="4457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Recognize "return-to-play" indicators. Immediate rest is vital to prevent secondary impact syndromes.</a:t>
            </a:r>
            <a:endParaRPr/>
          </a:p>
        </p:txBody>
      </p:sp>
      <p:pic>
        <p:nvPicPr>
          <p:cNvPr id="157" name="Google Shape;157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2025" y="3286125"/>
            <a:ext cx="152400" cy="17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72275" y="3438525"/>
            <a:ext cx="200025" cy="17829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8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BEYOND STROKE AWARENESS</a:t>
            </a:r>
            <a:endParaRPr/>
          </a:p>
        </p:txBody>
      </p:sp>
      <p:sp>
        <p:nvSpPr>
          <p:cNvPr id="160" name="Google Shape;160;p18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785937"/>
            <a:ext cx="52387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9"/>
          <p:cNvSpPr txBox="1"/>
          <p:nvPr/>
        </p:nvSpPr>
        <p:spPr>
          <a:xfrm>
            <a:off x="962025" y="2562225"/>
            <a:ext cx="4848225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Sleep Architecture:</a:t>
            </a:r>
            <a:r>
              <a:rPr lang="en-US" sz="1800" b="0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 Target 7-9 hours for recovery.</a:t>
            </a:r>
            <a:endParaRPr/>
          </a:p>
        </p:txBody>
      </p:sp>
      <p:sp>
        <p:nvSpPr>
          <p:cNvPr id="168" name="Google Shape;168;p19"/>
          <p:cNvSpPr txBox="1"/>
          <p:nvPr/>
        </p:nvSpPr>
        <p:spPr>
          <a:xfrm>
            <a:off x="962025" y="3352800"/>
            <a:ext cx="484822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Hydration:</a:t>
            </a:r>
            <a:r>
              <a:rPr lang="en-US" sz="1800" b="0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 Maintain baseline metabolic flow.</a:t>
            </a:r>
            <a:endParaRPr/>
          </a:p>
        </p:txBody>
      </p:sp>
      <p:sp>
        <p:nvSpPr>
          <p:cNvPr id="169" name="Google Shape;169;p19"/>
          <p:cNvSpPr txBox="1"/>
          <p:nvPr/>
        </p:nvSpPr>
        <p:spPr>
          <a:xfrm>
            <a:off x="1000125" y="3867150"/>
            <a:ext cx="4810125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Aerobic Movement:</a:t>
            </a:r>
            <a:r>
              <a:rPr lang="en-US" sz="1800" b="0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 Boost Circle of Willis circulation.</a:t>
            </a: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1066800" y="4657725"/>
            <a:ext cx="4743450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Lifelong Learning:</a:t>
            </a:r>
            <a:r>
              <a:rPr lang="en-US" sz="1800" b="0" i="0" u="none" strike="noStrike" cap="none">
                <a:solidFill>
                  <a:srgbClr val="0B1F33"/>
                </a:solidFill>
                <a:latin typeface="Lato"/>
                <a:ea typeface="Lato"/>
                <a:cs typeface="Lato"/>
                <a:sym typeface="Lato"/>
              </a:rPr>
              <a:t> Drive synaptic plasticity daily.</a:t>
            </a:r>
            <a:endParaRPr/>
          </a:p>
        </p:txBody>
      </p:sp>
      <p:pic>
        <p:nvPicPr>
          <p:cNvPr id="171" name="Google Shape;171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700337"/>
            <a:ext cx="20002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352800"/>
            <a:ext cx="20002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005262"/>
            <a:ext cx="23812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4795837"/>
            <a:ext cx="3048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9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DAILY BRAIN HEALTH HABITS</a:t>
            </a:r>
            <a:endParaRPr/>
          </a:p>
        </p:txBody>
      </p:sp>
      <p:sp>
        <p:nvSpPr>
          <p:cNvPr id="176" name="Google Shape;176;p19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19" title="NeuroHelp - Brain Mapping Poster.png"/>
          <p:cNvPicPr preferRelativeResize="0"/>
          <p:nvPr/>
        </p:nvPicPr>
        <p:blipFill rotWithShape="1">
          <a:blip r:embed="rId9">
            <a:alphaModFix/>
          </a:blip>
          <a:srcRect l="52093" t="42854" r="5530" b="32418"/>
          <a:stretch/>
        </p:blipFill>
        <p:spPr>
          <a:xfrm>
            <a:off x="6848650" y="1334900"/>
            <a:ext cx="4531500" cy="4737276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0"/>
          <p:cNvSpPr/>
          <p:nvPr/>
        </p:nvSpPr>
        <p:spPr>
          <a:xfrm>
            <a:off x="571500" y="3929062"/>
            <a:ext cx="11049000" cy="381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0"/>
          <p:cNvSpPr/>
          <p:nvPr/>
        </p:nvSpPr>
        <p:spPr>
          <a:xfrm>
            <a:off x="1476375" y="3021252"/>
            <a:ext cx="285900" cy="285900"/>
          </a:xfrm>
          <a:prstGeom prst="roundRect">
            <a:avLst>
              <a:gd name="adj" fmla="val 50000"/>
            </a:avLst>
          </a:prstGeom>
          <a:solidFill>
            <a:srgbClr val="14B8A6"/>
          </a:solidFill>
          <a:ln w="57150" cap="flat" cmpd="sng">
            <a:solidFill>
              <a:srgbClr val="F8FA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0"/>
          <p:cNvSpPr txBox="1"/>
          <p:nvPr/>
        </p:nvSpPr>
        <p:spPr>
          <a:xfrm>
            <a:off x="519112" y="3497502"/>
            <a:ext cx="2200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Apply</a:t>
            </a:r>
            <a:endParaRPr/>
          </a:p>
        </p:txBody>
      </p:sp>
      <p:sp>
        <p:nvSpPr>
          <p:cNvPr id="186" name="Google Shape;186;p20"/>
          <p:cNvSpPr txBox="1"/>
          <p:nvPr/>
        </p:nvSpPr>
        <p:spPr>
          <a:xfrm>
            <a:off x="571500" y="4171950"/>
            <a:ext cx="2095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Submit school application</a:t>
            </a:r>
            <a:endParaRPr/>
          </a:p>
        </p:txBody>
      </p:sp>
      <p:sp>
        <p:nvSpPr>
          <p:cNvPr id="187" name="Google Shape;187;p20"/>
          <p:cNvSpPr/>
          <p:nvPr/>
        </p:nvSpPr>
        <p:spPr>
          <a:xfrm>
            <a:off x="4460825" y="3021252"/>
            <a:ext cx="285900" cy="285900"/>
          </a:xfrm>
          <a:prstGeom prst="roundRect">
            <a:avLst>
              <a:gd name="adj" fmla="val 50000"/>
            </a:avLst>
          </a:prstGeom>
          <a:solidFill>
            <a:srgbClr val="14B8A6"/>
          </a:solidFill>
          <a:ln w="57150" cap="flat" cmpd="sng">
            <a:solidFill>
              <a:srgbClr val="F8FA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0"/>
          <p:cNvSpPr txBox="1"/>
          <p:nvPr/>
        </p:nvSpPr>
        <p:spPr>
          <a:xfrm>
            <a:off x="3503562" y="3497502"/>
            <a:ext cx="2200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Launch</a:t>
            </a:r>
            <a:endParaRPr/>
          </a:p>
        </p:txBody>
      </p:sp>
      <p:sp>
        <p:nvSpPr>
          <p:cNvPr id="189" name="Google Shape;189;p20"/>
          <p:cNvSpPr txBox="1"/>
          <p:nvPr/>
        </p:nvSpPr>
        <p:spPr>
          <a:xfrm>
            <a:off x="3555950" y="4171950"/>
            <a:ext cx="2095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Receive Starter Pack</a:t>
            </a: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7445275" y="3021252"/>
            <a:ext cx="285900" cy="285900"/>
          </a:xfrm>
          <a:prstGeom prst="roundRect">
            <a:avLst>
              <a:gd name="adj" fmla="val 50000"/>
            </a:avLst>
          </a:prstGeom>
          <a:solidFill>
            <a:srgbClr val="14B8A6"/>
          </a:solidFill>
          <a:ln w="57150" cap="flat" cmpd="sng">
            <a:solidFill>
              <a:srgbClr val="F8FA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0"/>
          <p:cNvSpPr txBox="1"/>
          <p:nvPr/>
        </p:nvSpPr>
        <p:spPr>
          <a:xfrm>
            <a:off x="6488013" y="3497502"/>
            <a:ext cx="2200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Educate</a:t>
            </a:r>
            <a:endParaRPr/>
          </a:p>
        </p:txBody>
      </p:sp>
      <p:sp>
        <p:nvSpPr>
          <p:cNvPr id="192" name="Google Shape;192;p20"/>
          <p:cNvSpPr txBox="1"/>
          <p:nvPr/>
        </p:nvSpPr>
        <p:spPr>
          <a:xfrm>
            <a:off x="6540400" y="4171950"/>
            <a:ext cx="2095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Host campus workshops</a:t>
            </a:r>
            <a:endParaRPr/>
          </a:p>
        </p:txBody>
      </p:sp>
      <p:sp>
        <p:nvSpPr>
          <p:cNvPr id="193" name="Google Shape;193;p20"/>
          <p:cNvSpPr/>
          <p:nvPr/>
        </p:nvSpPr>
        <p:spPr>
          <a:xfrm>
            <a:off x="10429726" y="3021252"/>
            <a:ext cx="285900" cy="285900"/>
          </a:xfrm>
          <a:prstGeom prst="roundRect">
            <a:avLst>
              <a:gd name="adj" fmla="val 50000"/>
            </a:avLst>
          </a:prstGeom>
          <a:solidFill>
            <a:srgbClr val="14B8A6"/>
          </a:solidFill>
          <a:ln w="57150" cap="flat" cmpd="sng">
            <a:solidFill>
              <a:srgbClr val="F8FA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0"/>
          <p:cNvSpPr txBox="1"/>
          <p:nvPr/>
        </p:nvSpPr>
        <p:spPr>
          <a:xfrm>
            <a:off x="9472463" y="3497502"/>
            <a:ext cx="2200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Lead</a:t>
            </a:r>
            <a:endParaRPr/>
          </a:p>
        </p:txBody>
      </p:sp>
      <p:sp>
        <p:nvSpPr>
          <p:cNvPr id="195" name="Google Shape;195;p20"/>
          <p:cNvSpPr txBox="1"/>
          <p:nvPr/>
        </p:nvSpPr>
        <p:spPr>
          <a:xfrm>
            <a:off x="9524851" y="4171950"/>
            <a:ext cx="2095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District-wide impact</a:t>
            </a:r>
            <a:endParaRPr/>
          </a:p>
        </p:txBody>
      </p:sp>
      <p:sp>
        <p:nvSpPr>
          <p:cNvPr id="196" name="Google Shape;196;p20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0B1F33"/>
                </a:solidFill>
                <a:latin typeface="Poppins"/>
                <a:ea typeface="Poppins"/>
                <a:cs typeface="Poppins"/>
                <a:sym typeface="Poppins"/>
              </a:rPr>
              <a:t>THE PATH TO CHAPTER LEADERSHIP</a:t>
            </a:r>
            <a:endParaRPr/>
          </a:p>
        </p:txBody>
      </p:sp>
      <p:sp>
        <p:nvSpPr>
          <p:cNvPr id="197" name="Google Shape;197;p20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1" title="Gemini_Generated_Image_5hi24u5hi24u5hi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1"/>
          <p:cNvSpPr txBox="1"/>
          <p:nvPr/>
        </p:nvSpPr>
        <p:spPr>
          <a:xfrm>
            <a:off x="571500" y="1880300"/>
            <a:ext cx="111651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Become a Community Health Leader</a:t>
            </a:r>
            <a:endParaRPr/>
          </a:p>
        </p:txBody>
      </p:sp>
      <p:sp>
        <p:nvSpPr>
          <p:cNvPr id="205" name="Google Shape;205;p21"/>
          <p:cNvSpPr txBox="1"/>
          <p:nvPr/>
        </p:nvSpPr>
        <p:spPr>
          <a:xfrm>
            <a:off x="571500" y="3880544"/>
            <a:ext cx="6667500" cy="109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Your voice can change the public health landscape of your school. Join the NeuroHelp initiative and start saving lives through literacy today.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Microsoft Office PowerPoint</Application>
  <PresentationFormat>Widescreen</PresentationFormat>
  <Paragraphs>46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Lato Light</vt:lpstr>
      <vt:lpstr>Arial</vt:lpstr>
      <vt:lpstr>Poppins</vt:lpstr>
      <vt:lpstr>Lato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 H</cp:lastModifiedBy>
  <cp:revision>1</cp:revision>
  <dcterms:modified xsi:type="dcterms:W3CDTF">2026-06-01T04:18:28Z</dcterms:modified>
</cp:coreProperties>
</file>