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handoutMasterIdLst>
    <p:handoutMasterId r:id="rId21"/>
  </p:handoutMasterIdLst>
  <p:sldIdLst>
    <p:sldId id="256" r:id="rId2"/>
    <p:sldId id="285" r:id="rId3"/>
    <p:sldId id="257" r:id="rId4"/>
    <p:sldId id="275" r:id="rId5"/>
    <p:sldId id="261" r:id="rId6"/>
    <p:sldId id="279" r:id="rId7"/>
    <p:sldId id="280" r:id="rId8"/>
    <p:sldId id="260" r:id="rId9"/>
    <p:sldId id="273" r:id="rId10"/>
    <p:sldId id="258" r:id="rId11"/>
    <p:sldId id="276" r:id="rId12"/>
    <p:sldId id="262" r:id="rId13"/>
    <p:sldId id="274" r:id="rId14"/>
    <p:sldId id="282" r:id="rId15"/>
    <p:sldId id="278" r:id="rId16"/>
    <p:sldId id="283" r:id="rId17"/>
    <p:sldId id="268" r:id="rId18"/>
    <p:sldId id="265" r:id="rId19"/>
  </p:sldIdLst>
  <p:sldSz cx="12192000" cy="6858000"/>
  <p:notesSz cx="6888163" cy="10020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4E5B3FA-4CF6-3CEB-6750-12A30BDB2B9A}" v="108" dt="2026-03-22T13:20:10.12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30" autoAdjust="0"/>
    <p:restoredTop sz="86441" autoAdjust="0"/>
  </p:normalViewPr>
  <p:slideViewPr>
    <p:cSldViewPr>
      <p:cViewPr varScale="1">
        <p:scale>
          <a:sx n="95" d="100"/>
          <a:sy n="95" d="100"/>
        </p:scale>
        <p:origin x="1014" y="9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varna Bhoir" userId="S::suvarna.bhoir@chanakyacapital.in::a8ec4d19-bf2e-43fa-9471-162a752ae3bf" providerId="AD" clId="Web-{B4E5B3FA-4CF6-3CEB-6750-12A30BDB2B9A}"/>
    <pc:docChg chg="modSld">
      <pc:chgData name="Suvarna Bhoir" userId="S::suvarna.bhoir@chanakyacapital.in::a8ec4d19-bf2e-43fa-9471-162a752ae3bf" providerId="AD" clId="Web-{B4E5B3FA-4CF6-3CEB-6750-12A30BDB2B9A}" dt="2026-03-22T13:20:10.128" v="100" actId="20577"/>
      <pc:docMkLst>
        <pc:docMk/>
      </pc:docMkLst>
      <pc:sldChg chg="addSp delSp modSp">
        <pc:chgData name="Suvarna Bhoir" userId="S::suvarna.bhoir@chanakyacapital.in::a8ec4d19-bf2e-43fa-9471-162a752ae3bf" providerId="AD" clId="Web-{B4E5B3FA-4CF6-3CEB-6750-12A30BDB2B9A}" dt="2026-03-22T13:20:10.128" v="100" actId="20577"/>
        <pc:sldMkLst>
          <pc:docMk/>
          <pc:sldMk cId="1056244232" sldId="262"/>
        </pc:sldMkLst>
        <pc:spChg chg="mod">
          <ac:chgData name="Suvarna Bhoir" userId="S::suvarna.bhoir@chanakyacapital.in::a8ec4d19-bf2e-43fa-9471-162a752ae3bf" providerId="AD" clId="Web-{B4E5B3FA-4CF6-3CEB-6750-12A30BDB2B9A}" dt="2026-03-22T13:20:10.128" v="100" actId="20577"/>
          <ac:spMkLst>
            <pc:docMk/>
            <pc:sldMk cId="1056244232" sldId="262"/>
            <ac:spMk id="8" creationId="{00000000-0000-0000-0000-000000000000}"/>
          </ac:spMkLst>
        </pc:spChg>
        <pc:graphicFrameChg chg="mod modGraphic">
          <ac:chgData name="Suvarna Bhoir" userId="S::suvarna.bhoir@chanakyacapital.in::a8ec4d19-bf2e-43fa-9471-162a752ae3bf" providerId="AD" clId="Web-{B4E5B3FA-4CF6-3CEB-6750-12A30BDB2B9A}" dt="2026-03-22T13:18:26.093" v="94"/>
          <ac:graphicFrameMkLst>
            <pc:docMk/>
            <pc:sldMk cId="1056244232" sldId="262"/>
            <ac:graphicFrameMk id="9" creationId="{B39B4F25-09AA-BD45-6A6C-20B3A9114BA2}"/>
          </ac:graphicFrameMkLst>
        </pc:graphicFrameChg>
        <pc:graphicFrameChg chg="add del mod">
          <ac:chgData name="Suvarna Bhoir" userId="S::suvarna.bhoir@chanakyacapital.in::a8ec4d19-bf2e-43fa-9471-162a752ae3bf" providerId="AD" clId="Web-{B4E5B3FA-4CF6-3CEB-6750-12A30BDB2B9A}" dt="2026-03-22T13:04:15.759" v="20"/>
          <ac:graphicFrameMkLst>
            <pc:docMk/>
            <pc:sldMk cId="1056244232" sldId="262"/>
            <ac:graphicFrameMk id="29" creationId="{4647E643-172A-FD27-E532-5D1B14C37AB0}"/>
          </ac:graphicFrameMkLst>
        </pc:graphicFrameChg>
        <pc:graphicFrameChg chg="add del mod">
          <ac:chgData name="Suvarna Bhoir" userId="S::suvarna.bhoir@chanakyacapital.in::a8ec4d19-bf2e-43fa-9471-162a752ae3bf" providerId="AD" clId="Web-{B4E5B3FA-4CF6-3CEB-6750-12A30BDB2B9A}" dt="2026-03-22T13:04:32.306" v="22"/>
          <ac:graphicFrameMkLst>
            <pc:docMk/>
            <pc:sldMk cId="1056244232" sldId="262"/>
            <ac:graphicFrameMk id="44" creationId="{BC77BF22-58E7-051A-B7A8-0229C0A0014C}"/>
          </ac:graphicFrameMkLst>
        </pc:graphicFrameChg>
        <pc:graphicFrameChg chg="add del mod">
          <ac:chgData name="Suvarna Bhoir" userId="S::suvarna.bhoir@chanakyacapital.in::a8ec4d19-bf2e-43fa-9471-162a752ae3bf" providerId="AD" clId="Web-{B4E5B3FA-4CF6-3CEB-6750-12A30BDB2B9A}" dt="2026-03-22T13:07:13.232" v="24"/>
          <ac:graphicFrameMkLst>
            <pc:docMk/>
            <pc:sldMk cId="1056244232" sldId="262"/>
            <ac:graphicFrameMk id="46" creationId="{0E6168E6-B244-BC79-A8E9-3763FC437B24}"/>
          </ac:graphicFrameMkLst>
        </pc:graphicFrameChg>
        <pc:graphicFrameChg chg="add del mod">
          <ac:chgData name="Suvarna Bhoir" userId="S::suvarna.bhoir@chanakyacapital.in::a8ec4d19-bf2e-43fa-9471-162a752ae3bf" providerId="AD" clId="Web-{B4E5B3FA-4CF6-3CEB-6750-12A30BDB2B9A}" dt="2026-03-22T13:08:28.233" v="28"/>
          <ac:graphicFrameMkLst>
            <pc:docMk/>
            <pc:sldMk cId="1056244232" sldId="262"/>
            <ac:graphicFrameMk id="48" creationId="{C2A362F8-30EA-8995-5377-2899756E6727}"/>
          </ac:graphicFrameMkLst>
        </pc:graphicFrameChg>
        <pc:graphicFrameChg chg="add del mod">
          <ac:chgData name="Suvarna Bhoir" userId="S::suvarna.bhoir@chanakyacapital.in::a8ec4d19-bf2e-43fa-9471-162a752ae3bf" providerId="AD" clId="Web-{B4E5B3FA-4CF6-3CEB-6750-12A30BDB2B9A}" dt="2026-03-22T13:08:45.405" v="32"/>
          <ac:graphicFrameMkLst>
            <pc:docMk/>
            <pc:sldMk cId="1056244232" sldId="262"/>
            <ac:graphicFrameMk id="63" creationId="{91C276B7-6D84-B998-0A93-F4AF5B45059B}"/>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custAng="0">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custLinFactNeighborX="-174" custLinFactNeighborY="-5657">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custLinFactNeighborX="6748" custLinFactNeighborY="-3824">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custLinFactNeighborX="5866" custLinFactNeighborY="4448">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custLinFactNeighborX="-385" custLinFactNeighborY="8033">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custLinFactNeighborX="-6671" custLinFactNeighborY="1872">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60175" custScaleY="141537" custLinFactNeighborX="-16457" custLinFactNeighborY="8753"/>
      <dgm:spPr>
        <a:prstGeom prst="downArrow">
          <a:avLst/>
        </a:prstGeom>
      </dgm:spPr>
    </dgm:pt>
    <dgm:pt modelId="{FE5BE778-4CBA-45B3-A691-11454ABD757E}" type="pres">
      <dgm:prSet presAssocID="{127DC8C6-9A46-40EB-8CD6-B2C52CA8135D}" presName="Child6" presStyleLbl="node1" presStyleIdx="5" presStyleCnt="6" custLinFactNeighborX="-3722" custLinFactNeighborY="-5534">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solidFill>
          <a:srgbClr val="92D050"/>
        </a:solidFill>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rgbClr val="92D050"/>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solidFill>
          <a:srgbClr val="92D050"/>
        </a:solidFill>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rgbClr val="92D050"/>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chemeClr val="accent6"/>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solidFill>
          <a:srgbClr val="92D050"/>
        </a:solidFill>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D76568C-359F-481A-92BA-E41CE6B5A9F6}" type="doc">
      <dgm:prSet loTypeId="urn:microsoft.com/office/officeart/2011/layout/HexagonRadial" loCatId="cycle" qsTypeId="urn:microsoft.com/office/officeart/2005/8/quickstyle/simple2" qsCatId="simple" csTypeId="urn:microsoft.com/office/officeart/2005/8/colors/accent6_2" csCatId="accent6" phldr="1"/>
      <dgm:spPr/>
      <dgm:t>
        <a:bodyPr/>
        <a:lstStyle/>
        <a:p>
          <a:endParaRPr lang="en-IN"/>
        </a:p>
      </dgm:t>
    </dgm:pt>
    <dgm:pt modelId="{340F98D1-1223-4153-80E4-93EB80C7C75A}">
      <dgm:prSet phldrT="[Text]"/>
      <dgm:spPr>
        <a:ln>
          <a:noFill/>
        </a:ln>
      </dgm:spPr>
      <dgm:t>
        <a:bodyPr/>
        <a:lstStyle/>
        <a:p>
          <a:r>
            <a:rPr lang="en-IN" dirty="0"/>
            <a:t>Why Chanakya ?</a:t>
          </a:r>
        </a:p>
      </dgm:t>
    </dgm:pt>
    <dgm:pt modelId="{58F3BE46-475C-4788-AA6B-8E4196D6093C}" type="parTrans" cxnId="{95F027C5-A9E0-4AD3-8F76-D6EB270A8D24}">
      <dgm:prSet/>
      <dgm:spPr/>
      <dgm:t>
        <a:bodyPr/>
        <a:lstStyle/>
        <a:p>
          <a:endParaRPr lang="en-IN"/>
        </a:p>
      </dgm:t>
    </dgm:pt>
    <dgm:pt modelId="{5F3744C0-31CC-4AEB-B55A-D53264B70B7D}" type="sibTrans" cxnId="{95F027C5-A9E0-4AD3-8F76-D6EB270A8D24}">
      <dgm:prSet/>
      <dgm:spPr/>
      <dgm:t>
        <a:bodyPr/>
        <a:lstStyle/>
        <a:p>
          <a:endParaRPr lang="en-IN"/>
        </a:p>
      </dgm:t>
    </dgm:pt>
    <dgm:pt modelId="{7A540C5B-4E06-4B43-ADDE-4C4B37182015}">
      <dgm:prSet phldrT="[Text]"/>
      <dgm:spPr>
        <a:solidFill>
          <a:schemeClr val="accent6"/>
        </a:solidFill>
        <a:ln>
          <a:noFill/>
        </a:ln>
      </dgm:spPr>
      <dgm:t>
        <a:bodyPr/>
        <a:lstStyle/>
        <a:p>
          <a:r>
            <a:rPr lang="en-IN" dirty="0"/>
            <a:t>Seasoned Core Team - 35+ years experience</a:t>
          </a:r>
        </a:p>
      </dgm:t>
    </dgm:pt>
    <dgm:pt modelId="{08AEA415-D6E9-408E-9D90-19B5376960F4}" type="parTrans" cxnId="{447EC1BB-640A-4D7A-898C-8CCF4053E77E}">
      <dgm:prSet/>
      <dgm:spPr/>
      <dgm:t>
        <a:bodyPr/>
        <a:lstStyle/>
        <a:p>
          <a:endParaRPr lang="en-IN"/>
        </a:p>
      </dgm:t>
    </dgm:pt>
    <dgm:pt modelId="{9785AF7C-D6AB-4335-9D45-9200781681BF}" type="sibTrans" cxnId="{447EC1BB-640A-4D7A-898C-8CCF4053E77E}">
      <dgm:prSet/>
      <dgm:spPr/>
      <dgm:t>
        <a:bodyPr/>
        <a:lstStyle/>
        <a:p>
          <a:endParaRPr lang="en-IN"/>
        </a:p>
      </dgm:t>
    </dgm:pt>
    <dgm:pt modelId="{33212FC2-B340-4156-8DDD-5A40FA16CA79}">
      <dgm:prSet phldrT="[Text]"/>
      <dgm:spPr>
        <a:solidFill>
          <a:schemeClr val="accent6"/>
        </a:solidFill>
        <a:ln>
          <a:noFill/>
        </a:ln>
      </dgm:spPr>
      <dgm:t>
        <a:bodyPr/>
        <a:lstStyle/>
        <a:p>
          <a:r>
            <a:rPr lang="en-IN" dirty="0"/>
            <a:t>Portfolio Design - Management &amp; Optimisation strategies</a:t>
          </a:r>
        </a:p>
      </dgm:t>
    </dgm:pt>
    <dgm:pt modelId="{7821BA7B-2820-413C-91E2-FD53613594D3}" type="parTrans" cxnId="{DE5F3122-D185-432C-957E-9F4CAFEA7421}">
      <dgm:prSet/>
      <dgm:spPr/>
      <dgm:t>
        <a:bodyPr/>
        <a:lstStyle/>
        <a:p>
          <a:endParaRPr lang="en-IN"/>
        </a:p>
      </dgm:t>
    </dgm:pt>
    <dgm:pt modelId="{4A3DA754-AA41-4F04-9A09-128D834B17E7}" type="sibTrans" cxnId="{DE5F3122-D185-432C-957E-9F4CAFEA7421}">
      <dgm:prSet/>
      <dgm:spPr/>
      <dgm:t>
        <a:bodyPr/>
        <a:lstStyle/>
        <a:p>
          <a:endParaRPr lang="en-IN"/>
        </a:p>
      </dgm:t>
    </dgm:pt>
    <dgm:pt modelId="{88B1E056-C9C8-421A-9629-C8C113A8F9DC}">
      <dgm:prSet phldrT="[Text]"/>
      <dgm:spPr>
        <a:solidFill>
          <a:srgbClr val="92D050"/>
        </a:solidFill>
        <a:ln>
          <a:noFill/>
        </a:ln>
      </dgm:spPr>
      <dgm:t>
        <a:bodyPr/>
        <a:lstStyle/>
        <a:p>
          <a:endParaRPr lang="en-IN" dirty="0"/>
        </a:p>
        <a:p>
          <a:r>
            <a:rPr lang="en-IN" dirty="0"/>
            <a:t>Stock Selection - Differentiated, high performing stocks</a:t>
          </a:r>
        </a:p>
      </dgm:t>
    </dgm:pt>
    <dgm:pt modelId="{EAE9F11C-E2F3-4252-B85C-4EBCDC8D5521}" type="parTrans" cxnId="{1D23D5CB-F8EC-4CC0-AD8E-99B414AE34FF}">
      <dgm:prSet/>
      <dgm:spPr/>
      <dgm:t>
        <a:bodyPr/>
        <a:lstStyle/>
        <a:p>
          <a:endParaRPr lang="en-IN"/>
        </a:p>
      </dgm:t>
    </dgm:pt>
    <dgm:pt modelId="{CE63D779-DC03-4991-9ACD-DE156E977663}" type="sibTrans" cxnId="{1D23D5CB-F8EC-4CC0-AD8E-99B414AE34FF}">
      <dgm:prSet/>
      <dgm:spPr/>
      <dgm:t>
        <a:bodyPr/>
        <a:lstStyle/>
        <a:p>
          <a:endParaRPr lang="en-IN"/>
        </a:p>
      </dgm:t>
    </dgm:pt>
    <dgm:pt modelId="{07BDB2F5-73EA-49DE-9F7D-E0F995513656}">
      <dgm:prSet phldrT="[Text]"/>
      <dgm:spPr>
        <a:ln>
          <a:noFill/>
        </a:ln>
      </dgm:spPr>
      <dgm:t>
        <a:bodyPr/>
        <a:lstStyle/>
        <a:p>
          <a:r>
            <a:rPr lang="en-IN" dirty="0"/>
            <a:t>Deep understand of business turnaround</a:t>
          </a:r>
        </a:p>
      </dgm:t>
    </dgm:pt>
    <dgm:pt modelId="{3615299C-012B-4A54-9B1B-09F8C5FDFFB6}" type="parTrans" cxnId="{34999D7B-5A9D-4DC4-A1BA-947B61611C1E}">
      <dgm:prSet/>
      <dgm:spPr/>
      <dgm:t>
        <a:bodyPr/>
        <a:lstStyle/>
        <a:p>
          <a:endParaRPr lang="en-IN"/>
        </a:p>
      </dgm:t>
    </dgm:pt>
    <dgm:pt modelId="{8F7C364D-B627-413C-BAA2-08A249BD1EE7}" type="sibTrans" cxnId="{34999D7B-5A9D-4DC4-A1BA-947B61611C1E}">
      <dgm:prSet/>
      <dgm:spPr/>
      <dgm:t>
        <a:bodyPr/>
        <a:lstStyle/>
        <a:p>
          <a:endParaRPr lang="en-IN"/>
        </a:p>
      </dgm:t>
    </dgm:pt>
    <dgm:pt modelId="{6DB7ABB0-A5D2-44EA-8E9F-9AD36836ACFC}">
      <dgm:prSet phldrT="[Text]"/>
      <dgm:spPr>
        <a:ln>
          <a:noFill/>
        </a:ln>
      </dgm:spPr>
      <dgm:t>
        <a:bodyPr/>
        <a:lstStyle/>
        <a:p>
          <a:r>
            <a:rPr lang="en-IN" dirty="0"/>
            <a:t>Market Timing - Proprietary  Algorithm</a:t>
          </a:r>
        </a:p>
      </dgm:t>
    </dgm:pt>
    <dgm:pt modelId="{8C7F9655-211B-4983-99A6-107CD7B0FB4F}" type="parTrans" cxnId="{84AB70B3-019B-4E09-8976-9D7441039C7E}">
      <dgm:prSet/>
      <dgm:spPr/>
      <dgm:t>
        <a:bodyPr/>
        <a:lstStyle/>
        <a:p>
          <a:endParaRPr lang="en-IN"/>
        </a:p>
      </dgm:t>
    </dgm:pt>
    <dgm:pt modelId="{92A6E7B0-18BA-4C1C-8DFF-6637D2233005}" type="sibTrans" cxnId="{84AB70B3-019B-4E09-8976-9D7441039C7E}">
      <dgm:prSet/>
      <dgm:spPr/>
      <dgm:t>
        <a:bodyPr/>
        <a:lstStyle/>
        <a:p>
          <a:endParaRPr lang="en-IN"/>
        </a:p>
      </dgm:t>
    </dgm:pt>
    <dgm:pt modelId="{127DC8C6-9A46-40EB-8CD6-B2C52CA8135D}">
      <dgm:prSet phldrT="[Text]"/>
      <dgm:spPr>
        <a:ln>
          <a:noFill/>
        </a:ln>
      </dgm:spPr>
      <dgm:t>
        <a:bodyPr/>
        <a:lstStyle/>
        <a:p>
          <a:r>
            <a:rPr lang="en-IN" dirty="0"/>
            <a:t>Customized Portfolio</a:t>
          </a:r>
        </a:p>
      </dgm:t>
    </dgm:pt>
    <dgm:pt modelId="{8F0F06A2-4D90-443E-A673-C8D31F7DB4BF}" type="parTrans" cxnId="{BB2A9F0A-FF35-4994-9C16-CCFF8B34A48C}">
      <dgm:prSet/>
      <dgm:spPr/>
      <dgm:t>
        <a:bodyPr/>
        <a:lstStyle/>
        <a:p>
          <a:endParaRPr lang="en-IN"/>
        </a:p>
      </dgm:t>
    </dgm:pt>
    <dgm:pt modelId="{07FC91BB-DA75-4AA3-A2D4-5D0F04F1A8CB}" type="sibTrans" cxnId="{BB2A9F0A-FF35-4994-9C16-CCFF8B34A48C}">
      <dgm:prSet/>
      <dgm:spPr/>
      <dgm:t>
        <a:bodyPr/>
        <a:lstStyle/>
        <a:p>
          <a:endParaRPr lang="en-IN"/>
        </a:p>
      </dgm:t>
    </dgm:pt>
    <dgm:pt modelId="{27E6DAC6-C094-4335-8FBB-EF582A15FC27}" type="pres">
      <dgm:prSet presAssocID="{8D76568C-359F-481A-92BA-E41CE6B5A9F6}" presName="Name0" presStyleCnt="0">
        <dgm:presLayoutVars>
          <dgm:chMax val="1"/>
          <dgm:chPref val="1"/>
          <dgm:dir/>
          <dgm:animOne val="branch"/>
          <dgm:animLvl val="lvl"/>
        </dgm:presLayoutVars>
      </dgm:prSet>
      <dgm:spPr/>
    </dgm:pt>
    <dgm:pt modelId="{366CF64D-A81C-405D-8F6A-3E3F3ABE1910}" type="pres">
      <dgm:prSet presAssocID="{340F98D1-1223-4153-80E4-93EB80C7C75A}" presName="Parent" presStyleLbl="node0" presStyleIdx="0" presStyleCnt="1">
        <dgm:presLayoutVars>
          <dgm:chMax val="6"/>
          <dgm:chPref val="6"/>
        </dgm:presLayoutVars>
      </dgm:prSet>
      <dgm:spPr/>
    </dgm:pt>
    <dgm:pt modelId="{13BCF10F-F10E-45E1-980F-34E3175E44C5}" type="pres">
      <dgm:prSet presAssocID="{7A540C5B-4E06-4B43-ADDE-4C4B37182015}" presName="Accent1" presStyleCnt="0"/>
      <dgm:spPr/>
    </dgm:pt>
    <dgm:pt modelId="{45F26C1D-5539-465E-9906-1449AE0FB277}" type="pres">
      <dgm:prSet presAssocID="{7A540C5B-4E06-4B43-ADDE-4C4B37182015}" presName="Accent" presStyleLbl="bgShp" presStyleIdx="0" presStyleCnt="6"/>
      <dgm:spPr/>
    </dgm:pt>
    <dgm:pt modelId="{9E4FE829-58F8-4559-9678-EE54DD7FDECC}" type="pres">
      <dgm:prSet presAssocID="{7A540C5B-4E06-4B43-ADDE-4C4B37182015}" presName="Child1" presStyleLbl="node1" presStyleIdx="0" presStyleCnt="6">
        <dgm:presLayoutVars>
          <dgm:chMax val="0"/>
          <dgm:chPref val="0"/>
          <dgm:bulletEnabled val="1"/>
        </dgm:presLayoutVars>
      </dgm:prSet>
      <dgm:spPr/>
    </dgm:pt>
    <dgm:pt modelId="{14D04C8E-3493-4136-BC83-7FBC4BD0FCEE}" type="pres">
      <dgm:prSet presAssocID="{33212FC2-B340-4156-8DDD-5A40FA16CA79}" presName="Accent2" presStyleCnt="0"/>
      <dgm:spPr/>
    </dgm:pt>
    <dgm:pt modelId="{FA31986A-D527-42F8-86BD-454BBA5F8E84}" type="pres">
      <dgm:prSet presAssocID="{33212FC2-B340-4156-8DDD-5A40FA16CA79}" presName="Accent" presStyleLbl="bgShp" presStyleIdx="1" presStyleCnt="6" custAng="7480903" custFlipVert="1" custFlipHor="1" custScaleX="51061" custScaleY="104819" custLinFactNeighborX="6491" custLinFactNeighborY="-6395"/>
      <dgm:spPr>
        <a:prstGeom prst="downArrow">
          <a:avLst/>
        </a:prstGeom>
      </dgm:spPr>
    </dgm:pt>
    <dgm:pt modelId="{9525EA35-E829-4DB7-AA18-59E2FF85DF32}" type="pres">
      <dgm:prSet presAssocID="{33212FC2-B340-4156-8DDD-5A40FA16CA79}" presName="Child2" presStyleLbl="node1" presStyleIdx="1" presStyleCnt="6">
        <dgm:presLayoutVars>
          <dgm:chMax val="0"/>
          <dgm:chPref val="0"/>
          <dgm:bulletEnabled val="1"/>
        </dgm:presLayoutVars>
      </dgm:prSet>
      <dgm:spPr/>
    </dgm:pt>
    <dgm:pt modelId="{DE203F66-BCB8-4E80-9C89-93912309E3AE}" type="pres">
      <dgm:prSet presAssocID="{88B1E056-C9C8-421A-9629-C8C113A8F9DC}" presName="Accent3" presStyleCnt="0"/>
      <dgm:spPr/>
    </dgm:pt>
    <dgm:pt modelId="{563635ED-4099-45A1-B63B-6EB3CDDFEB29}" type="pres">
      <dgm:prSet presAssocID="{88B1E056-C9C8-421A-9629-C8C113A8F9DC}" presName="Accent" presStyleLbl="bgShp" presStyleIdx="2" presStyleCnt="6" custAng="10800000" custFlipVert="1" custScaleX="49222" custScaleY="108804" custLinFactNeighborX="11909" custLinFactNeighborY="-3503"/>
      <dgm:spPr>
        <a:prstGeom prst="downArrow">
          <a:avLst/>
        </a:prstGeom>
      </dgm:spPr>
    </dgm:pt>
    <dgm:pt modelId="{32E2EC66-BADD-49B7-AAA4-9C62F38D9757}" type="pres">
      <dgm:prSet presAssocID="{88B1E056-C9C8-421A-9629-C8C113A8F9DC}" presName="Child3" presStyleLbl="node1" presStyleIdx="2" presStyleCnt="6">
        <dgm:presLayoutVars>
          <dgm:chMax val="0"/>
          <dgm:chPref val="0"/>
          <dgm:bulletEnabled val="1"/>
        </dgm:presLayoutVars>
      </dgm:prSet>
      <dgm:spPr/>
    </dgm:pt>
    <dgm:pt modelId="{03555375-05DD-4A85-AAB4-F070280604C2}" type="pres">
      <dgm:prSet presAssocID="{07BDB2F5-73EA-49DE-9F7D-E0F995513656}" presName="Accent4" presStyleCnt="0"/>
      <dgm:spPr/>
    </dgm:pt>
    <dgm:pt modelId="{EF225E32-EFEF-4C92-9312-A927D62B941B}" type="pres">
      <dgm:prSet presAssocID="{07BDB2F5-73EA-49DE-9F7D-E0F995513656}" presName="Accent" presStyleLbl="bgShp" presStyleIdx="3" presStyleCnt="6" custAng="7280073" custFlipVert="1" custScaleX="49992" custScaleY="165434" custLinFactNeighborX="28183" custLinFactNeighborY="-15916"/>
      <dgm:spPr>
        <a:prstGeom prst="downArrow">
          <a:avLst/>
        </a:prstGeom>
      </dgm:spPr>
    </dgm:pt>
    <dgm:pt modelId="{2403AC60-435D-47B4-9B37-950C937CE31C}" type="pres">
      <dgm:prSet presAssocID="{07BDB2F5-73EA-49DE-9F7D-E0F995513656}" presName="Child4" presStyleLbl="node1" presStyleIdx="3" presStyleCnt="6">
        <dgm:presLayoutVars>
          <dgm:chMax val="0"/>
          <dgm:chPref val="0"/>
          <dgm:bulletEnabled val="1"/>
        </dgm:presLayoutVars>
      </dgm:prSet>
      <dgm:spPr/>
    </dgm:pt>
    <dgm:pt modelId="{2C14ECF9-6685-48A2-9BE9-F844AAFAD08F}" type="pres">
      <dgm:prSet presAssocID="{6DB7ABB0-A5D2-44EA-8E9F-9AD36836ACFC}" presName="Accent5" presStyleCnt="0"/>
      <dgm:spPr/>
    </dgm:pt>
    <dgm:pt modelId="{F8FB662C-8CEF-4929-87EE-02FD0B08FC7A}" type="pres">
      <dgm:prSet presAssocID="{6DB7ABB0-A5D2-44EA-8E9F-9AD36836ACFC}" presName="Accent" presStyleLbl="bgShp" presStyleIdx="4" presStyleCnt="6" custAng="3529051" custFlipVert="1" custScaleX="55101" custScaleY="158141" custLinFactNeighborX="11073" custLinFactNeighborY="19968"/>
      <dgm:spPr>
        <a:prstGeom prst="downArrow">
          <a:avLst/>
        </a:prstGeom>
      </dgm:spPr>
    </dgm:pt>
    <dgm:pt modelId="{FE8F9117-E8A4-4F0F-8941-FD7703E1EE69}" type="pres">
      <dgm:prSet presAssocID="{6DB7ABB0-A5D2-44EA-8E9F-9AD36836ACFC}" presName="Child5" presStyleLbl="node1" presStyleIdx="4" presStyleCnt="6">
        <dgm:presLayoutVars>
          <dgm:chMax val="0"/>
          <dgm:chPref val="0"/>
          <dgm:bulletEnabled val="1"/>
        </dgm:presLayoutVars>
      </dgm:prSet>
      <dgm:spPr/>
    </dgm:pt>
    <dgm:pt modelId="{5194E37F-E717-45DD-A469-2AA20D1EA336}" type="pres">
      <dgm:prSet presAssocID="{127DC8C6-9A46-40EB-8CD6-B2C52CA8135D}" presName="Accent6" presStyleCnt="0"/>
      <dgm:spPr/>
    </dgm:pt>
    <dgm:pt modelId="{906FFC6F-32D1-4B62-83A0-CF7AF45B8812}" type="pres">
      <dgm:prSet presAssocID="{127DC8C6-9A46-40EB-8CD6-B2C52CA8135D}" presName="Accent" presStyleLbl="bgShp" presStyleIdx="5" presStyleCnt="6" custFlipVert="1" custScaleX="55031" custScaleY="141537" custLinFactNeighborX="-19029" custLinFactNeighborY="22124"/>
      <dgm:spPr>
        <a:prstGeom prst="downArrow">
          <a:avLst/>
        </a:prstGeom>
      </dgm:spPr>
    </dgm:pt>
    <dgm:pt modelId="{FE5BE778-4CBA-45B3-A691-11454ABD757E}" type="pres">
      <dgm:prSet presAssocID="{127DC8C6-9A46-40EB-8CD6-B2C52CA8135D}" presName="Child6" presStyleLbl="node1" presStyleIdx="5" presStyleCnt="6">
        <dgm:presLayoutVars>
          <dgm:chMax val="0"/>
          <dgm:chPref val="0"/>
          <dgm:bulletEnabled val="1"/>
        </dgm:presLayoutVars>
      </dgm:prSet>
      <dgm:spPr/>
    </dgm:pt>
  </dgm:ptLst>
  <dgm:cxnLst>
    <dgm:cxn modelId="{BB2A9F0A-FF35-4994-9C16-CCFF8B34A48C}" srcId="{340F98D1-1223-4153-80E4-93EB80C7C75A}" destId="{127DC8C6-9A46-40EB-8CD6-B2C52CA8135D}" srcOrd="5" destOrd="0" parTransId="{8F0F06A2-4D90-443E-A673-C8D31F7DB4BF}" sibTransId="{07FC91BB-DA75-4AA3-A2D4-5D0F04F1A8CB}"/>
    <dgm:cxn modelId="{DE5F3122-D185-432C-957E-9F4CAFEA7421}" srcId="{340F98D1-1223-4153-80E4-93EB80C7C75A}" destId="{33212FC2-B340-4156-8DDD-5A40FA16CA79}" srcOrd="1" destOrd="0" parTransId="{7821BA7B-2820-413C-91E2-FD53613594D3}" sibTransId="{4A3DA754-AA41-4F04-9A09-128D834B17E7}"/>
    <dgm:cxn modelId="{88FECA22-42AC-465A-876F-9B226B10F0B5}" type="presOf" srcId="{127DC8C6-9A46-40EB-8CD6-B2C52CA8135D}" destId="{FE5BE778-4CBA-45B3-A691-11454ABD757E}" srcOrd="0" destOrd="0" presId="urn:microsoft.com/office/officeart/2011/layout/HexagonRadial"/>
    <dgm:cxn modelId="{718ABD30-A39D-4D54-808F-6956C006758E}" type="presOf" srcId="{6DB7ABB0-A5D2-44EA-8E9F-9AD36836ACFC}" destId="{FE8F9117-E8A4-4F0F-8941-FD7703E1EE69}" srcOrd="0" destOrd="0" presId="urn:microsoft.com/office/officeart/2011/layout/HexagonRadial"/>
    <dgm:cxn modelId="{42D32333-EE8E-4A53-ACEF-D87152376320}" type="presOf" srcId="{33212FC2-B340-4156-8DDD-5A40FA16CA79}" destId="{9525EA35-E829-4DB7-AA18-59E2FF85DF32}" srcOrd="0" destOrd="0" presId="urn:microsoft.com/office/officeart/2011/layout/HexagonRadial"/>
    <dgm:cxn modelId="{9530595C-21F1-4DEE-A720-E1CE227E177B}" type="presOf" srcId="{88B1E056-C9C8-421A-9629-C8C113A8F9DC}" destId="{32E2EC66-BADD-49B7-AAA4-9C62F38D9757}" srcOrd="0" destOrd="0" presId="urn:microsoft.com/office/officeart/2011/layout/HexagonRadial"/>
    <dgm:cxn modelId="{34999D7B-5A9D-4DC4-A1BA-947B61611C1E}" srcId="{340F98D1-1223-4153-80E4-93EB80C7C75A}" destId="{07BDB2F5-73EA-49DE-9F7D-E0F995513656}" srcOrd="3" destOrd="0" parTransId="{3615299C-012B-4A54-9B1B-09F8C5FDFFB6}" sibTransId="{8F7C364D-B627-413C-BAA2-08A249BD1EE7}"/>
    <dgm:cxn modelId="{2DE18C85-0360-468C-842A-9069E4215F04}" type="presOf" srcId="{7A540C5B-4E06-4B43-ADDE-4C4B37182015}" destId="{9E4FE829-58F8-4559-9678-EE54DD7FDECC}" srcOrd="0" destOrd="0" presId="urn:microsoft.com/office/officeart/2011/layout/HexagonRadial"/>
    <dgm:cxn modelId="{84AB70B3-019B-4E09-8976-9D7441039C7E}" srcId="{340F98D1-1223-4153-80E4-93EB80C7C75A}" destId="{6DB7ABB0-A5D2-44EA-8E9F-9AD36836ACFC}" srcOrd="4" destOrd="0" parTransId="{8C7F9655-211B-4983-99A6-107CD7B0FB4F}" sibTransId="{92A6E7B0-18BA-4C1C-8DFF-6637D2233005}"/>
    <dgm:cxn modelId="{83FCD0B8-9393-4F53-8D3B-1FDABE956B73}" type="presOf" srcId="{07BDB2F5-73EA-49DE-9F7D-E0F995513656}" destId="{2403AC60-435D-47B4-9B37-950C937CE31C}" srcOrd="0" destOrd="0" presId="urn:microsoft.com/office/officeart/2011/layout/HexagonRadial"/>
    <dgm:cxn modelId="{447EC1BB-640A-4D7A-898C-8CCF4053E77E}" srcId="{340F98D1-1223-4153-80E4-93EB80C7C75A}" destId="{7A540C5B-4E06-4B43-ADDE-4C4B37182015}" srcOrd="0" destOrd="0" parTransId="{08AEA415-D6E9-408E-9D90-19B5376960F4}" sibTransId="{9785AF7C-D6AB-4335-9D45-9200781681BF}"/>
    <dgm:cxn modelId="{2C4D3DC3-3492-4913-9095-C07CE572B482}" type="presOf" srcId="{8D76568C-359F-481A-92BA-E41CE6B5A9F6}" destId="{27E6DAC6-C094-4335-8FBB-EF582A15FC27}" srcOrd="0" destOrd="0" presId="urn:microsoft.com/office/officeart/2011/layout/HexagonRadial"/>
    <dgm:cxn modelId="{95F027C5-A9E0-4AD3-8F76-D6EB270A8D24}" srcId="{8D76568C-359F-481A-92BA-E41CE6B5A9F6}" destId="{340F98D1-1223-4153-80E4-93EB80C7C75A}" srcOrd="0" destOrd="0" parTransId="{58F3BE46-475C-4788-AA6B-8E4196D6093C}" sibTransId="{5F3744C0-31CC-4AEB-B55A-D53264B70B7D}"/>
    <dgm:cxn modelId="{1D23D5CB-F8EC-4CC0-AD8E-99B414AE34FF}" srcId="{340F98D1-1223-4153-80E4-93EB80C7C75A}" destId="{88B1E056-C9C8-421A-9629-C8C113A8F9DC}" srcOrd="2" destOrd="0" parTransId="{EAE9F11C-E2F3-4252-B85C-4EBCDC8D5521}" sibTransId="{CE63D779-DC03-4991-9ACD-DE156E977663}"/>
    <dgm:cxn modelId="{963A0AD2-EDCE-4F9F-845E-14A5F3F2FFD2}" type="presOf" srcId="{340F98D1-1223-4153-80E4-93EB80C7C75A}" destId="{366CF64D-A81C-405D-8F6A-3E3F3ABE1910}" srcOrd="0" destOrd="0" presId="urn:microsoft.com/office/officeart/2011/layout/HexagonRadial"/>
    <dgm:cxn modelId="{8B04A3CF-1E9C-467D-87C1-07586E58DC46}" type="presParOf" srcId="{27E6DAC6-C094-4335-8FBB-EF582A15FC27}" destId="{366CF64D-A81C-405D-8F6A-3E3F3ABE1910}" srcOrd="0" destOrd="0" presId="urn:microsoft.com/office/officeart/2011/layout/HexagonRadial"/>
    <dgm:cxn modelId="{5E0F29BB-E5A7-4959-8F38-0D49855B618D}" type="presParOf" srcId="{27E6DAC6-C094-4335-8FBB-EF582A15FC27}" destId="{13BCF10F-F10E-45E1-980F-34E3175E44C5}" srcOrd="1" destOrd="0" presId="urn:microsoft.com/office/officeart/2011/layout/HexagonRadial"/>
    <dgm:cxn modelId="{38DBED26-3557-4FBC-A0DA-E1DEC3153A8D}" type="presParOf" srcId="{13BCF10F-F10E-45E1-980F-34E3175E44C5}" destId="{45F26C1D-5539-465E-9906-1449AE0FB277}" srcOrd="0" destOrd="0" presId="urn:microsoft.com/office/officeart/2011/layout/HexagonRadial"/>
    <dgm:cxn modelId="{274FA295-09DC-4B64-ACAA-396EA712A166}" type="presParOf" srcId="{27E6DAC6-C094-4335-8FBB-EF582A15FC27}" destId="{9E4FE829-58F8-4559-9678-EE54DD7FDECC}" srcOrd="2" destOrd="0" presId="urn:microsoft.com/office/officeart/2011/layout/HexagonRadial"/>
    <dgm:cxn modelId="{057114EE-61F4-400C-8D7C-F53FF9062A03}" type="presParOf" srcId="{27E6DAC6-C094-4335-8FBB-EF582A15FC27}" destId="{14D04C8E-3493-4136-BC83-7FBC4BD0FCEE}" srcOrd="3" destOrd="0" presId="urn:microsoft.com/office/officeart/2011/layout/HexagonRadial"/>
    <dgm:cxn modelId="{02A09461-7981-455D-B76F-00827D142342}" type="presParOf" srcId="{14D04C8E-3493-4136-BC83-7FBC4BD0FCEE}" destId="{FA31986A-D527-42F8-86BD-454BBA5F8E84}" srcOrd="0" destOrd="0" presId="urn:microsoft.com/office/officeart/2011/layout/HexagonRadial"/>
    <dgm:cxn modelId="{131FB78B-CAF2-43E1-AE85-D16D9990A150}" type="presParOf" srcId="{27E6DAC6-C094-4335-8FBB-EF582A15FC27}" destId="{9525EA35-E829-4DB7-AA18-59E2FF85DF32}" srcOrd="4" destOrd="0" presId="urn:microsoft.com/office/officeart/2011/layout/HexagonRadial"/>
    <dgm:cxn modelId="{5EE770C2-47CA-4CD4-97D7-9AA9F4B181DF}" type="presParOf" srcId="{27E6DAC6-C094-4335-8FBB-EF582A15FC27}" destId="{DE203F66-BCB8-4E80-9C89-93912309E3AE}" srcOrd="5" destOrd="0" presId="urn:microsoft.com/office/officeart/2011/layout/HexagonRadial"/>
    <dgm:cxn modelId="{D61100C8-350C-459A-B9F8-0652927A62D2}" type="presParOf" srcId="{DE203F66-BCB8-4E80-9C89-93912309E3AE}" destId="{563635ED-4099-45A1-B63B-6EB3CDDFEB29}" srcOrd="0" destOrd="0" presId="urn:microsoft.com/office/officeart/2011/layout/HexagonRadial"/>
    <dgm:cxn modelId="{940630F6-A3A4-4CFF-9A53-99A04C15BD40}" type="presParOf" srcId="{27E6DAC6-C094-4335-8FBB-EF582A15FC27}" destId="{32E2EC66-BADD-49B7-AAA4-9C62F38D9757}" srcOrd="6" destOrd="0" presId="urn:microsoft.com/office/officeart/2011/layout/HexagonRadial"/>
    <dgm:cxn modelId="{67C3D9F6-0284-49B3-B4CB-6AFB5C5A7863}" type="presParOf" srcId="{27E6DAC6-C094-4335-8FBB-EF582A15FC27}" destId="{03555375-05DD-4A85-AAB4-F070280604C2}" srcOrd="7" destOrd="0" presId="urn:microsoft.com/office/officeart/2011/layout/HexagonRadial"/>
    <dgm:cxn modelId="{8CFEEA80-326B-499A-A416-2652069460E6}" type="presParOf" srcId="{03555375-05DD-4A85-AAB4-F070280604C2}" destId="{EF225E32-EFEF-4C92-9312-A927D62B941B}" srcOrd="0" destOrd="0" presId="urn:microsoft.com/office/officeart/2011/layout/HexagonRadial"/>
    <dgm:cxn modelId="{6D2A5450-E9ED-4F5D-B8CE-E04E7D837218}" type="presParOf" srcId="{27E6DAC6-C094-4335-8FBB-EF582A15FC27}" destId="{2403AC60-435D-47B4-9B37-950C937CE31C}" srcOrd="8" destOrd="0" presId="urn:microsoft.com/office/officeart/2011/layout/HexagonRadial"/>
    <dgm:cxn modelId="{C2B74F7A-47A7-471D-9796-340AF2A51FE2}" type="presParOf" srcId="{27E6DAC6-C094-4335-8FBB-EF582A15FC27}" destId="{2C14ECF9-6685-48A2-9BE9-F844AAFAD08F}" srcOrd="9" destOrd="0" presId="urn:microsoft.com/office/officeart/2011/layout/HexagonRadial"/>
    <dgm:cxn modelId="{D53C3C52-A5A9-470A-9A95-333A102BCBC8}" type="presParOf" srcId="{2C14ECF9-6685-48A2-9BE9-F844AAFAD08F}" destId="{F8FB662C-8CEF-4929-87EE-02FD0B08FC7A}" srcOrd="0" destOrd="0" presId="urn:microsoft.com/office/officeart/2011/layout/HexagonRadial"/>
    <dgm:cxn modelId="{364D47ED-06F7-425B-9B17-1D08826BD978}" type="presParOf" srcId="{27E6DAC6-C094-4335-8FBB-EF582A15FC27}" destId="{FE8F9117-E8A4-4F0F-8941-FD7703E1EE69}" srcOrd="10" destOrd="0" presId="urn:microsoft.com/office/officeart/2011/layout/HexagonRadial"/>
    <dgm:cxn modelId="{5C9483E2-B113-4E9D-ABF6-7442E47AE57C}" type="presParOf" srcId="{27E6DAC6-C094-4335-8FBB-EF582A15FC27}" destId="{5194E37F-E717-45DD-A469-2AA20D1EA336}" srcOrd="11" destOrd="0" presId="urn:microsoft.com/office/officeart/2011/layout/HexagonRadial"/>
    <dgm:cxn modelId="{450816C0-736B-4BD5-9316-CE7E44968AB9}" type="presParOf" srcId="{5194E37F-E717-45DD-A469-2AA20D1EA336}" destId="{906FFC6F-32D1-4B62-83A0-CF7AF45B8812}" srcOrd="0" destOrd="0" presId="urn:microsoft.com/office/officeart/2011/layout/HexagonRadial"/>
    <dgm:cxn modelId="{81DA4DF1-E532-44F3-BB07-814848295C97}" type="presParOf" srcId="{27E6DAC6-C094-4335-8FBB-EF582A15FC27}" destId="{FE5BE778-4CBA-45B3-A691-11454ABD757E}" srcOrd="12"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1450480" y="1379225"/>
          <a:ext cx="1753054" cy="1516463"/>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a:t>Why Chanakya ?</a:t>
          </a:r>
        </a:p>
      </dsp:txBody>
      <dsp:txXfrm>
        <a:off x="1740986" y="1630524"/>
        <a:ext cx="1172042" cy="1013865"/>
      </dsp:txXfrm>
    </dsp:sp>
    <dsp:sp modelId="{FA31986A-D527-42F8-86BD-454BBA5F8E84}">
      <dsp:nvSpPr>
        <dsp:cNvPr id="0" name=""/>
        <dsp:cNvSpPr/>
      </dsp:nvSpPr>
      <dsp:spPr>
        <a:xfrm rot="7480903" flipH="1" flipV="1">
          <a:off x="2753009" y="603522"/>
          <a:ext cx="337728" cy="59736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1609462" y="0"/>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Seasoned Core Team - 35+ years experience</a:t>
          </a:r>
        </a:p>
      </dsp:txBody>
      <dsp:txXfrm>
        <a:off x="1847540" y="205965"/>
        <a:ext cx="960460" cy="830911"/>
      </dsp:txXfrm>
    </dsp:sp>
    <dsp:sp modelId="{563635ED-4099-45A1-B63B-6EB3CDDFEB29}">
      <dsp:nvSpPr>
        <dsp:cNvPr id="0" name=""/>
        <dsp:cNvSpPr/>
      </dsp:nvSpPr>
      <dsp:spPr>
        <a:xfrm rot="10800000" flipV="1">
          <a:off x="3566858" y="1674063"/>
          <a:ext cx="325565" cy="620077"/>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3026448" y="71690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Portfolio Design - Management &amp; Optimisation strategies</a:t>
          </a:r>
        </a:p>
      </dsp:txBody>
      <dsp:txXfrm>
        <a:off x="3264526" y="922869"/>
        <a:ext cx="960460" cy="830911"/>
      </dsp:txXfrm>
    </dsp:sp>
    <dsp:sp modelId="{EF225E32-EFEF-4C92-9312-A927D62B941B}">
      <dsp:nvSpPr>
        <dsp:cNvPr id="0" name=""/>
        <dsp:cNvSpPr/>
      </dsp:nvSpPr>
      <dsp:spPr>
        <a:xfrm rot="14319927" flipV="1">
          <a:off x="3135718" y="2644607"/>
          <a:ext cx="330658" cy="94281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3013777" y="232249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endParaRPr lang="en-IN" sz="1000" kern="1200" dirty="0"/>
        </a:p>
        <a:p>
          <a:pPr marL="0" lvl="0" indent="0" algn="ctr" defTabSz="444500">
            <a:lnSpc>
              <a:spcPct val="90000"/>
            </a:lnSpc>
            <a:spcBef>
              <a:spcPct val="0"/>
            </a:spcBef>
            <a:spcAft>
              <a:spcPct val="35000"/>
            </a:spcAft>
            <a:buNone/>
          </a:pPr>
          <a:r>
            <a:rPr lang="en-IN" sz="1000" kern="1200" dirty="0"/>
            <a:t>Stock Selection - Differentiated, high performing stocks</a:t>
          </a:r>
        </a:p>
      </dsp:txBody>
      <dsp:txXfrm>
        <a:off x="3251855" y="2528459"/>
        <a:ext cx="960460" cy="830911"/>
      </dsp:txXfrm>
    </dsp:sp>
    <dsp:sp modelId="{F8FB662C-8CEF-4929-87EE-02FD0B08FC7A}">
      <dsp:nvSpPr>
        <dsp:cNvPr id="0" name=""/>
        <dsp:cNvSpPr/>
      </dsp:nvSpPr>
      <dsp:spPr>
        <a:xfrm rot="18070949" flipV="1">
          <a:off x="1675468" y="2994732"/>
          <a:ext cx="364450" cy="901250"/>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1606431" y="3032499"/>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Deep understand of business turnaround</a:t>
          </a:r>
        </a:p>
      </dsp:txBody>
      <dsp:txXfrm>
        <a:off x="1844509" y="3238464"/>
        <a:ext cx="960460" cy="830911"/>
      </dsp:txXfrm>
    </dsp:sp>
    <dsp:sp modelId="{906FFC6F-32D1-4B62-83A0-CF7AF45B8812}">
      <dsp:nvSpPr>
        <dsp:cNvPr id="0" name=""/>
        <dsp:cNvSpPr/>
      </dsp:nvSpPr>
      <dsp:spPr>
        <a:xfrm flipV="1">
          <a:off x="692025" y="1913143"/>
          <a:ext cx="398010" cy="806623"/>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92465" y="2291334"/>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Market Timing - Proprietary  Algorithm</a:t>
          </a:r>
        </a:p>
      </dsp:txBody>
      <dsp:txXfrm>
        <a:off x="430543" y="2497299"/>
        <a:ext cx="960460" cy="830911"/>
      </dsp:txXfrm>
    </dsp:sp>
    <dsp:sp modelId="{FE5BE778-4CBA-45B3-A691-11454ABD757E}">
      <dsp:nvSpPr>
        <dsp:cNvPr id="0" name=""/>
        <dsp:cNvSpPr/>
      </dsp:nvSpPr>
      <dsp:spPr>
        <a:xfrm>
          <a:off x="234831" y="693941"/>
          <a:ext cx="1436616" cy="1242841"/>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n-IN" sz="1000" kern="1200" dirty="0"/>
            <a:t>Customized Portfolio</a:t>
          </a:r>
        </a:p>
      </dsp:txBody>
      <dsp:txXfrm>
        <a:off x="472909" y="899906"/>
        <a:ext cx="960460" cy="83091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6CF64D-A81C-405D-8F6A-3E3F3ABE1910}">
      <dsp:nvSpPr>
        <dsp:cNvPr id="0" name=""/>
        <dsp:cNvSpPr/>
      </dsp:nvSpPr>
      <dsp:spPr>
        <a:xfrm>
          <a:off x="517671" y="409902"/>
          <a:ext cx="521003" cy="450688"/>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Why Chanakya ?</a:t>
          </a:r>
        </a:p>
      </dsp:txBody>
      <dsp:txXfrm>
        <a:off x="604008" y="484587"/>
        <a:ext cx="348329" cy="301318"/>
      </dsp:txXfrm>
    </dsp:sp>
    <dsp:sp modelId="{FA31986A-D527-42F8-86BD-454BBA5F8E84}">
      <dsp:nvSpPr>
        <dsp:cNvPr id="0" name=""/>
        <dsp:cNvSpPr/>
      </dsp:nvSpPr>
      <dsp:spPr>
        <a:xfrm rot="7480903" flipH="1" flipV="1">
          <a:off x="904779" y="179365"/>
          <a:ext cx="100372" cy="17753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4FE829-58F8-4559-9678-EE54DD7FDECC}">
      <dsp:nvSpPr>
        <dsp:cNvPr id="0" name=""/>
        <dsp:cNvSpPr/>
      </dsp:nvSpPr>
      <dsp:spPr>
        <a:xfrm>
          <a:off x="565663" y="0"/>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Seasoned Core Team - 35+ years experience</a:t>
          </a:r>
        </a:p>
      </dsp:txBody>
      <dsp:txXfrm>
        <a:off x="636419" y="61212"/>
        <a:ext cx="285446" cy="246945"/>
      </dsp:txXfrm>
    </dsp:sp>
    <dsp:sp modelId="{563635ED-4099-45A1-B63B-6EB3CDDFEB29}">
      <dsp:nvSpPr>
        <dsp:cNvPr id="0" name=""/>
        <dsp:cNvSpPr/>
      </dsp:nvSpPr>
      <dsp:spPr>
        <a:xfrm rot="10800000" flipV="1">
          <a:off x="1146653" y="497527"/>
          <a:ext cx="96757" cy="184285"/>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525EA35-E829-4DB7-AA18-59E2FF85DF32}">
      <dsp:nvSpPr>
        <dsp:cNvPr id="0" name=""/>
        <dsp:cNvSpPr/>
      </dsp:nvSpPr>
      <dsp:spPr>
        <a:xfrm>
          <a:off x="957234" y="227186"/>
          <a:ext cx="426958" cy="369369"/>
        </a:xfrm>
        <a:prstGeom prst="hexagon">
          <a:avLst>
            <a:gd name="adj" fmla="val 28570"/>
            <a:gd name="vf" fmla="val 115470"/>
          </a:avLst>
        </a:prstGeom>
        <a:solidFill>
          <a:schemeClr val="accent6"/>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Portfolio Design - Management &amp; Optimisation strategies</a:t>
          </a:r>
        </a:p>
      </dsp:txBody>
      <dsp:txXfrm>
        <a:off x="1027990" y="288398"/>
        <a:ext cx="285446" cy="246945"/>
      </dsp:txXfrm>
    </dsp:sp>
    <dsp:sp modelId="{EF225E32-EFEF-4C92-9312-A927D62B941B}">
      <dsp:nvSpPr>
        <dsp:cNvPr id="0" name=""/>
        <dsp:cNvSpPr/>
      </dsp:nvSpPr>
      <dsp:spPr>
        <a:xfrm rot="14319927" flipV="1">
          <a:off x="1018520" y="785970"/>
          <a:ext cx="98270" cy="280201"/>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E2EC66-BADD-49B7-AAA4-9C62F38D9757}">
      <dsp:nvSpPr>
        <dsp:cNvPr id="0" name=""/>
        <dsp:cNvSpPr/>
      </dsp:nvSpPr>
      <dsp:spPr>
        <a:xfrm>
          <a:off x="957234" y="673809"/>
          <a:ext cx="426958" cy="369369"/>
        </a:xfrm>
        <a:prstGeom prst="hexagon">
          <a:avLst>
            <a:gd name="adj" fmla="val 28570"/>
            <a:gd name="vf" fmla="val 115470"/>
          </a:avLst>
        </a:prstGeom>
        <a:solidFill>
          <a:srgbClr val="92D050"/>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endParaRPr lang="en-IN" sz="500" kern="1200" dirty="0"/>
        </a:p>
        <a:p>
          <a:pPr marL="0" lvl="0" indent="0" algn="ctr" defTabSz="222250">
            <a:lnSpc>
              <a:spcPct val="90000"/>
            </a:lnSpc>
            <a:spcBef>
              <a:spcPct val="0"/>
            </a:spcBef>
            <a:spcAft>
              <a:spcPct val="35000"/>
            </a:spcAft>
            <a:buNone/>
          </a:pPr>
          <a:r>
            <a:rPr lang="en-IN" sz="500" kern="1200" dirty="0"/>
            <a:t>Stock Selection - Differentiated, high performing stocks</a:t>
          </a:r>
        </a:p>
      </dsp:txBody>
      <dsp:txXfrm>
        <a:off x="1027990" y="735021"/>
        <a:ext cx="285446" cy="246945"/>
      </dsp:txXfrm>
    </dsp:sp>
    <dsp:sp modelId="{F8FB662C-8CEF-4929-87EE-02FD0B08FC7A}">
      <dsp:nvSpPr>
        <dsp:cNvPr id="0" name=""/>
        <dsp:cNvSpPr/>
      </dsp:nvSpPr>
      <dsp:spPr>
        <a:xfrm rot="18070949" flipV="1">
          <a:off x="584537" y="890026"/>
          <a:ext cx="108313" cy="267849"/>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403AC60-435D-47B4-9B37-950C937CE31C}">
      <dsp:nvSpPr>
        <dsp:cNvPr id="0" name=""/>
        <dsp:cNvSpPr/>
      </dsp:nvSpPr>
      <dsp:spPr>
        <a:xfrm>
          <a:off x="565663" y="901250"/>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Deep understand of business turnaround</a:t>
          </a:r>
        </a:p>
      </dsp:txBody>
      <dsp:txXfrm>
        <a:off x="636419" y="962462"/>
        <a:ext cx="285446" cy="246945"/>
      </dsp:txXfrm>
    </dsp:sp>
    <dsp:sp modelId="{906FFC6F-32D1-4B62-83A0-CF7AF45B8812}">
      <dsp:nvSpPr>
        <dsp:cNvPr id="0" name=""/>
        <dsp:cNvSpPr/>
      </dsp:nvSpPr>
      <dsp:spPr>
        <a:xfrm flipV="1">
          <a:off x="292260" y="591228"/>
          <a:ext cx="108176" cy="239726"/>
        </a:xfrm>
        <a:prstGeom prst="downArrow">
          <a:avLst/>
        </a:prstGeom>
        <a:solidFill>
          <a:schemeClr val="accent6">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8F9117-E8A4-4F0F-8941-FD7703E1EE69}">
      <dsp:nvSpPr>
        <dsp:cNvPr id="0" name=""/>
        <dsp:cNvSpPr/>
      </dsp:nvSpPr>
      <dsp:spPr>
        <a:xfrm>
          <a:off x="172275" y="674063"/>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Market Timing - Proprietary  Algorithm</a:t>
          </a:r>
        </a:p>
      </dsp:txBody>
      <dsp:txXfrm>
        <a:off x="243031" y="735275"/>
        <a:ext cx="285446" cy="246945"/>
      </dsp:txXfrm>
    </dsp:sp>
    <dsp:sp modelId="{FE5BE778-4CBA-45B3-A691-11454ABD757E}">
      <dsp:nvSpPr>
        <dsp:cNvPr id="0" name=""/>
        <dsp:cNvSpPr/>
      </dsp:nvSpPr>
      <dsp:spPr>
        <a:xfrm>
          <a:off x="172275" y="226678"/>
          <a:ext cx="426958" cy="369369"/>
        </a:xfrm>
        <a:prstGeom prst="hexagon">
          <a:avLst>
            <a:gd name="adj" fmla="val 28570"/>
            <a:gd name="vf" fmla="val 115470"/>
          </a:avLst>
        </a:prstGeom>
        <a:solidFill>
          <a:schemeClr val="accent6">
            <a:hueOff val="0"/>
            <a:satOff val="0"/>
            <a:lumOff val="0"/>
            <a:alphaOff val="0"/>
          </a:schemeClr>
        </a:solidFill>
        <a:ln w="38100" cap="flat" cmpd="sng" algn="ctr">
          <a:no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222250">
            <a:lnSpc>
              <a:spcPct val="90000"/>
            </a:lnSpc>
            <a:spcBef>
              <a:spcPct val="0"/>
            </a:spcBef>
            <a:spcAft>
              <a:spcPct val="35000"/>
            </a:spcAft>
            <a:buNone/>
          </a:pPr>
          <a:r>
            <a:rPr lang="en-IN" sz="500" kern="1200" dirty="0"/>
            <a:t>Customized Portfolio</a:t>
          </a:r>
        </a:p>
      </dsp:txBody>
      <dsp:txXfrm>
        <a:off x="243031" y="287890"/>
        <a:ext cx="285446" cy="246945"/>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4"/>
            <a:ext cx="2985136" cy="500377"/>
          </a:xfrm>
          <a:prstGeom prst="rect">
            <a:avLst/>
          </a:prstGeom>
        </p:spPr>
        <p:txBody>
          <a:bodyPr vert="horz" lIns="91379" tIns="45691" rIns="91379" bIns="45691" rtlCol="0"/>
          <a:lstStyle>
            <a:lvl1pPr algn="l">
              <a:defRPr sz="1200"/>
            </a:lvl1pPr>
          </a:lstStyle>
          <a:p>
            <a:endParaRPr lang="en-US" dirty="0"/>
          </a:p>
        </p:txBody>
      </p:sp>
      <p:sp>
        <p:nvSpPr>
          <p:cNvPr id="3" name="Date Placeholder 2"/>
          <p:cNvSpPr>
            <a:spLocks noGrp="1"/>
          </p:cNvSpPr>
          <p:nvPr>
            <p:ph type="dt" sz="quarter" idx="1"/>
          </p:nvPr>
        </p:nvSpPr>
        <p:spPr>
          <a:xfrm>
            <a:off x="3901434" y="4"/>
            <a:ext cx="2985136" cy="500377"/>
          </a:xfrm>
          <a:prstGeom prst="rect">
            <a:avLst/>
          </a:prstGeom>
        </p:spPr>
        <p:txBody>
          <a:bodyPr vert="horz" lIns="91379" tIns="45691" rIns="91379" bIns="45691" rtlCol="0"/>
          <a:lstStyle>
            <a:lvl1pPr algn="r">
              <a:defRPr sz="1200"/>
            </a:lvl1pPr>
          </a:lstStyle>
          <a:p>
            <a:fld id="{6BF1DDFA-0FD6-4F0B-9F76-5BAAE7B667C0}" type="datetimeFigureOut">
              <a:rPr lang="en-US" smtClean="0"/>
              <a:t>5/19/2026</a:t>
            </a:fld>
            <a:endParaRPr lang="en-US" dirty="0"/>
          </a:p>
        </p:txBody>
      </p:sp>
      <p:sp>
        <p:nvSpPr>
          <p:cNvPr id="4" name="Footer Placeholder 3"/>
          <p:cNvSpPr>
            <a:spLocks noGrp="1"/>
          </p:cNvSpPr>
          <p:nvPr>
            <p:ph type="ftr" sz="quarter" idx="2"/>
          </p:nvPr>
        </p:nvSpPr>
        <p:spPr>
          <a:xfrm>
            <a:off x="3" y="9518334"/>
            <a:ext cx="2985136" cy="500377"/>
          </a:xfrm>
          <a:prstGeom prst="rect">
            <a:avLst/>
          </a:prstGeom>
        </p:spPr>
        <p:txBody>
          <a:bodyPr vert="horz" lIns="91379" tIns="45691" rIns="91379" bIns="45691"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01434" y="9518334"/>
            <a:ext cx="2985136" cy="500377"/>
          </a:xfrm>
          <a:prstGeom prst="rect">
            <a:avLst/>
          </a:prstGeom>
        </p:spPr>
        <p:txBody>
          <a:bodyPr vert="horz" lIns="91379" tIns="45691" rIns="91379" bIns="45691" rtlCol="0" anchor="b"/>
          <a:lstStyle>
            <a:lvl1pPr algn="r">
              <a:defRPr sz="1200"/>
            </a:lvl1pPr>
          </a:lstStyle>
          <a:p>
            <a:fld id="{B1CAEC7C-7E6B-4D78-8279-D922447C416F}" type="slidenum">
              <a:rPr lang="en-US" smtClean="0"/>
              <a:t>‹#›</a:t>
            </a:fld>
            <a:endParaRPr lang="en-US" dirty="0"/>
          </a:p>
        </p:txBody>
      </p:sp>
    </p:spTree>
    <p:extLst>
      <p:ext uri="{BB962C8B-B14F-4D97-AF65-F5344CB8AC3E}">
        <p14:creationId xmlns:p14="http://schemas.microsoft.com/office/powerpoint/2010/main" val="1199936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5"/>
            <a:ext cx="2985180" cy="501686"/>
          </a:xfrm>
          <a:prstGeom prst="rect">
            <a:avLst/>
          </a:prstGeom>
        </p:spPr>
        <p:txBody>
          <a:bodyPr vert="horz" lIns="90959" tIns="45480" rIns="90959" bIns="45480" rtlCol="0"/>
          <a:lstStyle>
            <a:lvl1pPr algn="l">
              <a:defRPr sz="1200"/>
            </a:lvl1pPr>
          </a:lstStyle>
          <a:p>
            <a:endParaRPr lang="en-IN" dirty="0"/>
          </a:p>
        </p:txBody>
      </p:sp>
      <p:sp>
        <p:nvSpPr>
          <p:cNvPr id="3" name="Date Placeholder 2"/>
          <p:cNvSpPr>
            <a:spLocks noGrp="1"/>
          </p:cNvSpPr>
          <p:nvPr>
            <p:ph type="dt" idx="1"/>
          </p:nvPr>
        </p:nvSpPr>
        <p:spPr>
          <a:xfrm>
            <a:off x="3901820" y="5"/>
            <a:ext cx="2985180" cy="501686"/>
          </a:xfrm>
          <a:prstGeom prst="rect">
            <a:avLst/>
          </a:prstGeom>
        </p:spPr>
        <p:txBody>
          <a:bodyPr vert="horz" lIns="90959" tIns="45480" rIns="90959" bIns="45480" rtlCol="0"/>
          <a:lstStyle>
            <a:lvl1pPr algn="r">
              <a:defRPr sz="1200"/>
            </a:lvl1pPr>
          </a:lstStyle>
          <a:p>
            <a:fld id="{740974DD-9811-4DDE-AD07-A111F00D10AD}" type="datetimeFigureOut">
              <a:rPr lang="en-IN" smtClean="0"/>
              <a:t>19-05-2026</a:t>
            </a:fld>
            <a:endParaRPr lang="en-IN" dirty="0"/>
          </a:p>
        </p:txBody>
      </p:sp>
      <p:sp>
        <p:nvSpPr>
          <p:cNvPr id="4" name="Slide Image Placeholder 3"/>
          <p:cNvSpPr>
            <a:spLocks noGrp="1" noRot="1" noChangeAspect="1"/>
          </p:cNvSpPr>
          <p:nvPr>
            <p:ph type="sldImg" idx="2"/>
          </p:nvPr>
        </p:nvSpPr>
        <p:spPr>
          <a:xfrm>
            <a:off x="436563" y="1250950"/>
            <a:ext cx="6015037" cy="3384550"/>
          </a:xfrm>
          <a:prstGeom prst="rect">
            <a:avLst/>
          </a:prstGeom>
          <a:noFill/>
          <a:ln w="12700">
            <a:solidFill>
              <a:prstClr val="black"/>
            </a:solidFill>
          </a:ln>
        </p:spPr>
        <p:txBody>
          <a:bodyPr vert="horz" lIns="90959" tIns="45480" rIns="90959" bIns="45480" rtlCol="0" anchor="ctr"/>
          <a:lstStyle/>
          <a:p>
            <a:endParaRPr lang="en-IN" dirty="0"/>
          </a:p>
        </p:txBody>
      </p:sp>
      <p:sp>
        <p:nvSpPr>
          <p:cNvPr id="5" name="Notes Placeholder 4"/>
          <p:cNvSpPr>
            <a:spLocks noGrp="1"/>
          </p:cNvSpPr>
          <p:nvPr>
            <p:ph type="body" sz="quarter" idx="3"/>
          </p:nvPr>
        </p:nvSpPr>
        <p:spPr>
          <a:xfrm>
            <a:off x="688353" y="4822018"/>
            <a:ext cx="5511463" cy="3946306"/>
          </a:xfrm>
          <a:prstGeom prst="rect">
            <a:avLst/>
          </a:prstGeom>
        </p:spPr>
        <p:txBody>
          <a:bodyPr vert="horz" lIns="90959" tIns="45480" rIns="90959" bIns="454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4" y="9518617"/>
            <a:ext cx="2985180" cy="501686"/>
          </a:xfrm>
          <a:prstGeom prst="rect">
            <a:avLst/>
          </a:prstGeom>
        </p:spPr>
        <p:txBody>
          <a:bodyPr vert="horz" lIns="90959" tIns="45480" rIns="90959" bIns="4548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901820" y="9518617"/>
            <a:ext cx="2985180" cy="501686"/>
          </a:xfrm>
          <a:prstGeom prst="rect">
            <a:avLst/>
          </a:prstGeom>
        </p:spPr>
        <p:txBody>
          <a:bodyPr vert="horz" lIns="90959" tIns="45480" rIns="90959" bIns="45480" rtlCol="0" anchor="b"/>
          <a:lstStyle>
            <a:lvl1pPr algn="r">
              <a:defRPr sz="1200"/>
            </a:lvl1pPr>
          </a:lstStyle>
          <a:p>
            <a:fld id="{B1643CB5-707A-4DFB-A5F2-D0B6ACD42460}" type="slidenum">
              <a:rPr lang="en-IN" smtClean="0"/>
              <a:t>‹#›</a:t>
            </a:fld>
            <a:endParaRPr lang="en-IN" dirty="0"/>
          </a:p>
        </p:txBody>
      </p:sp>
    </p:spTree>
    <p:extLst>
      <p:ext uri="{BB962C8B-B14F-4D97-AF65-F5344CB8AC3E}">
        <p14:creationId xmlns:p14="http://schemas.microsoft.com/office/powerpoint/2010/main" val="2638840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B1643CB5-707A-4DFB-A5F2-D0B6ACD42460}" type="slidenum">
              <a:rPr lang="en-IN" smtClean="0"/>
              <a:t>1</a:t>
            </a:fld>
            <a:endParaRPr lang="en-IN" dirty="0"/>
          </a:p>
        </p:txBody>
      </p:sp>
    </p:spTree>
    <p:extLst>
      <p:ext uri="{BB962C8B-B14F-4D97-AF65-F5344CB8AC3E}">
        <p14:creationId xmlns:p14="http://schemas.microsoft.com/office/powerpoint/2010/main" val="3511272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10</a:t>
            </a:fld>
            <a:endParaRPr lang="en-IN" dirty="0"/>
          </a:p>
        </p:txBody>
      </p:sp>
    </p:spTree>
    <p:extLst>
      <p:ext uri="{BB962C8B-B14F-4D97-AF65-F5344CB8AC3E}">
        <p14:creationId xmlns:p14="http://schemas.microsoft.com/office/powerpoint/2010/main" val="2691090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11</a:t>
            </a:fld>
            <a:endParaRPr lang="en-IN" dirty="0"/>
          </a:p>
        </p:txBody>
      </p:sp>
    </p:spTree>
    <p:extLst>
      <p:ext uri="{BB962C8B-B14F-4D97-AF65-F5344CB8AC3E}">
        <p14:creationId xmlns:p14="http://schemas.microsoft.com/office/powerpoint/2010/main" val="41050539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1643CB5-707A-4DFB-A5F2-D0B6ACD42460}" type="slidenum">
              <a:rPr lang="en-IN" smtClean="0"/>
              <a:t>12</a:t>
            </a:fld>
            <a:endParaRPr lang="en-IN" dirty="0"/>
          </a:p>
        </p:txBody>
      </p:sp>
    </p:spTree>
    <p:extLst>
      <p:ext uri="{BB962C8B-B14F-4D97-AF65-F5344CB8AC3E}">
        <p14:creationId xmlns:p14="http://schemas.microsoft.com/office/powerpoint/2010/main" val="29163345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13</a:t>
            </a:fld>
            <a:endParaRPr lang="en-IN" dirty="0"/>
          </a:p>
        </p:txBody>
      </p:sp>
    </p:spTree>
    <p:extLst>
      <p:ext uri="{BB962C8B-B14F-4D97-AF65-F5344CB8AC3E}">
        <p14:creationId xmlns:p14="http://schemas.microsoft.com/office/powerpoint/2010/main" val="2975932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15</a:t>
            </a:fld>
            <a:endParaRPr lang="en-IN" dirty="0"/>
          </a:p>
        </p:txBody>
      </p:sp>
    </p:spTree>
    <p:extLst>
      <p:ext uri="{BB962C8B-B14F-4D97-AF65-F5344CB8AC3E}">
        <p14:creationId xmlns:p14="http://schemas.microsoft.com/office/powerpoint/2010/main" val="27917568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16</a:t>
            </a:fld>
            <a:endParaRPr lang="en-IN" dirty="0"/>
          </a:p>
        </p:txBody>
      </p:sp>
    </p:spTree>
    <p:extLst>
      <p:ext uri="{BB962C8B-B14F-4D97-AF65-F5344CB8AC3E}">
        <p14:creationId xmlns:p14="http://schemas.microsoft.com/office/powerpoint/2010/main" val="1233463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17</a:t>
            </a:fld>
            <a:endParaRPr lang="en-IN" dirty="0"/>
          </a:p>
        </p:txBody>
      </p:sp>
    </p:spTree>
    <p:extLst>
      <p:ext uri="{BB962C8B-B14F-4D97-AF65-F5344CB8AC3E}">
        <p14:creationId xmlns:p14="http://schemas.microsoft.com/office/powerpoint/2010/main" val="40214344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18</a:t>
            </a:fld>
            <a:endParaRPr lang="en-IN" dirty="0"/>
          </a:p>
        </p:txBody>
      </p:sp>
    </p:spTree>
    <p:extLst>
      <p:ext uri="{BB962C8B-B14F-4D97-AF65-F5344CB8AC3E}">
        <p14:creationId xmlns:p14="http://schemas.microsoft.com/office/powerpoint/2010/main" val="632090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endParaRPr lang="en-IN" dirty="0"/>
          </a:p>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2</a:t>
            </a:fld>
            <a:endParaRPr lang="en-IN" dirty="0"/>
          </a:p>
        </p:txBody>
      </p:sp>
    </p:spTree>
    <p:extLst>
      <p:ext uri="{BB962C8B-B14F-4D97-AF65-F5344CB8AC3E}">
        <p14:creationId xmlns:p14="http://schemas.microsoft.com/office/powerpoint/2010/main" val="1280593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3</a:t>
            </a:fld>
            <a:endParaRPr lang="en-IN" dirty="0"/>
          </a:p>
        </p:txBody>
      </p:sp>
    </p:spTree>
    <p:extLst>
      <p:ext uri="{BB962C8B-B14F-4D97-AF65-F5344CB8AC3E}">
        <p14:creationId xmlns:p14="http://schemas.microsoft.com/office/powerpoint/2010/main" val="1823034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4</a:t>
            </a:fld>
            <a:endParaRPr lang="en-IN" dirty="0"/>
          </a:p>
        </p:txBody>
      </p:sp>
    </p:spTree>
    <p:extLst>
      <p:ext uri="{BB962C8B-B14F-4D97-AF65-F5344CB8AC3E}">
        <p14:creationId xmlns:p14="http://schemas.microsoft.com/office/powerpoint/2010/main" val="2801047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5</a:t>
            </a:fld>
            <a:endParaRPr lang="en-IN" dirty="0"/>
          </a:p>
        </p:txBody>
      </p:sp>
    </p:spTree>
    <p:extLst>
      <p:ext uri="{BB962C8B-B14F-4D97-AF65-F5344CB8AC3E}">
        <p14:creationId xmlns:p14="http://schemas.microsoft.com/office/powerpoint/2010/main" val="3976639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6</a:t>
            </a:fld>
            <a:endParaRPr lang="en-IN" dirty="0"/>
          </a:p>
        </p:txBody>
      </p:sp>
    </p:spTree>
    <p:extLst>
      <p:ext uri="{BB962C8B-B14F-4D97-AF65-F5344CB8AC3E}">
        <p14:creationId xmlns:p14="http://schemas.microsoft.com/office/powerpoint/2010/main" val="17166953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7</a:t>
            </a:fld>
            <a:endParaRPr lang="en-IN" dirty="0"/>
          </a:p>
        </p:txBody>
      </p:sp>
    </p:spTree>
    <p:extLst>
      <p:ext uri="{BB962C8B-B14F-4D97-AF65-F5344CB8AC3E}">
        <p14:creationId xmlns:p14="http://schemas.microsoft.com/office/powerpoint/2010/main" val="711697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8</a:t>
            </a:fld>
            <a:endParaRPr lang="en-IN" dirty="0"/>
          </a:p>
        </p:txBody>
      </p:sp>
    </p:spTree>
    <p:extLst>
      <p:ext uri="{BB962C8B-B14F-4D97-AF65-F5344CB8AC3E}">
        <p14:creationId xmlns:p14="http://schemas.microsoft.com/office/powerpoint/2010/main" val="3722387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1643CB5-707A-4DFB-A5F2-D0B6ACD42460}" type="slidenum">
              <a:rPr lang="en-IN" smtClean="0"/>
              <a:t>9</a:t>
            </a:fld>
            <a:endParaRPr lang="en-IN" dirty="0"/>
          </a:p>
        </p:txBody>
      </p:sp>
    </p:spTree>
    <p:extLst>
      <p:ext uri="{BB962C8B-B14F-4D97-AF65-F5344CB8AC3E}">
        <p14:creationId xmlns:p14="http://schemas.microsoft.com/office/powerpoint/2010/main" val="3040038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503BACFB-BB48-4D8C-8612-AE6A938B773A}" type="datetime1">
              <a:rPr lang="en-US" smtClean="0"/>
              <a:t>5/19/2026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C264DCE-896C-44F0-9B67-7DA60476F543}" type="datetime1">
              <a:rPr lang="en-US" smtClean="0"/>
              <a:t>5/19/2026</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sz="half" idx="2"/>
          </p:nvPr>
        </p:nvSpPr>
        <p:spPr>
          <a:xfrm>
            <a:off x="888898" y="1735106"/>
            <a:ext cx="4271010" cy="3756025"/>
          </a:xfrm>
          <a:prstGeom prst="rect">
            <a:avLst/>
          </a:prstGeom>
        </p:spPr>
        <p:txBody>
          <a:bodyPr wrap="square" lIns="0" tIns="0" rIns="0" bIns="0">
            <a:spAutoFit/>
          </a:bodyPr>
          <a:lstStyle>
            <a:lvl1pPr>
              <a:defRPr sz="1600" b="0" i="0">
                <a:solidFill>
                  <a:srgbClr val="242424"/>
                </a:solidFill>
                <a:latin typeface="Verdana"/>
                <a:cs typeface="Verdana"/>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D4781C7D-292A-408E-81A1-9854E41EE9A6}" type="datetime1">
              <a:rPr lang="en-US" smtClean="0"/>
              <a:t>5/19/2026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6000" b="1" i="0">
                <a:solidFill>
                  <a:schemeClr val="tx1"/>
                </a:solidFill>
                <a:latin typeface="Segoe UI"/>
                <a:cs typeface="Segoe U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FA6D2EF2-355D-4421-912E-20D187929A12}" type="datetime1">
              <a:rPr lang="en-US" smtClean="0"/>
              <a:t>5/19/2026</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52F3B37E-6B32-452A-906E-0D54198491E3}" type="datetime1">
              <a:rPr lang="en-US" smtClean="0"/>
              <a:t>5/19/2026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3154" y="1390548"/>
            <a:ext cx="4885690" cy="941069"/>
          </a:xfrm>
          <a:prstGeom prst="rect">
            <a:avLst/>
          </a:prstGeom>
        </p:spPr>
        <p:txBody>
          <a:bodyPr wrap="square" lIns="0" tIns="0" rIns="0" bIns="0">
            <a:spAutoFit/>
          </a:bodyPr>
          <a:lstStyle>
            <a:lvl1pPr>
              <a:defRPr sz="6000" b="1" i="0">
                <a:solidFill>
                  <a:schemeClr val="tx1"/>
                </a:solidFill>
                <a:latin typeface="Segoe UI"/>
                <a:cs typeface="Segoe UI"/>
              </a:defRPr>
            </a:lvl1pPr>
          </a:lstStyle>
          <a:p>
            <a:endParaRPr/>
          </a:p>
        </p:txBody>
      </p:sp>
      <p:sp>
        <p:nvSpPr>
          <p:cNvPr id="3" name="Holder 3"/>
          <p:cNvSpPr>
            <a:spLocks noGrp="1"/>
          </p:cNvSpPr>
          <p:nvPr>
            <p:ph type="body" idx="1"/>
          </p:nvPr>
        </p:nvSpPr>
        <p:spPr>
          <a:xfrm>
            <a:off x="1233830" y="2377185"/>
            <a:ext cx="10401300" cy="2795904"/>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EF70AA27-0CF2-4EC5-867D-7BB173FE0E59}" type="datetime1">
              <a:rPr lang="en-US" smtClean="0"/>
              <a:t>5/19/2026</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1.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g"/><Relationship Id="rId7" Type="http://schemas.openxmlformats.org/officeDocument/2006/relationships/diagramColors" Target="../diagrams/colors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2.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g"/><Relationship Id="rId7" Type="http://schemas.openxmlformats.org/officeDocument/2006/relationships/diagramColors" Target="../diagrams/colors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g"/><Relationship Id="rId7" Type="http://schemas.openxmlformats.org/officeDocument/2006/relationships/diagramColors" Target="../diagrams/colors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1.jpg"/><Relationship Id="rId7" Type="http://schemas.openxmlformats.org/officeDocument/2006/relationships/diagramColors" Target="../diagrams/colors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jpg"/><Relationship Id="rId5" Type="http://schemas.openxmlformats.org/officeDocument/2006/relationships/hyperlink" Target="mailto:gautami.desai@chanakyacapital.in" TargetMode="External"/><Relationship Id="rId4" Type="http://schemas.openxmlformats.org/officeDocument/2006/relationships/hyperlink" Target="mailto:rajesh.tiwari@chanakyacapital.in"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2.jpeg"/><Relationship Id="rId7" Type="http://schemas.openxmlformats.org/officeDocument/2006/relationships/diagramQuickStyle" Target="../diagrams/quickStyle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3.png"/><Relationship Id="rId4" Type="http://schemas.openxmlformats.org/officeDocument/2006/relationships/image" Target="../media/image1.jpg"/><Relationship Id="rId9" Type="http://schemas.microsoft.com/office/2007/relationships/diagramDrawing" Target="../diagrams/drawing2.xml"/></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3.xml"/><Relationship Id="rId3" Type="http://schemas.openxmlformats.org/officeDocument/2006/relationships/image" Target="../media/image4.png"/><Relationship Id="rId7" Type="http://schemas.openxmlformats.org/officeDocument/2006/relationships/diagramLayout" Target="../diagrams/layout3.xml"/><Relationship Id="rId12"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Data" Target="../diagrams/data3.xml"/><Relationship Id="rId11" Type="http://schemas.openxmlformats.org/officeDocument/2006/relationships/image" Target="../media/image5.jpeg"/><Relationship Id="rId5" Type="http://schemas.openxmlformats.org/officeDocument/2006/relationships/image" Target="../media/image1.jpg"/><Relationship Id="rId10" Type="http://schemas.microsoft.com/office/2007/relationships/diagramDrawing" Target="../diagrams/drawing3.xml"/><Relationship Id="rId4" Type="http://schemas.microsoft.com/office/2007/relationships/hdphoto" Target="../media/hdphoto1.wdp"/><Relationship Id="rId9" Type="http://schemas.openxmlformats.org/officeDocument/2006/relationships/diagramColors" Target="../diagrams/colors3.xml"/></Relationships>
</file>

<file path=ppt/slides/_rels/slide7.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9.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g"/><Relationship Id="rId7"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2676525" y="5072253"/>
            <a:ext cx="7322820" cy="391160"/>
          </a:xfrm>
          <a:prstGeom prst="rect">
            <a:avLst/>
          </a:prstGeom>
        </p:spPr>
        <p:txBody>
          <a:bodyPr vert="horz" wrap="square" lIns="0" tIns="12700" rIns="0" bIns="0" rtlCol="0">
            <a:spAutoFit/>
          </a:bodyPr>
          <a:lstStyle/>
          <a:p>
            <a:pPr marL="12700">
              <a:lnSpc>
                <a:spcPct val="100000"/>
              </a:lnSpc>
              <a:spcBef>
                <a:spcPts val="100"/>
              </a:spcBef>
            </a:pPr>
            <a:r>
              <a:rPr sz="2400" spc="-45" dirty="0">
                <a:solidFill>
                  <a:srgbClr val="575757"/>
                </a:solidFill>
                <a:latin typeface="Segoe UI"/>
                <a:cs typeface="Segoe UI"/>
              </a:rPr>
              <a:t>WEALTH </a:t>
            </a:r>
            <a:r>
              <a:rPr sz="2400" spc="-5" dirty="0">
                <a:solidFill>
                  <a:srgbClr val="575757"/>
                </a:solidFill>
                <a:latin typeface="Segoe UI"/>
                <a:cs typeface="Segoe UI"/>
              </a:rPr>
              <a:t>MANAGEMENT</a:t>
            </a:r>
            <a:r>
              <a:rPr sz="2400" spc="-60" dirty="0">
                <a:solidFill>
                  <a:srgbClr val="575757"/>
                </a:solidFill>
                <a:latin typeface="Segoe UI"/>
                <a:cs typeface="Segoe UI"/>
              </a:rPr>
              <a:t> </a:t>
            </a:r>
            <a:r>
              <a:rPr sz="2400" spc="-55" dirty="0">
                <a:solidFill>
                  <a:srgbClr val="575757"/>
                </a:solidFill>
                <a:latin typeface="Segoe UI"/>
                <a:cs typeface="Segoe UI"/>
              </a:rPr>
              <a:t>BY</a:t>
            </a:r>
            <a:r>
              <a:rPr sz="2400" spc="-50" dirty="0">
                <a:solidFill>
                  <a:srgbClr val="575757"/>
                </a:solidFill>
                <a:latin typeface="Segoe UI"/>
                <a:cs typeface="Segoe UI"/>
              </a:rPr>
              <a:t> </a:t>
            </a:r>
            <a:r>
              <a:rPr sz="2400" dirty="0">
                <a:solidFill>
                  <a:srgbClr val="575757"/>
                </a:solidFill>
                <a:latin typeface="Segoe UI"/>
                <a:cs typeface="Segoe UI"/>
              </a:rPr>
              <a:t>AND</a:t>
            </a:r>
            <a:r>
              <a:rPr sz="2400" spc="10" dirty="0">
                <a:solidFill>
                  <a:srgbClr val="575757"/>
                </a:solidFill>
                <a:latin typeface="Segoe UI"/>
                <a:cs typeface="Segoe UI"/>
              </a:rPr>
              <a:t> </a:t>
            </a:r>
            <a:r>
              <a:rPr sz="2400" spc="-5" dirty="0">
                <a:solidFill>
                  <a:srgbClr val="575757"/>
                </a:solidFill>
                <a:latin typeface="Segoe UI"/>
                <a:cs typeface="Segoe UI"/>
              </a:rPr>
              <a:t>FOR</a:t>
            </a:r>
            <a:r>
              <a:rPr sz="2400" spc="-20" dirty="0">
                <a:solidFill>
                  <a:srgbClr val="575757"/>
                </a:solidFill>
                <a:latin typeface="Segoe UI"/>
                <a:cs typeface="Segoe UI"/>
              </a:rPr>
              <a:t> </a:t>
            </a:r>
            <a:r>
              <a:rPr sz="2400" spc="-10" dirty="0">
                <a:solidFill>
                  <a:srgbClr val="575757"/>
                </a:solidFill>
                <a:latin typeface="Segoe UI"/>
                <a:cs typeface="Segoe UI"/>
              </a:rPr>
              <a:t>PRACTITIONERS</a:t>
            </a:r>
            <a:endParaRPr sz="2400" dirty="0">
              <a:latin typeface="Segoe UI"/>
              <a:cs typeface="Segoe UI"/>
            </a:endParaRPr>
          </a:p>
        </p:txBody>
      </p:sp>
      <p:pic>
        <p:nvPicPr>
          <p:cNvPr id="3" name="object 3"/>
          <p:cNvPicPr/>
          <p:nvPr/>
        </p:nvPicPr>
        <p:blipFill>
          <a:blip r:embed="rId3" cstate="print"/>
          <a:stretch>
            <a:fillRect/>
          </a:stretch>
        </p:blipFill>
        <p:spPr>
          <a:xfrm>
            <a:off x="3544569" y="1905000"/>
            <a:ext cx="4599432" cy="1837944"/>
          </a:xfrm>
          <a:prstGeom prst="rect">
            <a:avLst/>
          </a:prstGeom>
        </p:spPr>
      </p:pic>
      <p:grpSp>
        <p:nvGrpSpPr>
          <p:cNvPr id="4" name="object 4"/>
          <p:cNvGrpSpPr/>
          <p:nvPr/>
        </p:nvGrpSpPr>
        <p:grpSpPr>
          <a:xfrm>
            <a:off x="3264408" y="0"/>
            <a:ext cx="5565140" cy="219710"/>
            <a:chOff x="3264408" y="0"/>
            <a:chExt cx="5565140" cy="219710"/>
          </a:xfrm>
        </p:grpSpPr>
        <p:sp>
          <p:nvSpPr>
            <p:cNvPr id="5" name="object 5"/>
            <p:cNvSpPr/>
            <p:nvPr/>
          </p:nvSpPr>
          <p:spPr>
            <a:xfrm>
              <a:off x="3264408"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FF7A80"/>
            </a:solidFill>
          </p:spPr>
          <p:txBody>
            <a:bodyPr wrap="square" lIns="0" tIns="0" rIns="0" bIns="0" rtlCol="0"/>
            <a:lstStyle/>
            <a:p>
              <a:endParaRPr dirty="0"/>
            </a:p>
          </p:txBody>
        </p:sp>
        <p:sp>
          <p:nvSpPr>
            <p:cNvPr id="6" name="object 6"/>
            <p:cNvSpPr/>
            <p:nvPr/>
          </p:nvSpPr>
          <p:spPr>
            <a:xfrm>
              <a:off x="4654296"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C00000"/>
            </a:solidFill>
          </p:spPr>
          <p:txBody>
            <a:bodyPr wrap="square" lIns="0" tIns="0" rIns="0" bIns="0" rtlCol="0"/>
            <a:lstStyle/>
            <a:p>
              <a:endParaRPr dirty="0"/>
            </a:p>
          </p:txBody>
        </p:sp>
        <p:sp>
          <p:nvSpPr>
            <p:cNvPr id="7" name="object 7"/>
            <p:cNvSpPr/>
            <p:nvPr/>
          </p:nvSpPr>
          <p:spPr>
            <a:xfrm>
              <a:off x="6047232" y="0"/>
              <a:ext cx="1389380" cy="219710"/>
            </a:xfrm>
            <a:custGeom>
              <a:avLst/>
              <a:gdLst/>
              <a:ahLst/>
              <a:cxnLst/>
              <a:rect l="l" t="t" r="r" b="b"/>
              <a:pathLst>
                <a:path w="1389379" h="219710">
                  <a:moveTo>
                    <a:pt x="1389380" y="0"/>
                  </a:moveTo>
                  <a:lnTo>
                    <a:pt x="0" y="0"/>
                  </a:lnTo>
                  <a:lnTo>
                    <a:pt x="0" y="219455"/>
                  </a:lnTo>
                  <a:lnTo>
                    <a:pt x="1389380" y="219455"/>
                  </a:lnTo>
                  <a:lnTo>
                    <a:pt x="1389380" y="0"/>
                  </a:lnTo>
                  <a:close/>
                </a:path>
              </a:pathLst>
            </a:custGeom>
            <a:solidFill>
              <a:srgbClr val="9BFFC6"/>
            </a:solidFill>
          </p:spPr>
          <p:txBody>
            <a:bodyPr wrap="square" lIns="0" tIns="0" rIns="0" bIns="0" rtlCol="0"/>
            <a:lstStyle/>
            <a:p>
              <a:endParaRPr dirty="0"/>
            </a:p>
          </p:txBody>
        </p:sp>
        <p:sp>
          <p:nvSpPr>
            <p:cNvPr id="8" name="object 8"/>
            <p:cNvSpPr/>
            <p:nvPr/>
          </p:nvSpPr>
          <p:spPr>
            <a:xfrm>
              <a:off x="7437120" y="0"/>
              <a:ext cx="1392555" cy="219710"/>
            </a:xfrm>
            <a:custGeom>
              <a:avLst/>
              <a:gdLst/>
              <a:ahLst/>
              <a:cxnLst/>
              <a:rect l="l" t="t" r="r" b="b"/>
              <a:pathLst>
                <a:path w="1392554" h="219710">
                  <a:moveTo>
                    <a:pt x="1392427" y="0"/>
                  </a:moveTo>
                  <a:lnTo>
                    <a:pt x="0" y="0"/>
                  </a:lnTo>
                  <a:lnTo>
                    <a:pt x="0" y="219455"/>
                  </a:lnTo>
                  <a:lnTo>
                    <a:pt x="1392427" y="219455"/>
                  </a:lnTo>
                  <a:lnTo>
                    <a:pt x="1392427" y="0"/>
                  </a:lnTo>
                  <a:close/>
                </a:path>
              </a:pathLst>
            </a:custGeom>
            <a:solidFill>
              <a:srgbClr val="00AE50"/>
            </a:solidFill>
          </p:spPr>
          <p:txBody>
            <a:bodyPr wrap="square" lIns="0" tIns="0" rIns="0" bIns="0" rtlCol="0"/>
            <a:lstStyle/>
            <a:p>
              <a:endParaRPr dirty="0"/>
            </a:p>
          </p:txBody>
        </p:sp>
      </p:grpSp>
      <p:grpSp>
        <p:nvGrpSpPr>
          <p:cNvPr id="9" name="object 9"/>
          <p:cNvGrpSpPr/>
          <p:nvPr/>
        </p:nvGrpSpPr>
        <p:grpSpPr>
          <a:xfrm>
            <a:off x="3273552" y="6669023"/>
            <a:ext cx="5565140" cy="189230"/>
            <a:chOff x="3273552" y="6669023"/>
            <a:chExt cx="5565140" cy="189230"/>
          </a:xfrm>
        </p:grpSpPr>
        <p:sp>
          <p:nvSpPr>
            <p:cNvPr id="10" name="object 10"/>
            <p:cNvSpPr/>
            <p:nvPr/>
          </p:nvSpPr>
          <p:spPr>
            <a:xfrm>
              <a:off x="3273552"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FF7A80"/>
            </a:solidFill>
          </p:spPr>
          <p:txBody>
            <a:bodyPr wrap="square" lIns="0" tIns="0" rIns="0" bIns="0" rtlCol="0"/>
            <a:lstStyle/>
            <a:p>
              <a:endParaRPr dirty="0"/>
            </a:p>
          </p:txBody>
        </p:sp>
        <p:sp>
          <p:nvSpPr>
            <p:cNvPr id="11" name="object 11"/>
            <p:cNvSpPr/>
            <p:nvPr/>
          </p:nvSpPr>
          <p:spPr>
            <a:xfrm>
              <a:off x="4666488" y="6669023"/>
              <a:ext cx="1389380" cy="189230"/>
            </a:xfrm>
            <a:custGeom>
              <a:avLst/>
              <a:gdLst/>
              <a:ahLst/>
              <a:cxnLst/>
              <a:rect l="l" t="t" r="r" b="b"/>
              <a:pathLst>
                <a:path w="1389379" h="189229">
                  <a:moveTo>
                    <a:pt x="1389380" y="0"/>
                  </a:moveTo>
                  <a:lnTo>
                    <a:pt x="0" y="0"/>
                  </a:lnTo>
                  <a:lnTo>
                    <a:pt x="0" y="188721"/>
                  </a:lnTo>
                  <a:lnTo>
                    <a:pt x="1389380" y="188721"/>
                  </a:lnTo>
                  <a:lnTo>
                    <a:pt x="1389380" y="0"/>
                  </a:lnTo>
                  <a:close/>
                </a:path>
              </a:pathLst>
            </a:custGeom>
            <a:solidFill>
              <a:srgbClr val="C00000"/>
            </a:solidFill>
          </p:spPr>
          <p:txBody>
            <a:bodyPr wrap="square" lIns="0" tIns="0" rIns="0" bIns="0" rtlCol="0"/>
            <a:lstStyle/>
            <a:p>
              <a:endParaRPr dirty="0"/>
            </a:p>
          </p:txBody>
        </p:sp>
        <p:sp>
          <p:nvSpPr>
            <p:cNvPr id="12" name="object 12"/>
            <p:cNvSpPr/>
            <p:nvPr/>
          </p:nvSpPr>
          <p:spPr>
            <a:xfrm>
              <a:off x="6056376" y="6669023"/>
              <a:ext cx="1392555" cy="189230"/>
            </a:xfrm>
            <a:custGeom>
              <a:avLst/>
              <a:gdLst/>
              <a:ahLst/>
              <a:cxnLst/>
              <a:rect l="l" t="t" r="r" b="b"/>
              <a:pathLst>
                <a:path w="1392554" h="189229">
                  <a:moveTo>
                    <a:pt x="1392427" y="0"/>
                  </a:moveTo>
                  <a:lnTo>
                    <a:pt x="0" y="0"/>
                  </a:lnTo>
                  <a:lnTo>
                    <a:pt x="0" y="188721"/>
                  </a:lnTo>
                  <a:lnTo>
                    <a:pt x="1392427" y="188721"/>
                  </a:lnTo>
                  <a:lnTo>
                    <a:pt x="1392427" y="0"/>
                  </a:lnTo>
                  <a:close/>
                </a:path>
              </a:pathLst>
            </a:custGeom>
            <a:solidFill>
              <a:srgbClr val="9BFFC6"/>
            </a:solidFill>
          </p:spPr>
          <p:txBody>
            <a:bodyPr wrap="square" lIns="0" tIns="0" rIns="0" bIns="0" rtlCol="0"/>
            <a:lstStyle/>
            <a:p>
              <a:endParaRPr dirty="0"/>
            </a:p>
          </p:txBody>
        </p:sp>
        <p:sp>
          <p:nvSpPr>
            <p:cNvPr id="13" name="object 13"/>
            <p:cNvSpPr/>
            <p:nvPr/>
          </p:nvSpPr>
          <p:spPr>
            <a:xfrm>
              <a:off x="7449311" y="6669023"/>
              <a:ext cx="1389380" cy="189230"/>
            </a:xfrm>
            <a:custGeom>
              <a:avLst/>
              <a:gdLst/>
              <a:ahLst/>
              <a:cxnLst/>
              <a:rect l="l" t="t" r="r" b="b"/>
              <a:pathLst>
                <a:path w="1389379" h="189229">
                  <a:moveTo>
                    <a:pt x="1389379" y="0"/>
                  </a:moveTo>
                  <a:lnTo>
                    <a:pt x="0" y="0"/>
                  </a:lnTo>
                  <a:lnTo>
                    <a:pt x="0" y="188721"/>
                  </a:lnTo>
                  <a:lnTo>
                    <a:pt x="1389379" y="188721"/>
                  </a:lnTo>
                  <a:lnTo>
                    <a:pt x="1389379" y="0"/>
                  </a:lnTo>
                  <a:close/>
                </a:path>
              </a:pathLst>
            </a:custGeom>
            <a:solidFill>
              <a:srgbClr val="00AE50"/>
            </a:solidFill>
          </p:spPr>
          <p:txBody>
            <a:bodyPr wrap="square" lIns="0" tIns="0" rIns="0" bIns="0" rtlCol="0"/>
            <a:lstStyle/>
            <a:p>
              <a:endParaRPr dirty="0"/>
            </a:p>
          </p:txBody>
        </p:sp>
      </p:grpSp>
      <p:sp>
        <p:nvSpPr>
          <p:cNvPr id="14" name="object 14"/>
          <p:cNvSpPr txBox="1"/>
          <p:nvPr/>
        </p:nvSpPr>
        <p:spPr>
          <a:xfrm>
            <a:off x="2213229" y="5828182"/>
            <a:ext cx="8201659" cy="518732"/>
          </a:xfrm>
          <a:prstGeom prst="rect">
            <a:avLst/>
          </a:prstGeom>
        </p:spPr>
        <p:txBody>
          <a:bodyPr vert="horz" wrap="square" lIns="0" tIns="13335" rIns="0" bIns="0" rtlCol="0">
            <a:spAutoFit/>
          </a:bodyPr>
          <a:lstStyle/>
          <a:p>
            <a:pPr algn="ctr">
              <a:lnSpc>
                <a:spcPct val="100000"/>
              </a:lnSpc>
              <a:spcBef>
                <a:spcPts val="105"/>
              </a:spcBef>
            </a:pPr>
            <a:r>
              <a:rPr sz="1600" spc="-5" dirty="0">
                <a:latin typeface="Verdana"/>
                <a:cs typeface="Verdana"/>
              </a:rPr>
              <a:t>“Never</a:t>
            </a:r>
            <a:r>
              <a:rPr sz="1600" spc="-185" dirty="0">
                <a:latin typeface="Verdana"/>
                <a:cs typeface="Verdana"/>
              </a:rPr>
              <a:t> </a:t>
            </a:r>
            <a:r>
              <a:rPr sz="1600" spc="-65" dirty="0">
                <a:latin typeface="Verdana"/>
                <a:cs typeface="Verdana"/>
              </a:rPr>
              <a:t>settle</a:t>
            </a:r>
            <a:r>
              <a:rPr sz="1600" spc="-150" dirty="0">
                <a:latin typeface="Verdana"/>
                <a:cs typeface="Verdana"/>
              </a:rPr>
              <a:t> </a:t>
            </a:r>
            <a:r>
              <a:rPr sz="1600" spc="-40" dirty="0">
                <a:latin typeface="Verdana"/>
                <a:cs typeface="Verdana"/>
              </a:rPr>
              <a:t>for</a:t>
            </a:r>
            <a:r>
              <a:rPr sz="1600" spc="-185" dirty="0">
                <a:latin typeface="Verdana"/>
                <a:cs typeface="Verdana"/>
              </a:rPr>
              <a:t> </a:t>
            </a:r>
            <a:r>
              <a:rPr sz="1600" spc="-30" dirty="0">
                <a:latin typeface="Verdana"/>
                <a:cs typeface="Verdana"/>
              </a:rPr>
              <a:t>anything</a:t>
            </a:r>
            <a:r>
              <a:rPr sz="1600" spc="-180" dirty="0">
                <a:latin typeface="Verdana"/>
                <a:cs typeface="Verdana"/>
              </a:rPr>
              <a:t> </a:t>
            </a:r>
            <a:r>
              <a:rPr sz="1600" spc="-90" dirty="0">
                <a:latin typeface="Verdana"/>
                <a:cs typeface="Verdana"/>
              </a:rPr>
              <a:t>less</a:t>
            </a:r>
            <a:r>
              <a:rPr sz="1600" spc="-220" dirty="0">
                <a:latin typeface="Verdana"/>
                <a:cs typeface="Verdana"/>
              </a:rPr>
              <a:t> </a:t>
            </a:r>
            <a:r>
              <a:rPr sz="1600" spc="-25" dirty="0">
                <a:latin typeface="Verdana"/>
                <a:cs typeface="Verdana"/>
              </a:rPr>
              <a:t>than</a:t>
            </a:r>
            <a:r>
              <a:rPr sz="1600" spc="-90" dirty="0">
                <a:latin typeface="Verdana"/>
                <a:cs typeface="Verdana"/>
              </a:rPr>
              <a:t> </a:t>
            </a:r>
            <a:r>
              <a:rPr sz="1600" spc="-5" dirty="0">
                <a:latin typeface="Verdana"/>
                <a:cs typeface="Verdana"/>
              </a:rPr>
              <a:t>what</a:t>
            </a:r>
            <a:r>
              <a:rPr sz="1600" spc="-114" dirty="0">
                <a:latin typeface="Verdana"/>
                <a:cs typeface="Verdana"/>
              </a:rPr>
              <a:t> </a:t>
            </a:r>
            <a:r>
              <a:rPr sz="1600" spc="-20" dirty="0">
                <a:latin typeface="Verdana"/>
                <a:cs typeface="Verdana"/>
              </a:rPr>
              <a:t>you</a:t>
            </a:r>
            <a:r>
              <a:rPr sz="1600" spc="-130" dirty="0">
                <a:latin typeface="Verdana"/>
                <a:cs typeface="Verdana"/>
              </a:rPr>
              <a:t> </a:t>
            </a:r>
            <a:r>
              <a:rPr sz="1600" spc="-30" dirty="0">
                <a:latin typeface="Verdana"/>
                <a:cs typeface="Verdana"/>
              </a:rPr>
              <a:t>deserve.</a:t>
            </a:r>
            <a:r>
              <a:rPr sz="1600" spc="-204" dirty="0">
                <a:latin typeface="Verdana"/>
                <a:cs typeface="Verdana"/>
              </a:rPr>
              <a:t> </a:t>
            </a:r>
            <a:r>
              <a:rPr sz="1600" spc="-95" dirty="0">
                <a:latin typeface="Verdana"/>
                <a:cs typeface="Verdana"/>
              </a:rPr>
              <a:t>It’s</a:t>
            </a:r>
            <a:r>
              <a:rPr sz="1600" spc="-315" dirty="0">
                <a:latin typeface="Verdana"/>
                <a:cs typeface="Verdana"/>
              </a:rPr>
              <a:t> </a:t>
            </a:r>
            <a:r>
              <a:rPr lang="en-IN" sz="1600" spc="-315" dirty="0">
                <a:latin typeface="Verdana"/>
                <a:cs typeface="Verdana"/>
              </a:rPr>
              <a:t> </a:t>
            </a:r>
            <a:r>
              <a:rPr sz="1600" spc="-15" dirty="0">
                <a:latin typeface="Verdana"/>
                <a:cs typeface="Verdana"/>
              </a:rPr>
              <a:t>not</a:t>
            </a:r>
            <a:r>
              <a:rPr sz="1600" spc="-140" dirty="0">
                <a:latin typeface="Verdana"/>
                <a:cs typeface="Verdana"/>
              </a:rPr>
              <a:t> </a:t>
            </a:r>
            <a:r>
              <a:rPr sz="1600" spc="-20" dirty="0">
                <a:latin typeface="Verdana"/>
                <a:cs typeface="Verdana"/>
              </a:rPr>
              <a:t>pride,</a:t>
            </a:r>
            <a:r>
              <a:rPr sz="1600" spc="-210" dirty="0">
                <a:latin typeface="Verdana"/>
                <a:cs typeface="Verdana"/>
              </a:rPr>
              <a:t> </a:t>
            </a:r>
            <a:r>
              <a:rPr sz="1600" spc="-65" dirty="0">
                <a:latin typeface="Verdana"/>
                <a:cs typeface="Verdana"/>
              </a:rPr>
              <a:t>it’s</a:t>
            </a:r>
            <a:r>
              <a:rPr sz="1600" spc="-215" dirty="0">
                <a:latin typeface="Verdana"/>
                <a:cs typeface="Verdana"/>
              </a:rPr>
              <a:t> </a:t>
            </a:r>
            <a:r>
              <a:rPr sz="1600" spc="-55" dirty="0">
                <a:latin typeface="Verdana"/>
                <a:cs typeface="Verdana"/>
              </a:rPr>
              <a:t>self</a:t>
            </a:r>
            <a:r>
              <a:rPr lang="en-US" sz="1600" spc="-240" dirty="0">
                <a:latin typeface="Verdana"/>
                <a:cs typeface="Verdana"/>
              </a:rPr>
              <a:t>-</a:t>
            </a:r>
            <a:r>
              <a:rPr sz="1600" spc="-40" dirty="0">
                <a:latin typeface="Verdana"/>
                <a:cs typeface="Verdana"/>
              </a:rPr>
              <a:t>respect.”</a:t>
            </a:r>
            <a:endParaRPr lang="en-IN" sz="1600" dirty="0">
              <a:latin typeface="Verdana"/>
              <a:cs typeface="Verdana"/>
            </a:endParaRPr>
          </a:p>
          <a:p>
            <a:pPr algn="ctr">
              <a:lnSpc>
                <a:spcPct val="100000"/>
              </a:lnSpc>
              <a:spcBef>
                <a:spcPts val="105"/>
              </a:spcBef>
            </a:pPr>
            <a:r>
              <a:rPr lang="en-IN" sz="1600" spc="25" dirty="0">
                <a:latin typeface="Verdana"/>
                <a:cs typeface="Verdana"/>
              </a:rPr>
              <a:t>- </a:t>
            </a:r>
            <a:r>
              <a:rPr sz="1600" spc="25" dirty="0">
                <a:latin typeface="Verdana"/>
                <a:cs typeface="Verdana"/>
              </a:rPr>
              <a:t>Chanakya</a:t>
            </a:r>
            <a:endParaRPr sz="1600" dirty="0">
              <a:latin typeface="Verdana"/>
              <a:cs typeface="Verdana"/>
            </a:endParaRPr>
          </a:p>
        </p:txBody>
      </p:sp>
      <p:sp>
        <p:nvSpPr>
          <p:cNvPr id="17" name="Slide Number Placeholder 16">
            <a:extLst>
              <a:ext uri="{FF2B5EF4-FFF2-40B4-BE49-F238E27FC236}">
                <a16:creationId xmlns:a16="http://schemas.microsoft.com/office/drawing/2014/main" id="{51D28172-013A-5CFE-1C31-99839AB76D44}"/>
              </a:ext>
            </a:extLst>
          </p:cNvPr>
          <p:cNvSpPr>
            <a:spLocks noGrp="1"/>
          </p:cNvSpPr>
          <p:nvPr>
            <p:ph type="sldNum" sz="quarter" idx="7"/>
          </p:nvPr>
        </p:nvSpPr>
        <p:spPr/>
        <p:txBody>
          <a:bodyPr/>
          <a:lstStyle/>
          <a:p>
            <a:fld id="{B6F15528-21DE-4FAA-801E-634DDDAF4B2B}" type="slidenum">
              <a:rPr lang="en-IN" smtClean="0"/>
              <a:t>1</a:t>
            </a:fld>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90694" y="833408"/>
            <a:ext cx="10632084"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Portfolio Design: First Principles,</a:t>
            </a:r>
            <a:endParaRPr lang="en-IN" sz="1600" dirty="0">
              <a:latin typeface="Verdana"/>
              <a:cs typeface="Verdana"/>
            </a:endParaRPr>
          </a:p>
        </p:txBody>
      </p:sp>
      <p:sp>
        <p:nvSpPr>
          <p:cNvPr id="3" name="object 3"/>
          <p:cNvSpPr txBox="1">
            <a:spLocks noGrp="1"/>
          </p:cNvSpPr>
          <p:nvPr>
            <p:ph sz="half" idx="2"/>
          </p:nvPr>
        </p:nvSpPr>
        <p:spPr>
          <a:xfrm>
            <a:off x="695007" y="1651062"/>
            <a:ext cx="10987939" cy="5204630"/>
          </a:xfrm>
          <a:prstGeom prst="rect">
            <a:avLst/>
          </a:prstGeom>
        </p:spPr>
        <p:txBody>
          <a:bodyPr vert="horz" wrap="square" lIns="0" tIns="135255" rIns="0" bIns="0" rtlCol="0">
            <a:spAutoFit/>
          </a:bodyPr>
          <a:lstStyle/>
          <a:p>
            <a:pPr marL="299085" indent="-287020" algn="just">
              <a:lnSpc>
                <a:spcPct val="100000"/>
              </a:lnSpc>
              <a:spcBef>
                <a:spcPts val="1065"/>
              </a:spcBef>
              <a:buFont typeface="Wingdings"/>
              <a:buChar char=""/>
              <a:tabLst>
                <a:tab pos="299720" algn="l"/>
              </a:tabLst>
            </a:pPr>
            <a:r>
              <a:rPr sz="1800" kern="1200" dirty="0">
                <a:solidFill>
                  <a:schemeClr val="tx1"/>
                </a:solidFill>
                <a:latin typeface="+mn-lt"/>
                <a:cs typeface="+mn-cs"/>
              </a:rPr>
              <a:t>We</a:t>
            </a:r>
            <a:r>
              <a:rPr lang="en-US" sz="1800" kern="1200" dirty="0">
                <a:solidFill>
                  <a:schemeClr val="tx1"/>
                </a:solidFill>
                <a:latin typeface="+mn-lt"/>
                <a:cs typeface="+mn-cs"/>
              </a:rPr>
              <a:t> value a stock based on the first principles of:</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Quality of ownership and Management</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Value system and Vision</a:t>
            </a:r>
          </a:p>
          <a:p>
            <a:pPr marL="812165" lvl="1" indent="-342900" algn="just">
              <a:spcBef>
                <a:spcPts val="1065"/>
              </a:spcBef>
              <a:buFont typeface="Wingdings" panose="05000000000000000000" pitchFamily="2" charset="2"/>
              <a:buChar char="ü"/>
              <a:tabLst>
                <a:tab pos="299720" algn="l"/>
              </a:tabLst>
            </a:pPr>
            <a:r>
              <a:rPr lang="en-US" kern="1200" dirty="0">
                <a:solidFill>
                  <a:schemeClr val="tx1"/>
                </a:solidFill>
              </a:rPr>
              <a:t>Business Model and Long-term competitiveness</a:t>
            </a:r>
          </a:p>
          <a:p>
            <a:pPr marL="299085" lvl="1" indent="-287020" algn="just">
              <a:spcBef>
                <a:spcPts val="1065"/>
              </a:spcBef>
              <a:buFont typeface="Wingdings"/>
              <a:buChar char=""/>
              <a:tabLst>
                <a:tab pos="299720" algn="l"/>
              </a:tabLst>
            </a:pPr>
            <a:r>
              <a:rPr lang="en-US" kern="1200" dirty="0">
                <a:solidFill>
                  <a:schemeClr val="tx1"/>
                </a:solidFill>
              </a:rPr>
              <a:t>We never invest in a company which short-charges minority investors or makes other financial / governance t</a:t>
            </a:r>
            <a:r>
              <a:rPr lang="en-US" sz="1800" kern="1200" dirty="0">
                <a:solidFill>
                  <a:schemeClr val="tx1"/>
                </a:solidFill>
                <a:latin typeface="+mn-lt"/>
                <a:cs typeface="+mn-cs"/>
              </a:rPr>
              <a:t>ransgressions</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DCF valuation  based on an estimate </a:t>
            </a:r>
            <a:r>
              <a:rPr lang="en-US" sz="1800" kern="1200" dirty="0">
                <a:solidFill>
                  <a:schemeClr val="tx1"/>
                </a:solidFill>
                <a:latin typeface="+mn-lt"/>
                <a:cs typeface="+mn-cs"/>
              </a:rPr>
              <a:t>of future cash flows over a very long-term</a:t>
            </a:r>
          </a:p>
          <a:p>
            <a:pPr marL="354965" marR="5080" indent="-342900" algn="just">
              <a:spcBef>
                <a:spcPts val="1395"/>
              </a:spcBef>
              <a:buFont typeface="Wingdings" panose="05000000000000000000" pitchFamily="2" charset="2"/>
              <a:buChar char="Ø"/>
              <a:tabLst>
                <a:tab pos="299720" algn="l"/>
              </a:tabLst>
            </a:pPr>
            <a:r>
              <a:rPr lang="en-US" sz="1800" kern="1200" dirty="0">
                <a:solidFill>
                  <a:schemeClr val="tx1"/>
                </a:solidFill>
                <a:latin typeface="+mn-lt"/>
              </a:rPr>
              <a:t>We use maths to analyze past investment data to evaluate and continuously refine investment parameters</a:t>
            </a:r>
          </a:p>
          <a:p>
            <a:pPr marL="469265" lvl="1" algn="just">
              <a:spcBef>
                <a:spcPts val="1065"/>
              </a:spcBef>
              <a:tabLst>
                <a:tab pos="299720" algn="l"/>
              </a:tabLst>
            </a:pPr>
            <a:endParaRPr kern="1200" dirty="0">
              <a:solidFill>
                <a:schemeClr val="tx1"/>
              </a:solidFill>
            </a:endParaRPr>
          </a:p>
          <a:p>
            <a:pPr marL="354965" marR="5080" indent="-342900" algn="just">
              <a:spcBef>
                <a:spcPts val="1395"/>
              </a:spcBef>
              <a:buFont typeface="Wingdings" panose="05000000000000000000" pitchFamily="2" charset="2"/>
              <a:buChar char="Ø"/>
              <a:tabLst>
                <a:tab pos="299720" algn="l"/>
              </a:tabLst>
            </a:pPr>
            <a:endParaRPr lang="en-US" sz="1800" kern="1200" dirty="0">
              <a:solidFill>
                <a:schemeClr val="tx1"/>
              </a:solidFill>
              <a:latin typeface="+mn-lt"/>
              <a:cs typeface="+mn-cs"/>
            </a:endParaRPr>
          </a:p>
          <a:p>
            <a:pPr marL="12065" marR="5080" algn="just">
              <a:spcBef>
                <a:spcPts val="1395"/>
              </a:spcBef>
              <a:tabLst>
                <a:tab pos="299720" algn="l"/>
              </a:tabLst>
            </a:pPr>
            <a:endParaRPr lang="en-US" sz="18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1800" kern="1200" dirty="0">
              <a:solidFill>
                <a:schemeClr val="tx1"/>
              </a:solidFill>
              <a:latin typeface="+mn-lt"/>
              <a:cs typeface="+mn-cs"/>
            </a:endParaRPr>
          </a:p>
        </p:txBody>
      </p:sp>
      <p:grpSp>
        <p:nvGrpSpPr>
          <p:cNvPr id="4" name="object 4"/>
          <p:cNvGrpSpPr/>
          <p:nvPr/>
        </p:nvGrpSpPr>
        <p:grpSpPr>
          <a:xfrm>
            <a:off x="690694" y="1416081"/>
            <a:ext cx="10801985" cy="91440"/>
            <a:chOff x="679704" y="1255777"/>
            <a:chExt cx="10801985"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1" name="Diagram 10">
            <a:extLst>
              <a:ext uri="{FF2B5EF4-FFF2-40B4-BE49-F238E27FC236}">
                <a16:creationId xmlns:a16="http://schemas.microsoft.com/office/drawing/2014/main" id="{F425FDFD-7975-8867-0597-D7A20601664B}"/>
              </a:ext>
            </a:extLst>
          </p:cNvPr>
          <p:cNvGraphicFramePr/>
          <p:nvPr>
            <p:extLst>
              <p:ext uri="{D42A27DB-BD31-4B8C-83A1-F6EECF244321}">
                <p14:modId xmlns:p14="http://schemas.microsoft.com/office/powerpoint/2010/main" val="1830209618"/>
              </p:ext>
            </p:extLst>
          </p:nvPr>
        </p:nvGraphicFramePr>
        <p:xfrm>
          <a:off x="10111730" y="7369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Slide Number Placeholder 11">
            <a:extLst>
              <a:ext uri="{FF2B5EF4-FFF2-40B4-BE49-F238E27FC236}">
                <a16:creationId xmlns:a16="http://schemas.microsoft.com/office/drawing/2014/main" id="{EAD1D8F6-5F48-CC32-CF4A-6D53DA9CB582}"/>
              </a:ext>
            </a:extLst>
          </p:cNvPr>
          <p:cNvSpPr>
            <a:spLocks noGrp="1"/>
          </p:cNvSpPr>
          <p:nvPr>
            <p:ph type="sldNum" sz="quarter" idx="7"/>
          </p:nvPr>
        </p:nvSpPr>
        <p:spPr/>
        <p:txBody>
          <a:bodyPr/>
          <a:lstStyle/>
          <a:p>
            <a:fld id="{B6F15528-21DE-4FAA-801E-634DDDAF4B2B}" type="slidenum">
              <a:rPr lang="en-IN" smtClean="0"/>
              <a:t>10</a:t>
            </a:fld>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65807" y="845889"/>
            <a:ext cx="10735081"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Market Timing - Proprietary Algorithm</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4154984"/>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Our empirical algorithm  helps mitigate the challenges of market timing by:</a:t>
            </a:r>
          </a:p>
          <a:p>
            <a:pPr marL="12065"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Timing the market with our proprietary order management</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Enhancing our ability to capitalize on market volatility</a:t>
            </a:r>
          </a:p>
          <a:p>
            <a:pPr marL="469265" lvl="1" algn="just">
              <a:spcBef>
                <a:spcPts val="295"/>
              </a:spcBef>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Ensuring  better pricing by investing gradually </a:t>
            </a:r>
          </a:p>
          <a:p>
            <a:pPr marL="756285" lvl="1" indent="-287020" algn="just">
              <a:spcBef>
                <a:spcPts val="295"/>
              </a:spcBef>
              <a:buFont typeface="Wingdings"/>
              <a:buChar char=""/>
              <a:tabLst>
                <a:tab pos="299085" algn="l"/>
                <a:tab pos="299720" algn="l"/>
              </a:tabLst>
            </a:pPr>
            <a:endParaRPr lang="en-US" dirty="0"/>
          </a:p>
          <a:p>
            <a:pPr marL="756285" lvl="1" indent="-287020" algn="just">
              <a:spcBef>
                <a:spcPts val="295"/>
              </a:spcBef>
              <a:buFont typeface="Wingdings"/>
              <a:buChar char=""/>
              <a:tabLst>
                <a:tab pos="299085" algn="l"/>
                <a:tab pos="299720" algn="l"/>
              </a:tabLst>
            </a:pPr>
            <a:r>
              <a:rPr lang="en-US" dirty="0"/>
              <a:t>Stands the test of time in choppy market conditions</a:t>
            </a: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C48EB8B2-1DE8-970C-3CBA-7352EB429521}"/>
              </a:ext>
            </a:extLst>
          </p:cNvPr>
          <p:cNvGraphicFramePr/>
          <p:nvPr>
            <p:extLst>
              <p:ext uri="{D42A27DB-BD31-4B8C-83A1-F6EECF244321}">
                <p14:modId xmlns:p14="http://schemas.microsoft.com/office/powerpoint/2010/main" val="1901537556"/>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3FD01B9E-BD62-1CF5-CF33-6BFCF95A6F11}"/>
              </a:ext>
            </a:extLst>
          </p:cNvPr>
          <p:cNvSpPr>
            <a:spLocks noGrp="1"/>
          </p:cNvSpPr>
          <p:nvPr>
            <p:ph type="sldNum" sz="quarter" idx="7"/>
          </p:nvPr>
        </p:nvSpPr>
        <p:spPr/>
        <p:txBody>
          <a:bodyPr/>
          <a:lstStyle/>
          <a:p>
            <a:fld id="{B6F15528-21DE-4FAA-801E-634DDDAF4B2B}" type="slidenum">
              <a:rPr lang="en-IN" smtClean="0"/>
              <a:t>11</a:t>
            </a:fld>
            <a:endParaRPr lang="en-IN" dirty="0"/>
          </a:p>
        </p:txBody>
      </p:sp>
    </p:spTree>
    <p:extLst>
      <p:ext uri="{BB962C8B-B14F-4D97-AF65-F5344CB8AC3E}">
        <p14:creationId xmlns:p14="http://schemas.microsoft.com/office/powerpoint/2010/main" val="38523949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1124" y="824467"/>
            <a:ext cx="9303476"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a:t>
            </a:r>
            <a:r>
              <a:rPr sz="3400" b="0" spc="-5" dirty="0">
                <a:solidFill>
                  <a:srgbClr val="242424"/>
                </a:solidFill>
              </a:rPr>
              <a:t>ortfolio </a:t>
            </a:r>
            <a:r>
              <a:rPr lang="en-IN" sz="3400" b="0" spc="-5" dirty="0">
                <a:solidFill>
                  <a:srgbClr val="242424"/>
                </a:solidFill>
              </a:rPr>
              <a:t>Design - </a:t>
            </a:r>
            <a:r>
              <a:rPr sz="3400" b="0" spc="-5" dirty="0">
                <a:solidFill>
                  <a:srgbClr val="242424"/>
                </a:solidFill>
              </a:rPr>
              <a:t>Performance over time</a:t>
            </a:r>
          </a:p>
        </p:txBody>
      </p:sp>
      <p:grpSp>
        <p:nvGrpSpPr>
          <p:cNvPr id="3" name="object 3"/>
          <p:cNvGrpSpPr/>
          <p:nvPr/>
        </p:nvGrpSpPr>
        <p:grpSpPr>
          <a:xfrm>
            <a:off x="858957" y="1429944"/>
            <a:ext cx="10798810" cy="91440"/>
            <a:chOff x="832103" y="1130811"/>
            <a:chExt cx="10798810" cy="91440"/>
          </a:xfrm>
        </p:grpSpPr>
        <p:sp>
          <p:nvSpPr>
            <p:cNvPr id="4" name="object 4"/>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5" name="object 5"/>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6" name="object 6"/>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7" name="object 7"/>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8" name="object 8"/>
          <p:cNvSpPr txBox="1"/>
          <p:nvPr/>
        </p:nvSpPr>
        <p:spPr>
          <a:xfrm>
            <a:off x="831124" y="1722347"/>
            <a:ext cx="11937819" cy="321883"/>
          </a:xfrm>
          <a:prstGeom prst="rect">
            <a:avLst/>
          </a:prstGeom>
        </p:spPr>
        <p:txBody>
          <a:bodyPr vert="horz" wrap="square" lIns="0" tIns="13970" rIns="0" bIns="0" rtlCol="0" anchor="t">
            <a:spAutoFit/>
          </a:bodyPr>
          <a:lstStyle/>
          <a:p>
            <a:pPr marL="12700">
              <a:spcBef>
                <a:spcPts val="110"/>
              </a:spcBef>
            </a:pPr>
            <a:r>
              <a:rPr sz="2000" b="1" u="sng" dirty="0"/>
              <a:t>Portfolio Performance</a:t>
            </a:r>
            <a:r>
              <a:rPr lang="en-IN" sz="2000" b="1" u="sng" dirty="0"/>
              <a:t>*</a:t>
            </a:r>
            <a:r>
              <a:rPr sz="2000" b="1" u="sng" dirty="0"/>
              <a:t> as on</a:t>
            </a:r>
            <a:r>
              <a:rPr lang="en-IN" sz="2000" b="1" u="sng" dirty="0"/>
              <a:t> May 11</a:t>
            </a:r>
            <a:r>
              <a:rPr lang="en-IN" sz="2000" b="1" u="sng" baseline="30000" dirty="0"/>
              <a:t>th</a:t>
            </a:r>
            <a:r>
              <a:rPr lang="en-IN" sz="2000" b="1" u="sng" dirty="0"/>
              <a:t>, </a:t>
            </a:r>
            <a:r>
              <a:rPr sz="2000" b="1" u="sng" dirty="0"/>
              <a:t>202</a:t>
            </a:r>
            <a:r>
              <a:rPr lang="en-US" sz="2000" b="1" u="sng" dirty="0"/>
              <a:t>6</a:t>
            </a:r>
            <a:r>
              <a:rPr sz="2000" b="1" u="sng" dirty="0"/>
              <a:t> </a:t>
            </a:r>
            <a:r>
              <a:rPr lang="en-US" sz="2000" b="1" u="sng" dirty="0"/>
              <a:t> </a:t>
            </a:r>
            <a:r>
              <a:rPr sz="2000" b="1" u="sng" dirty="0"/>
              <a:t>– (</a:t>
            </a:r>
            <a:r>
              <a:rPr lang="en-US" sz="2000" b="1" u="sng" dirty="0"/>
              <a:t>Returns for periods over 1 year are annualized (TWRR)</a:t>
            </a:r>
            <a:r>
              <a:rPr sz="2000" b="1" u="sng" dirty="0"/>
              <a:t>)  </a:t>
            </a:r>
          </a:p>
        </p:txBody>
      </p:sp>
      <p:sp>
        <p:nvSpPr>
          <p:cNvPr id="10" name="object 10"/>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1" name="object 11"/>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B8DFD1BA-4F27-E169-3580-503F6DF4EC0E}"/>
              </a:ext>
            </a:extLst>
          </p:cNvPr>
          <p:cNvGraphicFramePr/>
          <p:nvPr>
            <p:extLst>
              <p:ext uri="{D42A27DB-BD31-4B8C-83A1-F6EECF244321}">
                <p14:modId xmlns:p14="http://schemas.microsoft.com/office/powerpoint/2010/main" val="3412966942"/>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TextBox 13">
            <a:extLst>
              <a:ext uri="{FF2B5EF4-FFF2-40B4-BE49-F238E27FC236}">
                <a16:creationId xmlns:a16="http://schemas.microsoft.com/office/drawing/2014/main" id="{1C7F9D44-AB19-2681-F6D3-1A0D267720C3}"/>
              </a:ext>
            </a:extLst>
          </p:cNvPr>
          <p:cNvSpPr txBox="1"/>
          <p:nvPr/>
        </p:nvSpPr>
        <p:spPr>
          <a:xfrm>
            <a:off x="831124" y="5740781"/>
            <a:ext cx="6096000" cy="369332"/>
          </a:xfrm>
          <a:prstGeom prst="rect">
            <a:avLst/>
          </a:prstGeom>
          <a:noFill/>
        </p:spPr>
        <p:txBody>
          <a:bodyPr wrap="square">
            <a:spAutoFit/>
          </a:bodyPr>
          <a:lstStyle/>
          <a:p>
            <a:r>
              <a:rPr lang="en-US" sz="1800" b="0" i="0" u="none" strike="noStrike" baseline="0" dirty="0">
                <a:latin typeface="CIDFont+F1"/>
              </a:rPr>
              <a:t>*</a:t>
            </a:r>
            <a:r>
              <a:rPr lang="en-US" sz="1800" b="1" i="0" u="none" strike="noStrike" baseline="0" dirty="0">
                <a:latin typeface="CIDFont+F1"/>
              </a:rPr>
              <a:t>Net of all expenses and fees</a:t>
            </a:r>
            <a:endParaRPr lang="en-IN" b="1" dirty="0"/>
          </a:p>
        </p:txBody>
      </p:sp>
      <p:sp>
        <p:nvSpPr>
          <p:cNvPr id="15" name="Slide Number Placeholder 14">
            <a:extLst>
              <a:ext uri="{FF2B5EF4-FFF2-40B4-BE49-F238E27FC236}">
                <a16:creationId xmlns:a16="http://schemas.microsoft.com/office/drawing/2014/main" id="{955AF1AE-15D3-8908-1D82-15AE7A547174}"/>
              </a:ext>
            </a:extLst>
          </p:cNvPr>
          <p:cNvSpPr>
            <a:spLocks noGrp="1"/>
          </p:cNvSpPr>
          <p:nvPr>
            <p:ph type="sldNum" sz="quarter" idx="7"/>
          </p:nvPr>
        </p:nvSpPr>
        <p:spPr>
          <a:xfrm>
            <a:off x="8778240" y="6377940"/>
            <a:ext cx="2804160" cy="276999"/>
          </a:xfrm>
        </p:spPr>
        <p:txBody>
          <a:bodyPr/>
          <a:lstStyle/>
          <a:p>
            <a:r>
              <a:rPr lang="en-US" dirty="0"/>
              <a:t>12</a:t>
            </a:r>
            <a:endParaRPr lang="en-IN" dirty="0"/>
          </a:p>
        </p:txBody>
      </p:sp>
      <p:graphicFrame>
        <p:nvGraphicFramePr>
          <p:cNvPr id="9" name="Table 8">
            <a:extLst>
              <a:ext uri="{FF2B5EF4-FFF2-40B4-BE49-F238E27FC236}">
                <a16:creationId xmlns:a16="http://schemas.microsoft.com/office/drawing/2014/main" id="{B39B4F25-09AA-BD45-6A6C-20B3A9114BA2}"/>
              </a:ext>
            </a:extLst>
          </p:cNvPr>
          <p:cNvGraphicFramePr>
            <a:graphicFrameLocks noGrp="1"/>
          </p:cNvGraphicFramePr>
          <p:nvPr>
            <p:extLst>
              <p:ext uri="{D42A27DB-BD31-4B8C-83A1-F6EECF244321}">
                <p14:modId xmlns:p14="http://schemas.microsoft.com/office/powerpoint/2010/main" val="3246134301"/>
              </p:ext>
            </p:extLst>
          </p:nvPr>
        </p:nvGraphicFramePr>
        <p:xfrm>
          <a:off x="831124" y="2362200"/>
          <a:ext cx="10217876" cy="3284546"/>
        </p:xfrm>
        <a:graphic>
          <a:graphicData uri="http://schemas.openxmlformats.org/drawingml/2006/table">
            <a:tbl>
              <a:tblPr firstRow="1" bandRow="1">
                <a:tableStyleId>{69C7853C-536D-4A76-A0AE-DD22124D55A5}</a:tableStyleId>
              </a:tblPr>
              <a:tblGrid>
                <a:gridCol w="4063833">
                  <a:extLst>
                    <a:ext uri="{9D8B030D-6E8A-4147-A177-3AD203B41FA5}">
                      <a16:colId xmlns:a16="http://schemas.microsoft.com/office/drawing/2014/main" val="3053234688"/>
                    </a:ext>
                  </a:extLst>
                </a:gridCol>
                <a:gridCol w="2892388">
                  <a:extLst>
                    <a:ext uri="{9D8B030D-6E8A-4147-A177-3AD203B41FA5}">
                      <a16:colId xmlns:a16="http://schemas.microsoft.com/office/drawing/2014/main" val="251939079"/>
                    </a:ext>
                  </a:extLst>
                </a:gridCol>
                <a:gridCol w="3261655">
                  <a:extLst>
                    <a:ext uri="{9D8B030D-6E8A-4147-A177-3AD203B41FA5}">
                      <a16:colId xmlns:a16="http://schemas.microsoft.com/office/drawing/2014/main" val="3929626455"/>
                    </a:ext>
                  </a:extLst>
                </a:gridCol>
              </a:tblGrid>
              <a:tr h="397460">
                <a:tc>
                  <a:txBody>
                    <a:bodyPr/>
                    <a:lstStyle/>
                    <a:p>
                      <a:pPr marL="91440">
                        <a:lnSpc>
                          <a:spcPct val="100000"/>
                        </a:lnSpc>
                        <a:spcBef>
                          <a:spcPts val="305"/>
                        </a:spcBef>
                      </a:pPr>
                      <a:r>
                        <a:rPr sz="1400" b="1" spc="-10" dirty="0"/>
                        <a:t>Period</a:t>
                      </a:r>
                      <a:endParaRPr sz="1400" dirty="0">
                        <a:latin typeface="Segoe UI"/>
                        <a:cs typeface="Segoe UI"/>
                      </a:endParaRPr>
                    </a:p>
                  </a:txBody>
                  <a:tcPr marL="0" marR="0" marT="38735" marB="0"/>
                </a:tc>
                <a:tc>
                  <a:txBody>
                    <a:bodyPr/>
                    <a:lstStyle/>
                    <a:p>
                      <a:pPr marL="6985" algn="ctr">
                        <a:lnSpc>
                          <a:spcPct val="100000"/>
                        </a:lnSpc>
                        <a:spcBef>
                          <a:spcPts val="305"/>
                        </a:spcBef>
                      </a:pPr>
                      <a:r>
                        <a:rPr sz="1400" b="1" spc="-10" dirty="0"/>
                        <a:t>Portfolio</a:t>
                      </a:r>
                      <a:r>
                        <a:rPr lang="en-US" sz="1400" b="1" spc="-10" dirty="0"/>
                        <a:t> (In</a:t>
                      </a:r>
                      <a:r>
                        <a:rPr lang="en-US" sz="1400" b="1" spc="-10" baseline="0" dirty="0"/>
                        <a:t> %)</a:t>
                      </a:r>
                      <a:endParaRPr sz="1400" dirty="0">
                        <a:latin typeface="Segoe UI"/>
                        <a:cs typeface="Segoe UI"/>
                      </a:endParaRPr>
                    </a:p>
                  </a:txBody>
                  <a:tcPr marL="0" marR="0" marT="38735" marB="0"/>
                </a:tc>
                <a:tc>
                  <a:txBody>
                    <a:bodyPr/>
                    <a:lstStyle/>
                    <a:p>
                      <a:pPr marL="6985" algn="ctr">
                        <a:lnSpc>
                          <a:spcPct val="100000"/>
                        </a:lnSpc>
                        <a:spcBef>
                          <a:spcPts val="305"/>
                        </a:spcBef>
                      </a:pPr>
                      <a:r>
                        <a:rPr lang="en-US" sz="1400" b="1" spc="-10" dirty="0"/>
                        <a:t>Nifty 50 TRI (In %)</a:t>
                      </a:r>
                      <a:endParaRPr sz="1400" dirty="0">
                        <a:latin typeface="Segoe UI"/>
                        <a:cs typeface="Segoe UI"/>
                      </a:endParaRPr>
                    </a:p>
                  </a:txBody>
                  <a:tcPr marL="0" marR="0" marT="38735" marB="0"/>
                </a:tc>
                <a:extLst>
                  <a:ext uri="{0D108BD9-81ED-4DB2-BD59-A6C34878D82A}">
                    <a16:rowId xmlns:a16="http://schemas.microsoft.com/office/drawing/2014/main" val="954421990"/>
                  </a:ext>
                </a:extLst>
              </a:tr>
              <a:tr h="291693">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dirty="0">
                          <a:latin typeface="Calibri (Headings)"/>
                          <a:cs typeface="Segoe UI"/>
                        </a:rPr>
                        <a:t>3 Months</a:t>
                      </a:r>
                    </a:p>
                  </a:txBody>
                  <a:tcPr marL="0" marR="0" marT="4064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-3.58</a:t>
                      </a:r>
                    </a:p>
                  </a:txBody>
                  <a:tcPr marL="0" marR="0" marT="4064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a:t>
                      </a:r>
                      <a:r>
                        <a:rPr lang="en-IN" sz="1400" dirty="0">
                          <a:solidFill>
                            <a:schemeClr val="dk1"/>
                          </a:solidFill>
                          <a:latin typeface="Calibri (Headings)"/>
                          <a:ea typeface="+mn-ea"/>
                          <a:cs typeface="Segoe UI"/>
                        </a:rPr>
                        <a:t>8.20</a:t>
                      </a:r>
                      <a:endParaRPr lang="en-US" sz="1400" dirty="0">
                        <a:solidFill>
                          <a:schemeClr val="dk1"/>
                        </a:solidFill>
                        <a:latin typeface="Calibri (Headings)"/>
                        <a:ea typeface="+mn-ea"/>
                        <a:cs typeface="Segoe UI"/>
                      </a:endParaRPr>
                    </a:p>
                  </a:txBody>
                  <a:tcPr marL="0" marR="0" marT="40640" marB="0"/>
                </a:tc>
                <a:extLst>
                  <a:ext uri="{0D108BD9-81ED-4DB2-BD59-A6C34878D82A}">
                    <a16:rowId xmlns:a16="http://schemas.microsoft.com/office/drawing/2014/main" val="1748994208"/>
                  </a:ext>
                </a:extLst>
              </a:tr>
              <a:tr h="314850">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spc="-5" dirty="0">
                          <a:latin typeface="Calibri (Headings)"/>
                        </a:rPr>
                        <a:t>6</a:t>
                      </a:r>
                      <a:r>
                        <a:rPr lang="en-IN" sz="1400" spc="-70" dirty="0">
                          <a:latin typeface="Calibri (Headings)"/>
                        </a:rPr>
                        <a:t> </a:t>
                      </a:r>
                      <a:r>
                        <a:rPr lang="en-IN" sz="1400" spc="-5" dirty="0">
                          <a:latin typeface="Calibri (Headings)"/>
                        </a:rPr>
                        <a:t>Months</a:t>
                      </a:r>
                      <a:endParaRPr lang="en-IN" sz="1400" dirty="0">
                        <a:latin typeface="Calibri (Headings)"/>
                        <a:cs typeface="Segoe UI"/>
                      </a:endParaRP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1</a:t>
                      </a:r>
                      <a:r>
                        <a:rPr lang="en-IN" sz="1400" dirty="0">
                          <a:solidFill>
                            <a:schemeClr val="dk1"/>
                          </a:solidFill>
                          <a:latin typeface="Calibri (Headings)"/>
                          <a:ea typeface="+mn-ea"/>
                          <a:cs typeface="Segoe UI"/>
                        </a:rPr>
                        <a:t>.36</a:t>
                      </a: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-7.18</a:t>
                      </a:r>
                    </a:p>
                  </a:txBody>
                  <a:tcPr marL="0" marR="0" marT="40005" marB="0"/>
                </a:tc>
                <a:extLst>
                  <a:ext uri="{0D108BD9-81ED-4DB2-BD59-A6C34878D82A}">
                    <a16:rowId xmlns:a16="http://schemas.microsoft.com/office/drawing/2014/main" val="3728648196"/>
                  </a:ext>
                </a:extLst>
              </a:tr>
              <a:tr h="295873">
                <a:tc>
                  <a:txBody>
                    <a:bodyPr/>
                    <a:lstStyle/>
                    <a:p>
                      <a:pPr marL="91440" marR="0" lvl="0" indent="0" defTabSz="914400" eaLnBrk="1" fontAlgn="auto" latinLnBrk="0" hangingPunct="1">
                        <a:lnSpc>
                          <a:spcPct val="100000"/>
                        </a:lnSpc>
                        <a:spcBef>
                          <a:spcPts val="315"/>
                        </a:spcBef>
                        <a:spcAft>
                          <a:spcPts val="0"/>
                        </a:spcAft>
                        <a:buClrTx/>
                        <a:buSzTx/>
                        <a:buFontTx/>
                        <a:buNone/>
                        <a:tabLst/>
                        <a:defRPr/>
                      </a:pPr>
                      <a:r>
                        <a:rPr lang="en-IN" sz="1400" spc="-60" dirty="0">
                          <a:latin typeface="Calibri (Headings)"/>
                        </a:rPr>
                        <a:t>1 </a:t>
                      </a:r>
                      <a:r>
                        <a:rPr lang="en-IN" sz="1400" spc="-30" dirty="0">
                          <a:latin typeface="Calibri (Headings)"/>
                        </a:rPr>
                        <a:t>Y</a:t>
                      </a:r>
                      <a:r>
                        <a:rPr lang="en-IN" sz="1400" spc="-35" dirty="0">
                          <a:latin typeface="Calibri (Headings)"/>
                        </a:rPr>
                        <a:t>e</a:t>
                      </a:r>
                      <a:r>
                        <a:rPr lang="en-IN" sz="1400" spc="-15" dirty="0">
                          <a:latin typeface="Calibri (Headings)"/>
                        </a:rPr>
                        <a:t>a</a:t>
                      </a:r>
                      <a:r>
                        <a:rPr lang="en-IN" sz="1400" dirty="0">
                          <a:latin typeface="Calibri (Headings)"/>
                        </a:rPr>
                        <a:t>rs</a:t>
                      </a:r>
                      <a:endParaRPr lang="en-IN" sz="1400" dirty="0">
                        <a:latin typeface="Calibri (Headings)"/>
                        <a:cs typeface="Segoe UI"/>
                      </a:endParaRP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18.65</a:t>
                      </a:r>
                      <a:endParaRPr lang="en-US" sz="1400" dirty="0">
                        <a:solidFill>
                          <a:schemeClr val="dk1"/>
                        </a:solidFill>
                        <a:latin typeface="Calibri (Headings)"/>
                        <a:ea typeface="+mn-ea"/>
                        <a:cs typeface="Segoe UI"/>
                      </a:endParaRP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0</a:t>
                      </a:r>
                      <a:r>
                        <a:rPr lang="en-IN" sz="1400" dirty="0">
                          <a:solidFill>
                            <a:schemeClr val="dk1"/>
                          </a:solidFill>
                          <a:latin typeface="Calibri (Headings)"/>
                          <a:ea typeface="+mn-ea"/>
                          <a:cs typeface="Segoe UI"/>
                        </a:rPr>
                        <a:t>.31</a:t>
                      </a:r>
                      <a:endParaRPr lang="en-US" sz="1400" dirty="0">
                        <a:solidFill>
                          <a:schemeClr val="dk1"/>
                        </a:solidFill>
                        <a:latin typeface="Calibri (Headings)"/>
                        <a:ea typeface="+mn-ea"/>
                        <a:cs typeface="Segoe UI"/>
                      </a:endParaRPr>
                    </a:p>
                  </a:txBody>
                  <a:tcPr marL="0" marR="0" marT="40005" marB="0"/>
                </a:tc>
                <a:extLst>
                  <a:ext uri="{0D108BD9-81ED-4DB2-BD59-A6C34878D82A}">
                    <a16:rowId xmlns:a16="http://schemas.microsoft.com/office/drawing/2014/main" val="2636368466"/>
                  </a:ext>
                </a:extLst>
              </a:tr>
              <a:tr h="304490">
                <a:tc>
                  <a:txBody>
                    <a:bodyPr/>
                    <a:lstStyle/>
                    <a:p>
                      <a:pPr marL="91440">
                        <a:lnSpc>
                          <a:spcPct val="100000"/>
                        </a:lnSpc>
                        <a:spcBef>
                          <a:spcPts val="315"/>
                        </a:spcBef>
                      </a:pPr>
                      <a:r>
                        <a:rPr lang="en-IN" sz="1400" spc="-60" dirty="0">
                          <a:latin typeface="Calibri (Headings)"/>
                        </a:rPr>
                        <a:t>2</a:t>
                      </a:r>
                      <a:r>
                        <a:rPr sz="1400" spc="-60" dirty="0">
                          <a:latin typeface="Calibri (Headings)"/>
                        </a:rPr>
                        <a:t> </a:t>
                      </a:r>
                      <a:r>
                        <a:rPr sz="1400" spc="-30" dirty="0">
                          <a:latin typeface="Calibri (Headings)"/>
                        </a:rPr>
                        <a:t>Y</a:t>
                      </a:r>
                      <a:r>
                        <a:rPr sz="1400" spc="-35" dirty="0">
                          <a:latin typeface="Calibri (Headings)"/>
                        </a:rPr>
                        <a:t>e</a:t>
                      </a:r>
                      <a:r>
                        <a:rPr sz="1400" spc="-15" dirty="0">
                          <a:latin typeface="Calibri (Headings)"/>
                        </a:rPr>
                        <a:t>a</a:t>
                      </a:r>
                      <a:r>
                        <a:rPr sz="1400" dirty="0">
                          <a:latin typeface="Calibri (Headings)"/>
                        </a:rPr>
                        <a:t>r</a:t>
                      </a:r>
                      <a:r>
                        <a:rPr lang="en-IN" sz="1400" dirty="0">
                          <a:latin typeface="Calibri (Headings)"/>
                        </a:rPr>
                        <a:t>s</a:t>
                      </a:r>
                      <a:endParaRPr sz="1400" dirty="0">
                        <a:latin typeface="Calibri (Headings)"/>
                        <a:cs typeface="Segoe UI"/>
                      </a:endParaRP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13.59</a:t>
                      </a:r>
                      <a:endParaRPr lang="en-US" sz="1400" dirty="0">
                        <a:solidFill>
                          <a:schemeClr val="dk1"/>
                        </a:solidFill>
                        <a:latin typeface="Calibri (Headings)"/>
                        <a:ea typeface="+mn-ea"/>
                        <a:cs typeface="Segoe UI"/>
                      </a:endParaRPr>
                    </a:p>
                  </a:txBody>
                  <a:tcPr marL="0" marR="0" marT="40005"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5</a:t>
                      </a:r>
                      <a:r>
                        <a:rPr lang="en-IN" sz="1400" dirty="0">
                          <a:solidFill>
                            <a:schemeClr val="dk1"/>
                          </a:solidFill>
                          <a:latin typeface="Calibri (Headings)"/>
                          <a:ea typeface="+mn-ea"/>
                          <a:cs typeface="Segoe UI"/>
                        </a:rPr>
                        <a:t>.07</a:t>
                      </a:r>
                    </a:p>
                  </a:txBody>
                  <a:tcPr marL="0" marR="0" marT="40005" marB="0"/>
                </a:tc>
                <a:extLst>
                  <a:ext uri="{0D108BD9-81ED-4DB2-BD59-A6C34878D82A}">
                    <a16:rowId xmlns:a16="http://schemas.microsoft.com/office/drawing/2014/main" val="2607670536"/>
                  </a:ext>
                </a:extLst>
              </a:tr>
              <a:tr h="304490">
                <a:tc>
                  <a:txBody>
                    <a:bodyPr/>
                    <a:lstStyle/>
                    <a:p>
                      <a:pPr marL="91440">
                        <a:lnSpc>
                          <a:spcPct val="100000"/>
                        </a:lnSpc>
                        <a:spcBef>
                          <a:spcPts val="310"/>
                        </a:spcBef>
                      </a:pPr>
                      <a:r>
                        <a:rPr lang="en-IN" sz="1400" spc="-5" dirty="0">
                          <a:latin typeface="Calibri (Headings)"/>
                        </a:rPr>
                        <a:t>3</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20.79</a:t>
                      </a:r>
                      <a:r>
                        <a:rPr lang="en-US" sz="1400" dirty="0">
                          <a:solidFill>
                            <a:schemeClr val="dk1"/>
                          </a:solidFill>
                          <a:latin typeface="Calibri (Headings)"/>
                          <a:ea typeface="+mn-ea"/>
                          <a:cs typeface="Segoe UI"/>
                        </a:rPr>
                        <a:t> </a:t>
                      </a: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10.45</a:t>
                      </a:r>
                    </a:p>
                  </a:txBody>
                  <a:tcPr marL="0" marR="0" marT="39370" marB="0"/>
                </a:tc>
                <a:extLst>
                  <a:ext uri="{0D108BD9-81ED-4DB2-BD59-A6C34878D82A}">
                    <a16:rowId xmlns:a16="http://schemas.microsoft.com/office/drawing/2014/main" val="3546439464"/>
                  </a:ext>
                </a:extLst>
              </a:tr>
              <a:tr h="354838">
                <a:tc>
                  <a:txBody>
                    <a:bodyPr/>
                    <a:lstStyle/>
                    <a:p>
                      <a:pPr marL="91440">
                        <a:lnSpc>
                          <a:spcPct val="100000"/>
                        </a:lnSpc>
                        <a:spcBef>
                          <a:spcPts val="310"/>
                        </a:spcBef>
                      </a:pPr>
                      <a:r>
                        <a:rPr lang="en-IN" sz="1400" spc="-5" dirty="0">
                          <a:latin typeface="Calibri (Headings)"/>
                        </a:rPr>
                        <a:t>4</a:t>
                      </a:r>
                      <a:r>
                        <a:rPr lang="en-IN" sz="1400" spc="-80" dirty="0">
                          <a:latin typeface="Calibri (Headings)"/>
                        </a:rPr>
                        <a:t> </a:t>
                      </a:r>
                      <a:r>
                        <a:rPr lang="en-IN" sz="1400" spc="-25" dirty="0">
                          <a:latin typeface="Calibri (Headings)"/>
                        </a:rPr>
                        <a:t>Years</a:t>
                      </a:r>
                      <a:endParaRPr sz="1400" dirty="0">
                        <a:latin typeface="Calibri (Headings)"/>
                        <a:cs typeface="Segoe UI"/>
                      </a:endParaRP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22.30</a:t>
                      </a:r>
                      <a:r>
                        <a:rPr lang="en-US" sz="1400" dirty="0">
                          <a:solidFill>
                            <a:schemeClr val="dk1"/>
                          </a:solidFill>
                          <a:latin typeface="Calibri (Headings)"/>
                          <a:ea typeface="+mn-ea"/>
                          <a:cs typeface="Segoe UI"/>
                        </a:rPr>
                        <a:t> </a:t>
                      </a: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11.46</a:t>
                      </a:r>
                      <a:endParaRPr lang="en-US" sz="1400" dirty="0">
                        <a:solidFill>
                          <a:schemeClr val="dk1"/>
                        </a:solidFill>
                        <a:latin typeface="Calibri (Headings)"/>
                        <a:ea typeface="+mn-ea"/>
                        <a:cs typeface="Segoe UI"/>
                      </a:endParaRPr>
                    </a:p>
                  </a:txBody>
                  <a:tcPr marL="0" marR="0" marT="39370" marB="0"/>
                </a:tc>
                <a:extLst>
                  <a:ext uri="{0D108BD9-81ED-4DB2-BD59-A6C34878D82A}">
                    <a16:rowId xmlns:a16="http://schemas.microsoft.com/office/drawing/2014/main" val="619479307"/>
                  </a:ext>
                </a:extLst>
              </a:tr>
              <a:tr h="340284">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5 Years</a:t>
                      </a: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19.53</a:t>
                      </a:r>
                      <a:endParaRPr lang="en-US" sz="1400" dirty="0">
                        <a:solidFill>
                          <a:schemeClr val="dk1"/>
                        </a:solidFill>
                        <a:latin typeface="Calibri (Headings)"/>
                        <a:ea typeface="+mn-ea"/>
                        <a:cs typeface="Segoe UI"/>
                      </a:endParaRP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11.19</a:t>
                      </a:r>
                      <a:endParaRPr lang="en-US" sz="1400" dirty="0">
                        <a:solidFill>
                          <a:schemeClr val="dk1"/>
                        </a:solidFill>
                        <a:latin typeface="Calibri (Headings)"/>
                        <a:ea typeface="+mn-ea"/>
                        <a:cs typeface="Segoe UI"/>
                      </a:endParaRPr>
                    </a:p>
                  </a:txBody>
                  <a:tcPr marL="0" marR="0" marT="39370" marB="0"/>
                </a:tc>
                <a:extLst>
                  <a:ext uri="{0D108BD9-81ED-4DB2-BD59-A6C34878D82A}">
                    <a16:rowId xmlns:a16="http://schemas.microsoft.com/office/drawing/2014/main" val="717831211"/>
                  </a:ext>
                </a:extLst>
              </a:tr>
              <a:tr h="340284">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10" dirty="0">
                          <a:latin typeface="Calibri (Headings)"/>
                        </a:rPr>
                        <a:t>7 Years</a:t>
                      </a: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US" sz="1400" dirty="0">
                          <a:solidFill>
                            <a:schemeClr val="dk1"/>
                          </a:solidFill>
                          <a:latin typeface="Calibri (Headings)"/>
                          <a:ea typeface="+mn-ea"/>
                          <a:cs typeface="Segoe UI"/>
                        </a:rPr>
                        <a:t>1</a:t>
                      </a:r>
                      <a:r>
                        <a:rPr lang="en-IN" sz="1400" dirty="0">
                          <a:solidFill>
                            <a:schemeClr val="dk1"/>
                          </a:solidFill>
                          <a:latin typeface="Calibri (Headings)"/>
                          <a:ea typeface="+mn-ea"/>
                          <a:cs typeface="Segoe UI"/>
                        </a:rPr>
                        <a:t>8.00</a:t>
                      </a:r>
                      <a:endParaRPr lang="en-US" sz="1400" dirty="0">
                        <a:solidFill>
                          <a:schemeClr val="dk1"/>
                        </a:solidFill>
                        <a:latin typeface="Calibri (Headings)"/>
                        <a:ea typeface="+mn-ea"/>
                        <a:cs typeface="Segoe UI"/>
                      </a:endParaRP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12.57</a:t>
                      </a:r>
                      <a:endParaRPr lang="en-US" sz="1400" dirty="0">
                        <a:solidFill>
                          <a:schemeClr val="dk1"/>
                        </a:solidFill>
                        <a:latin typeface="Calibri (Headings)"/>
                        <a:ea typeface="+mn-ea"/>
                        <a:cs typeface="Segoe UI"/>
                      </a:endParaRPr>
                    </a:p>
                  </a:txBody>
                  <a:tcPr marL="0" marR="0" marT="39370" marB="0"/>
                </a:tc>
                <a:extLst>
                  <a:ext uri="{0D108BD9-81ED-4DB2-BD59-A6C34878D82A}">
                    <a16:rowId xmlns:a16="http://schemas.microsoft.com/office/drawing/2014/main" val="3424920811"/>
                  </a:ext>
                </a:extLst>
              </a:tr>
              <a:tr h="340284">
                <a:tc>
                  <a:txBody>
                    <a:bodyPr/>
                    <a:lstStyle/>
                    <a:p>
                      <a:pPr marL="91440" marR="0" lvl="0" indent="0" defTabSz="914400" eaLnBrk="1" fontAlgn="auto" latinLnBrk="0" hangingPunct="1">
                        <a:lnSpc>
                          <a:spcPct val="100000"/>
                        </a:lnSpc>
                        <a:spcBef>
                          <a:spcPts val="310"/>
                        </a:spcBef>
                        <a:spcAft>
                          <a:spcPts val="0"/>
                        </a:spcAft>
                        <a:buClrTx/>
                        <a:buSzTx/>
                        <a:buFontTx/>
                        <a:buNone/>
                        <a:tabLst/>
                        <a:defRPr/>
                      </a:pPr>
                      <a:r>
                        <a:rPr lang="en-IN" sz="1400" spc="-5" dirty="0">
                          <a:latin typeface="Calibri (Headings)"/>
                        </a:rPr>
                        <a:t>Since</a:t>
                      </a:r>
                      <a:r>
                        <a:rPr lang="en-IN" sz="1400" spc="-20" dirty="0">
                          <a:latin typeface="Calibri (Headings)"/>
                        </a:rPr>
                        <a:t> </a:t>
                      </a:r>
                      <a:r>
                        <a:rPr lang="en-IN" sz="1400" spc="-10" dirty="0">
                          <a:latin typeface="Calibri (Headings)"/>
                        </a:rPr>
                        <a:t>Inception</a:t>
                      </a:r>
                      <a:r>
                        <a:rPr lang="en-IN" sz="1400" spc="10" dirty="0">
                          <a:latin typeface="Calibri (Headings)"/>
                        </a:rPr>
                        <a:t> </a:t>
                      </a:r>
                      <a:r>
                        <a:rPr lang="en-IN" sz="1400" spc="-10" dirty="0">
                          <a:latin typeface="Calibri (Headings)"/>
                        </a:rPr>
                        <a:t>(13.08.2018)</a:t>
                      </a: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15.64</a:t>
                      </a:r>
                      <a:endParaRPr lang="en-US" sz="1400" dirty="0">
                        <a:solidFill>
                          <a:schemeClr val="dk1"/>
                        </a:solidFill>
                        <a:latin typeface="Calibri (Headings)"/>
                        <a:ea typeface="+mn-ea"/>
                        <a:cs typeface="Segoe UI"/>
                      </a:endParaRPr>
                    </a:p>
                  </a:txBody>
                  <a:tcPr marL="0" marR="0" marT="39370" marB="0"/>
                </a:tc>
                <a:tc>
                  <a:txBody>
                    <a:bodyPr/>
                    <a:lstStyle/>
                    <a:p>
                      <a:pPr marL="91440" marR="0" lvl="0" indent="0" algn="ctr" defTabSz="914400" eaLnBrk="1" fontAlgn="auto" latinLnBrk="0" hangingPunct="1">
                        <a:lnSpc>
                          <a:spcPct val="100000"/>
                        </a:lnSpc>
                        <a:spcBef>
                          <a:spcPts val="315"/>
                        </a:spcBef>
                        <a:spcAft>
                          <a:spcPts val="0"/>
                        </a:spcAft>
                        <a:buClrTx/>
                        <a:buSzTx/>
                        <a:buFontTx/>
                        <a:buNone/>
                        <a:tabLst/>
                        <a:defRPr/>
                      </a:pPr>
                      <a:r>
                        <a:rPr lang="en-IN" sz="1400" dirty="0">
                          <a:solidFill>
                            <a:schemeClr val="dk1"/>
                          </a:solidFill>
                          <a:latin typeface="Calibri (Headings)"/>
                          <a:ea typeface="+mn-ea"/>
                          <a:cs typeface="Segoe UI"/>
                        </a:rPr>
                        <a:t>11.20</a:t>
                      </a:r>
                      <a:endParaRPr lang="en-US" sz="1400" dirty="0">
                        <a:solidFill>
                          <a:schemeClr val="dk1"/>
                        </a:solidFill>
                        <a:latin typeface="Calibri (Headings)"/>
                        <a:ea typeface="+mn-ea"/>
                        <a:cs typeface="Segoe UI"/>
                      </a:endParaRPr>
                    </a:p>
                  </a:txBody>
                  <a:tcPr marL="0" marR="0" marT="39370" marB="0"/>
                </a:tc>
                <a:extLst>
                  <a:ext uri="{0D108BD9-81ED-4DB2-BD59-A6C34878D82A}">
                    <a16:rowId xmlns:a16="http://schemas.microsoft.com/office/drawing/2014/main" val="2110434639"/>
                  </a:ext>
                </a:extLst>
              </a:tr>
            </a:tbl>
          </a:graphicData>
        </a:graphic>
      </p:graphicFrame>
    </p:spTree>
    <p:extLst>
      <p:ext uri="{BB962C8B-B14F-4D97-AF65-F5344CB8AC3E}">
        <p14:creationId xmlns:p14="http://schemas.microsoft.com/office/powerpoint/2010/main" val="1056244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38199" y="551413"/>
            <a:ext cx="10735081" cy="782265"/>
          </a:xfrm>
          <a:prstGeom prst="rect">
            <a:avLst/>
          </a:prstGeom>
        </p:spPr>
        <p:txBody>
          <a:bodyPr vert="horz" wrap="square" lIns="0" tIns="12700" rIns="0" bIns="0" rtlCol="0">
            <a:spAutoFit/>
          </a:bodyPr>
          <a:lstStyle/>
          <a:p>
            <a:pPr marL="12700">
              <a:lnSpc>
                <a:spcPct val="100000"/>
              </a:lnSpc>
              <a:spcBef>
                <a:spcPts val="100"/>
              </a:spcBef>
            </a:pPr>
            <a:r>
              <a:rPr lang="en-IN" sz="2500" b="0" spc="-5" dirty="0">
                <a:solidFill>
                  <a:srgbClr val="242424"/>
                </a:solidFill>
              </a:rPr>
              <a:t>Stock Selection - “BLUECHIP” stocks, “Turnaround” returns, </a:t>
            </a:r>
            <a:br>
              <a:rPr lang="en-IN" sz="2500" b="0" spc="-5" dirty="0">
                <a:solidFill>
                  <a:srgbClr val="242424"/>
                </a:solidFill>
              </a:rPr>
            </a:br>
            <a:r>
              <a:rPr lang="en-IN" sz="2500" b="0" spc="-5" dirty="0">
                <a:solidFill>
                  <a:srgbClr val="242424"/>
                </a:solidFill>
              </a:rPr>
              <a:t>Conservative risk</a:t>
            </a:r>
            <a:endParaRPr sz="1600" dirty="0">
              <a:latin typeface="Verdana"/>
              <a:cs typeface="Verdana"/>
            </a:endParaRPr>
          </a:p>
        </p:txBody>
      </p:sp>
      <p:grpSp>
        <p:nvGrpSpPr>
          <p:cNvPr id="26" name="object 3"/>
          <p:cNvGrpSpPr/>
          <p:nvPr/>
        </p:nvGrpSpPr>
        <p:grpSpPr>
          <a:xfrm>
            <a:off x="858341" y="1362471"/>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78334" y="1491273"/>
            <a:ext cx="10982245" cy="5855449"/>
          </a:xfrm>
          <a:prstGeom prst="rect">
            <a:avLst/>
          </a:prstGeom>
        </p:spPr>
        <p:txBody>
          <a:bodyPr wrap="square">
            <a:spAutoFit/>
          </a:bodyPr>
          <a:lstStyle/>
          <a:p>
            <a:pPr algn="just">
              <a:spcBef>
                <a:spcPts val="295"/>
              </a:spcBef>
              <a:tabLst>
                <a:tab pos="542290" algn="l"/>
                <a:tab pos="542925" algn="l"/>
              </a:tabLst>
            </a:pPr>
            <a:r>
              <a:rPr lang="en-US" b="1" dirty="0">
                <a:latin typeface="Verdana"/>
                <a:cs typeface="Verdana"/>
              </a:rPr>
              <a:t>PORTFOLIO COMPOSITION</a:t>
            </a:r>
          </a:p>
          <a:p>
            <a:pPr algn="just">
              <a:spcBef>
                <a:spcPts val="295"/>
              </a:spcBef>
              <a:tabLst>
                <a:tab pos="542290" algn="l"/>
                <a:tab pos="542925" algn="l"/>
              </a:tabLst>
            </a:pPr>
            <a:r>
              <a:rPr lang="en-US" sz="1600" dirty="0"/>
              <a:t>We create very concentrated portfolio with top 15 companies comprising 84% of the portfolio as we invest only after complete clarity and based on assumptions, we feel convinced about</a:t>
            </a: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r>
              <a:rPr lang="en-US" sz="1200" dirty="0">
                <a:latin typeface="Times New Roman" panose="02020603050405020304" pitchFamily="18" charset="0"/>
                <a:ea typeface="Calibri" panose="020F0502020204030204" pitchFamily="34" charset="0"/>
                <a:cs typeface="Times New Roman" panose="02020603050405020304" pitchFamily="18" charset="0"/>
              </a:rPr>
              <a:t>*Underlying assets are shares of Holding companies – available at 50-80% discount to NAV</a:t>
            </a:r>
          </a:p>
          <a:p>
            <a:pPr algn="just">
              <a:spcBef>
                <a:spcPts val="295"/>
              </a:spcBef>
              <a:tabLst>
                <a:tab pos="542290" algn="l"/>
                <a:tab pos="542925" algn="l"/>
              </a:tabLst>
            </a:pPr>
            <a:r>
              <a:rPr lang="en-US" b="1" dirty="0">
                <a:latin typeface="Verdana"/>
                <a:cs typeface="Verdana"/>
              </a:rPr>
              <a:t>Conservative Risk Parameters Overall</a:t>
            </a:r>
          </a:p>
          <a:p>
            <a:endParaRPr lang="en-US" b="1" dirty="0">
              <a:latin typeface="Verdana"/>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US" sz="1600" b="1" dirty="0">
              <a:latin typeface="Verdana"/>
              <a:ea typeface="Calibri" panose="020F0502020204030204" pitchFamily="34" charset="0"/>
              <a:cs typeface="Times New Roman" panose="02020603050405020304" pitchFamily="18" charset="0"/>
            </a:endParaRPr>
          </a:p>
          <a:p>
            <a:endParaRPr lang="en-US" sz="1600" b="1" dirty="0">
              <a:effectLst/>
              <a:latin typeface="Verdana"/>
              <a:ea typeface="Calibri" panose="020F0502020204030204" pitchFamily="34" charset="0"/>
              <a:cs typeface="Times New Roman" panose="02020603050405020304" pitchFamily="18" charset="0"/>
            </a:endParaRPr>
          </a:p>
          <a:p>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IN" sz="1600" dirty="0">
                <a:effectLst/>
                <a:latin typeface="Times New Roman" panose="02020603050405020304" pitchFamily="18" charset="0"/>
                <a:ea typeface="Calibri" panose="020F0502020204030204" pitchFamily="34" charset="0"/>
                <a:cs typeface="Times New Roman" panose="02020603050405020304" pitchFamily="18" charset="0"/>
              </a:rPr>
              <a:t>In light of return measures like absolute return or risk-adjusted “Active Return”, our numbers place us in the top league of AMCs in INDIA.</a:t>
            </a:r>
            <a:r>
              <a:rPr lang="en-IN" dirty="0">
                <a:latin typeface="Calibri" panose="020F0502020204030204" pitchFamily="34" charset="0"/>
                <a:ea typeface="Calibri" panose="020F0502020204030204" pitchFamily="34" charset="0"/>
                <a:cs typeface="Times New Roman" panose="02020603050405020304" pitchFamily="18" charset="0"/>
              </a:rPr>
              <a:t> (</a:t>
            </a:r>
            <a:r>
              <a:rPr lang="en-IN" sz="1400" b="1" dirty="0">
                <a:effectLst/>
                <a:latin typeface="Times New Roman" panose="02020603050405020304" pitchFamily="18" charset="0"/>
                <a:ea typeface="Calibri" panose="020F0502020204030204" pitchFamily="34" charset="0"/>
                <a:cs typeface="Times New Roman" panose="02020603050405020304" pitchFamily="18" charset="0"/>
              </a:rPr>
              <a:t>Source: PMSBAZAAR)</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spcBef>
                <a:spcPts val="295"/>
              </a:spcBef>
              <a:tabLst>
                <a:tab pos="542290" algn="l"/>
                <a:tab pos="542925" algn="l"/>
              </a:tabLst>
            </a:pPr>
            <a:endParaRPr lang="en-US" b="1"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a:p>
            <a:pPr marL="3943350" lvl="8" indent="-285750" algn="just">
              <a:spcBef>
                <a:spcPts val="295"/>
              </a:spcBef>
              <a:buFont typeface="Wingdings" panose="05000000000000000000" pitchFamily="2" charset="2"/>
              <a:buChar char="Ø"/>
              <a:tabLst>
                <a:tab pos="542290" algn="l"/>
                <a:tab pos="542925" algn="l"/>
              </a:tabLst>
            </a:pPr>
            <a:endParaRPr lang="en-US" b="1" dirty="0">
              <a:latin typeface="Verdana"/>
              <a:cs typeface="Verdana"/>
            </a:endParaRPr>
          </a:p>
        </p:txBody>
      </p:sp>
      <p:graphicFrame>
        <p:nvGraphicFramePr>
          <p:cNvPr id="6" name="Table 5">
            <a:extLst>
              <a:ext uri="{FF2B5EF4-FFF2-40B4-BE49-F238E27FC236}">
                <a16:creationId xmlns:a16="http://schemas.microsoft.com/office/drawing/2014/main" id="{5B0B4CB8-CF8F-521D-E312-550E2CB5210C}"/>
              </a:ext>
            </a:extLst>
          </p:cNvPr>
          <p:cNvGraphicFramePr>
            <a:graphicFrameLocks noGrp="1"/>
          </p:cNvGraphicFramePr>
          <p:nvPr>
            <p:extLst>
              <p:ext uri="{D42A27DB-BD31-4B8C-83A1-F6EECF244321}">
                <p14:modId xmlns:p14="http://schemas.microsoft.com/office/powerpoint/2010/main" val="1443860007"/>
              </p:ext>
            </p:extLst>
          </p:nvPr>
        </p:nvGraphicFramePr>
        <p:xfrm>
          <a:off x="761999" y="2445685"/>
          <a:ext cx="10668001" cy="1600200"/>
        </p:xfrm>
        <a:graphic>
          <a:graphicData uri="http://schemas.openxmlformats.org/drawingml/2006/table">
            <a:tbl>
              <a:tblPr firstRow="1" firstCol="1" bandRow="1">
                <a:tableStyleId>{F5AB1C69-6EDB-4FF4-983F-18BD219EF322}</a:tableStyleId>
              </a:tblPr>
              <a:tblGrid>
                <a:gridCol w="8153401">
                  <a:extLst>
                    <a:ext uri="{9D8B030D-6E8A-4147-A177-3AD203B41FA5}">
                      <a16:colId xmlns:a16="http://schemas.microsoft.com/office/drawing/2014/main" val="2860557813"/>
                    </a:ext>
                  </a:extLst>
                </a:gridCol>
                <a:gridCol w="2514600">
                  <a:extLst>
                    <a:ext uri="{9D8B030D-6E8A-4147-A177-3AD203B41FA5}">
                      <a16:colId xmlns:a16="http://schemas.microsoft.com/office/drawing/2014/main" val="1289222912"/>
                    </a:ext>
                  </a:extLst>
                </a:gridCol>
              </a:tblGrid>
              <a:tr h="266700">
                <a:tc>
                  <a:txBody>
                    <a:bodyPr/>
                    <a:lstStyle/>
                    <a:p>
                      <a:r>
                        <a:rPr lang="en-IN" sz="1200" dirty="0">
                          <a:effectLst/>
                        </a:rPr>
                        <a:t>Portfolio Composition</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rPr>
                        <a:t>As on April 30th, 2026 (In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12601017"/>
                  </a:ext>
                </a:extLst>
              </a:tr>
              <a:tr h="266700">
                <a:tc>
                  <a:txBody>
                    <a:bodyPr/>
                    <a:lstStyle/>
                    <a:p>
                      <a:r>
                        <a:rPr lang="en-IN" sz="1200" dirty="0">
                          <a:effectLst/>
                        </a:rPr>
                        <a:t>Large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US" sz="1200" dirty="0">
                          <a:effectLst/>
                          <a:latin typeface="Calibri" panose="020F0502020204030204" pitchFamily="34" charset="0"/>
                          <a:ea typeface="Calibri" panose="020F0502020204030204" pitchFamily="34" charset="0"/>
                          <a:cs typeface="Times New Roman" panose="02020603050405020304" pitchFamily="18" charset="0"/>
                        </a:rPr>
                        <a:t>4</a:t>
                      </a:r>
                      <a:r>
                        <a:rPr lang="en-IN" sz="1200" dirty="0">
                          <a:effectLst/>
                          <a:latin typeface="Calibri" panose="020F0502020204030204" pitchFamily="34" charset="0"/>
                          <a:ea typeface="Calibri" panose="020F0502020204030204" pitchFamily="34" charset="0"/>
                          <a:cs typeface="Times New Roman" panose="02020603050405020304" pitchFamily="18" charset="0"/>
                        </a:rPr>
                        <a:t>8.91</a:t>
                      </a:r>
                    </a:p>
                  </a:txBody>
                  <a:tcPr marL="68580" marR="68580" marT="0" marB="0" anchor="b"/>
                </a:tc>
                <a:extLst>
                  <a:ext uri="{0D108BD9-81ED-4DB2-BD59-A6C34878D82A}">
                    <a16:rowId xmlns:a16="http://schemas.microsoft.com/office/drawing/2014/main" val="1658786095"/>
                  </a:ext>
                </a:extLst>
              </a:tr>
              <a:tr h="266700">
                <a:tc>
                  <a:txBody>
                    <a:bodyPr/>
                    <a:lstStyle/>
                    <a:p>
                      <a:r>
                        <a:rPr lang="en-IN" sz="1200" dirty="0">
                          <a:effectLst/>
                        </a:rPr>
                        <a:t>Holding Companies*</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16.56</a:t>
                      </a:r>
                    </a:p>
                  </a:txBody>
                  <a:tcPr marL="68580" marR="68580" marT="0" marB="0" anchor="b"/>
                </a:tc>
                <a:extLst>
                  <a:ext uri="{0D108BD9-81ED-4DB2-BD59-A6C34878D82A}">
                    <a16:rowId xmlns:a16="http://schemas.microsoft.com/office/drawing/2014/main" val="3450783531"/>
                  </a:ext>
                </a:extLst>
              </a:tr>
              <a:tr h="266700">
                <a:tc>
                  <a:txBody>
                    <a:bodyPr/>
                    <a:lstStyle/>
                    <a:p>
                      <a:r>
                        <a:rPr lang="en-IN" sz="1200" dirty="0">
                          <a:effectLst/>
                        </a:rPr>
                        <a:t>Mid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US" sz="1200" dirty="0">
                          <a:effectLst/>
                          <a:latin typeface="Calibri" panose="020F0502020204030204" pitchFamily="34" charset="0"/>
                          <a:ea typeface="Calibri" panose="020F0502020204030204" pitchFamily="34" charset="0"/>
                          <a:cs typeface="Times New Roman" panose="02020603050405020304" pitchFamily="18" charset="0"/>
                        </a:rPr>
                        <a:t>5</a:t>
                      </a:r>
                      <a:r>
                        <a:rPr lang="en-IN" sz="1200" dirty="0">
                          <a:effectLst/>
                          <a:latin typeface="Calibri" panose="020F0502020204030204" pitchFamily="34" charset="0"/>
                          <a:ea typeface="Calibri" panose="020F0502020204030204" pitchFamily="34" charset="0"/>
                          <a:cs typeface="Times New Roman" panose="02020603050405020304" pitchFamily="18" charset="0"/>
                        </a:rPr>
                        <a:t>.33</a:t>
                      </a:r>
                    </a:p>
                  </a:txBody>
                  <a:tcPr marL="68580" marR="68580" marT="0" marB="0" anchor="b"/>
                </a:tc>
                <a:extLst>
                  <a:ext uri="{0D108BD9-81ED-4DB2-BD59-A6C34878D82A}">
                    <a16:rowId xmlns:a16="http://schemas.microsoft.com/office/drawing/2014/main" val="985888530"/>
                  </a:ext>
                </a:extLst>
              </a:tr>
              <a:tr h="266700">
                <a:tc>
                  <a:txBody>
                    <a:bodyPr/>
                    <a:lstStyle/>
                    <a:p>
                      <a:r>
                        <a:rPr lang="en-IN" sz="1200" dirty="0">
                          <a:effectLst/>
                        </a:rPr>
                        <a:t>Small Cap</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US" sz="1200" dirty="0">
                          <a:effectLst/>
                          <a:latin typeface="Calibri" panose="020F0502020204030204" pitchFamily="34" charset="0"/>
                          <a:ea typeface="Calibri" panose="020F0502020204030204" pitchFamily="34" charset="0"/>
                          <a:cs typeface="Times New Roman" panose="02020603050405020304" pitchFamily="18" charset="0"/>
                        </a:rPr>
                        <a:t>2</a:t>
                      </a:r>
                      <a:r>
                        <a:rPr lang="en-IN" sz="1200" dirty="0">
                          <a:effectLst/>
                          <a:latin typeface="Calibri" panose="020F0502020204030204" pitchFamily="34" charset="0"/>
                          <a:ea typeface="Calibri" panose="020F0502020204030204" pitchFamily="34" charset="0"/>
                          <a:cs typeface="Times New Roman" panose="02020603050405020304" pitchFamily="18" charset="0"/>
                        </a:rPr>
                        <a:t>8.84</a:t>
                      </a:r>
                    </a:p>
                  </a:txBody>
                  <a:tcPr marL="68580" marR="68580" marT="0" marB="0" anchor="b"/>
                </a:tc>
                <a:extLst>
                  <a:ext uri="{0D108BD9-81ED-4DB2-BD59-A6C34878D82A}">
                    <a16:rowId xmlns:a16="http://schemas.microsoft.com/office/drawing/2014/main" val="986234257"/>
                  </a:ext>
                </a:extLst>
              </a:tr>
              <a:tr h="266700">
                <a:tc>
                  <a:txBody>
                    <a:bodyPr/>
                    <a:lstStyle/>
                    <a:p>
                      <a:r>
                        <a:rPr lang="en-IN" sz="1200" dirty="0">
                          <a:effectLst/>
                        </a:rPr>
                        <a:t>Cash</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0.36</a:t>
                      </a:r>
                    </a:p>
                  </a:txBody>
                  <a:tcPr marL="68580" marR="68580" marT="0" marB="0" anchor="b"/>
                </a:tc>
                <a:extLst>
                  <a:ext uri="{0D108BD9-81ED-4DB2-BD59-A6C34878D82A}">
                    <a16:rowId xmlns:a16="http://schemas.microsoft.com/office/drawing/2014/main" val="3806288101"/>
                  </a:ext>
                </a:extLst>
              </a:tr>
            </a:tbl>
          </a:graphicData>
        </a:graphic>
      </p:graphicFrame>
      <p:graphicFrame>
        <p:nvGraphicFramePr>
          <p:cNvPr id="2" name="Table 1">
            <a:extLst>
              <a:ext uri="{FF2B5EF4-FFF2-40B4-BE49-F238E27FC236}">
                <a16:creationId xmlns:a16="http://schemas.microsoft.com/office/drawing/2014/main" id="{846CF9CA-2DA0-F9AF-CADD-33C4F32CF2D3}"/>
              </a:ext>
            </a:extLst>
          </p:cNvPr>
          <p:cNvGraphicFramePr>
            <a:graphicFrameLocks noGrp="1"/>
          </p:cNvGraphicFramePr>
          <p:nvPr>
            <p:extLst>
              <p:ext uri="{D42A27DB-BD31-4B8C-83A1-F6EECF244321}">
                <p14:modId xmlns:p14="http://schemas.microsoft.com/office/powerpoint/2010/main" val="1339920632"/>
              </p:ext>
            </p:extLst>
          </p:nvPr>
        </p:nvGraphicFramePr>
        <p:xfrm>
          <a:off x="761998" y="4559828"/>
          <a:ext cx="10668001" cy="1154128"/>
        </p:xfrm>
        <a:graphic>
          <a:graphicData uri="http://schemas.openxmlformats.org/drawingml/2006/table">
            <a:tbl>
              <a:tblPr firstRow="1" firstCol="1" bandRow="1">
                <a:tableStyleId>{F5AB1C69-6EDB-4FF4-983F-18BD219EF322}</a:tableStyleId>
              </a:tblPr>
              <a:tblGrid>
                <a:gridCol w="8153402">
                  <a:extLst>
                    <a:ext uri="{9D8B030D-6E8A-4147-A177-3AD203B41FA5}">
                      <a16:colId xmlns:a16="http://schemas.microsoft.com/office/drawing/2014/main" val="2722985562"/>
                    </a:ext>
                  </a:extLst>
                </a:gridCol>
                <a:gridCol w="2514599">
                  <a:extLst>
                    <a:ext uri="{9D8B030D-6E8A-4147-A177-3AD203B41FA5}">
                      <a16:colId xmlns:a16="http://schemas.microsoft.com/office/drawing/2014/main" val="3785229811"/>
                    </a:ext>
                  </a:extLst>
                </a:gridCol>
              </a:tblGrid>
              <a:tr h="288532">
                <a:tc>
                  <a:txBody>
                    <a:bodyPr/>
                    <a:lstStyle/>
                    <a:p>
                      <a:r>
                        <a:rPr lang="en-IN" sz="1200" dirty="0">
                          <a:effectLst/>
                        </a:rPr>
                        <a:t>Financial Metric</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rPr>
                        <a:t>As on April 30th, 2026</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86108816"/>
                  </a:ext>
                </a:extLst>
              </a:tr>
              <a:tr h="288532">
                <a:tc>
                  <a:txBody>
                    <a:bodyPr/>
                    <a:lstStyle/>
                    <a:p>
                      <a:r>
                        <a:rPr lang="en-IN" sz="1200" dirty="0">
                          <a:effectLst/>
                        </a:rPr>
                        <a:t>Average Market Cap (in Rs. lakh crore)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200" b="0" i="0" dirty="0">
                          <a:solidFill>
                            <a:schemeClr val="dk1"/>
                          </a:solidFill>
                          <a:effectLst/>
                          <a:latin typeface="+mn-lt"/>
                          <a:ea typeface="+mn-ea"/>
                          <a:cs typeface="+mn-cs"/>
                        </a:rPr>
                        <a:t>2</a:t>
                      </a:r>
                      <a:r>
                        <a:rPr lang="en-IN" sz="1200" b="0" i="0" dirty="0">
                          <a:solidFill>
                            <a:schemeClr val="dk1"/>
                          </a:solidFill>
                          <a:effectLst/>
                          <a:latin typeface="+mn-lt"/>
                          <a:ea typeface="+mn-ea"/>
                          <a:cs typeface="+mn-cs"/>
                        </a:rPr>
                        <a:t>.52</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4550662"/>
                  </a:ext>
                </a:extLst>
              </a:tr>
              <a:tr h="288532">
                <a:tc>
                  <a:txBody>
                    <a:bodyPr/>
                    <a:lstStyle/>
                    <a:p>
                      <a:r>
                        <a:rPr lang="en-IN" sz="1200" dirty="0">
                          <a:effectLst/>
                        </a:rPr>
                        <a:t>Average P/E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US" sz="1200" dirty="0">
                          <a:effectLst/>
                          <a:latin typeface="Calibri" panose="020F0502020204030204" pitchFamily="34" charset="0"/>
                          <a:ea typeface="Calibri" panose="020F0502020204030204" pitchFamily="34" charset="0"/>
                          <a:cs typeface="Times New Roman" panose="02020603050405020304" pitchFamily="18" charset="0"/>
                        </a:rPr>
                        <a:t>1</a:t>
                      </a:r>
                      <a:r>
                        <a:rPr lang="en-IN" sz="1200" dirty="0">
                          <a:effectLst/>
                          <a:latin typeface="Calibri" panose="020F0502020204030204" pitchFamily="34" charset="0"/>
                          <a:ea typeface="Calibri" panose="020F0502020204030204" pitchFamily="34" charset="0"/>
                          <a:cs typeface="Times New Roman" panose="02020603050405020304" pitchFamily="18" charset="0"/>
                        </a:rPr>
                        <a:t>9.56</a:t>
                      </a:r>
                    </a:p>
                  </a:txBody>
                  <a:tcPr marL="68580" marR="68580" marT="0" marB="0" anchor="ctr"/>
                </a:tc>
                <a:extLst>
                  <a:ext uri="{0D108BD9-81ED-4DB2-BD59-A6C34878D82A}">
                    <a16:rowId xmlns:a16="http://schemas.microsoft.com/office/drawing/2014/main" val="1703803378"/>
                  </a:ext>
                </a:extLst>
              </a:tr>
              <a:tr h="288532">
                <a:tc>
                  <a:txBody>
                    <a:bodyPr/>
                    <a:lstStyle/>
                    <a:p>
                      <a:r>
                        <a:rPr lang="en-IN" sz="1200" dirty="0">
                          <a:effectLst/>
                        </a:rPr>
                        <a:t>Weighted average margin of safety – Chanakya’s estimate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en-IN" sz="1200" dirty="0">
                          <a:effectLst/>
                          <a:latin typeface="Calibri" panose="020F0502020204030204" pitchFamily="34" charset="0"/>
                          <a:ea typeface="Calibri" panose="020F0502020204030204" pitchFamily="34" charset="0"/>
                          <a:cs typeface="Times New Roman" panose="02020603050405020304" pitchFamily="18" charset="0"/>
                        </a:rPr>
                        <a:t>300</a:t>
                      </a:r>
                    </a:p>
                  </a:txBody>
                  <a:tcPr marL="68580" marR="68580" marT="0" marB="0" anchor="ctr"/>
                </a:tc>
                <a:extLst>
                  <a:ext uri="{0D108BD9-81ED-4DB2-BD59-A6C34878D82A}">
                    <a16:rowId xmlns:a16="http://schemas.microsoft.com/office/drawing/2014/main" val="4284463702"/>
                  </a:ext>
                </a:extLst>
              </a:tr>
            </a:tbl>
          </a:graphicData>
        </a:graphic>
      </p:graphicFrame>
      <p:graphicFrame>
        <p:nvGraphicFramePr>
          <p:cNvPr id="4" name="Diagram 3">
            <a:extLst>
              <a:ext uri="{FF2B5EF4-FFF2-40B4-BE49-F238E27FC236}">
                <a16:creationId xmlns:a16="http://schemas.microsoft.com/office/drawing/2014/main" id="{29072580-96C7-6728-BDBA-34313413FAEF}"/>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Slide Number Placeholder 4">
            <a:extLst>
              <a:ext uri="{FF2B5EF4-FFF2-40B4-BE49-F238E27FC236}">
                <a16:creationId xmlns:a16="http://schemas.microsoft.com/office/drawing/2014/main" id="{495044CF-F611-1CEE-D8AE-7494869E52C9}"/>
              </a:ext>
            </a:extLst>
          </p:cNvPr>
          <p:cNvSpPr>
            <a:spLocks noGrp="1"/>
          </p:cNvSpPr>
          <p:nvPr>
            <p:ph type="sldNum" sz="quarter" idx="7"/>
          </p:nvPr>
        </p:nvSpPr>
        <p:spPr/>
        <p:txBody>
          <a:bodyPr/>
          <a:lstStyle/>
          <a:p>
            <a:fld id="{B6F15528-21DE-4FAA-801E-634DDDAF4B2B}" type="slidenum">
              <a:rPr lang="en-IN" smtClean="0"/>
              <a:t>13</a:t>
            </a:fld>
            <a:endParaRPr lang="en-IN" dirty="0"/>
          </a:p>
        </p:txBody>
      </p:sp>
    </p:spTree>
    <p:extLst>
      <p:ext uri="{BB962C8B-B14F-4D97-AF65-F5344CB8AC3E}">
        <p14:creationId xmlns:p14="http://schemas.microsoft.com/office/powerpoint/2010/main" val="1300072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5653EF7-A5D5-D6FA-7436-F73A4FC996B3}"/>
              </a:ext>
            </a:extLst>
          </p:cNvPr>
          <p:cNvSpPr>
            <a:spLocks noGrp="1"/>
          </p:cNvSpPr>
          <p:nvPr>
            <p:ph type="title"/>
          </p:nvPr>
        </p:nvSpPr>
        <p:spPr>
          <a:xfrm>
            <a:off x="-762000" y="623416"/>
            <a:ext cx="7065010" cy="523220"/>
          </a:xfrm>
        </p:spPr>
        <p:txBody>
          <a:bodyPr/>
          <a:lstStyle/>
          <a:p>
            <a:pPr algn="ctr"/>
            <a:r>
              <a:rPr lang="en-IN" sz="3400" b="0" spc="-5" dirty="0">
                <a:solidFill>
                  <a:srgbClr val="242424"/>
                </a:solidFill>
              </a:rPr>
              <a:t>Chanakya PMS so far</a:t>
            </a:r>
          </a:p>
        </p:txBody>
      </p:sp>
      <p:sp>
        <p:nvSpPr>
          <p:cNvPr id="4" name="Slide Number Placeholder 3">
            <a:extLst>
              <a:ext uri="{FF2B5EF4-FFF2-40B4-BE49-F238E27FC236}">
                <a16:creationId xmlns:a16="http://schemas.microsoft.com/office/drawing/2014/main" id="{549E3522-59F0-A88E-5470-46FECE6A0DEC}"/>
              </a:ext>
            </a:extLst>
          </p:cNvPr>
          <p:cNvSpPr>
            <a:spLocks noGrp="1"/>
          </p:cNvSpPr>
          <p:nvPr>
            <p:ph type="sldNum" sz="quarter" idx="7"/>
          </p:nvPr>
        </p:nvSpPr>
        <p:spPr/>
        <p:txBody>
          <a:bodyPr/>
          <a:lstStyle/>
          <a:p>
            <a:fld id="{B6F15528-21DE-4FAA-801E-634DDDAF4B2B}" type="slidenum">
              <a:rPr lang="en-IN" smtClean="0"/>
              <a:t>14</a:t>
            </a:fld>
            <a:endParaRPr lang="en-IN" dirty="0"/>
          </a:p>
        </p:txBody>
      </p:sp>
      <p:sp>
        <p:nvSpPr>
          <p:cNvPr id="3" name="Text Placeholder 2">
            <a:extLst>
              <a:ext uri="{FF2B5EF4-FFF2-40B4-BE49-F238E27FC236}">
                <a16:creationId xmlns:a16="http://schemas.microsoft.com/office/drawing/2014/main" id="{475B2A00-FDB9-9DB2-B8F1-8E1E845A6077}"/>
              </a:ext>
            </a:extLst>
          </p:cNvPr>
          <p:cNvSpPr>
            <a:spLocks noGrp="1"/>
          </p:cNvSpPr>
          <p:nvPr>
            <p:ph type="body" idx="4294967295"/>
          </p:nvPr>
        </p:nvSpPr>
        <p:spPr>
          <a:xfrm>
            <a:off x="833293" y="1701101"/>
            <a:ext cx="7996207" cy="1661993"/>
          </a:xfrm>
        </p:spPr>
        <p:txBody>
          <a:bodyPr/>
          <a:lstStyle/>
          <a:p>
            <a:endParaRPr lang="en-IN" dirty="0"/>
          </a:p>
          <a:p>
            <a:r>
              <a:rPr lang="en-IN" dirty="0"/>
              <a:t>Aum Under Management: Approx. $36.4million</a:t>
            </a:r>
          </a:p>
          <a:p>
            <a:r>
              <a:rPr lang="en-IN" dirty="0"/>
              <a:t>Average Market Cap: ₹2,83,349.02</a:t>
            </a:r>
          </a:p>
          <a:p>
            <a:r>
              <a:rPr lang="en-IN" dirty="0"/>
              <a:t>Average P/E : 20.39</a:t>
            </a:r>
          </a:p>
          <a:p>
            <a:endParaRPr lang="en-IN" dirty="0"/>
          </a:p>
          <a:p>
            <a:endParaRPr lang="en-IN" dirty="0"/>
          </a:p>
        </p:txBody>
      </p:sp>
      <p:grpSp>
        <p:nvGrpSpPr>
          <p:cNvPr id="2" name="object 3">
            <a:extLst>
              <a:ext uri="{FF2B5EF4-FFF2-40B4-BE49-F238E27FC236}">
                <a16:creationId xmlns:a16="http://schemas.microsoft.com/office/drawing/2014/main" id="{F174986D-86B0-EE73-860D-F3908540437B}"/>
              </a:ext>
            </a:extLst>
          </p:cNvPr>
          <p:cNvGrpSpPr/>
          <p:nvPr/>
        </p:nvGrpSpPr>
        <p:grpSpPr>
          <a:xfrm>
            <a:off x="783590" y="1233324"/>
            <a:ext cx="10798810" cy="91440"/>
            <a:chOff x="832103" y="1130811"/>
            <a:chExt cx="10798810" cy="91440"/>
          </a:xfrm>
        </p:grpSpPr>
        <p:sp>
          <p:nvSpPr>
            <p:cNvPr id="6" name="object 4">
              <a:extLst>
                <a:ext uri="{FF2B5EF4-FFF2-40B4-BE49-F238E27FC236}">
                  <a16:creationId xmlns:a16="http://schemas.microsoft.com/office/drawing/2014/main" id="{64661553-7F67-1FEE-74B5-A531726361F8}"/>
                </a:ext>
              </a:extLst>
            </p:cNvPr>
            <p:cNvSpPr/>
            <p:nvPr/>
          </p:nvSpPr>
          <p:spPr>
            <a:xfrm>
              <a:off x="832103" y="1130811"/>
              <a:ext cx="2697480" cy="91440"/>
            </a:xfrm>
            <a:custGeom>
              <a:avLst/>
              <a:gdLst/>
              <a:ahLst/>
              <a:cxnLst/>
              <a:rect l="l" t="t" r="r" b="b"/>
              <a:pathLst>
                <a:path w="2697479" h="91440">
                  <a:moveTo>
                    <a:pt x="2697099" y="0"/>
                  </a:moveTo>
                  <a:lnTo>
                    <a:pt x="0" y="0"/>
                  </a:lnTo>
                  <a:lnTo>
                    <a:pt x="0" y="91182"/>
                  </a:lnTo>
                  <a:lnTo>
                    <a:pt x="2697099" y="91182"/>
                  </a:lnTo>
                  <a:lnTo>
                    <a:pt x="2697099"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C1260EAE-FCB7-F830-70B8-F398551B5734}"/>
                </a:ext>
              </a:extLst>
            </p:cNvPr>
            <p:cNvSpPr/>
            <p:nvPr/>
          </p:nvSpPr>
          <p:spPr>
            <a:xfrm>
              <a:off x="3529583"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7C41C41D-F55A-45BC-9D1D-1FBDDDEBCCD4}"/>
                </a:ext>
              </a:extLst>
            </p:cNvPr>
            <p:cNvSpPr/>
            <p:nvPr/>
          </p:nvSpPr>
          <p:spPr>
            <a:xfrm>
              <a:off x="6230112" y="1130811"/>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C9494BE1-AFB6-5D60-20EA-61E556BC7AC2}"/>
                </a:ext>
              </a:extLst>
            </p:cNvPr>
            <p:cNvSpPr/>
            <p:nvPr/>
          </p:nvSpPr>
          <p:spPr>
            <a:xfrm>
              <a:off x="8930639" y="1130811"/>
              <a:ext cx="2700655" cy="91440"/>
            </a:xfrm>
            <a:custGeom>
              <a:avLst/>
              <a:gdLst/>
              <a:ahLst/>
              <a:cxnLst/>
              <a:rect l="l" t="t" r="r" b="b"/>
              <a:pathLst>
                <a:path w="2700654" h="91440">
                  <a:moveTo>
                    <a:pt x="2700147" y="0"/>
                  </a:moveTo>
                  <a:lnTo>
                    <a:pt x="0" y="0"/>
                  </a:lnTo>
                  <a:lnTo>
                    <a:pt x="0" y="91182"/>
                  </a:lnTo>
                  <a:lnTo>
                    <a:pt x="2700147" y="91182"/>
                  </a:lnTo>
                  <a:lnTo>
                    <a:pt x="2700147" y="0"/>
                  </a:lnTo>
                  <a:close/>
                </a:path>
              </a:pathLst>
            </a:custGeom>
            <a:solidFill>
              <a:srgbClr val="00AE50"/>
            </a:solidFill>
          </p:spPr>
          <p:txBody>
            <a:bodyPr wrap="square" lIns="0" tIns="0" rIns="0" bIns="0" rtlCol="0"/>
            <a:lstStyle/>
            <a:p>
              <a:endParaRPr dirty="0"/>
            </a:p>
          </p:txBody>
        </p:sp>
      </p:grpSp>
      <p:sp>
        <p:nvSpPr>
          <p:cNvPr id="11" name="object 10">
            <a:extLst>
              <a:ext uri="{FF2B5EF4-FFF2-40B4-BE49-F238E27FC236}">
                <a16:creationId xmlns:a16="http://schemas.microsoft.com/office/drawing/2014/main" id="{EF8CB3A9-98AD-93CE-A92F-21FEB177E83E}"/>
              </a:ext>
            </a:extLst>
          </p:cNvPr>
          <p:cNvSpPr txBox="1"/>
          <p:nvPr/>
        </p:nvSpPr>
        <p:spPr>
          <a:xfrm>
            <a:off x="1372616" y="6493865"/>
            <a:ext cx="3315335" cy="152606"/>
          </a:xfrm>
          <a:prstGeom prst="rect">
            <a:avLst/>
          </a:prstGeom>
        </p:spPr>
        <p:txBody>
          <a:bodyPr vert="horz" wrap="square" lIns="0" tIns="13970" rIns="0" bIns="0" rtlCol="0">
            <a:spAutoFit/>
          </a:bodyPr>
          <a:lstStyle/>
          <a:p>
            <a:pPr marL="12700">
              <a:lnSpc>
                <a:spcPct val="100000"/>
              </a:lnSpc>
              <a:spcBef>
                <a:spcPts val="110"/>
              </a:spcBef>
            </a:pPr>
            <a:r>
              <a:rPr sz="900" dirty="0">
                <a:latin typeface="Segoe UI"/>
                <a:cs typeface="Segoe UI"/>
              </a:rPr>
              <a:t>Statutory</a:t>
            </a:r>
            <a:r>
              <a:rPr sz="900" spc="-55" dirty="0">
                <a:latin typeface="Segoe UI"/>
                <a:cs typeface="Segoe UI"/>
              </a:rPr>
              <a:t> </a:t>
            </a:r>
            <a:r>
              <a:rPr sz="900" spc="-5" dirty="0">
                <a:latin typeface="Segoe UI"/>
                <a:cs typeface="Segoe UI"/>
              </a:rPr>
              <a:t>Disclaimer</a:t>
            </a:r>
            <a:r>
              <a:rPr sz="900" dirty="0">
                <a:latin typeface="Segoe UI"/>
                <a:cs typeface="Segoe UI"/>
              </a:rPr>
              <a:t>:</a:t>
            </a:r>
            <a:r>
              <a:rPr sz="900" spc="15" dirty="0">
                <a:latin typeface="Segoe UI"/>
                <a:cs typeface="Segoe UI"/>
              </a:rPr>
              <a:t> </a:t>
            </a:r>
            <a:r>
              <a:rPr sz="900" spc="-5" dirty="0">
                <a:latin typeface="Segoe UI"/>
                <a:cs typeface="Segoe UI"/>
              </a:rPr>
              <a:t>Performance</a:t>
            </a:r>
            <a:r>
              <a:rPr sz="900" spc="-45" dirty="0">
                <a:latin typeface="Segoe UI"/>
                <a:cs typeface="Segoe UI"/>
              </a:rPr>
              <a:t> </a:t>
            </a:r>
            <a:r>
              <a:rPr sz="900" dirty="0">
                <a:latin typeface="Segoe UI"/>
                <a:cs typeface="Segoe UI"/>
              </a:rPr>
              <a:t>figures</a:t>
            </a:r>
            <a:r>
              <a:rPr sz="900" spc="-25" dirty="0">
                <a:latin typeface="Segoe UI"/>
                <a:cs typeface="Segoe UI"/>
              </a:rPr>
              <a:t> </a:t>
            </a:r>
            <a:r>
              <a:rPr sz="900" spc="-5" dirty="0">
                <a:latin typeface="Segoe UI"/>
                <a:cs typeface="Segoe UI"/>
              </a:rPr>
              <a:t>are</a:t>
            </a:r>
            <a:r>
              <a:rPr sz="900" dirty="0">
                <a:latin typeface="Segoe UI"/>
                <a:cs typeface="Segoe UI"/>
              </a:rPr>
              <a:t> </a:t>
            </a:r>
            <a:r>
              <a:rPr sz="900" spc="5" dirty="0">
                <a:latin typeface="Segoe UI"/>
                <a:cs typeface="Segoe UI"/>
              </a:rPr>
              <a:t>not</a:t>
            </a:r>
            <a:r>
              <a:rPr sz="900" spc="-25" dirty="0">
                <a:latin typeface="Segoe UI"/>
                <a:cs typeface="Segoe UI"/>
              </a:rPr>
              <a:t> </a:t>
            </a:r>
            <a:r>
              <a:rPr sz="900" dirty="0">
                <a:latin typeface="Segoe UI"/>
                <a:cs typeface="Segoe UI"/>
              </a:rPr>
              <a:t>verified</a:t>
            </a:r>
            <a:r>
              <a:rPr sz="900" spc="-80" dirty="0">
                <a:latin typeface="Segoe UI"/>
                <a:cs typeface="Segoe UI"/>
              </a:rPr>
              <a:t> </a:t>
            </a:r>
            <a:r>
              <a:rPr sz="900" dirty="0">
                <a:latin typeface="Segoe UI"/>
                <a:cs typeface="Segoe UI"/>
              </a:rPr>
              <a:t>by</a:t>
            </a:r>
            <a:r>
              <a:rPr sz="900" spc="15" dirty="0">
                <a:latin typeface="Segoe UI"/>
                <a:cs typeface="Segoe UI"/>
              </a:rPr>
              <a:t> </a:t>
            </a:r>
            <a:r>
              <a:rPr sz="900" dirty="0">
                <a:latin typeface="Segoe UI"/>
                <a:cs typeface="Segoe UI"/>
              </a:rPr>
              <a:t>SEBI</a:t>
            </a:r>
          </a:p>
        </p:txBody>
      </p:sp>
      <p:pic>
        <p:nvPicPr>
          <p:cNvPr id="12" name="object 11">
            <a:extLst>
              <a:ext uri="{FF2B5EF4-FFF2-40B4-BE49-F238E27FC236}">
                <a16:creationId xmlns:a16="http://schemas.microsoft.com/office/drawing/2014/main" id="{6BF9D607-DB47-8B45-15B5-7A2583F79177}"/>
              </a:ext>
            </a:extLst>
          </p:cNvPr>
          <p:cNvPicPr/>
          <p:nvPr/>
        </p:nvPicPr>
        <p:blipFill>
          <a:blip r:embed="rId2" cstate="print"/>
          <a:stretch>
            <a:fillRect/>
          </a:stretch>
        </p:blipFill>
        <p:spPr>
          <a:xfrm>
            <a:off x="192023" y="6367271"/>
            <a:ext cx="826008" cy="326136"/>
          </a:xfrm>
          <a:prstGeom prst="rect">
            <a:avLst/>
          </a:prstGeom>
        </p:spPr>
      </p:pic>
      <p:graphicFrame>
        <p:nvGraphicFramePr>
          <p:cNvPr id="13" name="Table 12">
            <a:extLst>
              <a:ext uri="{FF2B5EF4-FFF2-40B4-BE49-F238E27FC236}">
                <a16:creationId xmlns:a16="http://schemas.microsoft.com/office/drawing/2014/main" id="{47DEBD96-D626-F1B6-832E-000F41E4CF61}"/>
              </a:ext>
            </a:extLst>
          </p:cNvPr>
          <p:cNvGraphicFramePr>
            <a:graphicFrameLocks noGrp="1"/>
          </p:cNvGraphicFramePr>
          <p:nvPr>
            <p:extLst>
              <p:ext uri="{D42A27DB-BD31-4B8C-83A1-F6EECF244321}">
                <p14:modId xmlns:p14="http://schemas.microsoft.com/office/powerpoint/2010/main" val="3565710485"/>
              </p:ext>
            </p:extLst>
          </p:nvPr>
        </p:nvGraphicFramePr>
        <p:xfrm>
          <a:off x="1828800" y="3429000"/>
          <a:ext cx="5884557" cy="2075392"/>
        </p:xfrm>
        <a:graphic>
          <a:graphicData uri="http://schemas.openxmlformats.org/drawingml/2006/table">
            <a:tbl>
              <a:tblPr firstRow="1" bandRow="1">
                <a:tableStyleId>{69C7853C-536D-4A76-A0AE-DD22124D55A5}</a:tableStyleId>
              </a:tblPr>
              <a:tblGrid>
                <a:gridCol w="3264473">
                  <a:extLst>
                    <a:ext uri="{9D8B030D-6E8A-4147-A177-3AD203B41FA5}">
                      <a16:colId xmlns:a16="http://schemas.microsoft.com/office/drawing/2014/main" val="293543016"/>
                    </a:ext>
                  </a:extLst>
                </a:gridCol>
                <a:gridCol w="2620084">
                  <a:extLst>
                    <a:ext uri="{9D8B030D-6E8A-4147-A177-3AD203B41FA5}">
                      <a16:colId xmlns:a16="http://schemas.microsoft.com/office/drawing/2014/main" val="1330791552"/>
                    </a:ext>
                  </a:extLst>
                </a:gridCol>
              </a:tblGrid>
              <a:tr h="0">
                <a:tc>
                  <a:txBody>
                    <a:bodyPr/>
                    <a:lstStyle/>
                    <a:p>
                      <a:pPr marL="91440" algn="ctr">
                        <a:lnSpc>
                          <a:spcPct val="150000"/>
                        </a:lnSpc>
                        <a:spcBef>
                          <a:spcPts val="305"/>
                        </a:spcBef>
                      </a:pPr>
                      <a:r>
                        <a:rPr lang="en-US" sz="1400" b="1" spc="-10" dirty="0"/>
                        <a:t>Ratios </a:t>
                      </a:r>
                      <a:endParaRPr sz="1400" dirty="0">
                        <a:latin typeface="Segoe UI"/>
                        <a:cs typeface="Segoe UI"/>
                      </a:endParaRPr>
                    </a:p>
                  </a:txBody>
                  <a:tcPr marL="0" marR="0" marT="38735" marB="0"/>
                </a:tc>
                <a:tc>
                  <a:txBody>
                    <a:bodyPr/>
                    <a:lstStyle/>
                    <a:p>
                      <a:pPr marL="6985" marR="0" lvl="0" indent="0" algn="ctr" defTabSz="914400" eaLnBrk="1" fontAlgn="auto" latinLnBrk="0" hangingPunct="1">
                        <a:lnSpc>
                          <a:spcPct val="100000"/>
                        </a:lnSpc>
                        <a:spcBef>
                          <a:spcPts val="305"/>
                        </a:spcBef>
                        <a:spcAft>
                          <a:spcPts val="0"/>
                        </a:spcAft>
                        <a:buClrTx/>
                        <a:buSzTx/>
                        <a:buFontTx/>
                        <a:buNone/>
                        <a:tabLst/>
                        <a:defRPr/>
                      </a:pPr>
                      <a:r>
                        <a:rPr lang="en-US" sz="1400" b="1" spc="-10" dirty="0"/>
                        <a:t>3Y</a:t>
                      </a:r>
                      <a:r>
                        <a:rPr lang="en-IN" sz="1400" dirty="0">
                          <a:effectLst/>
                        </a:rPr>
                        <a:t>    </a:t>
                      </a:r>
                    </a:p>
                    <a:p>
                      <a:pPr marL="6985" marR="0" lvl="0" indent="0" algn="ctr" defTabSz="914400" eaLnBrk="1" fontAlgn="auto" latinLnBrk="0" hangingPunct="1">
                        <a:lnSpc>
                          <a:spcPct val="100000"/>
                        </a:lnSpc>
                        <a:spcBef>
                          <a:spcPts val="305"/>
                        </a:spcBef>
                        <a:spcAft>
                          <a:spcPts val="0"/>
                        </a:spcAft>
                        <a:buClrTx/>
                        <a:buSzTx/>
                        <a:buFontTx/>
                        <a:buNone/>
                        <a:tabLst/>
                        <a:defRPr/>
                      </a:pPr>
                      <a:r>
                        <a:rPr lang="en-IN" sz="1400" dirty="0">
                          <a:effectLst/>
                        </a:rPr>
                        <a:t>As on April 30th , 2026</a:t>
                      </a:r>
                      <a:endParaRPr lang="en-IN"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38735" marB="0"/>
                </a:tc>
                <a:extLst>
                  <a:ext uri="{0D108BD9-81ED-4DB2-BD59-A6C34878D82A}">
                    <a16:rowId xmlns:a16="http://schemas.microsoft.com/office/drawing/2014/main" val="1316765727"/>
                  </a:ext>
                </a:extLst>
              </a:tr>
              <a:tr h="298892">
                <a:tc>
                  <a:txBody>
                    <a:bodyPr/>
                    <a:lstStyle/>
                    <a:p>
                      <a:pPr marL="91440">
                        <a:lnSpc>
                          <a:spcPct val="100000"/>
                        </a:lnSpc>
                        <a:spcBef>
                          <a:spcPts val="305"/>
                        </a:spcBef>
                      </a:pPr>
                      <a:r>
                        <a:rPr lang="en-IN" sz="1400" b="1" spc="-10" dirty="0">
                          <a:solidFill>
                            <a:schemeClr val="tx1"/>
                          </a:solidFill>
                          <a:latin typeface="+mn-lt"/>
                          <a:ea typeface="+mn-ea"/>
                          <a:cs typeface="+mn-cs"/>
                        </a:rPr>
                        <a:t>Standard Deviation</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18.09</a:t>
                      </a:r>
                    </a:p>
                  </a:txBody>
                  <a:tcPr/>
                </a:tc>
                <a:extLst>
                  <a:ext uri="{0D108BD9-81ED-4DB2-BD59-A6C34878D82A}">
                    <a16:rowId xmlns:a16="http://schemas.microsoft.com/office/drawing/2014/main" val="3534626866"/>
                  </a:ext>
                </a:extLst>
              </a:tr>
              <a:tr h="331025">
                <a:tc>
                  <a:txBody>
                    <a:bodyPr/>
                    <a:lstStyle/>
                    <a:p>
                      <a:pPr marL="91440">
                        <a:lnSpc>
                          <a:spcPct val="100000"/>
                        </a:lnSpc>
                        <a:spcBef>
                          <a:spcPts val="305"/>
                        </a:spcBef>
                      </a:pPr>
                      <a:r>
                        <a:rPr lang="en-IN" sz="1400" b="1" spc="-10" dirty="0">
                          <a:solidFill>
                            <a:schemeClr val="tx1"/>
                          </a:solidFill>
                          <a:latin typeface="+mn-lt"/>
                          <a:ea typeface="+mn-ea"/>
                          <a:cs typeface="+mn-cs"/>
                        </a:rPr>
                        <a:t>Jensen’s Alpha</a:t>
                      </a:r>
                    </a:p>
                  </a:txBody>
                  <a:tcPr/>
                </a:tc>
                <a:tc>
                  <a:txBody>
                    <a:bodyPr/>
                    <a:lstStyle/>
                    <a:p>
                      <a:pPr marL="91440" algn="ctr">
                        <a:lnSpc>
                          <a:spcPct val="100000"/>
                        </a:lnSpc>
                        <a:spcBef>
                          <a:spcPts val="305"/>
                        </a:spcBef>
                      </a:pPr>
                      <a:r>
                        <a:rPr lang="en-IN" sz="1400" b="1" spc="-10" dirty="0">
                          <a:solidFill>
                            <a:schemeClr val="tx1"/>
                          </a:solidFill>
                          <a:latin typeface="+mn-lt"/>
                          <a:ea typeface="+mn-ea"/>
                          <a:cs typeface="+mn-cs"/>
                        </a:rPr>
                        <a:t>9.76</a:t>
                      </a:r>
                    </a:p>
                  </a:txBody>
                  <a:tcPr/>
                </a:tc>
                <a:extLst>
                  <a:ext uri="{0D108BD9-81ED-4DB2-BD59-A6C34878D82A}">
                    <a16:rowId xmlns:a16="http://schemas.microsoft.com/office/drawing/2014/main" val="3886208973"/>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Beta</a:t>
                      </a:r>
                    </a:p>
                  </a:txBody>
                  <a:tcPr/>
                </a:tc>
                <a:tc>
                  <a:txBody>
                    <a:bodyPr/>
                    <a:lstStyle/>
                    <a:p>
                      <a:pPr marL="5715" algn="ctr">
                        <a:lnSpc>
                          <a:spcPct val="100000"/>
                        </a:lnSpc>
                        <a:spcBef>
                          <a:spcPts val="315"/>
                        </a:spcBef>
                      </a:pPr>
                      <a:r>
                        <a:rPr lang="en-US" sz="1400" b="1" spc="-10" dirty="0">
                          <a:solidFill>
                            <a:schemeClr val="tx1"/>
                          </a:solidFill>
                          <a:latin typeface="+mn-lt"/>
                          <a:ea typeface="+mn-ea"/>
                          <a:cs typeface="+mn-cs"/>
                        </a:rPr>
                        <a:t>1</a:t>
                      </a:r>
                      <a:r>
                        <a:rPr lang="en-IN" sz="1400" b="1" spc="-10" dirty="0">
                          <a:solidFill>
                            <a:schemeClr val="tx1"/>
                          </a:solidFill>
                          <a:latin typeface="+mn-lt"/>
                          <a:ea typeface="+mn-ea"/>
                          <a:cs typeface="+mn-cs"/>
                        </a:rPr>
                        <a:t>.12</a:t>
                      </a:r>
                    </a:p>
                  </a:txBody>
                  <a:tcPr marL="0" marR="0" marT="40005" marB="0"/>
                </a:tc>
                <a:extLst>
                  <a:ext uri="{0D108BD9-81ED-4DB2-BD59-A6C34878D82A}">
                    <a16:rowId xmlns:a16="http://schemas.microsoft.com/office/drawing/2014/main" val="3242695069"/>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Sharpe ratio</a:t>
                      </a:r>
                    </a:p>
                  </a:txBody>
                  <a:tcPr/>
                </a:tc>
                <a:tc>
                  <a:txBody>
                    <a:bodyPr/>
                    <a:lstStyle/>
                    <a:p>
                      <a:pPr marL="6350" algn="ctr">
                        <a:lnSpc>
                          <a:spcPct val="100000"/>
                        </a:lnSpc>
                        <a:spcBef>
                          <a:spcPts val="315"/>
                        </a:spcBef>
                      </a:pPr>
                      <a:r>
                        <a:rPr lang="en-US" sz="1400" b="1" spc="-10" dirty="0">
                          <a:solidFill>
                            <a:schemeClr val="tx1"/>
                          </a:solidFill>
                          <a:latin typeface="+mn-lt"/>
                          <a:ea typeface="+mn-ea"/>
                          <a:cs typeface="+mn-cs"/>
                        </a:rPr>
                        <a:t>0.94</a:t>
                      </a:r>
                      <a:endParaRPr sz="1400" b="1" spc="-10" dirty="0">
                        <a:solidFill>
                          <a:schemeClr val="tx1"/>
                        </a:solidFill>
                        <a:latin typeface="+mn-lt"/>
                        <a:ea typeface="+mn-ea"/>
                        <a:cs typeface="+mn-cs"/>
                      </a:endParaRPr>
                    </a:p>
                  </a:txBody>
                  <a:tcPr marL="0" marR="0" marT="40005" marB="0"/>
                </a:tc>
                <a:extLst>
                  <a:ext uri="{0D108BD9-81ED-4DB2-BD59-A6C34878D82A}">
                    <a16:rowId xmlns:a16="http://schemas.microsoft.com/office/drawing/2014/main" val="3039284218"/>
                  </a:ext>
                </a:extLst>
              </a:tr>
              <a:tr h="312004">
                <a:tc>
                  <a:txBody>
                    <a:bodyPr/>
                    <a:lstStyle/>
                    <a:p>
                      <a:pPr marL="91440">
                        <a:lnSpc>
                          <a:spcPct val="100000"/>
                        </a:lnSpc>
                        <a:spcBef>
                          <a:spcPts val="305"/>
                        </a:spcBef>
                      </a:pPr>
                      <a:r>
                        <a:rPr lang="en-IN" sz="1400" b="1" spc="-10" dirty="0">
                          <a:solidFill>
                            <a:schemeClr val="tx1"/>
                          </a:solidFill>
                          <a:latin typeface="+mn-lt"/>
                          <a:ea typeface="+mn-ea"/>
                          <a:cs typeface="+mn-cs"/>
                        </a:rPr>
                        <a:t>Correlation </a:t>
                      </a:r>
                    </a:p>
                  </a:txBody>
                  <a:tcPr/>
                </a:tc>
                <a:tc>
                  <a:txBody>
                    <a:bodyPr/>
                    <a:lstStyle/>
                    <a:p>
                      <a:pPr marL="3175" algn="ctr">
                        <a:lnSpc>
                          <a:spcPct val="100000"/>
                        </a:lnSpc>
                        <a:spcBef>
                          <a:spcPts val="310"/>
                        </a:spcBef>
                      </a:pPr>
                      <a:r>
                        <a:rPr lang="en-US" sz="1400" b="1" dirty="0">
                          <a:latin typeface="Calibri (Headings)"/>
                          <a:cs typeface="Segoe UI"/>
                        </a:rPr>
                        <a:t>0.83</a:t>
                      </a:r>
                    </a:p>
                  </a:txBody>
                  <a:tcPr marL="0" marR="0" marT="39370" marB="0"/>
                </a:tc>
                <a:extLst>
                  <a:ext uri="{0D108BD9-81ED-4DB2-BD59-A6C34878D82A}">
                    <a16:rowId xmlns:a16="http://schemas.microsoft.com/office/drawing/2014/main" val="4276668863"/>
                  </a:ext>
                </a:extLst>
              </a:tr>
            </a:tbl>
          </a:graphicData>
        </a:graphic>
      </p:graphicFrame>
    </p:spTree>
    <p:extLst>
      <p:ext uri="{BB962C8B-B14F-4D97-AF65-F5344CB8AC3E}">
        <p14:creationId xmlns:p14="http://schemas.microsoft.com/office/powerpoint/2010/main" val="1825664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80948" y="845889"/>
            <a:ext cx="10915088" cy="53604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Chanakya Growth Fund – Proposed Portfolio Strategy</a:t>
            </a:r>
            <a:endParaRPr sz="3400" b="0" spc="-5" dirty="0">
              <a:solidFill>
                <a:srgbClr val="242424"/>
              </a:solidFill>
            </a:endParaRPr>
          </a:p>
        </p:txBody>
      </p:sp>
      <p:grpSp>
        <p:nvGrpSpPr>
          <p:cNvPr id="26" name="object 3"/>
          <p:cNvGrpSpPr/>
          <p:nvPr/>
        </p:nvGrpSpPr>
        <p:grpSpPr>
          <a:xfrm>
            <a:off x="865807" y="1423020"/>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970865"/>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Allocation:</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Unlisted Indian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Maximum allocation to Global Equities: 15%</a:t>
            </a:r>
          </a:p>
          <a:p>
            <a:pPr marL="756285" lvl="1"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At least 85% of portfolio will be invested in Listed Indian Equities.</a:t>
            </a:r>
          </a:p>
          <a:p>
            <a:pPr marL="469265" lvl="1"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Portfolio weight of a stock to be a function of:</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Quality of management</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Margin of safety, viz. long term return estimated by us </a:t>
            </a:r>
          </a:p>
          <a:p>
            <a:pPr marL="755015" lvl="1" indent="-285750" algn="just">
              <a:spcBef>
                <a:spcPts val="295"/>
              </a:spcBef>
              <a:buFont typeface="Wingdings" panose="05000000000000000000" pitchFamily="2" charset="2"/>
              <a:buChar char="Ø"/>
              <a:tabLst>
                <a:tab pos="299085" algn="l"/>
                <a:tab pos="299720" algn="l"/>
              </a:tabLst>
            </a:pPr>
            <a:r>
              <a:rPr lang="en-US" dirty="0">
                <a:latin typeface="Times New Roman" panose="02020603050405020304" pitchFamily="18" charset="0"/>
                <a:ea typeface="Calibri" panose="020F0502020204030204" pitchFamily="34" charset="0"/>
              </a:rPr>
              <a:t> Risk limits based on the above two factors </a:t>
            </a:r>
          </a:p>
          <a:p>
            <a:pPr marL="12065" algn="just">
              <a:spcBef>
                <a:spcPts val="295"/>
              </a:spcBef>
              <a:tabLst>
                <a:tab pos="299085" algn="l"/>
                <a:tab pos="299720" algn="l"/>
              </a:tabLst>
            </a:pPr>
            <a:endParaRPr lang="en-US" dirty="0">
              <a:latin typeface="Times New Roman" panose="02020603050405020304" pitchFamily="18" charset="0"/>
              <a:ea typeface="Calibri" panose="020F0502020204030204" pitchFamily="34" charset="0"/>
            </a:endParaRP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Open-end fund structure necessitates investment in low impact cost stocks. This is to be achieved by means of appropriate portfolio structure and selection of stocks </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high quality global stocks in knowledge and service business at adequate margin of safety - to avail of value creation in the cutting-edge business of the future</a:t>
            </a:r>
          </a:p>
          <a:p>
            <a:pPr marL="299085" indent="-287020" algn="just">
              <a:spcBef>
                <a:spcPts val="295"/>
              </a:spcBef>
              <a:buFont typeface="Wingdings"/>
              <a:buChar char=""/>
              <a:tabLst>
                <a:tab pos="299085" algn="l"/>
                <a:tab pos="299720" algn="l"/>
              </a:tabLst>
            </a:pPr>
            <a:r>
              <a:rPr lang="en-US" dirty="0">
                <a:latin typeface="Times New Roman" panose="02020603050405020304" pitchFamily="18" charset="0"/>
                <a:ea typeface="Calibri" panose="020F0502020204030204" pitchFamily="34" charset="0"/>
              </a:rPr>
              <a:t>Selective investment in Indian stocks very close to IPO </a:t>
            </a:r>
            <a:endParaRPr lang="en-US" dirty="0">
              <a:latin typeface="Verdana"/>
              <a:cs typeface="Verdana"/>
            </a:endParaRPr>
          </a:p>
          <a:p>
            <a:pPr marL="299085" indent="-287020" algn="just">
              <a:spcBef>
                <a:spcPts val="295"/>
              </a:spcBef>
              <a:buFont typeface="Wingdings"/>
              <a:buChar char=""/>
              <a:tabLst>
                <a:tab pos="299085" algn="l"/>
                <a:tab pos="299720" algn="l"/>
              </a:tabLst>
            </a:pPr>
            <a:endParaRPr lang="en-US" dirty="0">
              <a:latin typeface="Times New Roman" panose="02020603050405020304" pitchFamily="18" charset="0"/>
              <a:ea typeface="Calibri" panose="020F0502020204030204" pitchFamily="34" charset="0"/>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FC875AAF-F13A-ED06-ABD7-9E1606B44ADC}"/>
              </a:ext>
            </a:extLst>
          </p:cNvPr>
          <p:cNvGraphicFramePr/>
          <p:nvPr>
            <p:extLst>
              <p:ext uri="{D42A27DB-BD31-4B8C-83A1-F6EECF244321}">
                <p14:modId xmlns:p14="http://schemas.microsoft.com/office/powerpoint/2010/main" val="2756008458"/>
              </p:ext>
            </p:extLst>
          </p:nvPr>
        </p:nvGraphicFramePr>
        <p:xfrm>
          <a:off x="10744200" y="21771"/>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7B66AF18-B91E-9C58-35DA-476B4FD847F5}"/>
              </a:ext>
            </a:extLst>
          </p:cNvPr>
          <p:cNvSpPr>
            <a:spLocks noGrp="1"/>
          </p:cNvSpPr>
          <p:nvPr>
            <p:ph type="sldNum" sz="quarter" idx="7"/>
          </p:nvPr>
        </p:nvSpPr>
        <p:spPr/>
        <p:txBody>
          <a:bodyPr/>
          <a:lstStyle/>
          <a:p>
            <a:fld id="{B6F15528-21DE-4FAA-801E-634DDDAF4B2B}" type="slidenum">
              <a:rPr lang="en-IN" smtClean="0"/>
              <a:t>15</a:t>
            </a:fld>
            <a:endParaRPr lang="en-IN" dirty="0"/>
          </a:p>
        </p:txBody>
      </p:sp>
    </p:spTree>
    <p:extLst>
      <p:ext uri="{BB962C8B-B14F-4D97-AF65-F5344CB8AC3E}">
        <p14:creationId xmlns:p14="http://schemas.microsoft.com/office/powerpoint/2010/main" val="1943701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3350E446-8830-0F1E-3F56-E294629087F0}"/>
              </a:ext>
            </a:extLst>
          </p:cNvPr>
          <p:cNvSpPr>
            <a:spLocks noGrp="1"/>
          </p:cNvSpPr>
          <p:nvPr>
            <p:ph type="title"/>
          </p:nvPr>
        </p:nvSpPr>
        <p:spPr>
          <a:xfrm>
            <a:off x="785330" y="228600"/>
            <a:ext cx="11101869" cy="916251"/>
          </a:xfrm>
        </p:spPr>
        <p:txBody>
          <a:bodyPr/>
          <a:lstStyle/>
          <a:p>
            <a:r>
              <a:rPr lang="en-US" sz="3400" b="0" spc="-5" dirty="0">
                <a:solidFill>
                  <a:srgbClr val="242424"/>
                </a:solidFill>
              </a:rPr>
              <a:t>Is it good time to invest in Indian stocks or Global Stocks?</a:t>
            </a:r>
            <a:br>
              <a:rPr lang="en-US" sz="3400" b="0" spc="-5" dirty="0">
                <a:solidFill>
                  <a:srgbClr val="242424"/>
                </a:solidFill>
              </a:rPr>
            </a:br>
            <a:endParaRPr lang="en-IN" dirty="0"/>
          </a:p>
        </p:txBody>
      </p:sp>
      <p:sp>
        <p:nvSpPr>
          <p:cNvPr id="14" name="Text Placeholder 13">
            <a:extLst>
              <a:ext uri="{FF2B5EF4-FFF2-40B4-BE49-F238E27FC236}">
                <a16:creationId xmlns:a16="http://schemas.microsoft.com/office/drawing/2014/main" id="{1EEFFA7B-FE08-6860-DCAC-34272A21F830}"/>
              </a:ext>
            </a:extLst>
          </p:cNvPr>
          <p:cNvSpPr>
            <a:spLocks noGrp="1"/>
          </p:cNvSpPr>
          <p:nvPr>
            <p:ph type="body" idx="1"/>
          </p:nvPr>
        </p:nvSpPr>
        <p:spPr>
          <a:xfrm>
            <a:off x="785330" y="2438400"/>
            <a:ext cx="10401300" cy="3743141"/>
          </a:xfrm>
        </p:spPr>
        <p:txBody>
          <a:bodyPr/>
          <a:lstStyle/>
          <a:p>
            <a:endParaRPr lang="en-US" kern="1200" dirty="0"/>
          </a:p>
          <a:p>
            <a:pPr marL="285750" indent="-285750">
              <a:buFont typeface="Wingdings" panose="05000000000000000000" pitchFamily="2" charset="2"/>
              <a:buChar char="Ø"/>
            </a:pPr>
            <a:r>
              <a:rPr lang="en-US" kern="1200" dirty="0"/>
              <a:t>Our margin of safety criteria ensures investment only when future prospects and likely return on stock is attractive</a:t>
            </a:r>
          </a:p>
          <a:p>
            <a:pPr marL="285750" indent="-285750">
              <a:buFont typeface="Wingdings" panose="05000000000000000000" pitchFamily="2" charset="2"/>
              <a:buChar char="Ø"/>
            </a:pPr>
            <a:r>
              <a:rPr lang="en-US" kern="1200" dirty="0"/>
              <a:t>Our in – house Algo, based on our on past in-house investment data, ensures gradual investment in a stock at, appropriate price levels.</a:t>
            </a:r>
          </a:p>
          <a:p>
            <a:pPr marL="285750" indent="-285750" algn="l" fontAlgn="base">
              <a:buFont typeface="Wingdings" panose="05000000000000000000" pitchFamily="2" charset="2"/>
              <a:buChar char="Ø"/>
            </a:pPr>
            <a:r>
              <a:rPr lang="en-US" kern="1200" dirty="0"/>
              <a:t>For us, a disciplined and research – based investment process ensures investment in our stocks, always at the right price and thereby right time.</a:t>
            </a:r>
            <a:br>
              <a:rPr lang="en-US" kern="1200" dirty="0"/>
            </a:br>
            <a:r>
              <a:rPr lang="en-US" dirty="0"/>
              <a:t>Improving robustness of institutional mechanisms due to continuing economic and regulatory reforms in India</a:t>
            </a:r>
          </a:p>
          <a:p>
            <a:pPr marL="285750" indent="-285750" algn="l" fontAlgn="base">
              <a:buFont typeface="Wingdings" panose="05000000000000000000" pitchFamily="2" charset="2"/>
              <a:buChar char="Ø"/>
            </a:pPr>
            <a:r>
              <a:rPr lang="en-US" dirty="0"/>
              <a:t>Increasing sophistication in demand for various goods and services</a:t>
            </a:r>
          </a:p>
          <a:p>
            <a:pPr marL="285750" indent="-285750" algn="l" fontAlgn="base">
              <a:buFont typeface="Wingdings" panose="05000000000000000000" pitchFamily="2" charset="2"/>
              <a:buChar char="Ø"/>
            </a:pPr>
            <a:r>
              <a:rPr lang="en-US" dirty="0"/>
              <a:t>Emergence of a new set of enlightened entrepreneurs and managers</a:t>
            </a:r>
          </a:p>
          <a:p>
            <a:pPr marL="285750" indent="-285750" algn="l" fontAlgn="base">
              <a:buFont typeface="Wingdings" panose="05000000000000000000" pitchFamily="2" charset="2"/>
              <a:buChar char="Ø"/>
            </a:pPr>
            <a:r>
              <a:rPr lang="en-US" dirty="0"/>
              <a:t>Increasing global competition improving quality of products and services</a:t>
            </a:r>
          </a:p>
          <a:p>
            <a:pPr marL="285750" indent="-285750" algn="l" fontAlgn="base">
              <a:buFont typeface="Wingdings" panose="05000000000000000000" pitchFamily="2" charset="2"/>
              <a:buChar char="Ø"/>
            </a:pPr>
            <a:r>
              <a:rPr lang="en-US" dirty="0"/>
              <a:t>Long-term vision of key Indian decision-maker</a:t>
            </a:r>
            <a:br>
              <a:rPr lang="en-US" kern="1200" dirty="0"/>
            </a:br>
            <a:endParaRPr lang="en-US" kern="1200" dirty="0"/>
          </a:p>
          <a:p>
            <a:endParaRPr lang="en-US" dirty="0"/>
          </a:p>
          <a:p>
            <a:endParaRPr lang="en-IN" dirty="0"/>
          </a:p>
        </p:txBody>
      </p:sp>
      <p:sp>
        <p:nvSpPr>
          <p:cNvPr id="4" name="Slide Number Placeholder 3">
            <a:extLst>
              <a:ext uri="{FF2B5EF4-FFF2-40B4-BE49-F238E27FC236}">
                <a16:creationId xmlns:a16="http://schemas.microsoft.com/office/drawing/2014/main" id="{5F49FDDB-B049-DA06-0FFD-6D7224D56B9E}"/>
              </a:ext>
            </a:extLst>
          </p:cNvPr>
          <p:cNvSpPr>
            <a:spLocks noGrp="1"/>
          </p:cNvSpPr>
          <p:nvPr>
            <p:ph type="sldNum" sz="quarter" idx="7"/>
          </p:nvPr>
        </p:nvSpPr>
        <p:spPr/>
        <p:txBody>
          <a:bodyPr/>
          <a:lstStyle/>
          <a:p>
            <a:fld id="{B6F15528-21DE-4FAA-801E-634DDDAF4B2B}" type="slidenum">
              <a:rPr lang="en-IN" smtClean="0"/>
              <a:t>16</a:t>
            </a:fld>
            <a:endParaRPr lang="en-IN" dirty="0"/>
          </a:p>
        </p:txBody>
      </p:sp>
      <p:grpSp>
        <p:nvGrpSpPr>
          <p:cNvPr id="5" name="object 3">
            <a:extLst>
              <a:ext uri="{FF2B5EF4-FFF2-40B4-BE49-F238E27FC236}">
                <a16:creationId xmlns:a16="http://schemas.microsoft.com/office/drawing/2014/main" id="{C7012E50-218F-DAC7-4468-9913FD1205A4}"/>
              </a:ext>
            </a:extLst>
          </p:cNvPr>
          <p:cNvGrpSpPr/>
          <p:nvPr/>
        </p:nvGrpSpPr>
        <p:grpSpPr>
          <a:xfrm>
            <a:off x="790247" y="762000"/>
            <a:ext cx="10801985" cy="91440"/>
            <a:chOff x="679704" y="1176529"/>
            <a:chExt cx="10801985" cy="91440"/>
          </a:xfrm>
        </p:grpSpPr>
        <p:sp>
          <p:nvSpPr>
            <p:cNvPr id="6" name="object 4">
              <a:extLst>
                <a:ext uri="{FF2B5EF4-FFF2-40B4-BE49-F238E27FC236}">
                  <a16:creationId xmlns:a16="http://schemas.microsoft.com/office/drawing/2014/main" id="{DED6D365-33F3-E3D0-178A-25F80238706F}"/>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7" name="object 5">
              <a:extLst>
                <a:ext uri="{FF2B5EF4-FFF2-40B4-BE49-F238E27FC236}">
                  <a16:creationId xmlns:a16="http://schemas.microsoft.com/office/drawing/2014/main" id="{8268C42B-1998-91B4-AA0C-5553CA09A983}"/>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8" name="object 6">
              <a:extLst>
                <a:ext uri="{FF2B5EF4-FFF2-40B4-BE49-F238E27FC236}">
                  <a16:creationId xmlns:a16="http://schemas.microsoft.com/office/drawing/2014/main" id="{F53D93E3-4D71-66BF-C0F1-CF93793632FC}"/>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9" name="object 7">
              <a:extLst>
                <a:ext uri="{FF2B5EF4-FFF2-40B4-BE49-F238E27FC236}">
                  <a16:creationId xmlns:a16="http://schemas.microsoft.com/office/drawing/2014/main" id="{1B32114C-28CF-FCE7-A23A-5E78C3C8A5D0}"/>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2" name="object 9">
            <a:extLst>
              <a:ext uri="{FF2B5EF4-FFF2-40B4-BE49-F238E27FC236}">
                <a16:creationId xmlns:a16="http://schemas.microsoft.com/office/drawing/2014/main" id="{56E23A26-BE81-8CA3-9869-B0D7C28499CE}"/>
              </a:ext>
            </a:extLst>
          </p:cNvPr>
          <p:cNvPicPr/>
          <p:nvPr/>
        </p:nvPicPr>
        <p:blipFill>
          <a:blip r:embed="rId3" cstate="print"/>
          <a:stretch>
            <a:fillRect/>
          </a:stretch>
        </p:blipFill>
        <p:spPr>
          <a:xfrm>
            <a:off x="192023" y="6367271"/>
            <a:ext cx="826008" cy="326136"/>
          </a:xfrm>
          <a:prstGeom prst="rect">
            <a:avLst/>
          </a:prstGeom>
        </p:spPr>
      </p:pic>
      <p:sp>
        <p:nvSpPr>
          <p:cNvPr id="11" name="TextBox 10">
            <a:extLst>
              <a:ext uri="{FF2B5EF4-FFF2-40B4-BE49-F238E27FC236}">
                <a16:creationId xmlns:a16="http://schemas.microsoft.com/office/drawing/2014/main" id="{3B7801E5-267A-FA47-AE24-69453102BB8A}"/>
              </a:ext>
            </a:extLst>
          </p:cNvPr>
          <p:cNvSpPr txBox="1"/>
          <p:nvPr/>
        </p:nvSpPr>
        <p:spPr>
          <a:xfrm>
            <a:off x="762000" y="1144851"/>
            <a:ext cx="10820400" cy="1477328"/>
          </a:xfrm>
          <a:prstGeom prst="rect">
            <a:avLst/>
          </a:prstGeom>
          <a:noFill/>
        </p:spPr>
        <p:txBody>
          <a:bodyPr wrap="square" rtlCol="0">
            <a:spAutoFit/>
          </a:bodyPr>
          <a:lstStyle/>
          <a:p>
            <a:pPr fontAlgn="base"/>
            <a:endParaRPr lang="en-US" dirty="0"/>
          </a:p>
          <a:p>
            <a:pPr fontAlgn="base"/>
            <a:r>
              <a:rPr lang="hi-IN" dirty="0"/>
              <a:t>ना भूतो न भविष्यति</a:t>
            </a:r>
            <a:r>
              <a:rPr lang="en-IN" dirty="0"/>
              <a:t> </a:t>
            </a:r>
            <a:r>
              <a:rPr lang="en-US" dirty="0"/>
              <a:t>– we believe that the best time ever for the Indian economy and its set of innovative firms has come now. It is likely that the scale of wealth creation in the coming decades in India would be far more than whatever one has seen so far.</a:t>
            </a:r>
          </a:p>
          <a:p>
            <a:endParaRPr lang="en-IN" dirty="0"/>
          </a:p>
        </p:txBody>
      </p:sp>
    </p:spTree>
    <p:extLst>
      <p:ext uri="{BB962C8B-B14F-4D97-AF65-F5344CB8AC3E}">
        <p14:creationId xmlns:p14="http://schemas.microsoft.com/office/powerpoint/2010/main" val="20972594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605027" y="546303"/>
            <a:ext cx="9183523" cy="795089"/>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Product Suitability</a:t>
            </a:r>
            <a:endParaRPr sz="3400" b="0" spc="-5" dirty="0">
              <a:solidFill>
                <a:srgbClr val="242424"/>
              </a:solidFill>
            </a:endParaRPr>
          </a:p>
          <a:p>
            <a:pPr marL="12700">
              <a:lnSpc>
                <a:spcPct val="100000"/>
              </a:lnSpc>
              <a:spcBef>
                <a:spcPts val="60"/>
              </a:spcBef>
            </a:pPr>
            <a:r>
              <a:rPr sz="1600" b="0" spc="5" dirty="0">
                <a:latin typeface="Verdana"/>
                <a:cs typeface="Verdana"/>
              </a:rPr>
              <a:t>A</a:t>
            </a:r>
            <a:r>
              <a:rPr sz="1600" b="0" spc="-25" dirty="0">
                <a:latin typeface="Verdana"/>
                <a:cs typeface="Verdana"/>
              </a:rPr>
              <a:t> </a:t>
            </a:r>
            <a:r>
              <a:rPr sz="1600" b="0" spc="-55" dirty="0">
                <a:latin typeface="Verdana"/>
                <a:cs typeface="Verdana"/>
              </a:rPr>
              <a:t>sense</a:t>
            </a:r>
            <a:r>
              <a:rPr sz="1600" b="0" spc="-175" dirty="0">
                <a:latin typeface="Verdana"/>
                <a:cs typeface="Verdana"/>
              </a:rPr>
              <a:t> </a:t>
            </a:r>
            <a:r>
              <a:rPr sz="1600" b="0" spc="5" dirty="0">
                <a:latin typeface="Verdana"/>
                <a:cs typeface="Verdana"/>
              </a:rPr>
              <a:t>of</a:t>
            </a:r>
            <a:r>
              <a:rPr sz="1600" b="0" spc="-114" dirty="0">
                <a:latin typeface="Verdana"/>
                <a:cs typeface="Verdana"/>
              </a:rPr>
              <a:t> </a:t>
            </a:r>
            <a:r>
              <a:rPr sz="1600" b="0" spc="-20" dirty="0">
                <a:latin typeface="Verdana"/>
                <a:cs typeface="Verdana"/>
              </a:rPr>
              <a:t>privilege</a:t>
            </a:r>
            <a:r>
              <a:rPr sz="1600" b="0" spc="-250" dirty="0">
                <a:latin typeface="Verdana"/>
                <a:cs typeface="Verdana"/>
              </a:rPr>
              <a:t> </a:t>
            </a:r>
            <a:r>
              <a:rPr sz="1600" b="0" spc="30" dirty="0">
                <a:latin typeface="Verdana"/>
                <a:cs typeface="Verdana"/>
              </a:rPr>
              <a:t>and</a:t>
            </a:r>
            <a:r>
              <a:rPr sz="1600" b="0" spc="-40" dirty="0">
                <a:latin typeface="Verdana"/>
                <a:cs typeface="Verdana"/>
              </a:rPr>
              <a:t> </a:t>
            </a:r>
            <a:r>
              <a:rPr sz="1600" b="0" spc="-25" dirty="0">
                <a:latin typeface="Verdana"/>
                <a:cs typeface="Verdana"/>
              </a:rPr>
              <a:t>gratitude</a:t>
            </a:r>
            <a:r>
              <a:rPr sz="1600" b="0" spc="-125" dirty="0">
                <a:latin typeface="Verdana"/>
                <a:cs typeface="Verdana"/>
              </a:rPr>
              <a:t> </a:t>
            </a:r>
            <a:r>
              <a:rPr sz="1600" b="0" spc="-80" dirty="0">
                <a:latin typeface="Verdana"/>
                <a:cs typeface="Verdana"/>
              </a:rPr>
              <a:t>stems</a:t>
            </a:r>
            <a:r>
              <a:rPr sz="1600" b="0" spc="-250" dirty="0">
                <a:latin typeface="Verdana"/>
                <a:cs typeface="Verdana"/>
              </a:rPr>
              <a:t> </a:t>
            </a:r>
            <a:r>
              <a:rPr sz="1600" b="0" spc="-45" dirty="0">
                <a:latin typeface="Verdana"/>
                <a:cs typeface="Verdana"/>
              </a:rPr>
              <a:t>from</a:t>
            </a:r>
            <a:r>
              <a:rPr sz="1600" b="0" spc="-185" dirty="0">
                <a:latin typeface="Verdana"/>
                <a:cs typeface="Verdana"/>
              </a:rPr>
              <a:t> </a:t>
            </a:r>
            <a:r>
              <a:rPr sz="1600" b="0" spc="15" dirty="0">
                <a:latin typeface="Verdana"/>
                <a:cs typeface="Verdana"/>
              </a:rPr>
              <a:t>managing</a:t>
            </a:r>
            <a:r>
              <a:rPr sz="1600" b="0" spc="-155" dirty="0">
                <a:latin typeface="Verdana"/>
                <a:cs typeface="Verdana"/>
              </a:rPr>
              <a:t> </a:t>
            </a:r>
            <a:r>
              <a:rPr sz="1600" b="0" spc="-20" dirty="0">
                <a:latin typeface="Verdana"/>
                <a:cs typeface="Verdana"/>
              </a:rPr>
              <a:t>the</a:t>
            </a:r>
            <a:r>
              <a:rPr sz="1600" b="0" spc="-100" dirty="0">
                <a:latin typeface="Verdana"/>
                <a:cs typeface="Verdana"/>
              </a:rPr>
              <a:t> </a:t>
            </a:r>
            <a:r>
              <a:rPr sz="1600" b="0" dirty="0">
                <a:latin typeface="Verdana"/>
                <a:cs typeface="Verdana"/>
              </a:rPr>
              <a:t>money</a:t>
            </a:r>
            <a:r>
              <a:rPr sz="1600" b="0" spc="-165" dirty="0">
                <a:latin typeface="Verdana"/>
                <a:cs typeface="Verdana"/>
              </a:rPr>
              <a:t> </a:t>
            </a:r>
            <a:r>
              <a:rPr sz="1600" b="0" spc="-40" dirty="0">
                <a:latin typeface="Verdana"/>
                <a:cs typeface="Verdana"/>
              </a:rPr>
              <a:t>for</a:t>
            </a:r>
            <a:r>
              <a:rPr sz="1600" b="0" spc="-190" dirty="0">
                <a:latin typeface="Verdana"/>
                <a:cs typeface="Verdana"/>
              </a:rPr>
              <a:t> </a:t>
            </a:r>
            <a:r>
              <a:rPr sz="1600" b="0" spc="-50" dirty="0">
                <a:latin typeface="Verdana"/>
                <a:cs typeface="Verdana"/>
              </a:rPr>
              <a:t>our</a:t>
            </a:r>
            <a:r>
              <a:rPr sz="1600" b="0" spc="-140" dirty="0">
                <a:latin typeface="Verdana"/>
                <a:cs typeface="Verdana"/>
              </a:rPr>
              <a:t> </a:t>
            </a:r>
            <a:r>
              <a:rPr sz="1600" b="0" spc="15" dirty="0">
                <a:latin typeface="Verdana"/>
                <a:cs typeface="Verdana"/>
              </a:rPr>
              <a:t>notable</a:t>
            </a:r>
            <a:r>
              <a:rPr sz="1600" b="0" spc="-165" dirty="0">
                <a:latin typeface="Verdana"/>
                <a:cs typeface="Verdana"/>
              </a:rPr>
              <a:t> </a:t>
            </a:r>
            <a:r>
              <a:rPr sz="1600" b="0" spc="-45" dirty="0">
                <a:latin typeface="Verdana"/>
                <a:cs typeface="Verdana"/>
              </a:rPr>
              <a:t>clients</a:t>
            </a:r>
            <a:r>
              <a:rPr lang="en-US" sz="1600" b="0" spc="-45" dirty="0">
                <a:latin typeface="Verdana"/>
                <a:cs typeface="Verdana"/>
              </a:rPr>
              <a:t>.</a:t>
            </a:r>
            <a:endParaRPr sz="1600" dirty="0">
              <a:latin typeface="Verdana"/>
              <a:cs typeface="Verdana"/>
            </a:endParaRPr>
          </a:p>
        </p:txBody>
      </p:sp>
      <p:grpSp>
        <p:nvGrpSpPr>
          <p:cNvPr id="4" name="object 4"/>
          <p:cNvGrpSpPr/>
          <p:nvPr/>
        </p:nvGrpSpPr>
        <p:grpSpPr>
          <a:xfrm>
            <a:off x="615913" y="1457165"/>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Rectangle 11"/>
          <p:cNvSpPr/>
          <p:nvPr/>
        </p:nvSpPr>
        <p:spPr>
          <a:xfrm>
            <a:off x="605027" y="1823033"/>
            <a:ext cx="10791480" cy="3772828"/>
          </a:xfrm>
          <a:prstGeom prst="rect">
            <a:avLst/>
          </a:prstGeom>
        </p:spPr>
        <p:txBody>
          <a:bodyPr wrap="square">
            <a:spAutoFit/>
          </a:bodyPr>
          <a:lstStyle/>
          <a:p>
            <a:pPr marL="299085" marR="1001394" indent="-287020" algn="just">
              <a:spcBef>
                <a:spcPts val="110"/>
              </a:spcBef>
              <a:buFont typeface="Wingdings"/>
              <a:buChar char=""/>
              <a:tabLst>
                <a:tab pos="299720" algn="l"/>
              </a:tabLst>
            </a:pPr>
            <a:r>
              <a:rPr lang="en-US" dirty="0"/>
              <a:t>Have clarity in their investment goal – wealth  maximization/ retirement nest/ children’s  education/ healthcare</a:t>
            </a:r>
          </a:p>
          <a:p>
            <a:pPr marL="299085" marR="1001394" indent="-287020" algn="just">
              <a:spcBef>
                <a:spcPts val="110"/>
              </a:spcBef>
              <a:buFont typeface="Wingdings"/>
              <a:buChar char=""/>
              <a:tabLst>
                <a:tab pos="299720" algn="l"/>
              </a:tabLst>
            </a:pPr>
            <a:endParaRPr lang="en-US" sz="1000" dirty="0"/>
          </a:p>
          <a:p>
            <a:pPr marL="299085" marR="5080" indent="-287020" algn="just">
              <a:spcBef>
                <a:spcPts val="1010"/>
              </a:spcBef>
              <a:buFont typeface="Wingdings"/>
              <a:buChar char=""/>
              <a:tabLst>
                <a:tab pos="299720" algn="l"/>
              </a:tabLst>
            </a:pPr>
            <a:r>
              <a:rPr lang="en-US" dirty="0"/>
              <a:t>Highly knowledgeable, respected and evolved  in their own profession</a:t>
            </a:r>
          </a:p>
          <a:p>
            <a:pPr marL="299085" marR="5080" indent="-287020" algn="just">
              <a:spcBef>
                <a:spcPts val="1010"/>
              </a:spcBef>
              <a:buFont typeface="Wingdings"/>
              <a:buChar char=""/>
              <a:tabLst>
                <a:tab pos="299720" algn="l"/>
              </a:tabLst>
            </a:pPr>
            <a:endParaRPr lang="en-US" sz="800" dirty="0"/>
          </a:p>
          <a:p>
            <a:pPr marL="299085" marR="5080" indent="-287020" algn="just">
              <a:spcBef>
                <a:spcPts val="1010"/>
              </a:spcBef>
              <a:buFont typeface="Wingdings"/>
              <a:buChar char=""/>
              <a:tabLst>
                <a:tab pos="299720" algn="l"/>
              </a:tabLst>
            </a:pPr>
            <a:r>
              <a:rPr lang="en-US" dirty="0"/>
              <a:t>Possess long-term orientation towards investment and allow investment thesis to fructify over a long time -  frame</a:t>
            </a:r>
          </a:p>
          <a:p>
            <a:pPr marL="299085" marR="5080" indent="-287020" algn="just">
              <a:spcBef>
                <a:spcPts val="1010"/>
              </a:spcBef>
              <a:buFont typeface="Wingdings"/>
              <a:buChar char=""/>
              <a:tabLst>
                <a:tab pos="299720" algn="l"/>
              </a:tabLst>
            </a:pPr>
            <a:endParaRPr lang="en-US" sz="1000" dirty="0"/>
          </a:p>
          <a:p>
            <a:pPr marL="299085" marR="5080" indent="-287020" algn="just">
              <a:spcBef>
                <a:spcPts val="1010"/>
              </a:spcBef>
              <a:buFont typeface="Wingdings"/>
              <a:buChar char=""/>
              <a:tabLst>
                <a:tab pos="299720" algn="l"/>
              </a:tabLst>
            </a:pPr>
            <a:r>
              <a:rPr lang="en-US" dirty="0"/>
              <a:t>Recognize the risk-return equation and upside potential of equities</a:t>
            </a:r>
          </a:p>
          <a:p>
            <a:pPr marL="12065" marR="5080" algn="just">
              <a:spcBef>
                <a:spcPts val="1010"/>
              </a:spcBef>
              <a:tabLst>
                <a:tab pos="299720" algn="l"/>
              </a:tabLst>
            </a:pPr>
            <a:endParaRPr lang="en-US" dirty="0"/>
          </a:p>
          <a:p>
            <a:pPr marL="299085" marR="5080" indent="-287020" algn="just">
              <a:spcBef>
                <a:spcPts val="1010"/>
              </a:spcBef>
              <a:buFont typeface="Wingdings"/>
              <a:buChar char=""/>
              <a:tabLst>
                <a:tab pos="299720" algn="l"/>
              </a:tabLst>
            </a:pPr>
            <a:endParaRPr lang="en-US" dirty="0"/>
          </a:p>
        </p:txBody>
      </p:sp>
      <p:sp>
        <p:nvSpPr>
          <p:cNvPr id="11" name="Rectangle 10"/>
          <p:cNvSpPr/>
          <p:nvPr/>
        </p:nvSpPr>
        <p:spPr>
          <a:xfrm>
            <a:off x="615913" y="4466982"/>
            <a:ext cx="10672573" cy="1087477"/>
          </a:xfrm>
          <a:prstGeom prst="rect">
            <a:avLst/>
          </a:prstGeom>
        </p:spPr>
        <p:txBody>
          <a:bodyPr wrap="square">
            <a:spAutoFit/>
          </a:bodyPr>
          <a:lstStyle/>
          <a:p>
            <a:pPr marL="376555" indent="-287020">
              <a:lnSpc>
                <a:spcPct val="100000"/>
              </a:lnSpc>
              <a:spcBef>
                <a:spcPts val="1880"/>
              </a:spcBef>
              <a:buFont typeface="Wingdings"/>
              <a:buChar char=""/>
              <a:tabLst>
                <a:tab pos="377190" algn="l"/>
              </a:tabLst>
            </a:pPr>
            <a:endParaRPr lang="en-US" sz="1600" dirty="0"/>
          </a:p>
          <a:p>
            <a:pPr marL="89535">
              <a:lnSpc>
                <a:spcPct val="100000"/>
              </a:lnSpc>
              <a:spcBef>
                <a:spcPts val="1880"/>
              </a:spcBef>
              <a:tabLst>
                <a:tab pos="377190" algn="l"/>
              </a:tabLst>
            </a:pPr>
            <a:endParaRPr lang="en-US" sz="1600" dirty="0"/>
          </a:p>
          <a:p>
            <a:pPr marL="299085" marR="138430" indent="-287020" algn="just">
              <a:lnSpc>
                <a:spcPct val="100000"/>
              </a:lnSpc>
              <a:spcBef>
                <a:spcPts val="105"/>
              </a:spcBef>
              <a:buFont typeface="Wingdings"/>
              <a:buChar char=""/>
              <a:tabLst>
                <a:tab pos="299720" algn="l"/>
              </a:tabLst>
            </a:pPr>
            <a:endParaRPr lang="en-US" sz="1600" dirty="0"/>
          </a:p>
        </p:txBody>
      </p:sp>
    </p:spTree>
    <p:extLst>
      <p:ext uri="{BB962C8B-B14F-4D97-AF65-F5344CB8AC3E}">
        <p14:creationId xmlns:p14="http://schemas.microsoft.com/office/powerpoint/2010/main" val="699202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1463039" y="3907535"/>
            <a:ext cx="3371088" cy="1362455"/>
          </a:xfrm>
          <a:prstGeom prst="rect">
            <a:avLst/>
          </a:prstGeom>
        </p:spPr>
      </p:pic>
      <p:sp>
        <p:nvSpPr>
          <p:cNvPr id="3" name="object 3"/>
          <p:cNvSpPr txBox="1"/>
          <p:nvPr/>
        </p:nvSpPr>
        <p:spPr>
          <a:xfrm>
            <a:off x="6292977" y="3722370"/>
            <a:ext cx="4268470" cy="1076325"/>
          </a:xfrm>
          <a:prstGeom prst="rect">
            <a:avLst/>
          </a:prstGeom>
        </p:spPr>
        <p:txBody>
          <a:bodyPr vert="horz" wrap="square" lIns="0" tIns="11430" rIns="0" bIns="0" rtlCol="0">
            <a:spAutoFit/>
          </a:bodyPr>
          <a:lstStyle/>
          <a:p>
            <a:pPr marL="12700" marR="5080">
              <a:lnSpc>
                <a:spcPct val="100000"/>
              </a:lnSpc>
              <a:spcBef>
                <a:spcPts val="90"/>
              </a:spcBef>
            </a:pPr>
            <a:r>
              <a:rPr sz="1400" spc="-10" dirty="0">
                <a:latin typeface="Segoe UI"/>
                <a:cs typeface="Segoe UI"/>
              </a:rPr>
              <a:t>F-115</a:t>
            </a:r>
            <a:r>
              <a:rPr sz="1400" spc="-15" dirty="0">
                <a:latin typeface="Segoe UI"/>
                <a:cs typeface="Segoe UI"/>
              </a:rPr>
              <a:t> NAHAR</a:t>
            </a:r>
            <a:r>
              <a:rPr sz="1400" spc="50" dirty="0">
                <a:latin typeface="Segoe UI"/>
                <a:cs typeface="Segoe UI"/>
              </a:rPr>
              <a:t> </a:t>
            </a:r>
            <a:r>
              <a:rPr sz="1400" spc="-10" dirty="0">
                <a:latin typeface="Segoe UI"/>
                <a:cs typeface="Segoe UI"/>
              </a:rPr>
              <a:t>&amp;</a:t>
            </a:r>
            <a:r>
              <a:rPr sz="1400" spc="10" dirty="0">
                <a:latin typeface="Segoe UI"/>
                <a:cs typeface="Segoe UI"/>
              </a:rPr>
              <a:t> </a:t>
            </a:r>
            <a:r>
              <a:rPr sz="1400" spc="-10" dirty="0">
                <a:latin typeface="Segoe UI"/>
                <a:cs typeface="Segoe UI"/>
              </a:rPr>
              <a:t>SETH</a:t>
            </a:r>
            <a:r>
              <a:rPr sz="1400" spc="45" dirty="0">
                <a:latin typeface="Segoe UI"/>
                <a:cs typeface="Segoe UI"/>
              </a:rPr>
              <a:t> </a:t>
            </a:r>
            <a:r>
              <a:rPr sz="1400" spc="-10" dirty="0">
                <a:latin typeface="Segoe UI"/>
                <a:cs typeface="Segoe UI"/>
              </a:rPr>
              <a:t>INDUSTRIAL</a:t>
            </a:r>
            <a:r>
              <a:rPr sz="1400" spc="90" dirty="0">
                <a:latin typeface="Segoe UI"/>
                <a:cs typeface="Segoe UI"/>
              </a:rPr>
              <a:t> </a:t>
            </a:r>
            <a:r>
              <a:rPr sz="1400" spc="-60" dirty="0">
                <a:latin typeface="Segoe UI"/>
                <a:cs typeface="Segoe UI"/>
              </a:rPr>
              <a:t>ESTATE,</a:t>
            </a:r>
            <a:r>
              <a:rPr sz="1400" spc="-20" dirty="0">
                <a:latin typeface="Segoe UI"/>
                <a:cs typeface="Segoe UI"/>
              </a:rPr>
              <a:t> </a:t>
            </a:r>
            <a:r>
              <a:rPr sz="1400" spc="-10" dirty="0">
                <a:latin typeface="Segoe UI"/>
                <a:cs typeface="Segoe UI"/>
              </a:rPr>
              <a:t>NEXT</a:t>
            </a:r>
            <a:r>
              <a:rPr sz="1400" spc="85" dirty="0">
                <a:latin typeface="Segoe UI"/>
                <a:cs typeface="Segoe UI"/>
              </a:rPr>
              <a:t> </a:t>
            </a:r>
            <a:r>
              <a:rPr sz="1400" spc="-60" dirty="0">
                <a:latin typeface="Segoe UI"/>
                <a:cs typeface="Segoe UI"/>
              </a:rPr>
              <a:t>TO</a:t>
            </a:r>
            <a:r>
              <a:rPr sz="1400" spc="-25" dirty="0">
                <a:latin typeface="Segoe UI"/>
                <a:cs typeface="Segoe UI"/>
              </a:rPr>
              <a:t> </a:t>
            </a:r>
            <a:r>
              <a:rPr sz="1400" spc="-5" dirty="0">
                <a:latin typeface="Segoe UI"/>
                <a:cs typeface="Segoe UI"/>
              </a:rPr>
              <a:t>P </a:t>
            </a:r>
            <a:r>
              <a:rPr sz="1400" spc="-365" dirty="0">
                <a:latin typeface="Segoe UI"/>
                <a:cs typeface="Segoe UI"/>
              </a:rPr>
              <a:t> </a:t>
            </a:r>
            <a:r>
              <a:rPr sz="1400" spc="-10" dirty="0">
                <a:latin typeface="Segoe UI"/>
                <a:cs typeface="Segoe UI"/>
              </a:rPr>
              <a:t>&amp;</a:t>
            </a:r>
            <a:r>
              <a:rPr sz="1400" spc="15" dirty="0">
                <a:latin typeface="Segoe UI"/>
                <a:cs typeface="Segoe UI"/>
              </a:rPr>
              <a:t> </a:t>
            </a:r>
            <a:r>
              <a:rPr sz="1400" spc="-10" dirty="0">
                <a:latin typeface="Segoe UI"/>
                <a:cs typeface="Segoe UI"/>
              </a:rPr>
              <a:t>G</a:t>
            </a:r>
            <a:r>
              <a:rPr sz="1400" spc="5" dirty="0">
                <a:latin typeface="Segoe UI"/>
                <a:cs typeface="Segoe UI"/>
              </a:rPr>
              <a:t> P</a:t>
            </a:r>
            <a:r>
              <a:rPr sz="1400" spc="55" dirty="0">
                <a:latin typeface="Segoe UI"/>
                <a:cs typeface="Segoe UI"/>
              </a:rPr>
              <a:t>LA</a:t>
            </a:r>
            <a:r>
              <a:rPr sz="1400" spc="15" dirty="0">
                <a:latin typeface="Segoe UI"/>
                <a:cs typeface="Segoe UI"/>
              </a:rPr>
              <a:t>Z</a:t>
            </a:r>
            <a:r>
              <a:rPr sz="1400" spc="50" dirty="0">
                <a:latin typeface="Segoe UI"/>
                <a:cs typeface="Segoe UI"/>
              </a:rPr>
              <a:t>A</a:t>
            </a:r>
            <a:r>
              <a:rPr sz="1400" spc="-5" dirty="0">
                <a:latin typeface="Segoe UI"/>
                <a:cs typeface="Segoe UI"/>
              </a:rPr>
              <a:t>,</a:t>
            </a:r>
            <a:r>
              <a:rPr sz="1400" spc="40" dirty="0">
                <a:latin typeface="Segoe UI"/>
                <a:cs typeface="Segoe UI"/>
              </a:rPr>
              <a:t> </a:t>
            </a:r>
            <a:r>
              <a:rPr sz="1400" spc="-5" dirty="0">
                <a:latin typeface="Segoe UI"/>
                <a:cs typeface="Segoe UI"/>
              </a:rPr>
              <a:t>B</a:t>
            </a:r>
            <a:r>
              <a:rPr sz="1400" spc="-10" dirty="0">
                <a:latin typeface="Segoe UI"/>
                <a:cs typeface="Segoe UI"/>
              </a:rPr>
              <a:t> D</a:t>
            </a:r>
            <a:r>
              <a:rPr sz="1400" spc="5" dirty="0">
                <a:latin typeface="Segoe UI"/>
                <a:cs typeface="Segoe UI"/>
              </a:rPr>
              <a:t> </a:t>
            </a:r>
            <a:r>
              <a:rPr sz="1400" spc="-5" dirty="0">
                <a:latin typeface="Segoe UI"/>
                <a:cs typeface="Segoe UI"/>
              </a:rPr>
              <a:t>C</a:t>
            </a:r>
            <a:r>
              <a:rPr sz="1400" spc="-15" dirty="0">
                <a:latin typeface="Segoe UI"/>
                <a:cs typeface="Segoe UI"/>
              </a:rPr>
              <a:t>H</a:t>
            </a:r>
            <a:r>
              <a:rPr sz="1400" spc="-20" dirty="0">
                <a:latin typeface="Segoe UI"/>
                <a:cs typeface="Segoe UI"/>
              </a:rPr>
              <a:t>A</a:t>
            </a:r>
            <a:r>
              <a:rPr sz="1400" dirty="0">
                <a:latin typeface="Segoe UI"/>
                <a:cs typeface="Segoe UI"/>
              </a:rPr>
              <a:t>K</a:t>
            </a:r>
            <a:r>
              <a:rPr sz="1400" spc="-20" dirty="0">
                <a:latin typeface="Segoe UI"/>
                <a:cs typeface="Segoe UI"/>
              </a:rPr>
              <a:t>A</a:t>
            </a:r>
            <a:r>
              <a:rPr sz="1400" spc="30" dirty="0">
                <a:latin typeface="Segoe UI"/>
                <a:cs typeface="Segoe UI"/>
              </a:rPr>
              <a:t>L</a:t>
            </a:r>
            <a:r>
              <a:rPr sz="1400" spc="-10" dirty="0">
                <a:latin typeface="Segoe UI"/>
                <a:cs typeface="Segoe UI"/>
              </a:rPr>
              <a:t>A</a:t>
            </a:r>
            <a:r>
              <a:rPr sz="1400" spc="65" dirty="0">
                <a:latin typeface="Segoe UI"/>
                <a:cs typeface="Segoe UI"/>
              </a:rPr>
              <a:t> </a:t>
            </a:r>
            <a:r>
              <a:rPr sz="1400" spc="-55" dirty="0">
                <a:latin typeface="Segoe UI"/>
                <a:cs typeface="Segoe UI"/>
              </a:rPr>
              <a:t>RO</a:t>
            </a:r>
            <a:r>
              <a:rPr sz="1400" spc="-45" dirty="0">
                <a:latin typeface="Segoe UI"/>
                <a:cs typeface="Segoe UI"/>
              </a:rPr>
              <a:t>A</a:t>
            </a:r>
            <a:r>
              <a:rPr sz="1400" spc="-125" dirty="0">
                <a:latin typeface="Segoe UI"/>
                <a:cs typeface="Segoe UI"/>
              </a:rPr>
              <a:t>D</a:t>
            </a:r>
            <a:r>
              <a:rPr sz="1400" spc="-5" dirty="0">
                <a:latin typeface="Segoe UI"/>
                <a:cs typeface="Segoe UI"/>
              </a:rPr>
              <a:t>,</a:t>
            </a:r>
            <a:r>
              <a:rPr sz="1400" spc="-40" dirty="0">
                <a:latin typeface="Segoe UI"/>
                <a:cs typeface="Segoe UI"/>
              </a:rPr>
              <a:t> </a:t>
            </a:r>
            <a:r>
              <a:rPr sz="1400" spc="-20" dirty="0">
                <a:latin typeface="Segoe UI"/>
                <a:cs typeface="Segoe UI"/>
              </a:rPr>
              <a:t>AN</a:t>
            </a:r>
            <a:r>
              <a:rPr sz="1400" spc="-5" dirty="0">
                <a:latin typeface="Segoe UI"/>
                <a:cs typeface="Segoe UI"/>
              </a:rPr>
              <a:t>D</a:t>
            </a:r>
            <a:r>
              <a:rPr sz="1400" spc="-15" dirty="0">
                <a:latin typeface="Segoe UI"/>
                <a:cs typeface="Segoe UI"/>
              </a:rPr>
              <a:t>HE</a:t>
            </a:r>
            <a:r>
              <a:rPr sz="1400" dirty="0">
                <a:latin typeface="Segoe UI"/>
                <a:cs typeface="Segoe UI"/>
              </a:rPr>
              <a:t>R</a:t>
            </a:r>
            <a:r>
              <a:rPr sz="1400" spc="-5" dirty="0">
                <a:latin typeface="Segoe UI"/>
                <a:cs typeface="Segoe UI"/>
              </a:rPr>
              <a:t>I</a:t>
            </a:r>
            <a:r>
              <a:rPr sz="1400" spc="65" dirty="0">
                <a:latin typeface="Segoe UI"/>
                <a:cs typeface="Segoe UI"/>
              </a:rPr>
              <a:t> </a:t>
            </a:r>
            <a:r>
              <a:rPr sz="1400" spc="5" dirty="0">
                <a:latin typeface="Segoe UI"/>
                <a:cs typeface="Segoe UI"/>
              </a:rPr>
              <a:t>(</a:t>
            </a:r>
            <a:r>
              <a:rPr sz="1400" spc="-15" dirty="0">
                <a:latin typeface="Segoe UI"/>
                <a:cs typeface="Segoe UI"/>
              </a:rPr>
              <a:t>E</a:t>
            </a:r>
            <a:r>
              <a:rPr sz="1400" spc="5" dirty="0">
                <a:latin typeface="Segoe UI"/>
                <a:cs typeface="Segoe UI"/>
              </a:rPr>
              <a:t>)</a:t>
            </a:r>
            <a:r>
              <a:rPr sz="1400" spc="-5" dirty="0">
                <a:latin typeface="Segoe UI"/>
                <a:cs typeface="Segoe UI"/>
              </a:rPr>
              <a:t>,  </a:t>
            </a:r>
            <a:r>
              <a:rPr sz="1400" spc="-10" dirty="0">
                <a:latin typeface="Segoe UI"/>
                <a:cs typeface="Segoe UI"/>
              </a:rPr>
              <a:t>MUMBAI</a:t>
            </a:r>
            <a:r>
              <a:rPr sz="1400" spc="20" dirty="0">
                <a:latin typeface="Segoe UI"/>
                <a:cs typeface="Segoe UI"/>
              </a:rPr>
              <a:t> </a:t>
            </a:r>
            <a:r>
              <a:rPr sz="1400" spc="-5" dirty="0">
                <a:latin typeface="Segoe UI"/>
                <a:cs typeface="Segoe UI"/>
              </a:rPr>
              <a:t>-</a:t>
            </a:r>
            <a:r>
              <a:rPr sz="1400" spc="-10" dirty="0">
                <a:latin typeface="Segoe UI"/>
                <a:cs typeface="Segoe UI"/>
              </a:rPr>
              <a:t> </a:t>
            </a:r>
            <a:r>
              <a:rPr sz="1400" spc="-15" dirty="0">
                <a:latin typeface="Segoe UI"/>
                <a:cs typeface="Segoe UI"/>
              </a:rPr>
              <a:t>400099.</a:t>
            </a:r>
            <a:endParaRPr sz="1400" dirty="0">
              <a:latin typeface="Segoe UI"/>
              <a:cs typeface="Segoe UI"/>
            </a:endParaRPr>
          </a:p>
          <a:p>
            <a:pPr marL="12700">
              <a:lnSpc>
                <a:spcPct val="100000"/>
              </a:lnSpc>
              <a:spcBef>
                <a:spcPts val="1560"/>
              </a:spcBef>
            </a:pPr>
            <a:r>
              <a:rPr lang="en-US" sz="1400" spc="-10" dirty="0">
                <a:latin typeface="Segoe UI"/>
                <a:cs typeface="Segoe UI"/>
              </a:rPr>
              <a:t>+</a:t>
            </a:r>
            <a:r>
              <a:rPr sz="1400" spc="-10" dirty="0">
                <a:latin typeface="Segoe UI"/>
                <a:cs typeface="Segoe UI"/>
              </a:rPr>
              <a:t>91</a:t>
            </a:r>
            <a:r>
              <a:rPr sz="1400" spc="-45" dirty="0">
                <a:latin typeface="Segoe UI"/>
                <a:cs typeface="Segoe UI"/>
              </a:rPr>
              <a:t> </a:t>
            </a:r>
            <a:r>
              <a:rPr sz="1400" spc="-5" dirty="0">
                <a:latin typeface="Segoe UI"/>
                <a:cs typeface="Segoe UI"/>
              </a:rPr>
              <a:t>-</a:t>
            </a:r>
            <a:r>
              <a:rPr sz="1400" spc="-15" dirty="0">
                <a:latin typeface="Segoe UI"/>
                <a:cs typeface="Segoe UI"/>
              </a:rPr>
              <a:t> 993</a:t>
            </a:r>
            <a:r>
              <a:rPr sz="1400" spc="-45" dirty="0">
                <a:latin typeface="Segoe UI"/>
                <a:cs typeface="Segoe UI"/>
              </a:rPr>
              <a:t> </a:t>
            </a:r>
            <a:r>
              <a:rPr sz="1400" spc="-15" dirty="0">
                <a:latin typeface="Segoe UI"/>
                <a:cs typeface="Segoe UI"/>
              </a:rPr>
              <a:t>055</a:t>
            </a:r>
            <a:r>
              <a:rPr sz="1400" spc="-20" dirty="0">
                <a:latin typeface="Segoe UI"/>
                <a:cs typeface="Segoe UI"/>
              </a:rPr>
              <a:t> </a:t>
            </a:r>
            <a:r>
              <a:rPr sz="1400" spc="-15" dirty="0">
                <a:latin typeface="Segoe UI"/>
                <a:cs typeface="Segoe UI"/>
              </a:rPr>
              <a:t>0052</a:t>
            </a:r>
            <a:r>
              <a:rPr lang="en-GB" sz="1400" spc="-15" dirty="0">
                <a:latin typeface="Segoe UI"/>
                <a:cs typeface="Segoe UI"/>
              </a:rPr>
              <a:t> </a:t>
            </a:r>
            <a:endParaRPr sz="1400" dirty="0">
              <a:latin typeface="Segoe UI"/>
              <a:cs typeface="Segoe UI"/>
            </a:endParaRPr>
          </a:p>
        </p:txBody>
      </p:sp>
      <p:sp>
        <p:nvSpPr>
          <p:cNvPr id="4" name="object 4"/>
          <p:cNvSpPr txBox="1"/>
          <p:nvPr/>
        </p:nvSpPr>
        <p:spPr>
          <a:xfrm>
            <a:off x="6307582" y="5068570"/>
            <a:ext cx="2693035" cy="898964"/>
          </a:xfrm>
          <a:prstGeom prst="rect">
            <a:avLst/>
          </a:prstGeom>
        </p:spPr>
        <p:txBody>
          <a:bodyPr vert="horz" wrap="square" lIns="0" tIns="11430" rIns="0" bIns="0" rtlCol="0">
            <a:spAutoFit/>
          </a:bodyPr>
          <a:lstStyle/>
          <a:p>
            <a:pPr marL="12700" marR="5080">
              <a:lnSpc>
                <a:spcPct val="100000"/>
              </a:lnSpc>
              <a:spcBef>
                <a:spcPts val="90"/>
              </a:spcBef>
            </a:pPr>
            <a:r>
              <a:rPr sz="1400" u="sng" spc="-10" dirty="0">
                <a:uFill>
                  <a:solidFill>
                    <a:srgbClr val="000000"/>
                  </a:solidFill>
                </a:uFill>
                <a:latin typeface="Segoe UI"/>
                <a:cs typeface="Segoe UI"/>
                <a:hlinkClick r:id="rId4"/>
              </a:rPr>
              <a:t>rajesh.tiwari@chanakyacapital.in </a:t>
            </a:r>
            <a:r>
              <a:rPr sz="1400" spc="-5" dirty="0">
                <a:latin typeface="Segoe UI"/>
                <a:cs typeface="Segoe UI"/>
              </a:rPr>
              <a:t> </a:t>
            </a:r>
            <a:r>
              <a:rPr sz="1400" u="sng" spc="-10" dirty="0">
                <a:uFill>
                  <a:solidFill>
                    <a:srgbClr val="000000"/>
                  </a:solidFill>
                </a:uFill>
                <a:latin typeface="Segoe UI"/>
                <a:cs typeface="Segoe UI"/>
                <a:hlinkClick r:id="rId5"/>
              </a:rPr>
              <a:t>gautami.desai@chanakyacapital.in</a:t>
            </a:r>
            <a:endParaRPr lang="en-GB" sz="1400" u="sng" spc="-10" dirty="0">
              <a:uFill>
                <a:solidFill>
                  <a:srgbClr val="000000"/>
                </a:solidFill>
              </a:uFill>
              <a:latin typeface="Segoe UI"/>
              <a:cs typeface="Segoe UI"/>
            </a:endParaRPr>
          </a:p>
          <a:p>
            <a:pPr marL="12700" marR="5080">
              <a:lnSpc>
                <a:spcPct val="100000"/>
              </a:lnSpc>
              <a:spcBef>
                <a:spcPts val="90"/>
              </a:spcBef>
            </a:pPr>
            <a:endParaRPr lang="en-GB" sz="1400" u="sng" spc="-10" dirty="0">
              <a:uFill>
                <a:solidFill>
                  <a:srgbClr val="000000"/>
                </a:solidFill>
              </a:uFill>
              <a:latin typeface="Segoe UI"/>
              <a:cs typeface="Segoe UI"/>
            </a:endParaRPr>
          </a:p>
          <a:p>
            <a:pPr marL="12700" marR="5080">
              <a:lnSpc>
                <a:spcPct val="100000"/>
              </a:lnSpc>
              <a:spcBef>
                <a:spcPts val="90"/>
              </a:spcBef>
            </a:pPr>
            <a:r>
              <a:rPr lang="en-IN" sz="1400" spc="-10" dirty="0">
                <a:uFill>
                  <a:solidFill>
                    <a:srgbClr val="000000"/>
                  </a:solidFill>
                </a:uFill>
                <a:latin typeface="Segoe UI"/>
                <a:cs typeface="Segoe UI"/>
              </a:rPr>
              <a:t>www.</a:t>
            </a:r>
            <a:r>
              <a:rPr lang="en-IN" sz="1400" u="sng" spc="-10" dirty="0">
                <a:uFill>
                  <a:solidFill>
                    <a:srgbClr val="000000"/>
                  </a:solidFill>
                </a:uFill>
                <a:latin typeface="Segoe UI"/>
                <a:cs typeface="Segoe UI"/>
              </a:rPr>
              <a:t>chanakyacapital.in</a:t>
            </a:r>
            <a:endParaRPr sz="1400" u="sng" dirty="0">
              <a:latin typeface="Segoe UI"/>
              <a:cs typeface="Segoe UI"/>
            </a:endParaRPr>
          </a:p>
        </p:txBody>
      </p:sp>
      <p:sp>
        <p:nvSpPr>
          <p:cNvPr id="5" name="object 5"/>
          <p:cNvSpPr/>
          <p:nvPr/>
        </p:nvSpPr>
        <p:spPr>
          <a:xfrm>
            <a:off x="5791200" y="3797808"/>
            <a:ext cx="401955" cy="417830"/>
          </a:xfrm>
          <a:custGeom>
            <a:avLst/>
            <a:gdLst/>
            <a:ahLst/>
            <a:cxnLst/>
            <a:rect l="l" t="t" r="r" b="b"/>
            <a:pathLst>
              <a:path w="401954" h="417829">
                <a:moveTo>
                  <a:pt x="200913" y="0"/>
                </a:moveTo>
                <a:lnTo>
                  <a:pt x="154812" y="5461"/>
                </a:lnTo>
                <a:lnTo>
                  <a:pt x="112522" y="21209"/>
                </a:lnTo>
                <a:lnTo>
                  <a:pt x="75184" y="45847"/>
                </a:lnTo>
                <a:lnTo>
                  <a:pt x="44069" y="78105"/>
                </a:lnTo>
                <a:lnTo>
                  <a:pt x="20447" y="116840"/>
                </a:lnTo>
                <a:lnTo>
                  <a:pt x="5334" y="160782"/>
                </a:lnTo>
                <a:lnTo>
                  <a:pt x="0" y="208661"/>
                </a:lnTo>
                <a:lnTo>
                  <a:pt x="5334" y="256540"/>
                </a:lnTo>
                <a:lnTo>
                  <a:pt x="20447" y="300482"/>
                </a:lnTo>
                <a:lnTo>
                  <a:pt x="44069" y="339217"/>
                </a:lnTo>
                <a:lnTo>
                  <a:pt x="75184" y="371475"/>
                </a:lnTo>
                <a:lnTo>
                  <a:pt x="112522" y="396113"/>
                </a:lnTo>
                <a:lnTo>
                  <a:pt x="154812" y="411861"/>
                </a:lnTo>
                <a:lnTo>
                  <a:pt x="200913" y="417322"/>
                </a:lnTo>
                <a:lnTo>
                  <a:pt x="247014" y="411861"/>
                </a:lnTo>
                <a:lnTo>
                  <a:pt x="289305" y="396113"/>
                </a:lnTo>
                <a:lnTo>
                  <a:pt x="326644" y="371475"/>
                </a:lnTo>
                <a:lnTo>
                  <a:pt x="357759" y="339217"/>
                </a:lnTo>
                <a:lnTo>
                  <a:pt x="381380" y="300482"/>
                </a:lnTo>
                <a:lnTo>
                  <a:pt x="396494" y="256540"/>
                </a:lnTo>
                <a:lnTo>
                  <a:pt x="401827" y="208661"/>
                </a:lnTo>
                <a:lnTo>
                  <a:pt x="396494" y="160782"/>
                </a:lnTo>
                <a:lnTo>
                  <a:pt x="381380" y="116840"/>
                </a:lnTo>
                <a:lnTo>
                  <a:pt x="357759" y="78105"/>
                </a:lnTo>
                <a:lnTo>
                  <a:pt x="326644"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6" name="object 6"/>
          <p:cNvSpPr txBox="1"/>
          <p:nvPr/>
        </p:nvSpPr>
        <p:spPr>
          <a:xfrm>
            <a:off x="5928486" y="3893896"/>
            <a:ext cx="150495"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A</a:t>
            </a:r>
            <a:endParaRPr sz="1400" dirty="0">
              <a:latin typeface="Segoe UI"/>
              <a:cs typeface="Segoe UI"/>
            </a:endParaRPr>
          </a:p>
        </p:txBody>
      </p:sp>
      <p:sp>
        <p:nvSpPr>
          <p:cNvPr id="7" name="object 7"/>
          <p:cNvSpPr txBox="1">
            <a:spLocks noGrp="1"/>
          </p:cNvSpPr>
          <p:nvPr>
            <p:ph type="title"/>
          </p:nvPr>
        </p:nvSpPr>
        <p:spPr>
          <a:xfrm>
            <a:off x="3653154" y="1390548"/>
            <a:ext cx="4711700" cy="941069"/>
          </a:xfrm>
          <a:prstGeom prst="rect">
            <a:avLst/>
          </a:prstGeom>
        </p:spPr>
        <p:txBody>
          <a:bodyPr vert="horz" wrap="square" lIns="0" tIns="13335" rIns="0" bIns="0" rtlCol="0">
            <a:spAutoFit/>
          </a:bodyPr>
          <a:lstStyle/>
          <a:p>
            <a:pPr marL="12700">
              <a:lnSpc>
                <a:spcPct val="100000"/>
              </a:lnSpc>
              <a:spcBef>
                <a:spcPts val="105"/>
              </a:spcBef>
            </a:pPr>
            <a:r>
              <a:rPr dirty="0"/>
              <a:t>THANK</a:t>
            </a:r>
            <a:r>
              <a:rPr spc="-204" dirty="0"/>
              <a:t> </a:t>
            </a:r>
            <a:r>
              <a:rPr spc="-30" dirty="0"/>
              <a:t>YOU!</a:t>
            </a:r>
          </a:p>
        </p:txBody>
      </p:sp>
      <p:sp>
        <p:nvSpPr>
          <p:cNvPr id="8" name="object 8"/>
          <p:cNvSpPr txBox="1"/>
          <p:nvPr/>
        </p:nvSpPr>
        <p:spPr>
          <a:xfrm>
            <a:off x="4560189" y="2887217"/>
            <a:ext cx="2917190" cy="391160"/>
          </a:xfrm>
          <a:prstGeom prst="rect">
            <a:avLst/>
          </a:prstGeom>
        </p:spPr>
        <p:txBody>
          <a:bodyPr vert="horz" wrap="square" lIns="0" tIns="12700" rIns="0" bIns="0" rtlCol="0">
            <a:spAutoFit/>
          </a:bodyPr>
          <a:lstStyle/>
          <a:p>
            <a:pPr marL="12700">
              <a:lnSpc>
                <a:spcPct val="100000"/>
              </a:lnSpc>
              <a:spcBef>
                <a:spcPts val="100"/>
              </a:spcBef>
            </a:pPr>
            <a:r>
              <a:rPr sz="2400" spc="30" dirty="0">
                <a:latin typeface="Verdana"/>
                <a:cs typeface="Verdana"/>
              </a:rPr>
              <a:t>R</a:t>
            </a:r>
            <a:r>
              <a:rPr sz="2400" spc="75" dirty="0">
                <a:latin typeface="Verdana"/>
                <a:cs typeface="Verdana"/>
              </a:rPr>
              <a:t>e</a:t>
            </a:r>
            <a:r>
              <a:rPr sz="2400" spc="65" dirty="0">
                <a:latin typeface="Verdana"/>
                <a:cs typeface="Verdana"/>
              </a:rPr>
              <a:t>ac</a:t>
            </a:r>
            <a:r>
              <a:rPr sz="2400" dirty="0">
                <a:latin typeface="Verdana"/>
                <a:cs typeface="Verdana"/>
              </a:rPr>
              <a:t>h</a:t>
            </a:r>
            <a:r>
              <a:rPr sz="2400" spc="-120" dirty="0">
                <a:latin typeface="Verdana"/>
                <a:cs typeface="Verdana"/>
              </a:rPr>
              <a:t> </a:t>
            </a:r>
            <a:r>
              <a:rPr sz="2400" spc="30" dirty="0">
                <a:latin typeface="Verdana"/>
                <a:cs typeface="Verdana"/>
              </a:rPr>
              <a:t>o</a:t>
            </a:r>
            <a:r>
              <a:rPr sz="2400" spc="15" dirty="0">
                <a:latin typeface="Verdana"/>
                <a:cs typeface="Verdana"/>
              </a:rPr>
              <a:t>u</a:t>
            </a:r>
            <a:r>
              <a:rPr sz="2400" dirty="0">
                <a:latin typeface="Verdana"/>
                <a:cs typeface="Verdana"/>
              </a:rPr>
              <a:t>t</a:t>
            </a:r>
            <a:r>
              <a:rPr sz="2400" spc="-305" dirty="0">
                <a:latin typeface="Verdana"/>
                <a:cs typeface="Verdana"/>
              </a:rPr>
              <a:t> </a:t>
            </a:r>
            <a:r>
              <a:rPr sz="2400" spc="-10" dirty="0">
                <a:latin typeface="Verdana"/>
                <a:cs typeface="Verdana"/>
              </a:rPr>
              <a:t>t</a:t>
            </a:r>
            <a:r>
              <a:rPr sz="2400" dirty="0">
                <a:latin typeface="Verdana"/>
                <a:cs typeface="Verdana"/>
              </a:rPr>
              <a:t>o</a:t>
            </a:r>
            <a:r>
              <a:rPr sz="2400" spc="-165" dirty="0">
                <a:latin typeface="Verdana"/>
                <a:cs typeface="Verdana"/>
              </a:rPr>
              <a:t> </a:t>
            </a:r>
            <a:r>
              <a:rPr sz="2400" spc="-200" dirty="0">
                <a:latin typeface="Verdana"/>
                <a:cs typeface="Verdana"/>
              </a:rPr>
              <a:t>u</a:t>
            </a:r>
            <a:r>
              <a:rPr sz="2400" dirty="0">
                <a:latin typeface="Verdana"/>
                <a:cs typeface="Verdana"/>
              </a:rPr>
              <a:t>s</a:t>
            </a:r>
            <a:r>
              <a:rPr sz="2400" spc="-345" dirty="0">
                <a:latin typeface="Verdana"/>
                <a:cs typeface="Verdana"/>
              </a:rPr>
              <a:t> </a:t>
            </a:r>
            <a:r>
              <a:rPr sz="2400" spc="-114" dirty="0">
                <a:latin typeface="Verdana"/>
                <a:cs typeface="Verdana"/>
              </a:rPr>
              <a:t>o</a:t>
            </a:r>
            <a:r>
              <a:rPr sz="2400" spc="-130" dirty="0">
                <a:latin typeface="Verdana"/>
                <a:cs typeface="Verdana"/>
              </a:rPr>
              <a:t>n</a:t>
            </a:r>
            <a:r>
              <a:rPr sz="2400" dirty="0">
                <a:latin typeface="Verdana"/>
                <a:cs typeface="Verdana"/>
              </a:rPr>
              <a:t>:</a:t>
            </a:r>
          </a:p>
        </p:txBody>
      </p:sp>
      <p:sp>
        <p:nvSpPr>
          <p:cNvPr id="9" name="object 9"/>
          <p:cNvSpPr/>
          <p:nvPr/>
        </p:nvSpPr>
        <p:spPr>
          <a:xfrm>
            <a:off x="5806440" y="4523232"/>
            <a:ext cx="402590" cy="417830"/>
          </a:xfrm>
          <a:custGeom>
            <a:avLst/>
            <a:gdLst/>
            <a:ahLst/>
            <a:cxnLst/>
            <a:rect l="l" t="t" r="r" b="b"/>
            <a:pathLst>
              <a:path w="402589" h="417829">
                <a:moveTo>
                  <a:pt x="201040" y="0"/>
                </a:moveTo>
                <a:lnTo>
                  <a:pt x="154939" y="5461"/>
                </a:lnTo>
                <a:lnTo>
                  <a:pt x="112649" y="21209"/>
                </a:lnTo>
                <a:lnTo>
                  <a:pt x="75311" y="45847"/>
                </a:lnTo>
                <a:lnTo>
                  <a:pt x="44196" y="78105"/>
                </a:lnTo>
                <a:lnTo>
                  <a:pt x="20447" y="116840"/>
                </a:lnTo>
                <a:lnTo>
                  <a:pt x="5334" y="160782"/>
                </a:lnTo>
                <a:lnTo>
                  <a:pt x="0" y="208661"/>
                </a:lnTo>
                <a:lnTo>
                  <a:pt x="5334" y="256540"/>
                </a:lnTo>
                <a:lnTo>
                  <a:pt x="20447" y="300482"/>
                </a:lnTo>
                <a:lnTo>
                  <a:pt x="44196" y="339217"/>
                </a:lnTo>
                <a:lnTo>
                  <a:pt x="75311" y="371475"/>
                </a:lnTo>
                <a:lnTo>
                  <a:pt x="112649" y="396113"/>
                </a:lnTo>
                <a:lnTo>
                  <a:pt x="154939" y="411861"/>
                </a:lnTo>
                <a:lnTo>
                  <a:pt x="201040" y="417322"/>
                </a:lnTo>
                <a:lnTo>
                  <a:pt x="247142" y="411861"/>
                </a:lnTo>
                <a:lnTo>
                  <a:pt x="289433" y="396113"/>
                </a:lnTo>
                <a:lnTo>
                  <a:pt x="326771" y="371475"/>
                </a:lnTo>
                <a:lnTo>
                  <a:pt x="357886" y="339217"/>
                </a:lnTo>
                <a:lnTo>
                  <a:pt x="381635" y="300482"/>
                </a:lnTo>
                <a:lnTo>
                  <a:pt x="396748" y="256540"/>
                </a:lnTo>
                <a:lnTo>
                  <a:pt x="402082" y="208661"/>
                </a:lnTo>
                <a:lnTo>
                  <a:pt x="396748" y="160782"/>
                </a:lnTo>
                <a:lnTo>
                  <a:pt x="381635" y="116840"/>
                </a:lnTo>
                <a:lnTo>
                  <a:pt x="357886" y="78105"/>
                </a:lnTo>
                <a:lnTo>
                  <a:pt x="326771" y="45847"/>
                </a:lnTo>
                <a:lnTo>
                  <a:pt x="289433" y="21209"/>
                </a:lnTo>
                <a:lnTo>
                  <a:pt x="247142" y="5461"/>
                </a:lnTo>
                <a:lnTo>
                  <a:pt x="201040" y="0"/>
                </a:lnTo>
                <a:close/>
              </a:path>
            </a:pathLst>
          </a:custGeom>
          <a:solidFill>
            <a:srgbClr val="A6A6A6"/>
          </a:solidFill>
        </p:spPr>
        <p:txBody>
          <a:bodyPr wrap="square" lIns="0" tIns="0" rIns="0" bIns="0" rtlCol="0"/>
          <a:lstStyle/>
          <a:p>
            <a:endParaRPr dirty="0"/>
          </a:p>
        </p:txBody>
      </p:sp>
      <p:sp>
        <p:nvSpPr>
          <p:cNvPr id="10" name="object 10"/>
          <p:cNvSpPr/>
          <p:nvPr/>
        </p:nvSpPr>
        <p:spPr>
          <a:xfrm>
            <a:off x="5807172" y="510022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endParaRPr dirty="0"/>
          </a:p>
        </p:txBody>
      </p:sp>
      <p:sp>
        <p:nvSpPr>
          <p:cNvPr id="11" name="object 11"/>
          <p:cNvSpPr txBox="1"/>
          <p:nvPr/>
        </p:nvSpPr>
        <p:spPr>
          <a:xfrm>
            <a:off x="5940933" y="4611446"/>
            <a:ext cx="134620" cy="238125"/>
          </a:xfrm>
          <a:prstGeom prst="rect">
            <a:avLst/>
          </a:prstGeom>
        </p:spPr>
        <p:txBody>
          <a:bodyPr vert="horz" wrap="square" lIns="0" tIns="12065" rIns="0" bIns="0" rtlCol="0">
            <a:spAutoFit/>
          </a:bodyPr>
          <a:lstStyle/>
          <a:p>
            <a:pPr marL="12700">
              <a:lnSpc>
                <a:spcPct val="100000"/>
              </a:lnSpc>
              <a:spcBef>
                <a:spcPts val="95"/>
              </a:spcBef>
            </a:pPr>
            <a:r>
              <a:rPr sz="1400" b="1" spc="-5" dirty="0">
                <a:solidFill>
                  <a:srgbClr val="FFFFFF"/>
                </a:solidFill>
                <a:latin typeface="Segoe UI"/>
                <a:cs typeface="Segoe UI"/>
              </a:rPr>
              <a:t>P</a:t>
            </a:r>
            <a:endParaRPr sz="1400" dirty="0">
              <a:latin typeface="Segoe UI"/>
              <a:cs typeface="Segoe UI"/>
            </a:endParaRPr>
          </a:p>
        </p:txBody>
      </p:sp>
      <p:sp>
        <p:nvSpPr>
          <p:cNvPr id="12" name="object 12"/>
          <p:cNvSpPr txBox="1"/>
          <p:nvPr/>
        </p:nvSpPr>
        <p:spPr>
          <a:xfrm>
            <a:off x="5917305" y="5170801"/>
            <a:ext cx="194945" cy="238125"/>
          </a:xfrm>
          <a:prstGeom prst="rect">
            <a:avLst/>
          </a:prstGeom>
        </p:spPr>
        <p:txBody>
          <a:bodyPr vert="horz" wrap="square" lIns="0" tIns="11430" rIns="0" bIns="0" rtlCol="0">
            <a:spAutoFit/>
          </a:bodyPr>
          <a:lstStyle/>
          <a:p>
            <a:pPr marL="12700">
              <a:lnSpc>
                <a:spcPct val="100000"/>
              </a:lnSpc>
              <a:spcBef>
                <a:spcPts val="90"/>
              </a:spcBef>
            </a:pPr>
            <a:r>
              <a:rPr sz="1400" b="1" spc="-10" dirty="0">
                <a:solidFill>
                  <a:srgbClr val="FFFFFF"/>
                </a:solidFill>
                <a:latin typeface="Segoe UI"/>
                <a:cs typeface="Segoe UI"/>
              </a:rPr>
              <a:t>M</a:t>
            </a:r>
            <a:endParaRPr sz="1400" dirty="0">
              <a:latin typeface="Segoe UI"/>
              <a:cs typeface="Segoe UI"/>
            </a:endParaRPr>
          </a:p>
        </p:txBody>
      </p:sp>
      <p:pic>
        <p:nvPicPr>
          <p:cNvPr id="13" name="object 13"/>
          <p:cNvPicPr/>
          <p:nvPr/>
        </p:nvPicPr>
        <p:blipFill>
          <a:blip r:embed="rId6" cstate="print"/>
          <a:stretch>
            <a:fillRect/>
          </a:stretch>
        </p:blipFill>
        <p:spPr>
          <a:xfrm>
            <a:off x="192023" y="6367271"/>
            <a:ext cx="826008" cy="326136"/>
          </a:xfrm>
          <a:prstGeom prst="rect">
            <a:avLst/>
          </a:prstGeom>
        </p:spPr>
      </p:pic>
      <p:sp>
        <p:nvSpPr>
          <p:cNvPr id="14" name="object 10">
            <a:extLst>
              <a:ext uri="{FF2B5EF4-FFF2-40B4-BE49-F238E27FC236}">
                <a16:creationId xmlns:a16="http://schemas.microsoft.com/office/drawing/2014/main" id="{45140C05-D7A3-175E-E6DB-434DA664DC63}"/>
              </a:ext>
            </a:extLst>
          </p:cNvPr>
          <p:cNvSpPr/>
          <p:nvPr/>
        </p:nvSpPr>
        <p:spPr>
          <a:xfrm>
            <a:off x="5791199" y="5677212"/>
            <a:ext cx="401955" cy="417830"/>
          </a:xfrm>
          <a:custGeom>
            <a:avLst/>
            <a:gdLst/>
            <a:ahLst/>
            <a:cxnLst/>
            <a:rect l="l" t="t" r="r" b="b"/>
            <a:pathLst>
              <a:path w="401954" h="417829">
                <a:moveTo>
                  <a:pt x="200913" y="0"/>
                </a:moveTo>
                <a:lnTo>
                  <a:pt x="154812" y="5461"/>
                </a:lnTo>
                <a:lnTo>
                  <a:pt x="112521" y="21209"/>
                </a:lnTo>
                <a:lnTo>
                  <a:pt x="75183" y="45847"/>
                </a:lnTo>
                <a:lnTo>
                  <a:pt x="44068" y="78105"/>
                </a:lnTo>
                <a:lnTo>
                  <a:pt x="20446" y="116840"/>
                </a:lnTo>
                <a:lnTo>
                  <a:pt x="5333" y="160782"/>
                </a:lnTo>
                <a:lnTo>
                  <a:pt x="0" y="208661"/>
                </a:lnTo>
                <a:lnTo>
                  <a:pt x="5333" y="256540"/>
                </a:lnTo>
                <a:lnTo>
                  <a:pt x="20446" y="300482"/>
                </a:lnTo>
                <a:lnTo>
                  <a:pt x="44068" y="339217"/>
                </a:lnTo>
                <a:lnTo>
                  <a:pt x="75183" y="371475"/>
                </a:lnTo>
                <a:lnTo>
                  <a:pt x="112521" y="396113"/>
                </a:lnTo>
                <a:lnTo>
                  <a:pt x="154812" y="411861"/>
                </a:lnTo>
                <a:lnTo>
                  <a:pt x="200913" y="417322"/>
                </a:lnTo>
                <a:lnTo>
                  <a:pt x="247014" y="411861"/>
                </a:lnTo>
                <a:lnTo>
                  <a:pt x="289305" y="396113"/>
                </a:lnTo>
                <a:lnTo>
                  <a:pt x="326643" y="371475"/>
                </a:lnTo>
                <a:lnTo>
                  <a:pt x="357758" y="339217"/>
                </a:lnTo>
                <a:lnTo>
                  <a:pt x="381380" y="300482"/>
                </a:lnTo>
                <a:lnTo>
                  <a:pt x="396493" y="256540"/>
                </a:lnTo>
                <a:lnTo>
                  <a:pt x="401827" y="208661"/>
                </a:lnTo>
                <a:lnTo>
                  <a:pt x="396493" y="160782"/>
                </a:lnTo>
                <a:lnTo>
                  <a:pt x="381380" y="116840"/>
                </a:lnTo>
                <a:lnTo>
                  <a:pt x="357758" y="78105"/>
                </a:lnTo>
                <a:lnTo>
                  <a:pt x="326643" y="45847"/>
                </a:lnTo>
                <a:lnTo>
                  <a:pt x="289305" y="21209"/>
                </a:lnTo>
                <a:lnTo>
                  <a:pt x="247014" y="5461"/>
                </a:lnTo>
                <a:lnTo>
                  <a:pt x="200913" y="0"/>
                </a:lnTo>
                <a:close/>
              </a:path>
            </a:pathLst>
          </a:custGeom>
          <a:solidFill>
            <a:srgbClr val="A6A6A6"/>
          </a:solidFill>
        </p:spPr>
        <p:txBody>
          <a:bodyPr wrap="square" lIns="0" tIns="0" rIns="0" bIns="0" rtlCol="0"/>
          <a:lstStyle/>
          <a:p>
            <a:pPr>
              <a:lnSpc>
                <a:spcPct val="150000"/>
              </a:lnSpc>
            </a:pPr>
            <a:r>
              <a:rPr lang="en-IN" sz="1400" b="1" spc="-10" dirty="0">
                <a:solidFill>
                  <a:srgbClr val="FFFFFF"/>
                </a:solidFill>
                <a:latin typeface="Segoe UI"/>
                <a:cs typeface="Segoe UI"/>
              </a:rPr>
              <a:t>  W</a:t>
            </a:r>
            <a:endParaRPr sz="1400" dirty="0"/>
          </a:p>
        </p:txBody>
      </p:sp>
      <p:sp>
        <p:nvSpPr>
          <p:cNvPr id="16" name="Slide Number Placeholder 15">
            <a:extLst>
              <a:ext uri="{FF2B5EF4-FFF2-40B4-BE49-F238E27FC236}">
                <a16:creationId xmlns:a16="http://schemas.microsoft.com/office/drawing/2014/main" id="{9A8774BF-ADFE-1DFA-CC02-495C76DF838E}"/>
              </a:ext>
            </a:extLst>
          </p:cNvPr>
          <p:cNvSpPr>
            <a:spLocks noGrp="1"/>
          </p:cNvSpPr>
          <p:nvPr>
            <p:ph type="sldNum" sz="quarter" idx="7"/>
          </p:nvPr>
        </p:nvSpPr>
        <p:spPr/>
        <p:txBody>
          <a:bodyPr/>
          <a:lstStyle/>
          <a:p>
            <a:fld id="{B6F15528-21DE-4FAA-801E-634DDDAF4B2B}" type="slidenum">
              <a:rPr lang="en-IN" smtClean="0"/>
              <a:t>18</a:t>
            </a:fld>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BC49038-9170-282E-7EF3-EE8CF041C43D}"/>
              </a:ext>
            </a:extLst>
          </p:cNvPr>
          <p:cNvSpPr>
            <a:spLocks noGrp="1"/>
          </p:cNvSpPr>
          <p:nvPr>
            <p:ph type="sldNum" sz="quarter" idx="7"/>
          </p:nvPr>
        </p:nvSpPr>
        <p:spPr/>
        <p:txBody>
          <a:bodyPr/>
          <a:lstStyle/>
          <a:p>
            <a:fld id="{B6F15528-21DE-4FAA-801E-634DDDAF4B2B}" type="slidenum">
              <a:rPr lang="en-US" smtClean="0"/>
              <a:t>2</a:t>
            </a:fld>
            <a:endParaRPr lang="en-US" dirty="0"/>
          </a:p>
        </p:txBody>
      </p:sp>
      <p:sp>
        <p:nvSpPr>
          <p:cNvPr id="3" name="object 2">
            <a:extLst>
              <a:ext uri="{FF2B5EF4-FFF2-40B4-BE49-F238E27FC236}">
                <a16:creationId xmlns:a16="http://schemas.microsoft.com/office/drawing/2014/main" id="{C589D37B-8287-5EA1-E3AE-2E254CC43ADE}"/>
              </a:ext>
            </a:extLst>
          </p:cNvPr>
          <p:cNvSpPr txBox="1">
            <a:spLocks/>
          </p:cNvSpPr>
          <p:nvPr/>
        </p:nvSpPr>
        <p:spPr>
          <a:xfrm>
            <a:off x="927966" y="439837"/>
            <a:ext cx="9004377" cy="536044"/>
          </a:xfrm>
          <a:prstGeom prst="rect">
            <a:avLst/>
          </a:prstGeom>
        </p:spPr>
        <p:txBody>
          <a:bodyPr vert="horz" wrap="square" lIns="0" tIns="12700" rIns="0" bIns="0" rtlCol="0">
            <a:spAutoFit/>
          </a:bodyPr>
          <a:lstStyle>
            <a:lvl1pPr>
              <a:defRPr>
                <a:latin typeface="+mj-lt"/>
                <a:ea typeface="+mj-ea"/>
                <a:cs typeface="+mj-cs"/>
              </a:defRPr>
            </a:lvl1pPr>
          </a:lstStyle>
          <a:p>
            <a:pPr marL="12700">
              <a:spcBef>
                <a:spcPts val="100"/>
              </a:spcBef>
            </a:pPr>
            <a:r>
              <a:rPr lang="en-US" sz="3400" kern="0" spc="-5" dirty="0">
                <a:solidFill>
                  <a:srgbClr val="242424"/>
                </a:solidFill>
              </a:rPr>
              <a:t>Table of Contents</a:t>
            </a:r>
            <a:endParaRPr lang="en-US" sz="3400" kern="0" dirty="0">
              <a:solidFill>
                <a:sysClr val="windowText" lastClr="000000"/>
              </a:solidFill>
              <a:latin typeface="Verdana"/>
              <a:cs typeface="Verdana"/>
            </a:endParaRPr>
          </a:p>
        </p:txBody>
      </p:sp>
      <p:grpSp>
        <p:nvGrpSpPr>
          <p:cNvPr id="4" name="object 4">
            <a:extLst>
              <a:ext uri="{FF2B5EF4-FFF2-40B4-BE49-F238E27FC236}">
                <a16:creationId xmlns:a16="http://schemas.microsoft.com/office/drawing/2014/main" id="{4B8D2112-0354-BACE-C863-4DB455733538}"/>
              </a:ext>
            </a:extLst>
          </p:cNvPr>
          <p:cNvGrpSpPr/>
          <p:nvPr/>
        </p:nvGrpSpPr>
        <p:grpSpPr>
          <a:xfrm>
            <a:off x="918730" y="930161"/>
            <a:ext cx="10801985" cy="91440"/>
            <a:chOff x="1024127" y="1411227"/>
            <a:chExt cx="10801985" cy="91440"/>
          </a:xfrm>
        </p:grpSpPr>
        <p:sp>
          <p:nvSpPr>
            <p:cNvPr id="5" name="object 5">
              <a:extLst>
                <a:ext uri="{FF2B5EF4-FFF2-40B4-BE49-F238E27FC236}">
                  <a16:creationId xmlns:a16="http://schemas.microsoft.com/office/drawing/2014/main" id="{460D49AE-D5E0-CAB1-284F-02BE85CEE3B1}"/>
                </a:ext>
              </a:extLst>
            </p:cNvPr>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a:extLst>
                <a:ext uri="{FF2B5EF4-FFF2-40B4-BE49-F238E27FC236}">
                  <a16:creationId xmlns:a16="http://schemas.microsoft.com/office/drawing/2014/main" id="{011A54FF-EBE2-7A7A-73A9-42726B30544B}"/>
                </a:ext>
              </a:extLst>
            </p:cNvPr>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a:extLst>
                <a:ext uri="{FF2B5EF4-FFF2-40B4-BE49-F238E27FC236}">
                  <a16:creationId xmlns:a16="http://schemas.microsoft.com/office/drawing/2014/main" id="{D2FDACB2-BDF3-581F-2693-EC99694980FF}"/>
                </a:ext>
              </a:extLst>
            </p:cNvPr>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a:extLst>
                <a:ext uri="{FF2B5EF4-FFF2-40B4-BE49-F238E27FC236}">
                  <a16:creationId xmlns:a16="http://schemas.microsoft.com/office/drawing/2014/main" id="{E48131F9-81FC-5CDF-4073-CC37DC8E2219}"/>
                </a:ext>
              </a:extLst>
            </p:cNvPr>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sp>
        <p:nvSpPr>
          <p:cNvPr id="17" name="Rectangle 5">
            <a:extLst>
              <a:ext uri="{FF2B5EF4-FFF2-40B4-BE49-F238E27FC236}">
                <a16:creationId xmlns:a16="http://schemas.microsoft.com/office/drawing/2014/main" id="{39BB2792-1F33-BE9D-0B9C-E0C214D97815}"/>
              </a:ext>
            </a:extLst>
          </p:cNvPr>
          <p:cNvSpPr>
            <a:spLocks noChangeArrowheads="1"/>
          </p:cNvSpPr>
          <p:nvPr/>
        </p:nvSpPr>
        <p:spPr bwMode="auto">
          <a:xfrm>
            <a:off x="0" y="-3231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19" name="TextBox 18">
            <a:extLst>
              <a:ext uri="{FF2B5EF4-FFF2-40B4-BE49-F238E27FC236}">
                <a16:creationId xmlns:a16="http://schemas.microsoft.com/office/drawing/2014/main" id="{36D34FB7-A4C0-0817-4CD7-4AA8F99F7258}"/>
              </a:ext>
            </a:extLst>
          </p:cNvPr>
          <p:cNvSpPr txBox="1"/>
          <p:nvPr/>
        </p:nvSpPr>
        <p:spPr>
          <a:xfrm>
            <a:off x="1143000" y="1021601"/>
            <a:ext cx="6096000" cy="5632311"/>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none" strike="noStrike" cap="none" normalizeH="0" baseline="0" dirty="0">
                <a:ln>
                  <a:noFill/>
                </a:ln>
                <a:solidFill>
                  <a:schemeClr val="tx1"/>
                </a:solidFill>
                <a:effectLst/>
                <a:latin typeface="Arial" panose="020B0604020202020204" pitchFamily="34" charset="0"/>
              </a:rPr>
              <a:t>Introduction</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Purpose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Investment Philosophy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1" i="0" u="none" strike="noStrike" cap="none" normalizeH="0" baseline="0" dirty="0">
                <a:ln>
                  <a:noFill/>
                </a:ln>
                <a:solidFill>
                  <a:schemeClr val="tx1"/>
                </a:solidFill>
                <a:effectLst/>
                <a:latin typeface="Arial" panose="020B0604020202020204" pitchFamily="34" charset="0"/>
              </a:rPr>
              <a:t>The Chanakya Advantage</a:t>
            </a:r>
            <a:r>
              <a:rPr kumimoji="0" lang="en-US" altLang="en-US" sz="1800" b="0" i="0" u="none" strike="noStrike" cap="none" normalizeH="0" baseline="0" dirty="0">
                <a:ln>
                  <a:noFill/>
                </a:ln>
                <a:solidFill>
                  <a:schemeClr val="tx1"/>
                </a:solidFill>
                <a:effectLst/>
                <a:latin typeface="Arial" panose="020B0604020202020204" pitchFamily="34" charset="0"/>
              </a:rPr>
              <a:t>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Our Core Team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Research &amp; Operations </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none" strike="noStrike" cap="none" normalizeH="0" baseline="0" dirty="0">
                <a:ln>
                  <a:noFill/>
                </a:ln>
                <a:solidFill>
                  <a:schemeClr val="tx1"/>
                </a:solidFill>
                <a:effectLst/>
                <a:latin typeface="Arial" panose="020B0604020202020204" pitchFamily="34" charset="0"/>
              </a:rPr>
              <a:t>Investment Process</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Identifying Transformations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Stock Selection Process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Design: First Principles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Timing Algorithm </a:t>
            </a: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none" strike="noStrike" cap="none" normalizeH="0" baseline="0" dirty="0">
                <a:ln>
                  <a:noFill/>
                </a:ln>
                <a:solidFill>
                  <a:schemeClr val="tx1"/>
                </a:solidFill>
                <a:effectLst/>
                <a:latin typeface="Arial" panose="020B0604020202020204" pitchFamily="34" charset="0"/>
              </a:rPr>
              <a:t>Portfolio &amp; Performance</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Historical Performance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Portfolio Composition &amp; Metrics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Risk &amp; Return Ratios </a:t>
            </a: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en-US" altLang="en-US" sz="1800" b="1" i="0" u="none" strike="noStrike" cap="none" normalizeH="0" baseline="0" dirty="0">
                <a:ln>
                  <a:noFill/>
                </a:ln>
                <a:solidFill>
                  <a:schemeClr val="tx1"/>
                </a:solidFill>
                <a:effectLst/>
                <a:latin typeface="Arial" panose="020B0604020202020204" pitchFamily="34" charset="0"/>
              </a:rPr>
              <a:t>Chanakya Growth Fund</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Proposed Strategy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Market Outlook </a:t>
            </a: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Key Terms &amp; Fees </a:t>
            </a:r>
          </a:p>
          <a:p>
            <a:pPr marL="0" marR="0" lvl="0" indent="0" algn="l" defTabSz="914400" rtl="0" eaLnBrk="0" fontAlgn="base" latinLnBrk="0" hangingPunct="0">
              <a:lnSpc>
                <a:spcPct val="100000"/>
              </a:lnSpc>
              <a:spcBef>
                <a:spcPct val="0"/>
              </a:spcBef>
              <a:spcAft>
                <a:spcPct val="0"/>
              </a:spcAft>
              <a:buClrTx/>
              <a:buSzTx/>
              <a:buFontTx/>
              <a:buAutoNum type="arabicPeriod" startAt="6"/>
              <a:tabLst/>
            </a:pPr>
            <a:r>
              <a:rPr kumimoji="0" lang="en-US" altLang="en-US" sz="1800" b="1" i="0" u="none" strike="noStrike" cap="none" normalizeH="0" baseline="0" dirty="0">
                <a:ln>
                  <a:noFill/>
                </a:ln>
                <a:solidFill>
                  <a:schemeClr val="tx1"/>
                </a:solidFill>
                <a:effectLst/>
                <a:latin typeface="Arial" panose="020B0604020202020204" pitchFamily="34" charset="0"/>
              </a:rPr>
              <a:t>Contact Information</a:t>
            </a:r>
            <a:r>
              <a:rPr kumimoji="0" lang="en-US" altLang="en-US" sz="1800" b="0" i="0" u="none" strike="noStrike" cap="none" normalizeH="0" baseline="0" dirty="0">
                <a:ln>
                  <a:noFill/>
                </a:ln>
                <a:solidFill>
                  <a:schemeClr val="tx1"/>
                </a:solidFill>
                <a:effectLst/>
                <a:latin typeface="Arial" panose="020B0604020202020204" pitchFamily="34" charset="0"/>
              </a:rPr>
              <a:t> </a:t>
            </a:r>
          </a:p>
        </p:txBody>
      </p:sp>
      <p:pic>
        <p:nvPicPr>
          <p:cNvPr id="20" name="object 9">
            <a:extLst>
              <a:ext uri="{FF2B5EF4-FFF2-40B4-BE49-F238E27FC236}">
                <a16:creationId xmlns:a16="http://schemas.microsoft.com/office/drawing/2014/main" id="{EB685C10-76BA-2777-9C1D-3180DFD3323A}"/>
              </a:ext>
            </a:extLst>
          </p:cNvPr>
          <p:cNvPicPr/>
          <p:nvPr/>
        </p:nvPicPr>
        <p:blipFill>
          <a:blip r:embed="rId3" cstate="print"/>
          <a:stretch>
            <a:fillRect/>
          </a:stretch>
        </p:blipFill>
        <p:spPr>
          <a:xfrm>
            <a:off x="192023" y="6367271"/>
            <a:ext cx="826008" cy="326136"/>
          </a:xfrm>
          <a:prstGeom prst="rect">
            <a:avLst/>
          </a:prstGeom>
        </p:spPr>
      </p:pic>
    </p:spTree>
    <p:extLst>
      <p:ext uri="{BB962C8B-B14F-4D97-AF65-F5344CB8AC3E}">
        <p14:creationId xmlns:p14="http://schemas.microsoft.com/office/powerpoint/2010/main" val="93697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604824"/>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Purpose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856384" y="1315535"/>
            <a:ext cx="10640569" cy="754053"/>
          </a:xfrm>
          <a:prstGeom prst="rect">
            <a:avLst/>
          </a:prstGeom>
          <a:noFill/>
        </p:spPr>
        <p:txBody>
          <a:bodyPr wrap="square" rtlCol="0">
            <a:spAutoFit/>
          </a:bodyPr>
          <a:lstStyle/>
          <a:p>
            <a:pPr algn="just"/>
            <a:r>
              <a:rPr lang="en-US" sz="2000" dirty="0"/>
              <a:t>We at Chanakya work to enable our investors to accomplish financial prosperity in their lives.</a:t>
            </a:r>
          </a:p>
          <a:p>
            <a:pPr algn="just"/>
            <a:endParaRPr lang="en-US" sz="2300" dirty="0"/>
          </a:p>
        </p:txBody>
      </p:sp>
      <p:sp>
        <p:nvSpPr>
          <p:cNvPr id="20" name="object 2"/>
          <p:cNvSpPr txBox="1">
            <a:spLocks/>
          </p:cNvSpPr>
          <p:nvPr/>
        </p:nvSpPr>
        <p:spPr>
          <a:xfrm>
            <a:off x="918730" y="2522449"/>
            <a:ext cx="8833485" cy="536044"/>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400" b="0" kern="0" spc="-5" dirty="0">
                <a:solidFill>
                  <a:srgbClr val="242424"/>
                </a:solidFill>
              </a:rPr>
              <a:t>Investment Philosophy</a:t>
            </a:r>
          </a:p>
        </p:txBody>
      </p:sp>
      <p:grpSp>
        <p:nvGrpSpPr>
          <p:cNvPr id="21" name="object 4"/>
          <p:cNvGrpSpPr/>
          <p:nvPr/>
        </p:nvGrpSpPr>
        <p:grpSpPr>
          <a:xfrm>
            <a:off x="932585" y="3102919"/>
            <a:ext cx="10801985" cy="91440"/>
            <a:chOff x="1024127" y="1411227"/>
            <a:chExt cx="10801985" cy="91440"/>
          </a:xfrm>
        </p:grpSpPr>
        <p:sp>
          <p:nvSpPr>
            <p:cNvPr id="22"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23"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24"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25"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26" name="object 10"/>
          <p:cNvPicPr/>
          <p:nvPr/>
        </p:nvPicPr>
        <p:blipFill>
          <a:blip r:embed="rId3" cstate="print"/>
          <a:stretch>
            <a:fillRect/>
          </a:stretch>
        </p:blipFill>
        <p:spPr>
          <a:xfrm>
            <a:off x="106577" y="8716568"/>
            <a:ext cx="826008" cy="326136"/>
          </a:xfrm>
          <a:prstGeom prst="rect">
            <a:avLst/>
          </a:prstGeom>
        </p:spPr>
      </p:pic>
      <p:sp>
        <p:nvSpPr>
          <p:cNvPr id="27" name="Rectangle 26"/>
          <p:cNvSpPr/>
          <p:nvPr/>
        </p:nvSpPr>
        <p:spPr>
          <a:xfrm>
            <a:off x="856384" y="3283211"/>
            <a:ext cx="10864712" cy="2554545"/>
          </a:xfrm>
          <a:prstGeom prst="rect">
            <a:avLst/>
          </a:prstGeom>
        </p:spPr>
        <p:txBody>
          <a:bodyPr wrap="square">
            <a:spAutoFit/>
          </a:bodyPr>
          <a:lstStyle/>
          <a:p>
            <a:pPr algn="just"/>
            <a:endParaRPr lang="en-US" sz="2000" dirty="0"/>
          </a:p>
          <a:p>
            <a:pPr algn="just"/>
            <a:r>
              <a:rPr lang="en-US" sz="2000" dirty="0"/>
              <a:t>To partner with </a:t>
            </a:r>
            <a:r>
              <a:rPr lang="en-US" sz="2000" i="1" dirty="0"/>
              <a:t>INNOVATIVE</a:t>
            </a:r>
            <a:r>
              <a:rPr lang="en-US" sz="2000" dirty="0"/>
              <a:t> companies for creating wealth for our investors</a:t>
            </a:r>
          </a:p>
          <a:p>
            <a:pPr algn="just"/>
            <a:endParaRPr lang="en-US" sz="2000" dirty="0"/>
          </a:p>
          <a:p>
            <a:pPr algn="just"/>
            <a:r>
              <a:rPr lang="en-US" sz="2000" dirty="0"/>
              <a:t>Innovations have many forms – PRODUCT INNOVATION, ORGANZATIONAL INNOVATION …</a:t>
            </a:r>
          </a:p>
          <a:p>
            <a:pPr algn="just"/>
            <a:endParaRPr lang="en-US" sz="2000" dirty="0"/>
          </a:p>
          <a:p>
            <a:pPr algn="just"/>
            <a:r>
              <a:rPr lang="en-US" sz="2000" dirty="0"/>
              <a:t>The most meaningful and lasting innovation centers around trust, among customers and employees, in the long-term future of the company. We at Chanakya make money for our investors by having a deep understanding of the quotient of trust and process of innovation in our investee companies. </a:t>
            </a:r>
            <a:endParaRPr lang="en-IN" sz="2000" dirty="0"/>
          </a:p>
        </p:txBody>
      </p:sp>
      <p:sp>
        <p:nvSpPr>
          <p:cNvPr id="9" name="Slide Number Placeholder 8">
            <a:extLst>
              <a:ext uri="{FF2B5EF4-FFF2-40B4-BE49-F238E27FC236}">
                <a16:creationId xmlns:a16="http://schemas.microsoft.com/office/drawing/2014/main" id="{A35F912C-04E8-C103-A0D8-E3E7257A7056}"/>
              </a:ext>
            </a:extLst>
          </p:cNvPr>
          <p:cNvSpPr>
            <a:spLocks noGrp="1"/>
          </p:cNvSpPr>
          <p:nvPr>
            <p:ph type="sldNum" sz="quarter" idx="7"/>
          </p:nvPr>
        </p:nvSpPr>
        <p:spPr/>
        <p:txBody>
          <a:bodyPr/>
          <a:lstStyle/>
          <a:p>
            <a:fld id="{B6F15528-21DE-4FAA-801E-634DDDAF4B2B}" type="slidenum">
              <a:rPr lang="en-IN" smtClean="0"/>
              <a:t>3</a:t>
            </a:fld>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32585" y="546303"/>
            <a:ext cx="9004377" cy="536044"/>
          </a:xfrm>
          <a:prstGeom prst="rect">
            <a:avLst/>
          </a:prstGeom>
        </p:spPr>
        <p:txBody>
          <a:bodyPr vert="horz" wrap="square" lIns="0" tIns="12700" rIns="0" bIns="0" rtlCol="0">
            <a:spAutoFit/>
          </a:bodyPr>
          <a:lstStyle/>
          <a:p>
            <a:pPr marL="12700">
              <a:lnSpc>
                <a:spcPct val="100000"/>
              </a:lnSpc>
              <a:spcBef>
                <a:spcPts val="100"/>
              </a:spcBef>
            </a:pPr>
            <a:r>
              <a:rPr lang="en-US" sz="3400" b="0" spc="-5" dirty="0">
                <a:solidFill>
                  <a:srgbClr val="242424"/>
                </a:solidFill>
              </a:rPr>
              <a:t>The Chanakya Capital Advantage</a:t>
            </a:r>
            <a:endParaRPr sz="3400" dirty="0">
              <a:latin typeface="Verdana"/>
              <a:cs typeface="Verdana"/>
            </a:endParaRPr>
          </a:p>
        </p:txBody>
      </p:sp>
      <p:grpSp>
        <p:nvGrpSpPr>
          <p:cNvPr id="4" name="object 4"/>
          <p:cNvGrpSpPr/>
          <p:nvPr/>
        </p:nvGrpSpPr>
        <p:grpSpPr>
          <a:xfrm>
            <a:off x="918730" y="1168610"/>
            <a:ext cx="10801985" cy="91440"/>
            <a:chOff x="1024127" y="1411227"/>
            <a:chExt cx="10801985" cy="91440"/>
          </a:xfrm>
        </p:grpSpPr>
        <p:sp>
          <p:nvSpPr>
            <p:cNvPr id="5" name="object 5"/>
            <p:cNvSpPr/>
            <p:nvPr/>
          </p:nvSpPr>
          <p:spPr>
            <a:xfrm>
              <a:off x="1024127"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FF7A80"/>
            </a:solidFill>
          </p:spPr>
          <p:txBody>
            <a:bodyPr wrap="square" lIns="0" tIns="0" rIns="0" bIns="0" rtlCol="0"/>
            <a:lstStyle/>
            <a:p>
              <a:endParaRPr dirty="0"/>
            </a:p>
          </p:txBody>
        </p:sp>
        <p:sp>
          <p:nvSpPr>
            <p:cNvPr id="6" name="object 6"/>
            <p:cNvSpPr/>
            <p:nvPr/>
          </p:nvSpPr>
          <p:spPr>
            <a:xfrm>
              <a:off x="3724655" y="1411227"/>
              <a:ext cx="2700655" cy="91440"/>
            </a:xfrm>
            <a:custGeom>
              <a:avLst/>
              <a:gdLst/>
              <a:ahLst/>
              <a:cxnLst/>
              <a:rect l="l" t="t" r="r" b="b"/>
              <a:pathLst>
                <a:path w="2700654" h="91440">
                  <a:moveTo>
                    <a:pt x="2700401" y="0"/>
                  </a:moveTo>
                  <a:lnTo>
                    <a:pt x="0" y="0"/>
                  </a:lnTo>
                  <a:lnTo>
                    <a:pt x="0" y="91182"/>
                  </a:lnTo>
                  <a:lnTo>
                    <a:pt x="2700401" y="91182"/>
                  </a:lnTo>
                  <a:lnTo>
                    <a:pt x="2700401" y="0"/>
                  </a:lnTo>
                  <a:close/>
                </a:path>
              </a:pathLst>
            </a:custGeom>
            <a:solidFill>
              <a:srgbClr val="C00000"/>
            </a:solidFill>
          </p:spPr>
          <p:txBody>
            <a:bodyPr wrap="square" lIns="0" tIns="0" rIns="0" bIns="0" rtlCol="0"/>
            <a:lstStyle/>
            <a:p>
              <a:endParaRPr dirty="0"/>
            </a:p>
          </p:txBody>
        </p:sp>
        <p:sp>
          <p:nvSpPr>
            <p:cNvPr id="7" name="object 7"/>
            <p:cNvSpPr/>
            <p:nvPr/>
          </p:nvSpPr>
          <p:spPr>
            <a:xfrm>
              <a:off x="6425183" y="1411227"/>
              <a:ext cx="2700655" cy="91440"/>
            </a:xfrm>
            <a:custGeom>
              <a:avLst/>
              <a:gdLst/>
              <a:ahLst/>
              <a:cxnLst/>
              <a:rect l="l" t="t" r="r" b="b"/>
              <a:pathLst>
                <a:path w="2700654" h="91440">
                  <a:moveTo>
                    <a:pt x="2700146" y="0"/>
                  </a:moveTo>
                  <a:lnTo>
                    <a:pt x="0" y="0"/>
                  </a:lnTo>
                  <a:lnTo>
                    <a:pt x="0" y="91182"/>
                  </a:lnTo>
                  <a:lnTo>
                    <a:pt x="2700146" y="91182"/>
                  </a:lnTo>
                  <a:lnTo>
                    <a:pt x="2700146" y="0"/>
                  </a:lnTo>
                  <a:close/>
                </a:path>
              </a:pathLst>
            </a:custGeom>
            <a:solidFill>
              <a:srgbClr val="9BFFC6"/>
            </a:solidFill>
          </p:spPr>
          <p:txBody>
            <a:bodyPr wrap="square" lIns="0" tIns="0" rIns="0" bIns="0" rtlCol="0"/>
            <a:lstStyle/>
            <a:p>
              <a:endParaRPr dirty="0"/>
            </a:p>
          </p:txBody>
        </p:sp>
        <p:sp>
          <p:nvSpPr>
            <p:cNvPr id="8" name="object 8"/>
            <p:cNvSpPr/>
            <p:nvPr/>
          </p:nvSpPr>
          <p:spPr>
            <a:xfrm>
              <a:off x="9122663" y="1411227"/>
              <a:ext cx="2703830" cy="91440"/>
            </a:xfrm>
            <a:custGeom>
              <a:avLst/>
              <a:gdLst/>
              <a:ahLst/>
              <a:cxnLst/>
              <a:rect l="l" t="t" r="r" b="b"/>
              <a:pathLst>
                <a:path w="2703829" h="91440">
                  <a:moveTo>
                    <a:pt x="2703449" y="0"/>
                  </a:moveTo>
                  <a:lnTo>
                    <a:pt x="0" y="0"/>
                  </a:lnTo>
                  <a:lnTo>
                    <a:pt x="0" y="91182"/>
                  </a:lnTo>
                  <a:lnTo>
                    <a:pt x="2703449" y="91182"/>
                  </a:lnTo>
                  <a:lnTo>
                    <a:pt x="2703449"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sp>
        <p:nvSpPr>
          <p:cNvPr id="12" name="TextBox 11"/>
          <p:cNvSpPr txBox="1"/>
          <p:nvPr/>
        </p:nvSpPr>
        <p:spPr>
          <a:xfrm>
            <a:off x="6096000" y="2033797"/>
            <a:ext cx="5320284" cy="5309146"/>
          </a:xfrm>
          <a:prstGeom prst="rect">
            <a:avLst/>
          </a:prstGeom>
          <a:noFill/>
        </p:spPr>
        <p:txBody>
          <a:bodyPr wrap="square" rtlCol="0">
            <a:spAutoFit/>
          </a:bodyPr>
          <a:lstStyle/>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We are a leading portfolio management service (PMS) known for consistent performance track record and commitment to excellence. </a:t>
            </a:r>
          </a:p>
          <a:p>
            <a:pPr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Founders have over 80 years experience advising institutions in India &amp; globally</a:t>
            </a:r>
          </a:p>
          <a:p>
            <a:pPr marL="742950" lvl="1" indent="-285750" algn="just">
              <a:buFont typeface="Arial" panose="020B0604020202020204" pitchFamily="34" charset="0"/>
              <a:buChar char="•"/>
            </a:pPr>
            <a:r>
              <a:rPr lang="en-IN" dirty="0">
                <a:latin typeface="Times New Roman" panose="02020603050405020304" pitchFamily="18" charset="0"/>
                <a:ea typeface="Calibri" panose="020F0502020204030204" pitchFamily="34" charset="0"/>
                <a:cs typeface="Times New Roman" panose="02020603050405020304" pitchFamily="18" charset="0"/>
              </a:rPr>
              <a:t>Managing Investments in Chanakya since August 2018</a:t>
            </a:r>
          </a:p>
          <a:p>
            <a:pPr lvl="1" algn="just"/>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endParaRPr lang="en-IN" dirty="0">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buFont typeface="Arial" panose="020B0604020202020204" pitchFamily="34" charset="0"/>
              <a:buChar char="•"/>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Our commitment to excellence, integrity, and client satisfaction sets us apart.</a:t>
            </a:r>
          </a:p>
          <a:p>
            <a:pPr marL="285750" indent="-285750">
              <a:buFont typeface="Arial" panose="020B0604020202020204" pitchFamily="34" charset="0"/>
              <a:buChar char="•"/>
            </a:pPr>
            <a:endParaRPr lang="en-IN"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300" dirty="0"/>
          </a:p>
          <a:p>
            <a:pPr algn="just"/>
            <a:br>
              <a:rPr lang="en-US" sz="2300" dirty="0"/>
            </a:br>
            <a:r>
              <a:rPr lang="en-US" sz="2300" dirty="0"/>
              <a:t> </a:t>
            </a:r>
            <a:endParaRPr lang="en-IN" sz="2300" dirty="0"/>
          </a:p>
        </p:txBody>
      </p:sp>
      <p:pic>
        <p:nvPicPr>
          <p:cNvPr id="26" name="object 10"/>
          <p:cNvPicPr/>
          <p:nvPr/>
        </p:nvPicPr>
        <p:blipFill>
          <a:blip r:embed="rId3" cstate="print"/>
          <a:stretch>
            <a:fillRect/>
          </a:stretch>
        </p:blipFill>
        <p:spPr>
          <a:xfrm>
            <a:off x="106577" y="8716568"/>
            <a:ext cx="826008" cy="326136"/>
          </a:xfrm>
          <a:prstGeom prst="rect">
            <a:avLst/>
          </a:prstGeom>
        </p:spPr>
      </p:pic>
      <p:graphicFrame>
        <p:nvGraphicFramePr>
          <p:cNvPr id="18" name="Diagram 17">
            <a:extLst>
              <a:ext uri="{FF2B5EF4-FFF2-40B4-BE49-F238E27FC236}">
                <a16:creationId xmlns:a16="http://schemas.microsoft.com/office/drawing/2014/main" id="{3EA8A846-08B6-4081-8CD0-07A37F6B233E}"/>
              </a:ext>
            </a:extLst>
          </p:cNvPr>
          <p:cNvGraphicFramePr/>
          <p:nvPr>
            <p:extLst>
              <p:ext uri="{D42A27DB-BD31-4B8C-83A1-F6EECF244321}">
                <p14:modId xmlns:p14="http://schemas.microsoft.com/office/powerpoint/2010/main" val="664255949"/>
              </p:ext>
            </p:extLst>
          </p:nvPr>
        </p:nvGraphicFramePr>
        <p:xfrm>
          <a:off x="984376" y="1744458"/>
          <a:ext cx="4654424" cy="427534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Slide Number Placeholder 8">
            <a:extLst>
              <a:ext uri="{FF2B5EF4-FFF2-40B4-BE49-F238E27FC236}">
                <a16:creationId xmlns:a16="http://schemas.microsoft.com/office/drawing/2014/main" id="{4AD9DF8C-72D4-2BE1-1C74-5EE7641E90F8}"/>
              </a:ext>
            </a:extLst>
          </p:cNvPr>
          <p:cNvSpPr>
            <a:spLocks noGrp="1"/>
          </p:cNvSpPr>
          <p:nvPr>
            <p:ph type="sldNum" sz="quarter" idx="7"/>
          </p:nvPr>
        </p:nvSpPr>
        <p:spPr/>
        <p:txBody>
          <a:bodyPr/>
          <a:lstStyle/>
          <a:p>
            <a:fld id="{B6F15528-21DE-4FAA-801E-634DDDAF4B2B}" type="slidenum">
              <a:rPr lang="en-IN" smtClean="0"/>
              <a:t>4</a:t>
            </a:fld>
            <a:endParaRPr lang="en-IN" dirty="0"/>
          </a:p>
        </p:txBody>
      </p:sp>
    </p:spTree>
    <p:extLst>
      <p:ext uri="{BB962C8B-B14F-4D97-AF65-F5344CB8AC3E}">
        <p14:creationId xmlns:p14="http://schemas.microsoft.com/office/powerpoint/2010/main" val="2723801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rson in a suit and tie">
            <a:extLst>
              <a:ext uri="{FF2B5EF4-FFF2-40B4-BE49-F238E27FC236}">
                <a16:creationId xmlns:a16="http://schemas.microsoft.com/office/drawing/2014/main" id="{BF66423A-FBC7-3ABC-D228-CC93813C259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03715" y="2057400"/>
            <a:ext cx="1376129" cy="1530747"/>
          </a:xfrm>
          <a:prstGeom prst="rect">
            <a:avLst/>
          </a:prstGeom>
        </p:spPr>
      </p:pic>
      <p:pic>
        <p:nvPicPr>
          <p:cNvPr id="9" name="object 9"/>
          <p:cNvPicPr/>
          <p:nvPr/>
        </p:nvPicPr>
        <p:blipFill>
          <a:blip r:embed="rId4"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820603" y="1513975"/>
            <a:ext cx="9542597" cy="5896486"/>
          </a:xfrm>
          <a:prstGeom prst="rect">
            <a:avLst/>
          </a:prstGeom>
        </p:spPr>
        <p:txBody>
          <a:bodyPr wrap="square">
            <a:spAutoFit/>
          </a:bodyPr>
          <a:lstStyle/>
          <a:p>
            <a:pPr marL="12700" algn="just">
              <a:lnSpc>
                <a:spcPct val="100000"/>
              </a:lnSpc>
              <a:spcBef>
                <a:spcPts val="95"/>
              </a:spcBef>
            </a:pPr>
            <a:endParaRPr lang="en-US" sz="1600" b="1" u="sng" dirty="0"/>
          </a:p>
          <a:p>
            <a:pPr marL="12700" algn="just">
              <a:lnSpc>
                <a:spcPct val="100000"/>
              </a:lnSpc>
              <a:spcBef>
                <a:spcPts val="95"/>
              </a:spcBef>
            </a:pPr>
            <a:r>
              <a:rPr lang="en-US" sz="1600" b="1" u="sng" dirty="0"/>
              <a:t>Rajesh Tiwari - CIO &amp; Principal Officer</a:t>
            </a:r>
          </a:p>
          <a:p>
            <a:pPr marL="299085" marR="117475" indent="-287020" algn="just">
              <a:lnSpc>
                <a:spcPct val="100000"/>
              </a:lnSpc>
              <a:spcBef>
                <a:spcPts val="1010"/>
              </a:spcBef>
              <a:buFont typeface="Wingdings"/>
              <a:buChar char=""/>
              <a:tabLst>
                <a:tab pos="299085" algn="l"/>
                <a:tab pos="299720" algn="l"/>
              </a:tabLst>
            </a:pPr>
            <a:r>
              <a:rPr lang="en-US" sz="1200" dirty="0"/>
              <a:t>With three decades in banking, equity, and debt investments, he founded CCSPL in 2008 and advised Ruane Cunniff &amp; Goldfarb (Wall-Street based Investment Institution) growing their funds invested in India from USD 400 </a:t>
            </a:r>
            <a:r>
              <a:rPr lang="en-US" sz="1200" dirty="0" err="1"/>
              <a:t>mn</a:t>
            </a:r>
            <a:r>
              <a:rPr lang="en-US" sz="1200" dirty="0"/>
              <a:t> to over USD 1 bn</a:t>
            </a:r>
          </a:p>
          <a:p>
            <a:pPr marL="299085" marR="117475" indent="-287020" algn="just">
              <a:lnSpc>
                <a:spcPct val="100000"/>
              </a:lnSpc>
              <a:spcBef>
                <a:spcPts val="1010"/>
              </a:spcBef>
              <a:buFont typeface="Wingdings"/>
              <a:buChar char=""/>
              <a:tabLst>
                <a:tab pos="299085" algn="l"/>
                <a:tab pos="299720" algn="l"/>
              </a:tabLst>
            </a:pPr>
            <a:r>
              <a:rPr lang="en-US" sz="1200" dirty="0"/>
              <a:t>As President (Credit) at UTI/ Axis Bank, during his 7 years’ stint, he was a key member of the senior management team that turned around the bank to market leadership. The bank’s corporate credit portfolio expanded from INR 1500 </a:t>
            </a:r>
            <a:r>
              <a:rPr lang="en-US" sz="1200" dirty="0" err="1"/>
              <a:t>crs</a:t>
            </a:r>
            <a:r>
              <a:rPr lang="en-US" sz="1200" dirty="0"/>
              <a:t>. to INR 32,000 </a:t>
            </a:r>
            <a:r>
              <a:rPr lang="en-US" sz="1200" dirty="0" err="1"/>
              <a:t>crs</a:t>
            </a:r>
            <a:r>
              <a:rPr lang="en-US" sz="1200" dirty="0"/>
              <a:t>., simultaneously reducing NPA% from 6.50% to 0.30%.</a:t>
            </a:r>
          </a:p>
          <a:p>
            <a:pPr marL="299085" marR="5080" indent="-287020" algn="just">
              <a:lnSpc>
                <a:spcPct val="100000"/>
              </a:lnSpc>
              <a:spcBef>
                <a:spcPts val="990"/>
              </a:spcBef>
              <a:buFont typeface="Wingdings"/>
              <a:buChar char=""/>
              <a:tabLst>
                <a:tab pos="299085" algn="l"/>
                <a:tab pos="299720" algn="l"/>
              </a:tabLst>
            </a:pPr>
            <a:r>
              <a:rPr lang="en-US" sz="1200" dirty="0"/>
              <a:t>Between 1992 to 2001, he spent 9 years at Unit Trust of India (UTI) where he pioneered and led professional equity research. He  is also credited with turning around India Fund to a top quartile fund among Indian offshore funds</a:t>
            </a:r>
          </a:p>
          <a:p>
            <a:pPr marL="299085" marR="117475" indent="-287020" algn="just">
              <a:lnSpc>
                <a:spcPct val="100000"/>
              </a:lnSpc>
              <a:spcBef>
                <a:spcPts val="1010"/>
              </a:spcBef>
              <a:buFont typeface="Wingdings"/>
              <a:buChar char=""/>
              <a:tabLst>
                <a:tab pos="299085" algn="l"/>
                <a:tab pos="299720" algn="l"/>
              </a:tabLst>
            </a:pPr>
            <a:r>
              <a:rPr lang="en-US" sz="1200" dirty="0"/>
              <a:t>Holds PGDM (IIM-A) and Ph. D (Finance) from the University of North Texas</a:t>
            </a:r>
          </a:p>
          <a:p>
            <a:pPr marL="12700" algn="just">
              <a:lnSpc>
                <a:spcPct val="100000"/>
              </a:lnSpc>
              <a:spcBef>
                <a:spcPts val="1010"/>
              </a:spcBef>
            </a:pPr>
            <a:endParaRPr lang="en-US" sz="1600" b="1" u="sng" dirty="0"/>
          </a:p>
          <a:p>
            <a:pPr marL="12700" algn="just">
              <a:lnSpc>
                <a:spcPct val="100000"/>
              </a:lnSpc>
              <a:spcBef>
                <a:spcPts val="1010"/>
              </a:spcBef>
            </a:pPr>
            <a:r>
              <a:rPr lang="en-US" sz="1600" b="1" u="sng" dirty="0"/>
              <a:t>Gautami Desai - Fund Manager &amp; COO</a:t>
            </a:r>
          </a:p>
          <a:p>
            <a:pPr marL="299085" indent="-287020" algn="just">
              <a:lnSpc>
                <a:spcPct val="100000"/>
              </a:lnSpc>
              <a:spcBef>
                <a:spcPts val="985"/>
              </a:spcBef>
              <a:buFont typeface="Wingdings"/>
              <a:buChar char=""/>
              <a:tabLst>
                <a:tab pos="299085" algn="l"/>
                <a:tab pos="299720" algn="l"/>
              </a:tabLst>
            </a:pPr>
            <a:r>
              <a:rPr lang="en-US" sz="1200" dirty="0"/>
              <a:t>With two decades in equity investments, </a:t>
            </a:r>
          </a:p>
          <a:p>
            <a:pPr marL="299085" indent="-287020" algn="just">
              <a:lnSpc>
                <a:spcPct val="100000"/>
              </a:lnSpc>
              <a:spcBef>
                <a:spcPts val="985"/>
              </a:spcBef>
              <a:buFont typeface="Wingdings"/>
              <a:buChar char=""/>
              <a:tabLst>
                <a:tab pos="299085" algn="l"/>
                <a:tab pos="299720" algn="l"/>
              </a:tabLst>
            </a:pPr>
            <a:r>
              <a:rPr lang="en-US" sz="1200" dirty="0"/>
              <a:t>Gautami brings extensive experience from 10 years at UTI, focusing on credit research and fund management. Managed equity portfolio of INR 3,500 crore across five funds, three of which were rated amongst the best performing funds by Crisil, Lipper and Value Research</a:t>
            </a:r>
          </a:p>
          <a:p>
            <a:pPr marL="299085" indent="-287020" algn="just">
              <a:lnSpc>
                <a:spcPct val="100000"/>
              </a:lnSpc>
              <a:spcBef>
                <a:spcPts val="985"/>
              </a:spcBef>
              <a:buFont typeface="Wingdings"/>
              <a:buChar char=""/>
              <a:tabLst>
                <a:tab pos="299085" algn="l"/>
                <a:tab pos="299720" algn="l"/>
              </a:tabLst>
            </a:pPr>
            <a:r>
              <a:rPr lang="en-US" sz="1200" dirty="0"/>
              <a:t>Known for her thorough company research. Ever heard of a fund manager walking on the ramp just to know branding / marketing of a large consumer company?</a:t>
            </a:r>
          </a:p>
          <a:p>
            <a:pPr marL="299085" indent="-287020" algn="just">
              <a:lnSpc>
                <a:spcPct val="100000"/>
              </a:lnSpc>
              <a:spcBef>
                <a:spcPts val="1010"/>
              </a:spcBef>
              <a:buFont typeface="Wingdings"/>
              <a:buChar char=""/>
              <a:tabLst>
                <a:tab pos="299085" algn="l"/>
                <a:tab pos="299720" algn="l"/>
              </a:tabLst>
            </a:pPr>
            <a:r>
              <a:rPr lang="en-US" sz="1200" dirty="0"/>
              <a:t>Holds BE (Electronics) and has completed Masters in Management Studies from the Mumbai University.</a:t>
            </a:r>
          </a:p>
          <a:p>
            <a:pPr marL="12065" marR="117475" algn="just">
              <a:lnSpc>
                <a:spcPct val="100000"/>
              </a:lnSpc>
              <a:spcBef>
                <a:spcPts val="1010"/>
              </a:spcBef>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a:p>
            <a:pPr marL="297815" marR="117475" indent="-285750" algn="just">
              <a:lnSpc>
                <a:spcPct val="100000"/>
              </a:lnSpc>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extLst>
              <p:ext uri="{D42A27DB-BD31-4B8C-83A1-F6EECF244321}">
                <p14:modId xmlns:p14="http://schemas.microsoft.com/office/powerpoint/2010/main" val="2754624291"/>
              </p:ext>
            </p:extLst>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4" name="Slide Number Placeholder 3">
            <a:extLst>
              <a:ext uri="{FF2B5EF4-FFF2-40B4-BE49-F238E27FC236}">
                <a16:creationId xmlns:a16="http://schemas.microsoft.com/office/drawing/2014/main" id="{BDE5C094-73F8-6C70-ED7F-0F71BC3A67B1}"/>
              </a:ext>
            </a:extLst>
          </p:cNvPr>
          <p:cNvSpPr>
            <a:spLocks noGrp="1"/>
          </p:cNvSpPr>
          <p:nvPr>
            <p:ph type="sldNum" sz="quarter" idx="7"/>
          </p:nvPr>
        </p:nvSpPr>
        <p:spPr/>
        <p:txBody>
          <a:bodyPr/>
          <a:lstStyle/>
          <a:p>
            <a:fld id="{B6F15528-21DE-4FAA-801E-634DDDAF4B2B}" type="slidenum">
              <a:rPr lang="en-IN" smtClean="0"/>
              <a:t>5</a:t>
            </a:fld>
            <a:endParaRPr lang="en-IN" dirty="0"/>
          </a:p>
        </p:txBody>
      </p:sp>
      <p:pic>
        <p:nvPicPr>
          <p:cNvPr id="7" name="Picture 6" descr="A person with her arms crossed">
            <a:extLst>
              <a:ext uri="{FF2B5EF4-FFF2-40B4-BE49-F238E27FC236}">
                <a16:creationId xmlns:a16="http://schemas.microsoft.com/office/drawing/2014/main" id="{4945E179-49B9-F3A8-783F-5D8CC509359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flipH="1">
            <a:off x="10460643" y="4732407"/>
            <a:ext cx="1219201" cy="1528438"/>
          </a:xfrm>
          <a:prstGeom prst="rect">
            <a:avLst/>
          </a:prstGeom>
          <a:solidFill>
            <a:schemeClr val="accent1"/>
          </a:solidFill>
        </p:spPr>
      </p:pic>
    </p:spTree>
    <p:extLst>
      <p:ext uri="{BB962C8B-B14F-4D97-AF65-F5344CB8AC3E}">
        <p14:creationId xmlns:p14="http://schemas.microsoft.com/office/powerpoint/2010/main" val="28696166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rson wearing glasses and a suit&#10;&#10;AI-generated content may be incorrect.">
            <a:extLst>
              <a:ext uri="{FF2B5EF4-FFF2-40B4-BE49-F238E27FC236}">
                <a16:creationId xmlns:a16="http://schemas.microsoft.com/office/drawing/2014/main" id="{456736FB-ABA5-A732-7CD3-C7E796B91220}"/>
              </a:ext>
            </a:extLst>
          </p:cNvPr>
          <p:cNvPicPr>
            <a:picLocks noChangeAspect="1"/>
          </p:cNvPicPr>
          <p:nvPr/>
        </p:nvPicPr>
        <p:blipFill>
          <a:blip r:embed="rId3" cstate="print">
            <a:extLst>
              <a:ext uri="{BEBA8EAE-BF5A-486C-A8C5-ECC9F3942E4B}">
                <a14:imgProps xmlns:a14="http://schemas.microsoft.com/office/drawing/2010/main">
                  <a14:imgLayer r:embed="rId4">
                    <a14:imgEffect>
                      <a14:brightnessContrast bright="20000" contrast="-20000"/>
                    </a14:imgEffect>
                  </a14:imgLayer>
                </a14:imgProps>
              </a:ext>
              <a:ext uri="{28A0092B-C50C-407E-A947-70E740481C1C}">
                <a14:useLocalDpi xmlns:a14="http://schemas.microsoft.com/office/drawing/2010/main" val="0"/>
              </a:ext>
            </a:extLst>
          </a:blip>
          <a:srcRect/>
          <a:stretch>
            <a:fillRect/>
          </a:stretch>
        </p:blipFill>
        <p:spPr bwMode="auto">
          <a:xfrm>
            <a:off x="10377082" y="3401768"/>
            <a:ext cx="1160596" cy="1365250"/>
          </a:xfrm>
          <a:prstGeom prst="rect">
            <a:avLst/>
          </a:prstGeom>
          <a:noFill/>
          <a:ln>
            <a:noFill/>
          </a:ln>
        </p:spPr>
      </p:pic>
      <p:pic>
        <p:nvPicPr>
          <p:cNvPr id="9" name="object 9"/>
          <p:cNvPicPr/>
          <p:nvPr/>
        </p:nvPicPr>
        <p:blipFill>
          <a:blip r:embed="rId5" cstate="print"/>
          <a:stretch>
            <a:fillRect/>
          </a:stretch>
        </p:blipFill>
        <p:spPr>
          <a:xfrm>
            <a:off x="192023" y="6367271"/>
            <a:ext cx="826008" cy="326136"/>
          </a:xfrm>
          <a:prstGeom prst="rect">
            <a:avLst/>
          </a:prstGeom>
        </p:spPr>
      </p:pic>
      <p:sp>
        <p:nvSpPr>
          <p:cNvPr id="18" name="object 2"/>
          <p:cNvSpPr txBox="1">
            <a:spLocks noGrp="1"/>
          </p:cNvSpPr>
          <p:nvPr>
            <p:ph type="title"/>
          </p:nvPr>
        </p:nvSpPr>
        <p:spPr>
          <a:xfrm>
            <a:off x="899260" y="444753"/>
            <a:ext cx="10735081" cy="825867"/>
          </a:xfrm>
          <a:prstGeom prst="rect">
            <a:avLst/>
          </a:prstGeom>
        </p:spPr>
        <p:txBody>
          <a:bodyPr vert="horz" wrap="square" lIns="0" tIns="12700" rIns="0" bIns="0" rtlCol="0">
            <a:spAutoFit/>
          </a:bodyPr>
          <a:lstStyle/>
          <a:p>
            <a:pPr marL="12700">
              <a:lnSpc>
                <a:spcPct val="100000"/>
              </a:lnSpc>
              <a:spcBef>
                <a:spcPts val="100"/>
              </a:spcBef>
            </a:pPr>
            <a:r>
              <a:rPr lang="en-US" sz="3600" b="0" spc="-5" dirty="0">
                <a:solidFill>
                  <a:srgbClr val="242424"/>
                </a:solidFill>
              </a:rPr>
              <a:t>Seasoned Core Team (Cont.)		</a:t>
            </a:r>
            <a:endParaRPr sz="3600" b="0" spc="-5" dirty="0">
              <a:solidFill>
                <a:srgbClr val="242424"/>
              </a:solidFill>
            </a:endParaRPr>
          </a:p>
          <a:p>
            <a:pPr marL="12700">
              <a:lnSpc>
                <a:spcPct val="100000"/>
              </a:lnSpc>
              <a:spcBef>
                <a:spcPts val="55"/>
              </a:spcBef>
            </a:pPr>
            <a:r>
              <a:rPr lang="en-US" sz="1600" b="0" spc="-70" dirty="0">
                <a:latin typeface="Verdana"/>
                <a:cs typeface="Verdana"/>
              </a:rPr>
              <a:t>Wealth of Experience</a:t>
            </a:r>
            <a:endParaRPr sz="1600" dirty="0">
              <a:latin typeface="Verdana"/>
              <a:cs typeface="Verdana"/>
            </a:endParaRPr>
          </a:p>
        </p:txBody>
      </p:sp>
      <p:grpSp>
        <p:nvGrpSpPr>
          <p:cNvPr id="19" name="object 3"/>
          <p:cNvGrpSpPr/>
          <p:nvPr/>
        </p:nvGrpSpPr>
        <p:grpSpPr>
          <a:xfrm>
            <a:off x="865807" y="1361374"/>
            <a:ext cx="10801985" cy="91440"/>
            <a:chOff x="679704" y="1176529"/>
            <a:chExt cx="10801985" cy="91440"/>
          </a:xfrm>
        </p:grpSpPr>
        <p:sp>
          <p:nvSpPr>
            <p:cNvPr id="20"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1"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2"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23"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26" name="Rectangle 25"/>
          <p:cNvSpPr/>
          <p:nvPr/>
        </p:nvSpPr>
        <p:spPr>
          <a:xfrm>
            <a:off x="695522" y="1498191"/>
            <a:ext cx="9491623" cy="5611793"/>
          </a:xfrm>
          <a:prstGeom prst="rect">
            <a:avLst/>
          </a:prstGeom>
        </p:spPr>
        <p:txBody>
          <a:bodyPr wrap="square">
            <a:spAutoFit/>
          </a:bodyPr>
          <a:lstStyle/>
          <a:p>
            <a:pPr marR="117475" algn="just">
              <a:spcBef>
                <a:spcPts val="1010"/>
              </a:spcBef>
              <a:tabLst>
                <a:tab pos="299085" algn="l"/>
                <a:tab pos="299720" algn="l"/>
              </a:tabLst>
            </a:pPr>
            <a:r>
              <a:rPr lang="en-IN" sz="1600" b="1" i="0" u="sng" dirty="0">
                <a:solidFill>
                  <a:srgbClr val="000000"/>
                </a:solidFill>
                <a:effectLst/>
                <a:highlight>
                  <a:srgbClr val="FFFFFF"/>
                </a:highlight>
              </a:rPr>
              <a:t>Varsha Valecha, </a:t>
            </a:r>
            <a:r>
              <a:rPr lang="en-IN" sz="1600" b="1" u="sng" dirty="0">
                <a:solidFill>
                  <a:srgbClr val="000000"/>
                </a:solidFill>
                <a:highlight>
                  <a:srgbClr val="FFFFFF"/>
                </a:highlight>
              </a:rPr>
              <a:t>Principal Officer</a:t>
            </a:r>
            <a:r>
              <a:rPr lang="en-IN" sz="1600" b="1" i="0" u="sng" dirty="0">
                <a:solidFill>
                  <a:srgbClr val="000000"/>
                </a:solidFill>
                <a:effectLst/>
                <a:highlight>
                  <a:srgbClr val="FFFFFF"/>
                </a:highlight>
              </a:rPr>
              <a:t> </a:t>
            </a:r>
            <a:r>
              <a:rPr lang="en-IN" sz="1600" b="1" u="sng" dirty="0">
                <a:solidFill>
                  <a:srgbClr val="000000"/>
                </a:solidFill>
                <a:highlight>
                  <a:srgbClr val="FFFFFF"/>
                </a:highlight>
              </a:rPr>
              <a:t>(GIFT Branch)</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With over 30 years' experience in Investment Banking and Indian Equities, has managed Fundraising Mandates and Mergers &amp; Acquisitions for prominent organizations like Infosys, Hindalco, and HCL Technologies. She was also associated with Enam, Royal Bank of Scotland, and Edelweiss.</a:t>
            </a:r>
          </a:p>
          <a:p>
            <a:pPr marL="297815" marR="117475" indent="-285750" algn="just">
              <a:lnSpc>
                <a:spcPct val="100000"/>
              </a:lnSpc>
              <a:spcBef>
                <a:spcPts val="1010"/>
              </a:spcBef>
              <a:buFont typeface="Wingdings" panose="05000000000000000000" pitchFamily="2" charset="2"/>
              <a:buChar char="Ø"/>
              <a:tabLst>
                <a:tab pos="299085" algn="l"/>
                <a:tab pos="299720" algn="l"/>
              </a:tabLst>
            </a:pPr>
            <a:r>
              <a:rPr lang="en-US" sz="1200" dirty="0"/>
              <a:t>Her expertise spans diverse industries, reflecting her deep understanding of corporate landscapes and her commitment to social initiatives.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a:t>
            </a:r>
            <a:r>
              <a:rPr lang="en-US" sz="1200" dirty="0" err="1"/>
              <a:t>B.Com</a:t>
            </a:r>
            <a:r>
              <a:rPr lang="en-US" sz="1200" dirty="0"/>
              <a:t> and has completed Masters in Management Studies from the Mumbai University.</a:t>
            </a:r>
          </a:p>
          <a:p>
            <a:pPr marR="117475" algn="just">
              <a:spcBef>
                <a:spcPts val="1010"/>
              </a:spcBef>
              <a:tabLst>
                <a:tab pos="299085" algn="l"/>
                <a:tab pos="299720" algn="l"/>
              </a:tabLst>
            </a:pPr>
            <a:endParaRPr lang="en-US" sz="1200" dirty="0">
              <a:highlight>
                <a:srgbClr val="FFFFFF"/>
              </a:highlight>
            </a:endParaRPr>
          </a:p>
          <a:p>
            <a:pPr marR="117475" algn="just">
              <a:spcBef>
                <a:spcPts val="1010"/>
              </a:spcBef>
              <a:tabLst>
                <a:tab pos="299085" algn="l"/>
                <a:tab pos="299720" algn="l"/>
              </a:tabLst>
            </a:pPr>
            <a:r>
              <a:rPr lang="en-IN" sz="1600" b="1" u="sng" dirty="0">
                <a:solidFill>
                  <a:srgbClr val="000000"/>
                </a:solidFill>
                <a:highlight>
                  <a:srgbClr val="FFFFFF"/>
                </a:highlight>
              </a:rPr>
              <a:t>Vivek Jain, Equity Research Analyst &amp; Compliance Officer</a:t>
            </a: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7 years of experience in Equity Research, Business Finance, Audit &amp; Taxation. He was also associated with Bharat Petroleum and Chaturvedi &amp; Shah.</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known for his expertise in Valuation, Financial due diligence, Company Law, Taxation and Accounting &amp; Auditing Standards.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Holds Chartered Accountant (ICAI) and BCom from MDSU University</a:t>
            </a: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R="117475" algn="just">
              <a:spcBef>
                <a:spcPts val="1010"/>
              </a:spcBef>
              <a:tabLst>
                <a:tab pos="299085" algn="l"/>
                <a:tab pos="299720" algn="l"/>
              </a:tabLst>
            </a:pPr>
            <a:r>
              <a:rPr lang="en-IN" sz="1600" b="1" u="sng" dirty="0">
                <a:solidFill>
                  <a:srgbClr val="000000"/>
                </a:solidFill>
                <a:highlight>
                  <a:srgbClr val="FFFFFF"/>
                </a:highlight>
              </a:rPr>
              <a:t>Avish Bhansali, Equity Research Analyst &amp; Compliance officer (GIFT Branch)</a:t>
            </a:r>
            <a:endParaRPr lang="en-IN"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r>
              <a:rPr lang="en-US" sz="1200" dirty="0"/>
              <a:t>With 5 years’ experience in equity research, auditing, taxation, business finance and management. He focuses on auto ancillaries, capital goods, power and bearing industries.</a:t>
            </a:r>
          </a:p>
          <a:p>
            <a:pPr marL="297815" marR="117475" indent="-285750" algn="just">
              <a:spcBef>
                <a:spcPts val="1010"/>
              </a:spcBef>
              <a:buFont typeface="Wingdings" panose="05000000000000000000" pitchFamily="2" charset="2"/>
              <a:buChar char="Ø"/>
              <a:tabLst>
                <a:tab pos="299085" algn="l"/>
                <a:tab pos="299720" algn="l"/>
              </a:tabLst>
            </a:pPr>
            <a:r>
              <a:rPr lang="en-US" sz="1200" dirty="0"/>
              <a:t>He is a  Chartered Accountant (ICAI) and BCom from Gujarat University</a:t>
            </a:r>
            <a:endParaRPr lang="en-IN" sz="1200" b="1" u="sng" dirty="0">
              <a:solidFill>
                <a:srgbClr val="000000"/>
              </a:solidFill>
              <a:highlight>
                <a:srgbClr val="FFFFFF"/>
              </a:highlight>
            </a:endParaRPr>
          </a:p>
          <a:p>
            <a:pPr marL="297815" marR="117475" indent="-285750" algn="just">
              <a:spcBef>
                <a:spcPts val="1010"/>
              </a:spcBef>
              <a:buFont typeface="Wingdings" panose="05000000000000000000" pitchFamily="2" charset="2"/>
              <a:buChar char="Ø"/>
              <a:tabLst>
                <a:tab pos="299085" algn="l"/>
                <a:tab pos="299720" algn="l"/>
              </a:tabLst>
            </a:pPr>
            <a:endParaRPr lang="en-US" sz="1200" dirty="0"/>
          </a:p>
          <a:p>
            <a:pPr marL="297815" marR="117475" indent="-285750" algn="just">
              <a:spcBef>
                <a:spcPts val="1010"/>
              </a:spcBef>
              <a:buFont typeface="Wingdings" panose="05000000000000000000" pitchFamily="2" charset="2"/>
              <a:buChar char="Ø"/>
              <a:tabLst>
                <a:tab pos="299085" algn="l"/>
                <a:tab pos="299720" algn="l"/>
              </a:tabLst>
            </a:pPr>
            <a:endParaRPr lang="en-US" sz="1200" dirty="0"/>
          </a:p>
        </p:txBody>
      </p:sp>
      <p:graphicFrame>
        <p:nvGraphicFramePr>
          <p:cNvPr id="2" name="Diagram 1">
            <a:extLst>
              <a:ext uri="{FF2B5EF4-FFF2-40B4-BE49-F238E27FC236}">
                <a16:creationId xmlns:a16="http://schemas.microsoft.com/office/drawing/2014/main" id="{49DB7997-1314-B6C4-461D-DA619ECFAF1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Slide Number Placeholder 3">
            <a:extLst>
              <a:ext uri="{FF2B5EF4-FFF2-40B4-BE49-F238E27FC236}">
                <a16:creationId xmlns:a16="http://schemas.microsoft.com/office/drawing/2014/main" id="{15A1352C-61C8-8AD5-2B2C-068C92E63D1B}"/>
              </a:ext>
            </a:extLst>
          </p:cNvPr>
          <p:cNvSpPr>
            <a:spLocks noGrp="1"/>
          </p:cNvSpPr>
          <p:nvPr>
            <p:ph type="sldNum" sz="quarter" idx="7"/>
          </p:nvPr>
        </p:nvSpPr>
        <p:spPr/>
        <p:txBody>
          <a:bodyPr/>
          <a:lstStyle/>
          <a:p>
            <a:fld id="{B6F15528-21DE-4FAA-801E-634DDDAF4B2B}" type="slidenum">
              <a:rPr lang="en-IN" smtClean="0"/>
              <a:t>6</a:t>
            </a:fld>
            <a:endParaRPr lang="en-IN" dirty="0"/>
          </a:p>
        </p:txBody>
      </p:sp>
      <p:pic>
        <p:nvPicPr>
          <p:cNvPr id="11" name="Picture 10" descr="A person smiling at the camera">
            <a:extLst>
              <a:ext uri="{FF2B5EF4-FFF2-40B4-BE49-F238E27FC236}">
                <a16:creationId xmlns:a16="http://schemas.microsoft.com/office/drawing/2014/main" id="{9CB948BB-3E79-F2EE-BD86-0B5F8DCED23D}"/>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382106" y="5004134"/>
            <a:ext cx="1159781" cy="1386803"/>
          </a:xfrm>
          <a:prstGeom prst="rect">
            <a:avLst/>
          </a:prstGeom>
        </p:spPr>
      </p:pic>
      <p:pic>
        <p:nvPicPr>
          <p:cNvPr id="6" name="Picture 5">
            <a:extLst>
              <a:ext uri="{FF2B5EF4-FFF2-40B4-BE49-F238E27FC236}">
                <a16:creationId xmlns:a16="http://schemas.microsoft.com/office/drawing/2014/main" id="{4E48462B-D848-E593-92D1-D39DD8B6D18A}"/>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377082" y="1834692"/>
            <a:ext cx="1160596" cy="1365708"/>
          </a:xfrm>
          <a:prstGeom prst="rect">
            <a:avLst/>
          </a:prstGeom>
        </p:spPr>
      </p:pic>
    </p:spTree>
    <p:extLst>
      <p:ext uri="{BB962C8B-B14F-4D97-AF65-F5344CB8AC3E}">
        <p14:creationId xmlns:p14="http://schemas.microsoft.com/office/powerpoint/2010/main" val="3971038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9979F6C-6E72-2B65-384A-DCE3EA60D061}"/>
              </a:ext>
            </a:extLst>
          </p:cNvPr>
          <p:cNvSpPr>
            <a:spLocks noGrp="1"/>
          </p:cNvSpPr>
          <p:nvPr>
            <p:ph type="body" idx="1"/>
          </p:nvPr>
        </p:nvSpPr>
        <p:spPr>
          <a:xfrm>
            <a:off x="895304" y="1669996"/>
            <a:ext cx="5276896" cy="3457357"/>
          </a:xfrm>
        </p:spPr>
        <p:txBody>
          <a:bodyPr/>
          <a:lstStyle/>
          <a:p>
            <a:pPr marL="12065" marR="117475" algn="just">
              <a:spcBef>
                <a:spcPts val="1010"/>
              </a:spcBef>
              <a:tabLst>
                <a:tab pos="299085" algn="l"/>
                <a:tab pos="299720" algn="l"/>
              </a:tabLst>
            </a:pPr>
            <a:r>
              <a:rPr lang="en-IN" sz="1600" b="1" u="sng" dirty="0">
                <a:solidFill>
                  <a:srgbClr val="000000"/>
                </a:solidFill>
                <a:highlight>
                  <a:srgbClr val="FFFFFF"/>
                </a:highlight>
              </a:rPr>
              <a:t>Suvarna Patil, Equity Research Analyst</a:t>
            </a:r>
          </a:p>
          <a:p>
            <a:pPr marL="297815" marR="117475" indent="-2857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rPr>
              <a:t>With 10 years of experience in Equity Research and Financial Research, including working with CMIE and ICICI Bank. She is known for </a:t>
            </a:r>
            <a:r>
              <a:rPr lang="en-US" sz="1200" dirty="0">
                <a:solidFill>
                  <a:srgbClr val="000000"/>
                </a:solidFill>
                <a:highlight>
                  <a:srgbClr val="FFFFFF"/>
                </a:highlight>
              </a:rPr>
              <a:t>her </a:t>
            </a:r>
            <a:r>
              <a:rPr lang="en-US" sz="1200" b="0" i="0" dirty="0">
                <a:solidFill>
                  <a:srgbClr val="000000"/>
                </a:solidFill>
                <a:effectLst/>
                <a:highlight>
                  <a:srgbClr val="FFFFFF"/>
                </a:highlight>
              </a:rPr>
              <a:t>expertise in Financial Modeling, Earnings Forecasting, Financial Statement Analysis. </a:t>
            </a:r>
          </a:p>
          <a:p>
            <a:pPr marL="297815" marR="117475" indent="-285750" algn="just">
              <a:spcBef>
                <a:spcPts val="1010"/>
              </a:spcBef>
              <a:buFont typeface="Wingdings" panose="05000000000000000000" pitchFamily="2" charset="2"/>
              <a:buChar char="Ø"/>
              <a:tabLst>
                <a:tab pos="299085" algn="l"/>
                <a:tab pos="299720" algn="l"/>
              </a:tabLst>
            </a:pPr>
            <a:r>
              <a:rPr lang="en-US" sz="1200" dirty="0">
                <a:solidFill>
                  <a:srgbClr val="000000"/>
                </a:solidFill>
                <a:highlight>
                  <a:srgbClr val="FFFFFF"/>
                </a:highlight>
              </a:rPr>
              <a:t>She is an </a:t>
            </a:r>
            <a:r>
              <a:rPr lang="en-US" sz="1200" b="0" i="0" dirty="0">
                <a:solidFill>
                  <a:srgbClr val="000000"/>
                </a:solidFill>
                <a:effectLst/>
                <a:highlight>
                  <a:srgbClr val="FFFFFF"/>
                </a:highlight>
              </a:rPr>
              <a:t>MBA in Finance from NMIMS and an MCom from Mumbai University.</a:t>
            </a:r>
          </a:p>
          <a:p>
            <a:pPr marR="117475" algn="just">
              <a:spcBef>
                <a:spcPts val="1010"/>
              </a:spcBef>
              <a:tabLst>
                <a:tab pos="299085" algn="l"/>
                <a:tab pos="299720" algn="l"/>
              </a:tabLst>
            </a:pPr>
            <a:br>
              <a:rPr lang="en-US" sz="1000" dirty="0"/>
            </a:br>
            <a:br>
              <a:rPr lang="en-US" sz="1000" dirty="0"/>
            </a:br>
            <a:r>
              <a:rPr lang="en-IN" sz="1600" b="1" u="sng" dirty="0">
                <a:solidFill>
                  <a:srgbClr val="000000"/>
                </a:solidFill>
                <a:highlight>
                  <a:srgbClr val="FFFFFF"/>
                </a:highlight>
              </a:rPr>
              <a:t>Jinesh Gohil, Fund Management</a:t>
            </a:r>
          </a:p>
          <a:p>
            <a:pPr marR="117475" algn="just">
              <a:spcBef>
                <a:spcPts val="1010"/>
              </a:spcBef>
              <a:tabLst>
                <a:tab pos="299085" algn="l"/>
                <a:tab pos="299720" algn="l"/>
              </a:tabLst>
            </a:pPr>
            <a:endParaRPr lang="en-IN" sz="100" b="1" u="sng" dirty="0">
              <a:solidFill>
                <a:srgbClr val="000000"/>
              </a:solidFill>
              <a:highlight>
                <a:srgbClr val="FFFFFF"/>
              </a:highlight>
            </a:endParaRPr>
          </a:p>
          <a:p>
            <a:pPr marL="285750" indent="-285750" algn="l">
              <a:buFont typeface="Wingdings" panose="05000000000000000000" pitchFamily="2" charset="2"/>
              <a:buChar char="Ø"/>
            </a:pPr>
            <a:r>
              <a:rPr lang="en-US" sz="1200" dirty="0">
                <a:solidFill>
                  <a:srgbClr val="000000"/>
                </a:solidFill>
                <a:highlight>
                  <a:srgbClr val="FFFFFF"/>
                </a:highlight>
              </a:rPr>
              <a:t>With 3 years in equity and derivatives trading, he excels in fund management, trading desk operations, and equity research.  Experienced in creating valuation models, executing trades and optimizing strategies for performance.</a:t>
            </a:r>
          </a:p>
          <a:p>
            <a:pPr algn="l"/>
            <a:r>
              <a:rPr lang="en-US" sz="1200" dirty="0">
                <a:solidFill>
                  <a:srgbClr val="000000"/>
                </a:solidFill>
                <a:highlight>
                  <a:srgbClr val="FFFFFF"/>
                </a:highlight>
              </a:rPr>
              <a:t>	</a:t>
            </a:r>
          </a:p>
          <a:p>
            <a:pPr marL="285750" indent="-285750" algn="l">
              <a:buFont typeface="Wingdings" panose="05000000000000000000" pitchFamily="2" charset="2"/>
              <a:buChar char="Ø"/>
            </a:pPr>
            <a:r>
              <a:rPr lang="en-US" sz="1200" dirty="0">
                <a:solidFill>
                  <a:srgbClr val="000000"/>
                </a:solidFill>
                <a:highlight>
                  <a:srgbClr val="FFFFFF"/>
                </a:highlight>
              </a:rPr>
              <a:t>He is a </a:t>
            </a:r>
            <a:r>
              <a:rPr lang="en-US" sz="1200" dirty="0" err="1">
                <a:solidFill>
                  <a:srgbClr val="000000"/>
                </a:solidFill>
                <a:highlight>
                  <a:srgbClr val="FFFFFF"/>
                </a:highlight>
              </a:rPr>
              <a:t>B.Com</a:t>
            </a:r>
            <a:r>
              <a:rPr lang="en-US" sz="1200" dirty="0">
                <a:solidFill>
                  <a:srgbClr val="000000"/>
                </a:solidFill>
                <a:highlight>
                  <a:srgbClr val="FFFFFF"/>
                </a:highlight>
              </a:rPr>
              <a:t> and holds a Research Analyst certification from NISM (Series XV).</a:t>
            </a:r>
            <a:endParaRPr lang="en-IN" sz="1200" dirty="0">
              <a:solidFill>
                <a:srgbClr val="000000"/>
              </a:solidFill>
              <a:highlight>
                <a:srgbClr val="FFFFFF"/>
              </a:highlight>
            </a:endParaRPr>
          </a:p>
          <a:p>
            <a:pPr marL="285750" marR="117475" indent="-285750" algn="just">
              <a:spcBef>
                <a:spcPts val="1010"/>
              </a:spcBef>
              <a:buFont typeface="Wingdings" panose="05000000000000000000" pitchFamily="2" charset="2"/>
              <a:buChar char="Ø"/>
              <a:tabLst>
                <a:tab pos="299085" algn="l"/>
                <a:tab pos="299720" algn="l"/>
              </a:tabLst>
            </a:pPr>
            <a:endParaRPr lang="en-US" sz="1000" dirty="0"/>
          </a:p>
        </p:txBody>
      </p:sp>
      <p:sp>
        <p:nvSpPr>
          <p:cNvPr id="4" name="object 2">
            <a:extLst>
              <a:ext uri="{FF2B5EF4-FFF2-40B4-BE49-F238E27FC236}">
                <a16:creationId xmlns:a16="http://schemas.microsoft.com/office/drawing/2014/main" id="{13A9FAF6-AC75-8355-A75D-9276DB4C3155}"/>
              </a:ext>
            </a:extLst>
          </p:cNvPr>
          <p:cNvSpPr txBox="1">
            <a:spLocks/>
          </p:cNvSpPr>
          <p:nvPr/>
        </p:nvSpPr>
        <p:spPr>
          <a:xfrm>
            <a:off x="899260" y="444753"/>
            <a:ext cx="10735081" cy="825867"/>
          </a:xfrm>
          <a:prstGeom prst="rect">
            <a:avLst/>
          </a:prstGeom>
        </p:spPr>
        <p:txBody>
          <a:bodyPr vert="horz" wrap="square" lIns="0" tIns="12700" rIns="0" bIns="0" rtlCol="0">
            <a:spAutoFit/>
          </a:bodyPr>
          <a:lstStyle>
            <a:lvl1pPr>
              <a:defRPr sz="6000" b="1" i="0">
                <a:solidFill>
                  <a:schemeClr val="tx1"/>
                </a:solidFill>
                <a:latin typeface="Segoe UI"/>
                <a:ea typeface="+mj-ea"/>
                <a:cs typeface="Segoe UI"/>
              </a:defRPr>
            </a:lvl1pPr>
          </a:lstStyle>
          <a:p>
            <a:pPr marL="12700">
              <a:spcBef>
                <a:spcPts val="100"/>
              </a:spcBef>
            </a:pPr>
            <a:r>
              <a:rPr lang="en-US" sz="3600" b="0" kern="0" spc="-5" dirty="0">
                <a:solidFill>
                  <a:srgbClr val="242424"/>
                </a:solidFill>
              </a:rPr>
              <a:t>Research &amp; Operations Team 		</a:t>
            </a:r>
          </a:p>
          <a:p>
            <a:pPr marL="12700">
              <a:spcBef>
                <a:spcPts val="55"/>
              </a:spcBef>
            </a:pPr>
            <a:r>
              <a:rPr lang="en-US" sz="1600" b="0" kern="0" spc="-70" dirty="0">
                <a:latin typeface="Verdana"/>
                <a:cs typeface="Verdana"/>
              </a:rPr>
              <a:t>Wealth of Experience</a:t>
            </a:r>
            <a:endParaRPr lang="en-US" sz="1600" kern="0" dirty="0">
              <a:latin typeface="Verdana"/>
              <a:cs typeface="Verdana"/>
            </a:endParaRPr>
          </a:p>
        </p:txBody>
      </p:sp>
      <p:graphicFrame>
        <p:nvGraphicFramePr>
          <p:cNvPr id="5" name="Diagram 4">
            <a:extLst>
              <a:ext uri="{FF2B5EF4-FFF2-40B4-BE49-F238E27FC236}">
                <a16:creationId xmlns:a16="http://schemas.microsoft.com/office/drawing/2014/main" id="{EC95DB8A-D4B4-935F-1208-B4864E4B8229}"/>
              </a:ext>
            </a:extLst>
          </p:cNvPr>
          <p:cNvGraphicFramePr/>
          <p:nvPr/>
        </p:nvGraphicFramePr>
        <p:xfrm>
          <a:off x="10106661" y="45377"/>
          <a:ext cx="1556468" cy="12706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 name="object 3">
            <a:extLst>
              <a:ext uri="{FF2B5EF4-FFF2-40B4-BE49-F238E27FC236}">
                <a16:creationId xmlns:a16="http://schemas.microsoft.com/office/drawing/2014/main" id="{88043392-42A2-AF79-CB8D-25BFB518359A}"/>
              </a:ext>
            </a:extLst>
          </p:cNvPr>
          <p:cNvGrpSpPr/>
          <p:nvPr/>
        </p:nvGrpSpPr>
        <p:grpSpPr>
          <a:xfrm>
            <a:off x="865807" y="1361374"/>
            <a:ext cx="10801985" cy="91440"/>
            <a:chOff x="679704" y="1176529"/>
            <a:chExt cx="10801985" cy="91440"/>
          </a:xfrm>
        </p:grpSpPr>
        <p:sp>
          <p:nvSpPr>
            <p:cNvPr id="7" name="object 4">
              <a:extLst>
                <a:ext uri="{FF2B5EF4-FFF2-40B4-BE49-F238E27FC236}">
                  <a16:creationId xmlns:a16="http://schemas.microsoft.com/office/drawing/2014/main" id="{498DFBB2-B1CF-7F71-B4D3-63A9350E238E}"/>
                </a:ext>
              </a:extLst>
            </p:cNvPr>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8" name="object 5">
              <a:extLst>
                <a:ext uri="{FF2B5EF4-FFF2-40B4-BE49-F238E27FC236}">
                  <a16:creationId xmlns:a16="http://schemas.microsoft.com/office/drawing/2014/main" id="{BF3EF988-CA74-2354-1772-DE06A5121E3E}"/>
                </a:ext>
              </a:extLst>
            </p:cNvPr>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9" name="object 6">
              <a:extLst>
                <a:ext uri="{FF2B5EF4-FFF2-40B4-BE49-F238E27FC236}">
                  <a16:creationId xmlns:a16="http://schemas.microsoft.com/office/drawing/2014/main" id="{585C5AF5-0A92-5591-50B1-D5961CF0983D}"/>
                </a:ext>
              </a:extLst>
            </p:cNvPr>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10" name="object 7">
              <a:extLst>
                <a:ext uri="{FF2B5EF4-FFF2-40B4-BE49-F238E27FC236}">
                  <a16:creationId xmlns:a16="http://schemas.microsoft.com/office/drawing/2014/main" id="{35C73163-04C0-3F1F-6C45-8ADEF65D9B79}"/>
                </a:ext>
              </a:extLst>
            </p:cNvPr>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11" name="Text Placeholder 2">
            <a:extLst>
              <a:ext uri="{FF2B5EF4-FFF2-40B4-BE49-F238E27FC236}">
                <a16:creationId xmlns:a16="http://schemas.microsoft.com/office/drawing/2014/main" id="{96F949BD-BD3F-E47E-FE5C-45F191C5624F}"/>
              </a:ext>
            </a:extLst>
          </p:cNvPr>
          <p:cNvSpPr txBox="1">
            <a:spLocks/>
          </p:cNvSpPr>
          <p:nvPr/>
        </p:nvSpPr>
        <p:spPr>
          <a:xfrm>
            <a:off x="6310043" y="1715373"/>
            <a:ext cx="5276897" cy="3459922"/>
          </a:xfrm>
          <a:prstGeom prst="rect">
            <a:avLst/>
          </a:prstGeom>
        </p:spPr>
        <p:txBody>
          <a:bodyPr wrap="square" lIns="0" tIns="0" rIns="0" bIns="0">
            <a:spAutoFit/>
          </a:bodyPr>
          <a:lstStyle>
            <a:lvl1pPr marL="0">
              <a:defRPr b="0" i="0">
                <a:solidFill>
                  <a:schemeClr val="tx1"/>
                </a:solidFill>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R="117475" algn="just">
              <a:spcBef>
                <a:spcPts val="1010"/>
              </a:spcBef>
              <a:tabLst>
                <a:tab pos="299085" algn="l"/>
                <a:tab pos="299720" algn="l"/>
              </a:tabLst>
            </a:pPr>
            <a:r>
              <a:rPr lang="en-IN" sz="1600" b="1" u="sng" kern="0" dirty="0">
                <a:solidFill>
                  <a:srgbClr val="000000"/>
                </a:solidFill>
                <a:highlight>
                  <a:srgbClr val="FFFFFF"/>
                </a:highlight>
              </a:rPr>
              <a:t>Nisha Dhadve,</a:t>
            </a:r>
            <a:r>
              <a:rPr lang="en-US" sz="1600" b="1" i="0" u="sng" dirty="0">
                <a:solidFill>
                  <a:srgbClr val="000000"/>
                </a:solidFill>
                <a:effectLst/>
                <a:highlight>
                  <a:srgbClr val="FFFFFF"/>
                </a:highlight>
                <a:latin typeface="times new roman" panose="02020603050405020304" pitchFamily="18" charset="0"/>
              </a:rPr>
              <a:t> Senior Manager and Relationship Manager</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With over 7 years of experience in PMS Operations and Execution, Relationship Manager, Client Service Executive and an Accountant. She was also associated with Invesco AMC</a:t>
            </a:r>
            <a:r>
              <a:rPr lang="en-US" sz="1200" b="1" u="sng" dirty="0">
                <a:solidFill>
                  <a:srgbClr val="000000"/>
                </a:solidFill>
                <a:highlight>
                  <a:srgbClr val="FFFFFF"/>
                </a:highlight>
                <a:latin typeface="times new roman" panose="02020603050405020304" pitchFamily="18" charset="0"/>
              </a:rPr>
              <a:t>.</a:t>
            </a:r>
          </a:p>
          <a:p>
            <a:pPr marL="171450" marR="117475" indent="-171450" algn="just">
              <a:spcBef>
                <a:spcPts val="1010"/>
              </a:spcBef>
              <a:buFont typeface="Wingdings" panose="05000000000000000000" pitchFamily="2" charset="2"/>
              <a:buChar char="Ø"/>
              <a:tabLst>
                <a:tab pos="299085" algn="l"/>
                <a:tab pos="299720" algn="l"/>
              </a:tabLst>
            </a:pPr>
            <a:r>
              <a:rPr lang="en-US" sz="1200" b="0" i="0" dirty="0">
                <a:solidFill>
                  <a:srgbClr val="000000"/>
                </a:solidFill>
                <a:effectLst/>
                <a:highlight>
                  <a:srgbClr val="FFFFFF"/>
                </a:highlight>
                <a:latin typeface="times new roman" panose="02020603050405020304" pitchFamily="18" charset="0"/>
              </a:rPr>
              <a:t>She </a:t>
            </a:r>
            <a:r>
              <a:rPr lang="en-US" sz="1200" dirty="0">
                <a:solidFill>
                  <a:srgbClr val="000000"/>
                </a:solidFill>
                <a:highlight>
                  <a:srgbClr val="FFFFFF"/>
                </a:highlight>
                <a:latin typeface="times new roman" panose="02020603050405020304" pitchFamily="18" charset="0"/>
              </a:rPr>
              <a:t>i</a:t>
            </a:r>
            <a:r>
              <a:rPr lang="en-US" sz="1200" b="0" i="0" dirty="0">
                <a:solidFill>
                  <a:srgbClr val="000000"/>
                </a:solidFill>
                <a:effectLst/>
                <a:highlight>
                  <a:srgbClr val="FFFFFF"/>
                </a:highlight>
                <a:latin typeface="times new roman" panose="02020603050405020304" pitchFamily="18" charset="0"/>
              </a:rPr>
              <a:t>s a </a:t>
            </a:r>
            <a:r>
              <a:rPr lang="en-US" sz="1200" b="0" i="0" dirty="0" err="1">
                <a:solidFill>
                  <a:srgbClr val="000000"/>
                </a:solidFill>
                <a:effectLst/>
                <a:highlight>
                  <a:srgbClr val="FFFFFF"/>
                </a:highlight>
                <a:latin typeface="times new roman" panose="02020603050405020304" pitchFamily="18" charset="0"/>
              </a:rPr>
              <a:t>B.Com</a:t>
            </a:r>
            <a:r>
              <a:rPr lang="en-US" sz="1200" b="0" i="0" dirty="0">
                <a:solidFill>
                  <a:srgbClr val="000000"/>
                </a:solidFill>
                <a:effectLst/>
                <a:highlight>
                  <a:srgbClr val="FFFFFF"/>
                </a:highlight>
                <a:latin typeface="times new roman" panose="02020603050405020304" pitchFamily="18" charset="0"/>
              </a:rPr>
              <a:t>, </a:t>
            </a:r>
            <a:r>
              <a:rPr lang="en-US" sz="1200" b="0" i="0" dirty="0" err="1">
                <a:solidFill>
                  <a:srgbClr val="000000"/>
                </a:solidFill>
                <a:effectLst/>
                <a:highlight>
                  <a:srgbClr val="FFFFFF"/>
                </a:highlight>
                <a:latin typeface="times new roman" panose="02020603050405020304" pitchFamily="18" charset="0"/>
              </a:rPr>
              <a:t>M.Com</a:t>
            </a:r>
            <a:r>
              <a:rPr lang="en-US" sz="1200" b="0" i="0" dirty="0">
                <a:solidFill>
                  <a:srgbClr val="000000"/>
                </a:solidFill>
                <a:effectLst/>
                <a:highlight>
                  <a:srgbClr val="FFFFFF"/>
                </a:highlight>
                <a:latin typeface="times new roman" panose="02020603050405020304" pitchFamily="18" charset="0"/>
              </a:rPr>
              <a:t> from Mumbai University</a:t>
            </a:r>
            <a:r>
              <a:rPr lang="en-US" sz="1200" b="1" i="0" u="sng" dirty="0">
                <a:solidFill>
                  <a:srgbClr val="000000"/>
                </a:solidFill>
                <a:effectLst/>
                <a:highlight>
                  <a:srgbClr val="FFFFFF"/>
                </a:highlight>
                <a:latin typeface="times new roman" panose="02020603050405020304" pitchFamily="18" charset="0"/>
              </a:rPr>
              <a:t>.</a:t>
            </a:r>
            <a:r>
              <a:rPr lang="en-IN" sz="1200" b="1" u="sng" kern="0" dirty="0">
                <a:solidFill>
                  <a:srgbClr val="000000"/>
                </a:solidFill>
                <a:highlight>
                  <a:srgbClr val="FFFFFF"/>
                </a:highlight>
              </a:rPr>
              <a:t> </a:t>
            </a:r>
          </a:p>
          <a:p>
            <a:pPr marR="117475" algn="just">
              <a:spcBef>
                <a:spcPts val="1010"/>
              </a:spcBef>
              <a:tabLst>
                <a:tab pos="299085" algn="l"/>
                <a:tab pos="299720" algn="l"/>
              </a:tabLst>
            </a:pPr>
            <a:r>
              <a:rPr lang="en-US" sz="1600" b="1" u="sng" kern="0" dirty="0">
                <a:solidFill>
                  <a:srgbClr val="000000"/>
                </a:solidFill>
                <a:highlight>
                  <a:srgbClr val="FFFFFF"/>
                </a:highlight>
              </a:rPr>
              <a:t>Vinita Shelar, Assistant Manager</a:t>
            </a:r>
            <a:endParaRPr lang="en-US" sz="1400" b="1" u="sng" kern="0" dirty="0">
              <a:solidFill>
                <a:srgbClr val="000000"/>
              </a:solidFill>
              <a:highlight>
                <a:srgbClr val="FFFFFF"/>
              </a:highlight>
            </a:endParaRPr>
          </a:p>
          <a:p>
            <a:pPr marL="171450" indent="-171450" algn="l">
              <a:lnSpc>
                <a:spcPct val="150000"/>
              </a:lnSpc>
              <a:buFont typeface="Wingdings" panose="05000000000000000000" pitchFamily="2" charset="2"/>
              <a:buChar char="Ø"/>
            </a:pPr>
            <a:r>
              <a:rPr lang="en-US" sz="1200" b="0" i="0" dirty="0">
                <a:solidFill>
                  <a:srgbClr val="000000"/>
                </a:solidFill>
                <a:effectLst/>
                <a:highlight>
                  <a:srgbClr val="FFFFFF"/>
                </a:highlight>
              </a:rPr>
              <a:t>With over 10 years </a:t>
            </a:r>
            <a:r>
              <a:rPr lang="en-US" sz="1200" dirty="0">
                <a:solidFill>
                  <a:srgbClr val="000000"/>
                </a:solidFill>
                <a:highlight>
                  <a:srgbClr val="FFFFFF"/>
                </a:highlight>
              </a:rPr>
              <a:t>of experience  in data entry, back office, finance &amp; accounts. She </a:t>
            </a:r>
            <a:r>
              <a:rPr lang="en-US" sz="1200" b="0" i="0" dirty="0">
                <a:solidFill>
                  <a:srgbClr val="000000"/>
                </a:solidFill>
                <a:effectLst/>
                <a:highlight>
                  <a:srgbClr val="FFFFFF"/>
                </a:highlight>
              </a:rPr>
              <a:t>worked </a:t>
            </a:r>
            <a:r>
              <a:rPr lang="en-US" sz="1200" dirty="0">
                <a:solidFill>
                  <a:srgbClr val="000000"/>
                </a:solidFill>
                <a:highlight>
                  <a:srgbClr val="FFFFFF"/>
                </a:highlight>
              </a:rPr>
              <a:t>at</a:t>
            </a:r>
            <a:r>
              <a:rPr lang="en-US" sz="1200" b="0" i="0" dirty="0">
                <a:solidFill>
                  <a:srgbClr val="000000"/>
                </a:solidFill>
                <a:effectLst/>
                <a:highlight>
                  <a:srgbClr val="FFFFFF"/>
                </a:highlight>
              </a:rPr>
              <a:t> </a:t>
            </a:r>
            <a:r>
              <a:rPr lang="en-US" sz="1200" b="0" i="0" dirty="0" err="1">
                <a:solidFill>
                  <a:srgbClr val="000000"/>
                </a:solidFill>
                <a:effectLst/>
                <a:highlight>
                  <a:srgbClr val="FFFFFF"/>
                </a:highlight>
              </a:rPr>
              <a:t>Himraj</a:t>
            </a:r>
            <a:r>
              <a:rPr lang="en-US" sz="1200" b="0" i="0" dirty="0">
                <a:solidFill>
                  <a:srgbClr val="000000"/>
                </a:solidFill>
                <a:effectLst/>
                <a:highlight>
                  <a:srgbClr val="FFFFFF"/>
                </a:highlight>
              </a:rPr>
              <a:t> Cooling Private Limited</a:t>
            </a:r>
            <a:r>
              <a:rPr lang="en-US" sz="1200" dirty="0">
                <a:solidFill>
                  <a:srgbClr val="000000"/>
                </a:solidFill>
                <a:highlight>
                  <a:srgbClr val="FFFFFF"/>
                </a:highlight>
              </a:rPr>
              <a:t>, </a:t>
            </a:r>
            <a:r>
              <a:rPr lang="en-US" sz="1200" b="0" i="0" dirty="0" err="1">
                <a:solidFill>
                  <a:srgbClr val="000000"/>
                </a:solidFill>
                <a:effectLst/>
                <a:highlight>
                  <a:srgbClr val="FFFFFF"/>
                </a:highlight>
              </a:rPr>
              <a:t>Manba</a:t>
            </a:r>
            <a:r>
              <a:rPr lang="en-US" sz="1200" b="0" i="0" dirty="0">
                <a:solidFill>
                  <a:srgbClr val="000000"/>
                </a:solidFill>
                <a:effectLst/>
                <a:highlight>
                  <a:srgbClr val="FFFFFF"/>
                </a:highlight>
              </a:rPr>
              <a:t> Finance Private Limited and Bharat Diamond Bourse. </a:t>
            </a:r>
          </a:p>
          <a:p>
            <a:pPr algn="l">
              <a:lnSpc>
                <a:spcPct val="150000"/>
              </a:lnSpc>
            </a:pPr>
            <a:endParaRPr lang="en-US" sz="500" b="0" i="0" dirty="0">
              <a:solidFill>
                <a:srgbClr val="000000"/>
              </a:solidFill>
              <a:effectLst/>
              <a:highlight>
                <a:srgbClr val="FFFFFF"/>
              </a:highlight>
            </a:endParaRPr>
          </a:p>
          <a:p>
            <a:pPr marL="171450" indent="-171450">
              <a:lnSpc>
                <a:spcPct val="150000"/>
              </a:lnSpc>
              <a:buFont typeface="Wingdings" panose="05000000000000000000" pitchFamily="2" charset="2"/>
              <a:buChar char="Ø"/>
            </a:pPr>
            <a:r>
              <a:rPr lang="en-US" sz="1200" b="0" i="0" dirty="0">
                <a:solidFill>
                  <a:srgbClr val="000000"/>
                </a:solidFill>
                <a:effectLst/>
                <a:highlight>
                  <a:srgbClr val="FFFFFF"/>
                </a:highlight>
              </a:rPr>
              <a:t>She is a B.A  from Mumbai University.</a:t>
            </a:r>
          </a:p>
          <a:p>
            <a:pPr marR="117475" algn="just">
              <a:spcBef>
                <a:spcPts val="1010"/>
              </a:spcBef>
              <a:tabLst>
                <a:tab pos="299085" algn="l"/>
                <a:tab pos="299720" algn="l"/>
              </a:tabLst>
            </a:pPr>
            <a:endParaRPr lang="en-US" sz="1600" b="1" u="sng" kern="0" dirty="0">
              <a:solidFill>
                <a:srgbClr val="000000"/>
              </a:solidFill>
              <a:highlight>
                <a:srgbClr val="FFFFFF"/>
              </a:highlight>
            </a:endParaRPr>
          </a:p>
          <a:p>
            <a:endParaRPr lang="en-IN" sz="1600" kern="0" dirty="0"/>
          </a:p>
        </p:txBody>
      </p:sp>
      <p:pic>
        <p:nvPicPr>
          <p:cNvPr id="13" name="object 10">
            <a:extLst>
              <a:ext uri="{FF2B5EF4-FFF2-40B4-BE49-F238E27FC236}">
                <a16:creationId xmlns:a16="http://schemas.microsoft.com/office/drawing/2014/main" id="{538D079E-90BF-46FB-9A9D-3BEFE633F204}"/>
              </a:ext>
            </a:extLst>
          </p:cNvPr>
          <p:cNvPicPr/>
          <p:nvPr/>
        </p:nvPicPr>
        <p:blipFill>
          <a:blip r:embed="rId8" cstate="print"/>
          <a:stretch>
            <a:fillRect/>
          </a:stretch>
        </p:blipFill>
        <p:spPr>
          <a:xfrm>
            <a:off x="192023" y="6367271"/>
            <a:ext cx="826008" cy="326136"/>
          </a:xfrm>
          <a:prstGeom prst="rect">
            <a:avLst/>
          </a:prstGeom>
        </p:spPr>
      </p:pic>
      <p:sp>
        <p:nvSpPr>
          <p:cNvPr id="12" name="Slide Number Placeholder 11">
            <a:extLst>
              <a:ext uri="{FF2B5EF4-FFF2-40B4-BE49-F238E27FC236}">
                <a16:creationId xmlns:a16="http://schemas.microsoft.com/office/drawing/2014/main" id="{BE20E392-A7CE-40D6-F6FC-BACE1C8CD674}"/>
              </a:ext>
            </a:extLst>
          </p:cNvPr>
          <p:cNvSpPr>
            <a:spLocks noGrp="1"/>
          </p:cNvSpPr>
          <p:nvPr>
            <p:ph type="sldNum" sz="quarter" idx="7"/>
          </p:nvPr>
        </p:nvSpPr>
        <p:spPr/>
        <p:txBody>
          <a:bodyPr/>
          <a:lstStyle/>
          <a:p>
            <a:fld id="{B6F15528-21DE-4FAA-801E-634DDDAF4B2B}" type="slidenum">
              <a:rPr lang="en-IN" smtClean="0"/>
              <a:t>7</a:t>
            </a:fld>
            <a:endParaRPr lang="en-IN" dirty="0"/>
          </a:p>
        </p:txBody>
      </p:sp>
    </p:spTree>
    <p:extLst>
      <p:ext uri="{BB962C8B-B14F-4D97-AF65-F5344CB8AC3E}">
        <p14:creationId xmlns:p14="http://schemas.microsoft.com/office/powerpoint/2010/main" val="247580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object 9"/>
          <p:cNvPicPr/>
          <p:nvPr/>
        </p:nvPicPr>
        <p:blipFill>
          <a:blip r:embed="rId3" cstate="print"/>
          <a:stretch>
            <a:fillRect/>
          </a:stretch>
        </p:blipFill>
        <p:spPr>
          <a:xfrm>
            <a:off x="192023" y="6367271"/>
            <a:ext cx="826008" cy="326136"/>
          </a:xfrm>
          <a:prstGeom prst="rect">
            <a:avLst/>
          </a:prstGeom>
        </p:spPr>
      </p:pic>
      <p:pic>
        <p:nvPicPr>
          <p:cNvPr id="24" name="object 9"/>
          <p:cNvPicPr/>
          <p:nvPr/>
        </p:nvPicPr>
        <p:blipFill>
          <a:blip r:embed="rId3" cstate="print"/>
          <a:stretch>
            <a:fillRect/>
          </a:stretch>
        </p:blipFill>
        <p:spPr>
          <a:xfrm>
            <a:off x="192023" y="6367271"/>
            <a:ext cx="826008" cy="326136"/>
          </a:xfrm>
          <a:prstGeom prst="rect">
            <a:avLst/>
          </a:prstGeom>
        </p:spPr>
      </p:pic>
      <p:sp>
        <p:nvSpPr>
          <p:cNvPr id="25" name="object 2"/>
          <p:cNvSpPr txBox="1">
            <a:spLocks noGrp="1"/>
          </p:cNvSpPr>
          <p:nvPr>
            <p:ph type="title"/>
          </p:nvPr>
        </p:nvSpPr>
        <p:spPr>
          <a:xfrm>
            <a:off x="899260" y="444753"/>
            <a:ext cx="10735081" cy="1059264"/>
          </a:xfrm>
          <a:prstGeom prst="rect">
            <a:avLst/>
          </a:prstGeom>
        </p:spPr>
        <p:txBody>
          <a:bodyPr vert="horz" wrap="square" lIns="0" tIns="12700" rIns="0" bIns="0" rtlCol="0">
            <a:spAutoFit/>
          </a:bodyPr>
          <a:lstStyle/>
          <a:p>
            <a:pPr marL="12700">
              <a:lnSpc>
                <a:spcPct val="100000"/>
              </a:lnSpc>
              <a:spcBef>
                <a:spcPts val="100"/>
              </a:spcBef>
            </a:pPr>
            <a:r>
              <a:rPr lang="en-IN" sz="3400" b="0" spc="-5" dirty="0">
                <a:solidFill>
                  <a:srgbClr val="242424"/>
                </a:solidFill>
              </a:rPr>
              <a:t>Understanding </a:t>
            </a:r>
            <a:r>
              <a:rPr lang="en-US" sz="3400" b="0" spc="-5" dirty="0">
                <a:solidFill>
                  <a:srgbClr val="242424"/>
                </a:solidFill>
              </a:rPr>
              <a:t>Organizational and Business Transformations</a:t>
            </a:r>
            <a:endParaRPr sz="3400" b="0" spc="-5" dirty="0">
              <a:solidFill>
                <a:srgbClr val="242424"/>
              </a:solidFill>
            </a:endParaRPr>
          </a:p>
        </p:txBody>
      </p:sp>
      <p:grpSp>
        <p:nvGrpSpPr>
          <p:cNvPr id="26" name="object 3"/>
          <p:cNvGrpSpPr/>
          <p:nvPr/>
        </p:nvGrpSpPr>
        <p:grpSpPr>
          <a:xfrm>
            <a:off x="837272" y="1481918"/>
            <a:ext cx="10801985" cy="91440"/>
            <a:chOff x="679704" y="1176529"/>
            <a:chExt cx="10801985" cy="91440"/>
          </a:xfrm>
        </p:grpSpPr>
        <p:sp>
          <p:nvSpPr>
            <p:cNvPr id="27" name="object 4"/>
            <p:cNvSpPr/>
            <p:nvPr/>
          </p:nvSpPr>
          <p:spPr>
            <a:xfrm>
              <a:off x="679704" y="1176529"/>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28" name="object 5"/>
            <p:cNvSpPr/>
            <p:nvPr/>
          </p:nvSpPr>
          <p:spPr>
            <a:xfrm>
              <a:off x="3380231" y="1176529"/>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29" name="object 6"/>
            <p:cNvSpPr/>
            <p:nvPr/>
          </p:nvSpPr>
          <p:spPr>
            <a:xfrm>
              <a:off x="6080759"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30" name="object 7"/>
            <p:cNvSpPr/>
            <p:nvPr/>
          </p:nvSpPr>
          <p:spPr>
            <a:xfrm>
              <a:off x="8781287" y="1176529"/>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sp>
        <p:nvSpPr>
          <p:cNvPr id="34" name="Rectangle 33"/>
          <p:cNvSpPr/>
          <p:nvPr/>
        </p:nvSpPr>
        <p:spPr>
          <a:xfrm>
            <a:off x="685800" y="1645089"/>
            <a:ext cx="10982245" cy="5547673"/>
          </a:xfrm>
          <a:prstGeom prst="rect">
            <a:avLst/>
          </a:prstGeom>
        </p:spPr>
        <p:txBody>
          <a:bodyPr wrap="square">
            <a:spAutoFit/>
          </a:bodyPr>
          <a:lstStyle/>
          <a:p>
            <a:pPr marL="299085" indent="-287020" algn="just">
              <a:spcBef>
                <a:spcPts val="295"/>
              </a:spcBef>
              <a:buFont typeface="Wingdings"/>
              <a:buChar char=""/>
              <a:tabLst>
                <a:tab pos="299085" algn="l"/>
                <a:tab pos="299720" algn="l"/>
              </a:tabLst>
            </a:pPr>
            <a:r>
              <a:rPr lang="en-US" dirty="0"/>
              <a:t>Over three decades of learning, in a career spanning SBI, IDBI, UTI and Axis Bank, provided deep insight and hands-on experience of financing over 1000 Indian firms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Over 100 of these companies turned around out of stressed conditions. Quite a few have attained market leadership position in their respective businesses</a:t>
            </a:r>
          </a:p>
          <a:p>
            <a:pPr marL="299085" indent="-287020" algn="just">
              <a:spcBef>
                <a:spcPts val="295"/>
              </a:spcBef>
              <a:buFont typeface="Wingdings"/>
              <a:buChar char=""/>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Ability to identify turn-arounds and companies shifting orbits</a:t>
            </a:r>
          </a:p>
          <a:p>
            <a:pPr marL="12065" algn="just">
              <a:spcBef>
                <a:spcPts val="295"/>
              </a:spcBef>
              <a:tabLst>
                <a:tab pos="299085" algn="l"/>
                <a:tab pos="299720" algn="l"/>
              </a:tabLst>
            </a:pPr>
            <a:endParaRPr lang="en-US" sz="1200" dirty="0"/>
          </a:p>
          <a:p>
            <a:pPr marL="299085" indent="-287020" algn="just">
              <a:spcBef>
                <a:spcPts val="295"/>
              </a:spcBef>
              <a:buFont typeface="Wingdings"/>
              <a:buChar char=""/>
              <a:tabLst>
                <a:tab pos="299085" algn="l"/>
                <a:tab pos="299720" algn="l"/>
              </a:tabLst>
            </a:pPr>
            <a:r>
              <a:rPr lang="en-US" dirty="0"/>
              <a:t>Understand innovation of products/services through ground research combined with business analysis</a:t>
            </a:r>
          </a:p>
          <a:p>
            <a:pPr marL="12065" algn="just">
              <a:spcBef>
                <a:spcPts val="295"/>
              </a:spcBef>
              <a:tabLst>
                <a:tab pos="299085" algn="l"/>
                <a:tab pos="299720" algn="l"/>
              </a:tabLst>
            </a:pPr>
            <a:endParaRPr lang="en-US" sz="1100" dirty="0"/>
          </a:p>
          <a:p>
            <a:pPr marL="299085" indent="-287020" algn="just">
              <a:spcBef>
                <a:spcPts val="295"/>
              </a:spcBef>
              <a:buFont typeface="Wingdings"/>
              <a:buChar char=""/>
              <a:tabLst>
                <a:tab pos="299085" algn="l"/>
                <a:tab pos="299720" algn="l"/>
              </a:tabLst>
            </a:pPr>
            <a:r>
              <a:rPr lang="en-US" dirty="0"/>
              <a:t>Rigorous research process where every company must be observed closely for at least 2 years before investing</a:t>
            </a:r>
          </a:p>
          <a:p>
            <a:pPr marL="12065" algn="just">
              <a:spcBef>
                <a:spcPts val="295"/>
              </a:spcBef>
              <a:tabLst>
                <a:tab pos="299085" algn="l"/>
                <a:tab pos="299720" algn="l"/>
              </a:tabLst>
            </a:pPr>
            <a:endParaRPr lang="en-US" sz="1400" dirty="0"/>
          </a:p>
          <a:p>
            <a:pPr marL="299085" indent="-287020" algn="just">
              <a:spcBef>
                <a:spcPts val="295"/>
              </a:spcBef>
              <a:buFont typeface="Wingdings"/>
              <a:buChar char=""/>
              <a:tabLst>
                <a:tab pos="299085" algn="l"/>
                <a:tab pos="299720" algn="l"/>
              </a:tabLst>
            </a:pPr>
            <a:r>
              <a:rPr lang="en-US" dirty="0"/>
              <a:t>We create very concentrated portfolio with top 15 companies comprising 80% of the portfolio as we invest only after complete clarity and based on assumptions we feel convinced about</a:t>
            </a: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spcBef>
                <a:spcPts val="295"/>
              </a:spcBef>
              <a:buFont typeface="Wingdings" panose="05000000000000000000" pitchFamily="2" charset="2"/>
              <a:buChar char="Ø"/>
              <a:tabLst>
                <a:tab pos="542290" algn="l"/>
                <a:tab pos="542925" algn="l"/>
              </a:tabLst>
            </a:pPr>
            <a:endParaRPr lang="en-US" dirty="0">
              <a:latin typeface="Verdana"/>
              <a:cs typeface="Verdana"/>
            </a:endParaRPr>
          </a:p>
          <a:p>
            <a:pPr marL="285750" indent="-285750" algn="just">
              <a:lnSpc>
                <a:spcPct val="100000"/>
              </a:lnSpc>
              <a:spcBef>
                <a:spcPts val="295"/>
              </a:spcBef>
              <a:buFont typeface="Wingdings" panose="05000000000000000000" pitchFamily="2" charset="2"/>
              <a:buChar char="Ø"/>
              <a:tabLst>
                <a:tab pos="542290" algn="l"/>
                <a:tab pos="542925" algn="l"/>
              </a:tabLst>
            </a:pPr>
            <a:endParaRPr lang="en-US" dirty="0">
              <a:latin typeface="Verdana"/>
              <a:cs typeface="Verdana"/>
            </a:endParaRPr>
          </a:p>
        </p:txBody>
      </p:sp>
      <p:graphicFrame>
        <p:nvGraphicFramePr>
          <p:cNvPr id="2" name="Diagram 1">
            <a:extLst>
              <a:ext uri="{FF2B5EF4-FFF2-40B4-BE49-F238E27FC236}">
                <a16:creationId xmlns:a16="http://schemas.microsoft.com/office/drawing/2014/main" id="{0857C425-9058-E527-7085-F5A6C9BC572E}"/>
              </a:ext>
            </a:extLst>
          </p:cNvPr>
          <p:cNvGraphicFramePr/>
          <p:nvPr>
            <p:extLst>
              <p:ext uri="{D42A27DB-BD31-4B8C-83A1-F6EECF244321}">
                <p14:modId xmlns:p14="http://schemas.microsoft.com/office/powerpoint/2010/main" val="1474942840"/>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a:extLst>
              <a:ext uri="{FF2B5EF4-FFF2-40B4-BE49-F238E27FC236}">
                <a16:creationId xmlns:a16="http://schemas.microsoft.com/office/drawing/2014/main" id="{82065A11-37E6-CB13-DA88-129D80243FDE}"/>
              </a:ext>
            </a:extLst>
          </p:cNvPr>
          <p:cNvSpPr>
            <a:spLocks noGrp="1"/>
          </p:cNvSpPr>
          <p:nvPr>
            <p:ph type="sldNum" sz="quarter" idx="7"/>
          </p:nvPr>
        </p:nvSpPr>
        <p:spPr/>
        <p:txBody>
          <a:bodyPr/>
          <a:lstStyle/>
          <a:p>
            <a:fld id="{B6F15528-21DE-4FAA-801E-634DDDAF4B2B}" type="slidenum">
              <a:rPr lang="en-IN" smtClean="0"/>
              <a:t>8</a:t>
            </a:fld>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5601" y="818436"/>
            <a:ext cx="10632084" cy="566822"/>
          </a:xfrm>
          <a:prstGeom prst="rect">
            <a:avLst/>
          </a:prstGeom>
        </p:spPr>
        <p:txBody>
          <a:bodyPr vert="horz" wrap="square" lIns="0" tIns="12700" rIns="0" bIns="0" rtlCol="0">
            <a:spAutoFit/>
          </a:bodyPr>
          <a:lstStyle/>
          <a:p>
            <a:pPr marL="12700">
              <a:lnSpc>
                <a:spcPct val="100000"/>
              </a:lnSpc>
              <a:spcBef>
                <a:spcPts val="100"/>
              </a:spcBef>
            </a:pPr>
            <a:r>
              <a:rPr lang="en-IN" sz="3600" b="0" spc="-5" dirty="0">
                <a:solidFill>
                  <a:srgbClr val="242424"/>
                </a:solidFill>
              </a:rPr>
              <a:t>Stock Selection - </a:t>
            </a:r>
            <a:r>
              <a:rPr sz="3600" b="0" spc="-5" dirty="0">
                <a:solidFill>
                  <a:srgbClr val="242424"/>
                </a:solidFill>
              </a:rPr>
              <a:t>Investment Process</a:t>
            </a:r>
          </a:p>
        </p:txBody>
      </p:sp>
      <p:sp>
        <p:nvSpPr>
          <p:cNvPr id="3" name="object 3"/>
          <p:cNvSpPr txBox="1">
            <a:spLocks noGrp="1"/>
          </p:cNvSpPr>
          <p:nvPr>
            <p:ph sz="half" idx="2"/>
          </p:nvPr>
        </p:nvSpPr>
        <p:spPr>
          <a:xfrm>
            <a:off x="746861" y="1439562"/>
            <a:ext cx="10802238" cy="7620676"/>
          </a:xfrm>
          <a:prstGeom prst="rect">
            <a:avLst/>
          </a:prstGeom>
        </p:spPr>
        <p:txBody>
          <a:bodyPr vert="horz" wrap="square" lIns="0" tIns="135255" rIns="0" bIns="0" rtlCol="0">
            <a:spAutoFit/>
          </a:bodyPr>
          <a:lstStyle/>
          <a:p>
            <a:pPr marL="299085" indent="-287020" algn="just">
              <a:spcBef>
                <a:spcPts val="1065"/>
              </a:spcBef>
              <a:buFont typeface="Wingdings"/>
              <a:buChar char=""/>
              <a:tabLst>
                <a:tab pos="299720" algn="l"/>
              </a:tabLst>
            </a:pPr>
            <a:r>
              <a:rPr kern="1200" dirty="0">
                <a:solidFill>
                  <a:schemeClr val="tx1"/>
                </a:solidFill>
                <a:latin typeface="+mn-lt"/>
                <a:cs typeface="+mn-cs"/>
              </a:rPr>
              <a:t>We are students of the mind of the</a:t>
            </a:r>
            <a:r>
              <a:rPr lang="en-US" kern="1200" dirty="0">
                <a:solidFill>
                  <a:schemeClr val="tx1"/>
                </a:solidFill>
                <a:latin typeface="+mn-lt"/>
                <a:cs typeface="+mn-cs"/>
              </a:rPr>
              <a:t> </a:t>
            </a:r>
            <a:r>
              <a:rPr kern="1200" dirty="0">
                <a:solidFill>
                  <a:schemeClr val="tx1"/>
                </a:solidFill>
                <a:latin typeface="+mn-lt"/>
                <a:cs typeface="+mn-cs"/>
              </a:rPr>
              <a:t>management</a:t>
            </a:r>
            <a:r>
              <a:rPr lang="en-US" kern="1200" dirty="0">
                <a:solidFill>
                  <a:schemeClr val="tx1"/>
                </a:solidFill>
                <a:latin typeface="+mn-lt"/>
                <a:cs typeface="+mn-cs"/>
              </a:rPr>
              <a:t>. </a:t>
            </a:r>
            <a:r>
              <a:rPr kern="1200" dirty="0">
                <a:solidFill>
                  <a:schemeClr val="tx1"/>
                </a:solidFill>
                <a:latin typeface="+mn-lt"/>
                <a:cs typeface="+mn-cs"/>
              </a:rPr>
              <a:t>Our </a:t>
            </a:r>
            <a:r>
              <a:rPr b="1" kern="1200" dirty="0">
                <a:solidFill>
                  <a:schemeClr val="tx1"/>
                </a:solidFill>
                <a:latin typeface="+mn-lt"/>
                <a:cs typeface="+mn-cs"/>
              </a:rPr>
              <a:t>focus is on cash flow of companies</a:t>
            </a:r>
            <a:r>
              <a:rPr lang="en-US" kern="1200" dirty="0">
                <a:solidFill>
                  <a:schemeClr val="tx1"/>
                </a:solidFill>
                <a:latin typeface="+mn-lt"/>
                <a:cs typeface="+mn-cs"/>
              </a:rPr>
              <a:t> </a:t>
            </a:r>
            <a:r>
              <a:rPr kern="1200" dirty="0">
                <a:solidFill>
                  <a:schemeClr val="tx1"/>
                </a:solidFill>
                <a:latin typeface="+mn-lt"/>
                <a:cs typeface="+mn-cs"/>
              </a:rPr>
              <a:t>– weaving qualitative aspects</a:t>
            </a:r>
            <a:r>
              <a:rPr lang="en-US" kern="1200" dirty="0">
                <a:solidFill>
                  <a:schemeClr val="tx1"/>
                </a:solidFill>
                <a:latin typeface="+mn-lt"/>
                <a:cs typeface="+mn-cs"/>
              </a:rPr>
              <a:t> </a:t>
            </a:r>
            <a:r>
              <a:rPr kern="1200" dirty="0">
                <a:solidFill>
                  <a:schemeClr val="tx1"/>
                </a:solidFill>
                <a:latin typeface="+mn-lt"/>
                <a:cs typeface="+mn-cs"/>
              </a:rPr>
              <a:t>of</a:t>
            </a:r>
            <a:r>
              <a:rPr lang="en-US" kern="1200" dirty="0">
                <a:solidFill>
                  <a:schemeClr val="tx1"/>
                </a:solidFill>
                <a:latin typeface="+mn-lt"/>
                <a:cs typeface="+mn-cs"/>
              </a:rPr>
              <a:t> </a:t>
            </a:r>
            <a:r>
              <a:rPr kern="1200" dirty="0">
                <a:solidFill>
                  <a:schemeClr val="tx1"/>
                </a:solidFill>
                <a:latin typeface="+mn-lt"/>
                <a:cs typeface="+mn-cs"/>
              </a:rPr>
              <a:t>business into discounted cash flow</a:t>
            </a:r>
            <a:r>
              <a:rPr lang="en-US" kern="1200" dirty="0">
                <a:solidFill>
                  <a:schemeClr val="tx1"/>
                </a:solidFill>
                <a:latin typeface="+mn-lt"/>
                <a:cs typeface="+mn-cs"/>
              </a:rPr>
              <a:t> </a:t>
            </a:r>
            <a:r>
              <a:rPr kern="1200" dirty="0">
                <a:solidFill>
                  <a:schemeClr val="tx1"/>
                </a:solidFill>
                <a:latin typeface="+mn-lt"/>
                <a:cs typeface="+mn-cs"/>
              </a:rPr>
              <a:t>valuation</a:t>
            </a:r>
            <a:r>
              <a:rPr lang="en-GB" kern="1200" dirty="0">
                <a:solidFill>
                  <a:schemeClr val="tx1"/>
                </a:solidFill>
                <a:latin typeface="+mn-lt"/>
                <a:cs typeface="+mn-cs"/>
              </a:rPr>
              <a:t>.</a:t>
            </a:r>
            <a:endParaRPr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kern="1200" dirty="0">
                <a:solidFill>
                  <a:schemeClr val="tx1"/>
                </a:solidFill>
                <a:latin typeface="+mn-lt"/>
                <a:cs typeface="+mn-cs"/>
              </a:rPr>
              <a:t>We </a:t>
            </a:r>
            <a:r>
              <a:rPr b="1" kern="1200" dirty="0">
                <a:solidFill>
                  <a:schemeClr val="tx1"/>
                </a:solidFill>
                <a:latin typeface="+mn-lt"/>
                <a:cs typeface="+mn-cs"/>
              </a:rPr>
              <a:t>do not invest in a company if </a:t>
            </a:r>
            <a:r>
              <a:rPr kern="1200" dirty="0">
                <a:solidFill>
                  <a:schemeClr val="tx1"/>
                </a:solidFill>
                <a:latin typeface="+mn-lt"/>
                <a:cs typeface="+mn-cs"/>
              </a:rPr>
              <a:t>there is </a:t>
            </a:r>
            <a:r>
              <a:rPr b="1" kern="1200" dirty="0">
                <a:solidFill>
                  <a:schemeClr val="tx1"/>
                </a:solidFill>
                <a:latin typeface="+mn-lt"/>
                <a:cs typeface="+mn-cs"/>
              </a:rPr>
              <a:t>insufficient margin of safety </a:t>
            </a:r>
            <a:r>
              <a:rPr kern="1200" dirty="0">
                <a:solidFill>
                  <a:schemeClr val="tx1"/>
                </a:solidFill>
                <a:latin typeface="+mn-lt"/>
                <a:cs typeface="+mn-cs"/>
              </a:rPr>
              <a:t>no matter how </a:t>
            </a:r>
            <a:r>
              <a:rPr lang="en-US" kern="1200" dirty="0">
                <a:solidFill>
                  <a:schemeClr val="tx1"/>
                </a:solidFill>
                <a:latin typeface="+mn-lt"/>
                <a:cs typeface="+mn-cs"/>
              </a:rPr>
              <a:t>'</a:t>
            </a:r>
            <a:r>
              <a:rPr kern="1200" dirty="0">
                <a:solidFill>
                  <a:schemeClr val="tx1"/>
                </a:solidFill>
                <a:latin typeface="+mn-lt"/>
                <a:cs typeface="+mn-cs"/>
              </a:rPr>
              <a:t>great</a:t>
            </a:r>
            <a:r>
              <a:rPr lang="en-US" kern="1200" dirty="0">
                <a:solidFill>
                  <a:schemeClr val="tx1"/>
                </a:solidFill>
                <a:latin typeface="+mn-lt"/>
                <a:cs typeface="+mn-cs"/>
              </a:rPr>
              <a:t>'</a:t>
            </a:r>
            <a:r>
              <a:rPr kern="1200" dirty="0">
                <a:solidFill>
                  <a:schemeClr val="tx1"/>
                </a:solidFill>
                <a:latin typeface="+mn-lt"/>
                <a:cs typeface="+mn-cs"/>
              </a:rPr>
              <a:t> it</a:t>
            </a:r>
            <a:r>
              <a:rPr lang="en-US" kern="1200" dirty="0">
                <a:solidFill>
                  <a:schemeClr val="tx1"/>
                </a:solidFill>
                <a:latin typeface="+mn-lt"/>
                <a:cs typeface="+mn-cs"/>
              </a:rPr>
              <a:t> may</a:t>
            </a:r>
            <a:r>
              <a:rPr kern="1200" dirty="0">
                <a:solidFill>
                  <a:schemeClr val="tx1"/>
                </a:solidFill>
                <a:latin typeface="+mn-lt"/>
                <a:cs typeface="+mn-cs"/>
              </a:rPr>
              <a:t> seem on the outside</a:t>
            </a:r>
            <a:endParaRPr lang="en-GB" kern="1200" dirty="0">
              <a:solidFill>
                <a:schemeClr val="tx1"/>
              </a:solidFill>
              <a:latin typeface="+mn-lt"/>
              <a:cs typeface="+mn-cs"/>
            </a:endParaRPr>
          </a:p>
          <a:p>
            <a:pPr marL="299085" marR="138430" indent="-287020" algn="just">
              <a:spcBef>
                <a:spcPts val="105"/>
              </a:spcBef>
              <a:buFont typeface="Wingdings"/>
              <a:buChar char=""/>
              <a:tabLst>
                <a:tab pos="299720" algn="l"/>
              </a:tabLst>
            </a:pPr>
            <a:endParaRPr lang="en-US" dirty="0"/>
          </a:p>
          <a:p>
            <a:pPr marL="299085" marR="138430" indent="-287020" algn="just">
              <a:spcBef>
                <a:spcPts val="105"/>
              </a:spcBef>
              <a:buFont typeface="Wingdings"/>
              <a:buChar char=""/>
              <a:tabLst>
                <a:tab pos="299720" algn="l"/>
              </a:tabLst>
            </a:pPr>
            <a:r>
              <a:rPr lang="en-US" dirty="0">
                <a:latin typeface="+mn-lt"/>
              </a:rPr>
              <a:t>We offer our investors a </a:t>
            </a:r>
            <a:r>
              <a:rPr lang="en-US" b="1" dirty="0">
                <a:latin typeface="+mn-lt"/>
              </a:rPr>
              <a:t>balanced mix of good businesses</a:t>
            </a:r>
            <a:r>
              <a:rPr lang="en-US" dirty="0">
                <a:latin typeface="+mn-lt"/>
              </a:rPr>
              <a:t> with </a:t>
            </a:r>
            <a:r>
              <a:rPr lang="en-US" b="1" dirty="0">
                <a:latin typeface="+mn-lt"/>
              </a:rPr>
              <a:t>quality management</a:t>
            </a:r>
            <a:r>
              <a:rPr lang="en-US" dirty="0">
                <a:latin typeface="+mn-lt"/>
              </a:rPr>
              <a:t> and turn-around companies available at a great value</a:t>
            </a:r>
            <a:endParaRPr lang="en-US" kern="1200" dirty="0">
              <a:solidFill>
                <a:schemeClr val="tx1"/>
              </a:solidFill>
              <a:latin typeface="+mn-lt"/>
              <a:cs typeface="+mn-cs"/>
            </a:endParaRPr>
          </a:p>
          <a:p>
            <a:pPr marL="299085" marR="5080" indent="-287020" algn="just">
              <a:spcBef>
                <a:spcPts val="1395"/>
              </a:spcBef>
              <a:buFont typeface="Wingdings"/>
              <a:buChar char=""/>
              <a:tabLst>
                <a:tab pos="299720" algn="l"/>
              </a:tabLst>
            </a:pPr>
            <a:r>
              <a:rPr lang="en-US" kern="1200" dirty="0">
                <a:solidFill>
                  <a:schemeClr val="tx1"/>
                </a:solidFill>
                <a:latin typeface="+mn-lt"/>
                <a:cs typeface="+mn-cs"/>
              </a:rPr>
              <a:t>Return on our investment portfolio </a:t>
            </a:r>
            <a:r>
              <a:rPr lang="en-US" b="1" kern="1200" dirty="0">
                <a:solidFill>
                  <a:schemeClr val="tx1"/>
                </a:solidFill>
                <a:latin typeface="+mn-lt"/>
                <a:cs typeface="+mn-cs"/>
              </a:rPr>
              <a:t>comes from:</a:t>
            </a:r>
          </a:p>
          <a:p>
            <a:pPr marL="812165" marR="5080" lvl="1" indent="-342900" algn="just">
              <a:spcBef>
                <a:spcPts val="1395"/>
              </a:spcBef>
              <a:buFont typeface="Wingdings" panose="05000000000000000000" pitchFamily="2" charset="2"/>
              <a:buChar char="ü"/>
              <a:tabLst>
                <a:tab pos="299720" algn="l"/>
              </a:tabLst>
            </a:pPr>
            <a:r>
              <a:rPr lang="en-US" sz="1600" kern="1200" dirty="0">
                <a:solidFill>
                  <a:schemeClr val="tx1"/>
                </a:solidFill>
              </a:rPr>
              <a:t>Depth of research and thorough methodology of arriving at our </a:t>
            </a:r>
            <a:r>
              <a:rPr lang="en-US" sz="1600" b="1" kern="1200" dirty="0">
                <a:solidFill>
                  <a:schemeClr val="tx1"/>
                </a:solidFill>
              </a:rPr>
              <a:t>investment decisions</a:t>
            </a:r>
          </a:p>
          <a:p>
            <a:pPr marL="812165" marR="5080" lvl="1" indent="-342900" algn="just">
              <a:spcBef>
                <a:spcPts val="1395"/>
              </a:spcBef>
              <a:buFont typeface="Wingdings" panose="05000000000000000000" pitchFamily="2" charset="2"/>
              <a:buChar char="ü"/>
              <a:tabLst>
                <a:tab pos="299720" algn="l"/>
              </a:tabLst>
            </a:pPr>
            <a:r>
              <a:rPr lang="en-US" sz="1600" dirty="0"/>
              <a:t>Hard research-based conviction when market is yet  to discover the true potential of a stock</a:t>
            </a:r>
          </a:p>
          <a:p>
            <a:pPr marL="812165" marR="5080" lvl="1" indent="-342900" algn="just">
              <a:spcBef>
                <a:spcPts val="1395"/>
              </a:spcBef>
              <a:buFont typeface="Wingdings" panose="05000000000000000000" pitchFamily="2" charset="2"/>
              <a:buChar char="ü"/>
              <a:tabLst>
                <a:tab pos="299720" algn="l"/>
              </a:tabLst>
            </a:pPr>
            <a:r>
              <a:rPr lang="en-US" sz="1600" dirty="0"/>
              <a:t>Our strong focus on </a:t>
            </a:r>
            <a:r>
              <a:rPr lang="en-US" sz="1600" b="1" dirty="0"/>
              <a:t>ground research ensures</a:t>
            </a:r>
            <a:r>
              <a:rPr lang="en-US" sz="1600" dirty="0"/>
              <a:t> we get </a:t>
            </a:r>
            <a:r>
              <a:rPr lang="en-US" sz="1600" b="1" dirty="0"/>
              <a:t>360-degree view of the company </a:t>
            </a:r>
            <a:r>
              <a:rPr lang="en-US" sz="1600" dirty="0"/>
              <a:t>and thereby  minimize judgment errors</a:t>
            </a:r>
            <a:endParaRPr lang="en-US" dirty="0">
              <a:latin typeface="+mn-lt"/>
            </a:endParaRPr>
          </a:p>
          <a:p>
            <a:pPr marL="299085" indent="-287020" algn="just">
              <a:spcBef>
                <a:spcPts val="869"/>
              </a:spcBef>
              <a:buFont typeface="Wingdings"/>
              <a:buChar char=""/>
              <a:tabLst>
                <a:tab pos="299720" algn="l"/>
              </a:tabLst>
            </a:pPr>
            <a:r>
              <a:rPr lang="en-US" b="1" dirty="0">
                <a:latin typeface="+mn-lt"/>
                <a:ea typeface="Verdana" panose="020B0604030504040204" pitchFamily="34" charset="0"/>
              </a:rPr>
              <a:t>Skin in the game</a:t>
            </a:r>
            <a:r>
              <a:rPr lang="en-US" dirty="0">
                <a:latin typeface="+mn-lt"/>
                <a:ea typeface="Verdana" panose="020B0604030504040204" pitchFamily="34" charset="0"/>
              </a:rPr>
              <a:t> - high percentage of the Chanakya fund managers’ net  worth is invested alongside our investors.</a:t>
            </a:r>
          </a:p>
          <a:p>
            <a:pPr marL="299085" indent="-287020" algn="just">
              <a:spcBef>
                <a:spcPts val="869"/>
              </a:spcBef>
              <a:buFont typeface="Wingdings"/>
              <a:buChar char=""/>
              <a:tabLst>
                <a:tab pos="299720" algn="l"/>
              </a:tabLst>
            </a:pPr>
            <a:r>
              <a:rPr lang="en-US" b="1" dirty="0">
                <a:latin typeface="+mn-lt"/>
              </a:rPr>
              <a:t>Easy liquidity </a:t>
            </a:r>
            <a:r>
              <a:rPr lang="en-US" dirty="0">
                <a:latin typeface="+mn-lt"/>
              </a:rPr>
              <a:t>- no exit load</a:t>
            </a:r>
          </a:p>
          <a:p>
            <a:pPr marL="299085" indent="-287020" algn="just">
              <a:spcBef>
                <a:spcPts val="869"/>
              </a:spcBef>
              <a:buFont typeface="Wingdings"/>
              <a:buChar char=""/>
              <a:tabLst>
                <a:tab pos="299720" algn="l"/>
              </a:tabLst>
            </a:pPr>
            <a:endParaRPr lang="en-US" dirty="0"/>
          </a:p>
          <a:p>
            <a:pPr marL="299085" indent="-287020" algn="just">
              <a:spcBef>
                <a:spcPts val="869"/>
              </a:spcBef>
              <a:buFont typeface="Wingdings"/>
              <a:buChar char=""/>
              <a:tabLst>
                <a:tab pos="299720" algn="l"/>
              </a:tabLst>
            </a:pPr>
            <a:endParaRPr lang="en-US" dirty="0">
              <a:latin typeface="+mn-lt"/>
            </a:endParaRPr>
          </a:p>
          <a:p>
            <a:pPr marL="299085" indent="-287020" algn="just">
              <a:spcBef>
                <a:spcPts val="869"/>
              </a:spcBef>
              <a:buFont typeface="Wingdings"/>
              <a:buChar char=""/>
              <a:tabLst>
                <a:tab pos="299720" algn="l"/>
              </a:tabLst>
            </a:pPr>
            <a:endParaRPr lang="en-US" dirty="0">
              <a:latin typeface="+mn-lt"/>
            </a:endParaRPr>
          </a:p>
          <a:p>
            <a:pPr marL="812165" marR="5080" lvl="1" indent="-342900" algn="just">
              <a:lnSpc>
                <a:spcPts val="2880"/>
              </a:lnSpc>
              <a:spcBef>
                <a:spcPts val="1395"/>
              </a:spcBef>
              <a:buFont typeface="Wingdings" panose="05000000000000000000" pitchFamily="2" charset="2"/>
              <a:buChar char="ü"/>
              <a:tabLst>
                <a:tab pos="299720" algn="l"/>
              </a:tabLst>
            </a:pPr>
            <a:endParaRPr lang="en-US" sz="1600" dirty="0"/>
          </a:p>
          <a:p>
            <a:pPr marL="469265" marR="5080" lvl="1" algn="just">
              <a:spcBef>
                <a:spcPts val="1395"/>
              </a:spcBef>
              <a:tabLst>
                <a:tab pos="299720" algn="l"/>
              </a:tabLst>
            </a:pPr>
            <a:endParaRPr lang="en-US" sz="1600" kern="1200" dirty="0">
              <a:solidFill>
                <a:schemeClr val="tx1"/>
              </a:solidFill>
            </a:endParaRPr>
          </a:p>
          <a:p>
            <a:pPr marL="354965" marR="5080" indent="-342900" algn="just">
              <a:spcBef>
                <a:spcPts val="1395"/>
              </a:spcBef>
              <a:buFont typeface="Wingdings" panose="05000000000000000000" pitchFamily="2" charset="2"/>
              <a:buChar char="ü"/>
              <a:tabLst>
                <a:tab pos="299720" algn="l"/>
              </a:tabLst>
            </a:pPr>
            <a:endParaRPr lang="en-US" sz="2300" b="1" kern="1200" dirty="0">
              <a:solidFill>
                <a:schemeClr val="tx1"/>
              </a:solidFill>
              <a:latin typeface="+mn-lt"/>
              <a:cs typeface="+mn-cs"/>
            </a:endParaRPr>
          </a:p>
          <a:p>
            <a:pPr marL="299085" marR="5080" indent="-287020" algn="just">
              <a:spcBef>
                <a:spcPts val="1395"/>
              </a:spcBef>
              <a:buFont typeface="Wingdings"/>
              <a:buChar char=""/>
              <a:tabLst>
                <a:tab pos="299720" algn="l"/>
              </a:tabLst>
            </a:pPr>
            <a:endParaRPr sz="2300" kern="1200" dirty="0">
              <a:solidFill>
                <a:schemeClr val="tx1"/>
              </a:solidFill>
              <a:latin typeface="+mn-lt"/>
              <a:cs typeface="+mn-cs"/>
            </a:endParaRPr>
          </a:p>
        </p:txBody>
      </p:sp>
      <p:grpSp>
        <p:nvGrpSpPr>
          <p:cNvPr id="4" name="object 4"/>
          <p:cNvGrpSpPr/>
          <p:nvPr/>
        </p:nvGrpSpPr>
        <p:grpSpPr>
          <a:xfrm>
            <a:off x="765601" y="1452823"/>
            <a:ext cx="10802238" cy="91440"/>
            <a:chOff x="679704" y="1255777"/>
            <a:chExt cx="10802238" cy="91440"/>
          </a:xfrm>
        </p:grpSpPr>
        <p:sp>
          <p:nvSpPr>
            <p:cNvPr id="5" name="object 5"/>
            <p:cNvSpPr/>
            <p:nvPr/>
          </p:nvSpPr>
          <p:spPr>
            <a:xfrm>
              <a:off x="679704" y="1255777"/>
              <a:ext cx="2703830" cy="91440"/>
            </a:xfrm>
            <a:custGeom>
              <a:avLst/>
              <a:gdLst/>
              <a:ahLst/>
              <a:cxnLst/>
              <a:rect l="l" t="t" r="r" b="b"/>
              <a:pathLst>
                <a:path w="2703829" h="91440">
                  <a:moveTo>
                    <a:pt x="2703448" y="0"/>
                  </a:moveTo>
                  <a:lnTo>
                    <a:pt x="0" y="0"/>
                  </a:lnTo>
                  <a:lnTo>
                    <a:pt x="0" y="91438"/>
                  </a:lnTo>
                  <a:lnTo>
                    <a:pt x="2703448" y="91438"/>
                  </a:lnTo>
                  <a:lnTo>
                    <a:pt x="2703448" y="0"/>
                  </a:lnTo>
                  <a:close/>
                </a:path>
              </a:pathLst>
            </a:custGeom>
            <a:solidFill>
              <a:srgbClr val="FF7A80"/>
            </a:solidFill>
          </p:spPr>
          <p:txBody>
            <a:bodyPr wrap="square" lIns="0" tIns="0" rIns="0" bIns="0" rtlCol="0"/>
            <a:lstStyle/>
            <a:p>
              <a:endParaRPr dirty="0"/>
            </a:p>
          </p:txBody>
        </p:sp>
        <p:sp>
          <p:nvSpPr>
            <p:cNvPr id="6" name="object 6"/>
            <p:cNvSpPr/>
            <p:nvPr/>
          </p:nvSpPr>
          <p:spPr>
            <a:xfrm>
              <a:off x="3380231" y="1255777"/>
              <a:ext cx="2700655" cy="91440"/>
            </a:xfrm>
            <a:custGeom>
              <a:avLst/>
              <a:gdLst/>
              <a:ahLst/>
              <a:cxnLst/>
              <a:rect l="l" t="t" r="r" b="b"/>
              <a:pathLst>
                <a:path w="2700654" h="91440">
                  <a:moveTo>
                    <a:pt x="2700147" y="0"/>
                  </a:moveTo>
                  <a:lnTo>
                    <a:pt x="0" y="0"/>
                  </a:lnTo>
                  <a:lnTo>
                    <a:pt x="0" y="91438"/>
                  </a:lnTo>
                  <a:lnTo>
                    <a:pt x="2700147" y="91438"/>
                  </a:lnTo>
                  <a:lnTo>
                    <a:pt x="2700147" y="0"/>
                  </a:lnTo>
                  <a:close/>
                </a:path>
              </a:pathLst>
            </a:custGeom>
            <a:solidFill>
              <a:srgbClr val="C00000"/>
            </a:solidFill>
          </p:spPr>
          <p:txBody>
            <a:bodyPr wrap="square" lIns="0" tIns="0" rIns="0" bIns="0" rtlCol="0"/>
            <a:lstStyle/>
            <a:p>
              <a:endParaRPr dirty="0"/>
            </a:p>
          </p:txBody>
        </p:sp>
        <p:sp>
          <p:nvSpPr>
            <p:cNvPr id="7" name="object 7"/>
            <p:cNvSpPr/>
            <p:nvPr/>
          </p:nvSpPr>
          <p:spPr>
            <a:xfrm>
              <a:off x="6080759"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9BFFC6"/>
            </a:solidFill>
          </p:spPr>
          <p:txBody>
            <a:bodyPr wrap="square" lIns="0" tIns="0" rIns="0" bIns="0" rtlCol="0"/>
            <a:lstStyle/>
            <a:p>
              <a:endParaRPr dirty="0"/>
            </a:p>
          </p:txBody>
        </p:sp>
        <p:sp>
          <p:nvSpPr>
            <p:cNvPr id="8" name="object 8"/>
            <p:cNvSpPr/>
            <p:nvPr/>
          </p:nvSpPr>
          <p:spPr>
            <a:xfrm>
              <a:off x="8781287" y="1255777"/>
              <a:ext cx="2700655" cy="91440"/>
            </a:xfrm>
            <a:custGeom>
              <a:avLst/>
              <a:gdLst/>
              <a:ahLst/>
              <a:cxnLst/>
              <a:rect l="l" t="t" r="r" b="b"/>
              <a:pathLst>
                <a:path w="2700654" h="91440">
                  <a:moveTo>
                    <a:pt x="2700401" y="0"/>
                  </a:moveTo>
                  <a:lnTo>
                    <a:pt x="0" y="0"/>
                  </a:lnTo>
                  <a:lnTo>
                    <a:pt x="0" y="91438"/>
                  </a:lnTo>
                  <a:lnTo>
                    <a:pt x="2700401" y="91438"/>
                  </a:lnTo>
                  <a:lnTo>
                    <a:pt x="2700401" y="0"/>
                  </a:lnTo>
                  <a:close/>
                </a:path>
              </a:pathLst>
            </a:custGeom>
            <a:solidFill>
              <a:srgbClr val="00AE50"/>
            </a:solidFill>
          </p:spPr>
          <p:txBody>
            <a:bodyPr wrap="square" lIns="0" tIns="0" rIns="0" bIns="0" rtlCol="0"/>
            <a:lstStyle/>
            <a:p>
              <a:endParaRPr dirty="0"/>
            </a:p>
          </p:txBody>
        </p:sp>
      </p:grpSp>
      <p:pic>
        <p:nvPicPr>
          <p:cNvPr id="10" name="object 10"/>
          <p:cNvPicPr/>
          <p:nvPr/>
        </p:nvPicPr>
        <p:blipFill>
          <a:blip r:embed="rId3" cstate="print"/>
          <a:stretch>
            <a:fillRect/>
          </a:stretch>
        </p:blipFill>
        <p:spPr>
          <a:xfrm>
            <a:off x="192023" y="6367271"/>
            <a:ext cx="826008" cy="326136"/>
          </a:xfrm>
          <a:prstGeom prst="rect">
            <a:avLst/>
          </a:prstGeom>
        </p:spPr>
      </p:pic>
      <p:graphicFrame>
        <p:nvGraphicFramePr>
          <p:cNvPr id="13" name="Diagram 12">
            <a:extLst>
              <a:ext uri="{FF2B5EF4-FFF2-40B4-BE49-F238E27FC236}">
                <a16:creationId xmlns:a16="http://schemas.microsoft.com/office/drawing/2014/main" id="{F6A4EF9B-5E25-25D0-57A3-BB101CC25007}"/>
              </a:ext>
            </a:extLst>
          </p:cNvPr>
          <p:cNvGraphicFramePr/>
          <p:nvPr>
            <p:extLst>
              <p:ext uri="{D42A27DB-BD31-4B8C-83A1-F6EECF244321}">
                <p14:modId xmlns:p14="http://schemas.microsoft.com/office/powerpoint/2010/main" val="3895793651"/>
              </p:ext>
            </p:extLst>
          </p:nvPr>
        </p:nvGraphicFramePr>
        <p:xfrm>
          <a:off x="10134600" y="70226"/>
          <a:ext cx="1556468" cy="12706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Slide Number Placeholder 10">
            <a:extLst>
              <a:ext uri="{FF2B5EF4-FFF2-40B4-BE49-F238E27FC236}">
                <a16:creationId xmlns:a16="http://schemas.microsoft.com/office/drawing/2014/main" id="{FD4E06EE-8B2D-E187-D8B2-ADCCE24EABEE}"/>
              </a:ext>
            </a:extLst>
          </p:cNvPr>
          <p:cNvSpPr>
            <a:spLocks noGrp="1"/>
          </p:cNvSpPr>
          <p:nvPr>
            <p:ph type="sldNum" sz="quarter" idx="7"/>
          </p:nvPr>
        </p:nvSpPr>
        <p:spPr/>
        <p:txBody>
          <a:bodyPr/>
          <a:lstStyle/>
          <a:p>
            <a:fld id="{B6F15528-21DE-4FAA-801E-634DDDAF4B2B}" type="slidenum">
              <a:rPr lang="en-IN" smtClean="0"/>
              <a:t>9</a:t>
            </a:fld>
            <a:endParaRPr lang="en-IN" dirty="0"/>
          </a:p>
        </p:txBody>
      </p:sp>
    </p:spTree>
    <p:extLst>
      <p:ext uri="{BB962C8B-B14F-4D97-AF65-F5344CB8AC3E}">
        <p14:creationId xmlns:p14="http://schemas.microsoft.com/office/powerpoint/2010/main" val="9791889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0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17049</TotalTime>
  <Words>2653</Words>
  <Application>Microsoft Office PowerPoint</Application>
  <PresentationFormat>Widescreen</PresentationFormat>
  <Paragraphs>408</Paragraphs>
  <Slides>18</Slides>
  <Notes>17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Arial</vt:lpstr>
      <vt:lpstr>Calibri</vt:lpstr>
      <vt:lpstr>Calibri (Headings)</vt:lpstr>
      <vt:lpstr>CIDFont+F1</vt:lpstr>
      <vt:lpstr>Segoe UI</vt:lpstr>
      <vt:lpstr>times new roman</vt:lpstr>
      <vt:lpstr>times new roman</vt:lpstr>
      <vt:lpstr>Verdana</vt:lpstr>
      <vt:lpstr>Wingdings</vt:lpstr>
      <vt:lpstr>Office Theme</vt:lpstr>
      <vt:lpstr>PowerPoint Presentation</vt:lpstr>
      <vt:lpstr>PowerPoint Presentation</vt:lpstr>
      <vt:lpstr>Purpose</vt:lpstr>
      <vt:lpstr>The Chanakya Capital Advantage</vt:lpstr>
      <vt:lpstr>Seasoned Core Team   Wealth of Experience</vt:lpstr>
      <vt:lpstr>Seasoned Core Team (Cont.)   Wealth of Experience</vt:lpstr>
      <vt:lpstr>PowerPoint Presentation</vt:lpstr>
      <vt:lpstr>Understanding Organizational and Business Transformations</vt:lpstr>
      <vt:lpstr>Stock Selection - Investment Process</vt:lpstr>
      <vt:lpstr>Portfolio Design: First Principles,</vt:lpstr>
      <vt:lpstr>Market Timing - Proprietary Algorithm</vt:lpstr>
      <vt:lpstr>Portfolio Design - Performance over time</vt:lpstr>
      <vt:lpstr>Stock Selection - “BLUECHIP” stocks, “Turnaround” returns,  Conservative risk</vt:lpstr>
      <vt:lpstr>Chanakya PMS so far</vt:lpstr>
      <vt:lpstr>Chanakya Growth Fund – Proposed Portfolio Strategy</vt:lpstr>
      <vt:lpstr>Is it good time to invest in Indian stocks or Global Stocks? </vt:lpstr>
      <vt:lpstr>Product Suitability A sense of privilege and gratitude stems from managing the money for our notable clients.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Chanakya Capital</dc:creator>
  <cp:lastModifiedBy>Vidhan Kumar</cp:lastModifiedBy>
  <cp:revision>421</cp:revision>
  <cp:lastPrinted>2026-05-13T08:33:52Z</cp:lastPrinted>
  <dcterms:created xsi:type="dcterms:W3CDTF">2023-04-27T07:45:04Z</dcterms:created>
  <dcterms:modified xsi:type="dcterms:W3CDTF">2026-05-19T07:30:30Z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2023-04-10T00:00:00Z</vt:filetime>
  </property>
  <property fmtid="{D5CDD505-2E9C-101B-9397-08002B2CF9AE}" pid="3" name="Creator">
    <vt:lpwstr>Microsoft® PowerPoint® 2016</vt:lpwstr>
  </property>
  <property fmtid="{D5CDD505-2E9C-101B-9397-08002B2CF9AE}" pid="4" name="LastSaved">
    <vt:filetime>2023-04-27T00:00:00Z</vt:filetime>
  </property>
</Properties>
</file>