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sldIdLst>
    <p:sldId id="256" r:id="rId2"/>
    <p:sldId id="257" r:id="rId3"/>
    <p:sldId id="264" r:id="rId4"/>
    <p:sldId id="265" r:id="rId5"/>
    <p:sldId id="266" r:id="rId6"/>
    <p:sldId id="267" r:id="rId7"/>
    <p:sldId id="268" r:id="rId8"/>
    <p:sldId id="269" r:id="rId9"/>
    <p:sldId id="27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2"/>
    <p:restoredTop sz="95153"/>
  </p:normalViewPr>
  <p:slideViewPr>
    <p:cSldViewPr snapToGrid="0">
      <p:cViewPr>
        <p:scale>
          <a:sx n="113" d="100"/>
          <a:sy n="113" d="100"/>
        </p:scale>
        <p:origin x="-96"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9AB3A824-1A51-4B26-AD58-A6D8E14F6C04}" type="datetimeFigureOut">
              <a:rPr lang="en-US" smtClean="0"/>
              <a:t>11/4/25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57188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11/4/25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22090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11/4/25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814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D162C4-EDD9-4389-A98B-B87ECEA2A816}" type="datetimeFigureOut">
              <a:rPr lang="en-US" smtClean="0"/>
              <a:t>11/4/25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584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3E5059C3-6A89-4494-99FF-5A4D6FFD50EB}" type="datetimeFigureOut">
              <a:rPr lang="en-US" smtClean="0"/>
              <a:t>11/4/25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1135501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11/4/25</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442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3CBC1C18-307B-4F68-A007-B5B542270E8D}" type="datetimeFigureOut">
              <a:rPr lang="en-US" smtClean="0"/>
              <a:t>11/4/25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7990581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11/4/25</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2594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11/4/25</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89550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37D525BB-DA17-4BA0-B3C8-3AC3ABC827E6}" type="datetimeFigureOut">
              <a:rPr lang="en-US" smtClean="0"/>
              <a:t>11/4/25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
              </a:t>
            </a:r>
            <a:endParaRPr lang="en-US" dirty="0"/>
          </a:p>
        </p:txBody>
      </p:sp>
      <p:sp>
        <p:nvSpPr>
          <p:cNvPr id="11" name="Slide Number Placeholder 10"/>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19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16C4C9A-3960-41CF-A4E9-2A8FB932454B}" type="datetimeFigureOut">
              <a:rPr lang="en-US" smtClean="0"/>
              <a:t>11/4/25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53337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CBC1C18-307B-4F68-A007-B5B542270E8D}" type="datetimeFigureOut">
              <a:rPr lang="en-US" smtClean="0"/>
              <a:t>11/4/25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6104024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uscareerinstitute.edu/blog/guide-to-college-vs-trade-school" TargetMode="External"/><Relationship Id="rId3" Type="http://schemas.openxmlformats.org/officeDocument/2006/relationships/hyperlink" Target="https://www.edutopia.org/article/value-digital-tools-science-classes/" TargetMode="External"/><Relationship Id="rId7" Type="http://schemas.openxmlformats.org/officeDocument/2006/relationships/hyperlink" Target="https://cetweb.edu/blog/why-going-to-trade-school-might-be-better-than-getting-a-college-degree" TargetMode="External"/><Relationship Id="rId2" Type="http://schemas.openxmlformats.org/officeDocument/2006/relationships/hyperlink" Target="https://easyretro.io/templates/rose-bud-thorn/" TargetMode="External"/><Relationship Id="rId1" Type="http://schemas.openxmlformats.org/officeDocument/2006/relationships/slideLayout" Target="../slideLayouts/slideLayout2.xml"/><Relationship Id="rId6" Type="http://schemas.openxmlformats.org/officeDocument/2006/relationships/hyperlink" Target="https://www.naeyc.org/resources/blog/technology-support-science-learning" TargetMode="External"/><Relationship Id="rId5" Type="http://schemas.openxmlformats.org/officeDocument/2006/relationships/hyperlink" Target="https://education.purdue.edu/2024/01/the-evolution-of-technology-in-the-classroom/" TargetMode="External"/><Relationship Id="rId4" Type="http://schemas.openxmlformats.org/officeDocument/2006/relationships/hyperlink" Target="https://www.generationgenius.com/videolessons/plant-parts-video-for-kid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Module%202.docx" TargetMode="External"/><Relationship Id="rId7" Type="http://schemas.openxmlformats.org/officeDocument/2006/relationships/hyperlink" Target="Read%20Act%20Intervention%20Plan.docx" TargetMode="External"/><Relationship Id="rId2" Type="http://schemas.openxmlformats.org/officeDocument/2006/relationships/hyperlink" Target="Differentiation.docx" TargetMode="External"/><Relationship Id="rId1" Type="http://schemas.openxmlformats.org/officeDocument/2006/relationships/slideLayout" Target="../slideLayouts/slideLayout2.xml"/><Relationship Id="rId6" Type="http://schemas.openxmlformats.org/officeDocument/2006/relationships/hyperlink" Target="School%20Leadership.docx" TargetMode="External"/><Relationship Id="rId5" Type="http://schemas.openxmlformats.org/officeDocument/2006/relationships/hyperlink" Target="Technology%20in%20the%20Classroom.docx" TargetMode="External"/><Relationship Id="rId4" Type="http://schemas.openxmlformats.org/officeDocument/2006/relationships/hyperlink" Target="Teacher%20Evaluation.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5EC79-8C4C-ADED-624C-6FD26A50D55F}"/>
              </a:ext>
            </a:extLst>
          </p:cNvPr>
          <p:cNvSpPr>
            <a:spLocks noGrp="1"/>
          </p:cNvSpPr>
          <p:nvPr>
            <p:ph type="ctrTitle"/>
          </p:nvPr>
        </p:nvSpPr>
        <p:spPr>
          <a:xfrm>
            <a:off x="1262729" y="1289303"/>
            <a:ext cx="9638443" cy="3339303"/>
          </a:xfrm>
          <a:ln>
            <a:noFill/>
          </a:ln>
        </p:spPr>
        <p:txBody>
          <a:bodyPr>
            <a:normAutofit/>
          </a:bodyPr>
          <a:lstStyle/>
          <a:p>
            <a:r>
              <a:rPr lang="en-US" sz="5000">
                <a:latin typeface="Boucherie Block" panose="02000506000000020004" pitchFamily="2" charset="77"/>
              </a:rPr>
              <a:t>Craig Kemper ePortfolio: Principal Licensure </a:t>
            </a:r>
          </a:p>
        </p:txBody>
      </p:sp>
      <p:sp>
        <p:nvSpPr>
          <p:cNvPr id="3" name="Subtitle 2">
            <a:extLst>
              <a:ext uri="{FF2B5EF4-FFF2-40B4-BE49-F238E27FC236}">
                <a16:creationId xmlns:a16="http://schemas.microsoft.com/office/drawing/2014/main" id="{D2108A90-566D-6E4E-1053-AE10205992DD}"/>
              </a:ext>
            </a:extLst>
          </p:cNvPr>
          <p:cNvSpPr>
            <a:spLocks noGrp="1"/>
          </p:cNvSpPr>
          <p:nvPr>
            <p:ph type="subTitle" idx="1"/>
          </p:nvPr>
        </p:nvSpPr>
        <p:spPr>
          <a:xfrm>
            <a:off x="1262729" y="5499895"/>
            <a:ext cx="9638443" cy="484633"/>
          </a:xfrm>
        </p:spPr>
        <p:txBody>
          <a:bodyPr>
            <a:normAutofit/>
          </a:bodyPr>
          <a:lstStyle/>
          <a:p>
            <a:r>
              <a:rPr lang="en-US">
                <a:latin typeface="Boucherie Block" panose="02000506000000020004" pitchFamily="2" charset="77"/>
              </a:rPr>
              <a:t>Colorado State University Global</a:t>
            </a:r>
          </a:p>
        </p:txBody>
      </p:sp>
    </p:spTree>
    <p:extLst>
      <p:ext uri="{BB962C8B-B14F-4D97-AF65-F5344CB8AC3E}">
        <p14:creationId xmlns:p14="http://schemas.microsoft.com/office/powerpoint/2010/main" val="191637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750627" y="948679"/>
            <a:ext cx="4527913" cy="4507241"/>
          </a:xfrm>
          <a:prstGeom prst="ellipse">
            <a:avLst/>
          </a:prstGeom>
          <a:solidFill>
            <a:schemeClr val="accent2">
              <a:lumMod val="75000"/>
            </a:schemeClr>
          </a:solidFill>
          <a:ln>
            <a:noFill/>
          </a:ln>
        </p:spPr>
        <p:txBody>
          <a:bodyPr>
            <a:normAutofit fontScale="90000"/>
          </a:bodyPr>
          <a:lstStyle/>
          <a:p>
            <a:r>
              <a:rPr lang="en-US" sz="1800" dirty="0">
                <a:solidFill>
                  <a:srgbClr val="FFFFFF"/>
                </a:solidFill>
                <a:latin typeface="Boucherie Block" panose="02000506000000020004" pitchFamily="2" charset="77"/>
              </a:rPr>
              <a:t>Principal Quality Standard I</a:t>
            </a:r>
            <a:br>
              <a:rPr lang="en-US" sz="1800" dirty="0">
                <a:solidFill>
                  <a:srgbClr val="FFFFFF"/>
                </a:solidFill>
                <a:latin typeface="Boucherie Block" panose="02000506000000020004" pitchFamily="2" charset="77"/>
              </a:rPr>
            </a:br>
            <a:br>
              <a:rPr lang="en-US" sz="1800" dirty="0">
                <a:solidFill>
                  <a:srgbClr val="FFFFFF"/>
                </a:solidFill>
                <a:latin typeface="Boucherie Block" panose="02000506000000020004" pitchFamily="2" charset="77"/>
              </a:rPr>
            </a:br>
            <a:br>
              <a:rPr lang="en-US" sz="1800" dirty="0">
                <a:solidFill>
                  <a:srgbClr val="FFFFFF"/>
                </a:solidFill>
                <a:latin typeface="Boucherie Block" panose="02000506000000020004" pitchFamily="2" charset="77"/>
              </a:rPr>
            </a:br>
            <a:r>
              <a:rPr lang="en-US" sz="1800" kern="100" dirty="0">
                <a:solidFill>
                  <a:srgbClr val="FFFFFF"/>
                </a:solidFill>
                <a:effectLst/>
                <a:latin typeface="Boucherie Block" panose="02000506000000020004" pitchFamily="2" charset="77"/>
                <a:ea typeface="Calibri" panose="020F0502020204030204" pitchFamily="34" charset="0"/>
                <a:cs typeface="Times New Roman" panose="02020603050405020304" pitchFamily="18" charset="0"/>
              </a:rPr>
              <a:t>Principals demonstrate organizational leadership by strategically developing a vision and mission, leading change, enhancing the capacity of personnel, distributing resources, and aligning systems of communication for continuous school improvement. </a:t>
            </a:r>
            <a:br>
              <a:rPr lang="en-US" sz="1000"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5591694" y="948679"/>
            <a:ext cx="6366757" cy="4507241"/>
          </a:xfrm>
        </p:spPr>
        <p:txBody>
          <a:bodyPr anchor="ctr">
            <a:normAutofit fontScale="92500" lnSpcReduction="20000"/>
          </a:bodyPr>
          <a:lstStyle/>
          <a:p>
            <a:pPr marL="0" indent="0">
              <a:lnSpc>
                <a:spcPct val="110000"/>
              </a:lnSpc>
              <a:buNone/>
            </a:pPr>
            <a:r>
              <a:rPr lang="en-US" b="1" dirty="0">
                <a:solidFill>
                  <a:schemeClr val="tx1"/>
                </a:solidFill>
                <a:effectLst/>
                <a:latin typeface="Times New Roman" panose="02020603050405020304" pitchFamily="18" charset="0"/>
                <a:ea typeface="Calibri" panose="020F0502020204030204" pitchFamily="34" charset="0"/>
              </a:rPr>
              <a:t>Artifacts of Evidence for meeting this standard (pulled from previous assignments):</a:t>
            </a:r>
          </a:p>
          <a:p>
            <a:pPr>
              <a:lnSpc>
                <a:spcPct val="110000"/>
              </a:lnSpc>
            </a:pPr>
            <a:endPar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10000"/>
              </a:lnSpc>
              <a:spcBef>
                <a:spcPts val="0"/>
              </a:spcBef>
              <a:buFont typeface="+mj-lt"/>
              <a:buAutoNum type="arabicPeriod"/>
            </a:pPr>
            <a:r>
              <a:rPr lang="en-US" sz="14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As a school leader, I would aim to transform this narrative by introducing practical, respected alternatives to college that offer students viable paths toward career success. These would include vocational training in fields such as electrical work, plumbing, automotive mechanics, construction, culinary arts, aviation, and aerospace. Additionally, I would promote service-oriented careers like military service, law enforcement, firefighting, and emergency medical response. By collaborating with local businesses, trade schools, and public service agencies, I would work to create experiential programs that allow students to engage directly with these professions before graduation.</a:t>
            </a:r>
          </a:p>
          <a:p>
            <a:pPr marL="342900" indent="-342900">
              <a:lnSpc>
                <a:spcPct val="110000"/>
              </a:lnSpc>
              <a:spcBef>
                <a:spcPts val="0"/>
              </a:spcBef>
              <a:buFont typeface="+mj-lt"/>
              <a:buAutoNum type="arabicPeriod"/>
            </a:pPr>
            <a:endParaRPr lang="en-US" sz="14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nSpc>
                <a:spcPct val="110000"/>
              </a:lnSpc>
              <a:spcBef>
                <a:spcPts val="0"/>
              </a:spcBef>
              <a:buFont typeface="+mj-lt"/>
              <a:buAutoNum type="arabicPeriod"/>
            </a:pPr>
            <a:r>
              <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Technology in the classroom has become a vital tool in a teacher’s tool belt. It can help students who learn better with visual examples. It can provide more opportunities to further a lesson and help students gain significant insight into a subject matter. </a:t>
            </a:r>
          </a:p>
          <a:p>
            <a:pPr marL="342900" indent="-342900">
              <a:lnSpc>
                <a:spcPct val="110000"/>
              </a:lnSpc>
              <a:buFont typeface="+mj-lt"/>
              <a:buAutoNum type="arabicPeriod"/>
            </a:pPr>
            <a:endPar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nSpc>
                <a:spcPct val="110000"/>
              </a:lnSpc>
              <a:spcBef>
                <a:spcPts val="0"/>
              </a:spcBef>
              <a:buFont typeface="+mj-lt"/>
              <a:buAutoNum type="arabicPeriod"/>
            </a:pPr>
            <a:r>
              <a:rPr lang="en-US" sz="1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roses, buds, and thorns evaluation method provides a well-rounded approach that balances praise with constructive feedback. It encourages collaboration, reflection, and continuous improvement. When administrators use this model, they demonstrate genuine support for teachers, fostering a positive school culture that benefits both educators and students.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5658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750627" y="948679"/>
            <a:ext cx="4527913" cy="4507241"/>
          </a:xfrm>
          <a:prstGeom prst="ellipse">
            <a:avLst/>
          </a:prstGeom>
          <a:solidFill>
            <a:schemeClr val="accent2">
              <a:lumMod val="75000"/>
            </a:schemeClr>
          </a:solidFill>
          <a:ln>
            <a:noFill/>
          </a:ln>
        </p:spPr>
        <p:txBody>
          <a:bodyPr>
            <a:normAutofit fontScale="90000"/>
          </a:bodyPr>
          <a:lstStyle/>
          <a:p>
            <a:r>
              <a:rPr lang="en-US" sz="1800" dirty="0">
                <a:solidFill>
                  <a:srgbClr val="FFFFFF"/>
                </a:solidFill>
                <a:latin typeface="Boucherie Block" panose="02000506000000020004" pitchFamily="2" charset="77"/>
              </a:rPr>
              <a:t>Principal Quality Standard II</a:t>
            </a:r>
            <a:br>
              <a:rPr lang="en-US" sz="1800" dirty="0">
                <a:solidFill>
                  <a:srgbClr val="FFFFFF"/>
                </a:solidFill>
                <a:latin typeface="Boucherie Block" panose="02000506000000020004" pitchFamily="2" charset="77"/>
              </a:rPr>
            </a:br>
            <a:br>
              <a:rPr lang="en-US" sz="1800" dirty="0">
                <a:solidFill>
                  <a:srgbClr val="FFFFFF"/>
                </a:solidFill>
                <a:latin typeface="Boucherie Block" panose="02000506000000020004" pitchFamily="2" charset="77"/>
              </a:rPr>
            </a:br>
            <a:r>
              <a:rPr lang="en-US" sz="1800" kern="100" dirty="0">
                <a:solidFill>
                  <a:srgbClr val="FFFFFF"/>
                </a:solidFill>
                <a:effectLst/>
                <a:latin typeface="Boucherie Block" panose="02000506000000020004" pitchFamily="2" charset="77"/>
                <a:ea typeface="Calibri" panose="020F0502020204030204" pitchFamily="34" charset="0"/>
                <a:cs typeface="Times New Roman" panose="02020603050405020304" pitchFamily="18" charset="0"/>
              </a:rPr>
              <a:t>Principals demonstrate inclusive leadership practices that foster a positive school culture and promote safety and equity for all students, staff, and community.</a:t>
            </a:r>
            <a:br>
              <a:rPr lang="en-US" sz="1000"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5591695" y="948679"/>
            <a:ext cx="6438380" cy="5052071"/>
          </a:xfrm>
        </p:spPr>
        <p:txBody>
          <a:bodyPr anchor="ctr">
            <a:noAutofit/>
          </a:bodyPr>
          <a:lstStyle/>
          <a:p>
            <a:pPr marL="0" indent="0">
              <a:buNone/>
            </a:pPr>
            <a:r>
              <a:rPr lang="en-US" sz="1700" b="1" dirty="0">
                <a:solidFill>
                  <a:schemeClr val="tx1"/>
                </a:solidFill>
                <a:effectLst/>
                <a:latin typeface="Times New Roman" panose="02020603050405020304" pitchFamily="18" charset="0"/>
                <a:ea typeface="Calibri" panose="020F0502020204030204" pitchFamily="34" charset="0"/>
              </a:rPr>
              <a:t>Artifacts of Evidence for meeting this standard (pulled from previous assignments):</a:t>
            </a:r>
          </a:p>
          <a:p>
            <a:pPr marL="0" indent="0">
              <a:buNone/>
            </a:pP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R="0">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What I proposed in the plan above to combat these issues is for each individual teacher or grade level team to create their own handwritten testing. The testing and data collection could be done through reading aloud in class, writing a summary of what they read, spelling quiz of words that they read, and a vocabulary quiz consisting of definitions of words they read. These should be completed once per quarter, not to exceed four times per year. By using this format to test the literacy skills of students, schools can save money</a:t>
            </a:r>
            <a:r>
              <a:rPr lang="en-US" sz="1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and teachers would be able to put their skills to use. In addition to this, each teacher should have a teaching assistant who can work with students during the literacy time. The teacher would be able to appropriately aid students who need assistance, and it would allow for an extra adult to be in the room in case students need some extra attention for behavior.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buFont typeface="+mj-lt"/>
              <a:buAutoNum type="arabicPeriod"/>
            </a:pPr>
            <a:endParaRPr lang="en-US" sz="12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0"/>
              </a:spcBef>
              <a:buFont typeface="+mj-lt"/>
              <a:buAutoNum type="arabicPeriod"/>
            </a:pPr>
            <a:r>
              <a:rPr lang="en-US" sz="1200" dirty="0">
                <a:effectLst/>
                <a:latin typeface="Times New Roman" panose="02020603050405020304" pitchFamily="18" charset="0"/>
                <a:ea typeface="Calibri" panose="020F0502020204030204" pitchFamily="34" charset="0"/>
              </a:rPr>
              <a:t>Differentiating is not a difficult process nor is it something that requires a lot of extra work. As a teacher, we should be focused making sure the students understand the material completely, even if it takes extra time. We also need to use the resources around us. There are a lot of websites and technology-based activities that can aid students in their learning. These sites and programs make differentiation easy. As future administrators, we can always help our teachers see how easy this really is. There is no need to make this harder than it needs to be. Differentiation can be a really great thing that will benefit students for years to come. </a:t>
            </a:r>
          </a:p>
          <a:p>
            <a:pPr>
              <a:spcBef>
                <a:spcPts val="0"/>
              </a:spcBef>
              <a:buFont typeface="+mj-lt"/>
              <a:buAutoNum type="arabicPeriod"/>
            </a:pPr>
            <a:endPar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0"/>
              </a:spcAft>
              <a:buFont typeface="+mj-lt"/>
              <a:buAutoNum type="arabicPeriod"/>
            </a:pPr>
            <a:r>
              <a:rPr lang="en-US" sz="1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Another underrepresented area of post-secondary opportunity is agriculture. Programs like 4-H and Future Farmers of America (FFA) have largely disappeared from urban and suburban schools, despite the crucial role agriculture plays in national sustainability and economic health. Reintroducing these programs would expose students to vital skills related to food production, animal care, and environmental management. This knowledge is essential for helping students appreciate the broader world and the systems that support our way of life.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6114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750627" y="948679"/>
            <a:ext cx="4527913" cy="4507241"/>
          </a:xfrm>
          <a:prstGeom prst="ellipse">
            <a:avLst/>
          </a:prstGeom>
          <a:solidFill>
            <a:schemeClr val="accent2">
              <a:lumMod val="75000"/>
            </a:schemeClr>
          </a:solidFill>
          <a:ln>
            <a:noFill/>
          </a:ln>
        </p:spPr>
        <p:txBody>
          <a:bodyPr>
            <a:normAutofit fontScale="90000"/>
          </a:bodyPr>
          <a:lstStyle/>
          <a:p>
            <a:r>
              <a:rPr lang="en-US" sz="1800" dirty="0">
                <a:solidFill>
                  <a:srgbClr val="FFFFFF"/>
                </a:solidFill>
                <a:latin typeface="Boucherie Block" panose="02000506000000020004" pitchFamily="2" charset="77"/>
              </a:rPr>
              <a:t>Principal Quality Standard III</a:t>
            </a:r>
            <a:br>
              <a:rPr lang="en-US" sz="1800" dirty="0">
                <a:solidFill>
                  <a:srgbClr val="FFFFFF"/>
                </a:solidFill>
                <a:latin typeface="Boucherie Block" panose="02000506000000020004" pitchFamily="2" charset="77"/>
              </a:rPr>
            </a:br>
            <a:br>
              <a:rPr lang="en-US" sz="1800" dirty="0">
                <a:solidFill>
                  <a:srgbClr val="FFFFFF"/>
                </a:solidFill>
                <a:latin typeface="Boucherie Block" panose="02000506000000020004" pitchFamily="2" charset="77"/>
              </a:rPr>
            </a:br>
            <a:r>
              <a:rPr lang="en-US" sz="1800" kern="100" dirty="0">
                <a:solidFill>
                  <a:srgbClr val="FFFFFF"/>
                </a:solidFill>
                <a:effectLst/>
                <a:latin typeface="Boucherie Block" panose="02000506000000020004" pitchFamily="2" charset="77"/>
                <a:ea typeface="Calibri" panose="020F0502020204030204" pitchFamily="34" charset="0"/>
                <a:cs typeface="Times New Roman" panose="02020603050405020304" pitchFamily="18" charset="0"/>
              </a:rPr>
              <a:t>Principals demonstrate instructional leadership by: aligning curriculum, instruction and assessment; supporting professional learning; conducting observations; providing actionable feedback; and holding staff accountable for student outcomes.</a:t>
            </a:r>
            <a:br>
              <a:rPr lang="en-US" sz="1000"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5386388" y="828675"/>
            <a:ext cx="6700837" cy="4627245"/>
          </a:xfrm>
        </p:spPr>
        <p:txBody>
          <a:bodyPr anchor="ctr">
            <a:normAutofit fontScale="55000" lnSpcReduction="20000"/>
          </a:bodyPr>
          <a:lstStyle/>
          <a:p>
            <a:pPr marL="0" indent="0">
              <a:lnSpc>
                <a:spcPct val="110000"/>
              </a:lnSpc>
              <a:buNone/>
            </a:pPr>
            <a:r>
              <a:rPr lang="en-US" sz="3100" b="1" dirty="0">
                <a:solidFill>
                  <a:schemeClr val="tx1"/>
                </a:solidFill>
                <a:effectLst/>
                <a:latin typeface="Times New Roman" panose="02020603050405020304" pitchFamily="18" charset="0"/>
                <a:ea typeface="Calibri" panose="020F0502020204030204" pitchFamily="34" charset="0"/>
              </a:rPr>
              <a:t>Artifacts of Evidence for meeting this standard (pulled from previous assignments):</a:t>
            </a:r>
          </a:p>
          <a:p>
            <a:pPr marL="342900" indent="-342900">
              <a:lnSpc>
                <a:spcPct val="120000"/>
              </a:lnSpc>
              <a:buFont typeface="+mj-lt"/>
              <a:buAutoNum type="arabicPeriod"/>
            </a:pPr>
            <a:endParaRPr lang="en-US"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nSpc>
                <a:spcPct val="120000"/>
              </a:lnSpc>
              <a:spcBef>
                <a:spcPts val="0"/>
              </a:spcBef>
              <a:buFont typeface="+mj-lt"/>
              <a:buAutoNum type="arabicPeriod"/>
            </a:pPr>
            <a:r>
              <a:rPr lang="en-US" sz="2100" kern="0" dirty="0">
                <a:solidFill>
                  <a:srgbClr val="000000"/>
                </a:solidFill>
                <a:effectLst/>
                <a:latin typeface="Times New Roman" panose="02020603050405020304" pitchFamily="18" charset="0"/>
                <a:ea typeface="Times New Roman" panose="02020603050405020304" pitchFamily="18" charset="0"/>
              </a:rPr>
              <a:t>The most effective school leaders value the input, expertise, and well-being of their teachers while striving to serve the entire school community equitably. A successful leader must demonstrate ethical decision-making, a balanced commitment to academics and extracurriculars, empathy for all students and staff, and a desire to ensure every student has a meaningful plan for life after high school. These are the qualities I aspire to embody and promote as a future school leader.</a:t>
            </a:r>
            <a:r>
              <a:rPr lang="en-US" sz="2100" dirty="0">
                <a:effectLst/>
              </a:rPr>
              <a:t> </a:t>
            </a:r>
          </a:p>
          <a:p>
            <a:pPr marL="457200" indent="-457200">
              <a:lnSpc>
                <a:spcPct val="120000"/>
              </a:lnSpc>
              <a:spcBef>
                <a:spcPts val="0"/>
              </a:spcBef>
              <a:buFont typeface="+mj-lt"/>
              <a:buAutoNum type="arabicPeriod"/>
            </a:pPr>
            <a:endParaRPr lang="en-US" sz="21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nSpc>
                <a:spcPct val="120000"/>
              </a:lnSpc>
              <a:spcBef>
                <a:spcPts val="0"/>
              </a:spcBef>
              <a:spcAft>
                <a:spcPts val="0"/>
              </a:spcAft>
              <a:buFont typeface="+mj-lt"/>
              <a:buAutoNum type="arabicPeriod"/>
            </a:pPr>
            <a:r>
              <a:rPr lang="en-US" sz="2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evaluation report is not meant as a criticism, but as an opportunity to identify the roses, buds, and thorns of your teaching and instruction. The roses, buds, and thorns process follows the model in which roses represent the big, beautiful ways that make you shine, buds represent the areas that are coming along but need additional care to bloom fully, and thorns represent the sharp, pointy areas that need immediate attention so that the roses can shine even brighter.</a:t>
            </a:r>
          </a:p>
          <a:p>
            <a:pPr marL="457200" marR="0" indent="-457200">
              <a:lnSpc>
                <a:spcPct val="120000"/>
              </a:lnSpc>
              <a:spcBef>
                <a:spcPts val="0"/>
              </a:spcBef>
              <a:spcAft>
                <a:spcPts val="0"/>
              </a:spcAft>
              <a:buFont typeface="+mj-lt"/>
              <a:buAutoNum type="arabicPeriod"/>
            </a:pPr>
            <a:endParaRPr lang="en-US" sz="2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20000"/>
              </a:lnSpc>
              <a:spcBef>
                <a:spcPts val="0"/>
              </a:spcBef>
              <a:buFont typeface="+mj-lt"/>
              <a:buAutoNum type="arabicPeriod"/>
            </a:pP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What I proposed in the plan above to combat these issues is for each individual teacher or grade level team to create their own handwritten testing. The testing and data collection could be done through reading aloud in class, writing a summary of what they read, spelling quiz of words that they read, and a vocabulary quiz consisting of definitions of words they read. These should be completed once per quarter, not to exceed four times per year.</a:t>
            </a:r>
            <a:endParaRPr lang="en-US" sz="2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883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750627" y="948679"/>
            <a:ext cx="4527913" cy="4507241"/>
          </a:xfrm>
          <a:prstGeom prst="ellipse">
            <a:avLst/>
          </a:prstGeom>
          <a:solidFill>
            <a:schemeClr val="accent2">
              <a:lumMod val="75000"/>
            </a:schemeClr>
          </a:solidFill>
          <a:ln>
            <a:noFill/>
          </a:ln>
        </p:spPr>
        <p:txBody>
          <a:bodyPr>
            <a:normAutofit/>
          </a:bodyPr>
          <a:lstStyle/>
          <a:p>
            <a:r>
              <a:rPr lang="en-US" sz="1800" dirty="0">
                <a:solidFill>
                  <a:srgbClr val="FFFFFF"/>
                </a:solidFill>
                <a:latin typeface="Boucherie Block" panose="02000506000000020004" pitchFamily="2" charset="77"/>
              </a:rPr>
              <a:t>EL Quality Standard 5.9</a:t>
            </a:r>
            <a:br>
              <a:rPr lang="en-US" sz="1800" dirty="0">
                <a:solidFill>
                  <a:srgbClr val="FFFFFF"/>
                </a:solidFill>
                <a:latin typeface="Boucherie Block" panose="02000506000000020004" pitchFamily="2" charset="77"/>
              </a:rPr>
            </a:br>
            <a:br>
              <a:rPr lang="en-US" sz="1800" dirty="0">
                <a:solidFill>
                  <a:srgbClr val="FFFFFF"/>
                </a:solidFill>
                <a:latin typeface="Boucherie Block" panose="02000506000000020004" pitchFamily="2" charset="77"/>
              </a:rPr>
            </a:br>
            <a:r>
              <a:rPr lang="en-US" sz="1800" kern="100" dirty="0">
                <a:solidFill>
                  <a:srgbClr val="FFFFFF"/>
                </a:solidFill>
                <a:effectLst/>
                <a:latin typeface="Boucherie Block" panose="02000506000000020004" pitchFamily="2" charset="77"/>
                <a:ea typeface="Calibri" panose="020F0502020204030204" pitchFamily="34" charset="0"/>
                <a:cs typeface="Times New Roman" panose="02020603050405020304" pitchFamily="18" charset="0"/>
              </a:rPr>
              <a:t>Educators are knowledgeable about CLD populations</a:t>
            </a:r>
            <a:br>
              <a:rPr lang="en-US" sz="1000"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5591694" y="948679"/>
            <a:ext cx="6366943" cy="5180659"/>
          </a:xfrm>
        </p:spPr>
        <p:txBody>
          <a:bodyPr anchor="ctr">
            <a:normAutofit fontScale="40000" lnSpcReduction="20000"/>
          </a:bodyPr>
          <a:lstStyle/>
          <a:p>
            <a:pPr marL="0" indent="0">
              <a:lnSpc>
                <a:spcPct val="110000"/>
              </a:lnSpc>
              <a:buNone/>
            </a:pPr>
            <a:r>
              <a:rPr lang="en-US" sz="3600" b="1" dirty="0">
                <a:solidFill>
                  <a:schemeClr val="tx1"/>
                </a:solidFill>
                <a:effectLst/>
                <a:latin typeface="Times New Roman" panose="02020603050405020304" pitchFamily="18" charset="0"/>
                <a:ea typeface="Calibri" panose="020F0502020204030204" pitchFamily="34" charset="0"/>
              </a:rPr>
              <a:t>Artifacts of Evidence for meeting this standard (pulled from previous assignments):</a:t>
            </a:r>
          </a:p>
          <a:p>
            <a:pPr marL="0" indent="0">
              <a:lnSpc>
                <a:spcPct val="110000"/>
              </a:lnSpc>
              <a:buNone/>
            </a:pP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20000"/>
              </a:lnSpc>
              <a:spcBef>
                <a:spcPts val="0"/>
              </a:spcBef>
              <a:spcAft>
                <a:spcPts val="0"/>
              </a:spcAft>
              <a:buFont typeface="+mj-lt"/>
              <a:buAutoNum type="arabicPeriod"/>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Another underrepresented area of post-secondary opportunity is agriculture. Programs like 4-H and Future Farmers of America (FFA) have largely disappeared from urban and suburban schools, despite the crucial role agriculture plays in national sustainability and economic health. Reintroducing these programs would expose students to vital skills related to food production, animal care, and environmental management. This knowledge is essential for helping students appreciate the broader world and the systems that support our way of life.</a:t>
            </a:r>
            <a:endParaRPr lang="en-US" sz="30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20000"/>
              </a:lnSpc>
              <a:spcBef>
                <a:spcPts val="0"/>
              </a:spcBef>
              <a:buFont typeface="+mj-lt"/>
              <a:buAutoNum type="arabicPeriod"/>
            </a:pPr>
            <a:endParaRPr lang="en-US" sz="30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nSpc>
                <a:spcPct val="120000"/>
              </a:lnSpc>
              <a:spcBef>
                <a:spcPts val="0"/>
              </a:spcBef>
              <a:spcAft>
                <a:spcPts val="0"/>
              </a:spcAft>
              <a:buFont typeface="+mj-lt"/>
              <a:buAutoNum type="arabicPeriod"/>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 a school leader, I would aim to transform this narrative by introducing practical, respected alternatives to college that offer students viable paths toward career success. These would include vocational training in fields such as electrical work, plumbing, automotive mechanics, construction, culinary arts, aviation, and aerospace. Additionally, I would promote service-oriented careers like military service, law enforcement, firefighting, and emergency medical response. By collaborating with local businesses, trade schools, and public service agencies, I would work to create experiential programs that allow students to engage directly with these professions before graduation.</a:t>
            </a:r>
            <a:endParaRPr lang="en-US" sz="3000" kern="100" dirty="0">
              <a:latin typeface="Calibri" panose="020F0502020204030204" pitchFamily="34" charset="0"/>
              <a:ea typeface="Times New Roman" panose="02020603050405020304" pitchFamily="18" charset="0"/>
              <a:cs typeface="Times New Roman" panose="02020603050405020304" pitchFamily="18" charset="0"/>
            </a:endParaRPr>
          </a:p>
          <a:p>
            <a:pPr marL="457200" marR="0" indent="-457200">
              <a:lnSpc>
                <a:spcPct val="120000"/>
              </a:lnSpc>
              <a:spcBef>
                <a:spcPts val="0"/>
              </a:spcBef>
              <a:spcAft>
                <a:spcPts val="0"/>
              </a:spcAft>
              <a:buFont typeface="+mj-lt"/>
              <a:buAutoNum type="arabicPeriod"/>
            </a:pPr>
            <a:endPar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nSpc>
                <a:spcPct val="120000"/>
              </a:lnSpc>
              <a:spcBef>
                <a:spcPts val="0"/>
              </a:spcBef>
              <a:spcAft>
                <a:spcPts val="0"/>
              </a:spcAft>
              <a:buFont typeface="+mj-lt"/>
              <a:buAutoNum type="arabicPeriod"/>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ensure these programs meet community needs and values, I would initiate conversations with stakeholders—including parents, students, teachers, and local business leaders—to understand the barriers that have made alternative paths less popular or accessible. Additionally, I would tap into staff expertise and professional networks to identify potential mentors and program leaders within the school.</a:t>
            </a:r>
            <a:endParaRPr lang="en-US" sz="3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1216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750627" y="948679"/>
            <a:ext cx="4527913" cy="4507241"/>
          </a:xfrm>
          <a:prstGeom prst="ellipse">
            <a:avLst/>
          </a:prstGeom>
          <a:solidFill>
            <a:schemeClr val="accent2">
              <a:lumMod val="75000"/>
            </a:schemeClr>
          </a:solidFill>
          <a:ln>
            <a:noFill/>
          </a:ln>
        </p:spPr>
        <p:txBody>
          <a:bodyPr>
            <a:normAutofit/>
          </a:bodyPr>
          <a:lstStyle/>
          <a:p>
            <a:r>
              <a:rPr lang="en-US" sz="1800" dirty="0">
                <a:solidFill>
                  <a:srgbClr val="FFFFFF"/>
                </a:solidFill>
                <a:latin typeface="Boucherie Block" panose="02000506000000020004" pitchFamily="2" charset="77"/>
              </a:rPr>
              <a:t>EL 5.12 Standard IV</a:t>
            </a:r>
            <a:br>
              <a:rPr lang="en-US" sz="1800" dirty="0">
                <a:solidFill>
                  <a:srgbClr val="FFFFFF"/>
                </a:solidFill>
                <a:latin typeface="Boucherie Block" panose="02000506000000020004" pitchFamily="2" charset="77"/>
              </a:rPr>
            </a:br>
            <a:br>
              <a:rPr lang="en-US" sz="1800" dirty="0">
                <a:solidFill>
                  <a:srgbClr val="FFFFFF"/>
                </a:solidFill>
                <a:latin typeface="Boucherie Block" panose="02000506000000020004" pitchFamily="2" charset="77"/>
              </a:rPr>
            </a:br>
            <a:r>
              <a:rPr lang="en-US" sz="1800" kern="100" dirty="0">
                <a:solidFill>
                  <a:srgbClr val="FFFFFF"/>
                </a:solidFill>
                <a:effectLst/>
                <a:latin typeface="Boucherie Block" panose="02000506000000020004" pitchFamily="2" charset="77"/>
                <a:ea typeface="Calibri" panose="020F0502020204030204" pitchFamily="34" charset="0"/>
                <a:cs typeface="Times New Roman" panose="02020603050405020304" pitchFamily="18" charset="0"/>
              </a:rPr>
              <a:t>Educators are knowledgeable in the teaching strategies, including methods, materials, and assessment for CLD students.</a:t>
            </a:r>
            <a:br>
              <a:rPr lang="en-US" sz="1000"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5591694" y="948679"/>
            <a:ext cx="6366943" cy="4937771"/>
          </a:xfrm>
        </p:spPr>
        <p:txBody>
          <a:bodyPr anchor="ctr">
            <a:normAutofit fontScale="77500" lnSpcReduction="20000"/>
          </a:bodyPr>
          <a:lstStyle/>
          <a:p>
            <a:pPr marL="0" indent="0">
              <a:lnSpc>
                <a:spcPct val="110000"/>
              </a:lnSpc>
              <a:buNone/>
            </a:pPr>
            <a:r>
              <a:rPr lang="en-US" sz="2200" b="1" dirty="0">
                <a:solidFill>
                  <a:schemeClr val="tx1"/>
                </a:solidFill>
                <a:effectLst/>
                <a:latin typeface="Times New Roman" panose="02020603050405020304" pitchFamily="18" charset="0"/>
                <a:ea typeface="Calibri" panose="020F0502020204030204" pitchFamily="34" charset="0"/>
              </a:rPr>
              <a:t>Artifacts of Evidence for meeting this standard (pulled from previous assignments):</a:t>
            </a:r>
          </a:p>
          <a:p>
            <a:pPr>
              <a:lnSpc>
                <a:spcPct val="110000"/>
              </a:lnSpc>
            </a:pP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nSpc>
                <a:spcPct val="110000"/>
              </a:lnSpc>
              <a:spcBef>
                <a:spcPts val="0"/>
              </a:spcBef>
              <a:buFont typeface="+mj-lt"/>
              <a:buAutoNum type="arabicPeriod"/>
            </a:pPr>
            <a:r>
              <a:rPr lang="en-US" sz="1800" dirty="0">
                <a:effectLst/>
                <a:latin typeface="Times New Roman" panose="02020603050405020304" pitchFamily="18" charset="0"/>
                <a:ea typeface="Calibri" panose="020F0502020204030204" pitchFamily="34" charset="0"/>
              </a:rPr>
              <a:t>When discussing a math problem, she should model the problem, break it down piece by piece, and then have the students model it to show understanding. This would help her instruction have the differentiation piece that it is missing. She could even go so far as working problems in their math assignments as a class to help ensure that each student is gaining the understanding they are needing for that lesson. With the tests, she should allow for retakes under certain circumstances. These could be students with IEPs, extenuating circumstances like health-related issues, and family emergencies.</a:t>
            </a:r>
          </a:p>
          <a:p>
            <a:pPr marL="342900" indent="-342900">
              <a:lnSpc>
                <a:spcPct val="110000"/>
              </a:lnSpc>
              <a:spcBef>
                <a:spcPts val="0"/>
              </a:spcBef>
              <a:buFont typeface="+mj-lt"/>
              <a:buAutoNum type="arabicPeriod"/>
            </a:pPr>
            <a:endParaRPr lang="en-US" sz="1700" kern="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nSpc>
                <a:spcPct val="110000"/>
              </a:lnSpc>
              <a:spcBef>
                <a:spcPts val="0"/>
              </a:spcBef>
              <a:buFont typeface="+mj-lt"/>
              <a:buAutoNum type="arabicPeriod"/>
            </a:pPr>
            <a:r>
              <a:rPr lang="en-US" sz="1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Technology in the classroom has become a vital tool in a teacher’s tool belt. It can help students who learn better with visual examples. It can provide more opportunities to further a lesson and help students gain significant insight into a subject matter. </a:t>
            </a:r>
          </a:p>
          <a:p>
            <a:pPr marL="342900" indent="-342900">
              <a:lnSpc>
                <a:spcPct val="110000"/>
              </a:lnSpc>
              <a:spcBef>
                <a:spcPts val="0"/>
              </a:spcBef>
              <a:buFont typeface="+mj-lt"/>
              <a:buAutoNum type="arabicPeriod"/>
            </a:pPr>
            <a:endParaRPr lang="en-US" sz="1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nSpc>
                <a:spcPct val="110000"/>
              </a:lnSpc>
              <a:spcBef>
                <a:spcPts val="0"/>
              </a:spcBef>
              <a:buFont typeface="+mj-lt"/>
              <a:buAutoNum type="arabicPeriod"/>
            </a:pPr>
            <a:r>
              <a:rPr lang="en-US" sz="1800" dirty="0">
                <a:effectLst/>
                <a:latin typeface="Times New Roman" panose="02020603050405020304" pitchFamily="18" charset="0"/>
                <a:ea typeface="Calibri" panose="020F0502020204030204" pitchFamily="34" charset="0"/>
              </a:rPr>
              <a:t>Lectures are a good way to get a lot of information across. They are especially good for a higher-level class of students in high school or college. What they are not good for is lower-level learning like elementary, middle school, or the first couple years of high school. In math, lectures are not always the best option. Students can feel overwhelmed because they process the information differently. Lectures do not normally provide time for questions and discussions of understanding.</a:t>
            </a:r>
            <a:endParaRPr lang="en-US" sz="17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599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C5A-E9BE-77BC-00DB-A247AB2B6E85}"/>
              </a:ext>
            </a:extLst>
          </p:cNvPr>
          <p:cNvSpPr>
            <a:spLocks noGrp="1"/>
          </p:cNvSpPr>
          <p:nvPr>
            <p:ph type="title"/>
          </p:nvPr>
        </p:nvSpPr>
        <p:spPr>
          <a:xfrm>
            <a:off x="750627" y="948679"/>
            <a:ext cx="4527913" cy="4507241"/>
          </a:xfrm>
          <a:prstGeom prst="ellipse">
            <a:avLst/>
          </a:prstGeom>
          <a:solidFill>
            <a:schemeClr val="accent2">
              <a:lumMod val="75000"/>
            </a:schemeClr>
          </a:solidFill>
          <a:ln>
            <a:noFill/>
          </a:ln>
        </p:spPr>
        <p:txBody>
          <a:bodyPr>
            <a:normAutofit/>
          </a:bodyPr>
          <a:lstStyle/>
          <a:p>
            <a:r>
              <a:rPr lang="en-US" sz="4000" dirty="0">
                <a:solidFill>
                  <a:schemeClr val="bg1"/>
                </a:solidFill>
                <a:latin typeface="Boucherie Block" panose="02000506000000020004" pitchFamily="2" charset="77"/>
              </a:rPr>
              <a:t>Final reflection</a:t>
            </a:r>
            <a:br>
              <a:rPr lang="en-US" sz="1000"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4E1F1748-1FF9-A8A0-5630-4E0B62135654}"/>
              </a:ext>
            </a:extLst>
          </p:cNvPr>
          <p:cNvSpPr>
            <a:spLocks noGrp="1"/>
          </p:cNvSpPr>
          <p:nvPr>
            <p:ph idx="1"/>
          </p:nvPr>
        </p:nvSpPr>
        <p:spPr>
          <a:xfrm>
            <a:off x="5384800" y="1402080"/>
            <a:ext cx="6423378" cy="4053840"/>
          </a:xfrm>
        </p:spPr>
        <p:txBody>
          <a:bodyPr anchor="ctr">
            <a:normAutofit fontScale="77500" lnSpcReduction="20000"/>
          </a:bodyPr>
          <a:lstStyle/>
          <a:p>
            <a:pPr marL="0" indent="0" algn="l">
              <a:lnSpc>
                <a:spcPct val="100000"/>
              </a:lnSpc>
              <a:buNone/>
            </a:pPr>
            <a:r>
              <a:rPr lang="en-US" sz="1800" b="1" u="none" strike="noStrike" dirty="0">
                <a:solidFill>
                  <a:schemeClr val="tx1"/>
                </a:solidFill>
                <a:effectLst/>
                <a:latin typeface="Times New Roman" panose="02020603050405020304" pitchFamily="18" charset="0"/>
                <a:cs typeface="Times New Roman" panose="02020603050405020304" pitchFamily="18" charset="0"/>
              </a:rPr>
              <a:t>What is the artifact? To which standards does it align?</a:t>
            </a:r>
          </a:p>
          <a:p>
            <a:pPr marL="0" indent="0" algn="l">
              <a:lnSpc>
                <a:spcPct val="100000"/>
              </a:lnSpc>
              <a:buNone/>
            </a:pPr>
            <a:r>
              <a:rPr lang="en-US" sz="1600" dirty="0">
                <a:solidFill>
                  <a:schemeClr val="tx1"/>
                </a:solidFill>
                <a:latin typeface="Times New Roman" panose="02020603050405020304" pitchFamily="18" charset="0"/>
                <a:cs typeface="Times New Roman" panose="02020603050405020304" pitchFamily="18" charset="0"/>
              </a:rPr>
              <a:t>Each of the artifacts in the slides are what I believe to be a representations of the standard mentioned in the slide. The artifacts do meet multiple standards however they are a well-rounded view based upon my experience as a teacher and the leaders I have worked under. They may not be perfect, but they are the best example of who I am. </a:t>
            </a:r>
            <a:endParaRPr lang="en-US" sz="1600" u="none" strike="noStrike" dirty="0">
              <a:solidFill>
                <a:schemeClr val="tx1"/>
              </a:solidFill>
              <a:effectLst/>
              <a:latin typeface="Times New Roman" panose="02020603050405020304" pitchFamily="18" charset="0"/>
              <a:cs typeface="Times New Roman" panose="02020603050405020304" pitchFamily="18" charset="0"/>
            </a:endParaRPr>
          </a:p>
          <a:p>
            <a:pPr marL="0" indent="0" algn="l">
              <a:lnSpc>
                <a:spcPct val="100000"/>
              </a:lnSpc>
              <a:buNone/>
            </a:pPr>
            <a:r>
              <a:rPr lang="en-US" sz="1800" b="1" u="none" strike="noStrike" dirty="0">
                <a:solidFill>
                  <a:schemeClr val="tx1"/>
                </a:solidFill>
                <a:effectLst/>
                <a:latin typeface="Times New Roman" panose="02020603050405020304" pitchFamily="18" charset="0"/>
                <a:cs typeface="Times New Roman" panose="02020603050405020304" pitchFamily="18" charset="0"/>
              </a:rPr>
              <a:t>Why is it important or what does it represent?</a:t>
            </a:r>
          </a:p>
          <a:p>
            <a:pPr marL="0" indent="0" algn="l">
              <a:lnSpc>
                <a:spcPct val="100000"/>
              </a:lnSpc>
              <a:buNone/>
            </a:pPr>
            <a:r>
              <a:rPr lang="en-US" sz="1600" dirty="0">
                <a:solidFill>
                  <a:schemeClr val="tx1"/>
                </a:solidFill>
                <a:latin typeface="Times New Roman" panose="02020603050405020304" pitchFamily="18" charset="0"/>
                <a:cs typeface="Times New Roman" panose="02020603050405020304" pitchFamily="18" charset="0"/>
              </a:rPr>
              <a:t>Each one is important because it represents my journey as a teacher. This hasn’t been an easy journey. I’ve had my rough patches, but through it all I have seen the good and bad of the education field. I have had good leaders and I have had bad leaders. Together they have helped me see and understand what it takes to be an outstanding educational leader who seeks the overall good of the students and staff at their respective school. </a:t>
            </a:r>
          </a:p>
          <a:p>
            <a:pPr marL="0" indent="0" algn="l">
              <a:lnSpc>
                <a:spcPct val="100000"/>
              </a:lnSpc>
              <a:buNone/>
            </a:pPr>
            <a:r>
              <a:rPr lang="en-US" sz="1800" b="1" u="none" strike="noStrike" dirty="0">
                <a:solidFill>
                  <a:schemeClr val="tx1"/>
                </a:solidFill>
                <a:effectLst/>
                <a:latin typeface="Times New Roman" panose="02020603050405020304" pitchFamily="18" charset="0"/>
                <a:cs typeface="Times New Roman" panose="02020603050405020304" pitchFamily="18" charset="0"/>
              </a:rPr>
              <a:t>What does it demonstrate or provide evidence of? (Think: What growth or change in understanding has occurred?)</a:t>
            </a:r>
          </a:p>
          <a:p>
            <a:pPr marL="0" indent="0" algn="l">
              <a:lnSpc>
                <a:spcPct val="100000"/>
              </a:lnSpc>
              <a:buNone/>
            </a:pPr>
            <a:r>
              <a:rPr lang="en-US" sz="1600" dirty="0">
                <a:solidFill>
                  <a:schemeClr val="tx1"/>
                </a:solidFill>
                <a:latin typeface="Times New Roman" panose="02020603050405020304" pitchFamily="18" charset="0"/>
                <a:cs typeface="Times New Roman" panose="02020603050405020304" pitchFamily="18" charset="0"/>
              </a:rPr>
              <a:t>As I stated in the previous question, I have had both good and bad leaders. They have opened my eyes to how schools have become overly focused on technology and curriculum developed by so-called “experts”. These schools and their leaders would rather have robotic teachers who help them achieve high test scores rather than creative teachers who make learning fun and enjoyable for the students. School leaders have forgotten they are there to serve the students, not pockets of district and state leaders. Schools have abandoned traditional courses students enjoyed in favor of courses that help them achieve higher test scores. The artifacts listed are evidence of my desire to return to the days of student focused education. It’s the only way we will get back on track with education in the United States. </a:t>
            </a:r>
            <a:endParaRPr lang="en-US" sz="1600" u="none" strike="noStrike" dirty="0">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4493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F15BF-0BF5-F741-C857-35845B6F1998}"/>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4400" dirty="0">
                <a:solidFill>
                  <a:schemeClr val="tx1"/>
                </a:solidFill>
                <a:latin typeface="Boucherie Block" panose="02000506000000020004" pitchFamily="2" charset="77"/>
              </a:rPr>
              <a:t>references</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48B7B5B-BB66-0A9A-745A-6D285D703B26}"/>
              </a:ext>
            </a:extLst>
          </p:cNvPr>
          <p:cNvSpPr txBox="1"/>
          <p:nvPr/>
        </p:nvSpPr>
        <p:spPr>
          <a:xfrm>
            <a:off x="5486400" y="171450"/>
            <a:ext cx="6515100" cy="6801862"/>
          </a:xfrm>
          <a:prstGeom prst="rect">
            <a:avLst/>
          </a:prstGeom>
          <a:noFill/>
        </p:spPr>
        <p:txBody>
          <a:bodyPr wrap="square" rtlCol="0">
            <a:spAutoFit/>
          </a:bodyPr>
          <a:lstStyle/>
          <a:p>
            <a:pPr marL="0" marR="0">
              <a:lnSpc>
                <a:spcPct val="200000"/>
              </a:lnSpc>
              <a:spcBef>
                <a:spcPts val="0"/>
              </a:spcBef>
              <a:spcAft>
                <a:spcPts val="0"/>
              </a:spcAft>
            </a:pPr>
            <a:r>
              <a:rPr lang="en-US" sz="11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Bambrick</a:t>
            </a: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-Santoyo, P. (2018). </a:t>
            </a:r>
            <a:r>
              <a:rPr lang="en-US" sz="11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Leverage leadership 2.0: A practical guide to building exceptional schools.</a:t>
            </a: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Jossey-Bass.</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11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EasyRetro</a:t>
            </a: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(n.d.). </a:t>
            </a:r>
            <a:r>
              <a:rPr lang="en-US" sz="11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Improve your team with fun sprint retrospectives.</a:t>
            </a: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https://easyretro.io/templates/rose-bud-thorn/</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Strike, K. T., Sims, P. A., Mann, S. L., &amp; Wilhite, R. K. (2019). </a:t>
            </a:r>
            <a:r>
              <a:rPr lang="en-US" sz="11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Transforming professional practice: A framework for effective leadership.</a:t>
            </a: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Rowman &amp; Littlefield.</a:t>
            </a:r>
          </a:p>
          <a:p>
            <a:pPr marL="0" marR="0">
              <a:lnSpc>
                <a:spcPct val="200000"/>
              </a:lnSpc>
            </a:pPr>
            <a:r>
              <a:rPr lang="en-US" sz="1100" dirty="0">
                <a:solidFill>
                  <a:srgbClr val="000000"/>
                </a:solidFill>
                <a:effectLst/>
                <a:latin typeface="Times New Roman" panose="02020603050405020304" pitchFamily="18" charset="0"/>
                <a:ea typeface="Times New Roman" panose="02020603050405020304" pitchFamily="18" charset="0"/>
              </a:rPr>
              <a:t>Gonzalez, E. (2019, October 9). </a:t>
            </a:r>
            <a:r>
              <a:rPr lang="en-US" sz="1100" b="1" i="1" spc="50" dirty="0">
                <a:solidFill>
                  <a:srgbClr val="000000"/>
                </a:solidFill>
                <a:effectLst/>
                <a:latin typeface="Times New Roman" panose="02020603050405020304" pitchFamily="18" charset="0"/>
                <a:ea typeface="Times New Roman" panose="02020603050405020304" pitchFamily="18" charset="0"/>
              </a:rPr>
              <a:t>The value of digital tools in science classes</a:t>
            </a:r>
            <a:r>
              <a:rPr lang="en-US" sz="1100" dirty="0">
                <a:solidFill>
                  <a:srgbClr val="000000"/>
                </a:solidFill>
                <a:effectLst/>
                <a:latin typeface="Times New Roman" panose="02020603050405020304" pitchFamily="18" charset="0"/>
                <a:ea typeface="Times New Roman" panose="02020603050405020304" pitchFamily="18" charset="0"/>
              </a:rPr>
              <a:t>. Edutopia. </a:t>
            </a:r>
            <a:r>
              <a:rPr lang="en-US" sz="1100" u="sng" dirty="0">
                <a:solidFill>
                  <a:srgbClr val="0000FF"/>
                </a:solidFill>
                <a:effectLst/>
                <a:latin typeface="Times New Roman" panose="02020603050405020304" pitchFamily="18" charset="0"/>
                <a:ea typeface="Times New Roman" panose="02020603050405020304" pitchFamily="18" charset="0"/>
                <a:hlinkClick r:id="rId3"/>
              </a:rPr>
              <a:t>https://www.edutopia.org/article/value-digital-tools-science-classes/</a:t>
            </a:r>
            <a:endParaRPr lang="en-US" sz="1100" dirty="0">
              <a:effectLst/>
              <a:latin typeface="Times New Roman" panose="02020603050405020304" pitchFamily="18" charset="0"/>
              <a:ea typeface="Times New Roman" panose="02020603050405020304" pitchFamily="18" charset="0"/>
            </a:endParaRPr>
          </a:p>
          <a:p>
            <a:pPr marL="0" marR="0">
              <a:lnSpc>
                <a:spcPct val="200000"/>
              </a:lnSpc>
            </a:pPr>
            <a:r>
              <a:rPr lang="en-US" sz="1100" b="1" i="1" spc="50" dirty="0">
                <a:solidFill>
                  <a:srgbClr val="000000"/>
                </a:solidFill>
                <a:effectLst/>
                <a:latin typeface="Times New Roman" panose="02020603050405020304" pitchFamily="18" charset="0"/>
                <a:ea typeface="Times New Roman" panose="02020603050405020304" pitchFamily="18" charset="0"/>
              </a:rPr>
              <a:t>What are the parts of a plant? | Science video for kids | Grades K-2</a:t>
            </a:r>
            <a:r>
              <a:rPr lang="en-US" sz="1100" dirty="0">
                <a:solidFill>
                  <a:srgbClr val="000000"/>
                </a:solidFill>
                <a:effectLst/>
                <a:latin typeface="Times New Roman" panose="02020603050405020304" pitchFamily="18" charset="0"/>
                <a:ea typeface="Times New Roman" panose="02020603050405020304" pitchFamily="18" charset="0"/>
              </a:rPr>
              <a:t>. (n.d.). Generation Genius. </a:t>
            </a:r>
            <a:r>
              <a:rPr lang="en-US" sz="1100" u="sng" dirty="0">
                <a:solidFill>
                  <a:srgbClr val="0000FF"/>
                </a:solidFill>
                <a:effectLst/>
                <a:latin typeface="Times New Roman" panose="02020603050405020304" pitchFamily="18" charset="0"/>
                <a:ea typeface="Times New Roman" panose="02020603050405020304" pitchFamily="18" charset="0"/>
                <a:hlinkClick r:id="rId4"/>
              </a:rPr>
              <a:t>https://www.generationgenius.com/videolessons/plant-parts-video-for-kids/</a:t>
            </a:r>
            <a:endParaRPr lang="en-US" sz="1100" dirty="0">
              <a:effectLst/>
              <a:latin typeface="Times New Roman" panose="02020603050405020304" pitchFamily="18" charset="0"/>
              <a:ea typeface="Times New Roman" panose="02020603050405020304" pitchFamily="18" charset="0"/>
            </a:endParaRPr>
          </a:p>
          <a:p>
            <a:pPr marL="0" marR="0">
              <a:lnSpc>
                <a:spcPct val="200000"/>
              </a:lnSpc>
            </a:pPr>
            <a:r>
              <a:rPr lang="en-US" sz="1100" dirty="0">
                <a:solidFill>
                  <a:srgbClr val="000000"/>
                </a:solidFill>
                <a:effectLst/>
                <a:latin typeface="Times New Roman" panose="02020603050405020304" pitchFamily="18" charset="0"/>
                <a:ea typeface="Times New Roman" panose="02020603050405020304" pitchFamily="18" charset="0"/>
              </a:rPr>
              <a:t>Richardson, K. E. (2024, July 8). </a:t>
            </a:r>
            <a:r>
              <a:rPr lang="en-US" sz="1100" b="1" i="1" spc="50" dirty="0">
                <a:solidFill>
                  <a:srgbClr val="000000"/>
                </a:solidFill>
                <a:effectLst/>
                <a:latin typeface="Times New Roman" panose="02020603050405020304" pitchFamily="18" charset="0"/>
                <a:ea typeface="Times New Roman" panose="02020603050405020304" pitchFamily="18" charset="0"/>
              </a:rPr>
              <a:t>The evolution of technology in the classroom</a:t>
            </a:r>
            <a:r>
              <a:rPr lang="en-US" sz="1100" dirty="0">
                <a:solidFill>
                  <a:srgbClr val="000000"/>
                </a:solidFill>
                <a:effectLst/>
                <a:latin typeface="Times New Roman" panose="02020603050405020304" pitchFamily="18" charset="0"/>
                <a:ea typeface="Times New Roman" panose="02020603050405020304" pitchFamily="18" charset="0"/>
              </a:rPr>
              <a:t>. Purdue University College of Education. </a:t>
            </a:r>
            <a:r>
              <a:rPr lang="en-US" sz="1100" u="sng" dirty="0">
                <a:solidFill>
                  <a:srgbClr val="0000FF"/>
                </a:solidFill>
                <a:effectLst/>
                <a:latin typeface="Times New Roman" panose="02020603050405020304" pitchFamily="18" charset="0"/>
                <a:ea typeface="Times New Roman" panose="02020603050405020304" pitchFamily="18" charset="0"/>
                <a:hlinkClick r:id="rId5"/>
              </a:rPr>
              <a:t>https://education.purdue.edu/2024/01/the-evolution-of-technology-in-the-classroom/</a:t>
            </a:r>
            <a:endParaRPr lang="en-US" sz="1100" dirty="0">
              <a:effectLst/>
              <a:latin typeface="Times New Roman" panose="02020603050405020304" pitchFamily="18" charset="0"/>
              <a:ea typeface="Times New Roman" panose="02020603050405020304" pitchFamily="18" charset="0"/>
            </a:endParaRPr>
          </a:p>
          <a:p>
            <a:pPr marL="0" marR="0">
              <a:lnSpc>
                <a:spcPct val="200000"/>
              </a:lnSpc>
            </a:pPr>
            <a:r>
              <a:rPr lang="en-US" sz="1100" b="1" i="1" spc="50" dirty="0">
                <a:solidFill>
                  <a:srgbClr val="000000"/>
                </a:solidFill>
                <a:effectLst/>
                <a:latin typeface="Times New Roman" panose="02020603050405020304" pitchFamily="18" charset="0"/>
                <a:ea typeface="Times New Roman" panose="02020603050405020304" pitchFamily="18" charset="0"/>
              </a:rPr>
              <a:t>Using technology to support early science teaching and learning</a:t>
            </a:r>
            <a:r>
              <a:rPr lang="en-US" sz="1100" dirty="0">
                <a:solidFill>
                  <a:srgbClr val="000000"/>
                </a:solidFill>
                <a:effectLst/>
                <a:latin typeface="Times New Roman" panose="02020603050405020304" pitchFamily="18" charset="0"/>
                <a:ea typeface="Times New Roman" panose="02020603050405020304" pitchFamily="18" charset="0"/>
              </a:rPr>
              <a:t>. (2022, January 12). NAEYC. </a:t>
            </a:r>
            <a:r>
              <a:rPr lang="en-US" sz="1100" u="sng" dirty="0">
                <a:solidFill>
                  <a:srgbClr val="0000FF"/>
                </a:solidFill>
                <a:effectLst/>
                <a:latin typeface="Times New Roman" panose="02020603050405020304" pitchFamily="18" charset="0"/>
                <a:ea typeface="Times New Roman" panose="02020603050405020304" pitchFamily="18" charset="0"/>
                <a:hlinkClick r:id="rId6"/>
              </a:rPr>
              <a:t>https://www.naeyc.org/resources/blog/technology-support-science-learning</a:t>
            </a:r>
            <a:endParaRPr lang="en-US" sz="1100" u="sng" dirty="0">
              <a:solidFill>
                <a:srgbClr val="0000FF"/>
              </a:solidFill>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Center for Employment Training. (n.d.). </a:t>
            </a:r>
            <a:r>
              <a:rPr lang="en-US" sz="11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Why going to trade school might be better than getting a college degree</a:t>
            </a: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https://cetweb.edu/blog/why-going-to-trade-school-might-be-better-than-getting-a-college-degree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U.S. Career Institute. (n.d.). </a:t>
            </a:r>
            <a:r>
              <a:rPr lang="en-US" sz="1100" i="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Education after high school: A guide to college vs. trade schools</a:t>
            </a:r>
            <a:r>
              <a:rPr lang="en-US"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8"/>
              </a:rPr>
              <a:t>https://www.uscareerinstitute.edu/blog/guide-to-college-vs-trade-school</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pPr>
            <a:endParaRPr lang="en-US" sz="10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13590659"/>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F15BF-0BF5-F741-C857-35845B6F1998}"/>
              </a:ext>
            </a:extLst>
          </p:cNvPr>
          <p:cNvSpPr>
            <a:spLocks noGrp="1"/>
          </p:cNvSpPr>
          <p:nvPr>
            <p:ph type="title"/>
          </p:nvPr>
        </p:nvSpPr>
        <p:spPr>
          <a:xfrm>
            <a:off x="829781" y="2708804"/>
            <a:ext cx="3698803" cy="1440394"/>
          </a:xfrm>
          <a:noFill/>
          <a:ln>
            <a:solidFill>
              <a:schemeClr val="tx1"/>
            </a:solidFill>
          </a:ln>
        </p:spPr>
        <p:txBody>
          <a:bodyPr>
            <a:normAutofit fontScale="90000"/>
          </a:bodyPr>
          <a:lstStyle/>
          <a:p>
            <a:r>
              <a:rPr lang="en-US" sz="4400" dirty="0">
                <a:solidFill>
                  <a:schemeClr val="tx1"/>
                </a:solidFill>
                <a:latin typeface="Boucherie Block" panose="02000506000000020004" pitchFamily="2" charset="77"/>
              </a:rPr>
              <a:t>Links to assignments</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48B7B5B-BB66-0A9A-745A-6D285D703B26}"/>
              </a:ext>
            </a:extLst>
          </p:cNvPr>
          <p:cNvSpPr txBox="1"/>
          <p:nvPr/>
        </p:nvSpPr>
        <p:spPr>
          <a:xfrm>
            <a:off x="5495980" y="171450"/>
            <a:ext cx="6515100" cy="5355312"/>
          </a:xfrm>
          <a:prstGeom prst="rect">
            <a:avLst/>
          </a:prstGeom>
          <a:noFill/>
        </p:spPr>
        <p:txBody>
          <a:bodyPr wrap="square" rtlCol="0">
            <a:spAutoFit/>
          </a:bodyPr>
          <a:lstStyle/>
          <a:p>
            <a:pPr marL="0" marR="0">
              <a:lnSpc>
                <a:spcPct val="200000"/>
              </a:lnSpc>
              <a:spcBef>
                <a:spcPts val="0"/>
              </a:spcBef>
              <a:spcAft>
                <a:spcPts val="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Differentiation: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Differentiation.docx</a:t>
            </a:r>
            <a:endPar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200000"/>
              </a:lnSpc>
              <a:spcBef>
                <a:spcPts val="0"/>
              </a:spcBef>
              <a:spcAft>
                <a:spcPts val="0"/>
              </a:spcAft>
            </a:pPr>
            <a:r>
              <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Reading Issues: </a:t>
            </a:r>
            <a:r>
              <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3"/>
              </a:rPr>
              <a:t>Module 2.docx</a:t>
            </a:r>
            <a:endPar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2000"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Teacher Evaluation: </a:t>
            </a:r>
            <a:r>
              <a:rPr lang="en-US" sz="2000"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hlinkClick r:id="rId4"/>
              </a:rPr>
              <a:t>Teacher Evaluation.docx</a:t>
            </a:r>
            <a:endParaRPr lang="en-US" sz="2000"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Technology in the Classroom: </a:t>
            </a:r>
            <a:r>
              <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5"/>
              </a:rPr>
              <a:t>Technology in the Classroom.docx</a:t>
            </a:r>
            <a:endPar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2000"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School Leadership: </a:t>
            </a:r>
            <a:r>
              <a:rPr lang="en-US" sz="2000"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hlinkClick r:id="rId6"/>
              </a:rPr>
              <a:t>School Leadership.docx</a:t>
            </a:r>
            <a:endParaRPr lang="en-US" sz="2000"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200000"/>
              </a:lnSpc>
              <a:spcBef>
                <a:spcPts val="0"/>
              </a:spcBef>
              <a:spcAft>
                <a:spcPts val="0"/>
              </a:spcAft>
            </a:pPr>
            <a:r>
              <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Read Act Intervention Plan: </a:t>
            </a:r>
            <a:r>
              <a:rPr lang="en-US" sz="20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7"/>
              </a:rPr>
              <a:t>Read Act Intervention Plan.docx</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200000"/>
              </a:lnSpc>
            </a:pPr>
            <a:endParaRPr lang="en-US" sz="1000" dirty="0">
              <a:effectLst/>
              <a:latin typeface="Times New Roman" panose="02020603050405020304" pitchFamily="18" charset="0"/>
              <a:ea typeface="Times New Roman" panose="02020603050405020304" pitchFamily="18" charset="0"/>
            </a:endParaRPr>
          </a:p>
          <a:p>
            <a:pPr marL="0" marR="0">
              <a:lnSpc>
                <a:spcPct val="200000"/>
              </a:lnSpc>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007495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{853D716D-E41A-A44D-A157-B5E5946B0878}tf10001120</Template>
  <TotalTime>1114</TotalTime>
  <Words>2267</Words>
  <Application>Microsoft Macintosh PowerPoint</Application>
  <PresentationFormat>Widescreen</PresentationFormat>
  <Paragraphs>68</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Boucherie Block</vt:lpstr>
      <vt:lpstr>Calibri</vt:lpstr>
      <vt:lpstr>Gill Sans MT</vt:lpstr>
      <vt:lpstr>Times New Roman</vt:lpstr>
      <vt:lpstr>Parcel</vt:lpstr>
      <vt:lpstr>Craig Kemper ePortfolio: Principal Licensure </vt:lpstr>
      <vt:lpstr>Principal Quality Standard I   Principals demonstrate organizational leadership by strategically developing a vision and mission, leading change, enhancing the capacity of personnel, distributing resources, and aligning systems of communication for continuous school improvement.  </vt:lpstr>
      <vt:lpstr>Principal Quality Standard II  Principals demonstrate inclusive leadership practices that foster a positive school culture and promote safety and equity for all students, staff, and community. </vt:lpstr>
      <vt:lpstr>Principal Quality Standard III  Principals demonstrate instructional leadership by: aligning curriculum, instruction and assessment; supporting professional learning; conducting observations; providing actionable feedback; and holding staff accountable for student outcomes. </vt:lpstr>
      <vt:lpstr>EL Quality Standard 5.9  Educators are knowledgeable about CLD populations </vt:lpstr>
      <vt:lpstr>EL 5.12 Standard IV  Educators are knowledgeable in the teaching strategies, including methods, materials, and assessment for CLD students. </vt:lpstr>
      <vt:lpstr>Final reflection </vt:lpstr>
      <vt:lpstr>references</vt:lpstr>
      <vt:lpstr>Links to assignments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Craig Kemper ePortfolio: Principal Licensure </dc:title>
  <dc:creator>Craig Kemper</dc:creator>
  <cp:lastModifiedBy>Craig Kemper</cp:lastModifiedBy>
  <cp:revision>26</cp:revision>
  <dcterms:created xsi:type="dcterms:W3CDTF">2025-09-04T22:25:56Z</dcterms:created>
  <dcterms:modified xsi:type="dcterms:W3CDTF">2025-11-04T19:53:23Z</dcterms:modified>
</cp:coreProperties>
</file>