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2" r:id="rId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08"/>
    <p:restoredTop sz="95153"/>
  </p:normalViewPr>
  <p:slideViewPr>
    <p:cSldViewPr snapToGrid="0">
      <p:cViewPr varScale="1">
        <p:scale>
          <a:sx n="95" d="100"/>
          <a:sy n="95" d="100"/>
        </p:scale>
        <p:origin x="680" y="1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1007533" y="0"/>
            <a:ext cx="7934348"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8941881"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2611808" y="3428998"/>
            <a:ext cx="5518066" cy="2268559"/>
          </a:xfrm>
        </p:spPr>
        <p:txBody>
          <a:bodyPr anchor="t">
            <a:normAutofit/>
          </a:bodyPr>
          <a:lstStyle>
            <a:lvl1pPr algn="r">
              <a:defRPr sz="6000"/>
            </a:lvl1pPr>
          </a:lstStyle>
          <a:p>
            <a:r>
              <a:rPr lang="en-US"/>
              <a:t>Click to edit Master title style</a:t>
            </a:r>
            <a:endParaRPr lang="en-US" dirty="0"/>
          </a:p>
        </p:txBody>
      </p:sp>
      <p:sp>
        <p:nvSpPr>
          <p:cNvPr id="3" name="Subtitle 2"/>
          <p:cNvSpPr>
            <a:spLocks noGrp="1"/>
          </p:cNvSpPr>
          <p:nvPr>
            <p:ph type="subTitle" idx="1"/>
          </p:nvPr>
        </p:nvSpPr>
        <p:spPr>
          <a:xfrm>
            <a:off x="2772274" y="2268786"/>
            <a:ext cx="5357600" cy="1160213"/>
          </a:xfrm>
        </p:spPr>
        <p:txBody>
          <a:bodyPr tIns="0" anchor="b">
            <a:normAutofit/>
          </a:bodyPr>
          <a:lstStyle>
            <a:lvl1pPr marL="0" indent="0" algn="r">
              <a:buNone/>
              <a:defRPr sz="1800" b="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9AB3A824-1A51-4B26-AD58-A6D8E14F6C04}" type="datetimeFigureOut">
              <a:rPr lang="en-US" dirty="0"/>
              <a:t>9/4/25</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6" name="Slide Number Placeholder 5"/>
          <p:cNvSpPr>
            <a:spLocks noGrp="1"/>
          </p:cNvSpPr>
          <p:nvPr>
            <p:ph type="sldNum" sz="quarter" idx="12"/>
          </p:nvPr>
        </p:nvSpPr>
        <p:spPr/>
        <p:txBody>
          <a:bodyPr rIns="45720"/>
          <a:lstStyle/>
          <a:p>
            <a:fld id="{6D22F896-40B5-4ADD-8801-0D06FADFA095}" type="slidenum">
              <a:rPr lang="en-US" dirty="0"/>
              <a:t>‹#›</a:t>
            </a:fld>
            <a:endParaRPr lang="en-US" dirty="0"/>
          </a:p>
        </p:txBody>
      </p:sp>
      <p:sp>
        <p:nvSpPr>
          <p:cNvPr id="13" name="TextBox 12"/>
          <p:cNvSpPr txBox="1"/>
          <p:nvPr/>
        </p:nvSpPr>
        <p:spPr>
          <a:xfrm>
            <a:off x="2191282" y="3262852"/>
            <a:ext cx="415636" cy="461665"/>
          </a:xfrm>
          <a:prstGeom prst="rect">
            <a:avLst/>
          </a:prstGeom>
          <a:noFill/>
        </p:spPr>
        <p:txBody>
          <a:bodyPr wrap="square" rtlCol="0">
            <a:spAutoFit/>
          </a:bodyPr>
          <a:lstStyle/>
          <a:p>
            <a:pPr algn="r"/>
            <a:r>
              <a:rPr lang="en-US" sz="2400" dirty="0">
                <a:solidFill>
                  <a:schemeClr val="accent6"/>
                </a:solidFill>
                <a:latin typeface="Wingdings 3" panose="05040102010807070707" pitchFamily="18" charset="2"/>
              </a:rPr>
              <a:t>z</a:t>
            </a:r>
            <a:endParaRPr lang="en-US" sz="2400" dirty="0">
              <a:solidFill>
                <a:schemeClr val="accent6"/>
              </a:solidFill>
              <a:latin typeface="MS Shell Dlg 2" panose="020B0604030504040204" pitchFamily="34" charset="0"/>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14" name="Rectangle 13"/>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TextBox 8"/>
          <p:cNvSpPr txBox="1"/>
          <p:nvPr/>
        </p:nvSpPr>
        <p:spPr>
          <a:xfrm>
            <a:off x="2194236" y="641225"/>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
        <p:nvSpPr>
          <p:cNvPr id="2" name="Title 1"/>
          <p:cNvSpPr>
            <a:spLocks noGrp="1"/>
          </p:cNvSpPr>
          <p:nvPr>
            <p:ph type="title"/>
          </p:nvPr>
        </p:nvSpPr>
        <p:spPr>
          <a:xfrm>
            <a:off x="2611808" y="808056"/>
            <a:ext cx="7954091" cy="1077229"/>
          </a:xfrm>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857E33E-8B18-4087-B112-809917729534}" type="datetimeFigureOut">
              <a:rPr lang="en-US" dirty="0"/>
              <a:t>9/4/25</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15" name="Rectangle 14"/>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6" name="Rectangle 15"/>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TextBox 8"/>
          <p:cNvSpPr txBox="1"/>
          <p:nvPr/>
        </p:nvSpPr>
        <p:spPr>
          <a:xfrm rot="5400000">
            <a:off x="10337141" y="416061"/>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
        <p:nvSpPr>
          <p:cNvPr id="2" name="Vertical Title 1"/>
          <p:cNvSpPr>
            <a:spLocks noGrp="1"/>
          </p:cNvSpPr>
          <p:nvPr>
            <p:ph type="title" orient="vert"/>
          </p:nvPr>
        </p:nvSpPr>
        <p:spPr>
          <a:xfrm>
            <a:off x="9239380" y="805818"/>
            <a:ext cx="1326519" cy="5244126"/>
          </a:xfrm>
        </p:spPr>
        <p:txBody>
          <a:bodyPr vert="eaVert"/>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2608751" y="970410"/>
            <a:ext cx="6466903" cy="507953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3FFE419-2371-464F-8239-3959401C3561}" type="datetimeFigureOut">
              <a:rPr lang="en-US" dirty="0"/>
              <a:t>9/4/25</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9" name="Rectangle 28"/>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7D162C4-EDD9-4389-A98B-B87ECEA2A816}" type="datetimeFigureOut">
              <a:rPr lang="en-US" dirty="0"/>
              <a:t>9/4/25</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
        <p:nvSpPr>
          <p:cNvPr id="7" name="TextBox 6"/>
          <p:cNvSpPr txBox="1"/>
          <p:nvPr/>
        </p:nvSpPr>
        <p:spPr>
          <a:xfrm>
            <a:off x="2194943" y="641225"/>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4" name="Rectangle 23"/>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5" name="Rectangle 24"/>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TextBox 10"/>
          <p:cNvSpPr txBox="1"/>
          <p:nvPr/>
        </p:nvSpPr>
        <p:spPr>
          <a:xfrm>
            <a:off x="2191843" y="2962586"/>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
        <p:nvSpPr>
          <p:cNvPr id="2" name="Title 1"/>
          <p:cNvSpPr>
            <a:spLocks noGrp="1"/>
          </p:cNvSpPr>
          <p:nvPr>
            <p:ph type="title"/>
          </p:nvPr>
        </p:nvSpPr>
        <p:spPr>
          <a:xfrm>
            <a:off x="2609873" y="3147254"/>
            <a:ext cx="7956560" cy="1424746"/>
          </a:xfrm>
        </p:spPr>
        <p:txBody>
          <a:bodyPr anchor="t">
            <a:normAutofit/>
          </a:bodyPr>
          <a:lstStyle>
            <a:lvl1pPr algn="r">
              <a:defRPr sz="3200"/>
            </a:lvl1pPr>
          </a:lstStyle>
          <a:p>
            <a:r>
              <a:rPr lang="en-US"/>
              <a:t>Click to edit Master title style</a:t>
            </a:r>
            <a:endParaRPr lang="en-US" dirty="0"/>
          </a:p>
        </p:txBody>
      </p:sp>
      <p:sp>
        <p:nvSpPr>
          <p:cNvPr id="3" name="Text Placeholder 2"/>
          <p:cNvSpPr>
            <a:spLocks noGrp="1"/>
          </p:cNvSpPr>
          <p:nvPr>
            <p:ph type="body" idx="1"/>
          </p:nvPr>
        </p:nvSpPr>
        <p:spPr>
          <a:xfrm>
            <a:off x="2773968" y="2268786"/>
            <a:ext cx="7791931" cy="878468"/>
          </a:xfrm>
        </p:spPr>
        <p:txBody>
          <a:bodyPr tIns="0" anchor="b">
            <a:norm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E5059C3-6A89-4494-99FF-5A4D6FFD50EB}" type="datetimeFigureOut">
              <a:rPr lang="en-US" dirty="0"/>
              <a:t>9/4/25</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6" name="Rectangle 25"/>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7" name="Rectangle 26"/>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2609873" y="805817"/>
            <a:ext cx="7950984" cy="1081705"/>
          </a:xfrm>
        </p:spPr>
        <p:txBody>
          <a:bodyPr/>
          <a:lstStyle/>
          <a:p>
            <a:r>
              <a:rPr lang="en-US"/>
              <a:t>Click to edit Master title style</a:t>
            </a:r>
            <a:endParaRPr lang="en-US" dirty="0"/>
          </a:p>
        </p:txBody>
      </p:sp>
      <p:sp>
        <p:nvSpPr>
          <p:cNvPr id="3" name="Content Placeholder 2"/>
          <p:cNvSpPr>
            <a:spLocks noGrp="1"/>
          </p:cNvSpPr>
          <p:nvPr>
            <p:ph sz="half" idx="1"/>
          </p:nvPr>
        </p:nvSpPr>
        <p:spPr>
          <a:xfrm>
            <a:off x="2605374" y="2052116"/>
            <a:ext cx="3891960" cy="399782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666636" y="2052114"/>
            <a:ext cx="3894222" cy="399782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CA954B2F-12DE-47F5-8894-472B206D2E1E}" type="datetimeFigureOut">
              <a:rPr lang="en-US" dirty="0"/>
              <a:t>9/4/25</a:t>
            </a:fld>
            <a:endParaRPr lang="en-US" dirty="0"/>
          </a:p>
        </p:txBody>
      </p:sp>
      <p:sp>
        <p:nvSpPr>
          <p:cNvPr id="6" name="Footer Placeholder 5"/>
          <p:cNvSpPr>
            <a:spLocks noGrp="1"/>
          </p:cNvSpPr>
          <p:nvPr>
            <p:ph type="ftr" sz="quarter" idx="11"/>
          </p:nvPr>
        </p:nvSpPr>
        <p:spPr/>
        <p:txBody>
          <a:bodyPr/>
          <a:lstStyle/>
          <a:p>
            <a:r>
              <a:rPr lang="en-US" dirty="0"/>
              <a:t>
              </a:t>
            </a:r>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
        <p:nvSpPr>
          <p:cNvPr id="10" name="TextBox 9"/>
          <p:cNvSpPr txBox="1"/>
          <p:nvPr/>
        </p:nvSpPr>
        <p:spPr>
          <a:xfrm>
            <a:off x="2196172" y="641223"/>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0" name="Rectangle 19"/>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1" name="Rectangle 20"/>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TextBox 11"/>
          <p:cNvSpPr txBox="1"/>
          <p:nvPr/>
        </p:nvSpPr>
        <p:spPr>
          <a:xfrm>
            <a:off x="2193650" y="636424"/>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
        <p:nvSpPr>
          <p:cNvPr id="2" name="Title 1"/>
          <p:cNvSpPr>
            <a:spLocks noGrp="1"/>
          </p:cNvSpPr>
          <p:nvPr>
            <p:ph type="title"/>
          </p:nvPr>
        </p:nvSpPr>
        <p:spPr>
          <a:xfrm>
            <a:off x="2609873" y="805818"/>
            <a:ext cx="7956560" cy="1078348"/>
          </a:xfrm>
        </p:spPr>
        <p:txBody>
          <a:bodyPr/>
          <a:lstStyle/>
          <a:p>
            <a:r>
              <a:rPr lang="en-US"/>
              <a:t>Click to edit Master title style</a:t>
            </a:r>
            <a:endParaRPr lang="en-US" dirty="0"/>
          </a:p>
        </p:txBody>
      </p:sp>
      <p:sp>
        <p:nvSpPr>
          <p:cNvPr id="3" name="Text Placeholder 2"/>
          <p:cNvSpPr>
            <a:spLocks noGrp="1"/>
          </p:cNvSpPr>
          <p:nvPr>
            <p:ph type="body" idx="1"/>
          </p:nvPr>
        </p:nvSpPr>
        <p:spPr>
          <a:xfrm>
            <a:off x="2609285" y="2052115"/>
            <a:ext cx="3896467" cy="713818"/>
          </a:xfrm>
        </p:spPr>
        <p:txBody>
          <a:bodyPr anchor="b">
            <a:noAutofit/>
          </a:bodyPr>
          <a:lstStyle>
            <a:lvl1pPr marL="0" indent="0" algn="l">
              <a:lnSpc>
                <a:spcPct val="100000"/>
              </a:lnSpc>
              <a:buNone/>
              <a:defRPr sz="2200" b="0" cap="none" baseline="0">
                <a:solidFill>
                  <a:schemeClr val="accent6"/>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2609285" y="2851331"/>
            <a:ext cx="3893623" cy="307143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666634" y="2052115"/>
            <a:ext cx="3899798" cy="713818"/>
          </a:xfrm>
        </p:spPr>
        <p:txBody>
          <a:bodyPr anchor="b">
            <a:noAutofit/>
          </a:bodyPr>
          <a:lstStyle>
            <a:lvl1pPr marL="0" indent="0" algn="l">
              <a:lnSpc>
                <a:spcPct val="100000"/>
              </a:lnSpc>
              <a:buNone/>
              <a:defRPr sz="2200" b="0" cap="none" baseline="0">
                <a:solidFill>
                  <a:schemeClr val="accent6"/>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666635" y="2851331"/>
            <a:ext cx="3899798" cy="307143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F30E46F-7819-4ACF-B48B-48222C2ACC88}" type="datetimeFigureOut">
              <a:rPr lang="en-US" dirty="0"/>
              <a:t>9/4/25</a:t>
            </a:fld>
            <a:endParaRPr lang="en-US" dirty="0"/>
          </a:p>
        </p:txBody>
      </p:sp>
      <p:sp>
        <p:nvSpPr>
          <p:cNvPr id="8" name="Footer Placeholder 7"/>
          <p:cNvSpPr>
            <a:spLocks noGrp="1"/>
          </p:cNvSpPr>
          <p:nvPr>
            <p:ph type="ftr" sz="quarter" idx="11"/>
          </p:nvPr>
        </p:nvSpPr>
        <p:spPr/>
        <p:txBody>
          <a:bodyPr/>
          <a:lstStyle/>
          <a:p>
            <a:r>
              <a:rPr lang="en-US" dirty="0"/>
              <a:t>
              </a:t>
            </a:r>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13" name="Rectangle 12"/>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Rectangle 13"/>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1FAF3416-4057-4DAA-829D-4CA07428D088}" type="datetimeFigureOut">
              <a:rPr lang="en-US" dirty="0"/>
              <a:t>9/4/25</a:t>
            </a:fld>
            <a:endParaRPr lang="en-US" dirty="0"/>
          </a:p>
        </p:txBody>
      </p:sp>
      <p:sp>
        <p:nvSpPr>
          <p:cNvPr id="4" name="Footer Placeholder 3"/>
          <p:cNvSpPr>
            <a:spLocks noGrp="1"/>
          </p:cNvSpPr>
          <p:nvPr>
            <p:ph type="ftr" sz="quarter" idx="11"/>
          </p:nvPr>
        </p:nvSpPr>
        <p:spPr/>
        <p:txBody>
          <a:bodyPr/>
          <a:lstStyle/>
          <a:p>
            <a:r>
              <a:rPr lang="en-US" dirty="0"/>
              <a:t>
              </a:t>
            </a:r>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
        <p:nvSpPr>
          <p:cNvPr id="8" name="TextBox 7"/>
          <p:cNvSpPr txBox="1"/>
          <p:nvPr/>
        </p:nvSpPr>
        <p:spPr>
          <a:xfrm>
            <a:off x="2196172" y="641226"/>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12" name="Rectangle 11"/>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Rectangle 12"/>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Date Placeholder 1"/>
          <p:cNvSpPr>
            <a:spLocks noGrp="1"/>
          </p:cNvSpPr>
          <p:nvPr>
            <p:ph type="dt" sz="half" idx="10"/>
          </p:nvPr>
        </p:nvSpPr>
        <p:spPr/>
        <p:txBody>
          <a:bodyPr/>
          <a:lstStyle/>
          <a:p>
            <a:fld id="{921D9284-D300-4297-87F7-E791DCC15DB1}" type="datetimeFigureOut">
              <a:rPr lang="en-US" dirty="0"/>
              <a:t>9/4/25</a:t>
            </a:fld>
            <a:endParaRPr lang="en-US" dirty="0"/>
          </a:p>
        </p:txBody>
      </p:sp>
      <p:sp>
        <p:nvSpPr>
          <p:cNvPr id="3" name="Footer Placeholder 2"/>
          <p:cNvSpPr>
            <a:spLocks noGrp="1"/>
          </p:cNvSpPr>
          <p:nvPr>
            <p:ph type="ftr" sz="quarter" idx="11"/>
          </p:nvPr>
        </p:nvSpPr>
        <p:spPr/>
        <p:txBody>
          <a:bodyPr/>
          <a:lstStyle/>
          <a:p>
            <a:r>
              <a:rPr lang="en-US" dirty="0"/>
              <a:t>
              </a:t>
            </a:r>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5" name="Rectangle 24"/>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6" name="Rectangle 25"/>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TextBox 9"/>
          <p:cNvSpPr txBox="1"/>
          <p:nvPr/>
        </p:nvSpPr>
        <p:spPr>
          <a:xfrm>
            <a:off x="1554154" y="1127550"/>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
        <p:nvSpPr>
          <p:cNvPr id="2" name="Title 1"/>
          <p:cNvSpPr>
            <a:spLocks noGrp="1"/>
          </p:cNvSpPr>
          <p:nvPr>
            <p:ph type="title"/>
          </p:nvPr>
        </p:nvSpPr>
        <p:spPr>
          <a:xfrm>
            <a:off x="1970323" y="1282451"/>
            <a:ext cx="2664361" cy="1903241"/>
          </a:xfrm>
        </p:spPr>
        <p:txBody>
          <a:bodyPr anchor="b">
            <a:normAutofit/>
          </a:bodyPr>
          <a:lstStyle>
            <a:lvl1pPr algn="l">
              <a:defRPr sz="2400"/>
            </a:lvl1pPr>
          </a:lstStyle>
          <a:p>
            <a:r>
              <a:rPr lang="en-US"/>
              <a:t>Click to edit Master title style</a:t>
            </a:r>
            <a:endParaRPr lang="en-US" dirty="0"/>
          </a:p>
        </p:txBody>
      </p:sp>
      <p:sp>
        <p:nvSpPr>
          <p:cNvPr id="3" name="Content Placeholder 2"/>
          <p:cNvSpPr>
            <a:spLocks noGrp="1"/>
          </p:cNvSpPr>
          <p:nvPr>
            <p:ph idx="1"/>
          </p:nvPr>
        </p:nvSpPr>
        <p:spPr>
          <a:xfrm>
            <a:off x="5120154" y="805818"/>
            <a:ext cx="5446278" cy="5244126"/>
          </a:xfrm>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970322" y="3186154"/>
            <a:ext cx="2664361" cy="2386397"/>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37D525BB-DA17-4BA0-B3C8-3AC3ABC827E6}" type="datetimeFigureOut">
              <a:rPr lang="en-US" dirty="0"/>
              <a:t>9/4/25</a:t>
            </a:fld>
            <a:endParaRPr lang="en-US" dirty="0"/>
          </a:p>
        </p:txBody>
      </p:sp>
      <p:sp>
        <p:nvSpPr>
          <p:cNvPr id="6" name="Footer Placeholder 5"/>
          <p:cNvSpPr>
            <a:spLocks noGrp="1"/>
          </p:cNvSpPr>
          <p:nvPr>
            <p:ph type="ftr" sz="quarter" idx="11"/>
          </p:nvPr>
        </p:nvSpPr>
        <p:spPr/>
        <p:txBody>
          <a:bodyPr/>
          <a:lstStyle/>
          <a:p>
            <a:r>
              <a:rPr lang="en-US" dirty="0"/>
              <a:t>
              </a:t>
            </a:r>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19" name="Rectangle 18"/>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0" name="Rectangle 19"/>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Picture Placeholder 2"/>
          <p:cNvSpPr>
            <a:spLocks noGrp="1" noChangeAspect="1"/>
          </p:cNvSpPr>
          <p:nvPr>
            <p:ph type="pic" idx="1"/>
          </p:nvPr>
        </p:nvSpPr>
        <p:spPr>
          <a:xfrm>
            <a:off x="6747062" y="3229"/>
            <a:ext cx="4629734" cy="6858000"/>
          </a:xfrm>
          <a:solidFill>
            <a:schemeClr val="tx1">
              <a:alpha val="10000"/>
            </a:schemeClr>
          </a:solidFill>
          <a:ln w="9525" cap="sq">
            <a:noFill/>
            <a:miter lim="800000"/>
          </a:ln>
          <a:effectLst/>
          <a:scene3d>
            <a:camera prst="orthographicFront"/>
            <a:lightRig rig="twoPt" dir="t">
              <a:rot lat="0" lon="0" rev="7200000"/>
            </a:lightRig>
          </a:scene3d>
          <a:sp3d>
            <a:bevelT w="25400" h="19050"/>
            <a:contourClr>
              <a:srgbClr val="FFFFFF"/>
            </a:contourClr>
          </a:sp3d>
        </p:spPr>
        <p:txBody>
          <a:bodyPr anchor="t">
            <a:normAutofit/>
          </a:bodyPr>
          <a:lstStyle>
            <a:lvl1pPr marL="0" indent="0" algn="ctr">
              <a:buNone/>
              <a:defRPr sz="2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10" name="TextBox 9"/>
          <p:cNvSpPr txBox="1"/>
          <p:nvPr/>
        </p:nvSpPr>
        <p:spPr>
          <a:xfrm>
            <a:off x="1554686" y="1127550"/>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
        <p:nvSpPr>
          <p:cNvPr id="2" name="Title 1"/>
          <p:cNvSpPr>
            <a:spLocks noGrp="1"/>
          </p:cNvSpPr>
          <p:nvPr>
            <p:ph type="title"/>
          </p:nvPr>
        </p:nvSpPr>
        <p:spPr>
          <a:xfrm>
            <a:off x="1971241" y="1282452"/>
            <a:ext cx="3970986" cy="1900473"/>
          </a:xfrm>
        </p:spPr>
        <p:txBody>
          <a:bodyPr anchor="b">
            <a:normAutofit/>
          </a:bodyPr>
          <a:lstStyle>
            <a:lvl1pPr algn="l">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1970322" y="3182928"/>
            <a:ext cx="3971874" cy="2386394"/>
          </a:xfrm>
        </p:spPr>
        <p:txBody>
          <a:bodyPr>
            <a:normAutofit/>
          </a:bodyPr>
          <a:lstStyle>
            <a:lvl1pPr marL="0" indent="0" algn="l">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B16C4C9A-3960-41CF-A4E9-2A8FB932454B}" type="datetimeFigureOut">
              <a:rPr lang="en-US" dirty="0"/>
              <a:t>9/4/25</a:t>
            </a:fld>
            <a:endParaRPr lang="en-US" dirty="0"/>
          </a:p>
        </p:txBody>
      </p:sp>
      <p:sp>
        <p:nvSpPr>
          <p:cNvPr id="6" name="Footer Placeholder 5"/>
          <p:cNvSpPr>
            <a:spLocks noGrp="1"/>
          </p:cNvSpPr>
          <p:nvPr>
            <p:ph type="ftr" sz="quarter" idx="11"/>
          </p:nvPr>
        </p:nvSpPr>
        <p:spPr/>
        <p:txBody>
          <a:bodyPr/>
          <a:lstStyle/>
          <a:p>
            <a:r>
              <a:rPr lang="en-US" dirty="0"/>
              <a:t>
              </a:t>
            </a:r>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3.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pic>
        <p:nvPicPr>
          <p:cNvPr id="18" name="Picture 17"/>
          <p:cNvPicPr>
            <a:picLocks noChangeAspect="1"/>
          </p:cNvPicPr>
          <p:nvPr/>
        </p:nvPicPr>
        <p:blipFill>
          <a:blip r:embed="rId13">
            <a:extLst>
              <a:ext uri="{28A0092B-C50C-407E-A947-70E740481C1C}">
                <a14:useLocalDpi xmlns:a14="http://schemas.microsoft.com/office/drawing/2010/main" val="0"/>
              </a:ext>
            </a:extLst>
          </a:blip>
          <a:stretch>
            <a:fillRect/>
          </a:stretch>
        </p:blipFill>
        <p:spPr>
          <a:xfrm>
            <a:off x="2831794" y="2105202"/>
            <a:ext cx="9360205" cy="4752798"/>
          </a:xfrm>
          <a:prstGeom prst="rect">
            <a:avLst/>
          </a:prstGeom>
        </p:spPr>
      </p:pic>
      <p:pic>
        <p:nvPicPr>
          <p:cNvPr id="15" name="Picture 14"/>
          <p:cNvPicPr>
            <a:picLocks noChangeAspect="1"/>
          </p:cNvPicPr>
          <p:nvPr/>
        </p:nvPicPr>
        <p:blipFill>
          <a:blip r:embed="rId14">
            <a:extLst>
              <a:ext uri="{28A0092B-C50C-407E-A947-70E740481C1C}">
                <a14:useLocalDpi xmlns:a14="http://schemas.microsoft.com/office/drawing/2010/main" val="0"/>
              </a:ext>
            </a:extLst>
          </a:blip>
          <a:stretch>
            <a:fillRect/>
          </a:stretch>
        </p:blipFill>
        <p:spPr>
          <a:xfrm>
            <a:off x="0" y="0"/>
            <a:ext cx="12189867" cy="6858000"/>
          </a:xfrm>
          <a:prstGeom prst="rect">
            <a:avLst/>
          </a:prstGeom>
        </p:spPr>
      </p:pic>
      <p:sp>
        <p:nvSpPr>
          <p:cNvPr id="8" name="Rectangle 7"/>
          <p:cNvSpPr/>
          <p:nvPr/>
        </p:nvSpPr>
        <p:spPr>
          <a:xfrm>
            <a:off x="0" y="0"/>
            <a:ext cx="964174"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2611808" y="808056"/>
            <a:ext cx="7958331" cy="1077229"/>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2773599" y="2052116"/>
            <a:ext cx="7796540" cy="399782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rot="5400000">
            <a:off x="-810065" y="5270604"/>
            <a:ext cx="2662729" cy="182880"/>
          </a:xfrm>
          <a:prstGeom prst="rect">
            <a:avLst/>
          </a:prstGeom>
        </p:spPr>
        <p:txBody>
          <a:bodyPr vert="horz" lIns="91440" tIns="18288" rIns="91440" bIns="45720" rtlCol="0" anchor="t"/>
          <a:lstStyle>
            <a:lvl1pPr algn="r">
              <a:defRPr sz="800">
                <a:solidFill>
                  <a:schemeClr val="tx1">
                    <a:tint val="75000"/>
                  </a:schemeClr>
                </a:solidFill>
                <a:latin typeface="+mn-lt"/>
              </a:defRPr>
            </a:lvl1pPr>
          </a:lstStyle>
          <a:p>
            <a:fld id="{3CBC1C18-307B-4F68-A007-B5B542270E8D}" type="datetimeFigureOut">
              <a:rPr lang="en-US" dirty="0"/>
              <a:t>9/4/25</a:t>
            </a:fld>
            <a:endParaRPr lang="en-US" dirty="0"/>
          </a:p>
        </p:txBody>
      </p:sp>
      <p:sp>
        <p:nvSpPr>
          <p:cNvPr id="5" name="Footer Placeholder 4"/>
          <p:cNvSpPr>
            <a:spLocks noGrp="1"/>
          </p:cNvSpPr>
          <p:nvPr>
            <p:ph type="ftr" sz="quarter" idx="3"/>
          </p:nvPr>
        </p:nvSpPr>
        <p:spPr>
          <a:xfrm rot="5400000">
            <a:off x="-2237130" y="3661144"/>
            <a:ext cx="5885352" cy="179176"/>
          </a:xfrm>
          <a:prstGeom prst="rect">
            <a:avLst/>
          </a:prstGeom>
        </p:spPr>
        <p:txBody>
          <a:bodyPr vert="horz" lIns="91440" tIns="45720" rIns="91440" bIns="18288" rtlCol="0" anchor="b"/>
          <a:lstStyle>
            <a:lvl1pPr algn="r">
              <a:defRPr sz="800">
                <a:solidFill>
                  <a:schemeClr val="tx1">
                    <a:tint val="75000"/>
                  </a:schemeClr>
                </a:solidFill>
              </a:defRPr>
            </a:lvl1pPr>
          </a:lstStyle>
          <a:p>
            <a:r>
              <a:rPr lang="en-US" dirty="0"/>
              <a:t>
              </a:t>
            </a:r>
          </a:p>
        </p:txBody>
      </p:sp>
      <p:sp>
        <p:nvSpPr>
          <p:cNvPr id="6" name="Slide Number Placeholder 5"/>
          <p:cNvSpPr>
            <a:spLocks noGrp="1"/>
          </p:cNvSpPr>
          <p:nvPr>
            <p:ph type="sldNum" sz="quarter" idx="4"/>
          </p:nvPr>
        </p:nvSpPr>
        <p:spPr>
          <a:xfrm>
            <a:off x="158407" y="164592"/>
            <a:ext cx="636727" cy="322851"/>
          </a:xfrm>
          <a:prstGeom prst="rect">
            <a:avLst/>
          </a:prstGeom>
        </p:spPr>
        <p:txBody>
          <a:bodyPr vert="horz" lIns="91440" tIns="45720" rIns="45720" bIns="45720" rtlCol="0" anchor="ctr"/>
          <a:lstStyle>
            <a:lvl1pPr algn="r">
              <a:defRPr sz="1800">
                <a:solidFill>
                  <a:schemeClr val="tx1">
                    <a:tint val="75000"/>
                  </a:schemeClr>
                </a:solidFill>
              </a:defRPr>
            </a:lvl1pPr>
          </a:lstStyle>
          <a:p>
            <a:fld id="{6D22F896-40B5-4ADD-8801-0D06FADFA095}" type="slidenum">
              <a:rPr lang="en-US" dirty="0"/>
              <a:pPr/>
              <a:t>‹#›</a:t>
            </a:fld>
            <a:endParaRPr lang="en-US" dirty="0"/>
          </a:p>
        </p:txBody>
      </p:sp>
      <p:sp>
        <p:nvSpPr>
          <p:cNvPr id="57" name="Rectangle 56"/>
          <p:cNvSpPr/>
          <p:nvPr/>
        </p:nvSpPr>
        <p:spPr>
          <a:xfrm>
            <a:off x="962042" y="0"/>
            <a:ext cx="45719"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r" defTabSz="914400" rtl="0" eaLnBrk="1" latinLnBrk="0" hangingPunct="1">
        <a:lnSpc>
          <a:spcPct val="90000"/>
        </a:lnSpc>
        <a:spcBef>
          <a:spcPct val="0"/>
        </a:spcBef>
        <a:buNone/>
        <a:defRPr sz="3400" b="0" i="0" kern="1200" cap="none">
          <a:solidFill>
            <a:schemeClr val="tx1"/>
          </a:solidFill>
          <a:effectLst/>
          <a:latin typeface="+mj-lt"/>
          <a:ea typeface="+mj-ea"/>
          <a:cs typeface="+mj-cs"/>
        </a:defRPr>
      </a:lvl1pPr>
    </p:titleStyle>
    <p:bodyStyle>
      <a:lvl1pPr marL="344488" indent="-344488" algn="l" defTabSz="914400" rtl="0" eaLnBrk="1" latinLnBrk="0" hangingPunct="1">
        <a:lnSpc>
          <a:spcPct val="120000"/>
        </a:lnSpc>
        <a:spcBef>
          <a:spcPts val="1000"/>
        </a:spcBef>
        <a:spcAft>
          <a:spcPts val="600"/>
        </a:spcAft>
        <a:buClr>
          <a:schemeClr val="accent6"/>
        </a:buClr>
        <a:buSzPct val="90000"/>
        <a:buFont typeface="Wingdings" panose="05000000000000000000" pitchFamily="2" charset="2"/>
        <a:buChar char="§"/>
        <a:defRPr sz="2000" kern="1200">
          <a:solidFill>
            <a:schemeClr val="tx1"/>
          </a:solidFill>
          <a:effectLst/>
          <a:latin typeface="+mn-lt"/>
          <a:ea typeface="+mn-ea"/>
          <a:cs typeface="+mn-cs"/>
        </a:defRPr>
      </a:lvl1pPr>
      <a:lvl2pPr marL="795338" indent="-33813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800" kern="1200">
          <a:solidFill>
            <a:schemeClr val="tx1"/>
          </a:solidFill>
          <a:effectLst/>
          <a:latin typeface="+mn-lt"/>
          <a:ea typeface="+mn-ea"/>
          <a:cs typeface="+mn-cs"/>
        </a:defRPr>
      </a:lvl2pPr>
      <a:lvl3pPr marL="1258888" indent="-34448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600" kern="1200">
          <a:solidFill>
            <a:schemeClr val="tx1"/>
          </a:solidFill>
          <a:effectLst/>
          <a:latin typeface="+mn-lt"/>
          <a:ea typeface="+mn-ea"/>
          <a:cs typeface="+mn-cs"/>
        </a:defRPr>
      </a:lvl3pPr>
      <a:lvl4pPr marL="1709738" indent="-33813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400" kern="1200">
          <a:solidFill>
            <a:schemeClr val="tx1"/>
          </a:solidFill>
          <a:effectLst/>
          <a:latin typeface="+mn-lt"/>
          <a:ea typeface="+mn-ea"/>
          <a:cs typeface="+mn-cs"/>
        </a:defRPr>
      </a:lvl4pPr>
      <a:lvl5pPr marL="2173288" indent="-34448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200" kern="1200">
          <a:solidFill>
            <a:schemeClr val="tx1"/>
          </a:solidFill>
          <a:effectLst/>
          <a:latin typeface="+mn-lt"/>
          <a:ea typeface="+mn-ea"/>
          <a:cs typeface="+mn-cs"/>
        </a:defRPr>
      </a:lvl5pPr>
      <a:lvl6pPr marL="2642616" indent="-33832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200" kern="1200" baseline="0">
          <a:solidFill>
            <a:schemeClr val="tx1"/>
          </a:solidFill>
          <a:effectLst/>
          <a:latin typeface="+mn-lt"/>
          <a:ea typeface="+mn-ea"/>
          <a:cs typeface="+mn-cs"/>
        </a:defRPr>
      </a:lvl6pPr>
      <a:lvl7pPr marL="3108960" indent="-33832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200" kern="1200" baseline="0">
          <a:solidFill>
            <a:schemeClr val="tx1"/>
          </a:solidFill>
          <a:effectLst/>
          <a:latin typeface="+mn-lt"/>
          <a:ea typeface="+mn-ea"/>
          <a:cs typeface="+mn-cs"/>
        </a:defRPr>
      </a:lvl7pPr>
      <a:lvl8pPr marL="3575304" indent="-33832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200" kern="1200" baseline="0">
          <a:solidFill>
            <a:schemeClr val="tx1"/>
          </a:solidFill>
          <a:effectLst/>
          <a:latin typeface="+mn-lt"/>
          <a:ea typeface="+mn-ea"/>
          <a:cs typeface="+mn-cs"/>
        </a:defRPr>
      </a:lvl8pPr>
      <a:lvl9pPr marL="4041648" indent="-33832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Module%203%20-%20Improvement%20Planning.docx" TargetMode="External"/><Relationship Id="rId2" Type="http://schemas.openxmlformats.org/officeDocument/2006/relationships/hyperlink" Target="Module%201%20Critical%20Thinking.docx" TargetMode="External"/><Relationship Id="rId1" Type="http://schemas.openxmlformats.org/officeDocument/2006/relationships/slideLayout" Target="../slideLayouts/slideLayout2.xml"/><Relationship Id="rId6" Type="http://schemas.openxmlformats.org/officeDocument/2006/relationships/hyperlink" Target="Module%206.docx" TargetMode="External"/><Relationship Id="rId5" Type="http://schemas.openxmlformats.org/officeDocument/2006/relationships/hyperlink" Target="Module%205%20Plan.docx" TargetMode="External"/><Relationship Id="rId4" Type="http://schemas.openxmlformats.org/officeDocument/2006/relationships/hyperlink" Target="Module%204.docx"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B5EC79-8C4C-ADED-624C-6FD26A50D55F}"/>
              </a:ext>
            </a:extLst>
          </p:cNvPr>
          <p:cNvSpPr>
            <a:spLocks noGrp="1"/>
          </p:cNvSpPr>
          <p:nvPr>
            <p:ph type="ctrTitle"/>
          </p:nvPr>
        </p:nvSpPr>
        <p:spPr>
          <a:xfrm>
            <a:off x="2342867" y="3429000"/>
            <a:ext cx="5518066" cy="2268559"/>
          </a:xfrm>
        </p:spPr>
        <p:txBody>
          <a:bodyPr>
            <a:normAutofit/>
          </a:bodyPr>
          <a:lstStyle/>
          <a:p>
            <a:pPr algn="l"/>
            <a:r>
              <a:rPr lang="en-US" sz="4800" dirty="0">
                <a:solidFill>
                  <a:schemeClr val="accent3">
                    <a:lumMod val="60000"/>
                    <a:lumOff val="40000"/>
                  </a:schemeClr>
                </a:solidFill>
                <a:latin typeface="Boucherie Block" panose="02000506000000020004" pitchFamily="2" charset="77"/>
              </a:rPr>
              <a:t>Craig Kemper </a:t>
            </a:r>
            <a:r>
              <a:rPr lang="en-US" sz="4800" dirty="0" err="1">
                <a:solidFill>
                  <a:schemeClr val="accent3">
                    <a:lumMod val="60000"/>
                    <a:lumOff val="40000"/>
                  </a:schemeClr>
                </a:solidFill>
                <a:latin typeface="Boucherie Block" panose="02000506000000020004" pitchFamily="2" charset="77"/>
              </a:rPr>
              <a:t>ePortfolio</a:t>
            </a:r>
            <a:r>
              <a:rPr lang="en-US" sz="4800" dirty="0">
                <a:solidFill>
                  <a:schemeClr val="accent3">
                    <a:lumMod val="60000"/>
                    <a:lumOff val="40000"/>
                  </a:schemeClr>
                </a:solidFill>
                <a:latin typeface="Boucherie Block" panose="02000506000000020004" pitchFamily="2" charset="77"/>
              </a:rPr>
              <a:t>: Principal Licensure </a:t>
            </a:r>
          </a:p>
        </p:txBody>
      </p:sp>
      <p:sp>
        <p:nvSpPr>
          <p:cNvPr id="3" name="Subtitle 2">
            <a:extLst>
              <a:ext uri="{FF2B5EF4-FFF2-40B4-BE49-F238E27FC236}">
                <a16:creationId xmlns:a16="http://schemas.microsoft.com/office/drawing/2014/main" id="{D2108A90-566D-6E4E-1053-AE10205992DD}"/>
              </a:ext>
            </a:extLst>
          </p:cNvPr>
          <p:cNvSpPr>
            <a:spLocks noGrp="1"/>
          </p:cNvSpPr>
          <p:nvPr>
            <p:ph type="subTitle" idx="1"/>
          </p:nvPr>
        </p:nvSpPr>
        <p:spPr>
          <a:xfrm>
            <a:off x="2342867" y="5190567"/>
            <a:ext cx="5357600" cy="506992"/>
          </a:xfrm>
        </p:spPr>
        <p:txBody>
          <a:bodyPr/>
          <a:lstStyle/>
          <a:p>
            <a:pPr algn="l"/>
            <a:r>
              <a:rPr lang="en-US" dirty="0">
                <a:solidFill>
                  <a:schemeClr val="accent3">
                    <a:lumMod val="60000"/>
                    <a:lumOff val="40000"/>
                  </a:schemeClr>
                </a:solidFill>
                <a:latin typeface="Boucherie Block" panose="02000506000000020004" pitchFamily="2" charset="77"/>
              </a:rPr>
              <a:t>Colorado State University Global</a:t>
            </a:r>
          </a:p>
        </p:txBody>
      </p:sp>
    </p:spTree>
    <p:extLst>
      <p:ext uri="{BB962C8B-B14F-4D97-AF65-F5344CB8AC3E}">
        <p14:creationId xmlns:p14="http://schemas.microsoft.com/office/powerpoint/2010/main" val="191637962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282C5A-E9BE-77BC-00DB-A247AB2B6E85}"/>
              </a:ext>
            </a:extLst>
          </p:cNvPr>
          <p:cNvSpPr>
            <a:spLocks noGrp="1"/>
          </p:cNvSpPr>
          <p:nvPr>
            <p:ph type="title"/>
          </p:nvPr>
        </p:nvSpPr>
        <p:spPr>
          <a:xfrm>
            <a:off x="2410102" y="808056"/>
            <a:ext cx="7958331" cy="1077229"/>
          </a:xfrm>
        </p:spPr>
        <p:txBody>
          <a:bodyPr>
            <a:normAutofit fontScale="90000"/>
          </a:bodyPr>
          <a:lstStyle/>
          <a:p>
            <a:pPr algn="l"/>
            <a:r>
              <a:rPr lang="en-US" dirty="0">
                <a:solidFill>
                  <a:schemeClr val="accent3">
                    <a:lumMod val="60000"/>
                    <a:lumOff val="40000"/>
                  </a:schemeClr>
                </a:solidFill>
                <a:latin typeface="Boucherie Block" panose="02000506000000020004" pitchFamily="2" charset="77"/>
              </a:rPr>
              <a:t>Principal Quality Standard I</a:t>
            </a:r>
            <a:br>
              <a:rPr lang="en-US" dirty="0">
                <a:solidFill>
                  <a:schemeClr val="accent3">
                    <a:lumMod val="60000"/>
                    <a:lumOff val="40000"/>
                  </a:schemeClr>
                </a:solidFill>
                <a:latin typeface="Boucherie Block" panose="02000506000000020004" pitchFamily="2" charset="77"/>
              </a:rPr>
            </a:br>
            <a:r>
              <a:rPr lang="en-US" sz="1800" kern="100" dirty="0">
                <a:solidFill>
                  <a:schemeClr val="accent3">
                    <a:lumMod val="60000"/>
                    <a:lumOff val="40000"/>
                  </a:schemeClr>
                </a:solidFill>
                <a:effectLst/>
                <a:latin typeface="Boucherie Block" panose="02000506000000020004" pitchFamily="2" charset="77"/>
                <a:ea typeface="Calibri" panose="020F0502020204030204" pitchFamily="34" charset="0"/>
                <a:cs typeface="Times New Roman" panose="02020603050405020304" pitchFamily="18" charset="0"/>
              </a:rPr>
              <a:t>Principals demonstrate organizational leadership by strategically developing a vision and mission, leading change, enhancing the capacity of personnel, distributing resources, and aligning systems of communication for continuous school improvement. </a:t>
            </a:r>
            <a:br>
              <a:rPr lang="en-US" sz="1800" kern="100" dirty="0">
                <a:effectLst/>
                <a:latin typeface="Calibri" panose="020F0502020204030204" pitchFamily="34" charset="0"/>
                <a:ea typeface="Calibri" panose="020F0502020204030204" pitchFamily="34" charset="0"/>
                <a:cs typeface="Times New Roman" panose="02020603050405020304" pitchFamily="18" charset="0"/>
              </a:rPr>
            </a:br>
            <a:endParaRPr lang="en-US" dirty="0"/>
          </a:p>
        </p:txBody>
      </p:sp>
      <p:sp>
        <p:nvSpPr>
          <p:cNvPr id="3" name="Content Placeholder 2">
            <a:extLst>
              <a:ext uri="{FF2B5EF4-FFF2-40B4-BE49-F238E27FC236}">
                <a16:creationId xmlns:a16="http://schemas.microsoft.com/office/drawing/2014/main" id="{4E1F1748-1FF9-A8A0-5630-4E0B62135654}"/>
              </a:ext>
            </a:extLst>
          </p:cNvPr>
          <p:cNvSpPr>
            <a:spLocks noGrp="1"/>
          </p:cNvSpPr>
          <p:nvPr>
            <p:ph idx="1"/>
          </p:nvPr>
        </p:nvSpPr>
        <p:spPr>
          <a:xfrm>
            <a:off x="1169894" y="2052116"/>
            <a:ext cx="9400245" cy="3997828"/>
          </a:xfrm>
        </p:spPr>
        <p:txBody>
          <a:bodyPr>
            <a:normAutofit/>
          </a:bodyPr>
          <a:lstStyle/>
          <a:p>
            <a:pPr marL="0" indent="0">
              <a:buNone/>
            </a:pPr>
            <a:r>
              <a:rPr lang="en-US" sz="1400" dirty="0">
                <a:solidFill>
                  <a:schemeClr val="accent3">
                    <a:lumMod val="60000"/>
                    <a:lumOff val="40000"/>
                  </a:schemeClr>
                </a:solidFill>
                <a:effectLst/>
                <a:latin typeface="Times New Roman" panose="02020603050405020304" pitchFamily="18" charset="0"/>
                <a:ea typeface="Calibri" panose="020F0502020204030204" pitchFamily="34" charset="0"/>
              </a:rPr>
              <a:t>Artifacts of Evidence for meeting this standard (pulled from previous assignments):</a:t>
            </a:r>
          </a:p>
          <a:p>
            <a:r>
              <a:rPr lang="en-US" sz="1400" dirty="0">
                <a:solidFill>
                  <a:schemeClr val="accent3">
                    <a:lumMod val="60000"/>
                    <a:lumOff val="40000"/>
                  </a:schemeClr>
                </a:solidFill>
                <a:effectLst/>
                <a:latin typeface="Times New Roman" panose="02020603050405020304" pitchFamily="18" charset="0"/>
                <a:ea typeface="Calibri" panose="020F0502020204030204" pitchFamily="34" charset="0"/>
              </a:rPr>
              <a:t>Teachers/educators enter the profession with a good sense of ideals and guiding principles for their classroom. This is based off their own experience as a student and previous work experience from outside the academic world. </a:t>
            </a:r>
          </a:p>
          <a:p>
            <a:r>
              <a:rPr lang="en-US" sz="1400" dirty="0">
                <a:solidFill>
                  <a:schemeClr val="accent3">
                    <a:lumMod val="60000"/>
                    <a:lumOff val="40000"/>
                  </a:schemeClr>
                </a:solidFill>
                <a:effectLst/>
                <a:latin typeface="Times New Roman" panose="02020603050405020304" pitchFamily="18" charset="0"/>
                <a:ea typeface="Calibri" panose="020F0502020204030204" pitchFamily="34" charset="0"/>
              </a:rPr>
              <a:t>At my school, the guiding principle is a simply all learners (students) are provided the opportunity to grow academically and personally. The ideal here is that everyone has the same opportunity, and it is dependent upon the learner, no one else, to grow. </a:t>
            </a:r>
            <a:endParaRPr lang="en-US" sz="1400" dirty="0">
              <a:solidFill>
                <a:schemeClr val="accent3">
                  <a:lumMod val="60000"/>
                  <a:lumOff val="40000"/>
                </a:schemeClr>
              </a:solidFill>
              <a:latin typeface="Times New Roman" panose="02020603050405020304" pitchFamily="18" charset="0"/>
              <a:ea typeface="Calibri" panose="020F0502020204030204" pitchFamily="34" charset="0"/>
            </a:endParaRPr>
          </a:p>
          <a:p>
            <a:r>
              <a:rPr lang="en-US" sz="1400" dirty="0">
                <a:solidFill>
                  <a:schemeClr val="accent3">
                    <a:lumMod val="60000"/>
                    <a:lumOff val="40000"/>
                  </a:schemeClr>
                </a:solidFill>
                <a:effectLst/>
                <a:latin typeface="Times New Roman" panose="02020603050405020304" pitchFamily="18" charset="0"/>
                <a:ea typeface="Calibri" panose="020F0502020204030204" pitchFamily="34" charset="0"/>
              </a:rPr>
              <a:t>When it comes to improving test scores and increasing participation, teacher input is invaluable. Administrators don’t see their students daily and need to rely on their teachers to inform them on how they can “market” state testing to the students. </a:t>
            </a:r>
            <a:endParaRPr lang="en-US" sz="1400" dirty="0">
              <a:solidFill>
                <a:schemeClr val="accent3">
                  <a:lumMod val="60000"/>
                  <a:lumOff val="40000"/>
                </a:schemeClr>
              </a:solidFill>
            </a:endParaRPr>
          </a:p>
        </p:txBody>
      </p:sp>
    </p:spTree>
    <p:extLst>
      <p:ext uri="{BB962C8B-B14F-4D97-AF65-F5344CB8AC3E}">
        <p14:creationId xmlns:p14="http://schemas.microsoft.com/office/powerpoint/2010/main" val="242565883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282C5A-E9BE-77BC-00DB-A247AB2B6E85}"/>
              </a:ext>
            </a:extLst>
          </p:cNvPr>
          <p:cNvSpPr>
            <a:spLocks noGrp="1"/>
          </p:cNvSpPr>
          <p:nvPr>
            <p:ph type="title"/>
          </p:nvPr>
        </p:nvSpPr>
        <p:spPr>
          <a:xfrm>
            <a:off x="2396655" y="808056"/>
            <a:ext cx="7958331" cy="1077229"/>
          </a:xfrm>
        </p:spPr>
        <p:txBody>
          <a:bodyPr>
            <a:normAutofit fontScale="90000"/>
          </a:bodyPr>
          <a:lstStyle/>
          <a:p>
            <a:pPr algn="l"/>
            <a:r>
              <a:rPr lang="en-US" dirty="0">
                <a:solidFill>
                  <a:schemeClr val="accent3">
                    <a:lumMod val="60000"/>
                    <a:lumOff val="40000"/>
                  </a:schemeClr>
                </a:solidFill>
                <a:latin typeface="Boucherie Block" panose="02000506000000020004" pitchFamily="2" charset="77"/>
              </a:rPr>
              <a:t>Principal Quality Standard II</a:t>
            </a:r>
            <a:br>
              <a:rPr lang="en-US" dirty="0">
                <a:solidFill>
                  <a:schemeClr val="accent3">
                    <a:lumMod val="60000"/>
                    <a:lumOff val="40000"/>
                  </a:schemeClr>
                </a:solidFill>
                <a:latin typeface="Boucherie Block" panose="02000506000000020004" pitchFamily="2" charset="77"/>
              </a:rPr>
            </a:br>
            <a:r>
              <a:rPr lang="en-US" sz="1800" kern="100" dirty="0">
                <a:solidFill>
                  <a:schemeClr val="accent3">
                    <a:lumMod val="60000"/>
                    <a:lumOff val="40000"/>
                  </a:schemeClr>
                </a:solidFill>
                <a:effectLst/>
                <a:latin typeface="Boucherie Block" panose="02000506000000020004" pitchFamily="2" charset="77"/>
                <a:ea typeface="Calibri" panose="020F0502020204030204" pitchFamily="34" charset="0"/>
                <a:cs typeface="Times New Roman" panose="02020603050405020304" pitchFamily="18" charset="0"/>
              </a:rPr>
              <a:t>Principals demonstrate inclusive leadership practices that foster a positive school culture and promote safety and equity for all students, staff, and community. </a:t>
            </a:r>
            <a:br>
              <a:rPr lang="en-US" sz="1800" kern="100" dirty="0">
                <a:effectLst/>
                <a:latin typeface="Calibri" panose="020F0502020204030204" pitchFamily="34" charset="0"/>
                <a:ea typeface="Calibri" panose="020F0502020204030204" pitchFamily="34" charset="0"/>
                <a:cs typeface="Times New Roman" panose="02020603050405020304" pitchFamily="18" charset="0"/>
              </a:rPr>
            </a:br>
            <a:endParaRPr lang="en-US" dirty="0"/>
          </a:p>
        </p:txBody>
      </p:sp>
      <p:sp>
        <p:nvSpPr>
          <p:cNvPr id="3" name="Content Placeholder 2">
            <a:extLst>
              <a:ext uri="{FF2B5EF4-FFF2-40B4-BE49-F238E27FC236}">
                <a16:creationId xmlns:a16="http://schemas.microsoft.com/office/drawing/2014/main" id="{4E1F1748-1FF9-A8A0-5630-4E0B62135654}"/>
              </a:ext>
            </a:extLst>
          </p:cNvPr>
          <p:cNvSpPr>
            <a:spLocks noGrp="1"/>
          </p:cNvSpPr>
          <p:nvPr>
            <p:ph idx="1"/>
          </p:nvPr>
        </p:nvSpPr>
        <p:spPr>
          <a:xfrm>
            <a:off x="1196788" y="2052116"/>
            <a:ext cx="9373351" cy="3997828"/>
          </a:xfrm>
        </p:spPr>
        <p:txBody>
          <a:bodyPr>
            <a:normAutofit/>
          </a:bodyPr>
          <a:lstStyle/>
          <a:p>
            <a:pPr marL="0" indent="0">
              <a:buNone/>
            </a:pPr>
            <a:r>
              <a:rPr lang="en-US" sz="1400" dirty="0">
                <a:solidFill>
                  <a:schemeClr val="accent3">
                    <a:lumMod val="60000"/>
                    <a:lumOff val="40000"/>
                  </a:schemeClr>
                </a:solidFill>
                <a:effectLst/>
                <a:latin typeface="Times New Roman" panose="02020603050405020304" pitchFamily="18" charset="0"/>
                <a:ea typeface="Calibri" panose="020F0502020204030204" pitchFamily="34" charset="0"/>
              </a:rPr>
              <a:t>Artifacts of Evidence for meeting this standard (pulled from previous assignments):</a:t>
            </a:r>
          </a:p>
          <a:p>
            <a:r>
              <a:rPr lang="en-US" sz="1400" dirty="0">
                <a:solidFill>
                  <a:schemeClr val="accent3">
                    <a:lumMod val="60000"/>
                    <a:lumOff val="40000"/>
                  </a:schemeClr>
                </a:solidFill>
                <a:effectLst/>
                <a:latin typeface="Times New Roman" panose="02020603050405020304" pitchFamily="18" charset="0"/>
                <a:ea typeface="Calibri" panose="020F0502020204030204" pitchFamily="34" charset="0"/>
                <a:cs typeface="Times New Roman" panose="02020603050405020304" pitchFamily="18" charset="0"/>
              </a:rPr>
              <a:t>At my school, the guiding principle is a simply all learners (students) are provided the opportunity to grow academically and personally. The ideal here is that everyone has the same opportunity, and it is dependent upon the learner, no one else, to grow. </a:t>
            </a:r>
          </a:p>
          <a:p>
            <a:r>
              <a:rPr lang="en-US" sz="1400" kern="0" dirty="0">
                <a:solidFill>
                  <a:schemeClr val="accent3">
                    <a:lumMod val="60000"/>
                    <a:lumOff val="4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CMAS is available to all students, regardless of any factor. Modifications are allowed on a case-by-case basis. The test is also available in a variety of languages based on student needs. </a:t>
            </a:r>
            <a:endParaRPr lang="en-US" sz="1400" kern="100" dirty="0">
              <a:solidFill>
                <a:schemeClr val="accent3">
                  <a:lumMod val="60000"/>
                  <a:lumOff val="40000"/>
                </a:schemeClr>
              </a:solidFill>
              <a:effectLst/>
              <a:latin typeface="Times New Roman" panose="02020603050405020304" pitchFamily="18" charset="0"/>
              <a:ea typeface="Calibri" panose="020F0502020204030204" pitchFamily="34" charset="0"/>
              <a:cs typeface="Times New Roman" panose="02020603050405020304" pitchFamily="18" charset="0"/>
            </a:endParaRPr>
          </a:p>
          <a:p>
            <a:pPr marL="1143000" marR="0" lvl="2" indent="-228600">
              <a:spcBef>
                <a:spcPts val="0"/>
              </a:spcBef>
              <a:spcAft>
                <a:spcPts val="0"/>
              </a:spcAft>
              <a:buFont typeface="Wingdings" pitchFamily="2" charset="2"/>
              <a:buChar char=""/>
            </a:pPr>
            <a:r>
              <a:rPr lang="en-US" sz="1400" kern="0" dirty="0">
                <a:solidFill>
                  <a:schemeClr val="accent3">
                    <a:lumMod val="60000"/>
                    <a:lumOff val="4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Spanish is commonly used language alternative in Colorado schools for CMAS testing.</a:t>
            </a:r>
            <a:endParaRPr lang="en-US" sz="1400" kern="100" dirty="0">
              <a:solidFill>
                <a:schemeClr val="accent3">
                  <a:lumMod val="60000"/>
                  <a:lumOff val="40000"/>
                </a:schemeClr>
              </a:solidFill>
              <a:effectLst/>
              <a:latin typeface="Times New Roman" panose="02020603050405020304" pitchFamily="18" charset="0"/>
              <a:ea typeface="Calibri" panose="020F0502020204030204" pitchFamily="34" charset="0"/>
              <a:cs typeface="Times New Roman" panose="02020603050405020304" pitchFamily="18" charset="0"/>
            </a:endParaRPr>
          </a:p>
          <a:p>
            <a:r>
              <a:rPr lang="en-US" sz="1400" dirty="0">
                <a:solidFill>
                  <a:schemeClr val="accent3">
                    <a:lumMod val="60000"/>
                    <a:lumOff val="40000"/>
                  </a:schemeClr>
                </a:solidFill>
                <a:effectLst/>
                <a:latin typeface="Times New Roman" panose="02020603050405020304" pitchFamily="18" charset="0"/>
                <a:ea typeface="Calibri" panose="020F0502020204030204" pitchFamily="34" charset="0"/>
              </a:rPr>
              <a:t>Teachers have an amazing insight into what will motivate students. Often students are given “incentives” to increase their participation and motivation. Classroom incentives can look like a free choice time, class treat, or something similar. Some schools will do a school wide incentive like having a pizza party in each class. A school wide incentive is usually the best route to take to increase participation and overall score.</a:t>
            </a:r>
            <a:r>
              <a:rPr lang="en-US" sz="1400" dirty="0">
                <a:solidFill>
                  <a:schemeClr val="accent3">
                    <a:lumMod val="60000"/>
                    <a:lumOff val="40000"/>
                  </a:schemeClr>
                </a:solidFill>
                <a:effectLst/>
              </a:rPr>
              <a:t> </a:t>
            </a:r>
            <a:endParaRPr lang="en-US" sz="1400" dirty="0">
              <a:solidFill>
                <a:schemeClr val="accent3">
                  <a:lumMod val="60000"/>
                  <a:lumOff val="40000"/>
                </a:schemeClr>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70892158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282C5A-E9BE-77BC-00DB-A247AB2B6E85}"/>
              </a:ext>
            </a:extLst>
          </p:cNvPr>
          <p:cNvSpPr>
            <a:spLocks noGrp="1"/>
          </p:cNvSpPr>
          <p:nvPr>
            <p:ph type="title"/>
          </p:nvPr>
        </p:nvSpPr>
        <p:spPr>
          <a:xfrm>
            <a:off x="2410102" y="821503"/>
            <a:ext cx="7958331" cy="1141768"/>
          </a:xfrm>
        </p:spPr>
        <p:txBody>
          <a:bodyPr>
            <a:normAutofit fontScale="90000"/>
          </a:bodyPr>
          <a:lstStyle/>
          <a:p>
            <a:pPr algn="l"/>
            <a:r>
              <a:rPr lang="en-US" dirty="0">
                <a:solidFill>
                  <a:schemeClr val="accent3">
                    <a:lumMod val="60000"/>
                    <a:lumOff val="40000"/>
                  </a:schemeClr>
                </a:solidFill>
                <a:latin typeface="Boucherie Block" panose="02000506000000020004" pitchFamily="2" charset="77"/>
              </a:rPr>
              <a:t>Principal Quality Standard III</a:t>
            </a:r>
            <a:br>
              <a:rPr lang="en-US" dirty="0">
                <a:solidFill>
                  <a:schemeClr val="accent3">
                    <a:lumMod val="60000"/>
                    <a:lumOff val="40000"/>
                  </a:schemeClr>
                </a:solidFill>
                <a:latin typeface="Boucherie Block" panose="02000506000000020004" pitchFamily="2" charset="77"/>
              </a:rPr>
            </a:br>
            <a:r>
              <a:rPr lang="en-US" sz="1800" kern="100" dirty="0">
                <a:solidFill>
                  <a:schemeClr val="accent3">
                    <a:lumMod val="60000"/>
                    <a:lumOff val="40000"/>
                  </a:schemeClr>
                </a:solidFill>
                <a:effectLst/>
                <a:latin typeface="Boucherie Block" panose="02000506000000020004" pitchFamily="2" charset="77"/>
                <a:ea typeface="Calibri" panose="020F0502020204030204" pitchFamily="34" charset="0"/>
                <a:cs typeface="Times New Roman" panose="02020603050405020304" pitchFamily="18" charset="0"/>
              </a:rPr>
              <a:t>Principals demonstrate instructional leadership by: aligning curriculum, instruction and assessment; supporting professional learning; conducting observations; providing actionable feedback; and holding staff accountable for student outcomes.</a:t>
            </a:r>
            <a:br>
              <a:rPr lang="en-US" sz="1800" kern="100" dirty="0">
                <a:solidFill>
                  <a:schemeClr val="accent3">
                    <a:lumMod val="60000"/>
                    <a:lumOff val="40000"/>
                  </a:schemeClr>
                </a:solidFill>
                <a:effectLst/>
                <a:latin typeface="Calibri" panose="020F0502020204030204" pitchFamily="34" charset="0"/>
                <a:ea typeface="Calibri" panose="020F0502020204030204" pitchFamily="34" charset="0"/>
                <a:cs typeface="Times New Roman" panose="02020603050405020304" pitchFamily="18" charset="0"/>
              </a:rPr>
            </a:br>
            <a:br>
              <a:rPr lang="en-US" sz="1800" kern="100" dirty="0">
                <a:solidFill>
                  <a:schemeClr val="accent3">
                    <a:lumMod val="60000"/>
                    <a:lumOff val="40000"/>
                  </a:schemeClr>
                </a:solidFill>
                <a:effectLst/>
                <a:latin typeface="Calibri" panose="020F0502020204030204" pitchFamily="34" charset="0"/>
                <a:ea typeface="Calibri" panose="020F0502020204030204" pitchFamily="34" charset="0"/>
                <a:cs typeface="Times New Roman" panose="02020603050405020304" pitchFamily="18" charset="0"/>
              </a:rPr>
            </a:br>
            <a:endParaRPr lang="en-US" dirty="0">
              <a:solidFill>
                <a:schemeClr val="accent3">
                  <a:lumMod val="60000"/>
                  <a:lumOff val="40000"/>
                </a:schemeClr>
              </a:solidFill>
            </a:endParaRPr>
          </a:p>
        </p:txBody>
      </p:sp>
      <p:sp>
        <p:nvSpPr>
          <p:cNvPr id="3" name="Content Placeholder 2">
            <a:extLst>
              <a:ext uri="{FF2B5EF4-FFF2-40B4-BE49-F238E27FC236}">
                <a16:creationId xmlns:a16="http://schemas.microsoft.com/office/drawing/2014/main" id="{4E1F1748-1FF9-A8A0-5630-4E0B62135654}"/>
              </a:ext>
            </a:extLst>
          </p:cNvPr>
          <p:cNvSpPr>
            <a:spLocks noGrp="1"/>
          </p:cNvSpPr>
          <p:nvPr>
            <p:ph idx="1"/>
          </p:nvPr>
        </p:nvSpPr>
        <p:spPr>
          <a:xfrm>
            <a:off x="1156447" y="2084294"/>
            <a:ext cx="9413692" cy="4625788"/>
          </a:xfrm>
        </p:spPr>
        <p:txBody>
          <a:bodyPr>
            <a:normAutofit fontScale="62500" lnSpcReduction="20000"/>
          </a:bodyPr>
          <a:lstStyle/>
          <a:p>
            <a:pPr marL="0" indent="0">
              <a:buNone/>
            </a:pPr>
            <a:r>
              <a:rPr lang="en-US" sz="2200" dirty="0">
                <a:solidFill>
                  <a:schemeClr val="accent3">
                    <a:lumMod val="60000"/>
                    <a:lumOff val="40000"/>
                  </a:schemeClr>
                </a:solidFill>
                <a:effectLst/>
                <a:latin typeface="Times New Roman" panose="02020603050405020304" pitchFamily="18" charset="0"/>
                <a:ea typeface="Calibri" panose="020F0502020204030204" pitchFamily="34" charset="0"/>
              </a:rPr>
              <a:t>Artifacts of Evidence for meeting this standard (pulled from previous assignments):</a:t>
            </a:r>
          </a:p>
          <a:p>
            <a:r>
              <a:rPr lang="en-US" sz="2200" dirty="0">
                <a:solidFill>
                  <a:schemeClr val="accent3">
                    <a:lumMod val="60000"/>
                    <a:lumOff val="40000"/>
                  </a:schemeClr>
                </a:solidFill>
                <a:effectLst/>
                <a:latin typeface="Times New Roman" panose="02020603050405020304" pitchFamily="18" charset="0"/>
                <a:ea typeface="Calibri" panose="020F0502020204030204" pitchFamily="34" charset="0"/>
              </a:rPr>
              <a:t>When a learner asks me a question about an assignment, I put it back on them. I often get the infamous what am I supposed to be doing again question and my first response is, “did you read the instructions?”. The usual answer from the learner is no I didn’t. I tell them go read the instructions first, then after a few minutes if you still have a question, come see me. Most of the time that learner never comes back, and they get their work done. My goal with this is not to avoid helping the learner, but to help them be responsible for their own academic success by not relying on someone else to hand hold them through assignments and work. When a learner asks me if their work is good and ready to be turned in, I immediately put it right back on them. I say do you think it is worthy of a good grade, is it your best effort, what grade would you give yourself, and so on. I get some frustration, but ultimately, they learn to take ownership and realize they could do better. At my school, the guiding principle is a simply all learners (students) are provided the opportunity to grow academically and personally. The ideal here is that everyone has the same opportunity, and it is dependent upon the learner, no one else, to grow. </a:t>
            </a:r>
            <a:endParaRPr lang="en-US" sz="2200" dirty="0">
              <a:solidFill>
                <a:schemeClr val="accent3">
                  <a:lumMod val="60000"/>
                  <a:lumOff val="40000"/>
                </a:schemeClr>
              </a:solidFill>
              <a:latin typeface="Times New Roman" panose="02020603050405020304" pitchFamily="18" charset="0"/>
              <a:ea typeface="Calibri" panose="020F0502020204030204" pitchFamily="34" charset="0"/>
            </a:endParaRPr>
          </a:p>
          <a:p>
            <a:pPr marL="0" marR="0">
              <a:spcBef>
                <a:spcPts val="0"/>
              </a:spcBef>
              <a:spcAft>
                <a:spcPts val="0"/>
              </a:spcAft>
            </a:pPr>
            <a:r>
              <a:rPr lang="en-US" sz="2200" b="1" kern="0" dirty="0">
                <a:solidFill>
                  <a:schemeClr val="accent3">
                    <a:lumMod val="60000"/>
                    <a:lumOff val="4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STAGE OF CONCERN: </a:t>
            </a:r>
            <a:endParaRPr lang="en-US" sz="2200" kern="100" dirty="0">
              <a:solidFill>
                <a:schemeClr val="accent3">
                  <a:lumMod val="60000"/>
                  <a:lumOff val="40000"/>
                </a:schemeClr>
              </a:solidFill>
              <a:effectLst/>
              <a:latin typeface="Calibri" panose="020F0502020204030204" pitchFamily="34" charset="0"/>
              <a:ea typeface="Calibri" panose="020F0502020204030204" pitchFamily="34" charset="0"/>
              <a:cs typeface="Times New Roman" panose="02020603050405020304" pitchFamily="18" charset="0"/>
            </a:endParaRPr>
          </a:p>
          <a:p>
            <a:pPr marL="450850" lvl="1">
              <a:spcBef>
                <a:spcPts val="0"/>
              </a:spcBef>
              <a:spcAft>
                <a:spcPts val="0"/>
              </a:spcAft>
            </a:pPr>
            <a:r>
              <a:rPr lang="en-US" sz="2200" kern="0" dirty="0">
                <a:solidFill>
                  <a:schemeClr val="accent3">
                    <a:lumMod val="60000"/>
                    <a:lumOff val="4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The first stage of concern would be addressing the misconception that CMAS is just another standardized test that has no effect on a student’s academic success. </a:t>
            </a:r>
            <a:endParaRPr lang="en-US" sz="2200" kern="100" dirty="0">
              <a:solidFill>
                <a:schemeClr val="accent3">
                  <a:lumMod val="60000"/>
                  <a:lumOff val="40000"/>
                </a:schemeClr>
              </a:solidFill>
              <a:effectLst/>
              <a:latin typeface="Calibri" panose="020F0502020204030204" pitchFamily="34" charset="0"/>
              <a:ea typeface="Calibri" panose="020F0502020204030204" pitchFamily="34" charset="0"/>
              <a:cs typeface="Times New Roman" panose="02020603050405020304" pitchFamily="18" charset="0"/>
            </a:endParaRPr>
          </a:p>
          <a:p>
            <a:pPr marL="450850" lvl="1">
              <a:spcBef>
                <a:spcPts val="0"/>
              </a:spcBef>
              <a:spcAft>
                <a:spcPts val="0"/>
              </a:spcAft>
            </a:pPr>
            <a:r>
              <a:rPr lang="en-US" sz="2200" b="1" kern="0" dirty="0">
                <a:solidFill>
                  <a:schemeClr val="accent3">
                    <a:lumMod val="60000"/>
                    <a:lumOff val="4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MODIFICATION STRATEGIES: </a:t>
            </a:r>
            <a:endParaRPr lang="en-US" sz="2200" kern="100" dirty="0">
              <a:solidFill>
                <a:schemeClr val="accent3">
                  <a:lumMod val="60000"/>
                  <a:lumOff val="40000"/>
                </a:schemeClr>
              </a:solidFill>
              <a:effectLst/>
              <a:latin typeface="Calibri" panose="020F0502020204030204" pitchFamily="34" charset="0"/>
              <a:ea typeface="Calibri" panose="020F0502020204030204" pitchFamily="34" charset="0"/>
              <a:cs typeface="Times New Roman" panose="02020603050405020304" pitchFamily="18" charset="0"/>
            </a:endParaRPr>
          </a:p>
          <a:p>
            <a:pPr marL="450850" lvl="1">
              <a:spcBef>
                <a:spcPts val="0"/>
              </a:spcBef>
              <a:spcAft>
                <a:spcPts val="0"/>
              </a:spcAft>
            </a:pPr>
            <a:r>
              <a:rPr lang="en-US" sz="2200" kern="0" dirty="0">
                <a:solidFill>
                  <a:schemeClr val="accent3">
                    <a:lumMod val="60000"/>
                    <a:lumOff val="4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To address this concern, I would discuss how CMAS data aids the administrative and teaching staff in examining the effectiveness of the curriculum we use and how it is being implemented in the classroom. In turn, this helps the school improve its academics and ensures each student leaves with a high level of academic success. </a:t>
            </a:r>
            <a:endParaRPr lang="en-US" sz="2200" kern="100" dirty="0">
              <a:solidFill>
                <a:schemeClr val="accent3">
                  <a:lumMod val="60000"/>
                  <a:lumOff val="40000"/>
                </a:schemeClr>
              </a:solidFill>
              <a:effectLst/>
              <a:latin typeface="Calibri" panose="020F0502020204030204" pitchFamily="34" charset="0"/>
              <a:ea typeface="Calibri" panose="020F0502020204030204" pitchFamily="34" charset="0"/>
              <a:cs typeface="Times New Roman" panose="02020603050405020304" pitchFamily="18" charset="0"/>
            </a:endParaRPr>
          </a:p>
          <a:p>
            <a:endParaRPr lang="en-US" sz="1500" dirty="0"/>
          </a:p>
        </p:txBody>
      </p:sp>
    </p:spTree>
    <p:extLst>
      <p:ext uri="{BB962C8B-B14F-4D97-AF65-F5344CB8AC3E}">
        <p14:creationId xmlns:p14="http://schemas.microsoft.com/office/powerpoint/2010/main" val="242205793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282C5A-E9BE-77BC-00DB-A247AB2B6E85}"/>
              </a:ext>
            </a:extLst>
          </p:cNvPr>
          <p:cNvSpPr>
            <a:spLocks noGrp="1"/>
          </p:cNvSpPr>
          <p:nvPr>
            <p:ph type="title"/>
          </p:nvPr>
        </p:nvSpPr>
        <p:spPr/>
        <p:txBody>
          <a:bodyPr>
            <a:normAutofit/>
          </a:bodyPr>
          <a:lstStyle/>
          <a:p>
            <a:pPr algn="l"/>
            <a:r>
              <a:rPr lang="en-US" dirty="0">
                <a:solidFill>
                  <a:schemeClr val="accent3">
                    <a:lumMod val="60000"/>
                    <a:lumOff val="40000"/>
                  </a:schemeClr>
                </a:solidFill>
                <a:latin typeface="Boucherie Block" panose="02000506000000020004" pitchFamily="2" charset="77"/>
              </a:rPr>
              <a:t>EL Quality Standard 5.9</a:t>
            </a:r>
            <a:br>
              <a:rPr lang="en-US" dirty="0">
                <a:solidFill>
                  <a:schemeClr val="accent3">
                    <a:lumMod val="60000"/>
                    <a:lumOff val="40000"/>
                  </a:schemeClr>
                </a:solidFill>
                <a:latin typeface="Boucherie Block" panose="02000506000000020004" pitchFamily="2" charset="77"/>
              </a:rPr>
            </a:br>
            <a:r>
              <a:rPr lang="en-US" sz="1800" kern="100" dirty="0">
                <a:solidFill>
                  <a:schemeClr val="accent3">
                    <a:lumMod val="60000"/>
                    <a:lumOff val="40000"/>
                  </a:schemeClr>
                </a:solidFill>
                <a:effectLst/>
                <a:latin typeface="Boucherie Block" panose="02000506000000020004" pitchFamily="2" charset="77"/>
                <a:ea typeface="Calibri" panose="020F0502020204030204" pitchFamily="34" charset="0"/>
                <a:cs typeface="Times New Roman" panose="02020603050405020304" pitchFamily="18" charset="0"/>
              </a:rPr>
              <a:t>Educators are knowledgeable about CLD populations</a:t>
            </a:r>
            <a:endParaRPr lang="en-US" dirty="0">
              <a:solidFill>
                <a:schemeClr val="accent3">
                  <a:lumMod val="60000"/>
                  <a:lumOff val="40000"/>
                </a:schemeClr>
              </a:solidFill>
              <a:latin typeface="Boucherie Block" panose="02000506000000020004" pitchFamily="2" charset="77"/>
            </a:endParaRPr>
          </a:p>
        </p:txBody>
      </p:sp>
      <p:sp>
        <p:nvSpPr>
          <p:cNvPr id="3" name="Content Placeholder 2">
            <a:extLst>
              <a:ext uri="{FF2B5EF4-FFF2-40B4-BE49-F238E27FC236}">
                <a16:creationId xmlns:a16="http://schemas.microsoft.com/office/drawing/2014/main" id="{4E1F1748-1FF9-A8A0-5630-4E0B62135654}"/>
              </a:ext>
            </a:extLst>
          </p:cNvPr>
          <p:cNvSpPr>
            <a:spLocks noGrp="1"/>
          </p:cNvSpPr>
          <p:nvPr>
            <p:ph idx="1"/>
          </p:nvPr>
        </p:nvSpPr>
        <p:spPr>
          <a:xfrm>
            <a:off x="1196788" y="1885285"/>
            <a:ext cx="9373351" cy="2903332"/>
          </a:xfrm>
        </p:spPr>
        <p:txBody>
          <a:bodyPr>
            <a:normAutofit/>
          </a:bodyPr>
          <a:lstStyle/>
          <a:p>
            <a:pPr marL="0" indent="0">
              <a:buNone/>
            </a:pPr>
            <a:r>
              <a:rPr lang="en-US" sz="1400" dirty="0">
                <a:solidFill>
                  <a:schemeClr val="accent3">
                    <a:lumMod val="60000"/>
                    <a:lumOff val="40000"/>
                  </a:schemeClr>
                </a:solidFill>
                <a:effectLst/>
                <a:latin typeface="Times New Roman" panose="02020603050405020304" pitchFamily="18" charset="0"/>
                <a:ea typeface="Calibri" panose="020F0502020204030204" pitchFamily="34" charset="0"/>
              </a:rPr>
              <a:t>Artifacts of Evidence for meeting this standard (pulled from previous assignments):</a:t>
            </a:r>
          </a:p>
          <a:p>
            <a:r>
              <a:rPr lang="en-US" sz="1400" dirty="0">
                <a:solidFill>
                  <a:schemeClr val="accent3">
                    <a:lumMod val="60000"/>
                    <a:lumOff val="40000"/>
                  </a:schemeClr>
                </a:solidFill>
                <a:effectLst/>
                <a:latin typeface="Times New Roman" panose="02020603050405020304" pitchFamily="18" charset="0"/>
                <a:ea typeface="Calibri" panose="020F0502020204030204" pitchFamily="34" charset="0"/>
              </a:rPr>
              <a:t>At my school, the guiding principle is a simply all learners (students) are provided the opportunity to grow academically and personally. The ideal here is that everyone has the same opportunity, and it is dependent upon the learner, no one else, to grow. </a:t>
            </a:r>
            <a:endParaRPr lang="en-US" sz="1400" dirty="0">
              <a:solidFill>
                <a:schemeClr val="accent3">
                  <a:lumMod val="60000"/>
                  <a:lumOff val="40000"/>
                </a:schemeClr>
              </a:solidFill>
              <a:latin typeface="Times New Roman" panose="02020603050405020304" pitchFamily="18" charset="0"/>
              <a:ea typeface="Calibri" panose="020F0502020204030204" pitchFamily="34" charset="0"/>
            </a:endParaRPr>
          </a:p>
          <a:p>
            <a:pPr marL="284162" lvl="1" indent="-171450">
              <a:spcBef>
                <a:spcPts val="0"/>
              </a:spcBef>
              <a:spcAft>
                <a:spcPts val="0"/>
              </a:spcAft>
            </a:pPr>
            <a:r>
              <a:rPr lang="en-US" sz="1400" kern="0" dirty="0">
                <a:solidFill>
                  <a:schemeClr val="accent3">
                    <a:lumMod val="60000"/>
                    <a:lumOff val="4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CMAS is available to all students, regardless of any factor. Modifications are allowed on a case-by-case basis. The test is also available in a variety of languages based on student needs. </a:t>
            </a:r>
            <a:endParaRPr lang="en-US" sz="1400" kern="100" dirty="0">
              <a:solidFill>
                <a:schemeClr val="accent3">
                  <a:lumMod val="60000"/>
                  <a:lumOff val="40000"/>
                </a:schemeClr>
              </a:solidFill>
              <a:effectLst/>
              <a:latin typeface="Calibri" panose="020F0502020204030204" pitchFamily="34" charset="0"/>
              <a:ea typeface="Calibri" panose="020F0502020204030204" pitchFamily="34" charset="0"/>
              <a:cs typeface="Times New Roman" panose="02020603050405020304" pitchFamily="18" charset="0"/>
            </a:endParaRPr>
          </a:p>
          <a:p>
            <a:pPr marL="1143000" marR="0" lvl="2" indent="-228600">
              <a:spcBef>
                <a:spcPts val="0"/>
              </a:spcBef>
              <a:spcAft>
                <a:spcPts val="0"/>
              </a:spcAft>
              <a:buFont typeface="Wingdings" pitchFamily="2" charset="2"/>
              <a:buChar char=""/>
            </a:pPr>
            <a:r>
              <a:rPr lang="en-US" sz="1400" kern="0" dirty="0">
                <a:solidFill>
                  <a:schemeClr val="accent3">
                    <a:lumMod val="60000"/>
                    <a:lumOff val="4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Spanish is commonly used language alternative in Colorado schools for CMAS testing.</a:t>
            </a:r>
            <a:endParaRPr lang="en-US" sz="1400" kern="100" dirty="0">
              <a:solidFill>
                <a:schemeClr val="accent3">
                  <a:lumMod val="60000"/>
                  <a:lumOff val="40000"/>
                </a:schemeClr>
              </a:solidFill>
              <a:effectLst/>
              <a:latin typeface="Calibri" panose="020F0502020204030204" pitchFamily="34" charset="0"/>
              <a:ea typeface="Calibri" panose="020F0502020204030204" pitchFamily="34" charset="0"/>
              <a:cs typeface="Times New Roman" panose="02020603050405020304" pitchFamily="18" charset="0"/>
            </a:endParaRPr>
          </a:p>
          <a:p>
            <a:pPr marL="112712" lvl="1" indent="0">
              <a:spcBef>
                <a:spcPts val="0"/>
              </a:spcBef>
              <a:spcAft>
                <a:spcPts val="0"/>
              </a:spcAft>
              <a:buNone/>
            </a:pPr>
            <a:endParaRPr lang="en-US" sz="1200" kern="100" dirty="0">
              <a:solidFill>
                <a:schemeClr val="accent3">
                  <a:lumMod val="60000"/>
                  <a:lumOff val="40000"/>
                </a:schemeClr>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44702157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282C5A-E9BE-77BC-00DB-A247AB2B6E85}"/>
              </a:ext>
            </a:extLst>
          </p:cNvPr>
          <p:cNvSpPr>
            <a:spLocks noGrp="1"/>
          </p:cNvSpPr>
          <p:nvPr>
            <p:ph type="title"/>
          </p:nvPr>
        </p:nvSpPr>
        <p:spPr>
          <a:xfrm>
            <a:off x="2423549" y="808056"/>
            <a:ext cx="7958331" cy="1244060"/>
          </a:xfrm>
        </p:spPr>
        <p:txBody>
          <a:bodyPr>
            <a:normAutofit fontScale="90000"/>
          </a:bodyPr>
          <a:lstStyle/>
          <a:p>
            <a:pPr algn="l"/>
            <a:r>
              <a:rPr lang="en-US" dirty="0">
                <a:solidFill>
                  <a:schemeClr val="accent3">
                    <a:lumMod val="60000"/>
                    <a:lumOff val="40000"/>
                  </a:schemeClr>
                </a:solidFill>
                <a:latin typeface="Boucherie Block" panose="02000506000000020004" pitchFamily="2" charset="77"/>
              </a:rPr>
              <a:t>EL 5.12 Standard IV</a:t>
            </a:r>
            <a:br>
              <a:rPr lang="en-US" dirty="0">
                <a:solidFill>
                  <a:schemeClr val="accent3">
                    <a:lumMod val="60000"/>
                    <a:lumOff val="40000"/>
                  </a:schemeClr>
                </a:solidFill>
                <a:latin typeface="Boucherie Block" panose="02000506000000020004" pitchFamily="2" charset="77"/>
              </a:rPr>
            </a:br>
            <a:r>
              <a:rPr lang="en-US" sz="1800" kern="100" dirty="0">
                <a:solidFill>
                  <a:schemeClr val="accent3">
                    <a:lumMod val="60000"/>
                    <a:lumOff val="40000"/>
                  </a:schemeClr>
                </a:solidFill>
                <a:effectLst/>
                <a:latin typeface="Boucherie Block" panose="02000506000000020004" pitchFamily="2" charset="77"/>
                <a:ea typeface="Calibri" panose="020F0502020204030204" pitchFamily="34" charset="0"/>
                <a:cs typeface="Times New Roman" panose="02020603050405020304" pitchFamily="18" charset="0"/>
              </a:rPr>
              <a:t>Educators are knowledgeable in the teaching strategies, including methods, materials, and assessment for CLD students. </a:t>
            </a:r>
            <a:br>
              <a:rPr lang="en-US" sz="1800" kern="100" dirty="0">
                <a:effectLst/>
                <a:latin typeface="Calibri" panose="020F0502020204030204" pitchFamily="34" charset="0"/>
                <a:ea typeface="Calibri" panose="020F0502020204030204" pitchFamily="34" charset="0"/>
                <a:cs typeface="Times New Roman" panose="02020603050405020304" pitchFamily="18" charset="0"/>
              </a:rPr>
            </a:br>
            <a:endParaRPr lang="en-US" dirty="0"/>
          </a:p>
        </p:txBody>
      </p:sp>
      <p:sp>
        <p:nvSpPr>
          <p:cNvPr id="3" name="Content Placeholder 2">
            <a:extLst>
              <a:ext uri="{FF2B5EF4-FFF2-40B4-BE49-F238E27FC236}">
                <a16:creationId xmlns:a16="http://schemas.microsoft.com/office/drawing/2014/main" id="{4E1F1748-1FF9-A8A0-5630-4E0B62135654}"/>
              </a:ext>
            </a:extLst>
          </p:cNvPr>
          <p:cNvSpPr>
            <a:spLocks noGrp="1"/>
          </p:cNvSpPr>
          <p:nvPr>
            <p:ph idx="1"/>
          </p:nvPr>
        </p:nvSpPr>
        <p:spPr>
          <a:xfrm>
            <a:off x="1304365" y="2052116"/>
            <a:ext cx="9198539" cy="3064697"/>
          </a:xfrm>
        </p:spPr>
        <p:txBody>
          <a:bodyPr>
            <a:normAutofit/>
          </a:bodyPr>
          <a:lstStyle/>
          <a:p>
            <a:pPr marL="0" indent="0">
              <a:buNone/>
            </a:pPr>
            <a:r>
              <a:rPr lang="en-US" sz="1400" dirty="0">
                <a:solidFill>
                  <a:schemeClr val="accent3">
                    <a:lumMod val="60000"/>
                    <a:lumOff val="40000"/>
                  </a:schemeClr>
                </a:solidFill>
                <a:effectLst/>
                <a:latin typeface="Times New Roman" panose="02020603050405020304" pitchFamily="18" charset="0"/>
                <a:ea typeface="Calibri" panose="020F0502020204030204" pitchFamily="34" charset="0"/>
              </a:rPr>
              <a:t>Artifacts of Evidence for meeting this standard (pulled from previous assignments):</a:t>
            </a:r>
          </a:p>
          <a:p>
            <a:r>
              <a:rPr lang="en-US" sz="1400" kern="0" dirty="0">
                <a:solidFill>
                  <a:schemeClr val="accent3">
                    <a:lumMod val="60000"/>
                    <a:lumOff val="4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CMAS is available to all students, regardless of any factor. Modifications are allowed on a case-by-case basis. The test is also available in a variety of languages based on student needs. </a:t>
            </a:r>
            <a:endParaRPr lang="en-US" sz="1400" kern="100" dirty="0">
              <a:solidFill>
                <a:schemeClr val="accent3">
                  <a:lumMod val="60000"/>
                  <a:lumOff val="40000"/>
                </a:schemeClr>
              </a:solidFill>
              <a:effectLst/>
              <a:latin typeface="Calibri" panose="020F0502020204030204" pitchFamily="34" charset="0"/>
              <a:ea typeface="Calibri" panose="020F0502020204030204" pitchFamily="34" charset="0"/>
              <a:cs typeface="Times New Roman" panose="02020603050405020304" pitchFamily="18" charset="0"/>
            </a:endParaRPr>
          </a:p>
          <a:p>
            <a:pPr marL="1143000" marR="0" lvl="2" indent="-228600">
              <a:spcBef>
                <a:spcPts val="0"/>
              </a:spcBef>
              <a:spcAft>
                <a:spcPts val="0"/>
              </a:spcAft>
              <a:buFont typeface="Wingdings" pitchFamily="2" charset="2"/>
              <a:buChar char=""/>
            </a:pPr>
            <a:r>
              <a:rPr lang="en-US" sz="1400" kern="0" dirty="0">
                <a:solidFill>
                  <a:schemeClr val="accent3">
                    <a:lumMod val="60000"/>
                    <a:lumOff val="4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Spanish is commonly used language alternative in Colorado schools for CMAS testing.</a:t>
            </a:r>
            <a:endParaRPr lang="en-US" sz="1400" kern="100" dirty="0">
              <a:solidFill>
                <a:schemeClr val="accent3">
                  <a:lumMod val="60000"/>
                  <a:lumOff val="40000"/>
                </a:schemeClr>
              </a:solidFill>
              <a:effectLst/>
              <a:latin typeface="Calibri" panose="020F0502020204030204" pitchFamily="34" charset="0"/>
              <a:ea typeface="Calibri" panose="020F0502020204030204" pitchFamily="34" charset="0"/>
              <a:cs typeface="Times New Roman" panose="02020603050405020304" pitchFamily="18" charset="0"/>
            </a:endParaRPr>
          </a:p>
          <a:p>
            <a:r>
              <a:rPr lang="en-US" sz="1400" dirty="0">
                <a:solidFill>
                  <a:schemeClr val="accent3">
                    <a:lumMod val="60000"/>
                    <a:lumOff val="40000"/>
                  </a:schemeClr>
                </a:solidFill>
                <a:effectLst/>
                <a:latin typeface="Times New Roman" panose="02020603050405020304" pitchFamily="18" charset="0"/>
                <a:ea typeface="Calibri" panose="020F0502020204030204" pitchFamily="34" charset="0"/>
              </a:rPr>
              <a:t>At my school, the guiding principle is a simply all learners (students) are provided the opportunity to grow academically and personally. The ideal here is that everyone has the same opportunity, and it is dependent upon the learner, no one else, to grow. </a:t>
            </a:r>
            <a:endParaRPr lang="en-US" sz="1400" dirty="0">
              <a:solidFill>
                <a:schemeClr val="accent3">
                  <a:lumMod val="60000"/>
                  <a:lumOff val="40000"/>
                </a:schemeClr>
              </a:solidFill>
              <a:latin typeface="Times New Roman" panose="02020603050405020304" pitchFamily="18" charset="0"/>
              <a:ea typeface="Calibri" panose="020F0502020204030204" pitchFamily="34" charset="0"/>
            </a:endParaRPr>
          </a:p>
        </p:txBody>
      </p:sp>
    </p:spTree>
    <p:extLst>
      <p:ext uri="{BB962C8B-B14F-4D97-AF65-F5344CB8AC3E}">
        <p14:creationId xmlns:p14="http://schemas.microsoft.com/office/powerpoint/2010/main" val="344401373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282C5A-E9BE-77BC-00DB-A247AB2B6E85}"/>
              </a:ext>
            </a:extLst>
          </p:cNvPr>
          <p:cNvSpPr>
            <a:spLocks noGrp="1"/>
          </p:cNvSpPr>
          <p:nvPr>
            <p:ph type="title"/>
          </p:nvPr>
        </p:nvSpPr>
        <p:spPr>
          <a:xfrm>
            <a:off x="2423549" y="808056"/>
            <a:ext cx="7958331" cy="1244060"/>
          </a:xfrm>
        </p:spPr>
        <p:txBody>
          <a:bodyPr>
            <a:normAutofit/>
          </a:bodyPr>
          <a:lstStyle/>
          <a:p>
            <a:pPr algn="l"/>
            <a:r>
              <a:rPr lang="en-US" dirty="0">
                <a:solidFill>
                  <a:schemeClr val="accent3">
                    <a:lumMod val="60000"/>
                    <a:lumOff val="40000"/>
                  </a:schemeClr>
                </a:solidFill>
                <a:latin typeface="Boucherie Block" panose="02000506000000020004" pitchFamily="2" charset="77"/>
              </a:rPr>
              <a:t>Final reflection</a:t>
            </a:r>
            <a:br>
              <a:rPr lang="en-US" sz="1800" kern="100" dirty="0">
                <a:effectLst/>
                <a:latin typeface="Calibri" panose="020F0502020204030204" pitchFamily="34" charset="0"/>
                <a:ea typeface="Calibri" panose="020F0502020204030204" pitchFamily="34" charset="0"/>
                <a:cs typeface="Times New Roman" panose="02020603050405020304" pitchFamily="18" charset="0"/>
              </a:rPr>
            </a:br>
            <a:endParaRPr lang="en-US" dirty="0"/>
          </a:p>
        </p:txBody>
      </p:sp>
      <p:sp>
        <p:nvSpPr>
          <p:cNvPr id="3" name="Content Placeholder 2">
            <a:extLst>
              <a:ext uri="{FF2B5EF4-FFF2-40B4-BE49-F238E27FC236}">
                <a16:creationId xmlns:a16="http://schemas.microsoft.com/office/drawing/2014/main" id="{4E1F1748-1FF9-A8A0-5630-4E0B62135654}"/>
              </a:ext>
            </a:extLst>
          </p:cNvPr>
          <p:cNvSpPr>
            <a:spLocks noGrp="1"/>
          </p:cNvSpPr>
          <p:nvPr>
            <p:ph idx="1"/>
          </p:nvPr>
        </p:nvSpPr>
        <p:spPr>
          <a:xfrm>
            <a:off x="1183341" y="1448231"/>
            <a:ext cx="6033248" cy="5202597"/>
          </a:xfrm>
        </p:spPr>
        <p:txBody>
          <a:bodyPr>
            <a:normAutofit lnSpcReduction="10000"/>
          </a:bodyPr>
          <a:lstStyle/>
          <a:p>
            <a:pPr marL="0" indent="0" algn="l">
              <a:lnSpc>
                <a:spcPct val="100000"/>
              </a:lnSpc>
              <a:buNone/>
            </a:pPr>
            <a:r>
              <a:rPr lang="en-US" sz="1600" b="1" u="none" strike="noStrike" dirty="0">
                <a:solidFill>
                  <a:schemeClr val="accent3">
                    <a:lumMod val="60000"/>
                    <a:lumOff val="40000"/>
                  </a:schemeClr>
                </a:solidFill>
                <a:effectLst/>
                <a:latin typeface="Times New Roman" panose="02020603050405020304" pitchFamily="18" charset="0"/>
                <a:cs typeface="Times New Roman" panose="02020603050405020304" pitchFamily="18" charset="0"/>
              </a:rPr>
              <a:t>What is the artifact? To which standards does it align?</a:t>
            </a:r>
          </a:p>
          <a:p>
            <a:pPr marL="0" indent="0" algn="l">
              <a:lnSpc>
                <a:spcPct val="100000"/>
              </a:lnSpc>
              <a:buNone/>
            </a:pPr>
            <a:r>
              <a:rPr lang="en-US" sz="1400" dirty="0">
                <a:solidFill>
                  <a:schemeClr val="accent3">
                    <a:lumMod val="60000"/>
                    <a:lumOff val="40000"/>
                  </a:schemeClr>
                </a:solidFill>
                <a:latin typeface="Times New Roman" panose="02020603050405020304" pitchFamily="18" charset="0"/>
                <a:cs typeface="Times New Roman" panose="02020603050405020304" pitchFamily="18" charset="0"/>
              </a:rPr>
              <a:t>Each artifact on the standards slides was pulled from the assignments that linked on this slide. The artifacts are representative of the standard they are posted under. They may not align 100%, but they are close enough in alignment to represent knowledge and understanding of that standard. </a:t>
            </a:r>
            <a:endParaRPr lang="en-US" sz="1400" u="none" strike="noStrike" dirty="0">
              <a:solidFill>
                <a:schemeClr val="accent3">
                  <a:lumMod val="60000"/>
                  <a:lumOff val="40000"/>
                </a:schemeClr>
              </a:solidFill>
              <a:effectLst/>
              <a:latin typeface="Times New Roman" panose="02020603050405020304" pitchFamily="18" charset="0"/>
              <a:cs typeface="Times New Roman" panose="02020603050405020304" pitchFamily="18" charset="0"/>
            </a:endParaRPr>
          </a:p>
          <a:p>
            <a:pPr marL="0" indent="0" algn="l">
              <a:lnSpc>
                <a:spcPct val="100000"/>
              </a:lnSpc>
              <a:buNone/>
            </a:pPr>
            <a:r>
              <a:rPr lang="en-US" sz="1600" b="1" u="none" strike="noStrike" dirty="0">
                <a:solidFill>
                  <a:schemeClr val="accent3">
                    <a:lumMod val="60000"/>
                    <a:lumOff val="40000"/>
                  </a:schemeClr>
                </a:solidFill>
                <a:effectLst/>
                <a:latin typeface="Times New Roman" panose="02020603050405020304" pitchFamily="18" charset="0"/>
                <a:cs typeface="Times New Roman" panose="02020603050405020304" pitchFamily="18" charset="0"/>
              </a:rPr>
              <a:t>Why is it important or what does it represent?</a:t>
            </a:r>
          </a:p>
          <a:p>
            <a:pPr marL="0" indent="0" algn="l">
              <a:lnSpc>
                <a:spcPct val="100000"/>
              </a:lnSpc>
              <a:buNone/>
            </a:pPr>
            <a:r>
              <a:rPr lang="en-US" sz="1400" dirty="0">
                <a:solidFill>
                  <a:schemeClr val="accent3">
                    <a:lumMod val="60000"/>
                    <a:lumOff val="40000"/>
                  </a:schemeClr>
                </a:solidFill>
                <a:latin typeface="Times New Roman" panose="02020603050405020304" pitchFamily="18" charset="0"/>
                <a:cs typeface="Times New Roman" panose="02020603050405020304" pitchFamily="18" charset="0"/>
              </a:rPr>
              <a:t>Each one is important because it represents not only how far I have come in a few short years, but how my experience outside of education has played a role in who I am today as an educator. I believe my knowledge is invaluable to the education field and any future school I am a part of.</a:t>
            </a:r>
          </a:p>
          <a:p>
            <a:pPr marL="0" indent="0" algn="l">
              <a:lnSpc>
                <a:spcPct val="100000"/>
              </a:lnSpc>
              <a:buNone/>
            </a:pPr>
            <a:r>
              <a:rPr lang="en-US" sz="1600" b="1" u="none" strike="noStrike" dirty="0">
                <a:solidFill>
                  <a:schemeClr val="accent3">
                    <a:lumMod val="60000"/>
                    <a:lumOff val="40000"/>
                  </a:schemeClr>
                </a:solidFill>
                <a:effectLst/>
                <a:latin typeface="Times New Roman" panose="02020603050405020304" pitchFamily="18" charset="0"/>
                <a:cs typeface="Times New Roman" panose="02020603050405020304" pitchFamily="18" charset="0"/>
              </a:rPr>
              <a:t>What does it demonstrate or provide evidence of? (Think: What growth or change in understanding has occurred?)</a:t>
            </a:r>
          </a:p>
          <a:p>
            <a:pPr marL="0" indent="0" algn="l">
              <a:lnSpc>
                <a:spcPct val="100000"/>
              </a:lnSpc>
              <a:buNone/>
            </a:pPr>
            <a:r>
              <a:rPr lang="en-US" sz="1400" dirty="0">
                <a:solidFill>
                  <a:schemeClr val="accent3">
                    <a:lumMod val="60000"/>
                    <a:lumOff val="40000"/>
                  </a:schemeClr>
                </a:solidFill>
                <a:latin typeface="Times New Roman" panose="02020603050405020304" pitchFamily="18" charset="0"/>
                <a:cs typeface="Times New Roman" panose="02020603050405020304" pitchFamily="18" charset="0"/>
              </a:rPr>
              <a:t>As mentioned in the previous question, I have only been in education for a short time. The assumption around education is that a person needs to spend several years teaching before they move into an administrative role. However, each artifact posted on the slides demonstrates how quickly I have been able to gain the knowledge needed to become a school leader. Gaining this knowledge doesn’t mean I have it all figured out. I am still growing and learning as an educator, but I am positive that I am ready to take the reigns of a school and help it became a great wonderful place to learn. </a:t>
            </a:r>
            <a:endParaRPr lang="en-US" sz="1400" u="none" strike="noStrike" dirty="0">
              <a:solidFill>
                <a:schemeClr val="accent3">
                  <a:lumMod val="60000"/>
                  <a:lumOff val="40000"/>
                </a:schemeClr>
              </a:solidFill>
              <a:effectLst/>
              <a:latin typeface="Times New Roman" panose="02020603050405020304" pitchFamily="18" charset="0"/>
              <a:cs typeface="Times New Roman" panose="02020603050405020304" pitchFamily="18" charset="0"/>
            </a:endParaRPr>
          </a:p>
          <a:p>
            <a:pPr marL="0" indent="0" algn="l">
              <a:buNone/>
            </a:pPr>
            <a:endParaRPr lang="en-US" sz="1400" u="none" strike="noStrike" dirty="0">
              <a:solidFill>
                <a:schemeClr val="accent3">
                  <a:lumMod val="60000"/>
                  <a:lumOff val="40000"/>
                </a:schemeClr>
              </a:solidFill>
              <a:effectLst/>
              <a:latin typeface="Times New Roman" panose="02020603050405020304" pitchFamily="18" charset="0"/>
              <a:cs typeface="Times New Roman" panose="02020603050405020304" pitchFamily="18" charset="0"/>
            </a:endParaRPr>
          </a:p>
        </p:txBody>
      </p:sp>
      <p:sp>
        <p:nvSpPr>
          <p:cNvPr id="4" name="Content Placeholder 2">
            <a:extLst>
              <a:ext uri="{FF2B5EF4-FFF2-40B4-BE49-F238E27FC236}">
                <a16:creationId xmlns:a16="http://schemas.microsoft.com/office/drawing/2014/main" id="{4E347967-2292-0BEA-FCEC-6A581482913F}"/>
              </a:ext>
            </a:extLst>
          </p:cNvPr>
          <p:cNvSpPr txBox="1">
            <a:spLocks/>
          </p:cNvSpPr>
          <p:nvPr/>
        </p:nvSpPr>
        <p:spPr>
          <a:xfrm>
            <a:off x="7566212" y="1430086"/>
            <a:ext cx="3442447" cy="3585667"/>
          </a:xfrm>
          <a:prstGeom prst="rect">
            <a:avLst/>
          </a:prstGeom>
        </p:spPr>
        <p:txBody>
          <a:bodyPr vert="horz" lIns="91440" tIns="45720" rIns="91440" bIns="45720" rtlCol="0" anchor="ctr">
            <a:normAutofit/>
          </a:bodyPr>
          <a:lstStyle>
            <a:lvl1pPr marL="344488" indent="-344488" algn="l" defTabSz="914400" rtl="0" eaLnBrk="1" latinLnBrk="0" hangingPunct="1">
              <a:lnSpc>
                <a:spcPct val="120000"/>
              </a:lnSpc>
              <a:spcBef>
                <a:spcPts val="1000"/>
              </a:spcBef>
              <a:spcAft>
                <a:spcPts val="600"/>
              </a:spcAft>
              <a:buClr>
                <a:schemeClr val="accent6"/>
              </a:buClr>
              <a:buSzPct val="90000"/>
              <a:buFont typeface="Wingdings" panose="05000000000000000000" pitchFamily="2" charset="2"/>
              <a:buChar char="§"/>
              <a:defRPr sz="2000" kern="1200">
                <a:solidFill>
                  <a:schemeClr val="tx1"/>
                </a:solidFill>
                <a:effectLst/>
                <a:latin typeface="+mn-lt"/>
                <a:ea typeface="+mn-ea"/>
                <a:cs typeface="+mn-cs"/>
              </a:defRPr>
            </a:lvl1pPr>
            <a:lvl2pPr marL="795338" indent="-33813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800" kern="1200">
                <a:solidFill>
                  <a:schemeClr val="tx1"/>
                </a:solidFill>
                <a:effectLst/>
                <a:latin typeface="+mn-lt"/>
                <a:ea typeface="+mn-ea"/>
                <a:cs typeface="+mn-cs"/>
              </a:defRPr>
            </a:lvl2pPr>
            <a:lvl3pPr marL="1258888" indent="-34448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600" kern="1200">
                <a:solidFill>
                  <a:schemeClr val="tx1"/>
                </a:solidFill>
                <a:effectLst/>
                <a:latin typeface="+mn-lt"/>
                <a:ea typeface="+mn-ea"/>
                <a:cs typeface="+mn-cs"/>
              </a:defRPr>
            </a:lvl3pPr>
            <a:lvl4pPr marL="1709738" indent="-33813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400" kern="1200">
                <a:solidFill>
                  <a:schemeClr val="tx1"/>
                </a:solidFill>
                <a:effectLst/>
                <a:latin typeface="+mn-lt"/>
                <a:ea typeface="+mn-ea"/>
                <a:cs typeface="+mn-cs"/>
              </a:defRPr>
            </a:lvl4pPr>
            <a:lvl5pPr marL="2173288" indent="-34448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200" kern="1200">
                <a:solidFill>
                  <a:schemeClr val="tx1"/>
                </a:solidFill>
                <a:effectLst/>
                <a:latin typeface="+mn-lt"/>
                <a:ea typeface="+mn-ea"/>
                <a:cs typeface="+mn-cs"/>
              </a:defRPr>
            </a:lvl5pPr>
            <a:lvl6pPr marL="2642616" indent="-33832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200" kern="1200" baseline="0">
                <a:solidFill>
                  <a:schemeClr val="tx1"/>
                </a:solidFill>
                <a:effectLst/>
                <a:latin typeface="+mn-lt"/>
                <a:ea typeface="+mn-ea"/>
                <a:cs typeface="+mn-cs"/>
              </a:defRPr>
            </a:lvl6pPr>
            <a:lvl7pPr marL="3108960" indent="-33832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200" kern="1200" baseline="0">
                <a:solidFill>
                  <a:schemeClr val="tx1"/>
                </a:solidFill>
                <a:effectLst/>
                <a:latin typeface="+mn-lt"/>
                <a:ea typeface="+mn-ea"/>
                <a:cs typeface="+mn-cs"/>
              </a:defRPr>
            </a:lvl7pPr>
            <a:lvl8pPr marL="3575304" indent="-33832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200" kern="1200" baseline="0">
                <a:solidFill>
                  <a:schemeClr val="tx1"/>
                </a:solidFill>
                <a:effectLst/>
                <a:latin typeface="+mn-lt"/>
                <a:ea typeface="+mn-ea"/>
                <a:cs typeface="+mn-cs"/>
              </a:defRPr>
            </a:lvl8pPr>
            <a:lvl9pPr marL="4041648" indent="-33832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200" kern="1200" baseline="0">
                <a:solidFill>
                  <a:schemeClr val="tx1"/>
                </a:solidFill>
                <a:effectLst/>
                <a:latin typeface="+mn-lt"/>
                <a:ea typeface="+mn-ea"/>
                <a:cs typeface="+mn-cs"/>
              </a:defRPr>
            </a:lvl9pPr>
          </a:lstStyle>
          <a:p>
            <a:pPr marL="0" indent="0">
              <a:lnSpc>
                <a:spcPct val="100000"/>
              </a:lnSpc>
              <a:buFont typeface="Wingdings" panose="05000000000000000000" pitchFamily="2" charset="2"/>
              <a:buNone/>
            </a:pPr>
            <a:r>
              <a:rPr lang="en-US" sz="1600" b="1" dirty="0">
                <a:solidFill>
                  <a:schemeClr val="accent3">
                    <a:lumMod val="60000"/>
                    <a:lumOff val="40000"/>
                  </a:schemeClr>
                </a:solidFill>
                <a:latin typeface="Times New Roman" panose="02020603050405020304" pitchFamily="18" charset="0"/>
                <a:cs typeface="Times New Roman" panose="02020603050405020304" pitchFamily="18" charset="0"/>
              </a:rPr>
              <a:t>Links to Assignments</a:t>
            </a:r>
          </a:p>
          <a:p>
            <a:pPr marL="0" indent="0">
              <a:lnSpc>
                <a:spcPct val="100000"/>
              </a:lnSpc>
              <a:buFont typeface="Wingdings" panose="05000000000000000000" pitchFamily="2" charset="2"/>
              <a:buNone/>
            </a:pPr>
            <a:r>
              <a:rPr lang="en-US" sz="1400" dirty="0">
                <a:solidFill>
                  <a:schemeClr val="accent3">
                    <a:lumMod val="60000"/>
                    <a:lumOff val="40000"/>
                  </a:schemeClr>
                </a:solidFill>
                <a:latin typeface="Times New Roman" panose="02020603050405020304" pitchFamily="18" charset="0"/>
                <a:cs typeface="Times New Roman" panose="02020603050405020304" pitchFamily="18" charset="0"/>
              </a:rPr>
              <a:t>Module 1: </a:t>
            </a:r>
            <a:r>
              <a:rPr lang="en-US" sz="1400" dirty="0">
                <a:solidFill>
                  <a:schemeClr val="accent3">
                    <a:lumMod val="60000"/>
                    <a:lumOff val="40000"/>
                  </a:schemeClr>
                </a:solidFill>
                <a:latin typeface="Times New Roman" panose="02020603050405020304" pitchFamily="18" charset="0"/>
                <a:cs typeface="Times New Roman" panose="02020603050405020304" pitchFamily="18" charset="0"/>
                <a:hlinkClick r:id="rId2"/>
              </a:rPr>
              <a:t>Module 1 Critical Thinking.docx</a:t>
            </a:r>
            <a:endParaRPr lang="en-US" sz="1400" dirty="0">
              <a:solidFill>
                <a:schemeClr val="accent3">
                  <a:lumMod val="60000"/>
                  <a:lumOff val="40000"/>
                </a:schemeClr>
              </a:solidFill>
              <a:latin typeface="Times New Roman" panose="02020603050405020304" pitchFamily="18" charset="0"/>
              <a:cs typeface="Times New Roman" panose="02020603050405020304" pitchFamily="18" charset="0"/>
            </a:endParaRPr>
          </a:p>
          <a:p>
            <a:pPr marL="0" indent="0">
              <a:lnSpc>
                <a:spcPct val="100000"/>
              </a:lnSpc>
              <a:buFont typeface="Wingdings" panose="05000000000000000000" pitchFamily="2" charset="2"/>
              <a:buNone/>
            </a:pPr>
            <a:r>
              <a:rPr lang="en-US" sz="1400" dirty="0">
                <a:solidFill>
                  <a:schemeClr val="accent3">
                    <a:lumMod val="60000"/>
                    <a:lumOff val="40000"/>
                  </a:schemeClr>
                </a:solidFill>
                <a:latin typeface="Times New Roman" panose="02020603050405020304" pitchFamily="18" charset="0"/>
                <a:cs typeface="Times New Roman" panose="02020603050405020304" pitchFamily="18" charset="0"/>
              </a:rPr>
              <a:t>Module 3: </a:t>
            </a:r>
            <a:r>
              <a:rPr lang="en-US" sz="1400" dirty="0">
                <a:solidFill>
                  <a:schemeClr val="accent3">
                    <a:lumMod val="60000"/>
                    <a:lumOff val="40000"/>
                  </a:schemeClr>
                </a:solidFill>
                <a:latin typeface="Times New Roman" panose="02020603050405020304" pitchFamily="18" charset="0"/>
                <a:cs typeface="Times New Roman" panose="02020603050405020304" pitchFamily="18" charset="0"/>
                <a:hlinkClick r:id="rId3"/>
              </a:rPr>
              <a:t>Module 3 - Improvement Planning.docx</a:t>
            </a:r>
            <a:endParaRPr lang="en-US" sz="1400" dirty="0">
              <a:solidFill>
                <a:schemeClr val="accent3">
                  <a:lumMod val="60000"/>
                  <a:lumOff val="40000"/>
                </a:schemeClr>
              </a:solidFill>
              <a:latin typeface="Times New Roman" panose="02020603050405020304" pitchFamily="18" charset="0"/>
              <a:cs typeface="Times New Roman" panose="02020603050405020304" pitchFamily="18" charset="0"/>
            </a:endParaRPr>
          </a:p>
          <a:p>
            <a:pPr marL="0" indent="0">
              <a:lnSpc>
                <a:spcPct val="100000"/>
              </a:lnSpc>
              <a:buFont typeface="Wingdings" panose="05000000000000000000" pitchFamily="2" charset="2"/>
              <a:buNone/>
            </a:pPr>
            <a:r>
              <a:rPr lang="en-US" sz="1400" dirty="0">
                <a:solidFill>
                  <a:schemeClr val="accent3">
                    <a:lumMod val="60000"/>
                    <a:lumOff val="40000"/>
                  </a:schemeClr>
                </a:solidFill>
                <a:latin typeface="Times New Roman" panose="02020603050405020304" pitchFamily="18" charset="0"/>
                <a:cs typeface="Times New Roman" panose="02020603050405020304" pitchFamily="18" charset="0"/>
              </a:rPr>
              <a:t>Module 4: </a:t>
            </a:r>
            <a:r>
              <a:rPr lang="en-US" sz="1400" dirty="0">
                <a:solidFill>
                  <a:schemeClr val="accent3">
                    <a:lumMod val="60000"/>
                    <a:lumOff val="40000"/>
                  </a:schemeClr>
                </a:solidFill>
                <a:latin typeface="Times New Roman" panose="02020603050405020304" pitchFamily="18" charset="0"/>
                <a:cs typeface="Times New Roman" panose="02020603050405020304" pitchFamily="18" charset="0"/>
                <a:hlinkClick r:id="rId4"/>
              </a:rPr>
              <a:t>Module 4.docx</a:t>
            </a:r>
            <a:endParaRPr lang="en-US" sz="1400" dirty="0">
              <a:solidFill>
                <a:schemeClr val="accent3">
                  <a:lumMod val="60000"/>
                  <a:lumOff val="40000"/>
                </a:schemeClr>
              </a:solidFill>
              <a:latin typeface="Times New Roman" panose="02020603050405020304" pitchFamily="18" charset="0"/>
              <a:cs typeface="Times New Roman" panose="02020603050405020304" pitchFamily="18" charset="0"/>
            </a:endParaRPr>
          </a:p>
          <a:p>
            <a:pPr marL="0" indent="0">
              <a:lnSpc>
                <a:spcPct val="100000"/>
              </a:lnSpc>
              <a:buFont typeface="Wingdings" panose="05000000000000000000" pitchFamily="2" charset="2"/>
              <a:buNone/>
            </a:pPr>
            <a:r>
              <a:rPr lang="en-US" sz="1400" dirty="0">
                <a:solidFill>
                  <a:schemeClr val="accent3">
                    <a:lumMod val="60000"/>
                    <a:lumOff val="40000"/>
                  </a:schemeClr>
                </a:solidFill>
                <a:latin typeface="Times New Roman" panose="02020603050405020304" pitchFamily="18" charset="0"/>
                <a:cs typeface="Times New Roman" panose="02020603050405020304" pitchFamily="18" charset="0"/>
              </a:rPr>
              <a:t>Module 5: </a:t>
            </a:r>
            <a:r>
              <a:rPr lang="en-US" sz="1400" dirty="0">
                <a:solidFill>
                  <a:schemeClr val="accent3">
                    <a:lumMod val="60000"/>
                    <a:lumOff val="40000"/>
                  </a:schemeClr>
                </a:solidFill>
                <a:latin typeface="Times New Roman" panose="02020603050405020304" pitchFamily="18" charset="0"/>
                <a:cs typeface="Times New Roman" panose="02020603050405020304" pitchFamily="18" charset="0"/>
                <a:hlinkClick r:id="rId5"/>
              </a:rPr>
              <a:t>Module 5 Plan.docx</a:t>
            </a:r>
            <a:endParaRPr lang="en-US" sz="1400" dirty="0">
              <a:solidFill>
                <a:schemeClr val="accent3">
                  <a:lumMod val="60000"/>
                  <a:lumOff val="40000"/>
                </a:schemeClr>
              </a:solidFill>
              <a:latin typeface="Times New Roman" panose="02020603050405020304" pitchFamily="18" charset="0"/>
              <a:cs typeface="Times New Roman" panose="02020603050405020304" pitchFamily="18" charset="0"/>
            </a:endParaRPr>
          </a:p>
          <a:p>
            <a:pPr marL="0" indent="0">
              <a:lnSpc>
                <a:spcPct val="100000"/>
              </a:lnSpc>
              <a:buFont typeface="Wingdings" panose="05000000000000000000" pitchFamily="2" charset="2"/>
              <a:buNone/>
            </a:pPr>
            <a:r>
              <a:rPr lang="en-US" sz="1400" dirty="0">
                <a:solidFill>
                  <a:schemeClr val="accent3">
                    <a:lumMod val="60000"/>
                    <a:lumOff val="40000"/>
                  </a:schemeClr>
                </a:solidFill>
                <a:latin typeface="Times New Roman" panose="02020603050405020304" pitchFamily="18" charset="0"/>
                <a:cs typeface="Times New Roman" panose="02020603050405020304" pitchFamily="18" charset="0"/>
              </a:rPr>
              <a:t>Module 6: </a:t>
            </a:r>
            <a:r>
              <a:rPr lang="en-US" sz="1400" dirty="0">
                <a:solidFill>
                  <a:schemeClr val="accent3">
                    <a:lumMod val="60000"/>
                    <a:lumOff val="40000"/>
                  </a:schemeClr>
                </a:solidFill>
                <a:latin typeface="Times New Roman" panose="02020603050405020304" pitchFamily="18" charset="0"/>
                <a:cs typeface="Times New Roman" panose="02020603050405020304" pitchFamily="18" charset="0"/>
                <a:hlinkClick r:id="rId6"/>
              </a:rPr>
              <a:t>Module 6.docx</a:t>
            </a:r>
            <a:endParaRPr lang="en-US" sz="1400" dirty="0">
              <a:solidFill>
                <a:schemeClr val="accent3">
                  <a:lumMod val="60000"/>
                  <a:lumOff val="40000"/>
                </a:schemeClr>
              </a:solidFill>
              <a:latin typeface="Times New Roman" panose="02020603050405020304" pitchFamily="18" charset="0"/>
              <a:cs typeface="Times New Roman" panose="02020603050405020304" pitchFamily="18" charset="0"/>
            </a:endParaRPr>
          </a:p>
          <a:p>
            <a:pPr marL="0" indent="0">
              <a:buFont typeface="Wingdings" panose="05000000000000000000" pitchFamily="2" charset="2"/>
              <a:buNone/>
            </a:pPr>
            <a:endParaRPr lang="en-US" sz="1400" dirty="0">
              <a:solidFill>
                <a:schemeClr val="accent3">
                  <a:lumMod val="60000"/>
                  <a:lumOff val="40000"/>
                </a:schemeClr>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773343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Madison">
  <a:themeElements>
    <a:clrScheme name="Madison">
      <a:dk1>
        <a:sysClr val="windowText" lastClr="000000"/>
      </a:dk1>
      <a:lt1>
        <a:sysClr val="window" lastClr="FFFFFF"/>
      </a:lt1>
      <a:dk2>
        <a:srgbClr val="1F2D29"/>
      </a:dk2>
      <a:lt2>
        <a:srgbClr val="C5FAEB"/>
      </a:lt2>
      <a:accent1>
        <a:srgbClr val="A1D68B"/>
      </a:accent1>
      <a:accent2>
        <a:srgbClr val="5EC795"/>
      </a:accent2>
      <a:accent3>
        <a:srgbClr val="4DADCF"/>
      </a:accent3>
      <a:accent4>
        <a:srgbClr val="CDB756"/>
      </a:accent4>
      <a:accent5>
        <a:srgbClr val="E29C36"/>
      </a:accent5>
      <a:accent6>
        <a:srgbClr val="8EC0C1"/>
      </a:accent6>
      <a:hlink>
        <a:srgbClr val="6D9D9B"/>
      </a:hlink>
      <a:folHlink>
        <a:srgbClr val="6D8583"/>
      </a:folHlink>
    </a:clrScheme>
    <a:fontScheme name="Madison">
      <a:majorFont>
        <a:latin typeface="Arial" panose="020B0604020202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panose="020B0604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Madison">
      <a:fillStyleLst>
        <a:solidFill>
          <a:schemeClr val="phClr"/>
        </a:solidFill>
        <a:gradFill rotWithShape="1">
          <a:gsLst>
            <a:gs pos="0">
              <a:schemeClr val="phClr">
                <a:tint val="48000"/>
                <a:alpha val="88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4000"/>
                <a:satMod val="130000"/>
                <a:lumMod val="92000"/>
              </a:schemeClr>
            </a:gs>
            <a:gs pos="100000">
              <a:schemeClr val="phClr">
                <a:shade val="76000"/>
                <a:satMod val="130000"/>
                <a:lumMod val="88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solidFill>
          <a:schemeClr val="phClr"/>
        </a:solidFill>
        <a:blipFill rotWithShape="1">
          <a:blip xmlns:r="http://schemas.openxmlformats.org/officeDocument/2006/relationships" r:embed="rId1"/>
          <a:stretch/>
        </a:blipFill>
      </a:bgFillStyleLst>
    </a:fmtScheme>
  </a:themeElements>
  <a:objectDefaults/>
  <a:extraClrSchemeLst/>
  <a:extLst>
    <a:ext uri="{05A4C25C-085E-4340-85A3-A5531E510DB2}">
      <thm15:themeFamily xmlns:thm15="http://schemas.microsoft.com/office/thememl/2012/main" name="Madison" id="{025CB5FB-2DD3-45EE-B6F0-CC461540EB19}" vid="{6AC10936-2DFC-4054-9ADF-B5E2C5F86190}"/>
    </a:ext>
  </a:extLst>
</a:theme>
</file>

<file path=docProps/app.xml><?xml version="1.0" encoding="utf-8"?>
<Properties xmlns="http://schemas.openxmlformats.org/officeDocument/2006/extended-properties" xmlns:vt="http://schemas.openxmlformats.org/officeDocument/2006/docPropsVTypes">
  <Template>Madison</Template>
  <TotalTime>1026</TotalTime>
  <Words>1401</Words>
  <Application>Microsoft Macintosh PowerPoint</Application>
  <PresentationFormat>Widescreen</PresentationFormat>
  <Paragraphs>43</Paragraphs>
  <Slides>7</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7</vt:i4>
      </vt:variant>
    </vt:vector>
  </HeadingPairs>
  <TitlesOfParts>
    <vt:vector size="15" baseType="lpstr">
      <vt:lpstr>Arial</vt:lpstr>
      <vt:lpstr>Boucherie Block</vt:lpstr>
      <vt:lpstr>Calibri</vt:lpstr>
      <vt:lpstr>MS Shell Dlg 2</vt:lpstr>
      <vt:lpstr>Times New Roman</vt:lpstr>
      <vt:lpstr>Wingdings</vt:lpstr>
      <vt:lpstr>Wingdings 3</vt:lpstr>
      <vt:lpstr>Madison</vt:lpstr>
      <vt:lpstr>Craig Kemper ePortfolio: Principal Licensure </vt:lpstr>
      <vt:lpstr>Principal Quality Standard I Principals demonstrate organizational leadership by strategically developing a vision and mission, leading change, enhancing the capacity of personnel, distributing resources, and aligning systems of communication for continuous school improvement.  </vt:lpstr>
      <vt:lpstr>Principal Quality Standard II Principals demonstrate inclusive leadership practices that foster a positive school culture and promote safety and equity for all students, staff, and community.  </vt:lpstr>
      <vt:lpstr>Principal Quality Standard III Principals demonstrate instructional leadership by: aligning curriculum, instruction and assessment; supporting professional learning; conducting observations; providing actionable feedback; and holding staff accountable for student outcomes.  </vt:lpstr>
      <vt:lpstr>EL Quality Standard 5.9 Educators are knowledgeable about CLD populations</vt:lpstr>
      <vt:lpstr>EL 5.12 Standard IV Educators are knowledgeable in the teaching strategies, including methods, materials, and assessment for CLD students.  </vt:lpstr>
      <vt:lpstr>Final reflection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Craig Kemper ePortfolio: Principal Licensure </dc:title>
  <dc:creator>Craig Kemper</dc:creator>
  <cp:lastModifiedBy>Craig Kemper</cp:lastModifiedBy>
  <cp:revision>3</cp:revision>
  <dcterms:created xsi:type="dcterms:W3CDTF">2025-09-04T22:25:56Z</dcterms:created>
  <dcterms:modified xsi:type="dcterms:W3CDTF">2025-09-05T15:32:36Z</dcterms:modified>
</cp:coreProperties>
</file>