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62" r:id="rId7"/>
    <p:sldId id="263" r:id="rId8"/>
    <p:sldId id="264" r:id="rId9"/>
    <p:sldId id="266" r:id="rId10"/>
    <p:sldId id="267" r:id="rId11"/>
    <p:sldId id="268" r:id="rId12"/>
    <p:sldId id="269" r:id="rId13"/>
    <p:sldId id="270" r:id="rId14"/>
    <p:sldId id="271" r:id="rId15"/>
    <p:sldId id="265"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72" r:id="rId35"/>
    <p:sldId id="291" r:id="rId36"/>
    <p:sldId id="292" r:id="rId37"/>
    <p:sldId id="293" r:id="rId38"/>
    <p:sldId id="294" r:id="rId39"/>
    <p:sldId id="296" r:id="rId40"/>
    <p:sldId id="29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A3A3A"/>
    <a:srgbClr val="FFFFFF"/>
    <a:srgbClr val="215F9A"/>
    <a:srgbClr val="4E95D9"/>
    <a:srgbClr val="0088B8"/>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46" autoAdjust="0"/>
    <p:restoredTop sz="94660"/>
  </p:normalViewPr>
  <p:slideViewPr>
    <p:cSldViewPr snapToGrid="0">
      <p:cViewPr varScale="1">
        <p:scale>
          <a:sx n="78" d="100"/>
          <a:sy n="78" d="100"/>
        </p:scale>
        <p:origin x="83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7FCB6-5599-3EAF-CAB1-8105669F5F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A70A516-76DD-F244-511B-4329A6826A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55C062-F73B-D2F9-7BA2-A0C6CBBAC79F}"/>
              </a:ext>
            </a:extLst>
          </p:cNvPr>
          <p:cNvSpPr>
            <a:spLocks noGrp="1"/>
          </p:cNvSpPr>
          <p:nvPr>
            <p:ph type="dt" sz="half" idx="10"/>
          </p:nvPr>
        </p:nvSpPr>
        <p:spPr/>
        <p:txBody>
          <a:bodyPr/>
          <a:lstStyle/>
          <a:p>
            <a:fld id="{F29D2B78-1B5C-4599-8175-38F4C37B606C}" type="datetimeFigureOut">
              <a:rPr lang="en-US" smtClean="0"/>
              <a:t>7/4/2026</a:t>
            </a:fld>
            <a:endParaRPr lang="en-US"/>
          </a:p>
        </p:txBody>
      </p:sp>
      <p:sp>
        <p:nvSpPr>
          <p:cNvPr id="5" name="Footer Placeholder 4">
            <a:extLst>
              <a:ext uri="{FF2B5EF4-FFF2-40B4-BE49-F238E27FC236}">
                <a16:creationId xmlns:a16="http://schemas.microsoft.com/office/drawing/2014/main" id="{BB06155D-F958-9C20-7C95-5FBE896071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82D75B-65E6-2DB0-E395-0E45CCE8C202}"/>
              </a:ext>
            </a:extLst>
          </p:cNvPr>
          <p:cNvSpPr>
            <a:spLocks noGrp="1"/>
          </p:cNvSpPr>
          <p:nvPr>
            <p:ph type="sldNum" sz="quarter" idx="12"/>
          </p:nvPr>
        </p:nvSpPr>
        <p:spPr/>
        <p:txBody>
          <a:bodyPr/>
          <a:lstStyle/>
          <a:p>
            <a:fld id="{F8DE9E44-9FAE-49BB-AE62-C77265678709}" type="slidenum">
              <a:rPr lang="en-US" smtClean="0"/>
              <a:t>‹#›</a:t>
            </a:fld>
            <a:endParaRPr lang="en-US"/>
          </a:p>
        </p:txBody>
      </p:sp>
    </p:spTree>
    <p:extLst>
      <p:ext uri="{BB962C8B-B14F-4D97-AF65-F5344CB8AC3E}">
        <p14:creationId xmlns:p14="http://schemas.microsoft.com/office/powerpoint/2010/main" val="886181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33CE5-4C05-6B3E-C727-1CD2DCB718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8FA40C-DAF8-F123-D0EA-C5A3676D29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CDA10A-43FC-67B0-60EE-FE354A912604}"/>
              </a:ext>
            </a:extLst>
          </p:cNvPr>
          <p:cNvSpPr>
            <a:spLocks noGrp="1"/>
          </p:cNvSpPr>
          <p:nvPr>
            <p:ph type="dt" sz="half" idx="10"/>
          </p:nvPr>
        </p:nvSpPr>
        <p:spPr/>
        <p:txBody>
          <a:bodyPr/>
          <a:lstStyle/>
          <a:p>
            <a:fld id="{F29D2B78-1B5C-4599-8175-38F4C37B606C}" type="datetimeFigureOut">
              <a:rPr lang="en-US" smtClean="0"/>
              <a:t>7/4/2026</a:t>
            </a:fld>
            <a:endParaRPr lang="en-US"/>
          </a:p>
        </p:txBody>
      </p:sp>
      <p:sp>
        <p:nvSpPr>
          <p:cNvPr id="5" name="Footer Placeholder 4">
            <a:extLst>
              <a:ext uri="{FF2B5EF4-FFF2-40B4-BE49-F238E27FC236}">
                <a16:creationId xmlns:a16="http://schemas.microsoft.com/office/drawing/2014/main" id="{6282C4D3-4518-D895-0A6B-0CD5254AEA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AEA930-8F7F-0DCF-2664-1427D4F817D8}"/>
              </a:ext>
            </a:extLst>
          </p:cNvPr>
          <p:cNvSpPr>
            <a:spLocks noGrp="1"/>
          </p:cNvSpPr>
          <p:nvPr>
            <p:ph type="sldNum" sz="quarter" idx="12"/>
          </p:nvPr>
        </p:nvSpPr>
        <p:spPr/>
        <p:txBody>
          <a:bodyPr/>
          <a:lstStyle/>
          <a:p>
            <a:fld id="{F8DE9E44-9FAE-49BB-AE62-C77265678709}" type="slidenum">
              <a:rPr lang="en-US" smtClean="0"/>
              <a:t>‹#›</a:t>
            </a:fld>
            <a:endParaRPr lang="en-US"/>
          </a:p>
        </p:txBody>
      </p:sp>
    </p:spTree>
    <p:extLst>
      <p:ext uri="{BB962C8B-B14F-4D97-AF65-F5344CB8AC3E}">
        <p14:creationId xmlns:p14="http://schemas.microsoft.com/office/powerpoint/2010/main" val="1980613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EA26D0-B68D-182D-60E4-3FEEFCC2E1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C757EF-04D6-AB00-D7A3-CA183D163C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A3837B-E2BA-9855-7204-6FB9625E1800}"/>
              </a:ext>
            </a:extLst>
          </p:cNvPr>
          <p:cNvSpPr>
            <a:spLocks noGrp="1"/>
          </p:cNvSpPr>
          <p:nvPr>
            <p:ph type="dt" sz="half" idx="10"/>
          </p:nvPr>
        </p:nvSpPr>
        <p:spPr/>
        <p:txBody>
          <a:bodyPr/>
          <a:lstStyle/>
          <a:p>
            <a:fld id="{F29D2B78-1B5C-4599-8175-38F4C37B606C}" type="datetimeFigureOut">
              <a:rPr lang="en-US" smtClean="0"/>
              <a:t>7/4/2026</a:t>
            </a:fld>
            <a:endParaRPr lang="en-US"/>
          </a:p>
        </p:txBody>
      </p:sp>
      <p:sp>
        <p:nvSpPr>
          <p:cNvPr id="5" name="Footer Placeholder 4">
            <a:extLst>
              <a:ext uri="{FF2B5EF4-FFF2-40B4-BE49-F238E27FC236}">
                <a16:creationId xmlns:a16="http://schemas.microsoft.com/office/drawing/2014/main" id="{7001FFE0-C636-A6AF-EC7B-E2F6A72A9A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47B719-D4C9-9F5E-E00C-B94D52C41E37}"/>
              </a:ext>
            </a:extLst>
          </p:cNvPr>
          <p:cNvSpPr>
            <a:spLocks noGrp="1"/>
          </p:cNvSpPr>
          <p:nvPr>
            <p:ph type="sldNum" sz="quarter" idx="12"/>
          </p:nvPr>
        </p:nvSpPr>
        <p:spPr/>
        <p:txBody>
          <a:bodyPr/>
          <a:lstStyle/>
          <a:p>
            <a:fld id="{F8DE9E44-9FAE-49BB-AE62-C77265678709}" type="slidenum">
              <a:rPr lang="en-US" smtClean="0"/>
              <a:t>‹#›</a:t>
            </a:fld>
            <a:endParaRPr lang="en-US"/>
          </a:p>
        </p:txBody>
      </p:sp>
    </p:spTree>
    <p:extLst>
      <p:ext uri="{BB962C8B-B14F-4D97-AF65-F5344CB8AC3E}">
        <p14:creationId xmlns:p14="http://schemas.microsoft.com/office/powerpoint/2010/main" val="3515827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64A30-6D86-36A2-B4A1-67A493965E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5687F5-8916-21E1-213F-AE230F2FC3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3C6575-49B8-E8D9-13D1-4D8AD0722A65}"/>
              </a:ext>
            </a:extLst>
          </p:cNvPr>
          <p:cNvSpPr>
            <a:spLocks noGrp="1"/>
          </p:cNvSpPr>
          <p:nvPr>
            <p:ph type="dt" sz="half" idx="10"/>
          </p:nvPr>
        </p:nvSpPr>
        <p:spPr/>
        <p:txBody>
          <a:bodyPr/>
          <a:lstStyle/>
          <a:p>
            <a:fld id="{F29D2B78-1B5C-4599-8175-38F4C37B606C}" type="datetimeFigureOut">
              <a:rPr lang="en-US" smtClean="0"/>
              <a:t>7/4/2026</a:t>
            </a:fld>
            <a:endParaRPr lang="en-US"/>
          </a:p>
        </p:txBody>
      </p:sp>
      <p:sp>
        <p:nvSpPr>
          <p:cNvPr id="5" name="Footer Placeholder 4">
            <a:extLst>
              <a:ext uri="{FF2B5EF4-FFF2-40B4-BE49-F238E27FC236}">
                <a16:creationId xmlns:a16="http://schemas.microsoft.com/office/drawing/2014/main" id="{8C5D77FA-E57E-EB58-0815-CFFF83DD49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4569BB-AF8C-75B9-7E2B-2A8E7DD32D6A}"/>
              </a:ext>
            </a:extLst>
          </p:cNvPr>
          <p:cNvSpPr>
            <a:spLocks noGrp="1"/>
          </p:cNvSpPr>
          <p:nvPr>
            <p:ph type="sldNum" sz="quarter" idx="12"/>
          </p:nvPr>
        </p:nvSpPr>
        <p:spPr/>
        <p:txBody>
          <a:bodyPr/>
          <a:lstStyle/>
          <a:p>
            <a:fld id="{F8DE9E44-9FAE-49BB-AE62-C77265678709}" type="slidenum">
              <a:rPr lang="en-US" smtClean="0"/>
              <a:t>‹#›</a:t>
            </a:fld>
            <a:endParaRPr lang="en-US"/>
          </a:p>
        </p:txBody>
      </p:sp>
    </p:spTree>
    <p:extLst>
      <p:ext uri="{BB962C8B-B14F-4D97-AF65-F5344CB8AC3E}">
        <p14:creationId xmlns:p14="http://schemas.microsoft.com/office/powerpoint/2010/main" val="3342993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1E8CA-8138-C5D6-C406-318E8A1D0A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F87A5CD-C374-6450-4127-EAC1490E63F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D04C69-6D75-C558-9427-EC978F7810FE}"/>
              </a:ext>
            </a:extLst>
          </p:cNvPr>
          <p:cNvSpPr>
            <a:spLocks noGrp="1"/>
          </p:cNvSpPr>
          <p:nvPr>
            <p:ph type="dt" sz="half" idx="10"/>
          </p:nvPr>
        </p:nvSpPr>
        <p:spPr/>
        <p:txBody>
          <a:bodyPr/>
          <a:lstStyle/>
          <a:p>
            <a:fld id="{F29D2B78-1B5C-4599-8175-38F4C37B606C}" type="datetimeFigureOut">
              <a:rPr lang="en-US" smtClean="0"/>
              <a:t>7/4/2026</a:t>
            </a:fld>
            <a:endParaRPr lang="en-US"/>
          </a:p>
        </p:txBody>
      </p:sp>
      <p:sp>
        <p:nvSpPr>
          <p:cNvPr id="5" name="Footer Placeholder 4">
            <a:extLst>
              <a:ext uri="{FF2B5EF4-FFF2-40B4-BE49-F238E27FC236}">
                <a16:creationId xmlns:a16="http://schemas.microsoft.com/office/drawing/2014/main" id="{CA230322-D669-7391-8949-6D86D43B0A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340F05-D832-DDAF-0C0C-22BFB1E5ADA7}"/>
              </a:ext>
            </a:extLst>
          </p:cNvPr>
          <p:cNvSpPr>
            <a:spLocks noGrp="1"/>
          </p:cNvSpPr>
          <p:nvPr>
            <p:ph type="sldNum" sz="quarter" idx="12"/>
          </p:nvPr>
        </p:nvSpPr>
        <p:spPr/>
        <p:txBody>
          <a:bodyPr/>
          <a:lstStyle/>
          <a:p>
            <a:fld id="{F8DE9E44-9FAE-49BB-AE62-C77265678709}" type="slidenum">
              <a:rPr lang="en-US" smtClean="0"/>
              <a:t>‹#›</a:t>
            </a:fld>
            <a:endParaRPr lang="en-US"/>
          </a:p>
        </p:txBody>
      </p:sp>
    </p:spTree>
    <p:extLst>
      <p:ext uri="{BB962C8B-B14F-4D97-AF65-F5344CB8AC3E}">
        <p14:creationId xmlns:p14="http://schemas.microsoft.com/office/powerpoint/2010/main" val="519809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D10BC-4D3E-9CD4-DA01-2F3E45D098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C8F64-40A3-1B2A-5F56-F8CEAF986E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FE186B-C767-9D54-A4CF-C9044363DF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4BAE19-49F2-A309-CCE9-1595E0E2324E}"/>
              </a:ext>
            </a:extLst>
          </p:cNvPr>
          <p:cNvSpPr>
            <a:spLocks noGrp="1"/>
          </p:cNvSpPr>
          <p:nvPr>
            <p:ph type="dt" sz="half" idx="10"/>
          </p:nvPr>
        </p:nvSpPr>
        <p:spPr/>
        <p:txBody>
          <a:bodyPr/>
          <a:lstStyle/>
          <a:p>
            <a:fld id="{F29D2B78-1B5C-4599-8175-38F4C37B606C}" type="datetimeFigureOut">
              <a:rPr lang="en-US" smtClean="0"/>
              <a:t>7/4/2026</a:t>
            </a:fld>
            <a:endParaRPr lang="en-US"/>
          </a:p>
        </p:txBody>
      </p:sp>
      <p:sp>
        <p:nvSpPr>
          <p:cNvPr id="6" name="Footer Placeholder 5">
            <a:extLst>
              <a:ext uri="{FF2B5EF4-FFF2-40B4-BE49-F238E27FC236}">
                <a16:creationId xmlns:a16="http://schemas.microsoft.com/office/drawing/2014/main" id="{D81B39BA-96A6-77E5-E66A-4C391AD039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31F180-30AE-ECCD-41C9-DEF5580F71F5}"/>
              </a:ext>
            </a:extLst>
          </p:cNvPr>
          <p:cNvSpPr>
            <a:spLocks noGrp="1"/>
          </p:cNvSpPr>
          <p:nvPr>
            <p:ph type="sldNum" sz="quarter" idx="12"/>
          </p:nvPr>
        </p:nvSpPr>
        <p:spPr/>
        <p:txBody>
          <a:bodyPr/>
          <a:lstStyle/>
          <a:p>
            <a:fld id="{F8DE9E44-9FAE-49BB-AE62-C77265678709}" type="slidenum">
              <a:rPr lang="en-US" smtClean="0"/>
              <a:t>‹#›</a:t>
            </a:fld>
            <a:endParaRPr lang="en-US"/>
          </a:p>
        </p:txBody>
      </p:sp>
    </p:spTree>
    <p:extLst>
      <p:ext uri="{BB962C8B-B14F-4D97-AF65-F5344CB8AC3E}">
        <p14:creationId xmlns:p14="http://schemas.microsoft.com/office/powerpoint/2010/main" val="2520247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6FC4F-EDC6-9BB3-F20C-3D58A9863E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D65EF3-9568-3A1D-B04F-6EE38BAA48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57E0A1-0610-38BA-59A1-22D09395A64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E0E3E5-202C-94FF-7DF6-148865412B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48D13C-8534-2F15-2C0C-8309A2B91B3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621A46-C08F-1B1D-6422-5C384753FCC4}"/>
              </a:ext>
            </a:extLst>
          </p:cNvPr>
          <p:cNvSpPr>
            <a:spLocks noGrp="1"/>
          </p:cNvSpPr>
          <p:nvPr>
            <p:ph type="dt" sz="half" idx="10"/>
          </p:nvPr>
        </p:nvSpPr>
        <p:spPr/>
        <p:txBody>
          <a:bodyPr/>
          <a:lstStyle/>
          <a:p>
            <a:fld id="{F29D2B78-1B5C-4599-8175-38F4C37B606C}" type="datetimeFigureOut">
              <a:rPr lang="en-US" smtClean="0"/>
              <a:t>7/4/2026</a:t>
            </a:fld>
            <a:endParaRPr lang="en-US"/>
          </a:p>
        </p:txBody>
      </p:sp>
      <p:sp>
        <p:nvSpPr>
          <p:cNvPr id="8" name="Footer Placeholder 7">
            <a:extLst>
              <a:ext uri="{FF2B5EF4-FFF2-40B4-BE49-F238E27FC236}">
                <a16:creationId xmlns:a16="http://schemas.microsoft.com/office/drawing/2014/main" id="{5400DA33-2AAD-E575-E575-B354A314C97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0A95F26-5746-0F6A-182A-308540AC5C0B}"/>
              </a:ext>
            </a:extLst>
          </p:cNvPr>
          <p:cNvSpPr>
            <a:spLocks noGrp="1"/>
          </p:cNvSpPr>
          <p:nvPr>
            <p:ph type="sldNum" sz="quarter" idx="12"/>
          </p:nvPr>
        </p:nvSpPr>
        <p:spPr/>
        <p:txBody>
          <a:bodyPr/>
          <a:lstStyle/>
          <a:p>
            <a:fld id="{F8DE9E44-9FAE-49BB-AE62-C77265678709}" type="slidenum">
              <a:rPr lang="en-US" smtClean="0"/>
              <a:t>‹#›</a:t>
            </a:fld>
            <a:endParaRPr lang="en-US"/>
          </a:p>
        </p:txBody>
      </p:sp>
    </p:spTree>
    <p:extLst>
      <p:ext uri="{BB962C8B-B14F-4D97-AF65-F5344CB8AC3E}">
        <p14:creationId xmlns:p14="http://schemas.microsoft.com/office/powerpoint/2010/main" val="330213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F5BE2-3267-E85B-9B10-FCDE87AFCF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3AF2AC-567B-1DA2-1B97-5D61B4141671}"/>
              </a:ext>
            </a:extLst>
          </p:cNvPr>
          <p:cNvSpPr>
            <a:spLocks noGrp="1"/>
          </p:cNvSpPr>
          <p:nvPr>
            <p:ph type="dt" sz="half" idx="10"/>
          </p:nvPr>
        </p:nvSpPr>
        <p:spPr/>
        <p:txBody>
          <a:bodyPr/>
          <a:lstStyle/>
          <a:p>
            <a:fld id="{F29D2B78-1B5C-4599-8175-38F4C37B606C}" type="datetimeFigureOut">
              <a:rPr lang="en-US" smtClean="0"/>
              <a:t>7/4/2026</a:t>
            </a:fld>
            <a:endParaRPr lang="en-US"/>
          </a:p>
        </p:txBody>
      </p:sp>
      <p:sp>
        <p:nvSpPr>
          <p:cNvPr id="4" name="Footer Placeholder 3">
            <a:extLst>
              <a:ext uri="{FF2B5EF4-FFF2-40B4-BE49-F238E27FC236}">
                <a16:creationId xmlns:a16="http://schemas.microsoft.com/office/drawing/2014/main" id="{30F76313-095F-4BE0-2DEA-E749A18891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67918B-F5BF-BC2B-8241-A74173036FB8}"/>
              </a:ext>
            </a:extLst>
          </p:cNvPr>
          <p:cNvSpPr>
            <a:spLocks noGrp="1"/>
          </p:cNvSpPr>
          <p:nvPr>
            <p:ph type="sldNum" sz="quarter" idx="12"/>
          </p:nvPr>
        </p:nvSpPr>
        <p:spPr/>
        <p:txBody>
          <a:bodyPr/>
          <a:lstStyle/>
          <a:p>
            <a:fld id="{F8DE9E44-9FAE-49BB-AE62-C77265678709}" type="slidenum">
              <a:rPr lang="en-US" smtClean="0"/>
              <a:t>‹#›</a:t>
            </a:fld>
            <a:endParaRPr lang="en-US"/>
          </a:p>
        </p:txBody>
      </p:sp>
    </p:spTree>
    <p:extLst>
      <p:ext uri="{BB962C8B-B14F-4D97-AF65-F5344CB8AC3E}">
        <p14:creationId xmlns:p14="http://schemas.microsoft.com/office/powerpoint/2010/main" val="584299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728E2B-1982-92B0-3F64-79CC671DD769}"/>
              </a:ext>
            </a:extLst>
          </p:cNvPr>
          <p:cNvSpPr>
            <a:spLocks noGrp="1"/>
          </p:cNvSpPr>
          <p:nvPr>
            <p:ph type="dt" sz="half" idx="10"/>
          </p:nvPr>
        </p:nvSpPr>
        <p:spPr/>
        <p:txBody>
          <a:bodyPr/>
          <a:lstStyle/>
          <a:p>
            <a:fld id="{F29D2B78-1B5C-4599-8175-38F4C37B606C}" type="datetimeFigureOut">
              <a:rPr lang="en-US" smtClean="0"/>
              <a:t>7/4/2026</a:t>
            </a:fld>
            <a:endParaRPr lang="en-US"/>
          </a:p>
        </p:txBody>
      </p:sp>
      <p:sp>
        <p:nvSpPr>
          <p:cNvPr id="3" name="Footer Placeholder 2">
            <a:extLst>
              <a:ext uri="{FF2B5EF4-FFF2-40B4-BE49-F238E27FC236}">
                <a16:creationId xmlns:a16="http://schemas.microsoft.com/office/drawing/2014/main" id="{3C73E32E-C71C-BCAB-18B0-18BF0833137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D64DD5-3313-2DA0-02DC-318580684C2D}"/>
              </a:ext>
            </a:extLst>
          </p:cNvPr>
          <p:cNvSpPr>
            <a:spLocks noGrp="1"/>
          </p:cNvSpPr>
          <p:nvPr>
            <p:ph type="sldNum" sz="quarter" idx="12"/>
          </p:nvPr>
        </p:nvSpPr>
        <p:spPr/>
        <p:txBody>
          <a:bodyPr/>
          <a:lstStyle/>
          <a:p>
            <a:fld id="{F8DE9E44-9FAE-49BB-AE62-C77265678709}" type="slidenum">
              <a:rPr lang="en-US" smtClean="0"/>
              <a:t>‹#›</a:t>
            </a:fld>
            <a:endParaRPr lang="en-US"/>
          </a:p>
        </p:txBody>
      </p:sp>
    </p:spTree>
    <p:extLst>
      <p:ext uri="{BB962C8B-B14F-4D97-AF65-F5344CB8AC3E}">
        <p14:creationId xmlns:p14="http://schemas.microsoft.com/office/powerpoint/2010/main" val="3261636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15198-ED94-B655-7D05-81095AC769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FF038A-A983-EBD3-2CCE-C8EC303341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97AA804-4D0D-6648-FEA8-29D4B46782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DA2277-1498-8565-A2E1-48CD10613586}"/>
              </a:ext>
            </a:extLst>
          </p:cNvPr>
          <p:cNvSpPr>
            <a:spLocks noGrp="1"/>
          </p:cNvSpPr>
          <p:nvPr>
            <p:ph type="dt" sz="half" idx="10"/>
          </p:nvPr>
        </p:nvSpPr>
        <p:spPr/>
        <p:txBody>
          <a:bodyPr/>
          <a:lstStyle/>
          <a:p>
            <a:fld id="{F29D2B78-1B5C-4599-8175-38F4C37B606C}" type="datetimeFigureOut">
              <a:rPr lang="en-US" smtClean="0"/>
              <a:t>7/4/2026</a:t>
            </a:fld>
            <a:endParaRPr lang="en-US"/>
          </a:p>
        </p:txBody>
      </p:sp>
      <p:sp>
        <p:nvSpPr>
          <p:cNvPr id="6" name="Footer Placeholder 5">
            <a:extLst>
              <a:ext uri="{FF2B5EF4-FFF2-40B4-BE49-F238E27FC236}">
                <a16:creationId xmlns:a16="http://schemas.microsoft.com/office/drawing/2014/main" id="{50044133-DACE-7DFF-D7C6-F16E0CB6C3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09515C-FEE4-70FA-D012-1834532089B9}"/>
              </a:ext>
            </a:extLst>
          </p:cNvPr>
          <p:cNvSpPr>
            <a:spLocks noGrp="1"/>
          </p:cNvSpPr>
          <p:nvPr>
            <p:ph type="sldNum" sz="quarter" idx="12"/>
          </p:nvPr>
        </p:nvSpPr>
        <p:spPr/>
        <p:txBody>
          <a:bodyPr/>
          <a:lstStyle/>
          <a:p>
            <a:fld id="{F8DE9E44-9FAE-49BB-AE62-C77265678709}" type="slidenum">
              <a:rPr lang="en-US" smtClean="0"/>
              <a:t>‹#›</a:t>
            </a:fld>
            <a:endParaRPr lang="en-US"/>
          </a:p>
        </p:txBody>
      </p:sp>
    </p:spTree>
    <p:extLst>
      <p:ext uri="{BB962C8B-B14F-4D97-AF65-F5344CB8AC3E}">
        <p14:creationId xmlns:p14="http://schemas.microsoft.com/office/powerpoint/2010/main" val="3230910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6D7D1-8BC5-768D-AFBF-C71BE6CEF6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A55A2D-C65A-5FC1-2D92-AD2C0BCE39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155D0B-9A1A-E9C4-C2B1-898507F328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2AEBF1-E4E6-F45E-1299-5CFE638EAA8E}"/>
              </a:ext>
            </a:extLst>
          </p:cNvPr>
          <p:cNvSpPr>
            <a:spLocks noGrp="1"/>
          </p:cNvSpPr>
          <p:nvPr>
            <p:ph type="dt" sz="half" idx="10"/>
          </p:nvPr>
        </p:nvSpPr>
        <p:spPr/>
        <p:txBody>
          <a:bodyPr/>
          <a:lstStyle/>
          <a:p>
            <a:fld id="{F29D2B78-1B5C-4599-8175-38F4C37B606C}" type="datetimeFigureOut">
              <a:rPr lang="en-US" smtClean="0"/>
              <a:t>7/4/2026</a:t>
            </a:fld>
            <a:endParaRPr lang="en-US"/>
          </a:p>
        </p:txBody>
      </p:sp>
      <p:sp>
        <p:nvSpPr>
          <p:cNvPr id="6" name="Footer Placeholder 5">
            <a:extLst>
              <a:ext uri="{FF2B5EF4-FFF2-40B4-BE49-F238E27FC236}">
                <a16:creationId xmlns:a16="http://schemas.microsoft.com/office/drawing/2014/main" id="{E7BA23D8-F5DD-38E8-AB56-64ACF4FA4B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3EFE10-1BBC-8803-381D-B6BE0B288F64}"/>
              </a:ext>
            </a:extLst>
          </p:cNvPr>
          <p:cNvSpPr>
            <a:spLocks noGrp="1"/>
          </p:cNvSpPr>
          <p:nvPr>
            <p:ph type="sldNum" sz="quarter" idx="12"/>
          </p:nvPr>
        </p:nvSpPr>
        <p:spPr/>
        <p:txBody>
          <a:bodyPr/>
          <a:lstStyle/>
          <a:p>
            <a:fld id="{F8DE9E44-9FAE-49BB-AE62-C77265678709}" type="slidenum">
              <a:rPr lang="en-US" smtClean="0"/>
              <a:t>‹#›</a:t>
            </a:fld>
            <a:endParaRPr lang="en-US"/>
          </a:p>
        </p:txBody>
      </p:sp>
    </p:spTree>
    <p:extLst>
      <p:ext uri="{BB962C8B-B14F-4D97-AF65-F5344CB8AC3E}">
        <p14:creationId xmlns:p14="http://schemas.microsoft.com/office/powerpoint/2010/main" val="2793120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9FBB59-60DE-DCF2-1405-8D8DE5802E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F57271-5AA8-E7C0-4461-260FE39D8B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6582C9-C3AB-FC74-8196-A991A92CA6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29D2B78-1B5C-4599-8175-38F4C37B606C}" type="datetimeFigureOut">
              <a:rPr lang="en-US" smtClean="0"/>
              <a:t>7/4/2026</a:t>
            </a:fld>
            <a:endParaRPr lang="en-US"/>
          </a:p>
        </p:txBody>
      </p:sp>
      <p:sp>
        <p:nvSpPr>
          <p:cNvPr id="5" name="Footer Placeholder 4">
            <a:extLst>
              <a:ext uri="{FF2B5EF4-FFF2-40B4-BE49-F238E27FC236}">
                <a16:creationId xmlns:a16="http://schemas.microsoft.com/office/drawing/2014/main" id="{DEB9AADC-2D68-D150-1E7C-C0D2BD3AAF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3B36A19-1C2A-8BB4-C448-24FDC5771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8DE9E44-9FAE-49BB-AE62-C77265678709}" type="slidenum">
              <a:rPr lang="en-US" smtClean="0"/>
              <a:t>‹#›</a:t>
            </a:fld>
            <a:endParaRPr lang="en-US"/>
          </a:p>
        </p:txBody>
      </p:sp>
    </p:spTree>
    <p:extLst>
      <p:ext uri="{BB962C8B-B14F-4D97-AF65-F5344CB8AC3E}">
        <p14:creationId xmlns:p14="http://schemas.microsoft.com/office/powerpoint/2010/main" val="13573611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pixabay.com/en/construction-crane-crane-1329109/" TargetMode="External"/><Relationship Id="rId7"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9.jp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hyperlink" Target="https://pixabay.com/en/construction-crane-crane-1329109/" TargetMode="External"/><Relationship Id="rId7" Type="http://schemas.openxmlformats.org/officeDocument/2006/relationships/image" Target="../media/image52.sv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9.jp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hyperlink" Target="https://www.worldatlas.com/articles/what-are-the-benefits-of-sustainability.html" TargetMode="External"/><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10000" b="-10000"/>
          </a:stretch>
        </a:blipFill>
        <a:effectLst/>
      </p:bgPr>
    </p:bg>
    <p:spTree>
      <p:nvGrpSpPr>
        <p:cNvPr id="1" name=""/>
        <p:cNvGrpSpPr/>
        <p:nvPr/>
      </p:nvGrpSpPr>
      <p:grpSpPr>
        <a:xfrm>
          <a:off x="0" y="0"/>
          <a:ext cx="0" cy="0"/>
          <a:chOff x="0" y="0"/>
          <a:chExt cx="0" cy="0"/>
        </a:xfrm>
      </p:grpSpPr>
      <p:pic>
        <p:nvPicPr>
          <p:cNvPr id="36" name="Picture 35" descr="A city with tall buildings&#10;&#10;Description automatically generated">
            <a:extLst>
              <a:ext uri="{FF2B5EF4-FFF2-40B4-BE49-F238E27FC236}">
                <a16:creationId xmlns:a16="http://schemas.microsoft.com/office/drawing/2014/main" id="{95B2A634-06F0-76A0-8547-51803232B5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0200" y="0"/>
            <a:ext cx="6858000" cy="6858000"/>
          </a:xfrm>
          <a:prstGeom prst="rect">
            <a:avLst/>
          </a:prstGeom>
        </p:spPr>
      </p:pic>
      <p:sp>
        <p:nvSpPr>
          <p:cNvPr id="4" name="Rectangle 3">
            <a:extLst>
              <a:ext uri="{FF2B5EF4-FFF2-40B4-BE49-F238E27FC236}">
                <a16:creationId xmlns:a16="http://schemas.microsoft.com/office/drawing/2014/main" id="{193653BE-9BD1-93D8-BEB6-A9B78DD673E3}"/>
              </a:ext>
            </a:extLst>
          </p:cNvPr>
          <p:cNvSpPr/>
          <p:nvPr/>
        </p:nvSpPr>
        <p:spPr>
          <a:xfrm>
            <a:off x="0" y="0"/>
            <a:ext cx="5486400" cy="6858000"/>
          </a:xfrm>
          <a:prstGeom prst="rect">
            <a:avLst/>
          </a:prstGeom>
          <a:solidFill>
            <a:srgbClr val="0088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CC074AB-2463-F0DF-0C6B-916A1059073A}"/>
              </a:ext>
            </a:extLst>
          </p:cNvPr>
          <p:cNvSpPr/>
          <p:nvPr/>
        </p:nvSpPr>
        <p:spPr>
          <a:xfrm>
            <a:off x="0" y="0"/>
            <a:ext cx="5486400" cy="18635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9FA7CB5-AA6E-6FE6-D9B9-0FFBEDAF6E32}"/>
              </a:ext>
            </a:extLst>
          </p:cNvPr>
          <p:cNvPicPr>
            <a:picLocks noChangeAspect="1"/>
          </p:cNvPicPr>
          <p:nvPr/>
        </p:nvPicPr>
        <p:blipFill>
          <a:blip r:embed="rId5"/>
          <a:stretch>
            <a:fillRect/>
          </a:stretch>
        </p:blipFill>
        <p:spPr>
          <a:xfrm>
            <a:off x="104173" y="45402"/>
            <a:ext cx="1423686" cy="1772719"/>
          </a:xfrm>
          <a:prstGeom prst="rect">
            <a:avLst/>
          </a:prstGeom>
        </p:spPr>
      </p:pic>
      <p:pic>
        <p:nvPicPr>
          <p:cNvPr id="8" name="Picture 7" descr="A blue sign with white text and numbers&#10;&#10;Description automatically generated">
            <a:extLst>
              <a:ext uri="{FF2B5EF4-FFF2-40B4-BE49-F238E27FC236}">
                <a16:creationId xmlns:a16="http://schemas.microsoft.com/office/drawing/2014/main" id="{53CBD16F-13B9-788F-4372-0EC5C323C8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3200" y="162044"/>
            <a:ext cx="2373292" cy="1539433"/>
          </a:xfrm>
          <a:prstGeom prst="rect">
            <a:avLst/>
          </a:prstGeom>
        </p:spPr>
      </p:pic>
      <p:cxnSp>
        <p:nvCxnSpPr>
          <p:cNvPr id="10" name="Straight Connector 9">
            <a:extLst>
              <a:ext uri="{FF2B5EF4-FFF2-40B4-BE49-F238E27FC236}">
                <a16:creationId xmlns:a16="http://schemas.microsoft.com/office/drawing/2014/main" id="{71A238E9-3BB7-8E61-F1D0-4D582FB50E3E}"/>
              </a:ext>
            </a:extLst>
          </p:cNvPr>
          <p:cNvCxnSpPr>
            <a:cxnSpLocks/>
          </p:cNvCxnSpPr>
          <p:nvPr/>
        </p:nvCxnSpPr>
        <p:spPr>
          <a:xfrm>
            <a:off x="0" y="6320524"/>
            <a:ext cx="12192000" cy="0"/>
          </a:xfrm>
          <a:prstGeom prst="line">
            <a:avLst/>
          </a:prstGeom>
          <a:ln w="38100">
            <a:solidFill>
              <a:srgbClr val="FFFFFF">
                <a:alpha val="67843"/>
              </a:srgbClr>
            </a:solidFill>
          </a:ln>
        </p:spPr>
        <p:style>
          <a:lnRef idx="2">
            <a:schemeClr val="accent1"/>
          </a:lnRef>
          <a:fillRef idx="0">
            <a:schemeClr val="accent1"/>
          </a:fillRef>
          <a:effectRef idx="1">
            <a:schemeClr val="accent1"/>
          </a:effectRef>
          <a:fontRef idx="minor">
            <a:schemeClr val="tx1"/>
          </a:fontRef>
        </p:style>
      </p:cxnSp>
      <p:pic>
        <p:nvPicPr>
          <p:cNvPr id="13" name="Picture 12" descr="A qr code with a logo&#10;&#10;Description automatically generated">
            <a:extLst>
              <a:ext uri="{FF2B5EF4-FFF2-40B4-BE49-F238E27FC236}">
                <a16:creationId xmlns:a16="http://schemas.microsoft.com/office/drawing/2014/main" id="{FA3FFB6D-1D37-2536-56BA-F17A35FCC90F}"/>
              </a:ext>
            </a:extLst>
          </p:cNvPr>
          <p:cNvPicPr>
            <a:picLocks noChangeAspect="1"/>
          </p:cNvPicPr>
          <p:nvPr/>
        </p:nvPicPr>
        <p:blipFill>
          <a:blip r:embed="rId7">
            <a:alphaModFix amt="85000"/>
            <a:extLst>
              <a:ext uri="{28A0092B-C50C-407E-A947-70E740481C1C}">
                <a14:useLocalDpi xmlns:a14="http://schemas.microsoft.com/office/drawing/2010/main" val="0"/>
              </a:ext>
            </a:extLst>
          </a:blip>
          <a:stretch>
            <a:fillRect/>
          </a:stretch>
        </p:blipFill>
        <p:spPr>
          <a:xfrm>
            <a:off x="469204" y="5135260"/>
            <a:ext cx="944839" cy="1072670"/>
          </a:xfrm>
          <a:prstGeom prst="rect">
            <a:avLst/>
          </a:prstGeom>
        </p:spPr>
      </p:pic>
      <p:sp>
        <p:nvSpPr>
          <p:cNvPr id="16" name="TextBox 15">
            <a:extLst>
              <a:ext uri="{FF2B5EF4-FFF2-40B4-BE49-F238E27FC236}">
                <a16:creationId xmlns:a16="http://schemas.microsoft.com/office/drawing/2014/main" id="{9914FE9D-E83A-8DEE-76A7-54F69976E77C}"/>
              </a:ext>
            </a:extLst>
          </p:cNvPr>
          <p:cNvSpPr txBox="1"/>
          <p:nvPr/>
        </p:nvSpPr>
        <p:spPr>
          <a:xfrm>
            <a:off x="333522" y="1914947"/>
            <a:ext cx="4018559" cy="1938992"/>
          </a:xfrm>
          <a:prstGeom prst="rect">
            <a:avLst/>
          </a:prstGeom>
          <a:noFill/>
        </p:spPr>
        <p:txBody>
          <a:bodyPr wrap="square" rtlCol="0">
            <a:spAutoFit/>
          </a:bodyPr>
          <a:lstStyle/>
          <a:p>
            <a:r>
              <a:rPr lang="en-US" sz="6000" b="1" dirty="0">
                <a:solidFill>
                  <a:schemeClr val="bg1"/>
                </a:solidFill>
                <a:latin typeface="+mj-lt"/>
              </a:rPr>
              <a:t>Company Profile</a:t>
            </a:r>
          </a:p>
        </p:txBody>
      </p:sp>
      <p:sp>
        <p:nvSpPr>
          <p:cNvPr id="17" name="TextBox 16">
            <a:extLst>
              <a:ext uri="{FF2B5EF4-FFF2-40B4-BE49-F238E27FC236}">
                <a16:creationId xmlns:a16="http://schemas.microsoft.com/office/drawing/2014/main" id="{3F85E175-233B-909F-5C4D-C06F6F40A520}"/>
              </a:ext>
            </a:extLst>
          </p:cNvPr>
          <p:cNvSpPr txBox="1"/>
          <p:nvPr/>
        </p:nvSpPr>
        <p:spPr>
          <a:xfrm>
            <a:off x="469204" y="4115858"/>
            <a:ext cx="4264842" cy="646331"/>
          </a:xfrm>
          <a:prstGeom prst="rect">
            <a:avLst/>
          </a:prstGeom>
          <a:noFill/>
        </p:spPr>
        <p:txBody>
          <a:bodyPr wrap="square" rtlCol="0">
            <a:spAutoFit/>
          </a:bodyPr>
          <a:lstStyle/>
          <a:p>
            <a:r>
              <a:rPr lang="en-US" dirty="0">
                <a:solidFill>
                  <a:schemeClr val="bg1"/>
                </a:solidFill>
              </a:rPr>
              <a:t>Flooring Works Specialist in the UAE &amp; KSA</a:t>
            </a:r>
          </a:p>
        </p:txBody>
      </p:sp>
      <p:cxnSp>
        <p:nvCxnSpPr>
          <p:cNvPr id="19" name="Straight Connector 18">
            <a:extLst>
              <a:ext uri="{FF2B5EF4-FFF2-40B4-BE49-F238E27FC236}">
                <a16:creationId xmlns:a16="http://schemas.microsoft.com/office/drawing/2014/main" id="{A49C8ACF-8189-EA34-BBDA-04ED2177014B}"/>
              </a:ext>
            </a:extLst>
          </p:cNvPr>
          <p:cNvCxnSpPr>
            <a:cxnSpLocks/>
          </p:cNvCxnSpPr>
          <p:nvPr/>
        </p:nvCxnSpPr>
        <p:spPr>
          <a:xfrm>
            <a:off x="469204" y="3847918"/>
            <a:ext cx="2664321" cy="0"/>
          </a:xfrm>
          <a:prstGeom prst="line">
            <a:avLst/>
          </a:prstGeom>
          <a:ln w="38100">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3A6B0DC4-84EE-50B4-FF58-F32FE74A6ECA}"/>
              </a:ext>
            </a:extLst>
          </p:cNvPr>
          <p:cNvSpPr txBox="1"/>
          <p:nvPr/>
        </p:nvSpPr>
        <p:spPr>
          <a:xfrm>
            <a:off x="8001964" y="4348156"/>
            <a:ext cx="4190036" cy="1323439"/>
          </a:xfrm>
          <a:prstGeom prst="rect">
            <a:avLst/>
          </a:prstGeom>
          <a:noFill/>
        </p:spPr>
        <p:txBody>
          <a:bodyPr wrap="square" rtlCol="0">
            <a:spAutoFit/>
          </a:bodyPr>
          <a:lstStyle/>
          <a:p>
            <a:r>
              <a:rPr lang="en-US" sz="4000" b="1" i="1" dirty="0">
                <a:solidFill>
                  <a:schemeClr val="bg1">
                    <a:lumMod val="75000"/>
                  </a:schemeClr>
                </a:solidFill>
                <a:latin typeface="+mj-lt"/>
              </a:rPr>
              <a:t>Flooring Specialist</a:t>
            </a:r>
          </a:p>
          <a:p>
            <a:r>
              <a:rPr lang="en-US" sz="4000" b="1" i="1" dirty="0">
                <a:solidFill>
                  <a:schemeClr val="bg1">
                    <a:lumMod val="75000"/>
                  </a:schemeClr>
                </a:solidFill>
                <a:latin typeface="+mj-lt"/>
              </a:rPr>
              <a:t> Since 2008</a:t>
            </a:r>
          </a:p>
        </p:txBody>
      </p:sp>
      <p:cxnSp>
        <p:nvCxnSpPr>
          <p:cNvPr id="23" name="Straight Connector 22">
            <a:extLst>
              <a:ext uri="{FF2B5EF4-FFF2-40B4-BE49-F238E27FC236}">
                <a16:creationId xmlns:a16="http://schemas.microsoft.com/office/drawing/2014/main" id="{A1A7E0C7-B4C2-2DE2-0A1A-86982379F53B}"/>
              </a:ext>
            </a:extLst>
          </p:cNvPr>
          <p:cNvCxnSpPr>
            <a:cxnSpLocks/>
          </p:cNvCxnSpPr>
          <p:nvPr/>
        </p:nvCxnSpPr>
        <p:spPr>
          <a:xfrm>
            <a:off x="5486400" y="534364"/>
            <a:ext cx="6705600" cy="0"/>
          </a:xfrm>
          <a:prstGeom prst="line">
            <a:avLst/>
          </a:prstGeom>
          <a:ln w="38100">
            <a:solidFill>
              <a:srgbClr val="FFFFFF">
                <a:alpha val="67843"/>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215488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80DFD-C93E-68C9-E5BC-03B8D0F0FA70}"/>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E5A4EA48-91D0-CDEB-2473-A75CD2D154A5}"/>
              </a:ext>
            </a:extLst>
          </p:cNvPr>
          <p:cNvPicPr>
            <a:picLocks noGrp="1" noRot="1" noChangeAspect="1" noMove="1" noResize="1" noEditPoints="1" noAdjustHandles="1" noChangeArrowheads="1" noChangeShapeType="1" noCrop="1"/>
          </p:cNvPicPr>
          <p:nvPr/>
        </p:nvPicPr>
        <p:blipFill>
          <a:blip r:embed="rId2">
            <a:alphaModFix amt="5000"/>
          </a:blip>
          <a:stretch>
            <a:fillRect/>
          </a:stretch>
        </p:blipFill>
        <p:spPr>
          <a:xfrm>
            <a:off x="4186177" y="619245"/>
            <a:ext cx="3819645" cy="4756075"/>
          </a:xfrm>
          <a:prstGeom prst="rect">
            <a:avLst/>
          </a:prstGeom>
        </p:spPr>
      </p:pic>
      <p:grpSp>
        <p:nvGrpSpPr>
          <p:cNvPr id="5" name="Group 4">
            <a:extLst>
              <a:ext uri="{FF2B5EF4-FFF2-40B4-BE49-F238E27FC236}">
                <a16:creationId xmlns:a16="http://schemas.microsoft.com/office/drawing/2014/main" id="{332E3CBB-FDDF-0ECA-FF59-A6BD0ACFB571}"/>
              </a:ext>
            </a:extLst>
          </p:cNvPr>
          <p:cNvGrpSpPr/>
          <p:nvPr/>
        </p:nvGrpSpPr>
        <p:grpSpPr>
          <a:xfrm>
            <a:off x="190961" y="186371"/>
            <a:ext cx="11397227" cy="347240"/>
            <a:chOff x="190961" y="186371"/>
            <a:chExt cx="11397227" cy="347240"/>
          </a:xfrm>
        </p:grpSpPr>
        <p:grpSp>
          <p:nvGrpSpPr>
            <p:cNvPr id="7" name="Group 6">
              <a:extLst>
                <a:ext uri="{FF2B5EF4-FFF2-40B4-BE49-F238E27FC236}">
                  <a16:creationId xmlns:a16="http://schemas.microsoft.com/office/drawing/2014/main" id="{6E797772-73AC-6982-D04D-05BF639FEE20}"/>
                </a:ext>
              </a:extLst>
            </p:cNvPr>
            <p:cNvGrpSpPr/>
            <p:nvPr/>
          </p:nvGrpSpPr>
          <p:grpSpPr>
            <a:xfrm>
              <a:off x="190961" y="186371"/>
              <a:ext cx="2604305" cy="347240"/>
              <a:chOff x="10498241" y="295156"/>
              <a:chExt cx="2604305" cy="347240"/>
            </a:xfrm>
          </p:grpSpPr>
          <p:sp>
            <p:nvSpPr>
              <p:cNvPr id="21" name="Rectangle 20">
                <a:extLst>
                  <a:ext uri="{FF2B5EF4-FFF2-40B4-BE49-F238E27FC236}">
                    <a16:creationId xmlns:a16="http://schemas.microsoft.com/office/drawing/2014/main" id="{EAA372B9-36D5-15B4-1B84-D01DC923EC9F}"/>
                  </a:ext>
                </a:extLst>
              </p:cNvPr>
              <p:cNvSpPr/>
              <p:nvPr/>
            </p:nvSpPr>
            <p:spPr>
              <a:xfrm>
                <a:off x="10498241" y="295156"/>
                <a:ext cx="1446833" cy="347240"/>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5224117-BACC-E812-3346-63EC19390DA1}"/>
                  </a:ext>
                </a:extLst>
              </p:cNvPr>
              <p:cNvSpPr txBox="1"/>
              <p:nvPr/>
            </p:nvSpPr>
            <p:spPr>
              <a:xfrm>
                <a:off x="10498241" y="341818"/>
                <a:ext cx="2604305" cy="253916"/>
              </a:xfrm>
              <a:prstGeom prst="rect">
                <a:avLst/>
              </a:prstGeom>
              <a:noFill/>
            </p:spPr>
            <p:txBody>
              <a:bodyPr wrap="square" rtlCol="0">
                <a:spAutoFit/>
              </a:bodyPr>
              <a:lstStyle/>
              <a:p>
                <a:r>
                  <a:rPr lang="en-US" sz="1050" dirty="0">
                    <a:solidFill>
                      <a:schemeClr val="tx2">
                        <a:lumMod val="10000"/>
                        <a:lumOff val="90000"/>
                      </a:schemeClr>
                    </a:solidFill>
                    <a:latin typeface="Miriam Fixed" panose="020F0502020204030204" pitchFamily="49" charset="-79"/>
                    <a:cs typeface="Miriam Fixed" panose="020F0502020204030204" pitchFamily="49" charset="-79"/>
                  </a:rPr>
                  <a:t>Company Profile</a:t>
                </a:r>
              </a:p>
            </p:txBody>
          </p:sp>
        </p:grpSp>
        <p:grpSp>
          <p:nvGrpSpPr>
            <p:cNvPr id="8" name="Group 7">
              <a:extLst>
                <a:ext uri="{FF2B5EF4-FFF2-40B4-BE49-F238E27FC236}">
                  <a16:creationId xmlns:a16="http://schemas.microsoft.com/office/drawing/2014/main" id="{EE44F01B-FB59-80F5-D673-7C3A00FCCB0A}"/>
                </a:ext>
              </a:extLst>
            </p:cNvPr>
            <p:cNvGrpSpPr/>
            <p:nvPr/>
          </p:nvGrpSpPr>
          <p:grpSpPr>
            <a:xfrm>
              <a:off x="2222340" y="336478"/>
              <a:ext cx="9365848" cy="150471"/>
              <a:chOff x="2222340" y="336478"/>
              <a:chExt cx="9365848" cy="150471"/>
            </a:xfrm>
          </p:grpSpPr>
          <p:cxnSp>
            <p:nvCxnSpPr>
              <p:cNvPr id="14" name="Straight Connector 13">
                <a:extLst>
                  <a:ext uri="{FF2B5EF4-FFF2-40B4-BE49-F238E27FC236}">
                    <a16:creationId xmlns:a16="http://schemas.microsoft.com/office/drawing/2014/main" id="{8B73F426-D796-529A-25CC-E5E9B54904BD}"/>
                  </a:ext>
                </a:extLst>
              </p:cNvPr>
              <p:cNvCxnSpPr>
                <a:cxnSpLocks/>
              </p:cNvCxnSpPr>
              <p:nvPr/>
            </p:nvCxnSpPr>
            <p:spPr>
              <a:xfrm>
                <a:off x="2361236" y="400890"/>
                <a:ext cx="9226952" cy="0"/>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20" name="Oval 19">
                <a:extLst>
                  <a:ext uri="{FF2B5EF4-FFF2-40B4-BE49-F238E27FC236}">
                    <a16:creationId xmlns:a16="http://schemas.microsoft.com/office/drawing/2014/main" id="{1D8AF00B-3EF9-E56E-F66A-787BB07B4282}"/>
                  </a:ext>
                </a:extLst>
              </p:cNvPr>
              <p:cNvSpPr/>
              <p:nvPr/>
            </p:nvSpPr>
            <p:spPr>
              <a:xfrm>
                <a:off x="2222340" y="336478"/>
                <a:ext cx="162046" cy="150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22">
            <a:extLst>
              <a:ext uri="{FF2B5EF4-FFF2-40B4-BE49-F238E27FC236}">
                <a16:creationId xmlns:a16="http://schemas.microsoft.com/office/drawing/2014/main" id="{21D633CD-117F-8B3F-D4C4-B23A30FDAFB8}"/>
              </a:ext>
            </a:extLst>
          </p:cNvPr>
          <p:cNvGrpSpPr/>
          <p:nvPr/>
        </p:nvGrpSpPr>
        <p:grpSpPr>
          <a:xfrm>
            <a:off x="177472" y="5748733"/>
            <a:ext cx="12494881" cy="980042"/>
            <a:chOff x="177472" y="5783457"/>
            <a:chExt cx="12494881" cy="980042"/>
          </a:xfrm>
        </p:grpSpPr>
        <p:pic>
          <p:nvPicPr>
            <p:cNvPr id="30" name="Picture 29">
              <a:extLst>
                <a:ext uri="{FF2B5EF4-FFF2-40B4-BE49-F238E27FC236}">
                  <a16:creationId xmlns:a16="http://schemas.microsoft.com/office/drawing/2014/main" id="{19D70D15-EAF3-099E-4EA1-AE46AE7D4D2C}"/>
                </a:ext>
              </a:extLst>
            </p:cNvPr>
            <p:cNvPicPr>
              <a:picLocks noChangeAspect="1"/>
            </p:cNvPicPr>
            <p:nvPr/>
          </p:nvPicPr>
          <p:blipFill>
            <a:blip r:embed="rId2"/>
            <a:stretch>
              <a:fillRect/>
            </a:stretch>
          </p:blipFill>
          <p:spPr>
            <a:xfrm>
              <a:off x="177472" y="5783457"/>
              <a:ext cx="798654" cy="980042"/>
            </a:xfrm>
            <a:prstGeom prst="rect">
              <a:avLst/>
            </a:prstGeom>
          </p:spPr>
        </p:pic>
        <p:sp>
          <p:nvSpPr>
            <p:cNvPr id="31" name="Rectangle 30">
              <a:extLst>
                <a:ext uri="{FF2B5EF4-FFF2-40B4-BE49-F238E27FC236}">
                  <a16:creationId xmlns:a16="http://schemas.microsoft.com/office/drawing/2014/main" id="{C8FA08B4-EBB8-89C5-7468-E860F181DBCF}"/>
                </a:ext>
              </a:extLst>
            </p:cNvPr>
            <p:cNvSpPr/>
            <p:nvPr/>
          </p:nvSpPr>
          <p:spPr>
            <a:xfrm>
              <a:off x="10068048" y="6123370"/>
              <a:ext cx="1983130" cy="347241"/>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1B880BB7-B95D-0F29-9F0C-5979CC400337}"/>
                </a:ext>
              </a:extLst>
            </p:cNvPr>
            <p:cNvSpPr txBox="1"/>
            <p:nvPr/>
          </p:nvSpPr>
          <p:spPr>
            <a:xfrm>
              <a:off x="10068048" y="6170032"/>
              <a:ext cx="2604305" cy="253916"/>
            </a:xfrm>
            <a:prstGeom prst="rect">
              <a:avLst/>
            </a:prstGeom>
            <a:noFill/>
          </p:spPr>
          <p:txBody>
            <a:bodyPr wrap="square" rtlCol="0">
              <a:spAutoFit/>
            </a:bodyPr>
            <a:lstStyle/>
            <a:p>
              <a:r>
                <a:rPr lang="en-US" sz="1050" dirty="0">
                  <a:solidFill>
                    <a:schemeClr val="tx2">
                      <a:lumMod val="10000"/>
                      <a:lumOff val="90000"/>
                    </a:schemeClr>
                  </a:solidFill>
                  <a:latin typeface="Miriam Fixed" panose="020F0502020204030204" pitchFamily="49" charset="-79"/>
                  <a:cs typeface="Miriam Fixed" panose="020F0502020204030204" pitchFamily="49" charset="-79"/>
                </a:rPr>
                <a:t>makconstructionsksa.com</a:t>
              </a:r>
            </a:p>
          </p:txBody>
        </p:sp>
        <p:cxnSp>
          <p:nvCxnSpPr>
            <p:cNvPr id="33" name="Straight Connector 32">
              <a:extLst>
                <a:ext uri="{FF2B5EF4-FFF2-40B4-BE49-F238E27FC236}">
                  <a16:creationId xmlns:a16="http://schemas.microsoft.com/office/drawing/2014/main" id="{06438548-AEF1-5723-79E1-BAE50E85157D}"/>
                </a:ext>
              </a:extLst>
            </p:cNvPr>
            <p:cNvCxnSpPr>
              <a:cxnSpLocks/>
            </p:cNvCxnSpPr>
            <p:nvPr/>
          </p:nvCxnSpPr>
          <p:spPr>
            <a:xfrm>
              <a:off x="1072586" y="6273478"/>
              <a:ext cx="8569125" cy="0"/>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34" name="Oval 33">
              <a:extLst>
                <a:ext uri="{FF2B5EF4-FFF2-40B4-BE49-F238E27FC236}">
                  <a16:creationId xmlns:a16="http://schemas.microsoft.com/office/drawing/2014/main" id="{0963D33F-34BF-5047-64DA-B2B0CC4869DE}"/>
                </a:ext>
              </a:extLst>
            </p:cNvPr>
            <p:cNvSpPr/>
            <p:nvPr/>
          </p:nvSpPr>
          <p:spPr>
            <a:xfrm>
              <a:off x="9560688" y="6204393"/>
              <a:ext cx="162046" cy="150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3075E958-79DD-47FD-357A-F35571B934C4}"/>
              </a:ext>
            </a:extLst>
          </p:cNvPr>
          <p:cNvSpPr txBox="1"/>
          <p:nvPr/>
        </p:nvSpPr>
        <p:spPr>
          <a:xfrm rot="16200000">
            <a:off x="-1047533" y="2581783"/>
            <a:ext cx="3923819" cy="830997"/>
          </a:xfrm>
          <a:prstGeom prst="rect">
            <a:avLst/>
          </a:prstGeom>
          <a:noFill/>
        </p:spPr>
        <p:txBody>
          <a:bodyPr wrap="square" rtlCol="0">
            <a:spAutoFit/>
          </a:bodyPr>
          <a:lstStyle/>
          <a:p>
            <a:r>
              <a:rPr lang="en-US" sz="4800" b="1" dirty="0">
                <a:solidFill>
                  <a:schemeClr val="bg2">
                    <a:lumMod val="75000"/>
                  </a:schemeClr>
                </a:solidFill>
                <a:latin typeface="Bahnschrift Light" panose="020B0502040204020203" pitchFamily="34" charset="0"/>
              </a:rPr>
              <a:t>PHILOSOPHY</a:t>
            </a:r>
          </a:p>
        </p:txBody>
      </p:sp>
      <p:grpSp>
        <p:nvGrpSpPr>
          <p:cNvPr id="9" name="Group 8">
            <a:extLst>
              <a:ext uri="{FF2B5EF4-FFF2-40B4-BE49-F238E27FC236}">
                <a16:creationId xmlns:a16="http://schemas.microsoft.com/office/drawing/2014/main" id="{92C6B816-0C1B-FA2C-655C-BE25D6854D12}"/>
              </a:ext>
            </a:extLst>
          </p:cNvPr>
          <p:cNvGrpSpPr/>
          <p:nvPr/>
        </p:nvGrpSpPr>
        <p:grpSpPr>
          <a:xfrm>
            <a:off x="1637793" y="651693"/>
            <a:ext cx="8084941" cy="5251161"/>
            <a:chOff x="1637793" y="651693"/>
            <a:chExt cx="5683171" cy="5251161"/>
          </a:xfrm>
        </p:grpSpPr>
        <p:sp>
          <p:nvSpPr>
            <p:cNvPr id="4" name="TextBox 3">
              <a:extLst>
                <a:ext uri="{FF2B5EF4-FFF2-40B4-BE49-F238E27FC236}">
                  <a16:creationId xmlns:a16="http://schemas.microsoft.com/office/drawing/2014/main" id="{1AFA2FA6-1358-F480-0794-DE0070AC72F6}"/>
                </a:ext>
              </a:extLst>
            </p:cNvPr>
            <p:cNvSpPr txBox="1"/>
            <p:nvPr/>
          </p:nvSpPr>
          <p:spPr>
            <a:xfrm>
              <a:off x="1637793" y="651693"/>
              <a:ext cx="5671595" cy="646331"/>
            </a:xfrm>
            <a:prstGeom prst="rect">
              <a:avLst/>
            </a:prstGeom>
            <a:noFill/>
          </p:spPr>
          <p:txBody>
            <a:bodyPr wrap="square" rtlCol="0">
              <a:spAutoFit/>
            </a:bodyPr>
            <a:lstStyle/>
            <a:p>
              <a:r>
                <a:rPr lang="en-US" sz="3600" b="1" dirty="0">
                  <a:latin typeface="+mj-lt"/>
                </a:rPr>
                <a:t>SAFETY POLICY</a:t>
              </a:r>
            </a:p>
          </p:txBody>
        </p:sp>
        <p:sp>
          <p:nvSpPr>
            <p:cNvPr id="6" name="TextBox 5">
              <a:extLst>
                <a:ext uri="{FF2B5EF4-FFF2-40B4-BE49-F238E27FC236}">
                  <a16:creationId xmlns:a16="http://schemas.microsoft.com/office/drawing/2014/main" id="{2240267B-3315-77DF-8DAC-524CF9811BD2}"/>
                </a:ext>
              </a:extLst>
            </p:cNvPr>
            <p:cNvSpPr txBox="1"/>
            <p:nvPr/>
          </p:nvSpPr>
          <p:spPr>
            <a:xfrm>
              <a:off x="1649369" y="1624760"/>
              <a:ext cx="5671595" cy="4278094"/>
            </a:xfrm>
            <a:prstGeom prst="rect">
              <a:avLst/>
            </a:prstGeom>
            <a:noFill/>
          </p:spPr>
          <p:txBody>
            <a:bodyPr wrap="square" rtlCol="0">
              <a:spAutoFit/>
            </a:bodyPr>
            <a:lstStyle/>
            <a:p>
              <a:r>
                <a:rPr lang="en-US" sz="1600" dirty="0"/>
                <a:t>While safety is critical to both the success of our clients’ projects and the strength MAK Construction LLC. Engineer’s, is individual worker well-being that drives us. We achieve results by pushing safety and health means and methods well beyond established industry standards.</a:t>
              </a:r>
            </a:p>
            <a:p>
              <a:endParaRPr lang="en-US" sz="1600" dirty="0"/>
            </a:p>
            <a:p>
              <a:r>
                <a:rPr lang="en-US" sz="1600" dirty="0"/>
                <a:t> Zero Accident Policy - We strive to provide safe and healthy working conditions and to always establish and insist upon safe practices, by all employees and subcontractors.</a:t>
              </a:r>
            </a:p>
            <a:p>
              <a:endParaRPr lang="en-US" sz="1600" dirty="0"/>
            </a:p>
            <a:p>
              <a:r>
                <a:rPr lang="en-US" sz="1600" dirty="0"/>
                <a:t> Our philosophy is that each Incident/accident is preventable. We robustly adhere with all regulations set forth by client and governmental agencies.</a:t>
              </a:r>
            </a:p>
            <a:p>
              <a:endParaRPr lang="en-US" sz="1600" dirty="0"/>
            </a:p>
            <a:p>
              <a:r>
                <a:rPr lang="en-US" sz="1600" dirty="0"/>
                <a:t> We ensure safety cultures by conducting periodic safety awareness meetings and safety trainings for all the project participants</a:t>
              </a:r>
              <a:endParaRPr lang="en-US" sz="1600" dirty="0">
                <a:latin typeface="+mj-lt"/>
              </a:endParaRPr>
            </a:p>
          </p:txBody>
        </p:sp>
      </p:grpSp>
    </p:spTree>
    <p:extLst>
      <p:ext uri="{BB962C8B-B14F-4D97-AF65-F5344CB8AC3E}">
        <p14:creationId xmlns:p14="http://schemas.microsoft.com/office/powerpoint/2010/main" val="26139803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1DED5-B08B-B8A1-D0D7-13CE4C6EFC43}"/>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0A0AAC2D-9BDD-3F3D-13CB-18CC50DD68B3}"/>
              </a:ext>
            </a:extLst>
          </p:cNvPr>
          <p:cNvPicPr>
            <a:picLocks noGrp="1" noRot="1" noChangeAspect="1" noMove="1" noResize="1" noEditPoints="1" noAdjustHandles="1" noChangeArrowheads="1" noChangeShapeType="1" noCrop="1"/>
          </p:cNvPicPr>
          <p:nvPr/>
        </p:nvPicPr>
        <p:blipFill>
          <a:blip r:embed="rId2">
            <a:alphaModFix amt="5000"/>
          </a:blip>
          <a:stretch>
            <a:fillRect/>
          </a:stretch>
        </p:blipFill>
        <p:spPr>
          <a:xfrm>
            <a:off x="4186177" y="619245"/>
            <a:ext cx="3819645" cy="4756075"/>
          </a:xfrm>
          <a:prstGeom prst="rect">
            <a:avLst/>
          </a:prstGeom>
        </p:spPr>
      </p:pic>
      <p:grpSp>
        <p:nvGrpSpPr>
          <p:cNvPr id="5" name="Group 4">
            <a:extLst>
              <a:ext uri="{FF2B5EF4-FFF2-40B4-BE49-F238E27FC236}">
                <a16:creationId xmlns:a16="http://schemas.microsoft.com/office/drawing/2014/main" id="{DAFF8A7B-009B-14F9-F1A7-AAF9A106FA1C}"/>
              </a:ext>
            </a:extLst>
          </p:cNvPr>
          <p:cNvGrpSpPr/>
          <p:nvPr/>
        </p:nvGrpSpPr>
        <p:grpSpPr>
          <a:xfrm>
            <a:off x="190961" y="186371"/>
            <a:ext cx="11397227" cy="347240"/>
            <a:chOff x="190961" y="186371"/>
            <a:chExt cx="11397227" cy="347240"/>
          </a:xfrm>
        </p:grpSpPr>
        <p:grpSp>
          <p:nvGrpSpPr>
            <p:cNvPr id="7" name="Group 6">
              <a:extLst>
                <a:ext uri="{FF2B5EF4-FFF2-40B4-BE49-F238E27FC236}">
                  <a16:creationId xmlns:a16="http://schemas.microsoft.com/office/drawing/2014/main" id="{DD12AA58-7967-7007-C9BF-A01ACF9157A0}"/>
                </a:ext>
              </a:extLst>
            </p:cNvPr>
            <p:cNvGrpSpPr/>
            <p:nvPr/>
          </p:nvGrpSpPr>
          <p:grpSpPr>
            <a:xfrm>
              <a:off x="190961" y="186371"/>
              <a:ext cx="2604305" cy="347240"/>
              <a:chOff x="10498241" y="295156"/>
              <a:chExt cx="2604305" cy="347240"/>
            </a:xfrm>
          </p:grpSpPr>
          <p:sp>
            <p:nvSpPr>
              <p:cNvPr id="21" name="Rectangle 20">
                <a:extLst>
                  <a:ext uri="{FF2B5EF4-FFF2-40B4-BE49-F238E27FC236}">
                    <a16:creationId xmlns:a16="http://schemas.microsoft.com/office/drawing/2014/main" id="{5FB67D3D-2539-CD8A-3062-A1974292F7FE}"/>
                  </a:ext>
                </a:extLst>
              </p:cNvPr>
              <p:cNvSpPr/>
              <p:nvPr/>
            </p:nvSpPr>
            <p:spPr>
              <a:xfrm>
                <a:off x="10498241" y="295156"/>
                <a:ext cx="1446833" cy="347240"/>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CAFB890-A44D-C431-EBE8-D165635FDDF8}"/>
                  </a:ext>
                </a:extLst>
              </p:cNvPr>
              <p:cNvSpPr txBox="1"/>
              <p:nvPr/>
            </p:nvSpPr>
            <p:spPr>
              <a:xfrm>
                <a:off x="10498241" y="341818"/>
                <a:ext cx="2604305" cy="253916"/>
              </a:xfrm>
              <a:prstGeom prst="rect">
                <a:avLst/>
              </a:prstGeom>
              <a:noFill/>
            </p:spPr>
            <p:txBody>
              <a:bodyPr wrap="square" rtlCol="0">
                <a:spAutoFit/>
              </a:bodyPr>
              <a:lstStyle/>
              <a:p>
                <a:r>
                  <a:rPr lang="en-US" sz="1050" dirty="0">
                    <a:solidFill>
                      <a:schemeClr val="tx2">
                        <a:lumMod val="10000"/>
                        <a:lumOff val="90000"/>
                      </a:schemeClr>
                    </a:solidFill>
                    <a:latin typeface="Miriam Fixed" panose="020F0502020204030204" pitchFamily="49" charset="-79"/>
                    <a:cs typeface="Miriam Fixed" panose="020F0502020204030204" pitchFamily="49" charset="-79"/>
                  </a:rPr>
                  <a:t>Company Profile</a:t>
                </a:r>
              </a:p>
            </p:txBody>
          </p:sp>
        </p:grpSp>
        <p:grpSp>
          <p:nvGrpSpPr>
            <p:cNvPr id="8" name="Group 7">
              <a:extLst>
                <a:ext uri="{FF2B5EF4-FFF2-40B4-BE49-F238E27FC236}">
                  <a16:creationId xmlns:a16="http://schemas.microsoft.com/office/drawing/2014/main" id="{BE990F39-524A-748D-8F45-FC47FBC1A2F6}"/>
                </a:ext>
              </a:extLst>
            </p:cNvPr>
            <p:cNvGrpSpPr/>
            <p:nvPr/>
          </p:nvGrpSpPr>
          <p:grpSpPr>
            <a:xfrm>
              <a:off x="2222340" y="336478"/>
              <a:ext cx="9365848" cy="150471"/>
              <a:chOff x="2222340" y="336478"/>
              <a:chExt cx="9365848" cy="150471"/>
            </a:xfrm>
          </p:grpSpPr>
          <p:cxnSp>
            <p:nvCxnSpPr>
              <p:cNvPr id="14" name="Straight Connector 13">
                <a:extLst>
                  <a:ext uri="{FF2B5EF4-FFF2-40B4-BE49-F238E27FC236}">
                    <a16:creationId xmlns:a16="http://schemas.microsoft.com/office/drawing/2014/main" id="{DD7261D1-8D7B-EB88-B6F6-B8A93136E195}"/>
                  </a:ext>
                </a:extLst>
              </p:cNvPr>
              <p:cNvCxnSpPr>
                <a:cxnSpLocks/>
              </p:cNvCxnSpPr>
              <p:nvPr/>
            </p:nvCxnSpPr>
            <p:spPr>
              <a:xfrm>
                <a:off x="2361236" y="400890"/>
                <a:ext cx="9226952" cy="0"/>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20" name="Oval 19">
                <a:extLst>
                  <a:ext uri="{FF2B5EF4-FFF2-40B4-BE49-F238E27FC236}">
                    <a16:creationId xmlns:a16="http://schemas.microsoft.com/office/drawing/2014/main" id="{AFCFB236-0434-53BE-568F-B9ABAC7D0110}"/>
                  </a:ext>
                </a:extLst>
              </p:cNvPr>
              <p:cNvSpPr/>
              <p:nvPr/>
            </p:nvSpPr>
            <p:spPr>
              <a:xfrm>
                <a:off x="2222340" y="336478"/>
                <a:ext cx="162046" cy="150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22">
            <a:extLst>
              <a:ext uri="{FF2B5EF4-FFF2-40B4-BE49-F238E27FC236}">
                <a16:creationId xmlns:a16="http://schemas.microsoft.com/office/drawing/2014/main" id="{2192B32E-5D6F-802E-707D-72CDC366D190}"/>
              </a:ext>
            </a:extLst>
          </p:cNvPr>
          <p:cNvGrpSpPr/>
          <p:nvPr/>
        </p:nvGrpSpPr>
        <p:grpSpPr>
          <a:xfrm>
            <a:off x="177472" y="5748733"/>
            <a:ext cx="12494881" cy="980042"/>
            <a:chOff x="177472" y="5783457"/>
            <a:chExt cx="12494881" cy="980042"/>
          </a:xfrm>
        </p:grpSpPr>
        <p:pic>
          <p:nvPicPr>
            <p:cNvPr id="30" name="Picture 29">
              <a:extLst>
                <a:ext uri="{FF2B5EF4-FFF2-40B4-BE49-F238E27FC236}">
                  <a16:creationId xmlns:a16="http://schemas.microsoft.com/office/drawing/2014/main" id="{547434B2-3AB3-3537-CDD8-550B21AC12B8}"/>
                </a:ext>
              </a:extLst>
            </p:cNvPr>
            <p:cNvPicPr>
              <a:picLocks noChangeAspect="1"/>
            </p:cNvPicPr>
            <p:nvPr/>
          </p:nvPicPr>
          <p:blipFill>
            <a:blip r:embed="rId2"/>
            <a:stretch>
              <a:fillRect/>
            </a:stretch>
          </p:blipFill>
          <p:spPr>
            <a:xfrm>
              <a:off x="177472" y="5783457"/>
              <a:ext cx="798654" cy="980042"/>
            </a:xfrm>
            <a:prstGeom prst="rect">
              <a:avLst/>
            </a:prstGeom>
          </p:spPr>
        </p:pic>
        <p:sp>
          <p:nvSpPr>
            <p:cNvPr id="31" name="Rectangle 30">
              <a:extLst>
                <a:ext uri="{FF2B5EF4-FFF2-40B4-BE49-F238E27FC236}">
                  <a16:creationId xmlns:a16="http://schemas.microsoft.com/office/drawing/2014/main" id="{C68BA969-6DF7-89C9-1053-9006EB1725E4}"/>
                </a:ext>
              </a:extLst>
            </p:cNvPr>
            <p:cNvSpPr/>
            <p:nvPr/>
          </p:nvSpPr>
          <p:spPr>
            <a:xfrm>
              <a:off x="10068048" y="6123370"/>
              <a:ext cx="1983130" cy="347241"/>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857FF38E-1088-3518-71A3-8F18ABAD2BDF}"/>
                </a:ext>
              </a:extLst>
            </p:cNvPr>
            <p:cNvSpPr txBox="1"/>
            <p:nvPr/>
          </p:nvSpPr>
          <p:spPr>
            <a:xfrm>
              <a:off x="10068048" y="6170032"/>
              <a:ext cx="2604305" cy="253916"/>
            </a:xfrm>
            <a:prstGeom prst="rect">
              <a:avLst/>
            </a:prstGeom>
            <a:noFill/>
          </p:spPr>
          <p:txBody>
            <a:bodyPr wrap="square" rtlCol="0">
              <a:spAutoFit/>
            </a:bodyPr>
            <a:lstStyle/>
            <a:p>
              <a:r>
                <a:rPr lang="en-US" sz="1050" dirty="0">
                  <a:solidFill>
                    <a:schemeClr val="tx2">
                      <a:lumMod val="10000"/>
                      <a:lumOff val="90000"/>
                    </a:schemeClr>
                  </a:solidFill>
                  <a:latin typeface="Miriam Fixed" panose="020F0502020204030204" pitchFamily="49" charset="-79"/>
                  <a:cs typeface="Miriam Fixed" panose="020F0502020204030204" pitchFamily="49" charset="-79"/>
                </a:rPr>
                <a:t>makconstructionsksa.com</a:t>
              </a:r>
            </a:p>
          </p:txBody>
        </p:sp>
        <p:cxnSp>
          <p:nvCxnSpPr>
            <p:cNvPr id="33" name="Straight Connector 32">
              <a:extLst>
                <a:ext uri="{FF2B5EF4-FFF2-40B4-BE49-F238E27FC236}">
                  <a16:creationId xmlns:a16="http://schemas.microsoft.com/office/drawing/2014/main" id="{4E1811B1-06DB-A840-3343-ACCDE008F4B9}"/>
                </a:ext>
              </a:extLst>
            </p:cNvPr>
            <p:cNvCxnSpPr>
              <a:cxnSpLocks/>
            </p:cNvCxnSpPr>
            <p:nvPr/>
          </p:nvCxnSpPr>
          <p:spPr>
            <a:xfrm>
              <a:off x="1072586" y="6273478"/>
              <a:ext cx="8569125" cy="0"/>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34" name="Oval 33">
              <a:extLst>
                <a:ext uri="{FF2B5EF4-FFF2-40B4-BE49-F238E27FC236}">
                  <a16:creationId xmlns:a16="http://schemas.microsoft.com/office/drawing/2014/main" id="{0BDFB94D-E568-D56F-8888-D85F09B74258}"/>
                </a:ext>
              </a:extLst>
            </p:cNvPr>
            <p:cNvSpPr/>
            <p:nvPr/>
          </p:nvSpPr>
          <p:spPr>
            <a:xfrm>
              <a:off x="9560688" y="6204393"/>
              <a:ext cx="162046" cy="150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10D52553-C546-3924-E58D-59E8AA1DA37C}"/>
              </a:ext>
            </a:extLst>
          </p:cNvPr>
          <p:cNvSpPr txBox="1"/>
          <p:nvPr/>
        </p:nvSpPr>
        <p:spPr>
          <a:xfrm rot="16200000">
            <a:off x="-1047533" y="2581783"/>
            <a:ext cx="3923819" cy="830997"/>
          </a:xfrm>
          <a:prstGeom prst="rect">
            <a:avLst/>
          </a:prstGeom>
          <a:noFill/>
        </p:spPr>
        <p:txBody>
          <a:bodyPr wrap="square" rtlCol="0">
            <a:spAutoFit/>
          </a:bodyPr>
          <a:lstStyle/>
          <a:p>
            <a:r>
              <a:rPr lang="en-US" sz="4800" b="1" dirty="0">
                <a:solidFill>
                  <a:schemeClr val="bg2">
                    <a:lumMod val="75000"/>
                  </a:schemeClr>
                </a:solidFill>
                <a:latin typeface="Bahnschrift Light" panose="020B0502040204020203" pitchFamily="34" charset="0"/>
              </a:rPr>
              <a:t>PHILOSOPHY</a:t>
            </a:r>
          </a:p>
        </p:txBody>
      </p:sp>
      <p:grpSp>
        <p:nvGrpSpPr>
          <p:cNvPr id="9" name="Group 8">
            <a:extLst>
              <a:ext uri="{FF2B5EF4-FFF2-40B4-BE49-F238E27FC236}">
                <a16:creationId xmlns:a16="http://schemas.microsoft.com/office/drawing/2014/main" id="{3BEDD75A-B676-9E84-31CE-42C1C5193C10}"/>
              </a:ext>
            </a:extLst>
          </p:cNvPr>
          <p:cNvGrpSpPr/>
          <p:nvPr/>
        </p:nvGrpSpPr>
        <p:grpSpPr>
          <a:xfrm>
            <a:off x="1637793" y="651693"/>
            <a:ext cx="10098430" cy="4169311"/>
            <a:chOff x="1637793" y="651693"/>
            <a:chExt cx="5671595" cy="4169311"/>
          </a:xfrm>
        </p:grpSpPr>
        <p:sp>
          <p:nvSpPr>
            <p:cNvPr id="4" name="TextBox 3">
              <a:extLst>
                <a:ext uri="{FF2B5EF4-FFF2-40B4-BE49-F238E27FC236}">
                  <a16:creationId xmlns:a16="http://schemas.microsoft.com/office/drawing/2014/main" id="{224BE195-FA0F-7AE1-5EF5-D41CFEC414F4}"/>
                </a:ext>
              </a:extLst>
            </p:cNvPr>
            <p:cNvSpPr txBox="1"/>
            <p:nvPr/>
          </p:nvSpPr>
          <p:spPr>
            <a:xfrm>
              <a:off x="1637793" y="651693"/>
              <a:ext cx="5671595" cy="646331"/>
            </a:xfrm>
            <a:prstGeom prst="rect">
              <a:avLst/>
            </a:prstGeom>
            <a:noFill/>
          </p:spPr>
          <p:txBody>
            <a:bodyPr wrap="square" rtlCol="0">
              <a:spAutoFit/>
            </a:bodyPr>
            <a:lstStyle/>
            <a:p>
              <a:r>
                <a:rPr lang="en-US" sz="3600" b="1" dirty="0">
                  <a:latin typeface="+mj-lt"/>
                </a:rPr>
                <a:t>ENVIROMENTAL POLICY</a:t>
              </a:r>
            </a:p>
          </p:txBody>
        </p:sp>
        <p:sp>
          <p:nvSpPr>
            <p:cNvPr id="6" name="TextBox 5">
              <a:extLst>
                <a:ext uri="{FF2B5EF4-FFF2-40B4-BE49-F238E27FC236}">
                  <a16:creationId xmlns:a16="http://schemas.microsoft.com/office/drawing/2014/main" id="{2471A2BD-C2BE-FA2B-7851-6F8948813E01}"/>
                </a:ext>
              </a:extLst>
            </p:cNvPr>
            <p:cNvSpPr txBox="1"/>
            <p:nvPr/>
          </p:nvSpPr>
          <p:spPr>
            <a:xfrm>
              <a:off x="1637793" y="1712461"/>
              <a:ext cx="5671595" cy="3108543"/>
            </a:xfrm>
            <a:prstGeom prst="rect">
              <a:avLst/>
            </a:prstGeom>
            <a:noFill/>
          </p:spPr>
          <p:txBody>
            <a:bodyPr wrap="square" rtlCol="0">
              <a:spAutoFit/>
            </a:bodyPr>
            <a:lstStyle/>
            <a:p>
              <a:r>
                <a:rPr lang="en-US" sz="1400" dirty="0"/>
                <a:t>MAK Construction LLC management acknowledges the environmental impacts that may arise from its corporate activities, products, and services. As a core principle we are committed to operating within the limits of nature and environmental protection, without causing harm.</a:t>
              </a:r>
            </a:p>
            <a:p>
              <a:endParaRPr lang="en-US" sz="1400" dirty="0"/>
            </a:p>
            <a:p>
              <a:r>
                <a:rPr lang="en-US" sz="1400" dirty="0"/>
                <a:t> Specifically, MAK Construction LLC takes measures to reduce natural resource use, manage hazardous and nonhazardous waste, recycle where possible, protect natural habitats, and prevent pollution. Objectives and targets for continuous improvement have been set, with responsibilities assigned and supported through training.</a:t>
              </a:r>
            </a:p>
            <a:p>
              <a:endParaRPr lang="en-US" sz="1400" dirty="0"/>
            </a:p>
            <a:p>
              <a:r>
                <a:rPr lang="en-US" sz="1400" dirty="0"/>
                <a:t> To maintain the sustainability and effectiveness of the Environmental Management System MAK Construction LLC conducts internal audits and reviews by top management. MAK Construction LLC also encourages its subcontractors and suppliers to adopt ISO 14001 principles. The company's Environmental Policy is publicly available on its website.</a:t>
              </a:r>
            </a:p>
            <a:p>
              <a:endParaRPr lang="en-US" sz="1400" dirty="0"/>
            </a:p>
            <a:p>
              <a:r>
                <a:rPr lang="en-US" sz="1400" dirty="0"/>
                <a:t> In summary, Our management is fully committed to implementing and resourcing its Environmental Management System to ensure environmentally responsible operations and continual improvement.</a:t>
              </a:r>
              <a:endParaRPr lang="en-US" sz="1400" dirty="0">
                <a:latin typeface="+mj-lt"/>
              </a:endParaRPr>
            </a:p>
          </p:txBody>
        </p:sp>
      </p:grpSp>
    </p:spTree>
    <p:extLst>
      <p:ext uri="{BB962C8B-B14F-4D97-AF65-F5344CB8AC3E}">
        <p14:creationId xmlns:p14="http://schemas.microsoft.com/office/powerpoint/2010/main" val="37192025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064ED-08C1-C8CC-A98D-B2CDD9856549}"/>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579160D1-72E3-5DB8-DB29-B6407FC840CE}"/>
              </a:ext>
            </a:extLst>
          </p:cNvPr>
          <p:cNvPicPr>
            <a:picLocks noGrp="1" noRot="1" noChangeAspect="1" noMove="1" noResize="1" noEditPoints="1" noAdjustHandles="1" noChangeArrowheads="1" noChangeShapeType="1" noCrop="1"/>
          </p:cNvPicPr>
          <p:nvPr/>
        </p:nvPicPr>
        <p:blipFill>
          <a:blip r:embed="rId2">
            <a:alphaModFix amt="5000"/>
          </a:blip>
          <a:stretch>
            <a:fillRect/>
          </a:stretch>
        </p:blipFill>
        <p:spPr>
          <a:xfrm>
            <a:off x="4186177" y="619245"/>
            <a:ext cx="3819645" cy="4756075"/>
          </a:xfrm>
          <a:prstGeom prst="rect">
            <a:avLst/>
          </a:prstGeom>
        </p:spPr>
      </p:pic>
      <p:grpSp>
        <p:nvGrpSpPr>
          <p:cNvPr id="5" name="Group 4">
            <a:extLst>
              <a:ext uri="{FF2B5EF4-FFF2-40B4-BE49-F238E27FC236}">
                <a16:creationId xmlns:a16="http://schemas.microsoft.com/office/drawing/2014/main" id="{0DB16AF9-8696-585D-E26E-4FE3E3C757F4}"/>
              </a:ext>
            </a:extLst>
          </p:cNvPr>
          <p:cNvGrpSpPr/>
          <p:nvPr/>
        </p:nvGrpSpPr>
        <p:grpSpPr>
          <a:xfrm>
            <a:off x="190961" y="186371"/>
            <a:ext cx="11397227" cy="347240"/>
            <a:chOff x="190961" y="186371"/>
            <a:chExt cx="11397227" cy="347240"/>
          </a:xfrm>
        </p:grpSpPr>
        <p:grpSp>
          <p:nvGrpSpPr>
            <p:cNvPr id="7" name="Group 6">
              <a:extLst>
                <a:ext uri="{FF2B5EF4-FFF2-40B4-BE49-F238E27FC236}">
                  <a16:creationId xmlns:a16="http://schemas.microsoft.com/office/drawing/2014/main" id="{A0F8F4F5-56F2-7B86-F545-CB035A1E6D41}"/>
                </a:ext>
              </a:extLst>
            </p:cNvPr>
            <p:cNvGrpSpPr/>
            <p:nvPr/>
          </p:nvGrpSpPr>
          <p:grpSpPr>
            <a:xfrm>
              <a:off x="190961" y="186371"/>
              <a:ext cx="2604305" cy="347240"/>
              <a:chOff x="10498241" y="295156"/>
              <a:chExt cx="2604305" cy="347240"/>
            </a:xfrm>
          </p:grpSpPr>
          <p:sp>
            <p:nvSpPr>
              <p:cNvPr id="21" name="Rectangle 20">
                <a:extLst>
                  <a:ext uri="{FF2B5EF4-FFF2-40B4-BE49-F238E27FC236}">
                    <a16:creationId xmlns:a16="http://schemas.microsoft.com/office/drawing/2014/main" id="{C9586254-4627-2CA4-F685-3FEC371F267F}"/>
                  </a:ext>
                </a:extLst>
              </p:cNvPr>
              <p:cNvSpPr/>
              <p:nvPr/>
            </p:nvSpPr>
            <p:spPr>
              <a:xfrm>
                <a:off x="10498241" y="295156"/>
                <a:ext cx="1446833" cy="347240"/>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9B587570-FF21-DE0F-D15E-E4D3CA912158}"/>
                  </a:ext>
                </a:extLst>
              </p:cNvPr>
              <p:cNvSpPr txBox="1"/>
              <p:nvPr/>
            </p:nvSpPr>
            <p:spPr>
              <a:xfrm>
                <a:off x="10498241" y="341818"/>
                <a:ext cx="2604305" cy="253916"/>
              </a:xfrm>
              <a:prstGeom prst="rect">
                <a:avLst/>
              </a:prstGeom>
              <a:noFill/>
            </p:spPr>
            <p:txBody>
              <a:bodyPr wrap="square" rtlCol="0">
                <a:spAutoFit/>
              </a:bodyPr>
              <a:lstStyle/>
              <a:p>
                <a:r>
                  <a:rPr lang="en-US" sz="1050" dirty="0">
                    <a:solidFill>
                      <a:schemeClr val="tx2">
                        <a:lumMod val="10000"/>
                        <a:lumOff val="90000"/>
                      </a:schemeClr>
                    </a:solidFill>
                    <a:latin typeface="Miriam Fixed" panose="020F0502020204030204" pitchFamily="49" charset="-79"/>
                    <a:cs typeface="Miriam Fixed" panose="020F0502020204030204" pitchFamily="49" charset="-79"/>
                  </a:rPr>
                  <a:t>Company Profile</a:t>
                </a:r>
              </a:p>
            </p:txBody>
          </p:sp>
        </p:grpSp>
        <p:grpSp>
          <p:nvGrpSpPr>
            <p:cNvPr id="8" name="Group 7">
              <a:extLst>
                <a:ext uri="{FF2B5EF4-FFF2-40B4-BE49-F238E27FC236}">
                  <a16:creationId xmlns:a16="http://schemas.microsoft.com/office/drawing/2014/main" id="{A8A1280D-E637-853E-1B94-95090B18A7E6}"/>
                </a:ext>
              </a:extLst>
            </p:cNvPr>
            <p:cNvGrpSpPr/>
            <p:nvPr/>
          </p:nvGrpSpPr>
          <p:grpSpPr>
            <a:xfrm>
              <a:off x="2222340" y="336478"/>
              <a:ext cx="9365848" cy="150471"/>
              <a:chOff x="2222340" y="336478"/>
              <a:chExt cx="9365848" cy="150471"/>
            </a:xfrm>
          </p:grpSpPr>
          <p:cxnSp>
            <p:nvCxnSpPr>
              <p:cNvPr id="14" name="Straight Connector 13">
                <a:extLst>
                  <a:ext uri="{FF2B5EF4-FFF2-40B4-BE49-F238E27FC236}">
                    <a16:creationId xmlns:a16="http://schemas.microsoft.com/office/drawing/2014/main" id="{0A0FE0D9-F566-BB38-32B3-F292075781B5}"/>
                  </a:ext>
                </a:extLst>
              </p:cNvPr>
              <p:cNvCxnSpPr>
                <a:cxnSpLocks/>
              </p:cNvCxnSpPr>
              <p:nvPr/>
            </p:nvCxnSpPr>
            <p:spPr>
              <a:xfrm>
                <a:off x="2361236" y="400890"/>
                <a:ext cx="9226952" cy="0"/>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20" name="Oval 19">
                <a:extLst>
                  <a:ext uri="{FF2B5EF4-FFF2-40B4-BE49-F238E27FC236}">
                    <a16:creationId xmlns:a16="http://schemas.microsoft.com/office/drawing/2014/main" id="{1A63DDC4-072E-3061-89FF-393A282D04CB}"/>
                  </a:ext>
                </a:extLst>
              </p:cNvPr>
              <p:cNvSpPr/>
              <p:nvPr/>
            </p:nvSpPr>
            <p:spPr>
              <a:xfrm>
                <a:off x="2222340" y="336478"/>
                <a:ext cx="162046" cy="150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22">
            <a:extLst>
              <a:ext uri="{FF2B5EF4-FFF2-40B4-BE49-F238E27FC236}">
                <a16:creationId xmlns:a16="http://schemas.microsoft.com/office/drawing/2014/main" id="{BD40DD96-2E80-5A7E-E20D-BCF7CCB44873}"/>
              </a:ext>
            </a:extLst>
          </p:cNvPr>
          <p:cNvGrpSpPr/>
          <p:nvPr/>
        </p:nvGrpSpPr>
        <p:grpSpPr>
          <a:xfrm>
            <a:off x="177472" y="5748733"/>
            <a:ext cx="12494881" cy="980042"/>
            <a:chOff x="177472" y="5783457"/>
            <a:chExt cx="12494881" cy="980042"/>
          </a:xfrm>
        </p:grpSpPr>
        <p:pic>
          <p:nvPicPr>
            <p:cNvPr id="30" name="Picture 29">
              <a:extLst>
                <a:ext uri="{FF2B5EF4-FFF2-40B4-BE49-F238E27FC236}">
                  <a16:creationId xmlns:a16="http://schemas.microsoft.com/office/drawing/2014/main" id="{E50DFEDD-2602-66CD-F757-AED545D8780B}"/>
                </a:ext>
              </a:extLst>
            </p:cNvPr>
            <p:cNvPicPr>
              <a:picLocks noChangeAspect="1"/>
            </p:cNvPicPr>
            <p:nvPr/>
          </p:nvPicPr>
          <p:blipFill>
            <a:blip r:embed="rId2"/>
            <a:stretch>
              <a:fillRect/>
            </a:stretch>
          </p:blipFill>
          <p:spPr>
            <a:xfrm>
              <a:off x="177472" y="5783457"/>
              <a:ext cx="798654" cy="980042"/>
            </a:xfrm>
            <a:prstGeom prst="rect">
              <a:avLst/>
            </a:prstGeom>
          </p:spPr>
        </p:pic>
        <p:sp>
          <p:nvSpPr>
            <p:cNvPr id="31" name="Rectangle 30">
              <a:extLst>
                <a:ext uri="{FF2B5EF4-FFF2-40B4-BE49-F238E27FC236}">
                  <a16:creationId xmlns:a16="http://schemas.microsoft.com/office/drawing/2014/main" id="{CC2B4E47-9322-344E-A48C-9641830DEFD0}"/>
                </a:ext>
              </a:extLst>
            </p:cNvPr>
            <p:cNvSpPr/>
            <p:nvPr/>
          </p:nvSpPr>
          <p:spPr>
            <a:xfrm>
              <a:off x="10068048" y="6123370"/>
              <a:ext cx="1983130" cy="347241"/>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287606DB-3098-4031-63E2-AE15E6EDDCE1}"/>
                </a:ext>
              </a:extLst>
            </p:cNvPr>
            <p:cNvSpPr txBox="1"/>
            <p:nvPr/>
          </p:nvSpPr>
          <p:spPr>
            <a:xfrm>
              <a:off x="10068048" y="6170032"/>
              <a:ext cx="2604305" cy="253916"/>
            </a:xfrm>
            <a:prstGeom prst="rect">
              <a:avLst/>
            </a:prstGeom>
            <a:noFill/>
          </p:spPr>
          <p:txBody>
            <a:bodyPr wrap="square" rtlCol="0">
              <a:spAutoFit/>
            </a:bodyPr>
            <a:lstStyle/>
            <a:p>
              <a:r>
                <a:rPr lang="en-US" sz="1050" dirty="0">
                  <a:solidFill>
                    <a:schemeClr val="tx2">
                      <a:lumMod val="10000"/>
                      <a:lumOff val="90000"/>
                    </a:schemeClr>
                  </a:solidFill>
                  <a:latin typeface="Miriam Fixed" panose="020F0502020204030204" pitchFamily="49" charset="-79"/>
                  <a:cs typeface="Miriam Fixed" panose="020F0502020204030204" pitchFamily="49" charset="-79"/>
                </a:rPr>
                <a:t>makconstructionsksa.com</a:t>
              </a:r>
            </a:p>
          </p:txBody>
        </p:sp>
        <p:cxnSp>
          <p:nvCxnSpPr>
            <p:cNvPr id="33" name="Straight Connector 32">
              <a:extLst>
                <a:ext uri="{FF2B5EF4-FFF2-40B4-BE49-F238E27FC236}">
                  <a16:creationId xmlns:a16="http://schemas.microsoft.com/office/drawing/2014/main" id="{6716DDAB-F887-C763-64A5-117696E47EFA}"/>
                </a:ext>
              </a:extLst>
            </p:cNvPr>
            <p:cNvCxnSpPr>
              <a:cxnSpLocks/>
            </p:cNvCxnSpPr>
            <p:nvPr/>
          </p:nvCxnSpPr>
          <p:spPr>
            <a:xfrm>
              <a:off x="1072586" y="6273478"/>
              <a:ext cx="8569125" cy="0"/>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34" name="Oval 33">
              <a:extLst>
                <a:ext uri="{FF2B5EF4-FFF2-40B4-BE49-F238E27FC236}">
                  <a16:creationId xmlns:a16="http://schemas.microsoft.com/office/drawing/2014/main" id="{55D505DD-33FC-27AC-9F1E-3DE127F5C0EC}"/>
                </a:ext>
              </a:extLst>
            </p:cNvPr>
            <p:cNvSpPr/>
            <p:nvPr/>
          </p:nvSpPr>
          <p:spPr>
            <a:xfrm>
              <a:off x="9560688" y="6204393"/>
              <a:ext cx="162046" cy="150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8FD41CA8-5E98-48AE-F5E7-2929E3949C3A}"/>
              </a:ext>
            </a:extLst>
          </p:cNvPr>
          <p:cNvSpPr txBox="1"/>
          <p:nvPr/>
        </p:nvSpPr>
        <p:spPr>
          <a:xfrm rot="16200000">
            <a:off x="-1047533" y="2581783"/>
            <a:ext cx="3923819" cy="830997"/>
          </a:xfrm>
          <a:prstGeom prst="rect">
            <a:avLst/>
          </a:prstGeom>
          <a:noFill/>
        </p:spPr>
        <p:txBody>
          <a:bodyPr wrap="square" rtlCol="0">
            <a:spAutoFit/>
          </a:bodyPr>
          <a:lstStyle/>
          <a:p>
            <a:r>
              <a:rPr lang="en-US" sz="4800" b="1" dirty="0">
                <a:solidFill>
                  <a:schemeClr val="bg2">
                    <a:lumMod val="75000"/>
                  </a:schemeClr>
                </a:solidFill>
                <a:latin typeface="Bahnschrift Light" panose="020B0502040204020203" pitchFamily="34" charset="0"/>
              </a:rPr>
              <a:t>PHILOSOPHY</a:t>
            </a:r>
          </a:p>
        </p:txBody>
      </p:sp>
      <p:grpSp>
        <p:nvGrpSpPr>
          <p:cNvPr id="9" name="Group 8">
            <a:extLst>
              <a:ext uri="{FF2B5EF4-FFF2-40B4-BE49-F238E27FC236}">
                <a16:creationId xmlns:a16="http://schemas.microsoft.com/office/drawing/2014/main" id="{709C7455-281C-14C5-9DB5-D1994DB8DE95}"/>
              </a:ext>
            </a:extLst>
          </p:cNvPr>
          <p:cNvGrpSpPr/>
          <p:nvPr/>
        </p:nvGrpSpPr>
        <p:grpSpPr>
          <a:xfrm>
            <a:off x="1637793" y="651693"/>
            <a:ext cx="10098430" cy="4815642"/>
            <a:chOff x="1637793" y="651693"/>
            <a:chExt cx="5671595" cy="4815642"/>
          </a:xfrm>
        </p:grpSpPr>
        <p:sp>
          <p:nvSpPr>
            <p:cNvPr id="4" name="TextBox 3">
              <a:extLst>
                <a:ext uri="{FF2B5EF4-FFF2-40B4-BE49-F238E27FC236}">
                  <a16:creationId xmlns:a16="http://schemas.microsoft.com/office/drawing/2014/main" id="{547DE762-4FC5-A326-5D73-09D7AC394782}"/>
                </a:ext>
              </a:extLst>
            </p:cNvPr>
            <p:cNvSpPr txBox="1"/>
            <p:nvPr/>
          </p:nvSpPr>
          <p:spPr>
            <a:xfrm>
              <a:off x="1637793" y="651693"/>
              <a:ext cx="5671595" cy="646331"/>
            </a:xfrm>
            <a:prstGeom prst="rect">
              <a:avLst/>
            </a:prstGeom>
            <a:noFill/>
          </p:spPr>
          <p:txBody>
            <a:bodyPr wrap="square" rtlCol="0">
              <a:spAutoFit/>
            </a:bodyPr>
            <a:lstStyle/>
            <a:p>
              <a:r>
                <a:rPr lang="en-US" sz="3600" b="1" dirty="0">
                  <a:latin typeface="+mj-lt"/>
                </a:rPr>
                <a:t>QUALITY POLICY</a:t>
              </a:r>
            </a:p>
          </p:txBody>
        </p:sp>
        <p:sp>
          <p:nvSpPr>
            <p:cNvPr id="6" name="TextBox 5">
              <a:extLst>
                <a:ext uri="{FF2B5EF4-FFF2-40B4-BE49-F238E27FC236}">
                  <a16:creationId xmlns:a16="http://schemas.microsoft.com/office/drawing/2014/main" id="{412C4C99-7973-4A4B-A593-A648097500A3}"/>
                </a:ext>
              </a:extLst>
            </p:cNvPr>
            <p:cNvSpPr txBox="1"/>
            <p:nvPr/>
          </p:nvSpPr>
          <p:spPr>
            <a:xfrm>
              <a:off x="1637793" y="1712461"/>
              <a:ext cx="5671595" cy="3754874"/>
            </a:xfrm>
            <a:prstGeom prst="rect">
              <a:avLst/>
            </a:prstGeom>
            <a:noFill/>
          </p:spPr>
          <p:txBody>
            <a:bodyPr wrap="square" rtlCol="0">
              <a:spAutoFit/>
            </a:bodyPr>
            <a:lstStyle/>
            <a:p>
              <a:r>
                <a:rPr lang="en-US" sz="1400" dirty="0"/>
                <a:t>MAK Construction LLC offers a wide range of foundation engineering services within the Kingdom of Saudi Arabia &amp; United Arab Emirates , including general and specialized solutions such as shoring systems, foundation systems, and ground improvement. The company draws on its technical expertise and support resources to deliver these services. </a:t>
              </a:r>
              <a:br>
                <a:rPr lang="en-US" sz="1400" dirty="0"/>
              </a:br>
              <a:br>
                <a:rPr lang="en-US" sz="1400" dirty="0"/>
              </a:br>
              <a:r>
                <a:rPr lang="en-US" sz="1400" dirty="0"/>
                <a:t>MAK Constructions LLC is known for its innovative and leadership approach in the field. The company aims to achieve economic success and continued business growth by providing high-quality, cost-effective products and services to its customers, enabled by the application of advanced technology in its foundation engineering operations. </a:t>
              </a:r>
            </a:p>
            <a:p>
              <a:endParaRPr lang="en-US" sz="1400" dirty="0">
                <a:latin typeface="+mj-lt"/>
              </a:endParaRPr>
            </a:p>
            <a:p>
              <a:r>
                <a:rPr lang="en-US" sz="1400" dirty="0"/>
                <a:t>MAK Constructions LLC quality policy covers all of its offices, operational locations, and project sites. To pursue its quality goals, the company has committed to: </a:t>
              </a:r>
              <a:endParaRPr lang="en-US" sz="1400" dirty="0">
                <a:latin typeface="+mj-lt"/>
              </a:endParaRPr>
            </a:p>
            <a:p>
              <a:endParaRPr lang="en-US" sz="1400" dirty="0">
                <a:latin typeface="+mj-lt"/>
              </a:endParaRPr>
            </a:p>
            <a:p>
              <a:pPr marL="342900" indent="-342900">
                <a:buAutoNum type="arabicPeriod"/>
              </a:pPr>
              <a:r>
                <a:rPr lang="en-US" sz="1400" dirty="0"/>
                <a:t>Ensuring that the delivery of expected quality outcomes is a core value across all business operations. </a:t>
              </a:r>
            </a:p>
            <a:p>
              <a:pPr marL="342900" indent="-342900">
                <a:buAutoNum type="arabicPeriod"/>
              </a:pPr>
              <a:r>
                <a:rPr lang="en-US" sz="1400" dirty="0"/>
                <a:t>Complying with all applicable legal, statutory, regulatory, and customer requirements across its operations. </a:t>
              </a:r>
            </a:p>
            <a:p>
              <a:pPr marL="342900" indent="-342900">
                <a:buAutoNum type="arabicPeriod"/>
              </a:pPr>
              <a:r>
                <a:rPr lang="en-US" sz="1400" dirty="0"/>
                <a:t>Implementing and maintaining an Integrated Management System (IMS) that meets the requirements for ISO 9001 certification. </a:t>
              </a:r>
            </a:p>
            <a:p>
              <a:pPr marL="342900" indent="-342900">
                <a:buAutoNum type="arabicPeriod"/>
              </a:pPr>
              <a:r>
                <a:rPr lang="en-US" sz="1400" dirty="0"/>
                <a:t>Continuously improving its management system through effective monitoring and review, to adapt to changes in legislation, standards, operational needs, and customer expectations.</a:t>
              </a:r>
              <a:endParaRPr lang="en-US" sz="1400" dirty="0">
                <a:latin typeface="+mj-lt"/>
              </a:endParaRPr>
            </a:p>
          </p:txBody>
        </p:sp>
      </p:grpSp>
    </p:spTree>
    <p:extLst>
      <p:ext uri="{BB962C8B-B14F-4D97-AF65-F5344CB8AC3E}">
        <p14:creationId xmlns:p14="http://schemas.microsoft.com/office/powerpoint/2010/main" val="32919533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BD76F-203E-A44D-1A27-0750D1309FA0}"/>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D77A9AAA-865A-2DB3-B696-9C279EE286C8}"/>
              </a:ext>
            </a:extLst>
          </p:cNvPr>
          <p:cNvPicPr>
            <a:picLocks noGrp="1" noRot="1" noChangeAspect="1" noMove="1" noResize="1" noEditPoints="1" noAdjustHandles="1" noChangeArrowheads="1" noChangeShapeType="1" noCrop="1"/>
          </p:cNvPicPr>
          <p:nvPr/>
        </p:nvPicPr>
        <p:blipFill>
          <a:blip r:embed="rId2">
            <a:alphaModFix amt="5000"/>
          </a:blip>
          <a:stretch>
            <a:fillRect/>
          </a:stretch>
        </p:blipFill>
        <p:spPr>
          <a:xfrm>
            <a:off x="4186177" y="619245"/>
            <a:ext cx="3819645" cy="4756075"/>
          </a:xfrm>
          <a:prstGeom prst="rect">
            <a:avLst/>
          </a:prstGeom>
        </p:spPr>
      </p:pic>
      <p:grpSp>
        <p:nvGrpSpPr>
          <p:cNvPr id="5" name="Group 4">
            <a:extLst>
              <a:ext uri="{FF2B5EF4-FFF2-40B4-BE49-F238E27FC236}">
                <a16:creationId xmlns:a16="http://schemas.microsoft.com/office/drawing/2014/main" id="{4646D08E-9F68-7240-E888-88F0AB290314}"/>
              </a:ext>
            </a:extLst>
          </p:cNvPr>
          <p:cNvGrpSpPr/>
          <p:nvPr/>
        </p:nvGrpSpPr>
        <p:grpSpPr>
          <a:xfrm>
            <a:off x="190961" y="186371"/>
            <a:ext cx="11397227" cy="347240"/>
            <a:chOff x="190961" y="186371"/>
            <a:chExt cx="11397227" cy="347240"/>
          </a:xfrm>
        </p:grpSpPr>
        <p:grpSp>
          <p:nvGrpSpPr>
            <p:cNvPr id="7" name="Group 6">
              <a:extLst>
                <a:ext uri="{FF2B5EF4-FFF2-40B4-BE49-F238E27FC236}">
                  <a16:creationId xmlns:a16="http://schemas.microsoft.com/office/drawing/2014/main" id="{F6861EA5-4931-85DC-F051-941982DC338E}"/>
                </a:ext>
              </a:extLst>
            </p:cNvPr>
            <p:cNvGrpSpPr/>
            <p:nvPr/>
          </p:nvGrpSpPr>
          <p:grpSpPr>
            <a:xfrm>
              <a:off x="190961" y="186371"/>
              <a:ext cx="2604305" cy="347240"/>
              <a:chOff x="10498241" y="295156"/>
              <a:chExt cx="2604305" cy="347240"/>
            </a:xfrm>
          </p:grpSpPr>
          <p:sp>
            <p:nvSpPr>
              <p:cNvPr id="21" name="Rectangle 20">
                <a:extLst>
                  <a:ext uri="{FF2B5EF4-FFF2-40B4-BE49-F238E27FC236}">
                    <a16:creationId xmlns:a16="http://schemas.microsoft.com/office/drawing/2014/main" id="{EAD9215F-CA5C-7EBF-E143-ACADFEB82A56}"/>
                  </a:ext>
                </a:extLst>
              </p:cNvPr>
              <p:cNvSpPr/>
              <p:nvPr/>
            </p:nvSpPr>
            <p:spPr>
              <a:xfrm>
                <a:off x="10498241" y="295156"/>
                <a:ext cx="1446833" cy="347240"/>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6E7790B-AABC-BF04-4DBD-A8A7A9E3A14C}"/>
                  </a:ext>
                </a:extLst>
              </p:cNvPr>
              <p:cNvSpPr txBox="1"/>
              <p:nvPr/>
            </p:nvSpPr>
            <p:spPr>
              <a:xfrm>
                <a:off x="10498241" y="341818"/>
                <a:ext cx="2604305" cy="253916"/>
              </a:xfrm>
              <a:prstGeom prst="rect">
                <a:avLst/>
              </a:prstGeom>
              <a:noFill/>
            </p:spPr>
            <p:txBody>
              <a:bodyPr wrap="square" rtlCol="0">
                <a:spAutoFit/>
              </a:bodyPr>
              <a:lstStyle/>
              <a:p>
                <a:r>
                  <a:rPr lang="en-US" sz="1050" dirty="0">
                    <a:solidFill>
                      <a:schemeClr val="tx2">
                        <a:lumMod val="10000"/>
                        <a:lumOff val="90000"/>
                      </a:schemeClr>
                    </a:solidFill>
                    <a:latin typeface="Miriam Fixed" panose="020F0502020204030204" pitchFamily="49" charset="-79"/>
                    <a:cs typeface="Miriam Fixed" panose="020F0502020204030204" pitchFamily="49" charset="-79"/>
                  </a:rPr>
                  <a:t>Company Profile</a:t>
                </a:r>
              </a:p>
            </p:txBody>
          </p:sp>
        </p:grpSp>
        <p:grpSp>
          <p:nvGrpSpPr>
            <p:cNvPr id="8" name="Group 7">
              <a:extLst>
                <a:ext uri="{FF2B5EF4-FFF2-40B4-BE49-F238E27FC236}">
                  <a16:creationId xmlns:a16="http://schemas.microsoft.com/office/drawing/2014/main" id="{A188ADEB-8DAF-E154-6168-D23C91B471C4}"/>
                </a:ext>
              </a:extLst>
            </p:cNvPr>
            <p:cNvGrpSpPr/>
            <p:nvPr/>
          </p:nvGrpSpPr>
          <p:grpSpPr>
            <a:xfrm>
              <a:off x="2222340" y="336478"/>
              <a:ext cx="9365848" cy="150471"/>
              <a:chOff x="2222340" y="336478"/>
              <a:chExt cx="9365848" cy="150471"/>
            </a:xfrm>
          </p:grpSpPr>
          <p:cxnSp>
            <p:nvCxnSpPr>
              <p:cNvPr id="14" name="Straight Connector 13">
                <a:extLst>
                  <a:ext uri="{FF2B5EF4-FFF2-40B4-BE49-F238E27FC236}">
                    <a16:creationId xmlns:a16="http://schemas.microsoft.com/office/drawing/2014/main" id="{AB347FF0-8788-98E5-5955-9AD458B03F73}"/>
                  </a:ext>
                </a:extLst>
              </p:cNvPr>
              <p:cNvCxnSpPr>
                <a:cxnSpLocks/>
              </p:cNvCxnSpPr>
              <p:nvPr/>
            </p:nvCxnSpPr>
            <p:spPr>
              <a:xfrm>
                <a:off x="2361236" y="400890"/>
                <a:ext cx="9226952" cy="0"/>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20" name="Oval 19">
                <a:extLst>
                  <a:ext uri="{FF2B5EF4-FFF2-40B4-BE49-F238E27FC236}">
                    <a16:creationId xmlns:a16="http://schemas.microsoft.com/office/drawing/2014/main" id="{0BA5FB01-8B88-0159-69BC-B5D855169CB5}"/>
                  </a:ext>
                </a:extLst>
              </p:cNvPr>
              <p:cNvSpPr/>
              <p:nvPr/>
            </p:nvSpPr>
            <p:spPr>
              <a:xfrm>
                <a:off x="2222340" y="336478"/>
                <a:ext cx="162046" cy="150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22">
            <a:extLst>
              <a:ext uri="{FF2B5EF4-FFF2-40B4-BE49-F238E27FC236}">
                <a16:creationId xmlns:a16="http://schemas.microsoft.com/office/drawing/2014/main" id="{BB93DE0D-EC3D-99A8-A2B4-0BC5F92F57D6}"/>
              </a:ext>
            </a:extLst>
          </p:cNvPr>
          <p:cNvGrpSpPr/>
          <p:nvPr/>
        </p:nvGrpSpPr>
        <p:grpSpPr>
          <a:xfrm>
            <a:off x="177472" y="5748733"/>
            <a:ext cx="12494881" cy="980042"/>
            <a:chOff x="177472" y="5783457"/>
            <a:chExt cx="12494881" cy="980042"/>
          </a:xfrm>
        </p:grpSpPr>
        <p:pic>
          <p:nvPicPr>
            <p:cNvPr id="30" name="Picture 29">
              <a:extLst>
                <a:ext uri="{FF2B5EF4-FFF2-40B4-BE49-F238E27FC236}">
                  <a16:creationId xmlns:a16="http://schemas.microsoft.com/office/drawing/2014/main" id="{2D2F13DF-D963-0A17-49C7-3AA96B25FBA1}"/>
                </a:ext>
              </a:extLst>
            </p:cNvPr>
            <p:cNvPicPr>
              <a:picLocks noChangeAspect="1"/>
            </p:cNvPicPr>
            <p:nvPr/>
          </p:nvPicPr>
          <p:blipFill>
            <a:blip r:embed="rId2"/>
            <a:stretch>
              <a:fillRect/>
            </a:stretch>
          </p:blipFill>
          <p:spPr>
            <a:xfrm>
              <a:off x="177472" y="5783457"/>
              <a:ext cx="798654" cy="980042"/>
            </a:xfrm>
            <a:prstGeom prst="rect">
              <a:avLst/>
            </a:prstGeom>
          </p:spPr>
        </p:pic>
        <p:sp>
          <p:nvSpPr>
            <p:cNvPr id="31" name="Rectangle 30">
              <a:extLst>
                <a:ext uri="{FF2B5EF4-FFF2-40B4-BE49-F238E27FC236}">
                  <a16:creationId xmlns:a16="http://schemas.microsoft.com/office/drawing/2014/main" id="{858FBE3A-CF54-C16A-E7CA-775AE770DDEF}"/>
                </a:ext>
              </a:extLst>
            </p:cNvPr>
            <p:cNvSpPr/>
            <p:nvPr/>
          </p:nvSpPr>
          <p:spPr>
            <a:xfrm>
              <a:off x="10068048" y="6123370"/>
              <a:ext cx="1983130" cy="347241"/>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406D6C38-4C5A-DD78-3A93-B67A6BE668DB}"/>
                </a:ext>
              </a:extLst>
            </p:cNvPr>
            <p:cNvSpPr txBox="1"/>
            <p:nvPr/>
          </p:nvSpPr>
          <p:spPr>
            <a:xfrm>
              <a:off x="10068048" y="6170032"/>
              <a:ext cx="2604305" cy="253916"/>
            </a:xfrm>
            <a:prstGeom prst="rect">
              <a:avLst/>
            </a:prstGeom>
            <a:noFill/>
          </p:spPr>
          <p:txBody>
            <a:bodyPr wrap="square" rtlCol="0">
              <a:spAutoFit/>
            </a:bodyPr>
            <a:lstStyle/>
            <a:p>
              <a:r>
                <a:rPr lang="en-US" sz="1050" dirty="0">
                  <a:solidFill>
                    <a:schemeClr val="tx2">
                      <a:lumMod val="10000"/>
                      <a:lumOff val="90000"/>
                    </a:schemeClr>
                  </a:solidFill>
                  <a:latin typeface="Miriam Fixed" panose="020F0502020204030204" pitchFamily="49" charset="-79"/>
                  <a:cs typeface="Miriam Fixed" panose="020F0502020204030204" pitchFamily="49" charset="-79"/>
                </a:rPr>
                <a:t>makconstructionsksa.com</a:t>
              </a:r>
            </a:p>
          </p:txBody>
        </p:sp>
        <p:cxnSp>
          <p:nvCxnSpPr>
            <p:cNvPr id="33" name="Straight Connector 32">
              <a:extLst>
                <a:ext uri="{FF2B5EF4-FFF2-40B4-BE49-F238E27FC236}">
                  <a16:creationId xmlns:a16="http://schemas.microsoft.com/office/drawing/2014/main" id="{F8353D26-8910-7C14-12C6-1914C94B124D}"/>
                </a:ext>
              </a:extLst>
            </p:cNvPr>
            <p:cNvCxnSpPr>
              <a:cxnSpLocks/>
            </p:cNvCxnSpPr>
            <p:nvPr/>
          </p:nvCxnSpPr>
          <p:spPr>
            <a:xfrm>
              <a:off x="1072586" y="6273478"/>
              <a:ext cx="8569125" cy="0"/>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34" name="Oval 33">
              <a:extLst>
                <a:ext uri="{FF2B5EF4-FFF2-40B4-BE49-F238E27FC236}">
                  <a16:creationId xmlns:a16="http://schemas.microsoft.com/office/drawing/2014/main" id="{DD35FC1A-7826-46BD-E94E-F93EEC3F872C}"/>
                </a:ext>
              </a:extLst>
            </p:cNvPr>
            <p:cNvSpPr/>
            <p:nvPr/>
          </p:nvSpPr>
          <p:spPr>
            <a:xfrm>
              <a:off x="9560688" y="6204393"/>
              <a:ext cx="162046" cy="150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EDC6F28B-3A0B-E4B2-6213-D555907601E5}"/>
              </a:ext>
            </a:extLst>
          </p:cNvPr>
          <p:cNvSpPr txBox="1"/>
          <p:nvPr/>
        </p:nvSpPr>
        <p:spPr>
          <a:xfrm rot="16200000">
            <a:off x="-1047533" y="2581783"/>
            <a:ext cx="3923819" cy="830997"/>
          </a:xfrm>
          <a:prstGeom prst="rect">
            <a:avLst/>
          </a:prstGeom>
          <a:noFill/>
        </p:spPr>
        <p:txBody>
          <a:bodyPr wrap="square" rtlCol="0">
            <a:spAutoFit/>
          </a:bodyPr>
          <a:lstStyle/>
          <a:p>
            <a:r>
              <a:rPr lang="en-US" sz="4800" b="1" dirty="0">
                <a:solidFill>
                  <a:schemeClr val="bg2">
                    <a:lumMod val="75000"/>
                  </a:schemeClr>
                </a:solidFill>
                <a:latin typeface="Bahnschrift Light" panose="020B0502040204020203" pitchFamily="34" charset="0"/>
              </a:rPr>
              <a:t>PHILOSOPHY</a:t>
            </a:r>
          </a:p>
        </p:txBody>
      </p:sp>
      <p:sp>
        <p:nvSpPr>
          <p:cNvPr id="6" name="TextBox 5">
            <a:extLst>
              <a:ext uri="{FF2B5EF4-FFF2-40B4-BE49-F238E27FC236}">
                <a16:creationId xmlns:a16="http://schemas.microsoft.com/office/drawing/2014/main" id="{F6672F49-5363-8A28-FC4D-EDF2986A7AB0}"/>
              </a:ext>
            </a:extLst>
          </p:cNvPr>
          <p:cNvSpPr txBox="1"/>
          <p:nvPr/>
        </p:nvSpPr>
        <p:spPr>
          <a:xfrm>
            <a:off x="1637794" y="751965"/>
            <a:ext cx="10098430" cy="2246769"/>
          </a:xfrm>
          <a:prstGeom prst="rect">
            <a:avLst/>
          </a:prstGeom>
          <a:noFill/>
        </p:spPr>
        <p:txBody>
          <a:bodyPr wrap="square" rtlCol="0">
            <a:spAutoFit/>
          </a:bodyPr>
          <a:lstStyle/>
          <a:p>
            <a:r>
              <a:rPr lang="en-US" sz="1400" dirty="0"/>
              <a:t>5. Establishing defined quality targets and objectives, which are measured and reviewed as part of the management review process and communicated clearly to all stakeholders.</a:t>
            </a:r>
          </a:p>
          <a:p>
            <a:r>
              <a:rPr lang="en-US" sz="1400" dirty="0"/>
              <a:t> 6. Allocating the necessary resources for the effective implementation of the IMS across all business locations. </a:t>
            </a:r>
          </a:p>
          <a:p>
            <a:r>
              <a:rPr lang="en-US" sz="1400" dirty="0"/>
              <a:t>7. Ensuring the availability of adequately qualified or trained personnel, as well as calibrated equipment, across operational locations to achieve expected quality outcomes. </a:t>
            </a:r>
          </a:p>
          <a:p>
            <a:r>
              <a:rPr lang="en-US" sz="1400" dirty="0"/>
              <a:t>8. Providing necessary instruction, training, and supervision to employees, suppliers, and subcontractors to support the achievement of quality objectives. </a:t>
            </a:r>
          </a:p>
          <a:p>
            <a:r>
              <a:rPr lang="en-US" sz="1400" dirty="0"/>
              <a:t>9. Collaborating with customers, interested parties, suppliers, and subcontractors to continuously improve quality performance. It is the duty </a:t>
            </a:r>
            <a:r>
              <a:rPr lang="en-US" sz="1400" dirty="0" err="1"/>
              <a:t>Ourmanagement</a:t>
            </a:r>
            <a:r>
              <a:rPr lang="en-US" sz="1400" dirty="0"/>
              <a:t> at all levels to promote, adopt, and maintain effective quality management principles in the design, construction, operation, and maintenance of all its plant, equipment, and facilities.</a:t>
            </a:r>
            <a:endParaRPr lang="en-US" sz="1400" dirty="0">
              <a:latin typeface="+mj-lt"/>
            </a:endParaRPr>
          </a:p>
        </p:txBody>
      </p:sp>
    </p:spTree>
    <p:extLst>
      <p:ext uri="{BB962C8B-B14F-4D97-AF65-F5344CB8AC3E}">
        <p14:creationId xmlns:p14="http://schemas.microsoft.com/office/powerpoint/2010/main" val="236645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F2A23-CCA1-9839-2FBD-3A6D1036A536}"/>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D3C267FF-CCE8-5568-F86E-9F29A231244F}"/>
              </a:ext>
            </a:extLst>
          </p:cNvPr>
          <p:cNvPicPr>
            <a:picLocks noGrp="1" noRot="1" noChangeAspect="1" noMove="1" noResize="1" noEditPoints="1" noAdjustHandles="1" noChangeArrowheads="1" noChangeShapeType="1" noCrop="1"/>
          </p:cNvPicPr>
          <p:nvPr/>
        </p:nvPicPr>
        <p:blipFill>
          <a:blip r:embed="rId2">
            <a:alphaModFix amt="5000"/>
          </a:blip>
          <a:stretch>
            <a:fillRect/>
          </a:stretch>
        </p:blipFill>
        <p:spPr>
          <a:xfrm>
            <a:off x="4186177" y="619245"/>
            <a:ext cx="3819645" cy="4756075"/>
          </a:xfrm>
          <a:prstGeom prst="rect">
            <a:avLst/>
          </a:prstGeom>
        </p:spPr>
      </p:pic>
      <p:grpSp>
        <p:nvGrpSpPr>
          <p:cNvPr id="5" name="Group 4">
            <a:extLst>
              <a:ext uri="{FF2B5EF4-FFF2-40B4-BE49-F238E27FC236}">
                <a16:creationId xmlns:a16="http://schemas.microsoft.com/office/drawing/2014/main" id="{70AB4D36-99D0-76B6-9D3F-7DB0015D511F}"/>
              </a:ext>
            </a:extLst>
          </p:cNvPr>
          <p:cNvGrpSpPr/>
          <p:nvPr/>
        </p:nvGrpSpPr>
        <p:grpSpPr>
          <a:xfrm>
            <a:off x="190961" y="186371"/>
            <a:ext cx="11397227" cy="347240"/>
            <a:chOff x="190961" y="186371"/>
            <a:chExt cx="11397227" cy="347240"/>
          </a:xfrm>
        </p:grpSpPr>
        <p:grpSp>
          <p:nvGrpSpPr>
            <p:cNvPr id="7" name="Group 6">
              <a:extLst>
                <a:ext uri="{FF2B5EF4-FFF2-40B4-BE49-F238E27FC236}">
                  <a16:creationId xmlns:a16="http://schemas.microsoft.com/office/drawing/2014/main" id="{835ABCC6-DE3C-1531-542C-DA02C03BB0CB}"/>
                </a:ext>
              </a:extLst>
            </p:cNvPr>
            <p:cNvGrpSpPr/>
            <p:nvPr/>
          </p:nvGrpSpPr>
          <p:grpSpPr>
            <a:xfrm>
              <a:off x="190961" y="186371"/>
              <a:ext cx="2604305" cy="347240"/>
              <a:chOff x="10498241" y="295156"/>
              <a:chExt cx="2604305" cy="347240"/>
            </a:xfrm>
          </p:grpSpPr>
          <p:sp>
            <p:nvSpPr>
              <p:cNvPr id="21" name="Rectangle 20">
                <a:extLst>
                  <a:ext uri="{FF2B5EF4-FFF2-40B4-BE49-F238E27FC236}">
                    <a16:creationId xmlns:a16="http://schemas.microsoft.com/office/drawing/2014/main" id="{621F4992-64DA-59A1-2EF0-B0B5A2A96179}"/>
                  </a:ext>
                </a:extLst>
              </p:cNvPr>
              <p:cNvSpPr/>
              <p:nvPr/>
            </p:nvSpPr>
            <p:spPr>
              <a:xfrm>
                <a:off x="10498241" y="295156"/>
                <a:ext cx="1446833" cy="347240"/>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9AE5F547-1AEE-9FE5-B91F-24D3B7010CA4}"/>
                  </a:ext>
                </a:extLst>
              </p:cNvPr>
              <p:cNvSpPr txBox="1"/>
              <p:nvPr/>
            </p:nvSpPr>
            <p:spPr>
              <a:xfrm>
                <a:off x="10498241" y="341818"/>
                <a:ext cx="2604305" cy="253916"/>
              </a:xfrm>
              <a:prstGeom prst="rect">
                <a:avLst/>
              </a:prstGeom>
              <a:noFill/>
            </p:spPr>
            <p:txBody>
              <a:bodyPr wrap="square" rtlCol="0">
                <a:spAutoFit/>
              </a:bodyPr>
              <a:lstStyle/>
              <a:p>
                <a:r>
                  <a:rPr lang="en-US" sz="1050" dirty="0">
                    <a:solidFill>
                      <a:schemeClr val="tx2">
                        <a:lumMod val="10000"/>
                        <a:lumOff val="90000"/>
                      </a:schemeClr>
                    </a:solidFill>
                    <a:latin typeface="Miriam Fixed" panose="020F0502020204030204" pitchFamily="49" charset="-79"/>
                    <a:cs typeface="Miriam Fixed" panose="020F0502020204030204" pitchFamily="49" charset="-79"/>
                  </a:rPr>
                  <a:t>Company Profile</a:t>
                </a:r>
              </a:p>
            </p:txBody>
          </p:sp>
        </p:grpSp>
        <p:grpSp>
          <p:nvGrpSpPr>
            <p:cNvPr id="8" name="Group 7">
              <a:extLst>
                <a:ext uri="{FF2B5EF4-FFF2-40B4-BE49-F238E27FC236}">
                  <a16:creationId xmlns:a16="http://schemas.microsoft.com/office/drawing/2014/main" id="{63F1588B-0079-5751-D7CB-DA9D5373891B}"/>
                </a:ext>
              </a:extLst>
            </p:cNvPr>
            <p:cNvGrpSpPr/>
            <p:nvPr/>
          </p:nvGrpSpPr>
          <p:grpSpPr>
            <a:xfrm>
              <a:off x="2222340" y="336478"/>
              <a:ext cx="9365848" cy="150471"/>
              <a:chOff x="2222340" y="336478"/>
              <a:chExt cx="9365848" cy="150471"/>
            </a:xfrm>
          </p:grpSpPr>
          <p:cxnSp>
            <p:nvCxnSpPr>
              <p:cNvPr id="14" name="Straight Connector 13">
                <a:extLst>
                  <a:ext uri="{FF2B5EF4-FFF2-40B4-BE49-F238E27FC236}">
                    <a16:creationId xmlns:a16="http://schemas.microsoft.com/office/drawing/2014/main" id="{C674F40A-B916-CAE4-5AA0-572D64B2D1AB}"/>
                  </a:ext>
                </a:extLst>
              </p:cNvPr>
              <p:cNvCxnSpPr>
                <a:cxnSpLocks/>
              </p:cNvCxnSpPr>
              <p:nvPr/>
            </p:nvCxnSpPr>
            <p:spPr>
              <a:xfrm>
                <a:off x="2361236" y="400890"/>
                <a:ext cx="9226952" cy="0"/>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20" name="Oval 19">
                <a:extLst>
                  <a:ext uri="{FF2B5EF4-FFF2-40B4-BE49-F238E27FC236}">
                    <a16:creationId xmlns:a16="http://schemas.microsoft.com/office/drawing/2014/main" id="{AC515672-3D3F-40F0-DFC2-DD73F5FB2BBD}"/>
                  </a:ext>
                </a:extLst>
              </p:cNvPr>
              <p:cNvSpPr/>
              <p:nvPr/>
            </p:nvSpPr>
            <p:spPr>
              <a:xfrm>
                <a:off x="2222340" y="336478"/>
                <a:ext cx="162046" cy="150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22">
            <a:extLst>
              <a:ext uri="{FF2B5EF4-FFF2-40B4-BE49-F238E27FC236}">
                <a16:creationId xmlns:a16="http://schemas.microsoft.com/office/drawing/2014/main" id="{9C6BEEEE-1A4B-4F1C-76B9-3C5F6C480312}"/>
              </a:ext>
            </a:extLst>
          </p:cNvPr>
          <p:cNvGrpSpPr/>
          <p:nvPr/>
        </p:nvGrpSpPr>
        <p:grpSpPr>
          <a:xfrm>
            <a:off x="177472" y="5748733"/>
            <a:ext cx="12494881" cy="980042"/>
            <a:chOff x="177472" y="5783457"/>
            <a:chExt cx="12494881" cy="980042"/>
          </a:xfrm>
        </p:grpSpPr>
        <p:pic>
          <p:nvPicPr>
            <p:cNvPr id="30" name="Picture 29">
              <a:extLst>
                <a:ext uri="{FF2B5EF4-FFF2-40B4-BE49-F238E27FC236}">
                  <a16:creationId xmlns:a16="http://schemas.microsoft.com/office/drawing/2014/main" id="{6E2043BA-D226-C644-5EC2-163D3F32E61D}"/>
                </a:ext>
              </a:extLst>
            </p:cNvPr>
            <p:cNvPicPr>
              <a:picLocks noChangeAspect="1"/>
            </p:cNvPicPr>
            <p:nvPr/>
          </p:nvPicPr>
          <p:blipFill>
            <a:blip r:embed="rId2"/>
            <a:stretch>
              <a:fillRect/>
            </a:stretch>
          </p:blipFill>
          <p:spPr>
            <a:xfrm>
              <a:off x="177472" y="5783457"/>
              <a:ext cx="798654" cy="980042"/>
            </a:xfrm>
            <a:prstGeom prst="rect">
              <a:avLst/>
            </a:prstGeom>
          </p:spPr>
        </p:pic>
        <p:sp>
          <p:nvSpPr>
            <p:cNvPr id="31" name="Rectangle 30">
              <a:extLst>
                <a:ext uri="{FF2B5EF4-FFF2-40B4-BE49-F238E27FC236}">
                  <a16:creationId xmlns:a16="http://schemas.microsoft.com/office/drawing/2014/main" id="{86ECEC86-1898-0ECC-004A-EEEEDC7E5E19}"/>
                </a:ext>
              </a:extLst>
            </p:cNvPr>
            <p:cNvSpPr/>
            <p:nvPr/>
          </p:nvSpPr>
          <p:spPr>
            <a:xfrm>
              <a:off x="10068048" y="6123370"/>
              <a:ext cx="1983130" cy="347241"/>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7A1642A8-8CE6-AD3A-9C16-576B66AF676E}"/>
                </a:ext>
              </a:extLst>
            </p:cNvPr>
            <p:cNvSpPr txBox="1"/>
            <p:nvPr/>
          </p:nvSpPr>
          <p:spPr>
            <a:xfrm>
              <a:off x="10068048" y="6170032"/>
              <a:ext cx="2604305" cy="253916"/>
            </a:xfrm>
            <a:prstGeom prst="rect">
              <a:avLst/>
            </a:prstGeom>
            <a:noFill/>
          </p:spPr>
          <p:txBody>
            <a:bodyPr wrap="square" rtlCol="0">
              <a:spAutoFit/>
            </a:bodyPr>
            <a:lstStyle/>
            <a:p>
              <a:r>
                <a:rPr lang="en-US" sz="1050" dirty="0">
                  <a:solidFill>
                    <a:schemeClr val="tx2">
                      <a:lumMod val="10000"/>
                      <a:lumOff val="90000"/>
                    </a:schemeClr>
                  </a:solidFill>
                  <a:latin typeface="Miriam Fixed" panose="020F0502020204030204" pitchFamily="49" charset="-79"/>
                  <a:cs typeface="Miriam Fixed" panose="020F0502020204030204" pitchFamily="49" charset="-79"/>
                </a:rPr>
                <a:t>makconstructionsksa.com</a:t>
              </a:r>
            </a:p>
          </p:txBody>
        </p:sp>
        <p:cxnSp>
          <p:nvCxnSpPr>
            <p:cNvPr id="33" name="Straight Connector 32">
              <a:extLst>
                <a:ext uri="{FF2B5EF4-FFF2-40B4-BE49-F238E27FC236}">
                  <a16:creationId xmlns:a16="http://schemas.microsoft.com/office/drawing/2014/main" id="{E9E82CDA-C49B-14CF-336C-30B20B63D4F8}"/>
                </a:ext>
              </a:extLst>
            </p:cNvPr>
            <p:cNvCxnSpPr>
              <a:cxnSpLocks/>
            </p:cNvCxnSpPr>
            <p:nvPr/>
          </p:nvCxnSpPr>
          <p:spPr>
            <a:xfrm>
              <a:off x="1072586" y="6273478"/>
              <a:ext cx="8569125" cy="0"/>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34" name="Oval 33">
              <a:extLst>
                <a:ext uri="{FF2B5EF4-FFF2-40B4-BE49-F238E27FC236}">
                  <a16:creationId xmlns:a16="http://schemas.microsoft.com/office/drawing/2014/main" id="{E6357A69-F9A8-DDC4-06A9-86610399561A}"/>
                </a:ext>
              </a:extLst>
            </p:cNvPr>
            <p:cNvSpPr/>
            <p:nvPr/>
          </p:nvSpPr>
          <p:spPr>
            <a:xfrm>
              <a:off x="9560688" y="6204393"/>
              <a:ext cx="162046" cy="150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47E59F8E-6A5B-BEBA-D964-66C5AE7CA347}"/>
              </a:ext>
            </a:extLst>
          </p:cNvPr>
          <p:cNvSpPr txBox="1"/>
          <p:nvPr/>
        </p:nvSpPr>
        <p:spPr>
          <a:xfrm rot="16200000">
            <a:off x="-1047533" y="2581783"/>
            <a:ext cx="3923819" cy="830997"/>
          </a:xfrm>
          <a:prstGeom prst="rect">
            <a:avLst/>
          </a:prstGeom>
          <a:noFill/>
        </p:spPr>
        <p:txBody>
          <a:bodyPr wrap="square" rtlCol="0">
            <a:spAutoFit/>
          </a:bodyPr>
          <a:lstStyle/>
          <a:p>
            <a:r>
              <a:rPr lang="en-US" sz="4800" b="1" dirty="0">
                <a:solidFill>
                  <a:schemeClr val="bg2">
                    <a:lumMod val="75000"/>
                  </a:schemeClr>
                </a:solidFill>
                <a:latin typeface="Bahnschrift Light" panose="020B0502040204020203" pitchFamily="34" charset="0"/>
              </a:rPr>
              <a:t>PHILOSOPHY</a:t>
            </a:r>
          </a:p>
        </p:txBody>
      </p:sp>
      <p:grpSp>
        <p:nvGrpSpPr>
          <p:cNvPr id="9" name="Group 8">
            <a:extLst>
              <a:ext uri="{FF2B5EF4-FFF2-40B4-BE49-F238E27FC236}">
                <a16:creationId xmlns:a16="http://schemas.microsoft.com/office/drawing/2014/main" id="{84B3AE60-F1AA-3A46-7611-AF09E835AE03}"/>
              </a:ext>
            </a:extLst>
          </p:cNvPr>
          <p:cNvGrpSpPr/>
          <p:nvPr/>
        </p:nvGrpSpPr>
        <p:grpSpPr>
          <a:xfrm>
            <a:off x="1626218" y="651693"/>
            <a:ext cx="10110005" cy="5246529"/>
            <a:chOff x="1631292" y="651693"/>
            <a:chExt cx="5678096" cy="5246529"/>
          </a:xfrm>
        </p:grpSpPr>
        <p:sp>
          <p:nvSpPr>
            <p:cNvPr id="4" name="TextBox 3">
              <a:extLst>
                <a:ext uri="{FF2B5EF4-FFF2-40B4-BE49-F238E27FC236}">
                  <a16:creationId xmlns:a16="http://schemas.microsoft.com/office/drawing/2014/main" id="{1D23C033-D4BE-554C-BCEB-4E7E5FCEE325}"/>
                </a:ext>
              </a:extLst>
            </p:cNvPr>
            <p:cNvSpPr txBox="1"/>
            <p:nvPr/>
          </p:nvSpPr>
          <p:spPr>
            <a:xfrm>
              <a:off x="1637793" y="651693"/>
              <a:ext cx="5671595" cy="646331"/>
            </a:xfrm>
            <a:prstGeom prst="rect">
              <a:avLst/>
            </a:prstGeom>
            <a:noFill/>
          </p:spPr>
          <p:txBody>
            <a:bodyPr wrap="square" rtlCol="0">
              <a:spAutoFit/>
            </a:bodyPr>
            <a:lstStyle/>
            <a:p>
              <a:r>
                <a:rPr lang="en-US" sz="3600" b="1" dirty="0">
                  <a:latin typeface="+mj-lt"/>
                </a:rPr>
                <a:t>IMS POLICY</a:t>
              </a:r>
            </a:p>
          </p:txBody>
        </p:sp>
        <p:sp>
          <p:nvSpPr>
            <p:cNvPr id="6" name="TextBox 5">
              <a:extLst>
                <a:ext uri="{FF2B5EF4-FFF2-40B4-BE49-F238E27FC236}">
                  <a16:creationId xmlns:a16="http://schemas.microsoft.com/office/drawing/2014/main" id="{42AADBF1-F770-2CC9-D010-B11A1AC7BBC0}"/>
                </a:ext>
              </a:extLst>
            </p:cNvPr>
            <p:cNvSpPr txBox="1"/>
            <p:nvPr/>
          </p:nvSpPr>
          <p:spPr>
            <a:xfrm>
              <a:off x="1631292" y="1712461"/>
              <a:ext cx="5671595" cy="4185761"/>
            </a:xfrm>
            <a:prstGeom prst="rect">
              <a:avLst/>
            </a:prstGeom>
            <a:noFill/>
          </p:spPr>
          <p:txBody>
            <a:bodyPr wrap="square" rtlCol="0">
              <a:spAutoFit/>
            </a:bodyPr>
            <a:lstStyle/>
            <a:p>
              <a:r>
                <a:rPr lang="en-US" sz="1400" dirty="0"/>
                <a:t>(ISO 9001:2015, ISO 14001:2015 &amp; ISO 45001:2018)</a:t>
              </a:r>
            </a:p>
            <a:p>
              <a:r>
                <a:rPr lang="en-US" sz="1400" dirty="0"/>
                <a:t>MAK Constructions LLC is a comprehensive service provider, offering design, development, construction, and commissioning for a wide range of projects, including transportation, irrigation, power, buildings, structures, ports, and oil and gas. Quality, environmental stewardship, health, and safety are integral to Huda Arabia Private Limited Co. business philosophy.</a:t>
              </a:r>
            </a:p>
            <a:p>
              <a:endParaRPr lang="en-US" sz="1400" dirty="0"/>
            </a:p>
            <a:p>
              <a:r>
                <a:rPr lang="en-US" sz="1400" dirty="0"/>
                <a:t> By implementation of Quality, Environmental, Health &amp; Safety Management Systems, we are committed to:</a:t>
              </a:r>
            </a:p>
            <a:p>
              <a:endParaRPr lang="en-US" sz="1400" dirty="0"/>
            </a:p>
            <a:p>
              <a:r>
                <a:rPr lang="en-US" sz="1400" dirty="0"/>
                <a:t> • Adhere to the requirements of Integrated Management System, and continually improving the effectiveness of the Integrated Management System, thereby giving most qualitative, cost-effective, consistent services, and ensure customer satisfaction </a:t>
              </a:r>
            </a:p>
            <a:p>
              <a:r>
                <a:rPr lang="en-US" sz="1400" dirty="0"/>
                <a:t>• Conduct our business with integrity, applying ethical principles to our relationships with customers, employees, suppliers, and other interested parties </a:t>
              </a:r>
            </a:p>
            <a:p>
              <a:r>
                <a:rPr lang="en-US" sz="1400" dirty="0"/>
                <a:t>• Contribute to sustainable development by promoting greater environmental, health and safety practices </a:t>
              </a:r>
            </a:p>
            <a:p>
              <a:r>
                <a:rPr lang="en-US" sz="1400" dirty="0"/>
                <a:t>• Achieve sustainable growth through protection of environment, promoting pollution prevention practices, and conserving resources with eco-friendly &amp; eco-efficient process </a:t>
              </a:r>
            </a:p>
            <a:p>
              <a:r>
                <a:rPr lang="en-US" sz="1400" dirty="0"/>
                <a:t>• Create an injury-free and healthy workplace by eliminating or reducing Hazards and at-risk behaviors by control of OH&amp;S risks using the hierarchy of controls and promote wellness </a:t>
              </a:r>
            </a:p>
            <a:p>
              <a:r>
                <a:rPr lang="en-US" sz="1400" dirty="0"/>
                <a:t>• Comply &amp; satisfy with all applicable legal &amp; other compliance obligations </a:t>
              </a:r>
            </a:p>
            <a:p>
              <a:r>
                <a:rPr lang="en-US" sz="1400" dirty="0"/>
                <a:t>• Communicate the Policy to all employees working in our organization </a:t>
              </a:r>
            </a:p>
            <a:p>
              <a:r>
                <a:rPr lang="en-US" sz="1400" dirty="0"/>
                <a:t>• Implement collective decision-making process in management system improvement activities</a:t>
              </a:r>
              <a:endParaRPr lang="en-US" sz="1400" dirty="0">
                <a:latin typeface="+mj-lt"/>
              </a:endParaRPr>
            </a:p>
          </p:txBody>
        </p:sp>
      </p:grpSp>
    </p:spTree>
    <p:extLst>
      <p:ext uri="{BB962C8B-B14F-4D97-AF65-F5344CB8AC3E}">
        <p14:creationId xmlns:p14="http://schemas.microsoft.com/office/powerpoint/2010/main" val="25384817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34C7F-A937-2124-67BA-0DCBEB86DB56}"/>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42284F62-8B54-B240-11B5-3693F5D63580}"/>
              </a:ext>
            </a:extLst>
          </p:cNvPr>
          <p:cNvGrpSpPr/>
          <p:nvPr/>
        </p:nvGrpSpPr>
        <p:grpSpPr>
          <a:xfrm>
            <a:off x="190961" y="186371"/>
            <a:ext cx="11397227" cy="347240"/>
            <a:chOff x="190961" y="186371"/>
            <a:chExt cx="11397227" cy="347240"/>
          </a:xfrm>
        </p:grpSpPr>
        <p:grpSp>
          <p:nvGrpSpPr>
            <p:cNvPr id="7" name="Group 6">
              <a:extLst>
                <a:ext uri="{FF2B5EF4-FFF2-40B4-BE49-F238E27FC236}">
                  <a16:creationId xmlns:a16="http://schemas.microsoft.com/office/drawing/2014/main" id="{7CEE5DE1-99C3-A320-DB07-842111FDB2D3}"/>
                </a:ext>
              </a:extLst>
            </p:cNvPr>
            <p:cNvGrpSpPr/>
            <p:nvPr/>
          </p:nvGrpSpPr>
          <p:grpSpPr>
            <a:xfrm>
              <a:off x="190961" y="186371"/>
              <a:ext cx="2604305" cy="347240"/>
              <a:chOff x="10498241" y="295156"/>
              <a:chExt cx="2604305" cy="347240"/>
            </a:xfrm>
          </p:grpSpPr>
          <p:sp>
            <p:nvSpPr>
              <p:cNvPr id="21" name="Rectangle 20">
                <a:extLst>
                  <a:ext uri="{FF2B5EF4-FFF2-40B4-BE49-F238E27FC236}">
                    <a16:creationId xmlns:a16="http://schemas.microsoft.com/office/drawing/2014/main" id="{1F293FEE-03F6-003C-630F-5D6B4C5A0D87}"/>
                  </a:ext>
                </a:extLst>
              </p:cNvPr>
              <p:cNvSpPr/>
              <p:nvPr/>
            </p:nvSpPr>
            <p:spPr>
              <a:xfrm>
                <a:off x="10498241" y="295156"/>
                <a:ext cx="1446833" cy="347240"/>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697F0E52-9DFE-C143-C4AF-2723DAA88B42}"/>
                  </a:ext>
                </a:extLst>
              </p:cNvPr>
              <p:cNvSpPr txBox="1"/>
              <p:nvPr/>
            </p:nvSpPr>
            <p:spPr>
              <a:xfrm>
                <a:off x="10498241" y="341818"/>
                <a:ext cx="2604305" cy="253916"/>
              </a:xfrm>
              <a:prstGeom prst="rect">
                <a:avLst/>
              </a:prstGeom>
              <a:noFill/>
            </p:spPr>
            <p:txBody>
              <a:bodyPr wrap="square" rtlCol="0">
                <a:spAutoFit/>
              </a:bodyPr>
              <a:lstStyle/>
              <a:p>
                <a:r>
                  <a:rPr lang="en-US" sz="1050" dirty="0">
                    <a:solidFill>
                      <a:schemeClr val="tx2">
                        <a:lumMod val="10000"/>
                        <a:lumOff val="90000"/>
                      </a:schemeClr>
                    </a:solidFill>
                    <a:latin typeface="Miriam Fixed" panose="020F0502020204030204" pitchFamily="49" charset="-79"/>
                    <a:cs typeface="Miriam Fixed" panose="020F0502020204030204" pitchFamily="49" charset="-79"/>
                  </a:rPr>
                  <a:t>Company Profile</a:t>
                </a:r>
              </a:p>
            </p:txBody>
          </p:sp>
        </p:grpSp>
        <p:grpSp>
          <p:nvGrpSpPr>
            <p:cNvPr id="8" name="Group 7">
              <a:extLst>
                <a:ext uri="{FF2B5EF4-FFF2-40B4-BE49-F238E27FC236}">
                  <a16:creationId xmlns:a16="http://schemas.microsoft.com/office/drawing/2014/main" id="{00F58C82-2814-EEC5-D81A-0847354195A2}"/>
                </a:ext>
              </a:extLst>
            </p:cNvPr>
            <p:cNvGrpSpPr/>
            <p:nvPr/>
          </p:nvGrpSpPr>
          <p:grpSpPr>
            <a:xfrm>
              <a:off x="2222340" y="336478"/>
              <a:ext cx="9365848" cy="150471"/>
              <a:chOff x="2222340" y="336478"/>
              <a:chExt cx="9365848" cy="150471"/>
            </a:xfrm>
          </p:grpSpPr>
          <p:cxnSp>
            <p:nvCxnSpPr>
              <p:cNvPr id="14" name="Straight Connector 13">
                <a:extLst>
                  <a:ext uri="{FF2B5EF4-FFF2-40B4-BE49-F238E27FC236}">
                    <a16:creationId xmlns:a16="http://schemas.microsoft.com/office/drawing/2014/main" id="{B29F8832-20C1-8211-016C-E6925589C04D}"/>
                  </a:ext>
                </a:extLst>
              </p:cNvPr>
              <p:cNvCxnSpPr>
                <a:cxnSpLocks/>
              </p:cNvCxnSpPr>
              <p:nvPr/>
            </p:nvCxnSpPr>
            <p:spPr>
              <a:xfrm>
                <a:off x="2361236" y="400890"/>
                <a:ext cx="9226952" cy="0"/>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20" name="Oval 19">
                <a:extLst>
                  <a:ext uri="{FF2B5EF4-FFF2-40B4-BE49-F238E27FC236}">
                    <a16:creationId xmlns:a16="http://schemas.microsoft.com/office/drawing/2014/main" id="{187ED78C-977D-90C9-1812-D54FDB70CDA6}"/>
                  </a:ext>
                </a:extLst>
              </p:cNvPr>
              <p:cNvSpPr/>
              <p:nvPr/>
            </p:nvSpPr>
            <p:spPr>
              <a:xfrm>
                <a:off x="2222340" y="336478"/>
                <a:ext cx="162046" cy="150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22">
            <a:extLst>
              <a:ext uri="{FF2B5EF4-FFF2-40B4-BE49-F238E27FC236}">
                <a16:creationId xmlns:a16="http://schemas.microsoft.com/office/drawing/2014/main" id="{98A2DADB-EA38-7F39-BC9E-D1825960BCB7}"/>
              </a:ext>
            </a:extLst>
          </p:cNvPr>
          <p:cNvGrpSpPr/>
          <p:nvPr/>
        </p:nvGrpSpPr>
        <p:grpSpPr>
          <a:xfrm>
            <a:off x="177472" y="5748733"/>
            <a:ext cx="12494881" cy="980042"/>
            <a:chOff x="177472" y="5783457"/>
            <a:chExt cx="12494881" cy="980042"/>
          </a:xfrm>
        </p:grpSpPr>
        <p:pic>
          <p:nvPicPr>
            <p:cNvPr id="30" name="Picture 29">
              <a:extLst>
                <a:ext uri="{FF2B5EF4-FFF2-40B4-BE49-F238E27FC236}">
                  <a16:creationId xmlns:a16="http://schemas.microsoft.com/office/drawing/2014/main" id="{E8AB4153-452A-559C-5D16-E9EBB75E7C88}"/>
                </a:ext>
              </a:extLst>
            </p:cNvPr>
            <p:cNvPicPr>
              <a:picLocks noChangeAspect="1"/>
            </p:cNvPicPr>
            <p:nvPr/>
          </p:nvPicPr>
          <p:blipFill>
            <a:blip r:embed="rId2"/>
            <a:stretch>
              <a:fillRect/>
            </a:stretch>
          </p:blipFill>
          <p:spPr>
            <a:xfrm>
              <a:off x="177472" y="5783457"/>
              <a:ext cx="798654" cy="980042"/>
            </a:xfrm>
            <a:prstGeom prst="rect">
              <a:avLst/>
            </a:prstGeom>
          </p:spPr>
        </p:pic>
        <p:sp>
          <p:nvSpPr>
            <p:cNvPr id="31" name="Rectangle 30">
              <a:extLst>
                <a:ext uri="{FF2B5EF4-FFF2-40B4-BE49-F238E27FC236}">
                  <a16:creationId xmlns:a16="http://schemas.microsoft.com/office/drawing/2014/main" id="{B9B3DDBD-5E70-BA53-A94A-2031765AD953}"/>
                </a:ext>
              </a:extLst>
            </p:cNvPr>
            <p:cNvSpPr/>
            <p:nvPr/>
          </p:nvSpPr>
          <p:spPr>
            <a:xfrm>
              <a:off x="10068048" y="6123370"/>
              <a:ext cx="1983130" cy="347241"/>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82E289B1-5CAC-4C1A-22F3-D49020052CE1}"/>
                </a:ext>
              </a:extLst>
            </p:cNvPr>
            <p:cNvSpPr txBox="1"/>
            <p:nvPr/>
          </p:nvSpPr>
          <p:spPr>
            <a:xfrm>
              <a:off x="10068048" y="6170032"/>
              <a:ext cx="2604305" cy="253916"/>
            </a:xfrm>
            <a:prstGeom prst="rect">
              <a:avLst/>
            </a:prstGeom>
            <a:noFill/>
          </p:spPr>
          <p:txBody>
            <a:bodyPr wrap="square" rtlCol="0">
              <a:spAutoFit/>
            </a:bodyPr>
            <a:lstStyle/>
            <a:p>
              <a:r>
                <a:rPr lang="en-US" sz="1050" dirty="0">
                  <a:solidFill>
                    <a:schemeClr val="tx2">
                      <a:lumMod val="10000"/>
                      <a:lumOff val="90000"/>
                    </a:schemeClr>
                  </a:solidFill>
                  <a:latin typeface="Miriam Fixed" panose="020F0502020204030204" pitchFamily="49" charset="-79"/>
                  <a:cs typeface="Miriam Fixed" panose="020F0502020204030204" pitchFamily="49" charset="-79"/>
                </a:rPr>
                <a:t>makconstructionsksa.com</a:t>
              </a:r>
            </a:p>
          </p:txBody>
        </p:sp>
        <p:cxnSp>
          <p:nvCxnSpPr>
            <p:cNvPr id="33" name="Straight Connector 32">
              <a:extLst>
                <a:ext uri="{FF2B5EF4-FFF2-40B4-BE49-F238E27FC236}">
                  <a16:creationId xmlns:a16="http://schemas.microsoft.com/office/drawing/2014/main" id="{A909583B-DD13-0F1F-C82E-49390B89358C}"/>
                </a:ext>
              </a:extLst>
            </p:cNvPr>
            <p:cNvCxnSpPr>
              <a:cxnSpLocks/>
            </p:cNvCxnSpPr>
            <p:nvPr/>
          </p:nvCxnSpPr>
          <p:spPr>
            <a:xfrm>
              <a:off x="1072586" y="6273478"/>
              <a:ext cx="8569125" cy="0"/>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34" name="Oval 33">
              <a:extLst>
                <a:ext uri="{FF2B5EF4-FFF2-40B4-BE49-F238E27FC236}">
                  <a16:creationId xmlns:a16="http://schemas.microsoft.com/office/drawing/2014/main" id="{E1AF6EC4-6657-209A-6E4C-518317364AD0}"/>
                </a:ext>
              </a:extLst>
            </p:cNvPr>
            <p:cNvSpPr/>
            <p:nvPr/>
          </p:nvSpPr>
          <p:spPr>
            <a:xfrm>
              <a:off x="9560688" y="6204393"/>
              <a:ext cx="162046" cy="150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a:extLst>
              <a:ext uri="{FF2B5EF4-FFF2-40B4-BE49-F238E27FC236}">
                <a16:creationId xmlns:a16="http://schemas.microsoft.com/office/drawing/2014/main" id="{41DEB2D7-F7F1-9BBD-F932-060DC6A0F508}"/>
              </a:ext>
            </a:extLst>
          </p:cNvPr>
          <p:cNvSpPr txBox="1"/>
          <p:nvPr/>
        </p:nvSpPr>
        <p:spPr>
          <a:xfrm>
            <a:off x="570992" y="688180"/>
            <a:ext cx="8983887" cy="707886"/>
          </a:xfrm>
          <a:prstGeom prst="rect">
            <a:avLst/>
          </a:prstGeom>
          <a:noFill/>
        </p:spPr>
        <p:txBody>
          <a:bodyPr wrap="square" rtlCol="0">
            <a:spAutoFit/>
          </a:bodyPr>
          <a:lstStyle/>
          <a:p>
            <a:r>
              <a:rPr lang="en-US" sz="4000" b="1" dirty="0">
                <a:latin typeface="+mj-lt"/>
              </a:rPr>
              <a:t>EXPERTISE &amp; INDUSTRIES</a:t>
            </a:r>
          </a:p>
        </p:txBody>
      </p:sp>
      <p:pic>
        <p:nvPicPr>
          <p:cNvPr id="3" name="Picture 2" descr="A screenshot of a computer&#10;&#10;Description automatically generated">
            <a:extLst>
              <a:ext uri="{FF2B5EF4-FFF2-40B4-BE49-F238E27FC236}">
                <a16:creationId xmlns:a16="http://schemas.microsoft.com/office/drawing/2014/main" id="{1689B956-5D02-4628-1D9D-7ADD0468A3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3936" y="1600103"/>
            <a:ext cx="8583959" cy="4414997"/>
          </a:xfrm>
          <a:prstGeom prst="rect">
            <a:avLst/>
          </a:prstGeom>
        </p:spPr>
      </p:pic>
    </p:spTree>
    <p:extLst>
      <p:ext uri="{BB962C8B-B14F-4D97-AF65-F5344CB8AC3E}">
        <p14:creationId xmlns:p14="http://schemas.microsoft.com/office/powerpoint/2010/main" val="1790122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uilding with a pool of water&#10;&#10;Description automatically generated">
            <a:extLst>
              <a:ext uri="{FF2B5EF4-FFF2-40B4-BE49-F238E27FC236}">
                <a16:creationId xmlns:a16="http://schemas.microsoft.com/office/drawing/2014/main" id="{58B7FB3F-4278-8AD3-E4D5-87187845F042}"/>
              </a:ext>
            </a:extLst>
          </p:cNvPr>
          <p:cNvPicPr>
            <a:picLocks noChangeAspect="1"/>
          </p:cNvPicPr>
          <p:nvPr/>
        </p:nvPicPr>
        <p:blipFill>
          <a:blip r:embed="rId2">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val="0"/>
              </a:ext>
            </a:extLst>
          </a:blip>
          <a:stretch>
            <a:fillRect/>
          </a:stretch>
        </p:blipFill>
        <p:spPr>
          <a:xfrm>
            <a:off x="0" y="-1"/>
            <a:ext cx="12192000" cy="8138323"/>
          </a:xfrm>
          <a:prstGeom prst="rect">
            <a:avLst/>
          </a:prstGeom>
        </p:spPr>
      </p:pic>
      <p:sp>
        <p:nvSpPr>
          <p:cNvPr id="4" name="Rectangle 3">
            <a:extLst>
              <a:ext uri="{FF2B5EF4-FFF2-40B4-BE49-F238E27FC236}">
                <a16:creationId xmlns:a16="http://schemas.microsoft.com/office/drawing/2014/main" id="{9555F669-731B-A3AD-BCB0-7D4F52171185}"/>
              </a:ext>
            </a:extLst>
          </p:cNvPr>
          <p:cNvSpPr/>
          <p:nvPr/>
        </p:nvSpPr>
        <p:spPr>
          <a:xfrm>
            <a:off x="0" y="0"/>
            <a:ext cx="6274965" cy="6858000"/>
          </a:xfrm>
          <a:prstGeom prst="rect">
            <a:avLst/>
          </a:prstGeom>
          <a:solidFill>
            <a:schemeClr val="bg2">
              <a:lumMod val="25000"/>
              <a:alpha val="6705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F334E98-09DD-372D-CA8C-B7A61E3B69FF}"/>
              </a:ext>
            </a:extLst>
          </p:cNvPr>
          <p:cNvSpPr txBox="1"/>
          <p:nvPr/>
        </p:nvSpPr>
        <p:spPr>
          <a:xfrm>
            <a:off x="235432" y="1617733"/>
            <a:ext cx="6039533" cy="2585323"/>
          </a:xfrm>
          <a:prstGeom prst="rect">
            <a:avLst/>
          </a:prstGeom>
          <a:noFill/>
        </p:spPr>
        <p:txBody>
          <a:bodyPr wrap="square" rtlCol="0">
            <a:spAutoFit/>
          </a:bodyPr>
          <a:lstStyle/>
          <a:p>
            <a:r>
              <a:rPr lang="en-US" sz="6600" b="1" dirty="0">
                <a:solidFill>
                  <a:schemeClr val="bg1"/>
                </a:solidFill>
                <a:latin typeface="+mj-lt"/>
              </a:rPr>
              <a:t>OUR </a:t>
            </a:r>
            <a:r>
              <a:rPr lang="en-US" sz="9600" b="1" dirty="0">
                <a:solidFill>
                  <a:schemeClr val="bg1"/>
                </a:solidFill>
                <a:latin typeface="+mj-lt"/>
              </a:rPr>
              <a:t>SERVICES</a:t>
            </a:r>
          </a:p>
        </p:txBody>
      </p:sp>
      <p:cxnSp>
        <p:nvCxnSpPr>
          <p:cNvPr id="15" name="Straight Connector 14">
            <a:extLst>
              <a:ext uri="{FF2B5EF4-FFF2-40B4-BE49-F238E27FC236}">
                <a16:creationId xmlns:a16="http://schemas.microsoft.com/office/drawing/2014/main" id="{DBC4D27E-6DFB-EB83-D218-25AA2B59A942}"/>
              </a:ext>
            </a:extLst>
          </p:cNvPr>
          <p:cNvCxnSpPr>
            <a:cxnSpLocks/>
          </p:cNvCxnSpPr>
          <p:nvPr/>
        </p:nvCxnSpPr>
        <p:spPr>
          <a:xfrm>
            <a:off x="0" y="5671595"/>
            <a:ext cx="12192000" cy="0"/>
          </a:xfrm>
          <a:prstGeom prst="line">
            <a:avLst/>
          </a:prstGeom>
          <a:ln w="38100">
            <a:solidFill>
              <a:srgbClr val="FFFFFF">
                <a:alpha val="67843"/>
              </a:srgb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9DB3CCD6-18A3-708F-0AD7-5E08F12A2EF4}"/>
              </a:ext>
            </a:extLst>
          </p:cNvPr>
          <p:cNvCxnSpPr>
            <a:cxnSpLocks/>
          </p:cNvCxnSpPr>
          <p:nvPr/>
        </p:nvCxnSpPr>
        <p:spPr>
          <a:xfrm>
            <a:off x="6274965" y="534364"/>
            <a:ext cx="5917035" cy="0"/>
          </a:xfrm>
          <a:prstGeom prst="line">
            <a:avLst/>
          </a:prstGeom>
          <a:ln w="38100">
            <a:solidFill>
              <a:srgbClr val="FFFFFF">
                <a:alpha val="67843"/>
              </a:srgbClr>
            </a:solidFill>
          </a:ln>
        </p:spPr>
        <p:style>
          <a:lnRef idx="2">
            <a:schemeClr val="accent1"/>
          </a:lnRef>
          <a:fillRef idx="0">
            <a:schemeClr val="accent1"/>
          </a:fillRef>
          <a:effectRef idx="1">
            <a:schemeClr val="accent1"/>
          </a:effectRef>
          <a:fontRef idx="minor">
            <a:schemeClr val="tx1"/>
          </a:fontRef>
        </p:style>
      </p:cxnSp>
      <p:pic>
        <p:nvPicPr>
          <p:cNvPr id="18" name="Picture 17">
            <a:extLst>
              <a:ext uri="{FF2B5EF4-FFF2-40B4-BE49-F238E27FC236}">
                <a16:creationId xmlns:a16="http://schemas.microsoft.com/office/drawing/2014/main" id="{90A6FD9B-FD86-0DB6-86DA-1944C63D83EC}"/>
              </a:ext>
            </a:extLst>
          </p:cNvPr>
          <p:cNvPicPr>
            <a:picLocks noChangeAspect="1"/>
          </p:cNvPicPr>
          <p:nvPr/>
        </p:nvPicPr>
        <p:blipFill>
          <a:blip r:embed="rId4"/>
          <a:stretch>
            <a:fillRect/>
          </a:stretch>
        </p:blipFill>
        <p:spPr>
          <a:xfrm>
            <a:off x="235432" y="5869857"/>
            <a:ext cx="825416" cy="901381"/>
          </a:xfrm>
          <a:prstGeom prst="rect">
            <a:avLst/>
          </a:prstGeom>
        </p:spPr>
      </p:pic>
      <p:sp>
        <p:nvSpPr>
          <p:cNvPr id="19" name="TextBox 18">
            <a:extLst>
              <a:ext uri="{FF2B5EF4-FFF2-40B4-BE49-F238E27FC236}">
                <a16:creationId xmlns:a16="http://schemas.microsoft.com/office/drawing/2014/main" id="{2CAA83F4-CDBD-73A7-F341-1D2A16413910}"/>
              </a:ext>
            </a:extLst>
          </p:cNvPr>
          <p:cNvSpPr txBox="1"/>
          <p:nvPr/>
        </p:nvSpPr>
        <p:spPr>
          <a:xfrm>
            <a:off x="7785654" y="4397251"/>
            <a:ext cx="4190036" cy="1323439"/>
          </a:xfrm>
          <a:prstGeom prst="rect">
            <a:avLst/>
          </a:prstGeom>
          <a:noFill/>
        </p:spPr>
        <p:txBody>
          <a:bodyPr wrap="square" rtlCol="0">
            <a:spAutoFit/>
          </a:bodyPr>
          <a:lstStyle/>
          <a:p>
            <a:pPr algn="r"/>
            <a:r>
              <a:rPr lang="en-US" sz="4000" b="1" i="1" dirty="0">
                <a:solidFill>
                  <a:schemeClr val="tx2">
                    <a:lumMod val="10000"/>
                    <a:lumOff val="90000"/>
                  </a:schemeClr>
                </a:solidFill>
                <a:latin typeface="+mj-lt"/>
              </a:rPr>
              <a:t>Flooring Specialist</a:t>
            </a:r>
          </a:p>
          <a:p>
            <a:pPr algn="r"/>
            <a:r>
              <a:rPr lang="en-US" sz="4000" b="1" i="1" dirty="0">
                <a:solidFill>
                  <a:schemeClr val="tx2">
                    <a:lumMod val="10000"/>
                    <a:lumOff val="90000"/>
                  </a:schemeClr>
                </a:solidFill>
                <a:latin typeface="+mj-lt"/>
              </a:rPr>
              <a:t> Since 2008 </a:t>
            </a:r>
          </a:p>
        </p:txBody>
      </p:sp>
    </p:spTree>
    <p:extLst>
      <p:ext uri="{BB962C8B-B14F-4D97-AF65-F5344CB8AC3E}">
        <p14:creationId xmlns:p14="http://schemas.microsoft.com/office/powerpoint/2010/main" val="29840196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33C2E-8B65-4DEF-9F4A-7976F72A2D91}"/>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47244934-B165-0513-76D4-B623BCD3FA89}"/>
              </a:ext>
            </a:extLst>
          </p:cNvPr>
          <p:cNvPicPr>
            <a:picLocks noGrp="1" noRot="1" noChangeAspect="1" noMove="1" noResize="1" noEditPoints="1" noAdjustHandles="1" noChangeArrowheads="1" noChangeShapeType="1" noCrop="1"/>
          </p:cNvPicPr>
          <p:nvPr/>
        </p:nvPicPr>
        <p:blipFill>
          <a:blip r:embed="rId2">
            <a:alphaModFix amt="5000"/>
          </a:blip>
          <a:stretch>
            <a:fillRect/>
          </a:stretch>
        </p:blipFill>
        <p:spPr>
          <a:xfrm>
            <a:off x="4186177" y="619245"/>
            <a:ext cx="3819645" cy="4756075"/>
          </a:xfrm>
          <a:prstGeom prst="rect">
            <a:avLst/>
          </a:prstGeom>
        </p:spPr>
      </p:pic>
      <p:grpSp>
        <p:nvGrpSpPr>
          <p:cNvPr id="5" name="Group 4">
            <a:extLst>
              <a:ext uri="{FF2B5EF4-FFF2-40B4-BE49-F238E27FC236}">
                <a16:creationId xmlns:a16="http://schemas.microsoft.com/office/drawing/2014/main" id="{7D9B70F3-D840-F23D-E0FA-1E22973E17E4}"/>
              </a:ext>
            </a:extLst>
          </p:cNvPr>
          <p:cNvGrpSpPr/>
          <p:nvPr/>
        </p:nvGrpSpPr>
        <p:grpSpPr>
          <a:xfrm>
            <a:off x="190961" y="186371"/>
            <a:ext cx="11397227" cy="347240"/>
            <a:chOff x="190961" y="186371"/>
            <a:chExt cx="11397227" cy="347240"/>
          </a:xfrm>
        </p:grpSpPr>
        <p:grpSp>
          <p:nvGrpSpPr>
            <p:cNvPr id="7" name="Group 6">
              <a:extLst>
                <a:ext uri="{FF2B5EF4-FFF2-40B4-BE49-F238E27FC236}">
                  <a16:creationId xmlns:a16="http://schemas.microsoft.com/office/drawing/2014/main" id="{CACD8FA2-A0CF-F9C1-4071-E88BF551AB8A}"/>
                </a:ext>
              </a:extLst>
            </p:cNvPr>
            <p:cNvGrpSpPr/>
            <p:nvPr/>
          </p:nvGrpSpPr>
          <p:grpSpPr>
            <a:xfrm>
              <a:off x="190961" y="186371"/>
              <a:ext cx="2604305" cy="347240"/>
              <a:chOff x="10498241" y="295156"/>
              <a:chExt cx="2604305" cy="347240"/>
            </a:xfrm>
          </p:grpSpPr>
          <p:sp>
            <p:nvSpPr>
              <p:cNvPr id="21" name="Rectangle 20">
                <a:extLst>
                  <a:ext uri="{FF2B5EF4-FFF2-40B4-BE49-F238E27FC236}">
                    <a16:creationId xmlns:a16="http://schemas.microsoft.com/office/drawing/2014/main" id="{9B33594C-AB1C-8E6A-F183-22BE1A45DED9}"/>
                  </a:ext>
                </a:extLst>
              </p:cNvPr>
              <p:cNvSpPr/>
              <p:nvPr/>
            </p:nvSpPr>
            <p:spPr>
              <a:xfrm>
                <a:off x="10498241" y="295156"/>
                <a:ext cx="1446833" cy="347240"/>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B884E05-2072-D50D-4C15-E9FD90441C54}"/>
                  </a:ext>
                </a:extLst>
              </p:cNvPr>
              <p:cNvSpPr txBox="1"/>
              <p:nvPr/>
            </p:nvSpPr>
            <p:spPr>
              <a:xfrm>
                <a:off x="10498241" y="341818"/>
                <a:ext cx="2604305" cy="253916"/>
              </a:xfrm>
              <a:prstGeom prst="rect">
                <a:avLst/>
              </a:prstGeom>
              <a:noFill/>
            </p:spPr>
            <p:txBody>
              <a:bodyPr wrap="square" rtlCol="0">
                <a:spAutoFit/>
              </a:bodyPr>
              <a:lstStyle/>
              <a:p>
                <a:r>
                  <a:rPr lang="en-US" sz="1050" dirty="0">
                    <a:solidFill>
                      <a:schemeClr val="tx2">
                        <a:lumMod val="10000"/>
                        <a:lumOff val="90000"/>
                      </a:schemeClr>
                    </a:solidFill>
                    <a:latin typeface="Miriam Fixed" panose="020F0502020204030204" pitchFamily="49" charset="-79"/>
                    <a:cs typeface="Miriam Fixed" panose="020F0502020204030204" pitchFamily="49" charset="-79"/>
                  </a:rPr>
                  <a:t>Company Profile</a:t>
                </a:r>
              </a:p>
            </p:txBody>
          </p:sp>
        </p:grpSp>
        <p:grpSp>
          <p:nvGrpSpPr>
            <p:cNvPr id="8" name="Group 7">
              <a:extLst>
                <a:ext uri="{FF2B5EF4-FFF2-40B4-BE49-F238E27FC236}">
                  <a16:creationId xmlns:a16="http://schemas.microsoft.com/office/drawing/2014/main" id="{D98FCBA6-91D9-463F-2CBA-3B5F7F45D38C}"/>
                </a:ext>
              </a:extLst>
            </p:cNvPr>
            <p:cNvGrpSpPr/>
            <p:nvPr/>
          </p:nvGrpSpPr>
          <p:grpSpPr>
            <a:xfrm>
              <a:off x="2222340" y="336478"/>
              <a:ext cx="9365848" cy="150471"/>
              <a:chOff x="2222340" y="336478"/>
              <a:chExt cx="9365848" cy="150471"/>
            </a:xfrm>
          </p:grpSpPr>
          <p:cxnSp>
            <p:nvCxnSpPr>
              <p:cNvPr id="14" name="Straight Connector 13">
                <a:extLst>
                  <a:ext uri="{FF2B5EF4-FFF2-40B4-BE49-F238E27FC236}">
                    <a16:creationId xmlns:a16="http://schemas.microsoft.com/office/drawing/2014/main" id="{51BBA358-BAAE-09B4-A3FC-FE0907FB5F75}"/>
                  </a:ext>
                </a:extLst>
              </p:cNvPr>
              <p:cNvCxnSpPr>
                <a:cxnSpLocks/>
              </p:cNvCxnSpPr>
              <p:nvPr/>
            </p:nvCxnSpPr>
            <p:spPr>
              <a:xfrm>
                <a:off x="2361236" y="400890"/>
                <a:ext cx="9226952" cy="0"/>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20" name="Oval 19">
                <a:extLst>
                  <a:ext uri="{FF2B5EF4-FFF2-40B4-BE49-F238E27FC236}">
                    <a16:creationId xmlns:a16="http://schemas.microsoft.com/office/drawing/2014/main" id="{9F578D87-9383-843C-C08D-E1BCDB5599AB}"/>
                  </a:ext>
                </a:extLst>
              </p:cNvPr>
              <p:cNvSpPr/>
              <p:nvPr/>
            </p:nvSpPr>
            <p:spPr>
              <a:xfrm>
                <a:off x="2222340" y="336478"/>
                <a:ext cx="162046" cy="150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22">
            <a:extLst>
              <a:ext uri="{FF2B5EF4-FFF2-40B4-BE49-F238E27FC236}">
                <a16:creationId xmlns:a16="http://schemas.microsoft.com/office/drawing/2014/main" id="{CCF41909-DB19-DB1F-E86F-E222BBE5842C}"/>
              </a:ext>
            </a:extLst>
          </p:cNvPr>
          <p:cNvGrpSpPr/>
          <p:nvPr/>
        </p:nvGrpSpPr>
        <p:grpSpPr>
          <a:xfrm>
            <a:off x="177472" y="5748733"/>
            <a:ext cx="12494881" cy="980042"/>
            <a:chOff x="177472" y="5783457"/>
            <a:chExt cx="12494881" cy="980042"/>
          </a:xfrm>
        </p:grpSpPr>
        <p:pic>
          <p:nvPicPr>
            <p:cNvPr id="30" name="Picture 29">
              <a:extLst>
                <a:ext uri="{FF2B5EF4-FFF2-40B4-BE49-F238E27FC236}">
                  <a16:creationId xmlns:a16="http://schemas.microsoft.com/office/drawing/2014/main" id="{DC16EB05-FE5D-FCBC-883B-5911897ACB88}"/>
                </a:ext>
              </a:extLst>
            </p:cNvPr>
            <p:cNvPicPr>
              <a:picLocks noChangeAspect="1"/>
            </p:cNvPicPr>
            <p:nvPr/>
          </p:nvPicPr>
          <p:blipFill>
            <a:blip r:embed="rId2"/>
            <a:stretch>
              <a:fillRect/>
            </a:stretch>
          </p:blipFill>
          <p:spPr>
            <a:xfrm>
              <a:off x="177472" y="5783457"/>
              <a:ext cx="798654" cy="980042"/>
            </a:xfrm>
            <a:prstGeom prst="rect">
              <a:avLst/>
            </a:prstGeom>
          </p:spPr>
        </p:pic>
        <p:sp>
          <p:nvSpPr>
            <p:cNvPr id="31" name="Rectangle 30">
              <a:extLst>
                <a:ext uri="{FF2B5EF4-FFF2-40B4-BE49-F238E27FC236}">
                  <a16:creationId xmlns:a16="http://schemas.microsoft.com/office/drawing/2014/main" id="{68747F08-B795-3095-5F25-6F841C5D6FB1}"/>
                </a:ext>
              </a:extLst>
            </p:cNvPr>
            <p:cNvSpPr/>
            <p:nvPr/>
          </p:nvSpPr>
          <p:spPr>
            <a:xfrm>
              <a:off x="10068048" y="6123370"/>
              <a:ext cx="1983130" cy="347241"/>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E4A5942-1166-6C66-0189-A75D86B1BE2C}"/>
                </a:ext>
              </a:extLst>
            </p:cNvPr>
            <p:cNvSpPr txBox="1"/>
            <p:nvPr/>
          </p:nvSpPr>
          <p:spPr>
            <a:xfrm>
              <a:off x="10068048" y="6170032"/>
              <a:ext cx="2604305" cy="253916"/>
            </a:xfrm>
            <a:prstGeom prst="rect">
              <a:avLst/>
            </a:prstGeom>
            <a:noFill/>
          </p:spPr>
          <p:txBody>
            <a:bodyPr wrap="square" rtlCol="0">
              <a:spAutoFit/>
            </a:bodyPr>
            <a:lstStyle/>
            <a:p>
              <a:r>
                <a:rPr lang="en-US" sz="1050" dirty="0">
                  <a:solidFill>
                    <a:schemeClr val="tx2">
                      <a:lumMod val="10000"/>
                      <a:lumOff val="90000"/>
                    </a:schemeClr>
                  </a:solidFill>
                  <a:latin typeface="Miriam Fixed" panose="020F0502020204030204" pitchFamily="49" charset="-79"/>
                  <a:cs typeface="Miriam Fixed" panose="020F0502020204030204" pitchFamily="49" charset="-79"/>
                </a:rPr>
                <a:t>makconstructionsksa.com</a:t>
              </a:r>
            </a:p>
          </p:txBody>
        </p:sp>
        <p:cxnSp>
          <p:nvCxnSpPr>
            <p:cNvPr id="33" name="Straight Connector 32">
              <a:extLst>
                <a:ext uri="{FF2B5EF4-FFF2-40B4-BE49-F238E27FC236}">
                  <a16:creationId xmlns:a16="http://schemas.microsoft.com/office/drawing/2014/main" id="{158254E1-8A52-F38D-3EB1-85A146A536F9}"/>
                </a:ext>
              </a:extLst>
            </p:cNvPr>
            <p:cNvCxnSpPr>
              <a:cxnSpLocks/>
            </p:cNvCxnSpPr>
            <p:nvPr/>
          </p:nvCxnSpPr>
          <p:spPr>
            <a:xfrm>
              <a:off x="1072586" y="6273478"/>
              <a:ext cx="8569125" cy="0"/>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34" name="Oval 33">
              <a:extLst>
                <a:ext uri="{FF2B5EF4-FFF2-40B4-BE49-F238E27FC236}">
                  <a16:creationId xmlns:a16="http://schemas.microsoft.com/office/drawing/2014/main" id="{8137ABCA-DEB1-A122-A4A1-E42DBCFC9CE7}"/>
                </a:ext>
              </a:extLst>
            </p:cNvPr>
            <p:cNvSpPr/>
            <p:nvPr/>
          </p:nvSpPr>
          <p:spPr>
            <a:xfrm>
              <a:off x="9560688" y="6204393"/>
              <a:ext cx="162046" cy="150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4055013E-CE1F-3179-B157-28067669D99B}"/>
              </a:ext>
            </a:extLst>
          </p:cNvPr>
          <p:cNvSpPr txBox="1"/>
          <p:nvPr/>
        </p:nvSpPr>
        <p:spPr>
          <a:xfrm rot="16200000">
            <a:off x="-1175352" y="2257319"/>
            <a:ext cx="3923819" cy="830997"/>
          </a:xfrm>
          <a:prstGeom prst="rect">
            <a:avLst/>
          </a:prstGeom>
          <a:noFill/>
        </p:spPr>
        <p:txBody>
          <a:bodyPr wrap="square" rtlCol="0">
            <a:spAutoFit/>
          </a:bodyPr>
          <a:lstStyle/>
          <a:p>
            <a:r>
              <a:rPr lang="en-US" sz="4800" b="1" dirty="0">
                <a:solidFill>
                  <a:schemeClr val="bg2">
                    <a:lumMod val="75000"/>
                  </a:schemeClr>
                </a:solidFill>
                <a:latin typeface="Bahnschrift Light" panose="020B0502040204020203" pitchFamily="34" charset="0"/>
              </a:rPr>
              <a:t>SERVICES</a:t>
            </a:r>
          </a:p>
        </p:txBody>
      </p:sp>
      <p:sp>
        <p:nvSpPr>
          <p:cNvPr id="3" name="TextBox 2">
            <a:extLst>
              <a:ext uri="{FF2B5EF4-FFF2-40B4-BE49-F238E27FC236}">
                <a16:creationId xmlns:a16="http://schemas.microsoft.com/office/drawing/2014/main" id="{E844BCDC-771B-8A69-723D-8589712CA771}"/>
              </a:ext>
            </a:extLst>
          </p:cNvPr>
          <p:cNvSpPr txBox="1"/>
          <p:nvPr/>
        </p:nvSpPr>
        <p:spPr>
          <a:xfrm>
            <a:off x="1202056" y="764783"/>
            <a:ext cx="8983887" cy="707886"/>
          </a:xfrm>
          <a:prstGeom prst="rect">
            <a:avLst/>
          </a:prstGeom>
          <a:noFill/>
        </p:spPr>
        <p:txBody>
          <a:bodyPr wrap="square" rtlCol="0">
            <a:spAutoFit/>
          </a:bodyPr>
          <a:lstStyle/>
          <a:p>
            <a:r>
              <a:rPr lang="en-US" sz="4000" b="1" dirty="0">
                <a:latin typeface="+mj-lt"/>
              </a:rPr>
              <a:t>Our Services</a:t>
            </a:r>
          </a:p>
        </p:txBody>
      </p:sp>
      <p:sp>
        <p:nvSpPr>
          <p:cNvPr id="4" name="TextBox 3">
            <a:extLst>
              <a:ext uri="{FF2B5EF4-FFF2-40B4-BE49-F238E27FC236}">
                <a16:creationId xmlns:a16="http://schemas.microsoft.com/office/drawing/2014/main" id="{0570D0D1-E311-D695-585C-C4A68EF9E96B}"/>
              </a:ext>
            </a:extLst>
          </p:cNvPr>
          <p:cNvSpPr txBox="1"/>
          <p:nvPr/>
        </p:nvSpPr>
        <p:spPr>
          <a:xfrm>
            <a:off x="1295493" y="1541754"/>
            <a:ext cx="9785834" cy="1477328"/>
          </a:xfrm>
          <a:prstGeom prst="rect">
            <a:avLst/>
          </a:prstGeom>
          <a:noFill/>
        </p:spPr>
        <p:txBody>
          <a:bodyPr wrap="square" rtlCol="0">
            <a:spAutoFit/>
          </a:bodyPr>
          <a:lstStyle/>
          <a:p>
            <a:r>
              <a:rPr lang="en-US" dirty="0"/>
              <a:t>MAK Constructions LLC is a leading contracting firm based in UAE Since 2008 &amp; KSA, with extensive experience delivering large-scale, complex projects throughout the region. The company excels at managing fast-paced schedules, upholding rigorous construction standards, and fostering effective collaboration among project team members, making it one of the best construction companies in the region.</a:t>
            </a:r>
          </a:p>
        </p:txBody>
      </p:sp>
      <p:pic>
        <p:nvPicPr>
          <p:cNvPr id="10" name="Picture 9">
            <a:extLst>
              <a:ext uri="{FF2B5EF4-FFF2-40B4-BE49-F238E27FC236}">
                <a16:creationId xmlns:a16="http://schemas.microsoft.com/office/drawing/2014/main" id="{381C65D6-670E-5BA0-742A-89E3682C17B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93113" y="3433478"/>
            <a:ext cx="2222914" cy="13522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BFE244F7-DB7E-BF4B-DEA8-4C4C7F0E47C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58413" y="3430390"/>
            <a:ext cx="2222914" cy="13584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8728EF18-CEB1-0C8F-91FF-8586BF133FA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133321" y="3372348"/>
            <a:ext cx="1925356" cy="14745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Box 14">
            <a:extLst>
              <a:ext uri="{FF2B5EF4-FFF2-40B4-BE49-F238E27FC236}">
                <a16:creationId xmlns:a16="http://schemas.microsoft.com/office/drawing/2014/main" id="{195778CA-A7A6-7B95-DF03-B3AEDD72CA9B}"/>
              </a:ext>
            </a:extLst>
          </p:cNvPr>
          <p:cNvSpPr txBox="1"/>
          <p:nvPr/>
        </p:nvSpPr>
        <p:spPr>
          <a:xfrm>
            <a:off x="1443343" y="4920039"/>
            <a:ext cx="2322453" cy="707886"/>
          </a:xfrm>
          <a:prstGeom prst="rect">
            <a:avLst/>
          </a:prstGeom>
          <a:noFill/>
        </p:spPr>
        <p:txBody>
          <a:bodyPr wrap="square" rtlCol="0">
            <a:spAutoFit/>
          </a:bodyPr>
          <a:lstStyle/>
          <a:p>
            <a:pPr algn="ctr"/>
            <a:r>
              <a:rPr lang="en-US" sz="2000" b="1" dirty="0"/>
              <a:t>Flooring specialist services</a:t>
            </a:r>
          </a:p>
        </p:txBody>
      </p:sp>
      <p:sp>
        <p:nvSpPr>
          <p:cNvPr id="16" name="TextBox 15">
            <a:extLst>
              <a:ext uri="{FF2B5EF4-FFF2-40B4-BE49-F238E27FC236}">
                <a16:creationId xmlns:a16="http://schemas.microsoft.com/office/drawing/2014/main" id="{2515C6D3-5D19-31A7-1F52-5CE73C719134}"/>
              </a:ext>
            </a:extLst>
          </p:cNvPr>
          <p:cNvSpPr txBox="1"/>
          <p:nvPr/>
        </p:nvSpPr>
        <p:spPr>
          <a:xfrm>
            <a:off x="4934772" y="4939224"/>
            <a:ext cx="2322453" cy="1015663"/>
          </a:xfrm>
          <a:prstGeom prst="rect">
            <a:avLst/>
          </a:prstGeom>
          <a:noFill/>
        </p:spPr>
        <p:txBody>
          <a:bodyPr wrap="square" rtlCol="0">
            <a:spAutoFit/>
          </a:bodyPr>
          <a:lstStyle/>
          <a:p>
            <a:pPr algn="ctr"/>
            <a:r>
              <a:rPr lang="en-US" sz="2000" b="1" dirty="0"/>
              <a:t>Specialized Architectural services</a:t>
            </a:r>
          </a:p>
        </p:txBody>
      </p:sp>
      <p:sp>
        <p:nvSpPr>
          <p:cNvPr id="17" name="TextBox 16">
            <a:extLst>
              <a:ext uri="{FF2B5EF4-FFF2-40B4-BE49-F238E27FC236}">
                <a16:creationId xmlns:a16="http://schemas.microsoft.com/office/drawing/2014/main" id="{16D188E3-C013-0095-77C3-38C206583B19}"/>
              </a:ext>
            </a:extLst>
          </p:cNvPr>
          <p:cNvSpPr txBox="1"/>
          <p:nvPr/>
        </p:nvSpPr>
        <p:spPr>
          <a:xfrm>
            <a:off x="8858413" y="4939224"/>
            <a:ext cx="2322453" cy="707886"/>
          </a:xfrm>
          <a:prstGeom prst="rect">
            <a:avLst/>
          </a:prstGeom>
          <a:noFill/>
        </p:spPr>
        <p:txBody>
          <a:bodyPr wrap="square" rtlCol="0">
            <a:spAutoFit/>
          </a:bodyPr>
          <a:lstStyle/>
          <a:p>
            <a:pPr algn="ctr"/>
            <a:r>
              <a:rPr lang="en-US" sz="2000" b="1" dirty="0"/>
              <a:t>Maintenance Services</a:t>
            </a:r>
          </a:p>
        </p:txBody>
      </p:sp>
    </p:spTree>
    <p:extLst>
      <p:ext uri="{BB962C8B-B14F-4D97-AF65-F5344CB8AC3E}">
        <p14:creationId xmlns:p14="http://schemas.microsoft.com/office/powerpoint/2010/main" val="37993513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F1994-B66A-54FD-3A92-557FBAE320EF}"/>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FDD2A9CB-51EA-5505-604C-7BBAA0998956}"/>
              </a:ext>
            </a:extLst>
          </p:cNvPr>
          <p:cNvPicPr>
            <a:picLocks noGrp="1" noRot="1" noChangeAspect="1" noMove="1" noResize="1" noEditPoints="1" noAdjustHandles="1" noChangeArrowheads="1" noChangeShapeType="1" noCrop="1"/>
          </p:cNvPicPr>
          <p:nvPr/>
        </p:nvPicPr>
        <p:blipFill>
          <a:blip r:embed="rId2">
            <a:alphaModFix amt="5000"/>
          </a:blip>
          <a:stretch>
            <a:fillRect/>
          </a:stretch>
        </p:blipFill>
        <p:spPr>
          <a:xfrm>
            <a:off x="4186177" y="619245"/>
            <a:ext cx="3819645" cy="4756075"/>
          </a:xfrm>
          <a:prstGeom prst="rect">
            <a:avLst/>
          </a:prstGeom>
        </p:spPr>
      </p:pic>
      <p:grpSp>
        <p:nvGrpSpPr>
          <p:cNvPr id="5" name="Group 4">
            <a:extLst>
              <a:ext uri="{FF2B5EF4-FFF2-40B4-BE49-F238E27FC236}">
                <a16:creationId xmlns:a16="http://schemas.microsoft.com/office/drawing/2014/main" id="{16E31D18-70A3-D5BC-0C4A-A4C99B51B1B2}"/>
              </a:ext>
            </a:extLst>
          </p:cNvPr>
          <p:cNvGrpSpPr/>
          <p:nvPr/>
        </p:nvGrpSpPr>
        <p:grpSpPr>
          <a:xfrm>
            <a:off x="190961" y="186371"/>
            <a:ext cx="11397227" cy="347240"/>
            <a:chOff x="190961" y="186371"/>
            <a:chExt cx="11397227" cy="347240"/>
          </a:xfrm>
        </p:grpSpPr>
        <p:grpSp>
          <p:nvGrpSpPr>
            <p:cNvPr id="7" name="Group 6">
              <a:extLst>
                <a:ext uri="{FF2B5EF4-FFF2-40B4-BE49-F238E27FC236}">
                  <a16:creationId xmlns:a16="http://schemas.microsoft.com/office/drawing/2014/main" id="{7B9519CD-EBC9-9D08-F677-DEE98A3F0D09}"/>
                </a:ext>
              </a:extLst>
            </p:cNvPr>
            <p:cNvGrpSpPr/>
            <p:nvPr/>
          </p:nvGrpSpPr>
          <p:grpSpPr>
            <a:xfrm>
              <a:off x="190961" y="186371"/>
              <a:ext cx="2604305" cy="347240"/>
              <a:chOff x="10498241" y="295156"/>
              <a:chExt cx="2604305" cy="347240"/>
            </a:xfrm>
          </p:grpSpPr>
          <p:sp>
            <p:nvSpPr>
              <p:cNvPr id="21" name="Rectangle 20">
                <a:extLst>
                  <a:ext uri="{FF2B5EF4-FFF2-40B4-BE49-F238E27FC236}">
                    <a16:creationId xmlns:a16="http://schemas.microsoft.com/office/drawing/2014/main" id="{C1FCCFD3-D2AF-4341-B16D-481546663F4B}"/>
                  </a:ext>
                </a:extLst>
              </p:cNvPr>
              <p:cNvSpPr/>
              <p:nvPr/>
            </p:nvSpPr>
            <p:spPr>
              <a:xfrm>
                <a:off x="10498241" y="295156"/>
                <a:ext cx="1446833" cy="347240"/>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3CCC8B08-7EAD-F784-2684-D55B3B76EDF8}"/>
                  </a:ext>
                </a:extLst>
              </p:cNvPr>
              <p:cNvSpPr txBox="1"/>
              <p:nvPr/>
            </p:nvSpPr>
            <p:spPr>
              <a:xfrm>
                <a:off x="10498241" y="341818"/>
                <a:ext cx="2604305" cy="253916"/>
              </a:xfrm>
              <a:prstGeom prst="rect">
                <a:avLst/>
              </a:prstGeom>
              <a:noFill/>
            </p:spPr>
            <p:txBody>
              <a:bodyPr wrap="square" rtlCol="0">
                <a:spAutoFit/>
              </a:bodyPr>
              <a:lstStyle/>
              <a:p>
                <a:r>
                  <a:rPr lang="en-US" sz="1050" dirty="0">
                    <a:solidFill>
                      <a:schemeClr val="tx2">
                        <a:lumMod val="10000"/>
                        <a:lumOff val="90000"/>
                      </a:schemeClr>
                    </a:solidFill>
                    <a:latin typeface="Miriam Fixed" panose="020F0502020204030204" pitchFamily="49" charset="-79"/>
                    <a:cs typeface="Miriam Fixed" panose="020F0502020204030204" pitchFamily="49" charset="-79"/>
                  </a:rPr>
                  <a:t>Company Profile</a:t>
                </a:r>
              </a:p>
            </p:txBody>
          </p:sp>
        </p:grpSp>
        <p:grpSp>
          <p:nvGrpSpPr>
            <p:cNvPr id="8" name="Group 7">
              <a:extLst>
                <a:ext uri="{FF2B5EF4-FFF2-40B4-BE49-F238E27FC236}">
                  <a16:creationId xmlns:a16="http://schemas.microsoft.com/office/drawing/2014/main" id="{CF3F0102-7831-C0DB-2A96-90B305B42FC9}"/>
                </a:ext>
              </a:extLst>
            </p:cNvPr>
            <p:cNvGrpSpPr/>
            <p:nvPr/>
          </p:nvGrpSpPr>
          <p:grpSpPr>
            <a:xfrm>
              <a:off x="2222340" y="336478"/>
              <a:ext cx="9365848" cy="150471"/>
              <a:chOff x="2222340" y="336478"/>
              <a:chExt cx="9365848" cy="150471"/>
            </a:xfrm>
          </p:grpSpPr>
          <p:cxnSp>
            <p:nvCxnSpPr>
              <p:cNvPr id="14" name="Straight Connector 13">
                <a:extLst>
                  <a:ext uri="{FF2B5EF4-FFF2-40B4-BE49-F238E27FC236}">
                    <a16:creationId xmlns:a16="http://schemas.microsoft.com/office/drawing/2014/main" id="{CCC78FC4-6143-76C6-A5D9-5032C85365A8}"/>
                  </a:ext>
                </a:extLst>
              </p:cNvPr>
              <p:cNvCxnSpPr>
                <a:cxnSpLocks/>
              </p:cNvCxnSpPr>
              <p:nvPr/>
            </p:nvCxnSpPr>
            <p:spPr>
              <a:xfrm>
                <a:off x="2361236" y="400890"/>
                <a:ext cx="9226952" cy="0"/>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20" name="Oval 19">
                <a:extLst>
                  <a:ext uri="{FF2B5EF4-FFF2-40B4-BE49-F238E27FC236}">
                    <a16:creationId xmlns:a16="http://schemas.microsoft.com/office/drawing/2014/main" id="{E68735E6-C98B-3216-8219-6B5E74BDB4D7}"/>
                  </a:ext>
                </a:extLst>
              </p:cNvPr>
              <p:cNvSpPr/>
              <p:nvPr/>
            </p:nvSpPr>
            <p:spPr>
              <a:xfrm>
                <a:off x="2222340" y="336478"/>
                <a:ext cx="162046" cy="150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22">
            <a:extLst>
              <a:ext uri="{FF2B5EF4-FFF2-40B4-BE49-F238E27FC236}">
                <a16:creationId xmlns:a16="http://schemas.microsoft.com/office/drawing/2014/main" id="{F331FC5E-8421-005F-E410-EC22401344ED}"/>
              </a:ext>
            </a:extLst>
          </p:cNvPr>
          <p:cNvGrpSpPr/>
          <p:nvPr/>
        </p:nvGrpSpPr>
        <p:grpSpPr>
          <a:xfrm>
            <a:off x="177472" y="5748733"/>
            <a:ext cx="12494881" cy="980042"/>
            <a:chOff x="177472" y="5783457"/>
            <a:chExt cx="12494881" cy="980042"/>
          </a:xfrm>
        </p:grpSpPr>
        <p:pic>
          <p:nvPicPr>
            <p:cNvPr id="30" name="Picture 29">
              <a:extLst>
                <a:ext uri="{FF2B5EF4-FFF2-40B4-BE49-F238E27FC236}">
                  <a16:creationId xmlns:a16="http://schemas.microsoft.com/office/drawing/2014/main" id="{6CC6507A-3A4C-95BD-0AF5-086988B1CC69}"/>
                </a:ext>
              </a:extLst>
            </p:cNvPr>
            <p:cNvPicPr>
              <a:picLocks noChangeAspect="1"/>
            </p:cNvPicPr>
            <p:nvPr/>
          </p:nvPicPr>
          <p:blipFill>
            <a:blip r:embed="rId2"/>
            <a:stretch>
              <a:fillRect/>
            </a:stretch>
          </p:blipFill>
          <p:spPr>
            <a:xfrm>
              <a:off x="177472" y="5783457"/>
              <a:ext cx="798654" cy="980042"/>
            </a:xfrm>
            <a:prstGeom prst="rect">
              <a:avLst/>
            </a:prstGeom>
          </p:spPr>
        </p:pic>
        <p:sp>
          <p:nvSpPr>
            <p:cNvPr id="31" name="Rectangle 30">
              <a:extLst>
                <a:ext uri="{FF2B5EF4-FFF2-40B4-BE49-F238E27FC236}">
                  <a16:creationId xmlns:a16="http://schemas.microsoft.com/office/drawing/2014/main" id="{80FE651F-A7CC-162C-3908-C98DF2C4ECA4}"/>
                </a:ext>
              </a:extLst>
            </p:cNvPr>
            <p:cNvSpPr/>
            <p:nvPr/>
          </p:nvSpPr>
          <p:spPr>
            <a:xfrm>
              <a:off x="10068048" y="6123370"/>
              <a:ext cx="1983130" cy="347241"/>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CF1113F8-386D-8E85-851D-E796963A32E6}"/>
                </a:ext>
              </a:extLst>
            </p:cNvPr>
            <p:cNvSpPr txBox="1"/>
            <p:nvPr/>
          </p:nvSpPr>
          <p:spPr>
            <a:xfrm>
              <a:off x="10068048" y="6170032"/>
              <a:ext cx="2604305" cy="253916"/>
            </a:xfrm>
            <a:prstGeom prst="rect">
              <a:avLst/>
            </a:prstGeom>
            <a:noFill/>
          </p:spPr>
          <p:txBody>
            <a:bodyPr wrap="square" rtlCol="0">
              <a:spAutoFit/>
            </a:bodyPr>
            <a:lstStyle/>
            <a:p>
              <a:r>
                <a:rPr lang="en-US" sz="1050" dirty="0">
                  <a:solidFill>
                    <a:schemeClr val="tx2">
                      <a:lumMod val="10000"/>
                      <a:lumOff val="90000"/>
                    </a:schemeClr>
                  </a:solidFill>
                  <a:latin typeface="Miriam Fixed" panose="020F0502020204030204" pitchFamily="49" charset="-79"/>
                  <a:cs typeface="Miriam Fixed" panose="020F0502020204030204" pitchFamily="49" charset="-79"/>
                </a:rPr>
                <a:t>makconstructionsksa.com</a:t>
              </a:r>
            </a:p>
          </p:txBody>
        </p:sp>
        <p:cxnSp>
          <p:nvCxnSpPr>
            <p:cNvPr id="33" name="Straight Connector 32">
              <a:extLst>
                <a:ext uri="{FF2B5EF4-FFF2-40B4-BE49-F238E27FC236}">
                  <a16:creationId xmlns:a16="http://schemas.microsoft.com/office/drawing/2014/main" id="{EFB7778E-2702-EB83-11C9-A5B09C2AFB50}"/>
                </a:ext>
              </a:extLst>
            </p:cNvPr>
            <p:cNvCxnSpPr>
              <a:cxnSpLocks/>
            </p:cNvCxnSpPr>
            <p:nvPr/>
          </p:nvCxnSpPr>
          <p:spPr>
            <a:xfrm>
              <a:off x="1072586" y="6273478"/>
              <a:ext cx="8569125" cy="0"/>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34" name="Oval 33">
              <a:extLst>
                <a:ext uri="{FF2B5EF4-FFF2-40B4-BE49-F238E27FC236}">
                  <a16:creationId xmlns:a16="http://schemas.microsoft.com/office/drawing/2014/main" id="{8C7F674A-C3CA-426D-D448-D00DBED80657}"/>
                </a:ext>
              </a:extLst>
            </p:cNvPr>
            <p:cNvSpPr/>
            <p:nvPr/>
          </p:nvSpPr>
          <p:spPr>
            <a:xfrm>
              <a:off x="9560688" y="6204393"/>
              <a:ext cx="162046" cy="150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08CEA7A7-50E3-D39A-E29A-C765B4412F25}"/>
              </a:ext>
            </a:extLst>
          </p:cNvPr>
          <p:cNvSpPr txBox="1"/>
          <p:nvPr/>
        </p:nvSpPr>
        <p:spPr>
          <a:xfrm rot="16200000">
            <a:off x="-1175352" y="2257319"/>
            <a:ext cx="3923819" cy="830997"/>
          </a:xfrm>
          <a:prstGeom prst="rect">
            <a:avLst/>
          </a:prstGeom>
          <a:noFill/>
        </p:spPr>
        <p:txBody>
          <a:bodyPr wrap="square" rtlCol="0">
            <a:spAutoFit/>
          </a:bodyPr>
          <a:lstStyle/>
          <a:p>
            <a:r>
              <a:rPr lang="en-US" sz="4800" b="1" dirty="0">
                <a:solidFill>
                  <a:schemeClr val="bg2">
                    <a:lumMod val="75000"/>
                  </a:schemeClr>
                </a:solidFill>
                <a:latin typeface="Bahnschrift Light" panose="020B0502040204020203" pitchFamily="34" charset="0"/>
              </a:rPr>
              <a:t>SERVICES</a:t>
            </a:r>
          </a:p>
        </p:txBody>
      </p:sp>
      <p:sp>
        <p:nvSpPr>
          <p:cNvPr id="3" name="TextBox 2">
            <a:extLst>
              <a:ext uri="{FF2B5EF4-FFF2-40B4-BE49-F238E27FC236}">
                <a16:creationId xmlns:a16="http://schemas.microsoft.com/office/drawing/2014/main" id="{5B57A7FA-4345-DF66-9BB2-4D99C6AB795A}"/>
              </a:ext>
            </a:extLst>
          </p:cNvPr>
          <p:cNvSpPr txBox="1"/>
          <p:nvPr/>
        </p:nvSpPr>
        <p:spPr>
          <a:xfrm>
            <a:off x="1072586" y="745755"/>
            <a:ext cx="8983887" cy="707886"/>
          </a:xfrm>
          <a:prstGeom prst="rect">
            <a:avLst/>
          </a:prstGeom>
          <a:noFill/>
        </p:spPr>
        <p:txBody>
          <a:bodyPr wrap="square" rtlCol="0">
            <a:spAutoFit/>
          </a:bodyPr>
          <a:lstStyle/>
          <a:p>
            <a:r>
              <a:rPr lang="en-US" sz="4000" b="1" dirty="0">
                <a:latin typeface="+mj-lt"/>
              </a:rPr>
              <a:t>Flooring Specialist Services</a:t>
            </a:r>
          </a:p>
        </p:txBody>
      </p:sp>
      <p:pic>
        <p:nvPicPr>
          <p:cNvPr id="9" name="Picture 8" descr="A person in a safety vest and a white helmet&#10;&#10;Description automatically generated">
            <a:extLst>
              <a:ext uri="{FF2B5EF4-FFF2-40B4-BE49-F238E27FC236}">
                <a16:creationId xmlns:a16="http://schemas.microsoft.com/office/drawing/2014/main" id="{CFC73EE1-1C0F-3451-5CC1-35B62F0D97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7663" y="2247233"/>
            <a:ext cx="9116672" cy="3498258"/>
          </a:xfrm>
          <a:prstGeom prst="rect">
            <a:avLst/>
          </a:prstGeom>
        </p:spPr>
      </p:pic>
    </p:spTree>
    <p:extLst>
      <p:ext uri="{BB962C8B-B14F-4D97-AF65-F5344CB8AC3E}">
        <p14:creationId xmlns:p14="http://schemas.microsoft.com/office/powerpoint/2010/main" val="27835140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04695-7397-00CB-2B9A-0C9C24DF5047}"/>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727DDE28-6482-2284-157A-28DE915FAEE9}"/>
              </a:ext>
            </a:extLst>
          </p:cNvPr>
          <p:cNvPicPr>
            <a:picLocks noGrp="1" noRot="1" noChangeAspect="1" noMove="1" noResize="1" noEditPoints="1" noAdjustHandles="1" noChangeArrowheads="1" noChangeShapeType="1" noCrop="1"/>
          </p:cNvPicPr>
          <p:nvPr/>
        </p:nvPicPr>
        <p:blipFill>
          <a:blip r:embed="rId2">
            <a:alphaModFix amt="5000"/>
          </a:blip>
          <a:stretch>
            <a:fillRect/>
          </a:stretch>
        </p:blipFill>
        <p:spPr>
          <a:xfrm>
            <a:off x="4186177" y="619245"/>
            <a:ext cx="3819645" cy="4756075"/>
          </a:xfrm>
          <a:prstGeom prst="rect">
            <a:avLst/>
          </a:prstGeom>
        </p:spPr>
      </p:pic>
      <p:grpSp>
        <p:nvGrpSpPr>
          <p:cNvPr id="5" name="Group 4">
            <a:extLst>
              <a:ext uri="{FF2B5EF4-FFF2-40B4-BE49-F238E27FC236}">
                <a16:creationId xmlns:a16="http://schemas.microsoft.com/office/drawing/2014/main" id="{4A460B82-4844-D12D-208A-747C75847CD4}"/>
              </a:ext>
            </a:extLst>
          </p:cNvPr>
          <p:cNvGrpSpPr/>
          <p:nvPr/>
        </p:nvGrpSpPr>
        <p:grpSpPr>
          <a:xfrm>
            <a:off x="190961" y="186371"/>
            <a:ext cx="11397227" cy="347240"/>
            <a:chOff x="190961" y="186371"/>
            <a:chExt cx="11397227" cy="347240"/>
          </a:xfrm>
        </p:grpSpPr>
        <p:grpSp>
          <p:nvGrpSpPr>
            <p:cNvPr id="7" name="Group 6">
              <a:extLst>
                <a:ext uri="{FF2B5EF4-FFF2-40B4-BE49-F238E27FC236}">
                  <a16:creationId xmlns:a16="http://schemas.microsoft.com/office/drawing/2014/main" id="{3F83855E-9AC9-A574-918F-B7B61B60EA2A}"/>
                </a:ext>
              </a:extLst>
            </p:cNvPr>
            <p:cNvGrpSpPr/>
            <p:nvPr/>
          </p:nvGrpSpPr>
          <p:grpSpPr>
            <a:xfrm>
              <a:off x="190961" y="186371"/>
              <a:ext cx="2604305" cy="347240"/>
              <a:chOff x="10498241" y="295156"/>
              <a:chExt cx="2604305" cy="347240"/>
            </a:xfrm>
          </p:grpSpPr>
          <p:sp>
            <p:nvSpPr>
              <p:cNvPr id="21" name="Rectangle 20">
                <a:extLst>
                  <a:ext uri="{FF2B5EF4-FFF2-40B4-BE49-F238E27FC236}">
                    <a16:creationId xmlns:a16="http://schemas.microsoft.com/office/drawing/2014/main" id="{16C2B342-D2D7-D1C7-3D6C-33292EC61E89}"/>
                  </a:ext>
                </a:extLst>
              </p:cNvPr>
              <p:cNvSpPr/>
              <p:nvPr/>
            </p:nvSpPr>
            <p:spPr>
              <a:xfrm>
                <a:off x="10498241" y="295156"/>
                <a:ext cx="1446833" cy="347240"/>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7310EAA-7A46-2389-9118-7F1F6A25B4B8}"/>
                  </a:ext>
                </a:extLst>
              </p:cNvPr>
              <p:cNvSpPr txBox="1"/>
              <p:nvPr/>
            </p:nvSpPr>
            <p:spPr>
              <a:xfrm>
                <a:off x="10498241" y="341818"/>
                <a:ext cx="2604305" cy="253916"/>
              </a:xfrm>
              <a:prstGeom prst="rect">
                <a:avLst/>
              </a:prstGeom>
              <a:noFill/>
            </p:spPr>
            <p:txBody>
              <a:bodyPr wrap="square" rtlCol="0">
                <a:spAutoFit/>
              </a:bodyPr>
              <a:lstStyle/>
              <a:p>
                <a:r>
                  <a:rPr lang="en-US" sz="1050" dirty="0">
                    <a:solidFill>
                      <a:schemeClr val="tx2">
                        <a:lumMod val="10000"/>
                        <a:lumOff val="90000"/>
                      </a:schemeClr>
                    </a:solidFill>
                    <a:latin typeface="Miriam Fixed" panose="020F0502020204030204" pitchFamily="49" charset="-79"/>
                    <a:cs typeface="Miriam Fixed" panose="020F0502020204030204" pitchFamily="49" charset="-79"/>
                  </a:rPr>
                  <a:t>Company Profile</a:t>
                </a:r>
              </a:p>
            </p:txBody>
          </p:sp>
        </p:grpSp>
        <p:grpSp>
          <p:nvGrpSpPr>
            <p:cNvPr id="8" name="Group 7">
              <a:extLst>
                <a:ext uri="{FF2B5EF4-FFF2-40B4-BE49-F238E27FC236}">
                  <a16:creationId xmlns:a16="http://schemas.microsoft.com/office/drawing/2014/main" id="{BFB0496B-8B46-B17B-C615-AA3524507D2D}"/>
                </a:ext>
              </a:extLst>
            </p:cNvPr>
            <p:cNvGrpSpPr/>
            <p:nvPr/>
          </p:nvGrpSpPr>
          <p:grpSpPr>
            <a:xfrm>
              <a:off x="2222340" y="336478"/>
              <a:ext cx="9365848" cy="150471"/>
              <a:chOff x="2222340" y="336478"/>
              <a:chExt cx="9365848" cy="150471"/>
            </a:xfrm>
          </p:grpSpPr>
          <p:cxnSp>
            <p:nvCxnSpPr>
              <p:cNvPr id="14" name="Straight Connector 13">
                <a:extLst>
                  <a:ext uri="{FF2B5EF4-FFF2-40B4-BE49-F238E27FC236}">
                    <a16:creationId xmlns:a16="http://schemas.microsoft.com/office/drawing/2014/main" id="{E7B9EE46-B88C-DB4F-CCFB-1C52515CE0E2}"/>
                  </a:ext>
                </a:extLst>
              </p:cNvPr>
              <p:cNvCxnSpPr>
                <a:cxnSpLocks/>
              </p:cNvCxnSpPr>
              <p:nvPr/>
            </p:nvCxnSpPr>
            <p:spPr>
              <a:xfrm>
                <a:off x="2361236" y="400890"/>
                <a:ext cx="9226952" cy="0"/>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20" name="Oval 19">
                <a:extLst>
                  <a:ext uri="{FF2B5EF4-FFF2-40B4-BE49-F238E27FC236}">
                    <a16:creationId xmlns:a16="http://schemas.microsoft.com/office/drawing/2014/main" id="{88B6B30C-F965-4953-79A8-D6165447CA6B}"/>
                  </a:ext>
                </a:extLst>
              </p:cNvPr>
              <p:cNvSpPr/>
              <p:nvPr/>
            </p:nvSpPr>
            <p:spPr>
              <a:xfrm>
                <a:off x="2222340" y="336478"/>
                <a:ext cx="162046" cy="150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22">
            <a:extLst>
              <a:ext uri="{FF2B5EF4-FFF2-40B4-BE49-F238E27FC236}">
                <a16:creationId xmlns:a16="http://schemas.microsoft.com/office/drawing/2014/main" id="{4C81EE47-1B49-8B69-3D92-3626C7D4E49C}"/>
              </a:ext>
            </a:extLst>
          </p:cNvPr>
          <p:cNvGrpSpPr/>
          <p:nvPr/>
        </p:nvGrpSpPr>
        <p:grpSpPr>
          <a:xfrm>
            <a:off x="177472" y="5748733"/>
            <a:ext cx="12494881" cy="980042"/>
            <a:chOff x="177472" y="5783457"/>
            <a:chExt cx="12494881" cy="980042"/>
          </a:xfrm>
        </p:grpSpPr>
        <p:pic>
          <p:nvPicPr>
            <p:cNvPr id="30" name="Picture 29">
              <a:extLst>
                <a:ext uri="{FF2B5EF4-FFF2-40B4-BE49-F238E27FC236}">
                  <a16:creationId xmlns:a16="http://schemas.microsoft.com/office/drawing/2014/main" id="{F576067D-735C-2D10-C2E7-20B94C747337}"/>
                </a:ext>
              </a:extLst>
            </p:cNvPr>
            <p:cNvPicPr>
              <a:picLocks noChangeAspect="1"/>
            </p:cNvPicPr>
            <p:nvPr/>
          </p:nvPicPr>
          <p:blipFill>
            <a:blip r:embed="rId2"/>
            <a:stretch>
              <a:fillRect/>
            </a:stretch>
          </p:blipFill>
          <p:spPr>
            <a:xfrm>
              <a:off x="177472" y="5783457"/>
              <a:ext cx="798654" cy="980042"/>
            </a:xfrm>
            <a:prstGeom prst="rect">
              <a:avLst/>
            </a:prstGeom>
          </p:spPr>
        </p:pic>
        <p:sp>
          <p:nvSpPr>
            <p:cNvPr id="31" name="Rectangle 30">
              <a:extLst>
                <a:ext uri="{FF2B5EF4-FFF2-40B4-BE49-F238E27FC236}">
                  <a16:creationId xmlns:a16="http://schemas.microsoft.com/office/drawing/2014/main" id="{28E8F2C9-D152-D031-E10E-7CD580BF673A}"/>
                </a:ext>
              </a:extLst>
            </p:cNvPr>
            <p:cNvSpPr/>
            <p:nvPr/>
          </p:nvSpPr>
          <p:spPr>
            <a:xfrm>
              <a:off x="10068048" y="6123370"/>
              <a:ext cx="1983130" cy="347241"/>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64C77691-A4B5-9592-9712-E54AC50D23DD}"/>
                </a:ext>
              </a:extLst>
            </p:cNvPr>
            <p:cNvSpPr txBox="1"/>
            <p:nvPr/>
          </p:nvSpPr>
          <p:spPr>
            <a:xfrm>
              <a:off x="10068048" y="6170032"/>
              <a:ext cx="2604305" cy="253916"/>
            </a:xfrm>
            <a:prstGeom prst="rect">
              <a:avLst/>
            </a:prstGeom>
            <a:noFill/>
          </p:spPr>
          <p:txBody>
            <a:bodyPr wrap="square" rtlCol="0">
              <a:spAutoFit/>
            </a:bodyPr>
            <a:lstStyle/>
            <a:p>
              <a:r>
                <a:rPr lang="en-US" sz="1050" dirty="0">
                  <a:solidFill>
                    <a:schemeClr val="tx2">
                      <a:lumMod val="10000"/>
                      <a:lumOff val="90000"/>
                    </a:schemeClr>
                  </a:solidFill>
                  <a:latin typeface="Miriam Fixed" panose="020F0502020204030204" pitchFamily="49" charset="-79"/>
                  <a:cs typeface="Miriam Fixed" panose="020F0502020204030204" pitchFamily="49" charset="-79"/>
                </a:rPr>
                <a:t>makconstructionsksa.com</a:t>
              </a:r>
            </a:p>
          </p:txBody>
        </p:sp>
        <p:cxnSp>
          <p:nvCxnSpPr>
            <p:cNvPr id="33" name="Straight Connector 32">
              <a:extLst>
                <a:ext uri="{FF2B5EF4-FFF2-40B4-BE49-F238E27FC236}">
                  <a16:creationId xmlns:a16="http://schemas.microsoft.com/office/drawing/2014/main" id="{6ADC85F1-8AB2-B53C-7004-864785CCB3E1}"/>
                </a:ext>
              </a:extLst>
            </p:cNvPr>
            <p:cNvCxnSpPr>
              <a:cxnSpLocks/>
            </p:cNvCxnSpPr>
            <p:nvPr/>
          </p:nvCxnSpPr>
          <p:spPr>
            <a:xfrm>
              <a:off x="1072586" y="6273478"/>
              <a:ext cx="8569125" cy="0"/>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34" name="Oval 33">
              <a:extLst>
                <a:ext uri="{FF2B5EF4-FFF2-40B4-BE49-F238E27FC236}">
                  <a16:creationId xmlns:a16="http://schemas.microsoft.com/office/drawing/2014/main" id="{017F6E0F-7BF8-D659-241B-EDB72FB951C6}"/>
                </a:ext>
              </a:extLst>
            </p:cNvPr>
            <p:cNvSpPr/>
            <p:nvPr/>
          </p:nvSpPr>
          <p:spPr>
            <a:xfrm>
              <a:off x="9560688" y="6204393"/>
              <a:ext cx="162046" cy="150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309F9274-E788-2F62-F965-7CE5D3C07D41}"/>
              </a:ext>
            </a:extLst>
          </p:cNvPr>
          <p:cNvSpPr txBox="1"/>
          <p:nvPr/>
        </p:nvSpPr>
        <p:spPr>
          <a:xfrm rot="16200000">
            <a:off x="-1175352" y="2257319"/>
            <a:ext cx="3923819" cy="830997"/>
          </a:xfrm>
          <a:prstGeom prst="rect">
            <a:avLst/>
          </a:prstGeom>
          <a:noFill/>
        </p:spPr>
        <p:txBody>
          <a:bodyPr wrap="square" rtlCol="0">
            <a:spAutoFit/>
          </a:bodyPr>
          <a:lstStyle/>
          <a:p>
            <a:r>
              <a:rPr lang="en-US" sz="4800" b="1" dirty="0">
                <a:solidFill>
                  <a:schemeClr val="bg2">
                    <a:lumMod val="75000"/>
                  </a:schemeClr>
                </a:solidFill>
                <a:latin typeface="Bahnschrift Light" panose="020B0502040204020203" pitchFamily="34" charset="0"/>
              </a:rPr>
              <a:t>SERVICES</a:t>
            </a:r>
          </a:p>
        </p:txBody>
      </p:sp>
      <p:sp>
        <p:nvSpPr>
          <p:cNvPr id="3" name="TextBox 2">
            <a:extLst>
              <a:ext uri="{FF2B5EF4-FFF2-40B4-BE49-F238E27FC236}">
                <a16:creationId xmlns:a16="http://schemas.microsoft.com/office/drawing/2014/main" id="{139B2411-3F51-B588-F7F1-43D7B193B423}"/>
              </a:ext>
            </a:extLst>
          </p:cNvPr>
          <p:cNvSpPr txBox="1"/>
          <p:nvPr/>
        </p:nvSpPr>
        <p:spPr>
          <a:xfrm>
            <a:off x="1072586" y="745755"/>
            <a:ext cx="8983887" cy="707886"/>
          </a:xfrm>
          <a:prstGeom prst="rect">
            <a:avLst/>
          </a:prstGeom>
          <a:noFill/>
        </p:spPr>
        <p:txBody>
          <a:bodyPr wrap="square" rtlCol="0">
            <a:spAutoFit/>
          </a:bodyPr>
          <a:lstStyle/>
          <a:p>
            <a:r>
              <a:rPr lang="en-US" sz="4000" b="1" dirty="0">
                <a:latin typeface="+mj-lt"/>
              </a:rPr>
              <a:t>Flooring Specialist Services</a:t>
            </a:r>
          </a:p>
        </p:txBody>
      </p:sp>
      <p:pic>
        <p:nvPicPr>
          <p:cNvPr id="6" name="Picture 5" descr="A close-up of a building&#10;&#10;Description automatically generated">
            <a:extLst>
              <a:ext uri="{FF2B5EF4-FFF2-40B4-BE49-F238E27FC236}">
                <a16:creationId xmlns:a16="http://schemas.microsoft.com/office/drawing/2014/main" id="{A25F10B7-21A5-D6C7-2315-EDEE10FEA5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1956" y="1894231"/>
            <a:ext cx="10078244" cy="3527751"/>
          </a:xfrm>
          <a:prstGeom prst="rect">
            <a:avLst/>
          </a:prstGeom>
        </p:spPr>
      </p:pic>
    </p:spTree>
    <p:extLst>
      <p:ext uri="{BB962C8B-B14F-4D97-AF65-F5344CB8AC3E}">
        <p14:creationId xmlns:p14="http://schemas.microsoft.com/office/powerpoint/2010/main" val="442955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and white cover with a city skyline&#10;&#10;Description automatically generated">
            <a:extLst>
              <a:ext uri="{FF2B5EF4-FFF2-40B4-BE49-F238E27FC236}">
                <a16:creationId xmlns:a16="http://schemas.microsoft.com/office/drawing/2014/main" id="{6903AA80-7F9E-3EB4-9EF5-DB63D2767A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61" y="0"/>
            <a:ext cx="6643869" cy="6913665"/>
          </a:xfrm>
          <a:prstGeom prst="rect">
            <a:avLst/>
          </a:prstGeom>
        </p:spPr>
      </p:pic>
      <p:grpSp>
        <p:nvGrpSpPr>
          <p:cNvPr id="15" name="Group 14">
            <a:extLst>
              <a:ext uri="{FF2B5EF4-FFF2-40B4-BE49-F238E27FC236}">
                <a16:creationId xmlns:a16="http://schemas.microsoft.com/office/drawing/2014/main" id="{2730FA87-69AD-CAF1-A57F-E64CDF05A311}"/>
              </a:ext>
            </a:extLst>
          </p:cNvPr>
          <p:cNvGrpSpPr/>
          <p:nvPr/>
        </p:nvGrpSpPr>
        <p:grpSpPr>
          <a:xfrm>
            <a:off x="7106857" y="115747"/>
            <a:ext cx="5036914" cy="3077766"/>
            <a:chOff x="7106857" y="115747"/>
            <a:chExt cx="5036914" cy="3077766"/>
          </a:xfrm>
        </p:grpSpPr>
        <p:sp>
          <p:nvSpPr>
            <p:cNvPr id="9" name="TextBox 8">
              <a:extLst>
                <a:ext uri="{FF2B5EF4-FFF2-40B4-BE49-F238E27FC236}">
                  <a16:creationId xmlns:a16="http://schemas.microsoft.com/office/drawing/2014/main" id="{D53EB8B4-9E8E-9C95-0E4D-0BD50F2F05E3}"/>
                </a:ext>
              </a:extLst>
            </p:cNvPr>
            <p:cNvSpPr txBox="1"/>
            <p:nvPr/>
          </p:nvSpPr>
          <p:spPr>
            <a:xfrm>
              <a:off x="7106857" y="115747"/>
              <a:ext cx="1192192" cy="830997"/>
            </a:xfrm>
            <a:prstGeom prst="rect">
              <a:avLst/>
            </a:prstGeom>
            <a:noFill/>
          </p:spPr>
          <p:txBody>
            <a:bodyPr wrap="square" rtlCol="0">
              <a:spAutoFit/>
            </a:bodyPr>
            <a:lstStyle/>
            <a:p>
              <a:r>
                <a:rPr lang="en-US" sz="4800" b="1" dirty="0">
                  <a:latin typeface="+mj-lt"/>
                </a:rPr>
                <a:t>01</a:t>
              </a:r>
            </a:p>
          </p:txBody>
        </p:sp>
        <p:sp>
          <p:nvSpPr>
            <p:cNvPr id="10" name="TextBox 9">
              <a:extLst>
                <a:ext uri="{FF2B5EF4-FFF2-40B4-BE49-F238E27FC236}">
                  <a16:creationId xmlns:a16="http://schemas.microsoft.com/office/drawing/2014/main" id="{1CF9BCEF-7212-D64A-5B89-C5CCDB60209D}"/>
                </a:ext>
              </a:extLst>
            </p:cNvPr>
            <p:cNvSpPr txBox="1"/>
            <p:nvPr/>
          </p:nvSpPr>
          <p:spPr>
            <a:xfrm>
              <a:off x="8299049" y="946744"/>
              <a:ext cx="3321933" cy="2246769"/>
            </a:xfrm>
            <a:prstGeom prst="rect">
              <a:avLst/>
            </a:prstGeom>
            <a:noFill/>
          </p:spPr>
          <p:txBody>
            <a:bodyPr wrap="square" rtlCol="0">
              <a:spAutoFit/>
            </a:bodyPr>
            <a:lstStyle/>
            <a:p>
              <a:pPr marL="285750" indent="-285750">
                <a:buFont typeface="Arial" panose="020B0604020202020204" pitchFamily="34" charset="0"/>
                <a:buChar char="•"/>
              </a:pPr>
              <a:r>
                <a:rPr lang="en-US" sz="1400" dirty="0"/>
                <a:t>About Us</a:t>
              </a:r>
            </a:p>
            <a:p>
              <a:pPr marL="285750" indent="-285750">
                <a:buFont typeface="Arial" panose="020B0604020202020204" pitchFamily="34" charset="0"/>
                <a:buChar char="•"/>
              </a:pPr>
              <a:r>
                <a:rPr lang="en-US" sz="1400" dirty="0"/>
                <a:t>Why MAK Constructions LLC co. ?</a:t>
              </a:r>
            </a:p>
            <a:p>
              <a:pPr marL="285750" indent="-285750">
                <a:buFont typeface="Arial" panose="020B0604020202020204" pitchFamily="34" charset="0"/>
                <a:buChar char="•"/>
              </a:pPr>
              <a:r>
                <a:rPr lang="en-US" sz="1400" dirty="0"/>
                <a:t>Mission, Vision &amp; Values</a:t>
              </a:r>
            </a:p>
            <a:p>
              <a:pPr marL="285750" indent="-285750">
                <a:buFont typeface="Arial" panose="020B0604020202020204" pitchFamily="34" charset="0"/>
                <a:buChar char="•"/>
              </a:pPr>
              <a:r>
                <a:rPr lang="en-US" sz="1400" dirty="0"/>
                <a:t>Founder’s Message</a:t>
              </a:r>
            </a:p>
            <a:p>
              <a:pPr marL="285750" indent="-285750">
                <a:buFont typeface="Arial" panose="020B0604020202020204" pitchFamily="34" charset="0"/>
                <a:buChar char="•"/>
              </a:pPr>
              <a:r>
                <a:rPr lang="en-US" sz="1400" dirty="0"/>
                <a:t>Management</a:t>
              </a:r>
            </a:p>
            <a:p>
              <a:pPr marL="285750" indent="-285750">
                <a:buFont typeface="Arial" panose="020B0604020202020204" pitchFamily="34" charset="0"/>
                <a:buChar char="•"/>
              </a:pPr>
              <a:r>
                <a:rPr lang="en-US" sz="1400" dirty="0"/>
                <a:t>Company Philosophy </a:t>
              </a:r>
            </a:p>
            <a:p>
              <a:pPr marL="285750" indent="-285750">
                <a:buFont typeface="Arial" panose="020B0604020202020204" pitchFamily="34" charset="0"/>
                <a:buChar char="•"/>
              </a:pPr>
              <a:r>
                <a:rPr lang="en-US" sz="1400" dirty="0"/>
                <a:t>Client Philosophy</a:t>
              </a:r>
            </a:p>
            <a:p>
              <a:pPr marL="285750" indent="-285750">
                <a:buFont typeface="Arial" panose="020B0604020202020204" pitchFamily="34" charset="0"/>
                <a:buChar char="•"/>
              </a:pPr>
              <a:r>
                <a:rPr lang="en-US" sz="1400" dirty="0"/>
                <a:t>Social Responsibility</a:t>
              </a:r>
            </a:p>
            <a:p>
              <a:pPr marL="285750" indent="-285750">
                <a:buFont typeface="Arial" panose="020B0604020202020204" pitchFamily="34" charset="0"/>
                <a:buChar char="•"/>
              </a:pPr>
              <a:r>
                <a:rPr lang="en-US" sz="1400" dirty="0"/>
                <a:t>Sustainability </a:t>
              </a:r>
            </a:p>
            <a:p>
              <a:pPr marL="285750" indent="-285750">
                <a:buFont typeface="Arial" panose="020B0604020202020204" pitchFamily="34" charset="0"/>
                <a:buChar char="•"/>
              </a:pPr>
              <a:r>
                <a:rPr lang="en-US" sz="1400" dirty="0"/>
                <a:t>Our Policy</a:t>
              </a:r>
            </a:p>
          </p:txBody>
        </p:sp>
        <p:sp>
          <p:nvSpPr>
            <p:cNvPr id="11" name="TextBox 10">
              <a:extLst>
                <a:ext uri="{FF2B5EF4-FFF2-40B4-BE49-F238E27FC236}">
                  <a16:creationId xmlns:a16="http://schemas.microsoft.com/office/drawing/2014/main" id="{419A1F6E-C2B4-86AD-C182-1F44650760C1}"/>
                </a:ext>
              </a:extLst>
            </p:cNvPr>
            <p:cNvSpPr txBox="1"/>
            <p:nvPr/>
          </p:nvSpPr>
          <p:spPr>
            <a:xfrm>
              <a:off x="8299049" y="208080"/>
              <a:ext cx="3844722" cy="646331"/>
            </a:xfrm>
            <a:prstGeom prst="rect">
              <a:avLst/>
            </a:prstGeom>
            <a:noFill/>
          </p:spPr>
          <p:txBody>
            <a:bodyPr wrap="square" rtlCol="0">
              <a:spAutoFit/>
            </a:bodyPr>
            <a:lstStyle/>
            <a:p>
              <a:r>
                <a:rPr lang="en-US" sz="3600" b="1" i="1" dirty="0">
                  <a:latin typeface="+mj-lt"/>
                </a:rPr>
                <a:t>Our Company</a:t>
              </a:r>
            </a:p>
          </p:txBody>
        </p:sp>
      </p:grpSp>
      <p:sp>
        <p:nvSpPr>
          <p:cNvPr id="12" name="TextBox 11">
            <a:extLst>
              <a:ext uri="{FF2B5EF4-FFF2-40B4-BE49-F238E27FC236}">
                <a16:creationId xmlns:a16="http://schemas.microsoft.com/office/drawing/2014/main" id="{0B44E93C-60C2-EC8D-063E-EB96F498FA6E}"/>
              </a:ext>
            </a:extLst>
          </p:cNvPr>
          <p:cNvSpPr txBox="1"/>
          <p:nvPr/>
        </p:nvSpPr>
        <p:spPr>
          <a:xfrm>
            <a:off x="7199455" y="3408957"/>
            <a:ext cx="925972" cy="830997"/>
          </a:xfrm>
          <a:prstGeom prst="rect">
            <a:avLst/>
          </a:prstGeom>
          <a:noFill/>
        </p:spPr>
        <p:txBody>
          <a:bodyPr wrap="square" rtlCol="0">
            <a:spAutoFit/>
          </a:bodyPr>
          <a:lstStyle/>
          <a:p>
            <a:r>
              <a:rPr lang="en-US" sz="4800" b="1" dirty="0">
                <a:latin typeface="+mj-lt"/>
              </a:rPr>
              <a:t>02</a:t>
            </a:r>
          </a:p>
        </p:txBody>
      </p:sp>
      <p:sp>
        <p:nvSpPr>
          <p:cNvPr id="13" name="TextBox 12">
            <a:extLst>
              <a:ext uri="{FF2B5EF4-FFF2-40B4-BE49-F238E27FC236}">
                <a16:creationId xmlns:a16="http://schemas.microsoft.com/office/drawing/2014/main" id="{52ED2152-F17E-E3CE-F537-112B905C1B15}"/>
              </a:ext>
            </a:extLst>
          </p:cNvPr>
          <p:cNvSpPr txBox="1"/>
          <p:nvPr/>
        </p:nvSpPr>
        <p:spPr>
          <a:xfrm>
            <a:off x="8125427" y="4239954"/>
            <a:ext cx="5278055" cy="2339102"/>
          </a:xfrm>
          <a:prstGeom prst="rect">
            <a:avLst/>
          </a:prstGeom>
          <a:noFill/>
        </p:spPr>
        <p:txBody>
          <a:bodyPr wrap="square" rtlCol="0">
            <a:spAutoFit/>
          </a:bodyPr>
          <a:lstStyle/>
          <a:p>
            <a:pPr marL="285750" indent="-285750">
              <a:buFont typeface="Arial" panose="020B0604020202020204" pitchFamily="34" charset="0"/>
              <a:buChar char="•"/>
            </a:pPr>
            <a:r>
              <a:rPr lang="en-US" sz="1100" dirty="0"/>
              <a:t>Commercial &amp; Retails</a:t>
            </a:r>
          </a:p>
          <a:p>
            <a:pPr marL="285750" indent="-285750">
              <a:buFont typeface="Arial" panose="020B0604020202020204" pitchFamily="34" charset="0"/>
              <a:buChar char="•"/>
            </a:pPr>
            <a:r>
              <a:rPr lang="en-US" sz="1100" dirty="0"/>
              <a:t>Corporate Offices</a:t>
            </a:r>
          </a:p>
          <a:p>
            <a:pPr marL="285750" indent="-285750">
              <a:buFont typeface="Arial" panose="020B0604020202020204" pitchFamily="34" charset="0"/>
              <a:buChar char="•"/>
            </a:pPr>
            <a:r>
              <a:rPr lang="en-US" sz="1100" dirty="0"/>
              <a:t>Technology</a:t>
            </a:r>
          </a:p>
          <a:p>
            <a:pPr marL="285750" indent="-285750">
              <a:buFont typeface="Arial" panose="020B0604020202020204" pitchFamily="34" charset="0"/>
              <a:buChar char="•"/>
            </a:pPr>
            <a:r>
              <a:rPr lang="en-US" sz="1100" dirty="0"/>
              <a:t>Residential</a:t>
            </a:r>
          </a:p>
          <a:p>
            <a:pPr marL="285750" indent="-285750">
              <a:buFont typeface="Arial" panose="020B0604020202020204" pitchFamily="34" charset="0"/>
              <a:buChar char="•"/>
            </a:pPr>
            <a:r>
              <a:rPr lang="en-US" sz="1100" dirty="0"/>
              <a:t>Health Care &amp; Pharmaceuticals</a:t>
            </a:r>
          </a:p>
          <a:p>
            <a:pPr marL="285750" indent="-285750">
              <a:buFont typeface="Arial" panose="020B0604020202020204" pitchFamily="34" charset="0"/>
              <a:buChar char="•"/>
            </a:pPr>
            <a:r>
              <a:rPr lang="en-US" sz="1100" dirty="0"/>
              <a:t>Education</a:t>
            </a:r>
          </a:p>
          <a:p>
            <a:pPr marL="285750" indent="-285750">
              <a:buFont typeface="Arial" panose="020B0604020202020204" pitchFamily="34" charset="0"/>
              <a:buChar char="•"/>
            </a:pPr>
            <a:r>
              <a:rPr lang="en-US" sz="1100" dirty="0"/>
              <a:t>Banks </a:t>
            </a:r>
          </a:p>
          <a:p>
            <a:pPr marL="285750" indent="-285750">
              <a:buFont typeface="Arial" panose="020B0604020202020204" pitchFamily="34" charset="0"/>
              <a:buChar char="•"/>
            </a:pPr>
            <a:r>
              <a:rPr lang="en-US" sz="1100" dirty="0"/>
              <a:t>Entertainment </a:t>
            </a:r>
          </a:p>
          <a:p>
            <a:pPr marL="285750" indent="-285750">
              <a:buFont typeface="Arial" panose="020B0604020202020204" pitchFamily="34" charset="0"/>
              <a:buChar char="•"/>
            </a:pPr>
            <a:r>
              <a:rPr lang="en-US" sz="1100" dirty="0"/>
              <a:t>Hotel &amp; Restaurants </a:t>
            </a:r>
          </a:p>
          <a:p>
            <a:pPr marL="285750" indent="-285750">
              <a:buFont typeface="Arial" panose="020B0604020202020204" pitchFamily="34" charset="0"/>
              <a:buChar char="•"/>
            </a:pPr>
            <a:r>
              <a:rPr lang="en-US" sz="1100" dirty="0"/>
              <a:t>Food And Beverages </a:t>
            </a:r>
          </a:p>
          <a:p>
            <a:pPr marL="285750" indent="-285750">
              <a:buFont typeface="Arial" panose="020B0604020202020204" pitchFamily="34" charset="0"/>
              <a:buChar char="•"/>
            </a:pPr>
            <a:r>
              <a:rPr lang="en-US" sz="1100" dirty="0"/>
              <a:t>Industrial </a:t>
            </a:r>
          </a:p>
          <a:p>
            <a:pPr marL="285750" indent="-285750">
              <a:buFont typeface="Arial" panose="020B0604020202020204" pitchFamily="34" charset="0"/>
              <a:buChar char="•"/>
            </a:pPr>
            <a:r>
              <a:rPr lang="en-US" sz="1100" dirty="0"/>
              <a:t>Oil &amp; Gas</a:t>
            </a:r>
          </a:p>
          <a:p>
            <a:pPr marL="285750" indent="-285750">
              <a:buFont typeface="Arial" panose="020B0604020202020204" pitchFamily="34" charset="0"/>
              <a:buChar char="•"/>
            </a:pPr>
            <a:endParaRPr lang="en-US" sz="1400" dirty="0"/>
          </a:p>
        </p:txBody>
      </p:sp>
      <p:sp>
        <p:nvSpPr>
          <p:cNvPr id="14" name="TextBox 13">
            <a:extLst>
              <a:ext uri="{FF2B5EF4-FFF2-40B4-BE49-F238E27FC236}">
                <a16:creationId xmlns:a16="http://schemas.microsoft.com/office/drawing/2014/main" id="{5CCEA3B0-F058-C059-11E3-1FC1079571D7}"/>
              </a:ext>
            </a:extLst>
          </p:cNvPr>
          <p:cNvSpPr txBox="1"/>
          <p:nvPr/>
        </p:nvSpPr>
        <p:spPr>
          <a:xfrm>
            <a:off x="8125427" y="3532067"/>
            <a:ext cx="5717896" cy="584775"/>
          </a:xfrm>
          <a:prstGeom prst="rect">
            <a:avLst/>
          </a:prstGeom>
          <a:noFill/>
        </p:spPr>
        <p:txBody>
          <a:bodyPr wrap="square" rtlCol="0">
            <a:spAutoFit/>
          </a:bodyPr>
          <a:lstStyle/>
          <a:p>
            <a:r>
              <a:rPr lang="en-US" sz="3200" b="1" i="1" dirty="0">
                <a:latin typeface="+mj-lt"/>
              </a:rPr>
              <a:t>Industries &amp; Sector</a:t>
            </a:r>
          </a:p>
        </p:txBody>
      </p:sp>
      <p:pic>
        <p:nvPicPr>
          <p:cNvPr id="2" name="Picture 1">
            <a:extLst>
              <a:ext uri="{FF2B5EF4-FFF2-40B4-BE49-F238E27FC236}">
                <a16:creationId xmlns:a16="http://schemas.microsoft.com/office/drawing/2014/main" id="{BEB83F87-C3B4-B44F-8437-7CCF7B526382}"/>
              </a:ext>
            </a:extLst>
          </p:cNvPr>
          <p:cNvPicPr/>
          <p:nvPr/>
        </p:nvPicPr>
        <p:blipFill>
          <a:blip r:embed="rId3">
            <a:alphaModFix amt="5000"/>
          </a:blip>
          <a:stretch>
            <a:fillRect/>
          </a:stretch>
        </p:blipFill>
        <p:spPr>
          <a:xfrm>
            <a:off x="7407796" y="815475"/>
            <a:ext cx="3819645" cy="4756075"/>
          </a:xfrm>
          <a:prstGeom prst="rect">
            <a:avLst/>
          </a:prstGeom>
        </p:spPr>
      </p:pic>
      <p:grpSp>
        <p:nvGrpSpPr>
          <p:cNvPr id="3" name="Group 2">
            <a:extLst>
              <a:ext uri="{FF2B5EF4-FFF2-40B4-BE49-F238E27FC236}">
                <a16:creationId xmlns:a16="http://schemas.microsoft.com/office/drawing/2014/main" id="{A872CF81-DA1B-EFB6-A2B4-B161FDC0B90D}"/>
              </a:ext>
            </a:extLst>
          </p:cNvPr>
          <p:cNvGrpSpPr/>
          <p:nvPr/>
        </p:nvGrpSpPr>
        <p:grpSpPr>
          <a:xfrm>
            <a:off x="147975" y="5871169"/>
            <a:ext cx="12494881" cy="980042"/>
            <a:chOff x="177472" y="5783457"/>
            <a:chExt cx="12494881" cy="980042"/>
          </a:xfrm>
        </p:grpSpPr>
        <p:pic>
          <p:nvPicPr>
            <p:cNvPr id="4" name="Picture 3">
              <a:extLst>
                <a:ext uri="{FF2B5EF4-FFF2-40B4-BE49-F238E27FC236}">
                  <a16:creationId xmlns:a16="http://schemas.microsoft.com/office/drawing/2014/main" id="{2C894DA0-ECA6-882A-4194-6AEB74F9B20B}"/>
                </a:ext>
              </a:extLst>
            </p:cNvPr>
            <p:cNvPicPr>
              <a:picLocks noChangeAspect="1"/>
            </p:cNvPicPr>
            <p:nvPr/>
          </p:nvPicPr>
          <p:blipFill>
            <a:blip r:embed="rId3"/>
            <a:stretch>
              <a:fillRect/>
            </a:stretch>
          </p:blipFill>
          <p:spPr>
            <a:xfrm>
              <a:off x="177472" y="5783457"/>
              <a:ext cx="798654" cy="980042"/>
            </a:xfrm>
            <a:prstGeom prst="rect">
              <a:avLst/>
            </a:prstGeom>
          </p:spPr>
        </p:pic>
        <p:sp>
          <p:nvSpPr>
            <p:cNvPr id="5" name="Rectangle 4">
              <a:extLst>
                <a:ext uri="{FF2B5EF4-FFF2-40B4-BE49-F238E27FC236}">
                  <a16:creationId xmlns:a16="http://schemas.microsoft.com/office/drawing/2014/main" id="{835B5E37-0A20-F589-DC32-09192B0F2E98}"/>
                </a:ext>
              </a:extLst>
            </p:cNvPr>
            <p:cNvSpPr/>
            <p:nvPr/>
          </p:nvSpPr>
          <p:spPr>
            <a:xfrm>
              <a:off x="10068048" y="6123370"/>
              <a:ext cx="1983130" cy="347241"/>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C8B709E-94F3-B943-35AC-8BFF940B72AE}"/>
                </a:ext>
              </a:extLst>
            </p:cNvPr>
            <p:cNvSpPr txBox="1"/>
            <p:nvPr/>
          </p:nvSpPr>
          <p:spPr>
            <a:xfrm>
              <a:off x="10068048" y="6170032"/>
              <a:ext cx="2604305" cy="253916"/>
            </a:xfrm>
            <a:prstGeom prst="rect">
              <a:avLst/>
            </a:prstGeom>
            <a:noFill/>
          </p:spPr>
          <p:txBody>
            <a:bodyPr wrap="square" rtlCol="0">
              <a:spAutoFit/>
            </a:bodyPr>
            <a:lstStyle/>
            <a:p>
              <a:r>
                <a:rPr lang="en-US" sz="1050" dirty="0">
                  <a:solidFill>
                    <a:schemeClr val="tx2">
                      <a:lumMod val="10000"/>
                      <a:lumOff val="90000"/>
                    </a:schemeClr>
                  </a:solidFill>
                  <a:latin typeface="Miriam Fixed" panose="020F0502020204030204" pitchFamily="49" charset="-79"/>
                  <a:cs typeface="Miriam Fixed" panose="020F0502020204030204" pitchFamily="49" charset="-79"/>
                </a:rPr>
                <a:t>makconstructionsksa.com</a:t>
              </a:r>
            </a:p>
          </p:txBody>
        </p:sp>
        <p:cxnSp>
          <p:nvCxnSpPr>
            <p:cNvPr id="8" name="Straight Connector 7">
              <a:extLst>
                <a:ext uri="{FF2B5EF4-FFF2-40B4-BE49-F238E27FC236}">
                  <a16:creationId xmlns:a16="http://schemas.microsoft.com/office/drawing/2014/main" id="{A8F2562C-785E-F123-6B46-410225BD390A}"/>
                </a:ext>
              </a:extLst>
            </p:cNvPr>
            <p:cNvCxnSpPr>
              <a:cxnSpLocks/>
            </p:cNvCxnSpPr>
            <p:nvPr/>
          </p:nvCxnSpPr>
          <p:spPr>
            <a:xfrm>
              <a:off x="1072586" y="6273478"/>
              <a:ext cx="8569125" cy="0"/>
            </a:xfrm>
            <a:prstGeom prst="line">
              <a:avLst/>
            </a:prstGeom>
          </p:spPr>
          <p:style>
            <a:lnRef idx="2">
              <a:schemeClr val="accent1"/>
            </a:lnRef>
            <a:fillRef idx="0">
              <a:schemeClr val="accent1"/>
            </a:fillRef>
            <a:effectRef idx="1">
              <a:schemeClr val="accent1"/>
            </a:effectRef>
            <a:fontRef idx="minor">
              <a:schemeClr val="tx1"/>
            </a:fontRef>
          </p:style>
        </p:cxnSp>
        <p:sp>
          <p:nvSpPr>
            <p:cNvPr id="16" name="Oval 15">
              <a:extLst>
                <a:ext uri="{FF2B5EF4-FFF2-40B4-BE49-F238E27FC236}">
                  <a16:creationId xmlns:a16="http://schemas.microsoft.com/office/drawing/2014/main" id="{79AE1CDB-9702-117A-CE13-0A221760A7F6}"/>
                </a:ext>
              </a:extLst>
            </p:cNvPr>
            <p:cNvSpPr/>
            <p:nvPr/>
          </p:nvSpPr>
          <p:spPr>
            <a:xfrm>
              <a:off x="9560688" y="6204393"/>
              <a:ext cx="162046" cy="150471"/>
            </a:xfrm>
            <a:prstGeom prst="ellipse">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400774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001FF-F088-C7F4-1958-AE87C8F6EC1F}"/>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69EA9779-2C0E-4BC8-9ECB-104C0A642948}"/>
              </a:ext>
            </a:extLst>
          </p:cNvPr>
          <p:cNvPicPr>
            <a:picLocks noGrp="1" noRot="1" noChangeAspect="1" noMove="1" noResize="1" noEditPoints="1" noAdjustHandles="1" noChangeArrowheads="1" noChangeShapeType="1" noCrop="1"/>
          </p:cNvPicPr>
          <p:nvPr/>
        </p:nvPicPr>
        <p:blipFill>
          <a:blip r:embed="rId2">
            <a:alphaModFix amt="5000"/>
          </a:blip>
          <a:stretch>
            <a:fillRect/>
          </a:stretch>
        </p:blipFill>
        <p:spPr>
          <a:xfrm>
            <a:off x="4186177" y="619245"/>
            <a:ext cx="3819645" cy="4756075"/>
          </a:xfrm>
          <a:prstGeom prst="rect">
            <a:avLst/>
          </a:prstGeom>
        </p:spPr>
      </p:pic>
      <p:grpSp>
        <p:nvGrpSpPr>
          <p:cNvPr id="5" name="Group 4">
            <a:extLst>
              <a:ext uri="{FF2B5EF4-FFF2-40B4-BE49-F238E27FC236}">
                <a16:creationId xmlns:a16="http://schemas.microsoft.com/office/drawing/2014/main" id="{B460EEF5-D274-F6CD-E5AC-D2C92062E5C2}"/>
              </a:ext>
            </a:extLst>
          </p:cNvPr>
          <p:cNvGrpSpPr/>
          <p:nvPr/>
        </p:nvGrpSpPr>
        <p:grpSpPr>
          <a:xfrm>
            <a:off x="190961" y="186371"/>
            <a:ext cx="11397227" cy="347240"/>
            <a:chOff x="190961" y="186371"/>
            <a:chExt cx="11397227" cy="347240"/>
          </a:xfrm>
        </p:grpSpPr>
        <p:grpSp>
          <p:nvGrpSpPr>
            <p:cNvPr id="7" name="Group 6">
              <a:extLst>
                <a:ext uri="{FF2B5EF4-FFF2-40B4-BE49-F238E27FC236}">
                  <a16:creationId xmlns:a16="http://schemas.microsoft.com/office/drawing/2014/main" id="{C055F246-07E5-0FCD-C406-9AAC8BCC4751}"/>
                </a:ext>
              </a:extLst>
            </p:cNvPr>
            <p:cNvGrpSpPr/>
            <p:nvPr/>
          </p:nvGrpSpPr>
          <p:grpSpPr>
            <a:xfrm>
              <a:off x="190961" y="186371"/>
              <a:ext cx="2604305" cy="347240"/>
              <a:chOff x="10498241" y="295156"/>
              <a:chExt cx="2604305" cy="347240"/>
            </a:xfrm>
          </p:grpSpPr>
          <p:sp>
            <p:nvSpPr>
              <p:cNvPr id="21" name="Rectangle 20">
                <a:extLst>
                  <a:ext uri="{FF2B5EF4-FFF2-40B4-BE49-F238E27FC236}">
                    <a16:creationId xmlns:a16="http://schemas.microsoft.com/office/drawing/2014/main" id="{8C09FE12-B4F6-018D-7B85-6D7E2CDD0537}"/>
                  </a:ext>
                </a:extLst>
              </p:cNvPr>
              <p:cNvSpPr/>
              <p:nvPr/>
            </p:nvSpPr>
            <p:spPr>
              <a:xfrm>
                <a:off x="10498241" y="295156"/>
                <a:ext cx="1446833" cy="347240"/>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C63DFC6-5B7C-E2BA-55F2-6B9315069CC8}"/>
                  </a:ext>
                </a:extLst>
              </p:cNvPr>
              <p:cNvSpPr txBox="1"/>
              <p:nvPr/>
            </p:nvSpPr>
            <p:spPr>
              <a:xfrm>
                <a:off x="10498241" y="341818"/>
                <a:ext cx="2604305" cy="253916"/>
              </a:xfrm>
              <a:prstGeom prst="rect">
                <a:avLst/>
              </a:prstGeom>
              <a:noFill/>
            </p:spPr>
            <p:txBody>
              <a:bodyPr wrap="square" rtlCol="0">
                <a:spAutoFit/>
              </a:bodyPr>
              <a:lstStyle/>
              <a:p>
                <a:r>
                  <a:rPr lang="en-US" sz="1050" dirty="0">
                    <a:solidFill>
                      <a:schemeClr val="tx2">
                        <a:lumMod val="10000"/>
                        <a:lumOff val="90000"/>
                      </a:schemeClr>
                    </a:solidFill>
                    <a:latin typeface="Miriam Fixed" panose="020F0502020204030204" pitchFamily="49" charset="-79"/>
                    <a:cs typeface="Miriam Fixed" panose="020F0502020204030204" pitchFamily="49" charset="-79"/>
                  </a:rPr>
                  <a:t>Company Profile</a:t>
                </a:r>
              </a:p>
            </p:txBody>
          </p:sp>
        </p:grpSp>
        <p:grpSp>
          <p:nvGrpSpPr>
            <p:cNvPr id="8" name="Group 7">
              <a:extLst>
                <a:ext uri="{FF2B5EF4-FFF2-40B4-BE49-F238E27FC236}">
                  <a16:creationId xmlns:a16="http://schemas.microsoft.com/office/drawing/2014/main" id="{8C73ACC2-4E17-666D-E2D8-BCD8E47F5459}"/>
                </a:ext>
              </a:extLst>
            </p:cNvPr>
            <p:cNvGrpSpPr/>
            <p:nvPr/>
          </p:nvGrpSpPr>
          <p:grpSpPr>
            <a:xfrm>
              <a:off x="2222340" y="336478"/>
              <a:ext cx="9365848" cy="150471"/>
              <a:chOff x="2222340" y="336478"/>
              <a:chExt cx="9365848" cy="150471"/>
            </a:xfrm>
          </p:grpSpPr>
          <p:cxnSp>
            <p:nvCxnSpPr>
              <p:cNvPr id="14" name="Straight Connector 13">
                <a:extLst>
                  <a:ext uri="{FF2B5EF4-FFF2-40B4-BE49-F238E27FC236}">
                    <a16:creationId xmlns:a16="http://schemas.microsoft.com/office/drawing/2014/main" id="{22E5980B-7DA9-5834-BF9C-521A47125E02}"/>
                  </a:ext>
                </a:extLst>
              </p:cNvPr>
              <p:cNvCxnSpPr>
                <a:cxnSpLocks/>
              </p:cNvCxnSpPr>
              <p:nvPr/>
            </p:nvCxnSpPr>
            <p:spPr>
              <a:xfrm>
                <a:off x="2361236" y="400890"/>
                <a:ext cx="9226952" cy="0"/>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20" name="Oval 19">
                <a:extLst>
                  <a:ext uri="{FF2B5EF4-FFF2-40B4-BE49-F238E27FC236}">
                    <a16:creationId xmlns:a16="http://schemas.microsoft.com/office/drawing/2014/main" id="{8E5195DA-038E-145D-A0FF-45DB0E9E4119}"/>
                  </a:ext>
                </a:extLst>
              </p:cNvPr>
              <p:cNvSpPr/>
              <p:nvPr/>
            </p:nvSpPr>
            <p:spPr>
              <a:xfrm>
                <a:off x="2222340" y="336478"/>
                <a:ext cx="162046" cy="150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22">
            <a:extLst>
              <a:ext uri="{FF2B5EF4-FFF2-40B4-BE49-F238E27FC236}">
                <a16:creationId xmlns:a16="http://schemas.microsoft.com/office/drawing/2014/main" id="{074E484F-99F8-9293-37CB-46EDA0CF401D}"/>
              </a:ext>
            </a:extLst>
          </p:cNvPr>
          <p:cNvGrpSpPr/>
          <p:nvPr/>
        </p:nvGrpSpPr>
        <p:grpSpPr>
          <a:xfrm>
            <a:off x="177472" y="5748733"/>
            <a:ext cx="12494881" cy="980042"/>
            <a:chOff x="177472" y="5783457"/>
            <a:chExt cx="12494881" cy="980042"/>
          </a:xfrm>
        </p:grpSpPr>
        <p:pic>
          <p:nvPicPr>
            <p:cNvPr id="30" name="Picture 29">
              <a:extLst>
                <a:ext uri="{FF2B5EF4-FFF2-40B4-BE49-F238E27FC236}">
                  <a16:creationId xmlns:a16="http://schemas.microsoft.com/office/drawing/2014/main" id="{BDAEE88B-1F28-C859-6979-1269D0707EFE}"/>
                </a:ext>
              </a:extLst>
            </p:cNvPr>
            <p:cNvPicPr>
              <a:picLocks noChangeAspect="1"/>
            </p:cNvPicPr>
            <p:nvPr/>
          </p:nvPicPr>
          <p:blipFill>
            <a:blip r:embed="rId2"/>
            <a:stretch>
              <a:fillRect/>
            </a:stretch>
          </p:blipFill>
          <p:spPr>
            <a:xfrm>
              <a:off x="177472" y="5783457"/>
              <a:ext cx="798654" cy="980042"/>
            </a:xfrm>
            <a:prstGeom prst="rect">
              <a:avLst/>
            </a:prstGeom>
          </p:spPr>
        </p:pic>
        <p:sp>
          <p:nvSpPr>
            <p:cNvPr id="31" name="Rectangle 30">
              <a:extLst>
                <a:ext uri="{FF2B5EF4-FFF2-40B4-BE49-F238E27FC236}">
                  <a16:creationId xmlns:a16="http://schemas.microsoft.com/office/drawing/2014/main" id="{591D5DE5-63CA-4B26-D65C-B8F8A6C8BDC8}"/>
                </a:ext>
              </a:extLst>
            </p:cNvPr>
            <p:cNvSpPr/>
            <p:nvPr/>
          </p:nvSpPr>
          <p:spPr>
            <a:xfrm>
              <a:off x="10068048" y="6123370"/>
              <a:ext cx="1983130" cy="347241"/>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3355F09D-36D0-8CD9-D217-A3D5FC604588}"/>
                </a:ext>
              </a:extLst>
            </p:cNvPr>
            <p:cNvSpPr txBox="1"/>
            <p:nvPr/>
          </p:nvSpPr>
          <p:spPr>
            <a:xfrm>
              <a:off x="10068048" y="6170032"/>
              <a:ext cx="2604305" cy="253916"/>
            </a:xfrm>
            <a:prstGeom prst="rect">
              <a:avLst/>
            </a:prstGeom>
            <a:noFill/>
          </p:spPr>
          <p:txBody>
            <a:bodyPr wrap="square" rtlCol="0">
              <a:spAutoFit/>
            </a:bodyPr>
            <a:lstStyle/>
            <a:p>
              <a:r>
                <a:rPr lang="en-US" sz="1050" dirty="0">
                  <a:solidFill>
                    <a:schemeClr val="tx2">
                      <a:lumMod val="10000"/>
                      <a:lumOff val="90000"/>
                    </a:schemeClr>
                  </a:solidFill>
                  <a:latin typeface="Miriam Fixed" panose="020F0502020204030204" pitchFamily="49" charset="-79"/>
                  <a:cs typeface="Miriam Fixed" panose="020F0502020204030204" pitchFamily="49" charset="-79"/>
                </a:rPr>
                <a:t>makconstructionsksa.com</a:t>
              </a:r>
            </a:p>
          </p:txBody>
        </p:sp>
        <p:cxnSp>
          <p:nvCxnSpPr>
            <p:cNvPr id="33" name="Straight Connector 32">
              <a:extLst>
                <a:ext uri="{FF2B5EF4-FFF2-40B4-BE49-F238E27FC236}">
                  <a16:creationId xmlns:a16="http://schemas.microsoft.com/office/drawing/2014/main" id="{5435C971-0BE7-7A7D-C3A0-D9847D4CC33D}"/>
                </a:ext>
              </a:extLst>
            </p:cNvPr>
            <p:cNvCxnSpPr>
              <a:cxnSpLocks/>
            </p:cNvCxnSpPr>
            <p:nvPr/>
          </p:nvCxnSpPr>
          <p:spPr>
            <a:xfrm>
              <a:off x="1072586" y="6273478"/>
              <a:ext cx="8569125" cy="0"/>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34" name="Oval 33">
              <a:extLst>
                <a:ext uri="{FF2B5EF4-FFF2-40B4-BE49-F238E27FC236}">
                  <a16:creationId xmlns:a16="http://schemas.microsoft.com/office/drawing/2014/main" id="{139AB315-8887-4518-7E6D-7B66C20E4E45}"/>
                </a:ext>
              </a:extLst>
            </p:cNvPr>
            <p:cNvSpPr/>
            <p:nvPr/>
          </p:nvSpPr>
          <p:spPr>
            <a:xfrm>
              <a:off x="9560688" y="6204393"/>
              <a:ext cx="162046" cy="150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2D7ABF31-9236-642A-C5D7-3201D66260FA}"/>
              </a:ext>
            </a:extLst>
          </p:cNvPr>
          <p:cNvSpPr txBox="1"/>
          <p:nvPr/>
        </p:nvSpPr>
        <p:spPr>
          <a:xfrm rot="16200000">
            <a:off x="-1175352" y="2257319"/>
            <a:ext cx="3923819" cy="830997"/>
          </a:xfrm>
          <a:prstGeom prst="rect">
            <a:avLst/>
          </a:prstGeom>
          <a:noFill/>
        </p:spPr>
        <p:txBody>
          <a:bodyPr wrap="square" rtlCol="0">
            <a:spAutoFit/>
          </a:bodyPr>
          <a:lstStyle/>
          <a:p>
            <a:r>
              <a:rPr lang="en-US" sz="4800" b="1" dirty="0">
                <a:solidFill>
                  <a:schemeClr val="bg2">
                    <a:lumMod val="75000"/>
                  </a:schemeClr>
                </a:solidFill>
                <a:latin typeface="Bahnschrift Light" panose="020B0502040204020203" pitchFamily="34" charset="0"/>
              </a:rPr>
              <a:t>SERVICES</a:t>
            </a:r>
          </a:p>
        </p:txBody>
      </p:sp>
      <p:sp>
        <p:nvSpPr>
          <p:cNvPr id="3" name="TextBox 2">
            <a:extLst>
              <a:ext uri="{FF2B5EF4-FFF2-40B4-BE49-F238E27FC236}">
                <a16:creationId xmlns:a16="http://schemas.microsoft.com/office/drawing/2014/main" id="{ED73FF89-3B8D-5CFA-FF97-86F5D90ACC00}"/>
              </a:ext>
            </a:extLst>
          </p:cNvPr>
          <p:cNvSpPr txBox="1"/>
          <p:nvPr/>
        </p:nvSpPr>
        <p:spPr>
          <a:xfrm>
            <a:off x="1072586" y="745755"/>
            <a:ext cx="8983887" cy="707886"/>
          </a:xfrm>
          <a:prstGeom prst="rect">
            <a:avLst/>
          </a:prstGeom>
          <a:noFill/>
        </p:spPr>
        <p:txBody>
          <a:bodyPr wrap="square" rtlCol="0">
            <a:spAutoFit/>
          </a:bodyPr>
          <a:lstStyle/>
          <a:p>
            <a:r>
              <a:rPr lang="en-US" sz="4000" b="1" dirty="0">
                <a:latin typeface="+mj-lt"/>
              </a:rPr>
              <a:t>Flooring Specialist Services</a:t>
            </a:r>
          </a:p>
        </p:txBody>
      </p:sp>
      <p:pic>
        <p:nvPicPr>
          <p:cNvPr id="9" name="Picture 8" descr="A white wall with black text&#10;&#10;Description automatically generated">
            <a:extLst>
              <a:ext uri="{FF2B5EF4-FFF2-40B4-BE49-F238E27FC236}">
                <a16:creationId xmlns:a16="http://schemas.microsoft.com/office/drawing/2014/main" id="{9F825F2E-9F5B-9C0E-697D-8A37667AEA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2056" y="2195615"/>
            <a:ext cx="10285338" cy="3248790"/>
          </a:xfrm>
          <a:prstGeom prst="rect">
            <a:avLst/>
          </a:prstGeom>
        </p:spPr>
      </p:pic>
    </p:spTree>
    <p:extLst>
      <p:ext uri="{BB962C8B-B14F-4D97-AF65-F5344CB8AC3E}">
        <p14:creationId xmlns:p14="http://schemas.microsoft.com/office/powerpoint/2010/main" val="35356061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949EE-0C82-BABC-05C5-EC436655622C}"/>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8B14F5D7-33BF-360A-E045-30215D3EF7CC}"/>
              </a:ext>
            </a:extLst>
          </p:cNvPr>
          <p:cNvPicPr>
            <a:picLocks noGrp="1" noRot="1" noChangeAspect="1" noMove="1" noResize="1" noEditPoints="1" noAdjustHandles="1" noChangeArrowheads="1" noChangeShapeType="1" noCrop="1"/>
          </p:cNvPicPr>
          <p:nvPr/>
        </p:nvPicPr>
        <p:blipFill>
          <a:blip r:embed="rId2">
            <a:alphaModFix amt="5000"/>
          </a:blip>
          <a:stretch>
            <a:fillRect/>
          </a:stretch>
        </p:blipFill>
        <p:spPr>
          <a:xfrm>
            <a:off x="4186177" y="619245"/>
            <a:ext cx="3819645" cy="4756075"/>
          </a:xfrm>
          <a:prstGeom prst="rect">
            <a:avLst/>
          </a:prstGeom>
        </p:spPr>
      </p:pic>
      <p:grpSp>
        <p:nvGrpSpPr>
          <p:cNvPr id="5" name="Group 4">
            <a:extLst>
              <a:ext uri="{FF2B5EF4-FFF2-40B4-BE49-F238E27FC236}">
                <a16:creationId xmlns:a16="http://schemas.microsoft.com/office/drawing/2014/main" id="{D81F6A8A-6A68-0EE6-F8D4-267674D67DBA}"/>
              </a:ext>
            </a:extLst>
          </p:cNvPr>
          <p:cNvGrpSpPr/>
          <p:nvPr/>
        </p:nvGrpSpPr>
        <p:grpSpPr>
          <a:xfrm>
            <a:off x="190961" y="186371"/>
            <a:ext cx="11397227" cy="347240"/>
            <a:chOff x="190961" y="186371"/>
            <a:chExt cx="11397227" cy="347240"/>
          </a:xfrm>
        </p:grpSpPr>
        <p:grpSp>
          <p:nvGrpSpPr>
            <p:cNvPr id="7" name="Group 6">
              <a:extLst>
                <a:ext uri="{FF2B5EF4-FFF2-40B4-BE49-F238E27FC236}">
                  <a16:creationId xmlns:a16="http://schemas.microsoft.com/office/drawing/2014/main" id="{E9732B8F-E0C4-4A74-FCF8-5CC479D6F88C}"/>
                </a:ext>
              </a:extLst>
            </p:cNvPr>
            <p:cNvGrpSpPr/>
            <p:nvPr/>
          </p:nvGrpSpPr>
          <p:grpSpPr>
            <a:xfrm>
              <a:off x="190961" y="186371"/>
              <a:ext cx="2604305" cy="347240"/>
              <a:chOff x="10498241" y="295156"/>
              <a:chExt cx="2604305" cy="347240"/>
            </a:xfrm>
          </p:grpSpPr>
          <p:sp>
            <p:nvSpPr>
              <p:cNvPr id="21" name="Rectangle 20">
                <a:extLst>
                  <a:ext uri="{FF2B5EF4-FFF2-40B4-BE49-F238E27FC236}">
                    <a16:creationId xmlns:a16="http://schemas.microsoft.com/office/drawing/2014/main" id="{116C24BE-E80E-9B56-41FD-0EC4DB75B210}"/>
                  </a:ext>
                </a:extLst>
              </p:cNvPr>
              <p:cNvSpPr/>
              <p:nvPr/>
            </p:nvSpPr>
            <p:spPr>
              <a:xfrm>
                <a:off x="10498241" y="295156"/>
                <a:ext cx="1446833" cy="347240"/>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810C51AF-39D5-E7E8-6348-00946863765A}"/>
                  </a:ext>
                </a:extLst>
              </p:cNvPr>
              <p:cNvSpPr txBox="1"/>
              <p:nvPr/>
            </p:nvSpPr>
            <p:spPr>
              <a:xfrm>
                <a:off x="10498241" y="341818"/>
                <a:ext cx="2604305" cy="253916"/>
              </a:xfrm>
              <a:prstGeom prst="rect">
                <a:avLst/>
              </a:prstGeom>
              <a:noFill/>
            </p:spPr>
            <p:txBody>
              <a:bodyPr wrap="square" rtlCol="0">
                <a:spAutoFit/>
              </a:bodyPr>
              <a:lstStyle/>
              <a:p>
                <a:r>
                  <a:rPr lang="en-US" sz="1050" dirty="0">
                    <a:solidFill>
                      <a:schemeClr val="tx2">
                        <a:lumMod val="10000"/>
                        <a:lumOff val="90000"/>
                      </a:schemeClr>
                    </a:solidFill>
                    <a:latin typeface="Miriam Fixed" panose="020F0502020204030204" pitchFamily="49" charset="-79"/>
                    <a:cs typeface="Miriam Fixed" panose="020F0502020204030204" pitchFamily="49" charset="-79"/>
                  </a:rPr>
                  <a:t>Company Profile</a:t>
                </a:r>
              </a:p>
            </p:txBody>
          </p:sp>
        </p:grpSp>
        <p:grpSp>
          <p:nvGrpSpPr>
            <p:cNvPr id="8" name="Group 7">
              <a:extLst>
                <a:ext uri="{FF2B5EF4-FFF2-40B4-BE49-F238E27FC236}">
                  <a16:creationId xmlns:a16="http://schemas.microsoft.com/office/drawing/2014/main" id="{495BC2C1-9544-3AF5-7165-0D519093E1B4}"/>
                </a:ext>
              </a:extLst>
            </p:cNvPr>
            <p:cNvGrpSpPr/>
            <p:nvPr/>
          </p:nvGrpSpPr>
          <p:grpSpPr>
            <a:xfrm>
              <a:off x="2222340" y="336478"/>
              <a:ext cx="9365848" cy="150471"/>
              <a:chOff x="2222340" y="336478"/>
              <a:chExt cx="9365848" cy="150471"/>
            </a:xfrm>
          </p:grpSpPr>
          <p:cxnSp>
            <p:nvCxnSpPr>
              <p:cNvPr id="14" name="Straight Connector 13">
                <a:extLst>
                  <a:ext uri="{FF2B5EF4-FFF2-40B4-BE49-F238E27FC236}">
                    <a16:creationId xmlns:a16="http://schemas.microsoft.com/office/drawing/2014/main" id="{9818A44B-227E-B016-DF2E-560FD864EA5A}"/>
                  </a:ext>
                </a:extLst>
              </p:cNvPr>
              <p:cNvCxnSpPr>
                <a:cxnSpLocks/>
              </p:cNvCxnSpPr>
              <p:nvPr/>
            </p:nvCxnSpPr>
            <p:spPr>
              <a:xfrm>
                <a:off x="2361236" y="400890"/>
                <a:ext cx="9226952" cy="0"/>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20" name="Oval 19">
                <a:extLst>
                  <a:ext uri="{FF2B5EF4-FFF2-40B4-BE49-F238E27FC236}">
                    <a16:creationId xmlns:a16="http://schemas.microsoft.com/office/drawing/2014/main" id="{54574F8F-0ECE-95D0-BBC6-8EBC04F4AD3F}"/>
                  </a:ext>
                </a:extLst>
              </p:cNvPr>
              <p:cNvSpPr/>
              <p:nvPr/>
            </p:nvSpPr>
            <p:spPr>
              <a:xfrm>
                <a:off x="2222340" y="336478"/>
                <a:ext cx="162046" cy="150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22">
            <a:extLst>
              <a:ext uri="{FF2B5EF4-FFF2-40B4-BE49-F238E27FC236}">
                <a16:creationId xmlns:a16="http://schemas.microsoft.com/office/drawing/2014/main" id="{A7A22FE6-9881-2615-3AF7-F440A1BB3E5E}"/>
              </a:ext>
            </a:extLst>
          </p:cNvPr>
          <p:cNvGrpSpPr/>
          <p:nvPr/>
        </p:nvGrpSpPr>
        <p:grpSpPr>
          <a:xfrm>
            <a:off x="177472" y="5748733"/>
            <a:ext cx="12494881" cy="980042"/>
            <a:chOff x="177472" y="5783457"/>
            <a:chExt cx="12494881" cy="980042"/>
          </a:xfrm>
        </p:grpSpPr>
        <p:pic>
          <p:nvPicPr>
            <p:cNvPr id="30" name="Picture 29">
              <a:extLst>
                <a:ext uri="{FF2B5EF4-FFF2-40B4-BE49-F238E27FC236}">
                  <a16:creationId xmlns:a16="http://schemas.microsoft.com/office/drawing/2014/main" id="{62DD0E9A-3AAC-6F5A-1CBB-F0BD8285169D}"/>
                </a:ext>
              </a:extLst>
            </p:cNvPr>
            <p:cNvPicPr>
              <a:picLocks noChangeAspect="1"/>
            </p:cNvPicPr>
            <p:nvPr/>
          </p:nvPicPr>
          <p:blipFill>
            <a:blip r:embed="rId2"/>
            <a:stretch>
              <a:fillRect/>
            </a:stretch>
          </p:blipFill>
          <p:spPr>
            <a:xfrm>
              <a:off x="177472" y="5783457"/>
              <a:ext cx="798654" cy="980042"/>
            </a:xfrm>
            <a:prstGeom prst="rect">
              <a:avLst/>
            </a:prstGeom>
          </p:spPr>
        </p:pic>
        <p:sp>
          <p:nvSpPr>
            <p:cNvPr id="31" name="Rectangle 30">
              <a:extLst>
                <a:ext uri="{FF2B5EF4-FFF2-40B4-BE49-F238E27FC236}">
                  <a16:creationId xmlns:a16="http://schemas.microsoft.com/office/drawing/2014/main" id="{BF8D56B1-603A-AC13-B955-597185DCB96E}"/>
                </a:ext>
              </a:extLst>
            </p:cNvPr>
            <p:cNvSpPr/>
            <p:nvPr/>
          </p:nvSpPr>
          <p:spPr>
            <a:xfrm>
              <a:off x="10068048" y="6123370"/>
              <a:ext cx="1983130" cy="347241"/>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F7DE3A99-D17E-9B60-7427-3AB22E33BC85}"/>
                </a:ext>
              </a:extLst>
            </p:cNvPr>
            <p:cNvSpPr txBox="1"/>
            <p:nvPr/>
          </p:nvSpPr>
          <p:spPr>
            <a:xfrm>
              <a:off x="10068048" y="6170032"/>
              <a:ext cx="2604305" cy="253916"/>
            </a:xfrm>
            <a:prstGeom prst="rect">
              <a:avLst/>
            </a:prstGeom>
            <a:noFill/>
          </p:spPr>
          <p:txBody>
            <a:bodyPr wrap="square" rtlCol="0">
              <a:spAutoFit/>
            </a:bodyPr>
            <a:lstStyle/>
            <a:p>
              <a:r>
                <a:rPr lang="en-US" sz="1050" dirty="0">
                  <a:solidFill>
                    <a:schemeClr val="tx2">
                      <a:lumMod val="10000"/>
                      <a:lumOff val="90000"/>
                    </a:schemeClr>
                  </a:solidFill>
                  <a:latin typeface="Miriam Fixed" panose="020F0502020204030204" pitchFamily="49" charset="-79"/>
                  <a:cs typeface="Miriam Fixed" panose="020F0502020204030204" pitchFamily="49" charset="-79"/>
                </a:rPr>
                <a:t>makconstructionsksa.com</a:t>
              </a:r>
            </a:p>
          </p:txBody>
        </p:sp>
        <p:cxnSp>
          <p:nvCxnSpPr>
            <p:cNvPr id="33" name="Straight Connector 32">
              <a:extLst>
                <a:ext uri="{FF2B5EF4-FFF2-40B4-BE49-F238E27FC236}">
                  <a16:creationId xmlns:a16="http://schemas.microsoft.com/office/drawing/2014/main" id="{BFC305CF-BB96-6C73-5920-2291AAEC6724}"/>
                </a:ext>
              </a:extLst>
            </p:cNvPr>
            <p:cNvCxnSpPr>
              <a:cxnSpLocks/>
            </p:cNvCxnSpPr>
            <p:nvPr/>
          </p:nvCxnSpPr>
          <p:spPr>
            <a:xfrm>
              <a:off x="1072586" y="6273478"/>
              <a:ext cx="8569125" cy="0"/>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34" name="Oval 33">
              <a:extLst>
                <a:ext uri="{FF2B5EF4-FFF2-40B4-BE49-F238E27FC236}">
                  <a16:creationId xmlns:a16="http://schemas.microsoft.com/office/drawing/2014/main" id="{7735DB2C-8D87-67A5-6DC0-801388EFD06A}"/>
                </a:ext>
              </a:extLst>
            </p:cNvPr>
            <p:cNvSpPr/>
            <p:nvPr/>
          </p:nvSpPr>
          <p:spPr>
            <a:xfrm>
              <a:off x="9560688" y="6204393"/>
              <a:ext cx="162046" cy="150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DAE00DD0-9956-0312-D893-CC6AF4C06E91}"/>
              </a:ext>
            </a:extLst>
          </p:cNvPr>
          <p:cNvSpPr txBox="1"/>
          <p:nvPr/>
        </p:nvSpPr>
        <p:spPr>
          <a:xfrm rot="16200000">
            <a:off x="-1175352" y="2257319"/>
            <a:ext cx="3923819" cy="830997"/>
          </a:xfrm>
          <a:prstGeom prst="rect">
            <a:avLst/>
          </a:prstGeom>
          <a:noFill/>
        </p:spPr>
        <p:txBody>
          <a:bodyPr wrap="square" rtlCol="0">
            <a:spAutoFit/>
          </a:bodyPr>
          <a:lstStyle/>
          <a:p>
            <a:r>
              <a:rPr lang="en-US" sz="4800" b="1" dirty="0">
                <a:solidFill>
                  <a:schemeClr val="bg2">
                    <a:lumMod val="75000"/>
                  </a:schemeClr>
                </a:solidFill>
                <a:latin typeface="Bahnschrift Light" panose="020B0502040204020203" pitchFamily="34" charset="0"/>
              </a:rPr>
              <a:t>SERVICES</a:t>
            </a:r>
          </a:p>
        </p:txBody>
      </p:sp>
      <p:sp>
        <p:nvSpPr>
          <p:cNvPr id="3" name="TextBox 2">
            <a:extLst>
              <a:ext uri="{FF2B5EF4-FFF2-40B4-BE49-F238E27FC236}">
                <a16:creationId xmlns:a16="http://schemas.microsoft.com/office/drawing/2014/main" id="{192E87D9-DA91-22EB-372F-78D2FD755909}"/>
              </a:ext>
            </a:extLst>
          </p:cNvPr>
          <p:cNvSpPr txBox="1"/>
          <p:nvPr/>
        </p:nvSpPr>
        <p:spPr>
          <a:xfrm>
            <a:off x="1072586" y="745755"/>
            <a:ext cx="8983887" cy="707886"/>
          </a:xfrm>
          <a:prstGeom prst="rect">
            <a:avLst/>
          </a:prstGeom>
          <a:noFill/>
        </p:spPr>
        <p:txBody>
          <a:bodyPr wrap="square" rtlCol="0">
            <a:spAutoFit/>
          </a:bodyPr>
          <a:lstStyle/>
          <a:p>
            <a:r>
              <a:rPr lang="en-US" sz="4000" b="1" dirty="0">
                <a:latin typeface="+mj-lt"/>
              </a:rPr>
              <a:t>Flooring Specialist Services</a:t>
            </a:r>
          </a:p>
        </p:txBody>
      </p:sp>
      <p:pic>
        <p:nvPicPr>
          <p:cNvPr id="6" name="Picture 5" descr="A person working on a pipe&#10;&#10;Description automatically generated">
            <a:extLst>
              <a:ext uri="{FF2B5EF4-FFF2-40B4-BE49-F238E27FC236}">
                <a16:creationId xmlns:a16="http://schemas.microsoft.com/office/drawing/2014/main" id="{67C995AF-CD31-0546-51F5-BCAEF47342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2056" y="2060288"/>
            <a:ext cx="10493649" cy="3307367"/>
          </a:xfrm>
          <a:prstGeom prst="rect">
            <a:avLst/>
          </a:prstGeom>
        </p:spPr>
      </p:pic>
    </p:spTree>
    <p:extLst>
      <p:ext uri="{BB962C8B-B14F-4D97-AF65-F5344CB8AC3E}">
        <p14:creationId xmlns:p14="http://schemas.microsoft.com/office/powerpoint/2010/main" val="2370006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82685-AB19-5397-8E97-268BC46BE6E5}"/>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348C804A-C5E8-609D-637E-35F817F8FFF0}"/>
              </a:ext>
            </a:extLst>
          </p:cNvPr>
          <p:cNvPicPr>
            <a:picLocks noGrp="1" noRot="1" noChangeAspect="1" noMove="1" noResize="1" noEditPoints="1" noAdjustHandles="1" noChangeArrowheads="1" noChangeShapeType="1" noCrop="1"/>
          </p:cNvPicPr>
          <p:nvPr/>
        </p:nvPicPr>
        <p:blipFill>
          <a:blip r:embed="rId2">
            <a:alphaModFix amt="5000"/>
          </a:blip>
          <a:stretch>
            <a:fillRect/>
          </a:stretch>
        </p:blipFill>
        <p:spPr>
          <a:xfrm>
            <a:off x="4186177" y="619245"/>
            <a:ext cx="3819645" cy="4756075"/>
          </a:xfrm>
          <a:prstGeom prst="rect">
            <a:avLst/>
          </a:prstGeom>
        </p:spPr>
      </p:pic>
      <p:grpSp>
        <p:nvGrpSpPr>
          <p:cNvPr id="5" name="Group 4">
            <a:extLst>
              <a:ext uri="{FF2B5EF4-FFF2-40B4-BE49-F238E27FC236}">
                <a16:creationId xmlns:a16="http://schemas.microsoft.com/office/drawing/2014/main" id="{2558C464-EA29-5E1F-DEB0-A33AB965FE6A}"/>
              </a:ext>
            </a:extLst>
          </p:cNvPr>
          <p:cNvGrpSpPr/>
          <p:nvPr/>
        </p:nvGrpSpPr>
        <p:grpSpPr>
          <a:xfrm>
            <a:off x="190961" y="186371"/>
            <a:ext cx="11397227" cy="347240"/>
            <a:chOff x="190961" y="186371"/>
            <a:chExt cx="11397227" cy="347240"/>
          </a:xfrm>
        </p:grpSpPr>
        <p:grpSp>
          <p:nvGrpSpPr>
            <p:cNvPr id="7" name="Group 6">
              <a:extLst>
                <a:ext uri="{FF2B5EF4-FFF2-40B4-BE49-F238E27FC236}">
                  <a16:creationId xmlns:a16="http://schemas.microsoft.com/office/drawing/2014/main" id="{CB6813C4-873B-2000-0CCD-0926E673FCDF}"/>
                </a:ext>
              </a:extLst>
            </p:cNvPr>
            <p:cNvGrpSpPr/>
            <p:nvPr/>
          </p:nvGrpSpPr>
          <p:grpSpPr>
            <a:xfrm>
              <a:off x="190961" y="186371"/>
              <a:ext cx="2604305" cy="347240"/>
              <a:chOff x="10498241" y="295156"/>
              <a:chExt cx="2604305" cy="347240"/>
            </a:xfrm>
          </p:grpSpPr>
          <p:sp>
            <p:nvSpPr>
              <p:cNvPr id="21" name="Rectangle 20">
                <a:extLst>
                  <a:ext uri="{FF2B5EF4-FFF2-40B4-BE49-F238E27FC236}">
                    <a16:creationId xmlns:a16="http://schemas.microsoft.com/office/drawing/2014/main" id="{357388D3-A3A1-1E43-20C4-6AF8694179E4}"/>
                  </a:ext>
                </a:extLst>
              </p:cNvPr>
              <p:cNvSpPr/>
              <p:nvPr/>
            </p:nvSpPr>
            <p:spPr>
              <a:xfrm>
                <a:off x="10498241" y="295156"/>
                <a:ext cx="1446833" cy="347240"/>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D928E97-D498-685F-5959-36927D09C714}"/>
                  </a:ext>
                </a:extLst>
              </p:cNvPr>
              <p:cNvSpPr txBox="1"/>
              <p:nvPr/>
            </p:nvSpPr>
            <p:spPr>
              <a:xfrm>
                <a:off x="10498241" y="341818"/>
                <a:ext cx="2604305" cy="253916"/>
              </a:xfrm>
              <a:prstGeom prst="rect">
                <a:avLst/>
              </a:prstGeom>
              <a:noFill/>
            </p:spPr>
            <p:txBody>
              <a:bodyPr wrap="square" rtlCol="0">
                <a:spAutoFit/>
              </a:bodyPr>
              <a:lstStyle/>
              <a:p>
                <a:r>
                  <a:rPr lang="en-US" sz="1050" dirty="0">
                    <a:solidFill>
                      <a:schemeClr val="tx2">
                        <a:lumMod val="10000"/>
                        <a:lumOff val="90000"/>
                      </a:schemeClr>
                    </a:solidFill>
                    <a:latin typeface="Miriam Fixed" panose="020F0502020204030204" pitchFamily="49" charset="-79"/>
                    <a:cs typeface="Miriam Fixed" panose="020F0502020204030204" pitchFamily="49" charset="-79"/>
                  </a:rPr>
                  <a:t>Company Profile</a:t>
                </a:r>
              </a:p>
            </p:txBody>
          </p:sp>
        </p:grpSp>
        <p:grpSp>
          <p:nvGrpSpPr>
            <p:cNvPr id="8" name="Group 7">
              <a:extLst>
                <a:ext uri="{FF2B5EF4-FFF2-40B4-BE49-F238E27FC236}">
                  <a16:creationId xmlns:a16="http://schemas.microsoft.com/office/drawing/2014/main" id="{910D98EA-5592-C0E3-8BFF-97B9957F8C86}"/>
                </a:ext>
              </a:extLst>
            </p:cNvPr>
            <p:cNvGrpSpPr/>
            <p:nvPr/>
          </p:nvGrpSpPr>
          <p:grpSpPr>
            <a:xfrm>
              <a:off x="2222340" y="336478"/>
              <a:ext cx="9365848" cy="150471"/>
              <a:chOff x="2222340" y="336478"/>
              <a:chExt cx="9365848" cy="150471"/>
            </a:xfrm>
          </p:grpSpPr>
          <p:cxnSp>
            <p:nvCxnSpPr>
              <p:cNvPr id="14" name="Straight Connector 13">
                <a:extLst>
                  <a:ext uri="{FF2B5EF4-FFF2-40B4-BE49-F238E27FC236}">
                    <a16:creationId xmlns:a16="http://schemas.microsoft.com/office/drawing/2014/main" id="{54BE33BE-7307-7CBF-BBF9-775FDE4B05AD}"/>
                  </a:ext>
                </a:extLst>
              </p:cNvPr>
              <p:cNvCxnSpPr>
                <a:cxnSpLocks/>
              </p:cNvCxnSpPr>
              <p:nvPr/>
            </p:nvCxnSpPr>
            <p:spPr>
              <a:xfrm>
                <a:off x="2361236" y="400890"/>
                <a:ext cx="9226952" cy="0"/>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20" name="Oval 19">
                <a:extLst>
                  <a:ext uri="{FF2B5EF4-FFF2-40B4-BE49-F238E27FC236}">
                    <a16:creationId xmlns:a16="http://schemas.microsoft.com/office/drawing/2014/main" id="{76BCDD83-8EEE-CB9D-B55A-1445A86116E7}"/>
                  </a:ext>
                </a:extLst>
              </p:cNvPr>
              <p:cNvSpPr/>
              <p:nvPr/>
            </p:nvSpPr>
            <p:spPr>
              <a:xfrm>
                <a:off x="2222340" y="336478"/>
                <a:ext cx="162046" cy="150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22">
            <a:extLst>
              <a:ext uri="{FF2B5EF4-FFF2-40B4-BE49-F238E27FC236}">
                <a16:creationId xmlns:a16="http://schemas.microsoft.com/office/drawing/2014/main" id="{66B979C6-4EB3-3947-AC87-65F68C6ADC43}"/>
              </a:ext>
            </a:extLst>
          </p:cNvPr>
          <p:cNvGrpSpPr/>
          <p:nvPr/>
        </p:nvGrpSpPr>
        <p:grpSpPr>
          <a:xfrm>
            <a:off x="177472" y="5748733"/>
            <a:ext cx="12494881" cy="980042"/>
            <a:chOff x="177472" y="5783457"/>
            <a:chExt cx="12494881" cy="980042"/>
          </a:xfrm>
        </p:grpSpPr>
        <p:pic>
          <p:nvPicPr>
            <p:cNvPr id="30" name="Picture 29">
              <a:extLst>
                <a:ext uri="{FF2B5EF4-FFF2-40B4-BE49-F238E27FC236}">
                  <a16:creationId xmlns:a16="http://schemas.microsoft.com/office/drawing/2014/main" id="{71F72DE2-9FB1-68F9-AC26-EF92C2703C51}"/>
                </a:ext>
              </a:extLst>
            </p:cNvPr>
            <p:cNvPicPr>
              <a:picLocks noChangeAspect="1"/>
            </p:cNvPicPr>
            <p:nvPr/>
          </p:nvPicPr>
          <p:blipFill>
            <a:blip r:embed="rId2"/>
            <a:stretch>
              <a:fillRect/>
            </a:stretch>
          </p:blipFill>
          <p:spPr>
            <a:xfrm>
              <a:off x="177472" y="5783457"/>
              <a:ext cx="798654" cy="980042"/>
            </a:xfrm>
            <a:prstGeom prst="rect">
              <a:avLst/>
            </a:prstGeom>
          </p:spPr>
        </p:pic>
        <p:sp>
          <p:nvSpPr>
            <p:cNvPr id="31" name="Rectangle 30">
              <a:extLst>
                <a:ext uri="{FF2B5EF4-FFF2-40B4-BE49-F238E27FC236}">
                  <a16:creationId xmlns:a16="http://schemas.microsoft.com/office/drawing/2014/main" id="{314CEDB6-415D-688E-3DF1-0B5EFF45093F}"/>
                </a:ext>
              </a:extLst>
            </p:cNvPr>
            <p:cNvSpPr/>
            <p:nvPr/>
          </p:nvSpPr>
          <p:spPr>
            <a:xfrm>
              <a:off x="10068048" y="6123370"/>
              <a:ext cx="1983130" cy="347241"/>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17998C84-1998-F567-BAAC-1323942643BA}"/>
                </a:ext>
              </a:extLst>
            </p:cNvPr>
            <p:cNvSpPr txBox="1"/>
            <p:nvPr/>
          </p:nvSpPr>
          <p:spPr>
            <a:xfrm>
              <a:off x="10068048" y="6170032"/>
              <a:ext cx="2604305" cy="253916"/>
            </a:xfrm>
            <a:prstGeom prst="rect">
              <a:avLst/>
            </a:prstGeom>
            <a:noFill/>
          </p:spPr>
          <p:txBody>
            <a:bodyPr wrap="square" rtlCol="0">
              <a:spAutoFit/>
            </a:bodyPr>
            <a:lstStyle/>
            <a:p>
              <a:r>
                <a:rPr lang="en-US" sz="1050" dirty="0">
                  <a:solidFill>
                    <a:schemeClr val="tx2">
                      <a:lumMod val="10000"/>
                      <a:lumOff val="90000"/>
                    </a:schemeClr>
                  </a:solidFill>
                  <a:latin typeface="Miriam Fixed" panose="020F0502020204030204" pitchFamily="49" charset="-79"/>
                  <a:cs typeface="Miriam Fixed" panose="020F0502020204030204" pitchFamily="49" charset="-79"/>
                </a:rPr>
                <a:t>makconstructionsksa.com</a:t>
              </a:r>
            </a:p>
          </p:txBody>
        </p:sp>
        <p:cxnSp>
          <p:nvCxnSpPr>
            <p:cNvPr id="33" name="Straight Connector 32">
              <a:extLst>
                <a:ext uri="{FF2B5EF4-FFF2-40B4-BE49-F238E27FC236}">
                  <a16:creationId xmlns:a16="http://schemas.microsoft.com/office/drawing/2014/main" id="{6B3D0F87-CE4A-331D-4B5C-57761BEB03E9}"/>
                </a:ext>
              </a:extLst>
            </p:cNvPr>
            <p:cNvCxnSpPr>
              <a:cxnSpLocks/>
            </p:cNvCxnSpPr>
            <p:nvPr/>
          </p:nvCxnSpPr>
          <p:spPr>
            <a:xfrm>
              <a:off x="1072586" y="6273478"/>
              <a:ext cx="8569125" cy="0"/>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34" name="Oval 33">
              <a:extLst>
                <a:ext uri="{FF2B5EF4-FFF2-40B4-BE49-F238E27FC236}">
                  <a16:creationId xmlns:a16="http://schemas.microsoft.com/office/drawing/2014/main" id="{4B8787B6-0F10-525D-A2BB-BD2FE0AC3531}"/>
                </a:ext>
              </a:extLst>
            </p:cNvPr>
            <p:cNvSpPr/>
            <p:nvPr/>
          </p:nvSpPr>
          <p:spPr>
            <a:xfrm>
              <a:off x="9560688" y="6204393"/>
              <a:ext cx="162046" cy="150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30ECE448-79B1-BB3D-44E4-B479F7F0FF3F}"/>
              </a:ext>
            </a:extLst>
          </p:cNvPr>
          <p:cNvSpPr txBox="1"/>
          <p:nvPr/>
        </p:nvSpPr>
        <p:spPr>
          <a:xfrm rot="16200000">
            <a:off x="-1175352" y="2257319"/>
            <a:ext cx="3923819" cy="830997"/>
          </a:xfrm>
          <a:prstGeom prst="rect">
            <a:avLst/>
          </a:prstGeom>
          <a:noFill/>
        </p:spPr>
        <p:txBody>
          <a:bodyPr wrap="square" rtlCol="0">
            <a:spAutoFit/>
          </a:bodyPr>
          <a:lstStyle/>
          <a:p>
            <a:r>
              <a:rPr lang="en-US" sz="4800" b="1" dirty="0">
                <a:solidFill>
                  <a:schemeClr val="bg2">
                    <a:lumMod val="75000"/>
                  </a:schemeClr>
                </a:solidFill>
                <a:latin typeface="Bahnschrift Light" panose="020B0502040204020203" pitchFamily="34" charset="0"/>
              </a:rPr>
              <a:t>SERVICES</a:t>
            </a:r>
          </a:p>
        </p:txBody>
      </p:sp>
      <p:sp>
        <p:nvSpPr>
          <p:cNvPr id="3" name="TextBox 2">
            <a:extLst>
              <a:ext uri="{FF2B5EF4-FFF2-40B4-BE49-F238E27FC236}">
                <a16:creationId xmlns:a16="http://schemas.microsoft.com/office/drawing/2014/main" id="{B2626CC2-4E83-249C-B6E8-205A31E1E14C}"/>
              </a:ext>
            </a:extLst>
          </p:cNvPr>
          <p:cNvSpPr txBox="1"/>
          <p:nvPr/>
        </p:nvSpPr>
        <p:spPr>
          <a:xfrm>
            <a:off x="1360987" y="655830"/>
            <a:ext cx="8983887" cy="707886"/>
          </a:xfrm>
          <a:prstGeom prst="rect">
            <a:avLst/>
          </a:prstGeom>
          <a:noFill/>
        </p:spPr>
        <p:txBody>
          <a:bodyPr wrap="square" rtlCol="0">
            <a:spAutoFit/>
          </a:bodyPr>
          <a:lstStyle/>
          <a:p>
            <a:r>
              <a:rPr lang="en-US" sz="4000" b="1" dirty="0">
                <a:latin typeface="+mj-lt"/>
              </a:rPr>
              <a:t>Specialized Architectural Services</a:t>
            </a:r>
          </a:p>
        </p:txBody>
      </p:sp>
      <p:pic>
        <p:nvPicPr>
          <p:cNvPr id="9" name="Picture 8" descr="A collage of images of various types of buildings&#10;&#10;Description automatically generated">
            <a:extLst>
              <a:ext uri="{FF2B5EF4-FFF2-40B4-BE49-F238E27FC236}">
                <a16:creationId xmlns:a16="http://schemas.microsoft.com/office/drawing/2014/main" id="{9CB1F8C4-7482-3266-D493-7363293025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2340" y="1383510"/>
            <a:ext cx="7099136" cy="4855244"/>
          </a:xfrm>
          <a:prstGeom prst="rect">
            <a:avLst/>
          </a:prstGeom>
        </p:spPr>
      </p:pic>
    </p:spTree>
    <p:extLst>
      <p:ext uri="{BB962C8B-B14F-4D97-AF65-F5344CB8AC3E}">
        <p14:creationId xmlns:p14="http://schemas.microsoft.com/office/powerpoint/2010/main" val="3280999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5DD91-3918-9614-B8CB-A86E2F1DC245}"/>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B31204A8-6CB3-BA54-E953-DF7DF433332F}"/>
              </a:ext>
            </a:extLst>
          </p:cNvPr>
          <p:cNvPicPr>
            <a:picLocks noGrp="1" noRot="1" noChangeAspect="1" noMove="1" noResize="1" noEditPoints="1" noAdjustHandles="1" noChangeArrowheads="1" noChangeShapeType="1" noCrop="1"/>
          </p:cNvPicPr>
          <p:nvPr/>
        </p:nvPicPr>
        <p:blipFill>
          <a:blip r:embed="rId2">
            <a:alphaModFix amt="5000"/>
          </a:blip>
          <a:stretch>
            <a:fillRect/>
          </a:stretch>
        </p:blipFill>
        <p:spPr>
          <a:xfrm>
            <a:off x="4186177" y="619245"/>
            <a:ext cx="3819645" cy="4756075"/>
          </a:xfrm>
          <a:prstGeom prst="rect">
            <a:avLst/>
          </a:prstGeom>
        </p:spPr>
      </p:pic>
      <p:grpSp>
        <p:nvGrpSpPr>
          <p:cNvPr id="5" name="Group 4">
            <a:extLst>
              <a:ext uri="{FF2B5EF4-FFF2-40B4-BE49-F238E27FC236}">
                <a16:creationId xmlns:a16="http://schemas.microsoft.com/office/drawing/2014/main" id="{D2C1242F-9596-1334-3963-54C0E46E3577}"/>
              </a:ext>
            </a:extLst>
          </p:cNvPr>
          <p:cNvGrpSpPr/>
          <p:nvPr/>
        </p:nvGrpSpPr>
        <p:grpSpPr>
          <a:xfrm>
            <a:off x="190961" y="186371"/>
            <a:ext cx="11397227" cy="347240"/>
            <a:chOff x="190961" y="186371"/>
            <a:chExt cx="11397227" cy="347240"/>
          </a:xfrm>
        </p:grpSpPr>
        <p:grpSp>
          <p:nvGrpSpPr>
            <p:cNvPr id="7" name="Group 6">
              <a:extLst>
                <a:ext uri="{FF2B5EF4-FFF2-40B4-BE49-F238E27FC236}">
                  <a16:creationId xmlns:a16="http://schemas.microsoft.com/office/drawing/2014/main" id="{8E725EA4-2938-0B52-468B-76C1BEBC65F7}"/>
                </a:ext>
              </a:extLst>
            </p:cNvPr>
            <p:cNvGrpSpPr/>
            <p:nvPr/>
          </p:nvGrpSpPr>
          <p:grpSpPr>
            <a:xfrm>
              <a:off x="190961" y="186371"/>
              <a:ext cx="2604305" cy="347240"/>
              <a:chOff x="10498241" y="295156"/>
              <a:chExt cx="2604305" cy="347240"/>
            </a:xfrm>
          </p:grpSpPr>
          <p:sp>
            <p:nvSpPr>
              <p:cNvPr id="21" name="Rectangle 20">
                <a:extLst>
                  <a:ext uri="{FF2B5EF4-FFF2-40B4-BE49-F238E27FC236}">
                    <a16:creationId xmlns:a16="http://schemas.microsoft.com/office/drawing/2014/main" id="{ADE61CDA-B1E3-CBFE-7D74-A48E23D43754}"/>
                  </a:ext>
                </a:extLst>
              </p:cNvPr>
              <p:cNvSpPr/>
              <p:nvPr/>
            </p:nvSpPr>
            <p:spPr>
              <a:xfrm>
                <a:off x="10498241" y="295156"/>
                <a:ext cx="1446833" cy="347240"/>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FADF69C-617D-F714-09B9-DBCCB64EE76C}"/>
                  </a:ext>
                </a:extLst>
              </p:cNvPr>
              <p:cNvSpPr txBox="1"/>
              <p:nvPr/>
            </p:nvSpPr>
            <p:spPr>
              <a:xfrm>
                <a:off x="10498241" y="341818"/>
                <a:ext cx="2604305" cy="253916"/>
              </a:xfrm>
              <a:prstGeom prst="rect">
                <a:avLst/>
              </a:prstGeom>
              <a:noFill/>
            </p:spPr>
            <p:txBody>
              <a:bodyPr wrap="square" rtlCol="0">
                <a:spAutoFit/>
              </a:bodyPr>
              <a:lstStyle/>
              <a:p>
                <a:r>
                  <a:rPr lang="en-US" sz="1050" dirty="0">
                    <a:solidFill>
                      <a:schemeClr val="tx2">
                        <a:lumMod val="10000"/>
                        <a:lumOff val="90000"/>
                      </a:schemeClr>
                    </a:solidFill>
                    <a:latin typeface="Miriam Fixed" panose="020F0502020204030204" pitchFamily="49" charset="-79"/>
                    <a:cs typeface="Miriam Fixed" panose="020F0502020204030204" pitchFamily="49" charset="-79"/>
                  </a:rPr>
                  <a:t>Company Profile</a:t>
                </a:r>
              </a:p>
            </p:txBody>
          </p:sp>
        </p:grpSp>
        <p:grpSp>
          <p:nvGrpSpPr>
            <p:cNvPr id="8" name="Group 7">
              <a:extLst>
                <a:ext uri="{FF2B5EF4-FFF2-40B4-BE49-F238E27FC236}">
                  <a16:creationId xmlns:a16="http://schemas.microsoft.com/office/drawing/2014/main" id="{AC18DD45-503E-BB58-40BF-D605C09F1CC1}"/>
                </a:ext>
              </a:extLst>
            </p:cNvPr>
            <p:cNvGrpSpPr/>
            <p:nvPr/>
          </p:nvGrpSpPr>
          <p:grpSpPr>
            <a:xfrm>
              <a:off x="2222340" y="336478"/>
              <a:ext cx="9365848" cy="150471"/>
              <a:chOff x="2222340" y="336478"/>
              <a:chExt cx="9365848" cy="150471"/>
            </a:xfrm>
          </p:grpSpPr>
          <p:cxnSp>
            <p:nvCxnSpPr>
              <p:cNvPr id="14" name="Straight Connector 13">
                <a:extLst>
                  <a:ext uri="{FF2B5EF4-FFF2-40B4-BE49-F238E27FC236}">
                    <a16:creationId xmlns:a16="http://schemas.microsoft.com/office/drawing/2014/main" id="{FFEE9208-114A-B3F5-89A0-9D014982ABB0}"/>
                  </a:ext>
                </a:extLst>
              </p:cNvPr>
              <p:cNvCxnSpPr>
                <a:cxnSpLocks/>
              </p:cNvCxnSpPr>
              <p:nvPr/>
            </p:nvCxnSpPr>
            <p:spPr>
              <a:xfrm>
                <a:off x="2361236" y="400890"/>
                <a:ext cx="9226952" cy="0"/>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20" name="Oval 19">
                <a:extLst>
                  <a:ext uri="{FF2B5EF4-FFF2-40B4-BE49-F238E27FC236}">
                    <a16:creationId xmlns:a16="http://schemas.microsoft.com/office/drawing/2014/main" id="{36439065-C511-FEEF-5D58-90CD2383B01C}"/>
                  </a:ext>
                </a:extLst>
              </p:cNvPr>
              <p:cNvSpPr/>
              <p:nvPr/>
            </p:nvSpPr>
            <p:spPr>
              <a:xfrm>
                <a:off x="2222340" y="336478"/>
                <a:ext cx="162046" cy="150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22">
            <a:extLst>
              <a:ext uri="{FF2B5EF4-FFF2-40B4-BE49-F238E27FC236}">
                <a16:creationId xmlns:a16="http://schemas.microsoft.com/office/drawing/2014/main" id="{D6C29681-BBF0-816C-4D28-326DCE770A57}"/>
              </a:ext>
            </a:extLst>
          </p:cNvPr>
          <p:cNvGrpSpPr/>
          <p:nvPr/>
        </p:nvGrpSpPr>
        <p:grpSpPr>
          <a:xfrm>
            <a:off x="177472" y="5748733"/>
            <a:ext cx="12494881" cy="980042"/>
            <a:chOff x="177472" y="5783457"/>
            <a:chExt cx="12494881" cy="980042"/>
          </a:xfrm>
        </p:grpSpPr>
        <p:pic>
          <p:nvPicPr>
            <p:cNvPr id="30" name="Picture 29">
              <a:extLst>
                <a:ext uri="{FF2B5EF4-FFF2-40B4-BE49-F238E27FC236}">
                  <a16:creationId xmlns:a16="http://schemas.microsoft.com/office/drawing/2014/main" id="{C117624F-7945-D895-E96F-0F742B3537DE}"/>
                </a:ext>
              </a:extLst>
            </p:cNvPr>
            <p:cNvPicPr>
              <a:picLocks noChangeAspect="1"/>
            </p:cNvPicPr>
            <p:nvPr/>
          </p:nvPicPr>
          <p:blipFill>
            <a:blip r:embed="rId2"/>
            <a:stretch>
              <a:fillRect/>
            </a:stretch>
          </p:blipFill>
          <p:spPr>
            <a:xfrm>
              <a:off x="177472" y="5783457"/>
              <a:ext cx="798654" cy="980042"/>
            </a:xfrm>
            <a:prstGeom prst="rect">
              <a:avLst/>
            </a:prstGeom>
          </p:spPr>
        </p:pic>
        <p:sp>
          <p:nvSpPr>
            <p:cNvPr id="31" name="Rectangle 30">
              <a:extLst>
                <a:ext uri="{FF2B5EF4-FFF2-40B4-BE49-F238E27FC236}">
                  <a16:creationId xmlns:a16="http://schemas.microsoft.com/office/drawing/2014/main" id="{F7051E73-812F-554F-FDC5-902DCB161B19}"/>
                </a:ext>
              </a:extLst>
            </p:cNvPr>
            <p:cNvSpPr/>
            <p:nvPr/>
          </p:nvSpPr>
          <p:spPr>
            <a:xfrm>
              <a:off x="10068048" y="6123370"/>
              <a:ext cx="1983130" cy="347241"/>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0A524987-141B-AF10-E8E9-00241A95DA8F}"/>
                </a:ext>
              </a:extLst>
            </p:cNvPr>
            <p:cNvSpPr txBox="1"/>
            <p:nvPr/>
          </p:nvSpPr>
          <p:spPr>
            <a:xfrm>
              <a:off x="10068048" y="6170032"/>
              <a:ext cx="2604305" cy="253916"/>
            </a:xfrm>
            <a:prstGeom prst="rect">
              <a:avLst/>
            </a:prstGeom>
            <a:noFill/>
          </p:spPr>
          <p:txBody>
            <a:bodyPr wrap="square" rtlCol="0">
              <a:spAutoFit/>
            </a:bodyPr>
            <a:lstStyle/>
            <a:p>
              <a:r>
                <a:rPr lang="en-US" sz="1050" dirty="0">
                  <a:solidFill>
                    <a:schemeClr val="tx2">
                      <a:lumMod val="10000"/>
                      <a:lumOff val="90000"/>
                    </a:schemeClr>
                  </a:solidFill>
                  <a:latin typeface="Miriam Fixed" panose="020F0502020204030204" pitchFamily="49" charset="-79"/>
                  <a:cs typeface="Miriam Fixed" panose="020F0502020204030204" pitchFamily="49" charset="-79"/>
                </a:rPr>
                <a:t>makconstructionsksa.com</a:t>
              </a:r>
            </a:p>
          </p:txBody>
        </p:sp>
        <p:cxnSp>
          <p:nvCxnSpPr>
            <p:cNvPr id="33" name="Straight Connector 32">
              <a:extLst>
                <a:ext uri="{FF2B5EF4-FFF2-40B4-BE49-F238E27FC236}">
                  <a16:creationId xmlns:a16="http://schemas.microsoft.com/office/drawing/2014/main" id="{B6683992-DE69-57BC-8252-E2B7624D0F17}"/>
                </a:ext>
              </a:extLst>
            </p:cNvPr>
            <p:cNvCxnSpPr>
              <a:cxnSpLocks/>
            </p:cNvCxnSpPr>
            <p:nvPr/>
          </p:nvCxnSpPr>
          <p:spPr>
            <a:xfrm>
              <a:off x="1072586" y="6273478"/>
              <a:ext cx="8569125" cy="0"/>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34" name="Oval 33">
              <a:extLst>
                <a:ext uri="{FF2B5EF4-FFF2-40B4-BE49-F238E27FC236}">
                  <a16:creationId xmlns:a16="http://schemas.microsoft.com/office/drawing/2014/main" id="{976C3B55-2230-080D-581D-20B7FC74085C}"/>
                </a:ext>
              </a:extLst>
            </p:cNvPr>
            <p:cNvSpPr/>
            <p:nvPr/>
          </p:nvSpPr>
          <p:spPr>
            <a:xfrm>
              <a:off x="9560688" y="6204393"/>
              <a:ext cx="162046" cy="150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0598F076-894F-79F9-3F7A-7BC96DF57562}"/>
              </a:ext>
            </a:extLst>
          </p:cNvPr>
          <p:cNvSpPr txBox="1"/>
          <p:nvPr/>
        </p:nvSpPr>
        <p:spPr>
          <a:xfrm rot="16200000">
            <a:off x="-1175352" y="2257319"/>
            <a:ext cx="3923819" cy="830997"/>
          </a:xfrm>
          <a:prstGeom prst="rect">
            <a:avLst/>
          </a:prstGeom>
          <a:noFill/>
        </p:spPr>
        <p:txBody>
          <a:bodyPr wrap="square" rtlCol="0">
            <a:spAutoFit/>
          </a:bodyPr>
          <a:lstStyle/>
          <a:p>
            <a:r>
              <a:rPr lang="en-US" sz="4800" b="1" dirty="0">
                <a:solidFill>
                  <a:schemeClr val="bg2">
                    <a:lumMod val="75000"/>
                  </a:schemeClr>
                </a:solidFill>
                <a:latin typeface="Bahnschrift Light" panose="020B0502040204020203" pitchFamily="34" charset="0"/>
              </a:rPr>
              <a:t>SERVICES</a:t>
            </a:r>
          </a:p>
        </p:txBody>
      </p:sp>
      <p:sp>
        <p:nvSpPr>
          <p:cNvPr id="3" name="TextBox 2">
            <a:extLst>
              <a:ext uri="{FF2B5EF4-FFF2-40B4-BE49-F238E27FC236}">
                <a16:creationId xmlns:a16="http://schemas.microsoft.com/office/drawing/2014/main" id="{44671C9A-C031-88DE-9906-B5782F31C084}"/>
              </a:ext>
            </a:extLst>
          </p:cNvPr>
          <p:cNvSpPr txBox="1"/>
          <p:nvPr/>
        </p:nvSpPr>
        <p:spPr>
          <a:xfrm>
            <a:off x="1360987" y="655830"/>
            <a:ext cx="8983887" cy="707886"/>
          </a:xfrm>
          <a:prstGeom prst="rect">
            <a:avLst/>
          </a:prstGeom>
          <a:noFill/>
        </p:spPr>
        <p:txBody>
          <a:bodyPr wrap="square" rtlCol="0">
            <a:spAutoFit/>
          </a:bodyPr>
          <a:lstStyle/>
          <a:p>
            <a:r>
              <a:rPr lang="en-US" sz="4000" b="1" dirty="0">
                <a:latin typeface="+mj-lt"/>
              </a:rPr>
              <a:t>Maintenance Services</a:t>
            </a:r>
          </a:p>
        </p:txBody>
      </p:sp>
      <p:pic>
        <p:nvPicPr>
          <p:cNvPr id="6" name="Picture 5" descr="A collage of several pictures of construction workers&#10;&#10;Description automatically generated">
            <a:extLst>
              <a:ext uri="{FF2B5EF4-FFF2-40B4-BE49-F238E27FC236}">
                <a16:creationId xmlns:a16="http://schemas.microsoft.com/office/drawing/2014/main" id="{91CED1FA-5206-8172-C177-AF2A51C518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7794" y="1350383"/>
            <a:ext cx="8872889" cy="4737899"/>
          </a:xfrm>
          <a:prstGeom prst="rect">
            <a:avLst/>
          </a:prstGeom>
        </p:spPr>
      </p:pic>
    </p:spTree>
    <p:extLst>
      <p:ext uri="{BB962C8B-B14F-4D97-AF65-F5344CB8AC3E}">
        <p14:creationId xmlns:p14="http://schemas.microsoft.com/office/powerpoint/2010/main" val="12268131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866A6-CBB6-969E-7355-C5451FEF1355}"/>
            </a:ext>
          </a:extLst>
        </p:cNvPr>
        <p:cNvGrpSpPr/>
        <p:nvPr/>
      </p:nvGrpSpPr>
      <p:grpSpPr>
        <a:xfrm>
          <a:off x="0" y="0"/>
          <a:ext cx="0" cy="0"/>
          <a:chOff x="0" y="0"/>
          <a:chExt cx="0" cy="0"/>
        </a:xfrm>
      </p:grpSpPr>
      <p:pic>
        <p:nvPicPr>
          <p:cNvPr id="3" name="Picture 2" descr="A building with a pool of water&#10;&#10;Description automatically generated">
            <a:extLst>
              <a:ext uri="{FF2B5EF4-FFF2-40B4-BE49-F238E27FC236}">
                <a16:creationId xmlns:a16="http://schemas.microsoft.com/office/drawing/2014/main" id="{BE177417-A28C-282E-35E8-DCC2AD4CD9B4}"/>
              </a:ext>
            </a:extLst>
          </p:cNvPr>
          <p:cNvPicPr>
            <a:picLocks noChangeAspect="1"/>
          </p:cNvPicPr>
          <p:nvPr/>
        </p:nvPicPr>
        <p:blipFill>
          <a:blip r:embed="rId2">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val="0"/>
              </a:ext>
            </a:extLst>
          </a:blip>
          <a:stretch>
            <a:fillRect/>
          </a:stretch>
        </p:blipFill>
        <p:spPr>
          <a:xfrm>
            <a:off x="0" y="-1"/>
            <a:ext cx="12192000" cy="8138323"/>
          </a:xfrm>
          <a:prstGeom prst="rect">
            <a:avLst/>
          </a:prstGeom>
        </p:spPr>
      </p:pic>
      <p:sp>
        <p:nvSpPr>
          <p:cNvPr id="4" name="Rectangle 3">
            <a:extLst>
              <a:ext uri="{FF2B5EF4-FFF2-40B4-BE49-F238E27FC236}">
                <a16:creationId xmlns:a16="http://schemas.microsoft.com/office/drawing/2014/main" id="{F91D395A-471E-996B-B64E-50FF1C6CB89C}"/>
              </a:ext>
            </a:extLst>
          </p:cNvPr>
          <p:cNvSpPr/>
          <p:nvPr/>
        </p:nvSpPr>
        <p:spPr>
          <a:xfrm>
            <a:off x="0" y="0"/>
            <a:ext cx="6274965" cy="6858000"/>
          </a:xfrm>
          <a:prstGeom prst="rect">
            <a:avLst/>
          </a:prstGeom>
          <a:solidFill>
            <a:schemeClr val="bg2">
              <a:lumMod val="25000"/>
              <a:alpha val="6705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BD95D501-8546-AEE5-CA3A-18FB0F2F59C4}"/>
              </a:ext>
            </a:extLst>
          </p:cNvPr>
          <p:cNvSpPr txBox="1"/>
          <p:nvPr/>
        </p:nvSpPr>
        <p:spPr>
          <a:xfrm>
            <a:off x="235432" y="1617733"/>
            <a:ext cx="6039533" cy="2585323"/>
          </a:xfrm>
          <a:prstGeom prst="rect">
            <a:avLst/>
          </a:prstGeom>
          <a:noFill/>
        </p:spPr>
        <p:txBody>
          <a:bodyPr wrap="square" rtlCol="0">
            <a:spAutoFit/>
          </a:bodyPr>
          <a:lstStyle/>
          <a:p>
            <a:r>
              <a:rPr lang="en-US" sz="6600" b="1" dirty="0">
                <a:solidFill>
                  <a:schemeClr val="bg1"/>
                </a:solidFill>
                <a:latin typeface="+mj-lt"/>
              </a:rPr>
              <a:t>OUR </a:t>
            </a:r>
            <a:r>
              <a:rPr lang="en-US" sz="9600" b="1" dirty="0">
                <a:solidFill>
                  <a:schemeClr val="bg1"/>
                </a:solidFill>
                <a:latin typeface="+mj-lt"/>
              </a:rPr>
              <a:t>PROJECTS</a:t>
            </a:r>
          </a:p>
        </p:txBody>
      </p:sp>
      <p:cxnSp>
        <p:nvCxnSpPr>
          <p:cNvPr id="15" name="Straight Connector 14">
            <a:extLst>
              <a:ext uri="{FF2B5EF4-FFF2-40B4-BE49-F238E27FC236}">
                <a16:creationId xmlns:a16="http://schemas.microsoft.com/office/drawing/2014/main" id="{5FBCBDE7-4695-6A55-63D9-9A3062F03532}"/>
              </a:ext>
            </a:extLst>
          </p:cNvPr>
          <p:cNvCxnSpPr>
            <a:cxnSpLocks/>
          </p:cNvCxnSpPr>
          <p:nvPr/>
        </p:nvCxnSpPr>
        <p:spPr>
          <a:xfrm>
            <a:off x="0" y="5671595"/>
            <a:ext cx="12192000" cy="0"/>
          </a:xfrm>
          <a:prstGeom prst="line">
            <a:avLst/>
          </a:prstGeom>
          <a:ln w="38100">
            <a:solidFill>
              <a:srgbClr val="FFFFFF">
                <a:alpha val="67843"/>
              </a:srgb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9B3FD419-13F6-1599-D064-076B4E40BCA3}"/>
              </a:ext>
            </a:extLst>
          </p:cNvPr>
          <p:cNvCxnSpPr>
            <a:cxnSpLocks/>
          </p:cNvCxnSpPr>
          <p:nvPr/>
        </p:nvCxnSpPr>
        <p:spPr>
          <a:xfrm>
            <a:off x="6274965" y="986648"/>
            <a:ext cx="5917035" cy="0"/>
          </a:xfrm>
          <a:prstGeom prst="line">
            <a:avLst/>
          </a:prstGeom>
          <a:ln w="38100">
            <a:solidFill>
              <a:srgbClr val="FFFFFF">
                <a:alpha val="67843"/>
              </a:srgbClr>
            </a:solidFill>
          </a:ln>
        </p:spPr>
        <p:style>
          <a:lnRef idx="2">
            <a:schemeClr val="accent1"/>
          </a:lnRef>
          <a:fillRef idx="0">
            <a:schemeClr val="accent1"/>
          </a:fillRef>
          <a:effectRef idx="1">
            <a:schemeClr val="accent1"/>
          </a:effectRef>
          <a:fontRef idx="minor">
            <a:schemeClr val="tx1"/>
          </a:fontRef>
        </p:style>
      </p:cxnSp>
      <p:pic>
        <p:nvPicPr>
          <p:cNvPr id="18" name="Picture 17">
            <a:extLst>
              <a:ext uri="{FF2B5EF4-FFF2-40B4-BE49-F238E27FC236}">
                <a16:creationId xmlns:a16="http://schemas.microsoft.com/office/drawing/2014/main" id="{2AA5262B-295D-25D8-3D56-839C0721763A}"/>
              </a:ext>
            </a:extLst>
          </p:cNvPr>
          <p:cNvPicPr>
            <a:picLocks noChangeAspect="1"/>
          </p:cNvPicPr>
          <p:nvPr/>
        </p:nvPicPr>
        <p:blipFill>
          <a:blip r:embed="rId4"/>
          <a:stretch>
            <a:fillRect/>
          </a:stretch>
        </p:blipFill>
        <p:spPr>
          <a:xfrm>
            <a:off x="235432" y="5869857"/>
            <a:ext cx="825416" cy="901381"/>
          </a:xfrm>
          <a:prstGeom prst="rect">
            <a:avLst/>
          </a:prstGeom>
        </p:spPr>
      </p:pic>
      <p:sp>
        <p:nvSpPr>
          <p:cNvPr id="19" name="TextBox 18">
            <a:extLst>
              <a:ext uri="{FF2B5EF4-FFF2-40B4-BE49-F238E27FC236}">
                <a16:creationId xmlns:a16="http://schemas.microsoft.com/office/drawing/2014/main" id="{4EA7CDE7-A358-17A4-9240-BF50EF3A0544}"/>
              </a:ext>
            </a:extLst>
          </p:cNvPr>
          <p:cNvSpPr txBox="1"/>
          <p:nvPr/>
        </p:nvSpPr>
        <p:spPr>
          <a:xfrm>
            <a:off x="6843252" y="3620503"/>
            <a:ext cx="5191432" cy="1938992"/>
          </a:xfrm>
          <a:prstGeom prst="rect">
            <a:avLst/>
          </a:prstGeom>
          <a:noFill/>
        </p:spPr>
        <p:txBody>
          <a:bodyPr wrap="square" rtlCol="0">
            <a:spAutoFit/>
          </a:bodyPr>
          <a:lstStyle/>
          <a:p>
            <a:pPr algn="r"/>
            <a:r>
              <a:rPr lang="en-US" sz="4000" b="1" i="1" dirty="0">
                <a:solidFill>
                  <a:schemeClr val="tx2">
                    <a:lumMod val="10000"/>
                    <a:lumOff val="90000"/>
                  </a:schemeClr>
                </a:solidFill>
                <a:latin typeface="+mj-lt"/>
              </a:rPr>
              <a:t>Flooring Specialist</a:t>
            </a:r>
          </a:p>
          <a:p>
            <a:pPr algn="r"/>
            <a:r>
              <a:rPr lang="en-US" sz="4000" b="1" i="1" dirty="0">
                <a:solidFill>
                  <a:schemeClr val="tx2">
                    <a:lumMod val="10000"/>
                    <a:lumOff val="90000"/>
                  </a:schemeClr>
                </a:solidFill>
                <a:latin typeface="+mj-lt"/>
              </a:rPr>
              <a:t>Services </a:t>
            </a:r>
          </a:p>
          <a:p>
            <a:pPr algn="r"/>
            <a:r>
              <a:rPr lang="en-US" sz="4000" b="1" i="1" dirty="0">
                <a:solidFill>
                  <a:schemeClr val="tx2">
                    <a:lumMod val="10000"/>
                    <a:lumOff val="90000"/>
                  </a:schemeClr>
                </a:solidFill>
                <a:latin typeface="+mj-lt"/>
              </a:rPr>
              <a:t>Since 2008 </a:t>
            </a:r>
          </a:p>
        </p:txBody>
      </p:sp>
    </p:spTree>
    <p:extLst>
      <p:ext uri="{BB962C8B-B14F-4D97-AF65-F5344CB8AC3E}">
        <p14:creationId xmlns:p14="http://schemas.microsoft.com/office/powerpoint/2010/main" val="20452248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023C6-65C7-C1AD-5817-5B3059FA9162}"/>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4E17006A-354B-7D69-198B-A450BC05D950}"/>
              </a:ext>
            </a:extLst>
          </p:cNvPr>
          <p:cNvGrpSpPr/>
          <p:nvPr/>
        </p:nvGrpSpPr>
        <p:grpSpPr>
          <a:xfrm>
            <a:off x="190961" y="186371"/>
            <a:ext cx="11397227" cy="347240"/>
            <a:chOff x="190961" y="186371"/>
            <a:chExt cx="11397227" cy="347240"/>
          </a:xfrm>
        </p:grpSpPr>
        <p:grpSp>
          <p:nvGrpSpPr>
            <p:cNvPr id="7" name="Group 6">
              <a:extLst>
                <a:ext uri="{FF2B5EF4-FFF2-40B4-BE49-F238E27FC236}">
                  <a16:creationId xmlns:a16="http://schemas.microsoft.com/office/drawing/2014/main" id="{3D14F928-A4B4-3594-0D56-EC1F2FBC1DDF}"/>
                </a:ext>
              </a:extLst>
            </p:cNvPr>
            <p:cNvGrpSpPr/>
            <p:nvPr/>
          </p:nvGrpSpPr>
          <p:grpSpPr>
            <a:xfrm>
              <a:off x="190961" y="186371"/>
              <a:ext cx="2604305" cy="347240"/>
              <a:chOff x="10498241" y="295156"/>
              <a:chExt cx="2604305" cy="347240"/>
            </a:xfrm>
          </p:grpSpPr>
          <p:sp>
            <p:nvSpPr>
              <p:cNvPr id="21" name="Rectangle 20">
                <a:extLst>
                  <a:ext uri="{FF2B5EF4-FFF2-40B4-BE49-F238E27FC236}">
                    <a16:creationId xmlns:a16="http://schemas.microsoft.com/office/drawing/2014/main" id="{7B7AB30F-4557-EB93-8471-52DA049E5DB7}"/>
                  </a:ext>
                </a:extLst>
              </p:cNvPr>
              <p:cNvSpPr/>
              <p:nvPr/>
            </p:nvSpPr>
            <p:spPr>
              <a:xfrm>
                <a:off x="10498241" y="295156"/>
                <a:ext cx="1446833" cy="347240"/>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6A6FF34-E53B-565D-1949-8CD2921FBBB3}"/>
                  </a:ext>
                </a:extLst>
              </p:cNvPr>
              <p:cNvSpPr txBox="1"/>
              <p:nvPr/>
            </p:nvSpPr>
            <p:spPr>
              <a:xfrm>
                <a:off x="10498241" y="341818"/>
                <a:ext cx="2604305" cy="253916"/>
              </a:xfrm>
              <a:prstGeom prst="rect">
                <a:avLst/>
              </a:prstGeom>
              <a:noFill/>
            </p:spPr>
            <p:txBody>
              <a:bodyPr wrap="square" rtlCol="0">
                <a:spAutoFit/>
              </a:bodyPr>
              <a:lstStyle/>
              <a:p>
                <a:r>
                  <a:rPr lang="en-US" sz="1050" dirty="0">
                    <a:solidFill>
                      <a:schemeClr val="tx2">
                        <a:lumMod val="10000"/>
                        <a:lumOff val="90000"/>
                      </a:schemeClr>
                    </a:solidFill>
                    <a:latin typeface="Miriam Fixed" panose="020F0502020204030204" pitchFamily="49" charset="-79"/>
                    <a:cs typeface="Miriam Fixed" panose="020F0502020204030204" pitchFamily="49" charset="-79"/>
                  </a:rPr>
                  <a:t>Company Profile</a:t>
                </a:r>
              </a:p>
            </p:txBody>
          </p:sp>
        </p:grpSp>
        <p:grpSp>
          <p:nvGrpSpPr>
            <p:cNvPr id="8" name="Group 7">
              <a:extLst>
                <a:ext uri="{FF2B5EF4-FFF2-40B4-BE49-F238E27FC236}">
                  <a16:creationId xmlns:a16="http://schemas.microsoft.com/office/drawing/2014/main" id="{27288F01-B745-F1DD-2939-C67783EDA638}"/>
                </a:ext>
              </a:extLst>
            </p:cNvPr>
            <p:cNvGrpSpPr/>
            <p:nvPr/>
          </p:nvGrpSpPr>
          <p:grpSpPr>
            <a:xfrm>
              <a:off x="2222340" y="336478"/>
              <a:ext cx="9365848" cy="150471"/>
              <a:chOff x="2222340" y="336478"/>
              <a:chExt cx="9365848" cy="150471"/>
            </a:xfrm>
          </p:grpSpPr>
          <p:cxnSp>
            <p:nvCxnSpPr>
              <p:cNvPr id="14" name="Straight Connector 13">
                <a:extLst>
                  <a:ext uri="{FF2B5EF4-FFF2-40B4-BE49-F238E27FC236}">
                    <a16:creationId xmlns:a16="http://schemas.microsoft.com/office/drawing/2014/main" id="{0F690ECA-E5F5-38A5-D3C6-C2E9EB77E92D}"/>
                  </a:ext>
                </a:extLst>
              </p:cNvPr>
              <p:cNvCxnSpPr>
                <a:cxnSpLocks/>
              </p:cNvCxnSpPr>
              <p:nvPr/>
            </p:nvCxnSpPr>
            <p:spPr>
              <a:xfrm>
                <a:off x="2361236" y="400890"/>
                <a:ext cx="9226952" cy="0"/>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20" name="Oval 19">
                <a:extLst>
                  <a:ext uri="{FF2B5EF4-FFF2-40B4-BE49-F238E27FC236}">
                    <a16:creationId xmlns:a16="http://schemas.microsoft.com/office/drawing/2014/main" id="{C03CCD74-CD43-7B6A-8E33-57F7C3B14480}"/>
                  </a:ext>
                </a:extLst>
              </p:cNvPr>
              <p:cNvSpPr/>
              <p:nvPr/>
            </p:nvSpPr>
            <p:spPr>
              <a:xfrm>
                <a:off x="2222340" y="336478"/>
                <a:ext cx="162046" cy="150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22">
            <a:extLst>
              <a:ext uri="{FF2B5EF4-FFF2-40B4-BE49-F238E27FC236}">
                <a16:creationId xmlns:a16="http://schemas.microsoft.com/office/drawing/2014/main" id="{2054A412-EE32-CA5A-EDC2-F4DFC11E267B}"/>
              </a:ext>
            </a:extLst>
          </p:cNvPr>
          <p:cNvGrpSpPr/>
          <p:nvPr/>
        </p:nvGrpSpPr>
        <p:grpSpPr>
          <a:xfrm>
            <a:off x="177472" y="5748733"/>
            <a:ext cx="12494881" cy="980042"/>
            <a:chOff x="177472" y="5783457"/>
            <a:chExt cx="12494881" cy="980042"/>
          </a:xfrm>
        </p:grpSpPr>
        <p:pic>
          <p:nvPicPr>
            <p:cNvPr id="30" name="Picture 29">
              <a:extLst>
                <a:ext uri="{FF2B5EF4-FFF2-40B4-BE49-F238E27FC236}">
                  <a16:creationId xmlns:a16="http://schemas.microsoft.com/office/drawing/2014/main" id="{295B9BD2-FEBE-E78E-F085-64D9F7BCB501}"/>
                </a:ext>
              </a:extLst>
            </p:cNvPr>
            <p:cNvPicPr>
              <a:picLocks noChangeAspect="1"/>
            </p:cNvPicPr>
            <p:nvPr/>
          </p:nvPicPr>
          <p:blipFill>
            <a:blip r:embed="rId2"/>
            <a:stretch>
              <a:fillRect/>
            </a:stretch>
          </p:blipFill>
          <p:spPr>
            <a:xfrm>
              <a:off x="177472" y="5783457"/>
              <a:ext cx="798654" cy="980042"/>
            </a:xfrm>
            <a:prstGeom prst="rect">
              <a:avLst/>
            </a:prstGeom>
          </p:spPr>
        </p:pic>
        <p:sp>
          <p:nvSpPr>
            <p:cNvPr id="31" name="Rectangle 30">
              <a:extLst>
                <a:ext uri="{FF2B5EF4-FFF2-40B4-BE49-F238E27FC236}">
                  <a16:creationId xmlns:a16="http://schemas.microsoft.com/office/drawing/2014/main" id="{967A0A5D-6EE5-3596-988C-6FD346BF5784}"/>
                </a:ext>
              </a:extLst>
            </p:cNvPr>
            <p:cNvSpPr/>
            <p:nvPr/>
          </p:nvSpPr>
          <p:spPr>
            <a:xfrm>
              <a:off x="10068048" y="6123370"/>
              <a:ext cx="1983130" cy="347241"/>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05EB0F11-CDA3-2846-CC3A-C77ABED721B5}"/>
                </a:ext>
              </a:extLst>
            </p:cNvPr>
            <p:cNvSpPr txBox="1"/>
            <p:nvPr/>
          </p:nvSpPr>
          <p:spPr>
            <a:xfrm>
              <a:off x="10068048" y="6170032"/>
              <a:ext cx="2604305" cy="253916"/>
            </a:xfrm>
            <a:prstGeom prst="rect">
              <a:avLst/>
            </a:prstGeom>
            <a:noFill/>
          </p:spPr>
          <p:txBody>
            <a:bodyPr wrap="square" rtlCol="0">
              <a:spAutoFit/>
            </a:bodyPr>
            <a:lstStyle/>
            <a:p>
              <a:r>
                <a:rPr lang="en-US" sz="1050" dirty="0">
                  <a:solidFill>
                    <a:schemeClr val="tx2">
                      <a:lumMod val="10000"/>
                      <a:lumOff val="90000"/>
                    </a:schemeClr>
                  </a:solidFill>
                  <a:latin typeface="Miriam Fixed" panose="020F0502020204030204" pitchFamily="49" charset="-79"/>
                  <a:cs typeface="Miriam Fixed" panose="020F0502020204030204" pitchFamily="49" charset="-79"/>
                </a:rPr>
                <a:t>makconstructionsksa.com</a:t>
              </a:r>
            </a:p>
          </p:txBody>
        </p:sp>
        <p:cxnSp>
          <p:nvCxnSpPr>
            <p:cNvPr id="33" name="Straight Connector 32">
              <a:extLst>
                <a:ext uri="{FF2B5EF4-FFF2-40B4-BE49-F238E27FC236}">
                  <a16:creationId xmlns:a16="http://schemas.microsoft.com/office/drawing/2014/main" id="{DEC0EC2C-E61D-74EE-0D74-2E682661DB37}"/>
                </a:ext>
              </a:extLst>
            </p:cNvPr>
            <p:cNvCxnSpPr>
              <a:cxnSpLocks/>
            </p:cNvCxnSpPr>
            <p:nvPr/>
          </p:nvCxnSpPr>
          <p:spPr>
            <a:xfrm>
              <a:off x="1072586" y="6273478"/>
              <a:ext cx="8569125" cy="0"/>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34" name="Oval 33">
              <a:extLst>
                <a:ext uri="{FF2B5EF4-FFF2-40B4-BE49-F238E27FC236}">
                  <a16:creationId xmlns:a16="http://schemas.microsoft.com/office/drawing/2014/main" id="{328D6687-02BB-6BB4-A71D-4119B886B7C2}"/>
                </a:ext>
              </a:extLst>
            </p:cNvPr>
            <p:cNvSpPr/>
            <p:nvPr/>
          </p:nvSpPr>
          <p:spPr>
            <a:xfrm>
              <a:off x="9560688" y="6204393"/>
              <a:ext cx="162046" cy="150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3A461AC1-5369-1A88-87EC-EC81A8EE6684}"/>
              </a:ext>
            </a:extLst>
          </p:cNvPr>
          <p:cNvSpPr txBox="1"/>
          <p:nvPr/>
        </p:nvSpPr>
        <p:spPr>
          <a:xfrm rot="16200000">
            <a:off x="-1175352" y="2257319"/>
            <a:ext cx="3923819" cy="830997"/>
          </a:xfrm>
          <a:prstGeom prst="rect">
            <a:avLst/>
          </a:prstGeom>
          <a:noFill/>
        </p:spPr>
        <p:txBody>
          <a:bodyPr wrap="square" rtlCol="0">
            <a:spAutoFit/>
          </a:bodyPr>
          <a:lstStyle/>
          <a:p>
            <a:r>
              <a:rPr lang="en-US" sz="4800" b="1" dirty="0">
                <a:solidFill>
                  <a:schemeClr val="bg2">
                    <a:lumMod val="75000"/>
                  </a:schemeClr>
                </a:solidFill>
                <a:latin typeface="Bahnschrift Light" panose="020B0502040204020203" pitchFamily="34" charset="0"/>
              </a:rPr>
              <a:t>PROJECTS</a:t>
            </a:r>
          </a:p>
        </p:txBody>
      </p:sp>
      <p:sp>
        <p:nvSpPr>
          <p:cNvPr id="3" name="TextBox 2">
            <a:extLst>
              <a:ext uri="{FF2B5EF4-FFF2-40B4-BE49-F238E27FC236}">
                <a16:creationId xmlns:a16="http://schemas.microsoft.com/office/drawing/2014/main" id="{6CC497E3-0D5D-9081-8AE4-6315B3E4E8B5}"/>
              </a:ext>
            </a:extLst>
          </p:cNvPr>
          <p:cNvSpPr txBox="1"/>
          <p:nvPr/>
        </p:nvSpPr>
        <p:spPr>
          <a:xfrm>
            <a:off x="1604055" y="642497"/>
            <a:ext cx="8983887" cy="707886"/>
          </a:xfrm>
          <a:prstGeom prst="rect">
            <a:avLst/>
          </a:prstGeom>
          <a:noFill/>
        </p:spPr>
        <p:txBody>
          <a:bodyPr wrap="square" rtlCol="0">
            <a:spAutoFit/>
          </a:bodyPr>
          <a:lstStyle/>
          <a:p>
            <a:r>
              <a:rPr lang="en-US" sz="4000" b="1" dirty="0">
                <a:latin typeface="+mj-lt"/>
              </a:rPr>
              <a:t>OUR PROJECTS</a:t>
            </a:r>
          </a:p>
        </p:txBody>
      </p:sp>
      <p:pic>
        <p:nvPicPr>
          <p:cNvPr id="6" name="Picture 5" descr="A city landscape with text&#10;&#10;Description automatically generated with medium confidence">
            <a:extLst>
              <a:ext uri="{FF2B5EF4-FFF2-40B4-BE49-F238E27FC236}">
                <a16:creationId xmlns:a16="http://schemas.microsoft.com/office/drawing/2014/main" id="{6BB3A31A-64A6-1D30-0DBA-283E7B10AF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3113" y="1333274"/>
            <a:ext cx="5870271" cy="1911494"/>
          </a:xfrm>
          <a:prstGeom prst="rect">
            <a:avLst/>
          </a:prstGeom>
        </p:spPr>
      </p:pic>
      <p:pic>
        <p:nvPicPr>
          <p:cNvPr id="12" name="Picture 11" descr="A building with a roof&#10;&#10;Description automatically generated">
            <a:extLst>
              <a:ext uri="{FF2B5EF4-FFF2-40B4-BE49-F238E27FC236}">
                <a16:creationId xmlns:a16="http://schemas.microsoft.com/office/drawing/2014/main" id="{590EB746-EFDF-DA8A-17D3-AAA6271D53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4055" y="3203921"/>
            <a:ext cx="5617545" cy="2050351"/>
          </a:xfrm>
          <a:prstGeom prst="rect">
            <a:avLst/>
          </a:prstGeom>
        </p:spPr>
      </p:pic>
      <p:pic>
        <p:nvPicPr>
          <p:cNvPr id="15" name="Picture 14" descr="A close-up of a building&#10;&#10;Description automatically generated">
            <a:extLst>
              <a:ext uri="{FF2B5EF4-FFF2-40B4-BE49-F238E27FC236}">
                <a16:creationId xmlns:a16="http://schemas.microsoft.com/office/drawing/2014/main" id="{279C33BF-5706-DFE5-8248-86DB2728E4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4712" y="1401305"/>
            <a:ext cx="5015647" cy="1782116"/>
          </a:xfrm>
          <a:prstGeom prst="rect">
            <a:avLst/>
          </a:prstGeom>
        </p:spPr>
      </p:pic>
      <p:pic>
        <p:nvPicPr>
          <p:cNvPr id="17" name="Picture 16" descr="A high rise buildings in a city&#10;&#10;Description automatically generated">
            <a:extLst>
              <a:ext uri="{FF2B5EF4-FFF2-40B4-BE49-F238E27FC236}">
                <a16:creationId xmlns:a16="http://schemas.microsoft.com/office/drawing/2014/main" id="{AEF65431-14F1-D453-612E-E451886F2F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42251" y="3363280"/>
            <a:ext cx="5015647" cy="1788366"/>
          </a:xfrm>
          <a:prstGeom prst="rect">
            <a:avLst/>
          </a:prstGeom>
        </p:spPr>
      </p:pic>
    </p:spTree>
    <p:extLst>
      <p:ext uri="{BB962C8B-B14F-4D97-AF65-F5344CB8AC3E}">
        <p14:creationId xmlns:p14="http://schemas.microsoft.com/office/powerpoint/2010/main" val="19471393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D1917-2D5F-3CE8-93CD-90F16D2A7FB8}"/>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3EC9CDFB-B2A8-9F9B-D333-4BF81B305170}"/>
              </a:ext>
            </a:extLst>
          </p:cNvPr>
          <p:cNvGrpSpPr/>
          <p:nvPr/>
        </p:nvGrpSpPr>
        <p:grpSpPr>
          <a:xfrm>
            <a:off x="190961" y="186371"/>
            <a:ext cx="11397227" cy="347240"/>
            <a:chOff x="190961" y="186371"/>
            <a:chExt cx="11397227" cy="347240"/>
          </a:xfrm>
        </p:grpSpPr>
        <p:grpSp>
          <p:nvGrpSpPr>
            <p:cNvPr id="7" name="Group 6">
              <a:extLst>
                <a:ext uri="{FF2B5EF4-FFF2-40B4-BE49-F238E27FC236}">
                  <a16:creationId xmlns:a16="http://schemas.microsoft.com/office/drawing/2014/main" id="{1C0E4F14-75A8-6B17-5A3F-FCEDF8C0FC67}"/>
                </a:ext>
              </a:extLst>
            </p:cNvPr>
            <p:cNvGrpSpPr/>
            <p:nvPr/>
          </p:nvGrpSpPr>
          <p:grpSpPr>
            <a:xfrm>
              <a:off x="190961" y="186371"/>
              <a:ext cx="2604305" cy="347240"/>
              <a:chOff x="10498241" y="295156"/>
              <a:chExt cx="2604305" cy="347240"/>
            </a:xfrm>
          </p:grpSpPr>
          <p:sp>
            <p:nvSpPr>
              <p:cNvPr id="21" name="Rectangle 20">
                <a:extLst>
                  <a:ext uri="{FF2B5EF4-FFF2-40B4-BE49-F238E27FC236}">
                    <a16:creationId xmlns:a16="http://schemas.microsoft.com/office/drawing/2014/main" id="{B4264FF1-6705-2218-845B-4DF78DD0E1B2}"/>
                  </a:ext>
                </a:extLst>
              </p:cNvPr>
              <p:cNvSpPr/>
              <p:nvPr/>
            </p:nvSpPr>
            <p:spPr>
              <a:xfrm>
                <a:off x="10498241" y="295156"/>
                <a:ext cx="1446833" cy="347240"/>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0380A3A-8623-1F6D-017C-CD76D3A84A82}"/>
                  </a:ext>
                </a:extLst>
              </p:cNvPr>
              <p:cNvSpPr txBox="1"/>
              <p:nvPr/>
            </p:nvSpPr>
            <p:spPr>
              <a:xfrm>
                <a:off x="10498241" y="341818"/>
                <a:ext cx="2604305" cy="253916"/>
              </a:xfrm>
              <a:prstGeom prst="rect">
                <a:avLst/>
              </a:prstGeom>
              <a:noFill/>
            </p:spPr>
            <p:txBody>
              <a:bodyPr wrap="square" rtlCol="0">
                <a:spAutoFit/>
              </a:bodyPr>
              <a:lstStyle/>
              <a:p>
                <a:r>
                  <a:rPr lang="en-US" sz="1050" dirty="0">
                    <a:solidFill>
                      <a:schemeClr val="tx2">
                        <a:lumMod val="10000"/>
                        <a:lumOff val="90000"/>
                      </a:schemeClr>
                    </a:solidFill>
                    <a:latin typeface="Miriam Fixed" panose="020F0502020204030204" pitchFamily="49" charset="-79"/>
                    <a:cs typeface="Miriam Fixed" panose="020F0502020204030204" pitchFamily="49" charset="-79"/>
                  </a:rPr>
                  <a:t>Company Profile</a:t>
                </a:r>
              </a:p>
            </p:txBody>
          </p:sp>
        </p:grpSp>
        <p:grpSp>
          <p:nvGrpSpPr>
            <p:cNvPr id="8" name="Group 7">
              <a:extLst>
                <a:ext uri="{FF2B5EF4-FFF2-40B4-BE49-F238E27FC236}">
                  <a16:creationId xmlns:a16="http://schemas.microsoft.com/office/drawing/2014/main" id="{17F9F167-EE1A-0015-0430-9831A0C34885}"/>
                </a:ext>
              </a:extLst>
            </p:cNvPr>
            <p:cNvGrpSpPr/>
            <p:nvPr/>
          </p:nvGrpSpPr>
          <p:grpSpPr>
            <a:xfrm>
              <a:off x="2222340" y="336478"/>
              <a:ext cx="9365848" cy="150471"/>
              <a:chOff x="2222340" y="336478"/>
              <a:chExt cx="9365848" cy="150471"/>
            </a:xfrm>
          </p:grpSpPr>
          <p:cxnSp>
            <p:nvCxnSpPr>
              <p:cNvPr id="14" name="Straight Connector 13">
                <a:extLst>
                  <a:ext uri="{FF2B5EF4-FFF2-40B4-BE49-F238E27FC236}">
                    <a16:creationId xmlns:a16="http://schemas.microsoft.com/office/drawing/2014/main" id="{66030D8D-8876-8820-950F-C4AC3D099CAF}"/>
                  </a:ext>
                </a:extLst>
              </p:cNvPr>
              <p:cNvCxnSpPr>
                <a:cxnSpLocks/>
              </p:cNvCxnSpPr>
              <p:nvPr/>
            </p:nvCxnSpPr>
            <p:spPr>
              <a:xfrm>
                <a:off x="2361236" y="400890"/>
                <a:ext cx="9226952" cy="0"/>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20" name="Oval 19">
                <a:extLst>
                  <a:ext uri="{FF2B5EF4-FFF2-40B4-BE49-F238E27FC236}">
                    <a16:creationId xmlns:a16="http://schemas.microsoft.com/office/drawing/2014/main" id="{B9625AB1-DA99-1A8B-1F0C-7DE9D10E4266}"/>
                  </a:ext>
                </a:extLst>
              </p:cNvPr>
              <p:cNvSpPr/>
              <p:nvPr/>
            </p:nvSpPr>
            <p:spPr>
              <a:xfrm>
                <a:off x="2222340" y="336478"/>
                <a:ext cx="162046" cy="150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22">
            <a:extLst>
              <a:ext uri="{FF2B5EF4-FFF2-40B4-BE49-F238E27FC236}">
                <a16:creationId xmlns:a16="http://schemas.microsoft.com/office/drawing/2014/main" id="{447B2BC2-64C8-04C9-89F3-2C08A74F96B7}"/>
              </a:ext>
            </a:extLst>
          </p:cNvPr>
          <p:cNvGrpSpPr/>
          <p:nvPr/>
        </p:nvGrpSpPr>
        <p:grpSpPr>
          <a:xfrm>
            <a:off x="177472" y="5748733"/>
            <a:ext cx="12494881" cy="980042"/>
            <a:chOff x="177472" y="5783457"/>
            <a:chExt cx="12494881" cy="980042"/>
          </a:xfrm>
        </p:grpSpPr>
        <p:pic>
          <p:nvPicPr>
            <p:cNvPr id="30" name="Picture 29">
              <a:extLst>
                <a:ext uri="{FF2B5EF4-FFF2-40B4-BE49-F238E27FC236}">
                  <a16:creationId xmlns:a16="http://schemas.microsoft.com/office/drawing/2014/main" id="{47000B11-8A70-28C7-6328-F64209544D76}"/>
                </a:ext>
              </a:extLst>
            </p:cNvPr>
            <p:cNvPicPr>
              <a:picLocks noChangeAspect="1"/>
            </p:cNvPicPr>
            <p:nvPr/>
          </p:nvPicPr>
          <p:blipFill>
            <a:blip r:embed="rId2"/>
            <a:stretch>
              <a:fillRect/>
            </a:stretch>
          </p:blipFill>
          <p:spPr>
            <a:xfrm>
              <a:off x="177472" y="5783457"/>
              <a:ext cx="798654" cy="980042"/>
            </a:xfrm>
            <a:prstGeom prst="rect">
              <a:avLst/>
            </a:prstGeom>
          </p:spPr>
        </p:pic>
        <p:sp>
          <p:nvSpPr>
            <p:cNvPr id="31" name="Rectangle 30">
              <a:extLst>
                <a:ext uri="{FF2B5EF4-FFF2-40B4-BE49-F238E27FC236}">
                  <a16:creationId xmlns:a16="http://schemas.microsoft.com/office/drawing/2014/main" id="{8CCB8CC7-5ED9-7C93-162A-295B19F492C8}"/>
                </a:ext>
              </a:extLst>
            </p:cNvPr>
            <p:cNvSpPr/>
            <p:nvPr/>
          </p:nvSpPr>
          <p:spPr>
            <a:xfrm>
              <a:off x="10068048" y="6123370"/>
              <a:ext cx="1983130" cy="347241"/>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DCAAF5A8-3CC0-A572-D416-D457567B1154}"/>
                </a:ext>
              </a:extLst>
            </p:cNvPr>
            <p:cNvSpPr txBox="1"/>
            <p:nvPr/>
          </p:nvSpPr>
          <p:spPr>
            <a:xfrm>
              <a:off x="10068048" y="6170032"/>
              <a:ext cx="2604305" cy="253916"/>
            </a:xfrm>
            <a:prstGeom prst="rect">
              <a:avLst/>
            </a:prstGeom>
            <a:noFill/>
          </p:spPr>
          <p:txBody>
            <a:bodyPr wrap="square" rtlCol="0">
              <a:spAutoFit/>
            </a:bodyPr>
            <a:lstStyle/>
            <a:p>
              <a:r>
                <a:rPr lang="en-US" sz="1050" dirty="0">
                  <a:solidFill>
                    <a:schemeClr val="tx2">
                      <a:lumMod val="10000"/>
                      <a:lumOff val="90000"/>
                    </a:schemeClr>
                  </a:solidFill>
                  <a:latin typeface="Miriam Fixed" panose="020F0502020204030204" pitchFamily="49" charset="-79"/>
                  <a:cs typeface="Miriam Fixed" panose="020F0502020204030204" pitchFamily="49" charset="-79"/>
                </a:rPr>
                <a:t>makconstructionsksa.com</a:t>
              </a:r>
            </a:p>
          </p:txBody>
        </p:sp>
        <p:cxnSp>
          <p:nvCxnSpPr>
            <p:cNvPr id="33" name="Straight Connector 32">
              <a:extLst>
                <a:ext uri="{FF2B5EF4-FFF2-40B4-BE49-F238E27FC236}">
                  <a16:creationId xmlns:a16="http://schemas.microsoft.com/office/drawing/2014/main" id="{9D78BDDE-44AA-3435-D981-10A33133C8DC}"/>
                </a:ext>
              </a:extLst>
            </p:cNvPr>
            <p:cNvCxnSpPr>
              <a:cxnSpLocks/>
            </p:cNvCxnSpPr>
            <p:nvPr/>
          </p:nvCxnSpPr>
          <p:spPr>
            <a:xfrm>
              <a:off x="1072586" y="6273478"/>
              <a:ext cx="8569125" cy="0"/>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34" name="Oval 33">
              <a:extLst>
                <a:ext uri="{FF2B5EF4-FFF2-40B4-BE49-F238E27FC236}">
                  <a16:creationId xmlns:a16="http://schemas.microsoft.com/office/drawing/2014/main" id="{CACA7816-B2D5-430B-260C-A10220C9FD05}"/>
                </a:ext>
              </a:extLst>
            </p:cNvPr>
            <p:cNvSpPr/>
            <p:nvPr/>
          </p:nvSpPr>
          <p:spPr>
            <a:xfrm>
              <a:off x="9560688" y="6204393"/>
              <a:ext cx="162046" cy="150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14A1CBD0-2A7A-7798-D4D3-F3B312F77A26}"/>
              </a:ext>
            </a:extLst>
          </p:cNvPr>
          <p:cNvSpPr txBox="1"/>
          <p:nvPr/>
        </p:nvSpPr>
        <p:spPr>
          <a:xfrm rot="16200000">
            <a:off x="-1175352" y="2257319"/>
            <a:ext cx="3923819" cy="830997"/>
          </a:xfrm>
          <a:prstGeom prst="rect">
            <a:avLst/>
          </a:prstGeom>
          <a:noFill/>
        </p:spPr>
        <p:txBody>
          <a:bodyPr wrap="square" rtlCol="0">
            <a:spAutoFit/>
          </a:bodyPr>
          <a:lstStyle/>
          <a:p>
            <a:r>
              <a:rPr lang="en-US" sz="4800" b="1" dirty="0">
                <a:solidFill>
                  <a:schemeClr val="bg2">
                    <a:lumMod val="75000"/>
                  </a:schemeClr>
                </a:solidFill>
                <a:latin typeface="Bahnschrift Light" panose="020B0502040204020203" pitchFamily="34" charset="0"/>
              </a:rPr>
              <a:t>PROJECTS</a:t>
            </a:r>
          </a:p>
        </p:txBody>
      </p:sp>
      <p:sp>
        <p:nvSpPr>
          <p:cNvPr id="3" name="TextBox 2">
            <a:extLst>
              <a:ext uri="{FF2B5EF4-FFF2-40B4-BE49-F238E27FC236}">
                <a16:creationId xmlns:a16="http://schemas.microsoft.com/office/drawing/2014/main" id="{2F129F07-E475-1E1F-4A06-D0466675433C}"/>
              </a:ext>
            </a:extLst>
          </p:cNvPr>
          <p:cNvSpPr txBox="1"/>
          <p:nvPr/>
        </p:nvSpPr>
        <p:spPr>
          <a:xfrm>
            <a:off x="1604055" y="642497"/>
            <a:ext cx="8983887" cy="707886"/>
          </a:xfrm>
          <a:prstGeom prst="rect">
            <a:avLst/>
          </a:prstGeom>
          <a:noFill/>
        </p:spPr>
        <p:txBody>
          <a:bodyPr wrap="square" rtlCol="0">
            <a:spAutoFit/>
          </a:bodyPr>
          <a:lstStyle/>
          <a:p>
            <a:r>
              <a:rPr lang="en-US" sz="4000" b="1" dirty="0">
                <a:latin typeface="+mj-lt"/>
              </a:rPr>
              <a:t>OUR PROJECTS</a:t>
            </a:r>
          </a:p>
        </p:txBody>
      </p:sp>
      <p:pic>
        <p:nvPicPr>
          <p:cNvPr id="9" name="Picture 8" descr="A close-up of a road&#10;&#10;Description automatically generated">
            <a:extLst>
              <a:ext uri="{FF2B5EF4-FFF2-40B4-BE49-F238E27FC236}">
                <a16:creationId xmlns:a16="http://schemas.microsoft.com/office/drawing/2014/main" id="{16BE37ED-70ED-F302-B01B-2D27B398CB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4055" y="1591989"/>
            <a:ext cx="5465914" cy="3783328"/>
          </a:xfrm>
          <a:prstGeom prst="rect">
            <a:avLst/>
          </a:prstGeom>
        </p:spPr>
      </p:pic>
      <p:pic>
        <p:nvPicPr>
          <p:cNvPr id="11" name="Picture 10" descr="A group of buildings with text&#10;&#10;Description automatically generated">
            <a:extLst>
              <a:ext uri="{FF2B5EF4-FFF2-40B4-BE49-F238E27FC236}">
                <a16:creationId xmlns:a16="http://schemas.microsoft.com/office/drawing/2014/main" id="{A60DA6F3-4443-2E9E-73F1-0BB186CF63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1933" y="1837683"/>
            <a:ext cx="5552237" cy="3537623"/>
          </a:xfrm>
          <a:prstGeom prst="rect">
            <a:avLst/>
          </a:prstGeom>
        </p:spPr>
      </p:pic>
    </p:spTree>
    <p:extLst>
      <p:ext uri="{BB962C8B-B14F-4D97-AF65-F5344CB8AC3E}">
        <p14:creationId xmlns:p14="http://schemas.microsoft.com/office/powerpoint/2010/main" val="20142447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62408-277A-C2E1-445E-920E01BD6F72}"/>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4C4701C3-BF65-AB6C-C764-18FB1AE14DF2}"/>
              </a:ext>
            </a:extLst>
          </p:cNvPr>
          <p:cNvGrpSpPr/>
          <p:nvPr/>
        </p:nvGrpSpPr>
        <p:grpSpPr>
          <a:xfrm>
            <a:off x="190961" y="186371"/>
            <a:ext cx="11397227" cy="347240"/>
            <a:chOff x="190961" y="186371"/>
            <a:chExt cx="11397227" cy="347240"/>
          </a:xfrm>
        </p:grpSpPr>
        <p:grpSp>
          <p:nvGrpSpPr>
            <p:cNvPr id="7" name="Group 6">
              <a:extLst>
                <a:ext uri="{FF2B5EF4-FFF2-40B4-BE49-F238E27FC236}">
                  <a16:creationId xmlns:a16="http://schemas.microsoft.com/office/drawing/2014/main" id="{F60160B7-5106-F68C-02BA-48E8629B0136}"/>
                </a:ext>
              </a:extLst>
            </p:cNvPr>
            <p:cNvGrpSpPr/>
            <p:nvPr/>
          </p:nvGrpSpPr>
          <p:grpSpPr>
            <a:xfrm>
              <a:off x="190961" y="186371"/>
              <a:ext cx="2604305" cy="347240"/>
              <a:chOff x="10498241" y="295156"/>
              <a:chExt cx="2604305" cy="347240"/>
            </a:xfrm>
          </p:grpSpPr>
          <p:sp>
            <p:nvSpPr>
              <p:cNvPr id="21" name="Rectangle 20">
                <a:extLst>
                  <a:ext uri="{FF2B5EF4-FFF2-40B4-BE49-F238E27FC236}">
                    <a16:creationId xmlns:a16="http://schemas.microsoft.com/office/drawing/2014/main" id="{8AFCCD6A-5974-7389-1240-FFE6DBE70099}"/>
                  </a:ext>
                </a:extLst>
              </p:cNvPr>
              <p:cNvSpPr/>
              <p:nvPr/>
            </p:nvSpPr>
            <p:spPr>
              <a:xfrm>
                <a:off x="10498241" y="295156"/>
                <a:ext cx="1446833" cy="347240"/>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D429B33-0F30-3AE1-7C22-2625026FD8F4}"/>
                  </a:ext>
                </a:extLst>
              </p:cNvPr>
              <p:cNvSpPr txBox="1"/>
              <p:nvPr/>
            </p:nvSpPr>
            <p:spPr>
              <a:xfrm>
                <a:off x="10498241" y="341818"/>
                <a:ext cx="2604305" cy="253916"/>
              </a:xfrm>
              <a:prstGeom prst="rect">
                <a:avLst/>
              </a:prstGeom>
              <a:noFill/>
            </p:spPr>
            <p:txBody>
              <a:bodyPr wrap="square" rtlCol="0">
                <a:spAutoFit/>
              </a:bodyPr>
              <a:lstStyle/>
              <a:p>
                <a:r>
                  <a:rPr lang="en-US" sz="1050" dirty="0">
                    <a:solidFill>
                      <a:schemeClr val="tx2">
                        <a:lumMod val="10000"/>
                        <a:lumOff val="90000"/>
                      </a:schemeClr>
                    </a:solidFill>
                    <a:latin typeface="Miriam Fixed" panose="020F0502020204030204" pitchFamily="49" charset="-79"/>
                    <a:cs typeface="Miriam Fixed" panose="020F0502020204030204" pitchFamily="49" charset="-79"/>
                  </a:rPr>
                  <a:t>Company Profile</a:t>
                </a:r>
              </a:p>
            </p:txBody>
          </p:sp>
        </p:grpSp>
        <p:grpSp>
          <p:nvGrpSpPr>
            <p:cNvPr id="8" name="Group 7">
              <a:extLst>
                <a:ext uri="{FF2B5EF4-FFF2-40B4-BE49-F238E27FC236}">
                  <a16:creationId xmlns:a16="http://schemas.microsoft.com/office/drawing/2014/main" id="{EDE7BBF7-FE53-09EC-13BA-1CF80C538A89}"/>
                </a:ext>
              </a:extLst>
            </p:cNvPr>
            <p:cNvGrpSpPr/>
            <p:nvPr/>
          </p:nvGrpSpPr>
          <p:grpSpPr>
            <a:xfrm>
              <a:off x="2222340" y="336478"/>
              <a:ext cx="9365848" cy="150471"/>
              <a:chOff x="2222340" y="336478"/>
              <a:chExt cx="9365848" cy="150471"/>
            </a:xfrm>
          </p:grpSpPr>
          <p:cxnSp>
            <p:nvCxnSpPr>
              <p:cNvPr id="14" name="Straight Connector 13">
                <a:extLst>
                  <a:ext uri="{FF2B5EF4-FFF2-40B4-BE49-F238E27FC236}">
                    <a16:creationId xmlns:a16="http://schemas.microsoft.com/office/drawing/2014/main" id="{DEF5F7D6-A152-2E6D-4D6D-E92F6696F190}"/>
                  </a:ext>
                </a:extLst>
              </p:cNvPr>
              <p:cNvCxnSpPr>
                <a:cxnSpLocks/>
              </p:cNvCxnSpPr>
              <p:nvPr/>
            </p:nvCxnSpPr>
            <p:spPr>
              <a:xfrm>
                <a:off x="2361236" y="400890"/>
                <a:ext cx="9226952" cy="0"/>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20" name="Oval 19">
                <a:extLst>
                  <a:ext uri="{FF2B5EF4-FFF2-40B4-BE49-F238E27FC236}">
                    <a16:creationId xmlns:a16="http://schemas.microsoft.com/office/drawing/2014/main" id="{4EE6D9B7-FB46-721F-9AB2-6986F6016880}"/>
                  </a:ext>
                </a:extLst>
              </p:cNvPr>
              <p:cNvSpPr/>
              <p:nvPr/>
            </p:nvSpPr>
            <p:spPr>
              <a:xfrm>
                <a:off x="2222340" y="336478"/>
                <a:ext cx="162046" cy="150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22">
            <a:extLst>
              <a:ext uri="{FF2B5EF4-FFF2-40B4-BE49-F238E27FC236}">
                <a16:creationId xmlns:a16="http://schemas.microsoft.com/office/drawing/2014/main" id="{B219CCA5-04F0-96EC-B373-87D4D71F922B}"/>
              </a:ext>
            </a:extLst>
          </p:cNvPr>
          <p:cNvGrpSpPr/>
          <p:nvPr/>
        </p:nvGrpSpPr>
        <p:grpSpPr>
          <a:xfrm>
            <a:off x="177472" y="5748733"/>
            <a:ext cx="12494881" cy="980042"/>
            <a:chOff x="177472" y="5783457"/>
            <a:chExt cx="12494881" cy="980042"/>
          </a:xfrm>
        </p:grpSpPr>
        <p:pic>
          <p:nvPicPr>
            <p:cNvPr id="30" name="Picture 29">
              <a:extLst>
                <a:ext uri="{FF2B5EF4-FFF2-40B4-BE49-F238E27FC236}">
                  <a16:creationId xmlns:a16="http://schemas.microsoft.com/office/drawing/2014/main" id="{FC9E5660-AD50-D391-DEE3-5EF44BE62F01}"/>
                </a:ext>
              </a:extLst>
            </p:cNvPr>
            <p:cNvPicPr>
              <a:picLocks noChangeAspect="1"/>
            </p:cNvPicPr>
            <p:nvPr/>
          </p:nvPicPr>
          <p:blipFill>
            <a:blip r:embed="rId2"/>
            <a:stretch>
              <a:fillRect/>
            </a:stretch>
          </p:blipFill>
          <p:spPr>
            <a:xfrm>
              <a:off x="177472" y="5783457"/>
              <a:ext cx="798654" cy="980042"/>
            </a:xfrm>
            <a:prstGeom prst="rect">
              <a:avLst/>
            </a:prstGeom>
          </p:spPr>
        </p:pic>
        <p:sp>
          <p:nvSpPr>
            <p:cNvPr id="31" name="Rectangle 30">
              <a:extLst>
                <a:ext uri="{FF2B5EF4-FFF2-40B4-BE49-F238E27FC236}">
                  <a16:creationId xmlns:a16="http://schemas.microsoft.com/office/drawing/2014/main" id="{F7762CA2-82BE-5D6C-E7D6-E6AFF2BC1E72}"/>
                </a:ext>
              </a:extLst>
            </p:cNvPr>
            <p:cNvSpPr/>
            <p:nvPr/>
          </p:nvSpPr>
          <p:spPr>
            <a:xfrm>
              <a:off x="10068048" y="6123370"/>
              <a:ext cx="1983130" cy="347241"/>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F22B9008-F4C9-4CBD-30EE-4E80AC4D3038}"/>
                </a:ext>
              </a:extLst>
            </p:cNvPr>
            <p:cNvSpPr txBox="1"/>
            <p:nvPr/>
          </p:nvSpPr>
          <p:spPr>
            <a:xfrm>
              <a:off x="10068048" y="6170032"/>
              <a:ext cx="2604305" cy="253916"/>
            </a:xfrm>
            <a:prstGeom prst="rect">
              <a:avLst/>
            </a:prstGeom>
            <a:noFill/>
          </p:spPr>
          <p:txBody>
            <a:bodyPr wrap="square" rtlCol="0">
              <a:spAutoFit/>
            </a:bodyPr>
            <a:lstStyle/>
            <a:p>
              <a:r>
                <a:rPr lang="en-US" sz="1050" dirty="0">
                  <a:solidFill>
                    <a:schemeClr val="tx2">
                      <a:lumMod val="10000"/>
                      <a:lumOff val="90000"/>
                    </a:schemeClr>
                  </a:solidFill>
                  <a:latin typeface="Miriam Fixed" panose="020F0502020204030204" pitchFamily="49" charset="-79"/>
                  <a:cs typeface="Miriam Fixed" panose="020F0502020204030204" pitchFamily="49" charset="-79"/>
                </a:rPr>
                <a:t>makconstructionsksa.com</a:t>
              </a:r>
            </a:p>
          </p:txBody>
        </p:sp>
        <p:cxnSp>
          <p:nvCxnSpPr>
            <p:cNvPr id="33" name="Straight Connector 32">
              <a:extLst>
                <a:ext uri="{FF2B5EF4-FFF2-40B4-BE49-F238E27FC236}">
                  <a16:creationId xmlns:a16="http://schemas.microsoft.com/office/drawing/2014/main" id="{1A8461B3-D719-87A2-A4AE-139C12F427C9}"/>
                </a:ext>
              </a:extLst>
            </p:cNvPr>
            <p:cNvCxnSpPr>
              <a:cxnSpLocks/>
            </p:cNvCxnSpPr>
            <p:nvPr/>
          </p:nvCxnSpPr>
          <p:spPr>
            <a:xfrm>
              <a:off x="1072586" y="6273478"/>
              <a:ext cx="8569125" cy="0"/>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34" name="Oval 33">
              <a:extLst>
                <a:ext uri="{FF2B5EF4-FFF2-40B4-BE49-F238E27FC236}">
                  <a16:creationId xmlns:a16="http://schemas.microsoft.com/office/drawing/2014/main" id="{E670234D-FBA3-4C92-53D6-D8A0B1F1B678}"/>
                </a:ext>
              </a:extLst>
            </p:cNvPr>
            <p:cNvSpPr/>
            <p:nvPr/>
          </p:nvSpPr>
          <p:spPr>
            <a:xfrm>
              <a:off x="9560688" y="6204393"/>
              <a:ext cx="162046" cy="150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255A010F-19BF-0CA7-DF84-F61BE48F874D}"/>
              </a:ext>
            </a:extLst>
          </p:cNvPr>
          <p:cNvSpPr txBox="1"/>
          <p:nvPr/>
        </p:nvSpPr>
        <p:spPr>
          <a:xfrm rot="16200000">
            <a:off x="-1175352" y="2257319"/>
            <a:ext cx="3923819" cy="830997"/>
          </a:xfrm>
          <a:prstGeom prst="rect">
            <a:avLst/>
          </a:prstGeom>
          <a:noFill/>
        </p:spPr>
        <p:txBody>
          <a:bodyPr wrap="square" rtlCol="0">
            <a:spAutoFit/>
          </a:bodyPr>
          <a:lstStyle/>
          <a:p>
            <a:r>
              <a:rPr lang="en-US" sz="4800" b="1" dirty="0">
                <a:solidFill>
                  <a:schemeClr val="bg2">
                    <a:lumMod val="75000"/>
                  </a:schemeClr>
                </a:solidFill>
                <a:latin typeface="Bahnschrift Light" panose="020B0502040204020203" pitchFamily="34" charset="0"/>
              </a:rPr>
              <a:t>PROJECTS</a:t>
            </a:r>
          </a:p>
        </p:txBody>
      </p:sp>
      <p:sp>
        <p:nvSpPr>
          <p:cNvPr id="3" name="TextBox 2">
            <a:extLst>
              <a:ext uri="{FF2B5EF4-FFF2-40B4-BE49-F238E27FC236}">
                <a16:creationId xmlns:a16="http://schemas.microsoft.com/office/drawing/2014/main" id="{877B4568-010C-0F9F-2C24-56CB8F3ABCAC}"/>
              </a:ext>
            </a:extLst>
          </p:cNvPr>
          <p:cNvSpPr txBox="1"/>
          <p:nvPr/>
        </p:nvSpPr>
        <p:spPr>
          <a:xfrm>
            <a:off x="1604055" y="642497"/>
            <a:ext cx="8983887" cy="707886"/>
          </a:xfrm>
          <a:prstGeom prst="rect">
            <a:avLst/>
          </a:prstGeom>
          <a:noFill/>
        </p:spPr>
        <p:txBody>
          <a:bodyPr wrap="square" rtlCol="0">
            <a:spAutoFit/>
          </a:bodyPr>
          <a:lstStyle/>
          <a:p>
            <a:r>
              <a:rPr lang="en-US" sz="4000" b="1" dirty="0">
                <a:latin typeface="+mj-lt"/>
              </a:rPr>
              <a:t>OUR PROJECTS</a:t>
            </a:r>
          </a:p>
        </p:txBody>
      </p:sp>
      <p:pic>
        <p:nvPicPr>
          <p:cNvPr id="6" name="Picture 5" descr="A group of buildings with text&#10;&#10;Description automatically generated">
            <a:extLst>
              <a:ext uri="{FF2B5EF4-FFF2-40B4-BE49-F238E27FC236}">
                <a16:creationId xmlns:a16="http://schemas.microsoft.com/office/drawing/2014/main" id="{A766B103-CFF2-8D4B-0312-6B1957B380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7454" y="1591989"/>
            <a:ext cx="5165652" cy="3475595"/>
          </a:xfrm>
          <a:prstGeom prst="rect">
            <a:avLst/>
          </a:prstGeom>
        </p:spPr>
      </p:pic>
      <p:pic>
        <p:nvPicPr>
          <p:cNvPr id="12" name="Picture 11" descr="A group of buildings with a beach and a beach&#10;&#10;Description automatically generated">
            <a:extLst>
              <a:ext uri="{FF2B5EF4-FFF2-40B4-BE49-F238E27FC236}">
                <a16:creationId xmlns:a16="http://schemas.microsoft.com/office/drawing/2014/main" id="{C724B698-5231-20E1-E371-021234A294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6596" y="1591988"/>
            <a:ext cx="5338893" cy="3475591"/>
          </a:xfrm>
          <a:prstGeom prst="rect">
            <a:avLst/>
          </a:prstGeom>
        </p:spPr>
      </p:pic>
    </p:spTree>
    <p:extLst>
      <p:ext uri="{BB962C8B-B14F-4D97-AF65-F5344CB8AC3E}">
        <p14:creationId xmlns:p14="http://schemas.microsoft.com/office/powerpoint/2010/main" val="907872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C647B-F470-F443-5241-70A80FB45617}"/>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15C98A66-A637-1D54-6360-AF91FD417171}"/>
              </a:ext>
            </a:extLst>
          </p:cNvPr>
          <p:cNvGrpSpPr/>
          <p:nvPr/>
        </p:nvGrpSpPr>
        <p:grpSpPr>
          <a:xfrm>
            <a:off x="190961" y="186371"/>
            <a:ext cx="11397227" cy="347240"/>
            <a:chOff x="190961" y="186371"/>
            <a:chExt cx="11397227" cy="347240"/>
          </a:xfrm>
        </p:grpSpPr>
        <p:grpSp>
          <p:nvGrpSpPr>
            <p:cNvPr id="7" name="Group 6">
              <a:extLst>
                <a:ext uri="{FF2B5EF4-FFF2-40B4-BE49-F238E27FC236}">
                  <a16:creationId xmlns:a16="http://schemas.microsoft.com/office/drawing/2014/main" id="{5C08DC85-B1B1-7760-BB28-CB25685FCF85}"/>
                </a:ext>
              </a:extLst>
            </p:cNvPr>
            <p:cNvGrpSpPr/>
            <p:nvPr/>
          </p:nvGrpSpPr>
          <p:grpSpPr>
            <a:xfrm>
              <a:off x="190961" y="186371"/>
              <a:ext cx="2604305" cy="347240"/>
              <a:chOff x="10498241" y="295156"/>
              <a:chExt cx="2604305" cy="347240"/>
            </a:xfrm>
          </p:grpSpPr>
          <p:sp>
            <p:nvSpPr>
              <p:cNvPr id="21" name="Rectangle 20">
                <a:extLst>
                  <a:ext uri="{FF2B5EF4-FFF2-40B4-BE49-F238E27FC236}">
                    <a16:creationId xmlns:a16="http://schemas.microsoft.com/office/drawing/2014/main" id="{976CA3C0-88CE-44B1-2539-DECD4A3036F2}"/>
                  </a:ext>
                </a:extLst>
              </p:cNvPr>
              <p:cNvSpPr/>
              <p:nvPr/>
            </p:nvSpPr>
            <p:spPr>
              <a:xfrm>
                <a:off x="10498241" y="295156"/>
                <a:ext cx="1446833" cy="347240"/>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062BD00-210C-F060-7D0E-CBECE6BFEE13}"/>
                  </a:ext>
                </a:extLst>
              </p:cNvPr>
              <p:cNvSpPr txBox="1"/>
              <p:nvPr/>
            </p:nvSpPr>
            <p:spPr>
              <a:xfrm>
                <a:off x="10498241" y="341818"/>
                <a:ext cx="2604305" cy="253916"/>
              </a:xfrm>
              <a:prstGeom prst="rect">
                <a:avLst/>
              </a:prstGeom>
              <a:noFill/>
            </p:spPr>
            <p:txBody>
              <a:bodyPr wrap="square" rtlCol="0">
                <a:spAutoFit/>
              </a:bodyPr>
              <a:lstStyle/>
              <a:p>
                <a:r>
                  <a:rPr lang="en-US" sz="1050" dirty="0">
                    <a:solidFill>
                      <a:schemeClr val="tx2">
                        <a:lumMod val="10000"/>
                        <a:lumOff val="90000"/>
                      </a:schemeClr>
                    </a:solidFill>
                    <a:latin typeface="Miriam Fixed" panose="020F0502020204030204" pitchFamily="49" charset="-79"/>
                    <a:cs typeface="Miriam Fixed" panose="020F0502020204030204" pitchFamily="49" charset="-79"/>
                  </a:rPr>
                  <a:t>Company Profile</a:t>
                </a:r>
              </a:p>
            </p:txBody>
          </p:sp>
        </p:grpSp>
        <p:grpSp>
          <p:nvGrpSpPr>
            <p:cNvPr id="8" name="Group 7">
              <a:extLst>
                <a:ext uri="{FF2B5EF4-FFF2-40B4-BE49-F238E27FC236}">
                  <a16:creationId xmlns:a16="http://schemas.microsoft.com/office/drawing/2014/main" id="{85139C4C-A3E5-84F6-6BE9-0C48638C5242}"/>
                </a:ext>
              </a:extLst>
            </p:cNvPr>
            <p:cNvGrpSpPr/>
            <p:nvPr/>
          </p:nvGrpSpPr>
          <p:grpSpPr>
            <a:xfrm>
              <a:off x="2222340" y="336478"/>
              <a:ext cx="9365848" cy="150471"/>
              <a:chOff x="2222340" y="336478"/>
              <a:chExt cx="9365848" cy="150471"/>
            </a:xfrm>
          </p:grpSpPr>
          <p:cxnSp>
            <p:nvCxnSpPr>
              <p:cNvPr id="14" name="Straight Connector 13">
                <a:extLst>
                  <a:ext uri="{FF2B5EF4-FFF2-40B4-BE49-F238E27FC236}">
                    <a16:creationId xmlns:a16="http://schemas.microsoft.com/office/drawing/2014/main" id="{C492AF59-236D-8A45-F30D-8286D970AB5F}"/>
                  </a:ext>
                </a:extLst>
              </p:cNvPr>
              <p:cNvCxnSpPr>
                <a:cxnSpLocks/>
              </p:cNvCxnSpPr>
              <p:nvPr/>
            </p:nvCxnSpPr>
            <p:spPr>
              <a:xfrm>
                <a:off x="2361236" y="400890"/>
                <a:ext cx="9226952" cy="0"/>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20" name="Oval 19">
                <a:extLst>
                  <a:ext uri="{FF2B5EF4-FFF2-40B4-BE49-F238E27FC236}">
                    <a16:creationId xmlns:a16="http://schemas.microsoft.com/office/drawing/2014/main" id="{0305B7BC-4A87-F6A7-49E7-A629ED64223A}"/>
                  </a:ext>
                </a:extLst>
              </p:cNvPr>
              <p:cNvSpPr/>
              <p:nvPr/>
            </p:nvSpPr>
            <p:spPr>
              <a:xfrm>
                <a:off x="2222340" y="336478"/>
                <a:ext cx="162046" cy="150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22">
            <a:extLst>
              <a:ext uri="{FF2B5EF4-FFF2-40B4-BE49-F238E27FC236}">
                <a16:creationId xmlns:a16="http://schemas.microsoft.com/office/drawing/2014/main" id="{9510922A-A65E-29EE-9138-C399CF752DD8}"/>
              </a:ext>
            </a:extLst>
          </p:cNvPr>
          <p:cNvGrpSpPr/>
          <p:nvPr/>
        </p:nvGrpSpPr>
        <p:grpSpPr>
          <a:xfrm>
            <a:off x="177472" y="5748733"/>
            <a:ext cx="12494881" cy="980042"/>
            <a:chOff x="177472" y="5783457"/>
            <a:chExt cx="12494881" cy="980042"/>
          </a:xfrm>
        </p:grpSpPr>
        <p:pic>
          <p:nvPicPr>
            <p:cNvPr id="30" name="Picture 29">
              <a:extLst>
                <a:ext uri="{FF2B5EF4-FFF2-40B4-BE49-F238E27FC236}">
                  <a16:creationId xmlns:a16="http://schemas.microsoft.com/office/drawing/2014/main" id="{C1F0CC2E-A0A4-D425-C7D3-F59EC086B87C}"/>
                </a:ext>
              </a:extLst>
            </p:cNvPr>
            <p:cNvPicPr>
              <a:picLocks noChangeAspect="1"/>
            </p:cNvPicPr>
            <p:nvPr/>
          </p:nvPicPr>
          <p:blipFill>
            <a:blip r:embed="rId2"/>
            <a:stretch>
              <a:fillRect/>
            </a:stretch>
          </p:blipFill>
          <p:spPr>
            <a:xfrm>
              <a:off x="177472" y="5783457"/>
              <a:ext cx="798654" cy="980042"/>
            </a:xfrm>
            <a:prstGeom prst="rect">
              <a:avLst/>
            </a:prstGeom>
          </p:spPr>
        </p:pic>
        <p:sp>
          <p:nvSpPr>
            <p:cNvPr id="31" name="Rectangle 30">
              <a:extLst>
                <a:ext uri="{FF2B5EF4-FFF2-40B4-BE49-F238E27FC236}">
                  <a16:creationId xmlns:a16="http://schemas.microsoft.com/office/drawing/2014/main" id="{4B05810A-9513-AC75-8B1A-3AE58E66806A}"/>
                </a:ext>
              </a:extLst>
            </p:cNvPr>
            <p:cNvSpPr/>
            <p:nvPr/>
          </p:nvSpPr>
          <p:spPr>
            <a:xfrm>
              <a:off x="10068048" y="6123370"/>
              <a:ext cx="1983130" cy="347241"/>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0D9CB77B-E513-5A53-C0C0-52F2C48FF19E}"/>
                </a:ext>
              </a:extLst>
            </p:cNvPr>
            <p:cNvSpPr txBox="1"/>
            <p:nvPr/>
          </p:nvSpPr>
          <p:spPr>
            <a:xfrm>
              <a:off x="10068048" y="6170032"/>
              <a:ext cx="2604305" cy="253916"/>
            </a:xfrm>
            <a:prstGeom prst="rect">
              <a:avLst/>
            </a:prstGeom>
            <a:noFill/>
          </p:spPr>
          <p:txBody>
            <a:bodyPr wrap="square" rtlCol="0">
              <a:spAutoFit/>
            </a:bodyPr>
            <a:lstStyle/>
            <a:p>
              <a:r>
                <a:rPr lang="en-US" sz="1050" dirty="0">
                  <a:solidFill>
                    <a:schemeClr val="tx2">
                      <a:lumMod val="10000"/>
                      <a:lumOff val="90000"/>
                    </a:schemeClr>
                  </a:solidFill>
                  <a:latin typeface="Miriam Fixed" panose="020F0502020204030204" pitchFamily="49" charset="-79"/>
                  <a:cs typeface="Miriam Fixed" panose="020F0502020204030204" pitchFamily="49" charset="-79"/>
                </a:rPr>
                <a:t>makconstructionsksa.com</a:t>
              </a:r>
            </a:p>
          </p:txBody>
        </p:sp>
        <p:cxnSp>
          <p:nvCxnSpPr>
            <p:cNvPr id="33" name="Straight Connector 32">
              <a:extLst>
                <a:ext uri="{FF2B5EF4-FFF2-40B4-BE49-F238E27FC236}">
                  <a16:creationId xmlns:a16="http://schemas.microsoft.com/office/drawing/2014/main" id="{FC09FD44-F812-99AA-CE4C-CE9B16E890F5}"/>
                </a:ext>
              </a:extLst>
            </p:cNvPr>
            <p:cNvCxnSpPr>
              <a:cxnSpLocks/>
            </p:cNvCxnSpPr>
            <p:nvPr/>
          </p:nvCxnSpPr>
          <p:spPr>
            <a:xfrm>
              <a:off x="1072586" y="6273478"/>
              <a:ext cx="8569125" cy="0"/>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34" name="Oval 33">
              <a:extLst>
                <a:ext uri="{FF2B5EF4-FFF2-40B4-BE49-F238E27FC236}">
                  <a16:creationId xmlns:a16="http://schemas.microsoft.com/office/drawing/2014/main" id="{D3520A17-9AD8-952D-A0B1-59E78A207658}"/>
                </a:ext>
              </a:extLst>
            </p:cNvPr>
            <p:cNvSpPr/>
            <p:nvPr/>
          </p:nvSpPr>
          <p:spPr>
            <a:xfrm>
              <a:off x="9560688" y="6204393"/>
              <a:ext cx="162046" cy="150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C430684E-4FC9-2117-0F25-40EA247B71E7}"/>
              </a:ext>
            </a:extLst>
          </p:cNvPr>
          <p:cNvSpPr txBox="1"/>
          <p:nvPr/>
        </p:nvSpPr>
        <p:spPr>
          <a:xfrm rot="16200000">
            <a:off x="-1175352" y="2257319"/>
            <a:ext cx="3923819" cy="830997"/>
          </a:xfrm>
          <a:prstGeom prst="rect">
            <a:avLst/>
          </a:prstGeom>
          <a:noFill/>
        </p:spPr>
        <p:txBody>
          <a:bodyPr wrap="square" rtlCol="0">
            <a:spAutoFit/>
          </a:bodyPr>
          <a:lstStyle/>
          <a:p>
            <a:r>
              <a:rPr lang="en-US" sz="4800" b="1" dirty="0">
                <a:solidFill>
                  <a:schemeClr val="bg2">
                    <a:lumMod val="75000"/>
                  </a:schemeClr>
                </a:solidFill>
                <a:latin typeface="Bahnschrift Light" panose="020B0502040204020203" pitchFamily="34" charset="0"/>
              </a:rPr>
              <a:t>PROJECTS</a:t>
            </a:r>
          </a:p>
        </p:txBody>
      </p:sp>
      <p:sp>
        <p:nvSpPr>
          <p:cNvPr id="3" name="TextBox 2">
            <a:extLst>
              <a:ext uri="{FF2B5EF4-FFF2-40B4-BE49-F238E27FC236}">
                <a16:creationId xmlns:a16="http://schemas.microsoft.com/office/drawing/2014/main" id="{6FABA4CA-02B7-217C-D773-C0838008A326}"/>
              </a:ext>
            </a:extLst>
          </p:cNvPr>
          <p:cNvSpPr txBox="1"/>
          <p:nvPr/>
        </p:nvSpPr>
        <p:spPr>
          <a:xfrm>
            <a:off x="1604055" y="642497"/>
            <a:ext cx="8983887" cy="707886"/>
          </a:xfrm>
          <a:prstGeom prst="rect">
            <a:avLst/>
          </a:prstGeom>
          <a:noFill/>
        </p:spPr>
        <p:txBody>
          <a:bodyPr wrap="square" rtlCol="0">
            <a:spAutoFit/>
          </a:bodyPr>
          <a:lstStyle/>
          <a:p>
            <a:r>
              <a:rPr lang="en-US" sz="4000" b="1" dirty="0">
                <a:latin typeface="+mj-lt"/>
              </a:rPr>
              <a:t>OUR PROJECTS</a:t>
            </a:r>
          </a:p>
        </p:txBody>
      </p:sp>
      <p:pic>
        <p:nvPicPr>
          <p:cNvPr id="9" name="Picture 8" descr="A close-up of a warehouse&#10;&#10;Description automatically generated">
            <a:extLst>
              <a:ext uri="{FF2B5EF4-FFF2-40B4-BE49-F238E27FC236}">
                <a16:creationId xmlns:a16="http://schemas.microsoft.com/office/drawing/2014/main" id="{EE330ABB-FEDB-6214-93A5-6067FE950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4055" y="1454422"/>
            <a:ext cx="5097342" cy="3491199"/>
          </a:xfrm>
          <a:prstGeom prst="rect">
            <a:avLst/>
          </a:prstGeom>
        </p:spPr>
      </p:pic>
      <p:pic>
        <p:nvPicPr>
          <p:cNvPr id="11" name="Picture 10" descr="A close-up of a skyscraper&#10;&#10;Description automatically generated">
            <a:extLst>
              <a:ext uri="{FF2B5EF4-FFF2-40B4-BE49-F238E27FC236}">
                <a16:creationId xmlns:a16="http://schemas.microsoft.com/office/drawing/2014/main" id="{36A8D5DA-8D6B-DE8B-9ABA-92EDD71B8A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1397" y="1454421"/>
            <a:ext cx="4857317" cy="3491197"/>
          </a:xfrm>
          <a:prstGeom prst="rect">
            <a:avLst/>
          </a:prstGeom>
        </p:spPr>
      </p:pic>
    </p:spTree>
    <p:extLst>
      <p:ext uri="{BB962C8B-B14F-4D97-AF65-F5344CB8AC3E}">
        <p14:creationId xmlns:p14="http://schemas.microsoft.com/office/powerpoint/2010/main" val="39859567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321C8-CDBD-9C3A-8D23-433CF3A0F7F2}"/>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5225BD5B-99AA-CD1F-A8B4-9924A4DAD4AD}"/>
              </a:ext>
            </a:extLst>
          </p:cNvPr>
          <p:cNvGrpSpPr/>
          <p:nvPr/>
        </p:nvGrpSpPr>
        <p:grpSpPr>
          <a:xfrm>
            <a:off x="190961" y="186371"/>
            <a:ext cx="11397227" cy="347240"/>
            <a:chOff x="190961" y="186371"/>
            <a:chExt cx="11397227" cy="347240"/>
          </a:xfrm>
        </p:grpSpPr>
        <p:grpSp>
          <p:nvGrpSpPr>
            <p:cNvPr id="7" name="Group 6">
              <a:extLst>
                <a:ext uri="{FF2B5EF4-FFF2-40B4-BE49-F238E27FC236}">
                  <a16:creationId xmlns:a16="http://schemas.microsoft.com/office/drawing/2014/main" id="{2DFAC0DC-74B1-4E24-453D-5A1422C43A4B}"/>
                </a:ext>
              </a:extLst>
            </p:cNvPr>
            <p:cNvGrpSpPr/>
            <p:nvPr/>
          </p:nvGrpSpPr>
          <p:grpSpPr>
            <a:xfrm>
              <a:off x="190961" y="186371"/>
              <a:ext cx="2604305" cy="347240"/>
              <a:chOff x="10498241" y="295156"/>
              <a:chExt cx="2604305" cy="347240"/>
            </a:xfrm>
          </p:grpSpPr>
          <p:sp>
            <p:nvSpPr>
              <p:cNvPr id="21" name="Rectangle 20">
                <a:extLst>
                  <a:ext uri="{FF2B5EF4-FFF2-40B4-BE49-F238E27FC236}">
                    <a16:creationId xmlns:a16="http://schemas.microsoft.com/office/drawing/2014/main" id="{8CC337F7-2BEA-EDAB-C029-F8AEC9DC5C01}"/>
                  </a:ext>
                </a:extLst>
              </p:cNvPr>
              <p:cNvSpPr/>
              <p:nvPr/>
            </p:nvSpPr>
            <p:spPr>
              <a:xfrm>
                <a:off x="10498241" y="295156"/>
                <a:ext cx="1446833" cy="347240"/>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D6D9B05-1710-157C-5F08-D18541C670BB}"/>
                  </a:ext>
                </a:extLst>
              </p:cNvPr>
              <p:cNvSpPr txBox="1"/>
              <p:nvPr/>
            </p:nvSpPr>
            <p:spPr>
              <a:xfrm>
                <a:off x="10498241" y="341818"/>
                <a:ext cx="2604305" cy="253916"/>
              </a:xfrm>
              <a:prstGeom prst="rect">
                <a:avLst/>
              </a:prstGeom>
              <a:noFill/>
            </p:spPr>
            <p:txBody>
              <a:bodyPr wrap="square" rtlCol="0">
                <a:spAutoFit/>
              </a:bodyPr>
              <a:lstStyle/>
              <a:p>
                <a:r>
                  <a:rPr lang="en-US" sz="1050" dirty="0">
                    <a:solidFill>
                      <a:schemeClr val="tx2">
                        <a:lumMod val="10000"/>
                        <a:lumOff val="90000"/>
                      </a:schemeClr>
                    </a:solidFill>
                    <a:latin typeface="Miriam Fixed" panose="020F0502020204030204" pitchFamily="49" charset="-79"/>
                    <a:cs typeface="Miriam Fixed" panose="020F0502020204030204" pitchFamily="49" charset="-79"/>
                  </a:rPr>
                  <a:t>Company Profile</a:t>
                </a:r>
              </a:p>
            </p:txBody>
          </p:sp>
        </p:grpSp>
        <p:grpSp>
          <p:nvGrpSpPr>
            <p:cNvPr id="8" name="Group 7">
              <a:extLst>
                <a:ext uri="{FF2B5EF4-FFF2-40B4-BE49-F238E27FC236}">
                  <a16:creationId xmlns:a16="http://schemas.microsoft.com/office/drawing/2014/main" id="{673E2F83-7337-D4C7-2B43-34BB1460685B}"/>
                </a:ext>
              </a:extLst>
            </p:cNvPr>
            <p:cNvGrpSpPr/>
            <p:nvPr/>
          </p:nvGrpSpPr>
          <p:grpSpPr>
            <a:xfrm>
              <a:off x="2222340" y="336478"/>
              <a:ext cx="9365848" cy="150471"/>
              <a:chOff x="2222340" y="336478"/>
              <a:chExt cx="9365848" cy="150471"/>
            </a:xfrm>
          </p:grpSpPr>
          <p:cxnSp>
            <p:nvCxnSpPr>
              <p:cNvPr id="14" name="Straight Connector 13">
                <a:extLst>
                  <a:ext uri="{FF2B5EF4-FFF2-40B4-BE49-F238E27FC236}">
                    <a16:creationId xmlns:a16="http://schemas.microsoft.com/office/drawing/2014/main" id="{C5B0B832-690E-29E9-2280-4367FED4BBE0}"/>
                  </a:ext>
                </a:extLst>
              </p:cNvPr>
              <p:cNvCxnSpPr>
                <a:cxnSpLocks/>
              </p:cNvCxnSpPr>
              <p:nvPr/>
            </p:nvCxnSpPr>
            <p:spPr>
              <a:xfrm>
                <a:off x="2361236" y="400890"/>
                <a:ext cx="9226952" cy="0"/>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20" name="Oval 19">
                <a:extLst>
                  <a:ext uri="{FF2B5EF4-FFF2-40B4-BE49-F238E27FC236}">
                    <a16:creationId xmlns:a16="http://schemas.microsoft.com/office/drawing/2014/main" id="{294FACFE-07DF-C78C-B21B-F03E268B44BE}"/>
                  </a:ext>
                </a:extLst>
              </p:cNvPr>
              <p:cNvSpPr/>
              <p:nvPr/>
            </p:nvSpPr>
            <p:spPr>
              <a:xfrm>
                <a:off x="2222340" y="336478"/>
                <a:ext cx="162046" cy="150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22">
            <a:extLst>
              <a:ext uri="{FF2B5EF4-FFF2-40B4-BE49-F238E27FC236}">
                <a16:creationId xmlns:a16="http://schemas.microsoft.com/office/drawing/2014/main" id="{3F43F6EC-3E15-EEF6-CF1B-81AB42DD7057}"/>
              </a:ext>
            </a:extLst>
          </p:cNvPr>
          <p:cNvGrpSpPr/>
          <p:nvPr/>
        </p:nvGrpSpPr>
        <p:grpSpPr>
          <a:xfrm>
            <a:off x="177472" y="5748733"/>
            <a:ext cx="12494881" cy="980042"/>
            <a:chOff x="177472" y="5783457"/>
            <a:chExt cx="12494881" cy="980042"/>
          </a:xfrm>
        </p:grpSpPr>
        <p:pic>
          <p:nvPicPr>
            <p:cNvPr id="30" name="Picture 29">
              <a:extLst>
                <a:ext uri="{FF2B5EF4-FFF2-40B4-BE49-F238E27FC236}">
                  <a16:creationId xmlns:a16="http://schemas.microsoft.com/office/drawing/2014/main" id="{3EC9C67E-F4AF-156F-265A-E831448600D4}"/>
                </a:ext>
              </a:extLst>
            </p:cNvPr>
            <p:cNvPicPr>
              <a:picLocks noChangeAspect="1"/>
            </p:cNvPicPr>
            <p:nvPr/>
          </p:nvPicPr>
          <p:blipFill>
            <a:blip r:embed="rId2"/>
            <a:stretch>
              <a:fillRect/>
            </a:stretch>
          </p:blipFill>
          <p:spPr>
            <a:xfrm>
              <a:off x="177472" y="5783457"/>
              <a:ext cx="798654" cy="980042"/>
            </a:xfrm>
            <a:prstGeom prst="rect">
              <a:avLst/>
            </a:prstGeom>
          </p:spPr>
        </p:pic>
        <p:sp>
          <p:nvSpPr>
            <p:cNvPr id="31" name="Rectangle 30">
              <a:extLst>
                <a:ext uri="{FF2B5EF4-FFF2-40B4-BE49-F238E27FC236}">
                  <a16:creationId xmlns:a16="http://schemas.microsoft.com/office/drawing/2014/main" id="{ED2E3CF0-A179-120C-6770-DA814515A786}"/>
                </a:ext>
              </a:extLst>
            </p:cNvPr>
            <p:cNvSpPr/>
            <p:nvPr/>
          </p:nvSpPr>
          <p:spPr>
            <a:xfrm>
              <a:off x="10068048" y="6123370"/>
              <a:ext cx="1983130" cy="347241"/>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FDE8C3D5-8D57-E29F-52EC-71CF6C7F8F57}"/>
                </a:ext>
              </a:extLst>
            </p:cNvPr>
            <p:cNvSpPr txBox="1"/>
            <p:nvPr/>
          </p:nvSpPr>
          <p:spPr>
            <a:xfrm>
              <a:off x="10068048" y="6170032"/>
              <a:ext cx="2604305" cy="253916"/>
            </a:xfrm>
            <a:prstGeom prst="rect">
              <a:avLst/>
            </a:prstGeom>
            <a:noFill/>
          </p:spPr>
          <p:txBody>
            <a:bodyPr wrap="square" rtlCol="0">
              <a:spAutoFit/>
            </a:bodyPr>
            <a:lstStyle/>
            <a:p>
              <a:r>
                <a:rPr lang="en-US" sz="1050" dirty="0">
                  <a:solidFill>
                    <a:schemeClr val="tx2">
                      <a:lumMod val="10000"/>
                      <a:lumOff val="90000"/>
                    </a:schemeClr>
                  </a:solidFill>
                  <a:latin typeface="Miriam Fixed" panose="020F0502020204030204" pitchFamily="49" charset="-79"/>
                  <a:cs typeface="Miriam Fixed" panose="020F0502020204030204" pitchFamily="49" charset="-79"/>
                </a:rPr>
                <a:t>makconstructionsksa.com</a:t>
              </a:r>
            </a:p>
          </p:txBody>
        </p:sp>
        <p:cxnSp>
          <p:nvCxnSpPr>
            <p:cNvPr id="33" name="Straight Connector 32">
              <a:extLst>
                <a:ext uri="{FF2B5EF4-FFF2-40B4-BE49-F238E27FC236}">
                  <a16:creationId xmlns:a16="http://schemas.microsoft.com/office/drawing/2014/main" id="{8B34DC4F-6F26-A02B-A1F3-3B03C692B568}"/>
                </a:ext>
              </a:extLst>
            </p:cNvPr>
            <p:cNvCxnSpPr>
              <a:cxnSpLocks/>
            </p:cNvCxnSpPr>
            <p:nvPr/>
          </p:nvCxnSpPr>
          <p:spPr>
            <a:xfrm>
              <a:off x="1072586" y="6273478"/>
              <a:ext cx="8569125" cy="0"/>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34" name="Oval 33">
              <a:extLst>
                <a:ext uri="{FF2B5EF4-FFF2-40B4-BE49-F238E27FC236}">
                  <a16:creationId xmlns:a16="http://schemas.microsoft.com/office/drawing/2014/main" id="{A6352AF5-B4E6-BFB1-35D4-BBD439EA8A45}"/>
                </a:ext>
              </a:extLst>
            </p:cNvPr>
            <p:cNvSpPr/>
            <p:nvPr/>
          </p:nvSpPr>
          <p:spPr>
            <a:xfrm>
              <a:off x="9560688" y="6204393"/>
              <a:ext cx="162046" cy="150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DF992916-4481-B6DB-1CD5-847EEAC6B90C}"/>
              </a:ext>
            </a:extLst>
          </p:cNvPr>
          <p:cNvSpPr txBox="1"/>
          <p:nvPr/>
        </p:nvSpPr>
        <p:spPr>
          <a:xfrm rot="16200000">
            <a:off x="-1175352" y="2257319"/>
            <a:ext cx="3923819" cy="830997"/>
          </a:xfrm>
          <a:prstGeom prst="rect">
            <a:avLst/>
          </a:prstGeom>
          <a:noFill/>
        </p:spPr>
        <p:txBody>
          <a:bodyPr wrap="square" rtlCol="0">
            <a:spAutoFit/>
          </a:bodyPr>
          <a:lstStyle/>
          <a:p>
            <a:r>
              <a:rPr lang="en-US" sz="4800" b="1" dirty="0">
                <a:solidFill>
                  <a:schemeClr val="bg2">
                    <a:lumMod val="75000"/>
                  </a:schemeClr>
                </a:solidFill>
                <a:latin typeface="Bahnschrift Light" panose="020B0502040204020203" pitchFamily="34" charset="0"/>
              </a:rPr>
              <a:t>PROJECTS</a:t>
            </a:r>
          </a:p>
        </p:txBody>
      </p:sp>
      <p:sp>
        <p:nvSpPr>
          <p:cNvPr id="3" name="TextBox 2">
            <a:extLst>
              <a:ext uri="{FF2B5EF4-FFF2-40B4-BE49-F238E27FC236}">
                <a16:creationId xmlns:a16="http://schemas.microsoft.com/office/drawing/2014/main" id="{F37C3D23-311C-9EB7-549F-DC28C4C38A8E}"/>
              </a:ext>
            </a:extLst>
          </p:cNvPr>
          <p:cNvSpPr txBox="1"/>
          <p:nvPr/>
        </p:nvSpPr>
        <p:spPr>
          <a:xfrm>
            <a:off x="1604055" y="642497"/>
            <a:ext cx="8983887" cy="707886"/>
          </a:xfrm>
          <a:prstGeom prst="rect">
            <a:avLst/>
          </a:prstGeom>
          <a:noFill/>
        </p:spPr>
        <p:txBody>
          <a:bodyPr wrap="square" rtlCol="0">
            <a:spAutoFit/>
          </a:bodyPr>
          <a:lstStyle/>
          <a:p>
            <a:r>
              <a:rPr lang="en-US" sz="4000" b="1" dirty="0">
                <a:latin typeface="+mj-lt"/>
              </a:rPr>
              <a:t>OUR PROJECTS</a:t>
            </a:r>
          </a:p>
        </p:txBody>
      </p:sp>
      <p:pic>
        <p:nvPicPr>
          <p:cNvPr id="6" name="Picture 5" descr="A close-up of several buildings&#10;&#10;Description automatically generated">
            <a:extLst>
              <a:ext uri="{FF2B5EF4-FFF2-40B4-BE49-F238E27FC236}">
                <a16:creationId xmlns:a16="http://schemas.microsoft.com/office/drawing/2014/main" id="{CDE7C5FC-49F4-AC4C-7EDC-536AD1521F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5950" y="1591989"/>
            <a:ext cx="5136632" cy="3405502"/>
          </a:xfrm>
          <a:prstGeom prst="rect">
            <a:avLst/>
          </a:prstGeom>
        </p:spPr>
      </p:pic>
      <p:pic>
        <p:nvPicPr>
          <p:cNvPr id="12" name="Picture 11" descr="A close-up of a skyscraper&#10;&#10;Description automatically generated">
            <a:extLst>
              <a:ext uri="{FF2B5EF4-FFF2-40B4-BE49-F238E27FC236}">
                <a16:creationId xmlns:a16="http://schemas.microsoft.com/office/drawing/2014/main" id="{F4ACEF48-9AE6-980A-60DB-FC96F23E7A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2645" y="1591989"/>
            <a:ext cx="5164171" cy="3252877"/>
          </a:xfrm>
          <a:prstGeom prst="rect">
            <a:avLst/>
          </a:prstGeom>
        </p:spPr>
      </p:pic>
    </p:spTree>
    <p:extLst>
      <p:ext uri="{BB962C8B-B14F-4D97-AF65-F5344CB8AC3E}">
        <p14:creationId xmlns:p14="http://schemas.microsoft.com/office/powerpoint/2010/main" val="31736809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6678E90-D37D-0928-2746-189A1C2567F5}"/>
              </a:ext>
            </a:extLst>
          </p:cNvPr>
          <p:cNvGrpSpPr/>
          <p:nvPr/>
        </p:nvGrpSpPr>
        <p:grpSpPr>
          <a:xfrm>
            <a:off x="177472" y="5748733"/>
            <a:ext cx="12494881" cy="980042"/>
            <a:chOff x="177472" y="5783457"/>
            <a:chExt cx="12494881" cy="980042"/>
          </a:xfrm>
        </p:grpSpPr>
        <p:pic>
          <p:nvPicPr>
            <p:cNvPr id="2" name="Picture 1">
              <a:extLst>
                <a:ext uri="{FF2B5EF4-FFF2-40B4-BE49-F238E27FC236}">
                  <a16:creationId xmlns:a16="http://schemas.microsoft.com/office/drawing/2014/main" id="{E190FE23-5544-F52B-536C-122324DB2CCA}"/>
                </a:ext>
              </a:extLst>
            </p:cNvPr>
            <p:cNvPicPr>
              <a:picLocks noChangeAspect="1"/>
            </p:cNvPicPr>
            <p:nvPr/>
          </p:nvPicPr>
          <p:blipFill>
            <a:blip r:embed="rId2"/>
            <a:stretch>
              <a:fillRect/>
            </a:stretch>
          </p:blipFill>
          <p:spPr>
            <a:xfrm>
              <a:off x="177472" y="5783457"/>
              <a:ext cx="798654" cy="980042"/>
            </a:xfrm>
            <a:prstGeom prst="rect">
              <a:avLst/>
            </a:prstGeom>
          </p:spPr>
        </p:pic>
        <p:sp>
          <p:nvSpPr>
            <p:cNvPr id="3" name="Rectangle 2">
              <a:extLst>
                <a:ext uri="{FF2B5EF4-FFF2-40B4-BE49-F238E27FC236}">
                  <a16:creationId xmlns:a16="http://schemas.microsoft.com/office/drawing/2014/main" id="{7BEB1285-59EE-DE4F-59C6-815ADFE3528F}"/>
                </a:ext>
              </a:extLst>
            </p:cNvPr>
            <p:cNvSpPr/>
            <p:nvPr/>
          </p:nvSpPr>
          <p:spPr>
            <a:xfrm>
              <a:off x="10068048" y="6123370"/>
              <a:ext cx="1983130" cy="347241"/>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B53E25E-D93C-F4D5-7A79-74C56FB9FEC7}"/>
                </a:ext>
              </a:extLst>
            </p:cNvPr>
            <p:cNvSpPr txBox="1"/>
            <p:nvPr/>
          </p:nvSpPr>
          <p:spPr>
            <a:xfrm>
              <a:off x="10068048" y="6170032"/>
              <a:ext cx="2604305" cy="253916"/>
            </a:xfrm>
            <a:prstGeom prst="rect">
              <a:avLst/>
            </a:prstGeom>
            <a:noFill/>
          </p:spPr>
          <p:txBody>
            <a:bodyPr wrap="square" rtlCol="0">
              <a:spAutoFit/>
            </a:bodyPr>
            <a:lstStyle/>
            <a:p>
              <a:r>
                <a:rPr lang="en-US" sz="1050" dirty="0">
                  <a:solidFill>
                    <a:schemeClr val="tx2">
                      <a:lumMod val="10000"/>
                      <a:lumOff val="90000"/>
                    </a:schemeClr>
                  </a:solidFill>
                  <a:latin typeface="Miriam Fixed" panose="020F0502020204030204" pitchFamily="49" charset="-79"/>
                  <a:cs typeface="Miriam Fixed" panose="020F0502020204030204" pitchFamily="49" charset="-79"/>
                </a:rPr>
                <a:t>makconstructionsksa.com</a:t>
              </a:r>
            </a:p>
          </p:txBody>
        </p:sp>
        <p:cxnSp>
          <p:nvCxnSpPr>
            <p:cNvPr id="6" name="Straight Connector 5">
              <a:extLst>
                <a:ext uri="{FF2B5EF4-FFF2-40B4-BE49-F238E27FC236}">
                  <a16:creationId xmlns:a16="http://schemas.microsoft.com/office/drawing/2014/main" id="{B59C4436-68E2-1089-3594-CF49BE19A041}"/>
                </a:ext>
              </a:extLst>
            </p:cNvPr>
            <p:cNvCxnSpPr>
              <a:cxnSpLocks/>
            </p:cNvCxnSpPr>
            <p:nvPr/>
          </p:nvCxnSpPr>
          <p:spPr>
            <a:xfrm>
              <a:off x="1072586" y="6273478"/>
              <a:ext cx="8569125" cy="0"/>
            </a:xfrm>
            <a:prstGeom prst="line">
              <a:avLst/>
            </a:prstGeom>
          </p:spPr>
          <p:style>
            <a:lnRef idx="2">
              <a:schemeClr val="accent1"/>
            </a:lnRef>
            <a:fillRef idx="0">
              <a:schemeClr val="accent1"/>
            </a:fillRef>
            <a:effectRef idx="1">
              <a:schemeClr val="accent1"/>
            </a:effectRef>
            <a:fontRef idx="minor">
              <a:schemeClr val="tx1"/>
            </a:fontRef>
          </p:style>
        </p:cxnSp>
        <p:sp>
          <p:nvSpPr>
            <p:cNvPr id="9" name="Oval 8">
              <a:extLst>
                <a:ext uri="{FF2B5EF4-FFF2-40B4-BE49-F238E27FC236}">
                  <a16:creationId xmlns:a16="http://schemas.microsoft.com/office/drawing/2014/main" id="{DD8610B6-5C5C-D6CC-32D4-BD0AE075E758}"/>
                </a:ext>
              </a:extLst>
            </p:cNvPr>
            <p:cNvSpPr/>
            <p:nvPr/>
          </p:nvSpPr>
          <p:spPr>
            <a:xfrm>
              <a:off x="9560688" y="6204393"/>
              <a:ext cx="162046" cy="150471"/>
            </a:xfrm>
            <a:prstGeom prst="ellipse">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20482B10-92ED-AEF7-522E-B074F7C5CF4C}"/>
              </a:ext>
            </a:extLst>
          </p:cNvPr>
          <p:cNvPicPr>
            <a:picLocks noGrp="1" noRot="1" noChangeAspect="1" noMove="1" noResize="1" noEditPoints="1" noAdjustHandles="1" noChangeArrowheads="1" noChangeShapeType="1" noCrop="1"/>
          </p:cNvPicPr>
          <p:nvPr/>
        </p:nvPicPr>
        <p:blipFill>
          <a:blip r:embed="rId2">
            <a:alphaModFix amt="5000"/>
          </a:blip>
          <a:stretch>
            <a:fillRect/>
          </a:stretch>
        </p:blipFill>
        <p:spPr>
          <a:xfrm>
            <a:off x="4186177" y="619245"/>
            <a:ext cx="3819645" cy="4756075"/>
          </a:xfrm>
          <a:prstGeom prst="rect">
            <a:avLst/>
          </a:prstGeom>
        </p:spPr>
      </p:pic>
      <p:grpSp>
        <p:nvGrpSpPr>
          <p:cNvPr id="12" name="Group 11">
            <a:extLst>
              <a:ext uri="{FF2B5EF4-FFF2-40B4-BE49-F238E27FC236}">
                <a16:creationId xmlns:a16="http://schemas.microsoft.com/office/drawing/2014/main" id="{F8268BA3-82F1-11D3-0710-FD058C8D2D02}"/>
              </a:ext>
            </a:extLst>
          </p:cNvPr>
          <p:cNvGrpSpPr/>
          <p:nvPr/>
        </p:nvGrpSpPr>
        <p:grpSpPr>
          <a:xfrm>
            <a:off x="407045" y="3655558"/>
            <a:ext cx="5036914" cy="830997"/>
            <a:chOff x="7106857" y="115747"/>
            <a:chExt cx="5036914" cy="830997"/>
          </a:xfrm>
        </p:grpSpPr>
        <p:sp>
          <p:nvSpPr>
            <p:cNvPr id="13" name="TextBox 12">
              <a:extLst>
                <a:ext uri="{FF2B5EF4-FFF2-40B4-BE49-F238E27FC236}">
                  <a16:creationId xmlns:a16="http://schemas.microsoft.com/office/drawing/2014/main" id="{F24ABA03-8F04-9282-6165-AD164E9C4B16}"/>
                </a:ext>
              </a:extLst>
            </p:cNvPr>
            <p:cNvSpPr txBox="1"/>
            <p:nvPr/>
          </p:nvSpPr>
          <p:spPr>
            <a:xfrm>
              <a:off x="7106857" y="115747"/>
              <a:ext cx="1192192" cy="830997"/>
            </a:xfrm>
            <a:prstGeom prst="rect">
              <a:avLst/>
            </a:prstGeom>
            <a:noFill/>
          </p:spPr>
          <p:txBody>
            <a:bodyPr wrap="square" rtlCol="0">
              <a:spAutoFit/>
            </a:bodyPr>
            <a:lstStyle/>
            <a:p>
              <a:r>
                <a:rPr lang="en-US" sz="4800" b="1" dirty="0">
                  <a:latin typeface="+mj-lt"/>
                </a:rPr>
                <a:t>04</a:t>
              </a:r>
            </a:p>
          </p:txBody>
        </p:sp>
        <p:sp>
          <p:nvSpPr>
            <p:cNvPr id="15" name="TextBox 14">
              <a:extLst>
                <a:ext uri="{FF2B5EF4-FFF2-40B4-BE49-F238E27FC236}">
                  <a16:creationId xmlns:a16="http://schemas.microsoft.com/office/drawing/2014/main" id="{6DC15E84-32CA-C585-B074-9A057F6E8FB7}"/>
                </a:ext>
              </a:extLst>
            </p:cNvPr>
            <p:cNvSpPr txBox="1"/>
            <p:nvPr/>
          </p:nvSpPr>
          <p:spPr>
            <a:xfrm>
              <a:off x="8299049" y="208080"/>
              <a:ext cx="3844722" cy="646331"/>
            </a:xfrm>
            <a:prstGeom prst="rect">
              <a:avLst/>
            </a:prstGeom>
            <a:noFill/>
          </p:spPr>
          <p:txBody>
            <a:bodyPr wrap="square" rtlCol="0">
              <a:spAutoFit/>
            </a:bodyPr>
            <a:lstStyle/>
            <a:p>
              <a:r>
                <a:rPr lang="en-US" sz="3600" b="1" i="1" dirty="0">
                  <a:latin typeface="+mj-lt"/>
                </a:rPr>
                <a:t>Our Projects</a:t>
              </a:r>
            </a:p>
          </p:txBody>
        </p:sp>
      </p:grpSp>
      <p:grpSp>
        <p:nvGrpSpPr>
          <p:cNvPr id="16" name="Group 15">
            <a:extLst>
              <a:ext uri="{FF2B5EF4-FFF2-40B4-BE49-F238E27FC236}">
                <a16:creationId xmlns:a16="http://schemas.microsoft.com/office/drawing/2014/main" id="{56BC50DE-879A-049A-3C9B-2950F934064B}"/>
              </a:ext>
            </a:extLst>
          </p:cNvPr>
          <p:cNvGrpSpPr/>
          <p:nvPr/>
        </p:nvGrpSpPr>
        <p:grpSpPr>
          <a:xfrm>
            <a:off x="472634" y="503634"/>
            <a:ext cx="6340996" cy="3551929"/>
            <a:chOff x="7106857" y="115747"/>
            <a:chExt cx="6340996" cy="3551929"/>
          </a:xfrm>
        </p:grpSpPr>
        <p:sp>
          <p:nvSpPr>
            <p:cNvPr id="17" name="TextBox 16">
              <a:extLst>
                <a:ext uri="{FF2B5EF4-FFF2-40B4-BE49-F238E27FC236}">
                  <a16:creationId xmlns:a16="http://schemas.microsoft.com/office/drawing/2014/main" id="{D26BB333-40A2-61EC-65B9-63A1FA4BD6BA}"/>
                </a:ext>
              </a:extLst>
            </p:cNvPr>
            <p:cNvSpPr txBox="1"/>
            <p:nvPr/>
          </p:nvSpPr>
          <p:spPr>
            <a:xfrm>
              <a:off x="7106857" y="115747"/>
              <a:ext cx="1192192" cy="830997"/>
            </a:xfrm>
            <a:prstGeom prst="rect">
              <a:avLst/>
            </a:prstGeom>
            <a:noFill/>
          </p:spPr>
          <p:txBody>
            <a:bodyPr wrap="square" rtlCol="0">
              <a:spAutoFit/>
            </a:bodyPr>
            <a:lstStyle/>
            <a:p>
              <a:r>
                <a:rPr lang="en-US" sz="4800" b="1" dirty="0">
                  <a:latin typeface="+mj-lt"/>
                </a:rPr>
                <a:t>03</a:t>
              </a:r>
            </a:p>
          </p:txBody>
        </p:sp>
        <p:sp>
          <p:nvSpPr>
            <p:cNvPr id="18" name="TextBox 17">
              <a:extLst>
                <a:ext uri="{FF2B5EF4-FFF2-40B4-BE49-F238E27FC236}">
                  <a16:creationId xmlns:a16="http://schemas.microsoft.com/office/drawing/2014/main" id="{1FCEFB2A-8B2D-4370-2D00-4543E8ED131E}"/>
                </a:ext>
              </a:extLst>
            </p:cNvPr>
            <p:cNvSpPr txBox="1"/>
            <p:nvPr/>
          </p:nvSpPr>
          <p:spPr>
            <a:xfrm>
              <a:off x="7895802" y="774576"/>
              <a:ext cx="5552051" cy="2893100"/>
            </a:xfrm>
            <a:prstGeom prst="rect">
              <a:avLst/>
            </a:prstGeom>
            <a:noFill/>
          </p:spPr>
          <p:txBody>
            <a:bodyPr wrap="square" rtlCol="0">
              <a:spAutoFit/>
            </a:bodyPr>
            <a:lstStyle/>
            <a:p>
              <a:r>
                <a:rPr lang="en-US" sz="1400" dirty="0"/>
                <a:t> -</a:t>
              </a:r>
              <a:r>
                <a:rPr lang="en-US" sz="1400" b="1" dirty="0"/>
                <a:t>Concrete &amp; Flooring:</a:t>
              </a:r>
              <a:r>
                <a:rPr lang="en-US" sz="1400" dirty="0"/>
                <a:t> Concrete Finishing, Screed &amp; Self-Leveling, Epoxy Coatings, Industrial Flooring</a:t>
              </a:r>
              <a:br>
                <a:rPr lang="en-US" sz="1400" dirty="0"/>
              </a:br>
              <a:r>
                <a:rPr lang="en-US" sz="1400" dirty="0"/>
                <a:t>-</a:t>
              </a:r>
              <a:r>
                <a:rPr lang="en-US" sz="1400" b="1" dirty="0"/>
                <a:t>Waterproofing &amp; Insulation:</a:t>
              </a:r>
              <a:r>
                <a:rPr lang="en-US" sz="1400" dirty="0"/>
                <a:t> Waterproofing &amp; Rockwool Thermal Insulation</a:t>
              </a:r>
              <a:br>
                <a:rPr lang="en-US" sz="1400" dirty="0"/>
              </a:br>
              <a:r>
                <a:rPr lang="en-US" sz="1400" dirty="0"/>
                <a:t>-</a:t>
              </a:r>
              <a:r>
                <a:rPr lang="en-US" sz="1400" b="1" dirty="0"/>
                <a:t>Architectural Cladding:</a:t>
              </a:r>
              <a:r>
                <a:rPr lang="en-US" sz="1400" dirty="0"/>
                <a:t> Supply &amp; Installation of GRC, GRG, GRP &amp; UHPC</a:t>
              </a:r>
              <a:br>
                <a:rPr lang="en-US" sz="1400" dirty="0"/>
              </a:br>
              <a:r>
                <a:rPr lang="en-US" sz="1400" dirty="0"/>
                <a:t>-</a:t>
              </a:r>
              <a:r>
                <a:rPr lang="en-US" sz="1400" b="1" dirty="0"/>
                <a:t>Interior Fit-Outs:</a:t>
              </a:r>
              <a:r>
                <a:rPr lang="en-US" sz="1400" dirty="0"/>
                <a:t> Gypsum Decorations, Drywall Partitions, Glass, Aluminum, Steel &amp; Carpentry Works</a:t>
              </a:r>
              <a:br>
                <a:rPr lang="en-US" sz="1400" dirty="0"/>
              </a:br>
              <a:r>
                <a:rPr lang="en-US" sz="1400" dirty="0"/>
                <a:t>-</a:t>
              </a:r>
              <a:r>
                <a:rPr lang="en-US" sz="1400" b="1" dirty="0"/>
                <a:t>Finishing Works:</a:t>
              </a:r>
              <a:r>
                <a:rPr lang="en-US" sz="1400" dirty="0"/>
                <a:t> Marble, Tiles, Swimming Pools &amp; Painting</a:t>
              </a:r>
              <a:br>
                <a:rPr lang="en-US" sz="1400" dirty="0"/>
              </a:br>
              <a:r>
                <a:rPr lang="en-US" sz="1400" dirty="0"/>
                <a:t>-</a:t>
              </a:r>
              <a:r>
                <a:rPr lang="en-US" sz="1400" b="1" dirty="0"/>
                <a:t>MEP &amp; Maintenance:</a:t>
              </a:r>
              <a:r>
                <a:rPr lang="en-US" sz="1400" dirty="0"/>
                <a:t> Electrical, Plumbing &amp; Annual Maintenance Contracts (AMC)</a:t>
              </a:r>
            </a:p>
            <a:p>
              <a:pPr marL="285750" indent="-285750">
                <a:buFont typeface="Arial" panose="020B0604020202020204" pitchFamily="34" charset="0"/>
                <a:buChar char="•"/>
              </a:pPr>
              <a:endParaRPr lang="en-US" sz="1400" dirty="0"/>
            </a:p>
            <a:p>
              <a:endParaRPr lang="en-US" sz="1400" dirty="0"/>
            </a:p>
          </p:txBody>
        </p:sp>
        <p:sp>
          <p:nvSpPr>
            <p:cNvPr id="19" name="TextBox 18">
              <a:extLst>
                <a:ext uri="{FF2B5EF4-FFF2-40B4-BE49-F238E27FC236}">
                  <a16:creationId xmlns:a16="http://schemas.microsoft.com/office/drawing/2014/main" id="{8F2381E9-1422-181D-BA80-587CD848A09D}"/>
                </a:ext>
              </a:extLst>
            </p:cNvPr>
            <p:cNvSpPr txBox="1"/>
            <p:nvPr/>
          </p:nvSpPr>
          <p:spPr>
            <a:xfrm>
              <a:off x="8299049" y="208080"/>
              <a:ext cx="3844722" cy="646331"/>
            </a:xfrm>
            <a:prstGeom prst="rect">
              <a:avLst/>
            </a:prstGeom>
            <a:noFill/>
          </p:spPr>
          <p:txBody>
            <a:bodyPr wrap="square" rtlCol="0">
              <a:spAutoFit/>
            </a:bodyPr>
            <a:lstStyle/>
            <a:p>
              <a:r>
                <a:rPr lang="en-US" sz="3600" b="1" i="1" dirty="0">
                  <a:latin typeface="+mj-lt"/>
                </a:rPr>
                <a:t>Services</a:t>
              </a:r>
            </a:p>
          </p:txBody>
        </p:sp>
      </p:grpSp>
      <p:grpSp>
        <p:nvGrpSpPr>
          <p:cNvPr id="24" name="Group 23">
            <a:extLst>
              <a:ext uri="{FF2B5EF4-FFF2-40B4-BE49-F238E27FC236}">
                <a16:creationId xmlns:a16="http://schemas.microsoft.com/office/drawing/2014/main" id="{513C0A23-3654-E36F-0B71-E6DD4187AF17}"/>
              </a:ext>
            </a:extLst>
          </p:cNvPr>
          <p:cNvGrpSpPr/>
          <p:nvPr/>
        </p:nvGrpSpPr>
        <p:grpSpPr>
          <a:xfrm>
            <a:off x="7508110" y="595967"/>
            <a:ext cx="5036914" cy="871148"/>
            <a:chOff x="7106857" y="115747"/>
            <a:chExt cx="5036914" cy="738664"/>
          </a:xfrm>
        </p:grpSpPr>
        <p:sp>
          <p:nvSpPr>
            <p:cNvPr id="25" name="TextBox 24">
              <a:extLst>
                <a:ext uri="{FF2B5EF4-FFF2-40B4-BE49-F238E27FC236}">
                  <a16:creationId xmlns:a16="http://schemas.microsoft.com/office/drawing/2014/main" id="{2FC1E0F6-CDD0-08A9-F1FE-C0866C00739A}"/>
                </a:ext>
              </a:extLst>
            </p:cNvPr>
            <p:cNvSpPr txBox="1"/>
            <p:nvPr/>
          </p:nvSpPr>
          <p:spPr>
            <a:xfrm>
              <a:off x="7106857" y="115747"/>
              <a:ext cx="1192192" cy="704619"/>
            </a:xfrm>
            <a:prstGeom prst="rect">
              <a:avLst/>
            </a:prstGeom>
            <a:noFill/>
          </p:spPr>
          <p:txBody>
            <a:bodyPr wrap="square" rtlCol="0">
              <a:spAutoFit/>
            </a:bodyPr>
            <a:lstStyle/>
            <a:p>
              <a:r>
                <a:rPr lang="en-US" sz="4800" b="1" dirty="0">
                  <a:latin typeface="+mj-lt"/>
                </a:rPr>
                <a:t>05</a:t>
              </a:r>
            </a:p>
          </p:txBody>
        </p:sp>
        <p:sp>
          <p:nvSpPr>
            <p:cNvPr id="26" name="TextBox 25">
              <a:extLst>
                <a:ext uri="{FF2B5EF4-FFF2-40B4-BE49-F238E27FC236}">
                  <a16:creationId xmlns:a16="http://schemas.microsoft.com/office/drawing/2014/main" id="{04F0B338-8D59-FB44-0910-B3D5DE9D28F6}"/>
                </a:ext>
              </a:extLst>
            </p:cNvPr>
            <p:cNvSpPr txBox="1"/>
            <p:nvPr/>
          </p:nvSpPr>
          <p:spPr>
            <a:xfrm>
              <a:off x="8299049" y="208080"/>
              <a:ext cx="3844722" cy="646331"/>
            </a:xfrm>
            <a:prstGeom prst="rect">
              <a:avLst/>
            </a:prstGeom>
            <a:noFill/>
          </p:spPr>
          <p:txBody>
            <a:bodyPr wrap="square" rtlCol="0">
              <a:spAutoFit/>
            </a:bodyPr>
            <a:lstStyle/>
            <a:p>
              <a:r>
                <a:rPr lang="en-US" sz="3600" b="1" i="1" dirty="0">
                  <a:latin typeface="+mj-lt"/>
                </a:rPr>
                <a:t>Our Clients</a:t>
              </a:r>
            </a:p>
          </p:txBody>
        </p:sp>
      </p:grpSp>
      <p:grpSp>
        <p:nvGrpSpPr>
          <p:cNvPr id="27" name="Group 26">
            <a:extLst>
              <a:ext uri="{FF2B5EF4-FFF2-40B4-BE49-F238E27FC236}">
                <a16:creationId xmlns:a16="http://schemas.microsoft.com/office/drawing/2014/main" id="{A6E07C8E-1201-E220-F72B-C87520E02478}"/>
              </a:ext>
            </a:extLst>
          </p:cNvPr>
          <p:cNvGrpSpPr/>
          <p:nvPr/>
        </p:nvGrpSpPr>
        <p:grpSpPr>
          <a:xfrm>
            <a:off x="7508110" y="3655557"/>
            <a:ext cx="5036914" cy="830997"/>
            <a:chOff x="7106857" y="115747"/>
            <a:chExt cx="5036914" cy="704619"/>
          </a:xfrm>
        </p:grpSpPr>
        <p:sp>
          <p:nvSpPr>
            <p:cNvPr id="28" name="TextBox 27">
              <a:extLst>
                <a:ext uri="{FF2B5EF4-FFF2-40B4-BE49-F238E27FC236}">
                  <a16:creationId xmlns:a16="http://schemas.microsoft.com/office/drawing/2014/main" id="{5EA7E572-2DDB-363B-BCD0-DA9E7E695F96}"/>
                </a:ext>
              </a:extLst>
            </p:cNvPr>
            <p:cNvSpPr txBox="1"/>
            <p:nvPr/>
          </p:nvSpPr>
          <p:spPr>
            <a:xfrm>
              <a:off x="7106857" y="115747"/>
              <a:ext cx="1192192" cy="704619"/>
            </a:xfrm>
            <a:prstGeom prst="rect">
              <a:avLst/>
            </a:prstGeom>
            <a:noFill/>
          </p:spPr>
          <p:txBody>
            <a:bodyPr wrap="square" rtlCol="0">
              <a:spAutoFit/>
            </a:bodyPr>
            <a:lstStyle/>
            <a:p>
              <a:r>
                <a:rPr lang="en-US" sz="4800" b="1" dirty="0">
                  <a:latin typeface="+mj-lt"/>
                </a:rPr>
                <a:t>06</a:t>
              </a:r>
            </a:p>
          </p:txBody>
        </p:sp>
        <p:sp>
          <p:nvSpPr>
            <p:cNvPr id="29" name="TextBox 28">
              <a:extLst>
                <a:ext uri="{FF2B5EF4-FFF2-40B4-BE49-F238E27FC236}">
                  <a16:creationId xmlns:a16="http://schemas.microsoft.com/office/drawing/2014/main" id="{366B239D-55AB-0532-75B0-5A85899C7F88}"/>
                </a:ext>
              </a:extLst>
            </p:cNvPr>
            <p:cNvSpPr txBox="1"/>
            <p:nvPr/>
          </p:nvSpPr>
          <p:spPr>
            <a:xfrm>
              <a:off x="8299049" y="208080"/>
              <a:ext cx="3844722" cy="548037"/>
            </a:xfrm>
            <a:prstGeom prst="rect">
              <a:avLst/>
            </a:prstGeom>
            <a:noFill/>
          </p:spPr>
          <p:txBody>
            <a:bodyPr wrap="square" rtlCol="0">
              <a:spAutoFit/>
            </a:bodyPr>
            <a:lstStyle/>
            <a:p>
              <a:r>
                <a:rPr lang="en-US" sz="3600" b="1" i="1" dirty="0">
                  <a:latin typeface="+mj-lt"/>
                </a:rPr>
                <a:t>Our Certificates</a:t>
              </a:r>
            </a:p>
          </p:txBody>
        </p:sp>
      </p:grpSp>
    </p:spTree>
    <p:extLst>
      <p:ext uri="{BB962C8B-B14F-4D97-AF65-F5344CB8AC3E}">
        <p14:creationId xmlns:p14="http://schemas.microsoft.com/office/powerpoint/2010/main" val="32581982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1AD18-A0DC-4353-8EAB-B800200DFC3A}"/>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3A648137-6B82-EF86-EA1E-C5F94CF6D7D9}"/>
              </a:ext>
            </a:extLst>
          </p:cNvPr>
          <p:cNvGrpSpPr/>
          <p:nvPr/>
        </p:nvGrpSpPr>
        <p:grpSpPr>
          <a:xfrm>
            <a:off x="190961" y="186371"/>
            <a:ext cx="11397227" cy="347240"/>
            <a:chOff x="190961" y="186371"/>
            <a:chExt cx="11397227" cy="347240"/>
          </a:xfrm>
        </p:grpSpPr>
        <p:grpSp>
          <p:nvGrpSpPr>
            <p:cNvPr id="7" name="Group 6">
              <a:extLst>
                <a:ext uri="{FF2B5EF4-FFF2-40B4-BE49-F238E27FC236}">
                  <a16:creationId xmlns:a16="http://schemas.microsoft.com/office/drawing/2014/main" id="{1FDAD703-D535-279E-3778-24210506EC18}"/>
                </a:ext>
              </a:extLst>
            </p:cNvPr>
            <p:cNvGrpSpPr/>
            <p:nvPr/>
          </p:nvGrpSpPr>
          <p:grpSpPr>
            <a:xfrm>
              <a:off x="190961" y="186371"/>
              <a:ext cx="2604305" cy="347240"/>
              <a:chOff x="10498241" y="295156"/>
              <a:chExt cx="2604305" cy="347240"/>
            </a:xfrm>
          </p:grpSpPr>
          <p:sp>
            <p:nvSpPr>
              <p:cNvPr id="21" name="Rectangle 20">
                <a:extLst>
                  <a:ext uri="{FF2B5EF4-FFF2-40B4-BE49-F238E27FC236}">
                    <a16:creationId xmlns:a16="http://schemas.microsoft.com/office/drawing/2014/main" id="{CFCDF154-7E4E-8FF1-8C8E-1AF6062C63F5}"/>
                  </a:ext>
                </a:extLst>
              </p:cNvPr>
              <p:cNvSpPr/>
              <p:nvPr/>
            </p:nvSpPr>
            <p:spPr>
              <a:xfrm>
                <a:off x="10498241" y="295156"/>
                <a:ext cx="1446833" cy="347240"/>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2127ED5-5717-DB45-1AD5-C3DB8FF3B854}"/>
                  </a:ext>
                </a:extLst>
              </p:cNvPr>
              <p:cNvSpPr txBox="1"/>
              <p:nvPr/>
            </p:nvSpPr>
            <p:spPr>
              <a:xfrm>
                <a:off x="10498241" y="341818"/>
                <a:ext cx="2604305" cy="253916"/>
              </a:xfrm>
              <a:prstGeom prst="rect">
                <a:avLst/>
              </a:prstGeom>
              <a:noFill/>
            </p:spPr>
            <p:txBody>
              <a:bodyPr wrap="square" rtlCol="0">
                <a:spAutoFit/>
              </a:bodyPr>
              <a:lstStyle/>
              <a:p>
                <a:r>
                  <a:rPr lang="en-US" sz="1050" dirty="0">
                    <a:solidFill>
                      <a:schemeClr val="tx2">
                        <a:lumMod val="10000"/>
                        <a:lumOff val="90000"/>
                      </a:schemeClr>
                    </a:solidFill>
                    <a:latin typeface="Miriam Fixed" panose="020F0502020204030204" pitchFamily="49" charset="-79"/>
                    <a:cs typeface="Miriam Fixed" panose="020F0502020204030204" pitchFamily="49" charset="-79"/>
                  </a:rPr>
                  <a:t>Company Profile</a:t>
                </a:r>
              </a:p>
            </p:txBody>
          </p:sp>
        </p:grpSp>
        <p:grpSp>
          <p:nvGrpSpPr>
            <p:cNvPr id="8" name="Group 7">
              <a:extLst>
                <a:ext uri="{FF2B5EF4-FFF2-40B4-BE49-F238E27FC236}">
                  <a16:creationId xmlns:a16="http://schemas.microsoft.com/office/drawing/2014/main" id="{3CD93886-DAFA-C287-D5BC-9729CBA5A423}"/>
                </a:ext>
              </a:extLst>
            </p:cNvPr>
            <p:cNvGrpSpPr/>
            <p:nvPr/>
          </p:nvGrpSpPr>
          <p:grpSpPr>
            <a:xfrm>
              <a:off x="2222340" y="336478"/>
              <a:ext cx="9365848" cy="150471"/>
              <a:chOff x="2222340" y="336478"/>
              <a:chExt cx="9365848" cy="150471"/>
            </a:xfrm>
          </p:grpSpPr>
          <p:cxnSp>
            <p:nvCxnSpPr>
              <p:cNvPr id="14" name="Straight Connector 13">
                <a:extLst>
                  <a:ext uri="{FF2B5EF4-FFF2-40B4-BE49-F238E27FC236}">
                    <a16:creationId xmlns:a16="http://schemas.microsoft.com/office/drawing/2014/main" id="{0F3343C3-10A3-3071-0669-5A4EFF688716}"/>
                  </a:ext>
                </a:extLst>
              </p:cNvPr>
              <p:cNvCxnSpPr>
                <a:cxnSpLocks/>
              </p:cNvCxnSpPr>
              <p:nvPr/>
            </p:nvCxnSpPr>
            <p:spPr>
              <a:xfrm>
                <a:off x="2361236" y="400890"/>
                <a:ext cx="9226952" cy="0"/>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20" name="Oval 19">
                <a:extLst>
                  <a:ext uri="{FF2B5EF4-FFF2-40B4-BE49-F238E27FC236}">
                    <a16:creationId xmlns:a16="http://schemas.microsoft.com/office/drawing/2014/main" id="{94951896-E44A-E513-5A48-DF8D9ABDA629}"/>
                  </a:ext>
                </a:extLst>
              </p:cNvPr>
              <p:cNvSpPr/>
              <p:nvPr/>
            </p:nvSpPr>
            <p:spPr>
              <a:xfrm>
                <a:off x="2222340" y="336478"/>
                <a:ext cx="162046" cy="150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22">
            <a:extLst>
              <a:ext uri="{FF2B5EF4-FFF2-40B4-BE49-F238E27FC236}">
                <a16:creationId xmlns:a16="http://schemas.microsoft.com/office/drawing/2014/main" id="{20B6E624-368F-B047-A764-D7C8E408340A}"/>
              </a:ext>
            </a:extLst>
          </p:cNvPr>
          <p:cNvGrpSpPr/>
          <p:nvPr/>
        </p:nvGrpSpPr>
        <p:grpSpPr>
          <a:xfrm>
            <a:off x="177472" y="5748733"/>
            <a:ext cx="12494881" cy="980042"/>
            <a:chOff x="177472" y="5783457"/>
            <a:chExt cx="12494881" cy="980042"/>
          </a:xfrm>
        </p:grpSpPr>
        <p:pic>
          <p:nvPicPr>
            <p:cNvPr id="30" name="Picture 29">
              <a:extLst>
                <a:ext uri="{FF2B5EF4-FFF2-40B4-BE49-F238E27FC236}">
                  <a16:creationId xmlns:a16="http://schemas.microsoft.com/office/drawing/2014/main" id="{C65C0BDF-3E8A-CCF8-AB42-4E8B6D99835C}"/>
                </a:ext>
              </a:extLst>
            </p:cNvPr>
            <p:cNvPicPr>
              <a:picLocks noChangeAspect="1"/>
            </p:cNvPicPr>
            <p:nvPr/>
          </p:nvPicPr>
          <p:blipFill>
            <a:blip r:embed="rId2"/>
            <a:stretch>
              <a:fillRect/>
            </a:stretch>
          </p:blipFill>
          <p:spPr>
            <a:xfrm>
              <a:off x="177472" y="5783457"/>
              <a:ext cx="798654" cy="980042"/>
            </a:xfrm>
            <a:prstGeom prst="rect">
              <a:avLst/>
            </a:prstGeom>
          </p:spPr>
        </p:pic>
        <p:sp>
          <p:nvSpPr>
            <p:cNvPr id="31" name="Rectangle 30">
              <a:extLst>
                <a:ext uri="{FF2B5EF4-FFF2-40B4-BE49-F238E27FC236}">
                  <a16:creationId xmlns:a16="http://schemas.microsoft.com/office/drawing/2014/main" id="{5BD39DC1-3064-6F0C-DD09-FAF268BBF05D}"/>
                </a:ext>
              </a:extLst>
            </p:cNvPr>
            <p:cNvSpPr/>
            <p:nvPr/>
          </p:nvSpPr>
          <p:spPr>
            <a:xfrm>
              <a:off x="10068048" y="6123370"/>
              <a:ext cx="1983130" cy="347241"/>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7F3074BB-9552-775D-E5AF-78E31633B6E9}"/>
                </a:ext>
              </a:extLst>
            </p:cNvPr>
            <p:cNvSpPr txBox="1"/>
            <p:nvPr/>
          </p:nvSpPr>
          <p:spPr>
            <a:xfrm>
              <a:off x="10068048" y="6170032"/>
              <a:ext cx="2604305" cy="253916"/>
            </a:xfrm>
            <a:prstGeom prst="rect">
              <a:avLst/>
            </a:prstGeom>
            <a:noFill/>
          </p:spPr>
          <p:txBody>
            <a:bodyPr wrap="square" rtlCol="0">
              <a:spAutoFit/>
            </a:bodyPr>
            <a:lstStyle/>
            <a:p>
              <a:r>
                <a:rPr lang="en-US" sz="1050" dirty="0">
                  <a:solidFill>
                    <a:schemeClr val="tx2">
                      <a:lumMod val="10000"/>
                      <a:lumOff val="90000"/>
                    </a:schemeClr>
                  </a:solidFill>
                  <a:latin typeface="Miriam Fixed" panose="020F0502020204030204" pitchFamily="49" charset="-79"/>
                  <a:cs typeface="Miriam Fixed" panose="020F0502020204030204" pitchFamily="49" charset="-79"/>
                </a:rPr>
                <a:t>makconstructionsksa.com</a:t>
              </a:r>
            </a:p>
          </p:txBody>
        </p:sp>
        <p:cxnSp>
          <p:nvCxnSpPr>
            <p:cNvPr id="33" name="Straight Connector 32">
              <a:extLst>
                <a:ext uri="{FF2B5EF4-FFF2-40B4-BE49-F238E27FC236}">
                  <a16:creationId xmlns:a16="http://schemas.microsoft.com/office/drawing/2014/main" id="{4228FA3E-4DA9-34ED-6447-B1DF087FA2AE}"/>
                </a:ext>
              </a:extLst>
            </p:cNvPr>
            <p:cNvCxnSpPr>
              <a:cxnSpLocks/>
            </p:cNvCxnSpPr>
            <p:nvPr/>
          </p:nvCxnSpPr>
          <p:spPr>
            <a:xfrm>
              <a:off x="1072586" y="6273478"/>
              <a:ext cx="8569125" cy="0"/>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34" name="Oval 33">
              <a:extLst>
                <a:ext uri="{FF2B5EF4-FFF2-40B4-BE49-F238E27FC236}">
                  <a16:creationId xmlns:a16="http://schemas.microsoft.com/office/drawing/2014/main" id="{939F838B-B846-ADF0-2B30-BA8FC50F7D2A}"/>
                </a:ext>
              </a:extLst>
            </p:cNvPr>
            <p:cNvSpPr/>
            <p:nvPr/>
          </p:nvSpPr>
          <p:spPr>
            <a:xfrm>
              <a:off x="9560688" y="6204393"/>
              <a:ext cx="162046" cy="150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E5DD5F09-5519-3381-088F-B7322DE6C884}"/>
              </a:ext>
            </a:extLst>
          </p:cNvPr>
          <p:cNvSpPr txBox="1"/>
          <p:nvPr/>
        </p:nvSpPr>
        <p:spPr>
          <a:xfrm rot="16200000">
            <a:off x="-1175352" y="2257319"/>
            <a:ext cx="3923819" cy="830997"/>
          </a:xfrm>
          <a:prstGeom prst="rect">
            <a:avLst/>
          </a:prstGeom>
          <a:noFill/>
        </p:spPr>
        <p:txBody>
          <a:bodyPr wrap="square" rtlCol="0">
            <a:spAutoFit/>
          </a:bodyPr>
          <a:lstStyle/>
          <a:p>
            <a:r>
              <a:rPr lang="en-US" sz="4800" b="1" dirty="0">
                <a:solidFill>
                  <a:schemeClr val="bg2">
                    <a:lumMod val="75000"/>
                  </a:schemeClr>
                </a:solidFill>
                <a:latin typeface="Bahnschrift Light" panose="020B0502040204020203" pitchFamily="34" charset="0"/>
              </a:rPr>
              <a:t>PROJECTS</a:t>
            </a:r>
          </a:p>
        </p:txBody>
      </p:sp>
      <p:sp>
        <p:nvSpPr>
          <p:cNvPr id="3" name="TextBox 2">
            <a:extLst>
              <a:ext uri="{FF2B5EF4-FFF2-40B4-BE49-F238E27FC236}">
                <a16:creationId xmlns:a16="http://schemas.microsoft.com/office/drawing/2014/main" id="{311F90A0-D464-6A7E-9F7C-678D1B97FB36}"/>
              </a:ext>
            </a:extLst>
          </p:cNvPr>
          <p:cNvSpPr txBox="1"/>
          <p:nvPr/>
        </p:nvSpPr>
        <p:spPr>
          <a:xfrm>
            <a:off x="1604055" y="642497"/>
            <a:ext cx="8983887" cy="707886"/>
          </a:xfrm>
          <a:prstGeom prst="rect">
            <a:avLst/>
          </a:prstGeom>
          <a:noFill/>
        </p:spPr>
        <p:txBody>
          <a:bodyPr wrap="square" rtlCol="0">
            <a:spAutoFit/>
          </a:bodyPr>
          <a:lstStyle/>
          <a:p>
            <a:r>
              <a:rPr lang="en-US" sz="4000" b="1" dirty="0">
                <a:latin typeface="+mj-lt"/>
              </a:rPr>
              <a:t>OUR PROJECTS</a:t>
            </a:r>
          </a:p>
        </p:txBody>
      </p:sp>
      <p:pic>
        <p:nvPicPr>
          <p:cNvPr id="9" name="Picture 8" descr="A group of buildings and a body of water&#10;&#10;Description automatically generated">
            <a:extLst>
              <a:ext uri="{FF2B5EF4-FFF2-40B4-BE49-F238E27FC236}">
                <a16:creationId xmlns:a16="http://schemas.microsoft.com/office/drawing/2014/main" id="{CEA5EF66-A642-6D1B-C465-4FF54B9610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4054" y="1259184"/>
            <a:ext cx="5190035" cy="3626182"/>
          </a:xfrm>
          <a:prstGeom prst="rect">
            <a:avLst/>
          </a:prstGeom>
        </p:spPr>
      </p:pic>
      <p:pic>
        <p:nvPicPr>
          <p:cNvPr id="11" name="Picture 10" descr="A group of buildings with text&#10;&#10;Description automatically generated">
            <a:extLst>
              <a:ext uri="{FF2B5EF4-FFF2-40B4-BE49-F238E27FC236}">
                <a16:creationId xmlns:a16="http://schemas.microsoft.com/office/drawing/2014/main" id="{72C44246-A449-E6F9-F810-A90815E453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1041" y="1366319"/>
            <a:ext cx="5602697" cy="3588131"/>
          </a:xfrm>
          <a:prstGeom prst="rect">
            <a:avLst/>
          </a:prstGeom>
        </p:spPr>
      </p:pic>
    </p:spTree>
    <p:extLst>
      <p:ext uri="{BB962C8B-B14F-4D97-AF65-F5344CB8AC3E}">
        <p14:creationId xmlns:p14="http://schemas.microsoft.com/office/powerpoint/2010/main" val="26528861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C6348-47A4-4FD1-50CD-7482CD9BCB82}"/>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2C836DCF-1F67-4807-6BB0-AF9727CBA7C8}"/>
              </a:ext>
            </a:extLst>
          </p:cNvPr>
          <p:cNvGrpSpPr/>
          <p:nvPr/>
        </p:nvGrpSpPr>
        <p:grpSpPr>
          <a:xfrm>
            <a:off x="190961" y="186371"/>
            <a:ext cx="11397227" cy="347240"/>
            <a:chOff x="190961" y="186371"/>
            <a:chExt cx="11397227" cy="347240"/>
          </a:xfrm>
        </p:grpSpPr>
        <p:grpSp>
          <p:nvGrpSpPr>
            <p:cNvPr id="7" name="Group 6">
              <a:extLst>
                <a:ext uri="{FF2B5EF4-FFF2-40B4-BE49-F238E27FC236}">
                  <a16:creationId xmlns:a16="http://schemas.microsoft.com/office/drawing/2014/main" id="{728B6C17-1526-1C0A-FE00-53CF813B14BA}"/>
                </a:ext>
              </a:extLst>
            </p:cNvPr>
            <p:cNvGrpSpPr/>
            <p:nvPr/>
          </p:nvGrpSpPr>
          <p:grpSpPr>
            <a:xfrm>
              <a:off x="190961" y="186371"/>
              <a:ext cx="2604305" cy="347240"/>
              <a:chOff x="10498241" y="295156"/>
              <a:chExt cx="2604305" cy="347240"/>
            </a:xfrm>
          </p:grpSpPr>
          <p:sp>
            <p:nvSpPr>
              <p:cNvPr id="21" name="Rectangle 20">
                <a:extLst>
                  <a:ext uri="{FF2B5EF4-FFF2-40B4-BE49-F238E27FC236}">
                    <a16:creationId xmlns:a16="http://schemas.microsoft.com/office/drawing/2014/main" id="{DACE48CF-3D0B-4DF7-90FE-FED0E2BE2A22}"/>
                  </a:ext>
                </a:extLst>
              </p:cNvPr>
              <p:cNvSpPr/>
              <p:nvPr/>
            </p:nvSpPr>
            <p:spPr>
              <a:xfrm>
                <a:off x="10498241" y="295156"/>
                <a:ext cx="1446833" cy="347240"/>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1B2AE5AA-60DA-A779-0700-E586AE291BE9}"/>
                  </a:ext>
                </a:extLst>
              </p:cNvPr>
              <p:cNvSpPr txBox="1"/>
              <p:nvPr/>
            </p:nvSpPr>
            <p:spPr>
              <a:xfrm>
                <a:off x="10498241" y="341818"/>
                <a:ext cx="2604305" cy="253916"/>
              </a:xfrm>
              <a:prstGeom prst="rect">
                <a:avLst/>
              </a:prstGeom>
              <a:noFill/>
            </p:spPr>
            <p:txBody>
              <a:bodyPr wrap="square" rtlCol="0">
                <a:spAutoFit/>
              </a:bodyPr>
              <a:lstStyle/>
              <a:p>
                <a:r>
                  <a:rPr lang="en-US" sz="1050" dirty="0">
                    <a:solidFill>
                      <a:schemeClr val="tx2">
                        <a:lumMod val="10000"/>
                        <a:lumOff val="90000"/>
                      </a:schemeClr>
                    </a:solidFill>
                    <a:latin typeface="Miriam Fixed" panose="020F0502020204030204" pitchFamily="49" charset="-79"/>
                    <a:cs typeface="Miriam Fixed" panose="020F0502020204030204" pitchFamily="49" charset="-79"/>
                  </a:rPr>
                  <a:t>Company Profile</a:t>
                </a:r>
              </a:p>
            </p:txBody>
          </p:sp>
        </p:grpSp>
        <p:grpSp>
          <p:nvGrpSpPr>
            <p:cNvPr id="8" name="Group 7">
              <a:extLst>
                <a:ext uri="{FF2B5EF4-FFF2-40B4-BE49-F238E27FC236}">
                  <a16:creationId xmlns:a16="http://schemas.microsoft.com/office/drawing/2014/main" id="{F3E62879-929C-FF2D-15FB-2BA4BF2606BD}"/>
                </a:ext>
              </a:extLst>
            </p:cNvPr>
            <p:cNvGrpSpPr/>
            <p:nvPr/>
          </p:nvGrpSpPr>
          <p:grpSpPr>
            <a:xfrm>
              <a:off x="2222340" y="336478"/>
              <a:ext cx="9365848" cy="150471"/>
              <a:chOff x="2222340" y="336478"/>
              <a:chExt cx="9365848" cy="150471"/>
            </a:xfrm>
          </p:grpSpPr>
          <p:cxnSp>
            <p:nvCxnSpPr>
              <p:cNvPr id="14" name="Straight Connector 13">
                <a:extLst>
                  <a:ext uri="{FF2B5EF4-FFF2-40B4-BE49-F238E27FC236}">
                    <a16:creationId xmlns:a16="http://schemas.microsoft.com/office/drawing/2014/main" id="{48998C02-1322-2B17-AC53-6E85CDC81300}"/>
                  </a:ext>
                </a:extLst>
              </p:cNvPr>
              <p:cNvCxnSpPr>
                <a:cxnSpLocks/>
              </p:cNvCxnSpPr>
              <p:nvPr/>
            </p:nvCxnSpPr>
            <p:spPr>
              <a:xfrm>
                <a:off x="2361236" y="400890"/>
                <a:ext cx="9226952" cy="0"/>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20" name="Oval 19">
                <a:extLst>
                  <a:ext uri="{FF2B5EF4-FFF2-40B4-BE49-F238E27FC236}">
                    <a16:creationId xmlns:a16="http://schemas.microsoft.com/office/drawing/2014/main" id="{0A35D67C-1C98-8CF2-F899-2286D27F4CA8}"/>
                  </a:ext>
                </a:extLst>
              </p:cNvPr>
              <p:cNvSpPr/>
              <p:nvPr/>
            </p:nvSpPr>
            <p:spPr>
              <a:xfrm>
                <a:off x="2222340" y="336478"/>
                <a:ext cx="162046" cy="150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22">
            <a:extLst>
              <a:ext uri="{FF2B5EF4-FFF2-40B4-BE49-F238E27FC236}">
                <a16:creationId xmlns:a16="http://schemas.microsoft.com/office/drawing/2014/main" id="{CEC883AE-8536-73DF-0854-834E02C6EFA4}"/>
              </a:ext>
            </a:extLst>
          </p:cNvPr>
          <p:cNvGrpSpPr/>
          <p:nvPr/>
        </p:nvGrpSpPr>
        <p:grpSpPr>
          <a:xfrm>
            <a:off x="177472" y="5748733"/>
            <a:ext cx="12494881" cy="980042"/>
            <a:chOff x="177472" y="5783457"/>
            <a:chExt cx="12494881" cy="980042"/>
          </a:xfrm>
        </p:grpSpPr>
        <p:pic>
          <p:nvPicPr>
            <p:cNvPr id="30" name="Picture 29">
              <a:extLst>
                <a:ext uri="{FF2B5EF4-FFF2-40B4-BE49-F238E27FC236}">
                  <a16:creationId xmlns:a16="http://schemas.microsoft.com/office/drawing/2014/main" id="{383665E4-B45E-863E-B167-538ED3CC27B8}"/>
                </a:ext>
              </a:extLst>
            </p:cNvPr>
            <p:cNvPicPr>
              <a:picLocks noChangeAspect="1"/>
            </p:cNvPicPr>
            <p:nvPr/>
          </p:nvPicPr>
          <p:blipFill>
            <a:blip r:embed="rId2"/>
            <a:stretch>
              <a:fillRect/>
            </a:stretch>
          </p:blipFill>
          <p:spPr>
            <a:xfrm>
              <a:off x="177472" y="5783457"/>
              <a:ext cx="798654" cy="980042"/>
            </a:xfrm>
            <a:prstGeom prst="rect">
              <a:avLst/>
            </a:prstGeom>
          </p:spPr>
        </p:pic>
        <p:sp>
          <p:nvSpPr>
            <p:cNvPr id="31" name="Rectangle 30">
              <a:extLst>
                <a:ext uri="{FF2B5EF4-FFF2-40B4-BE49-F238E27FC236}">
                  <a16:creationId xmlns:a16="http://schemas.microsoft.com/office/drawing/2014/main" id="{BFAFF4FC-9F76-62E1-9198-D3E462E73E6C}"/>
                </a:ext>
              </a:extLst>
            </p:cNvPr>
            <p:cNvSpPr/>
            <p:nvPr/>
          </p:nvSpPr>
          <p:spPr>
            <a:xfrm>
              <a:off x="10068048" y="6123370"/>
              <a:ext cx="1983130" cy="347241"/>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73234BC1-314E-3524-D344-ADF42333C5FF}"/>
                </a:ext>
              </a:extLst>
            </p:cNvPr>
            <p:cNvSpPr txBox="1"/>
            <p:nvPr/>
          </p:nvSpPr>
          <p:spPr>
            <a:xfrm>
              <a:off x="10068048" y="6170032"/>
              <a:ext cx="2604305" cy="253916"/>
            </a:xfrm>
            <a:prstGeom prst="rect">
              <a:avLst/>
            </a:prstGeom>
            <a:noFill/>
          </p:spPr>
          <p:txBody>
            <a:bodyPr wrap="square" rtlCol="0">
              <a:spAutoFit/>
            </a:bodyPr>
            <a:lstStyle/>
            <a:p>
              <a:r>
                <a:rPr lang="en-US" sz="1050" dirty="0">
                  <a:solidFill>
                    <a:schemeClr val="tx2">
                      <a:lumMod val="10000"/>
                      <a:lumOff val="90000"/>
                    </a:schemeClr>
                  </a:solidFill>
                  <a:latin typeface="Miriam Fixed" panose="020F0502020204030204" pitchFamily="49" charset="-79"/>
                  <a:cs typeface="Miriam Fixed" panose="020F0502020204030204" pitchFamily="49" charset="-79"/>
                </a:rPr>
                <a:t>makconstructionsksa.com</a:t>
              </a:r>
            </a:p>
          </p:txBody>
        </p:sp>
        <p:cxnSp>
          <p:nvCxnSpPr>
            <p:cNvPr id="33" name="Straight Connector 32">
              <a:extLst>
                <a:ext uri="{FF2B5EF4-FFF2-40B4-BE49-F238E27FC236}">
                  <a16:creationId xmlns:a16="http://schemas.microsoft.com/office/drawing/2014/main" id="{132FD09E-B729-B985-6429-C5B20CDCA0C8}"/>
                </a:ext>
              </a:extLst>
            </p:cNvPr>
            <p:cNvCxnSpPr>
              <a:cxnSpLocks/>
            </p:cNvCxnSpPr>
            <p:nvPr/>
          </p:nvCxnSpPr>
          <p:spPr>
            <a:xfrm>
              <a:off x="1072586" y="6273478"/>
              <a:ext cx="8569125" cy="0"/>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34" name="Oval 33">
              <a:extLst>
                <a:ext uri="{FF2B5EF4-FFF2-40B4-BE49-F238E27FC236}">
                  <a16:creationId xmlns:a16="http://schemas.microsoft.com/office/drawing/2014/main" id="{8A932B7D-4800-EF6F-B808-CBE671FF86E2}"/>
                </a:ext>
              </a:extLst>
            </p:cNvPr>
            <p:cNvSpPr/>
            <p:nvPr/>
          </p:nvSpPr>
          <p:spPr>
            <a:xfrm>
              <a:off x="9560688" y="6204393"/>
              <a:ext cx="162046" cy="150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FAC245C1-2C2B-693E-EB9E-C3193662243B}"/>
              </a:ext>
            </a:extLst>
          </p:cNvPr>
          <p:cNvSpPr txBox="1"/>
          <p:nvPr/>
        </p:nvSpPr>
        <p:spPr>
          <a:xfrm rot="16200000">
            <a:off x="-1175352" y="2257319"/>
            <a:ext cx="3923819" cy="830997"/>
          </a:xfrm>
          <a:prstGeom prst="rect">
            <a:avLst/>
          </a:prstGeom>
          <a:noFill/>
        </p:spPr>
        <p:txBody>
          <a:bodyPr wrap="square" rtlCol="0">
            <a:spAutoFit/>
          </a:bodyPr>
          <a:lstStyle/>
          <a:p>
            <a:r>
              <a:rPr lang="en-US" sz="4800" b="1" dirty="0">
                <a:solidFill>
                  <a:schemeClr val="bg2">
                    <a:lumMod val="75000"/>
                  </a:schemeClr>
                </a:solidFill>
                <a:latin typeface="Bahnschrift Light" panose="020B0502040204020203" pitchFamily="34" charset="0"/>
              </a:rPr>
              <a:t>PROJECTS</a:t>
            </a:r>
          </a:p>
        </p:txBody>
      </p:sp>
      <p:sp>
        <p:nvSpPr>
          <p:cNvPr id="3" name="TextBox 2">
            <a:extLst>
              <a:ext uri="{FF2B5EF4-FFF2-40B4-BE49-F238E27FC236}">
                <a16:creationId xmlns:a16="http://schemas.microsoft.com/office/drawing/2014/main" id="{0A39A24E-8320-A2E4-7629-F3C4987BD1F7}"/>
              </a:ext>
            </a:extLst>
          </p:cNvPr>
          <p:cNvSpPr txBox="1"/>
          <p:nvPr/>
        </p:nvSpPr>
        <p:spPr>
          <a:xfrm>
            <a:off x="1604055" y="642497"/>
            <a:ext cx="8983887" cy="707886"/>
          </a:xfrm>
          <a:prstGeom prst="rect">
            <a:avLst/>
          </a:prstGeom>
          <a:noFill/>
        </p:spPr>
        <p:txBody>
          <a:bodyPr wrap="square" rtlCol="0">
            <a:spAutoFit/>
          </a:bodyPr>
          <a:lstStyle/>
          <a:p>
            <a:r>
              <a:rPr lang="en-US" sz="4000" b="1" dirty="0">
                <a:latin typeface="+mj-lt"/>
              </a:rPr>
              <a:t>OUR PROJECTS</a:t>
            </a:r>
          </a:p>
        </p:txBody>
      </p:sp>
      <p:pic>
        <p:nvPicPr>
          <p:cNvPr id="6" name="Picture 5" descr="A group of buildings with buses&#10;&#10;Description automatically generated">
            <a:extLst>
              <a:ext uri="{FF2B5EF4-FFF2-40B4-BE49-F238E27FC236}">
                <a16:creationId xmlns:a16="http://schemas.microsoft.com/office/drawing/2014/main" id="{5245EAC2-D4D8-426A-E1A9-2A849440AE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7794" y="1459268"/>
            <a:ext cx="5385184" cy="3417521"/>
          </a:xfrm>
          <a:prstGeom prst="rect">
            <a:avLst/>
          </a:prstGeom>
        </p:spPr>
      </p:pic>
      <p:pic>
        <p:nvPicPr>
          <p:cNvPr id="12" name="Picture 11" descr="A close-up of a building&#10;&#10;Description automatically generated">
            <a:extLst>
              <a:ext uri="{FF2B5EF4-FFF2-40B4-BE49-F238E27FC236}">
                <a16:creationId xmlns:a16="http://schemas.microsoft.com/office/drawing/2014/main" id="{B7B4B5F6-A8CF-8BDB-C075-F0DEF62242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6163" y="1480168"/>
            <a:ext cx="4790653" cy="3443282"/>
          </a:xfrm>
          <a:prstGeom prst="rect">
            <a:avLst/>
          </a:prstGeom>
        </p:spPr>
      </p:pic>
    </p:spTree>
    <p:extLst>
      <p:ext uri="{BB962C8B-B14F-4D97-AF65-F5344CB8AC3E}">
        <p14:creationId xmlns:p14="http://schemas.microsoft.com/office/powerpoint/2010/main" val="10445606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28569-59E3-F3A5-5693-21D2449B4217}"/>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8C34F624-AA46-26BD-0757-4411BAEBFD18}"/>
              </a:ext>
            </a:extLst>
          </p:cNvPr>
          <p:cNvGrpSpPr/>
          <p:nvPr/>
        </p:nvGrpSpPr>
        <p:grpSpPr>
          <a:xfrm>
            <a:off x="190961" y="186371"/>
            <a:ext cx="11397227" cy="347240"/>
            <a:chOff x="190961" y="186371"/>
            <a:chExt cx="11397227" cy="347240"/>
          </a:xfrm>
        </p:grpSpPr>
        <p:grpSp>
          <p:nvGrpSpPr>
            <p:cNvPr id="7" name="Group 6">
              <a:extLst>
                <a:ext uri="{FF2B5EF4-FFF2-40B4-BE49-F238E27FC236}">
                  <a16:creationId xmlns:a16="http://schemas.microsoft.com/office/drawing/2014/main" id="{FFDC4E44-0C59-6290-17CC-EE980E9E07E7}"/>
                </a:ext>
              </a:extLst>
            </p:cNvPr>
            <p:cNvGrpSpPr/>
            <p:nvPr/>
          </p:nvGrpSpPr>
          <p:grpSpPr>
            <a:xfrm>
              <a:off x="190961" y="186371"/>
              <a:ext cx="2604305" cy="347240"/>
              <a:chOff x="10498241" y="295156"/>
              <a:chExt cx="2604305" cy="347240"/>
            </a:xfrm>
          </p:grpSpPr>
          <p:sp>
            <p:nvSpPr>
              <p:cNvPr id="21" name="Rectangle 20">
                <a:extLst>
                  <a:ext uri="{FF2B5EF4-FFF2-40B4-BE49-F238E27FC236}">
                    <a16:creationId xmlns:a16="http://schemas.microsoft.com/office/drawing/2014/main" id="{072E9044-A096-EC82-CF7A-EF28FF142807}"/>
                  </a:ext>
                </a:extLst>
              </p:cNvPr>
              <p:cNvSpPr/>
              <p:nvPr/>
            </p:nvSpPr>
            <p:spPr>
              <a:xfrm>
                <a:off x="10498241" y="295156"/>
                <a:ext cx="1446833" cy="347240"/>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DA47C4E-52FE-EA41-CD8C-651CBB36518B}"/>
                  </a:ext>
                </a:extLst>
              </p:cNvPr>
              <p:cNvSpPr txBox="1"/>
              <p:nvPr/>
            </p:nvSpPr>
            <p:spPr>
              <a:xfrm>
                <a:off x="10498241" y="341818"/>
                <a:ext cx="2604305" cy="253916"/>
              </a:xfrm>
              <a:prstGeom prst="rect">
                <a:avLst/>
              </a:prstGeom>
              <a:noFill/>
            </p:spPr>
            <p:txBody>
              <a:bodyPr wrap="square" rtlCol="0">
                <a:spAutoFit/>
              </a:bodyPr>
              <a:lstStyle/>
              <a:p>
                <a:r>
                  <a:rPr lang="en-US" sz="1050" dirty="0">
                    <a:solidFill>
                      <a:schemeClr val="tx2">
                        <a:lumMod val="10000"/>
                        <a:lumOff val="90000"/>
                      </a:schemeClr>
                    </a:solidFill>
                    <a:latin typeface="Miriam Fixed" panose="020F0502020204030204" pitchFamily="49" charset="-79"/>
                    <a:cs typeface="Miriam Fixed" panose="020F0502020204030204" pitchFamily="49" charset="-79"/>
                  </a:rPr>
                  <a:t>Company Profile</a:t>
                </a:r>
              </a:p>
            </p:txBody>
          </p:sp>
        </p:grpSp>
        <p:grpSp>
          <p:nvGrpSpPr>
            <p:cNvPr id="8" name="Group 7">
              <a:extLst>
                <a:ext uri="{FF2B5EF4-FFF2-40B4-BE49-F238E27FC236}">
                  <a16:creationId xmlns:a16="http://schemas.microsoft.com/office/drawing/2014/main" id="{E78E3281-0A3E-9E49-A648-515697E358E4}"/>
                </a:ext>
              </a:extLst>
            </p:cNvPr>
            <p:cNvGrpSpPr/>
            <p:nvPr/>
          </p:nvGrpSpPr>
          <p:grpSpPr>
            <a:xfrm>
              <a:off x="2222340" y="336478"/>
              <a:ext cx="9365848" cy="150471"/>
              <a:chOff x="2222340" y="336478"/>
              <a:chExt cx="9365848" cy="150471"/>
            </a:xfrm>
          </p:grpSpPr>
          <p:cxnSp>
            <p:nvCxnSpPr>
              <p:cNvPr id="14" name="Straight Connector 13">
                <a:extLst>
                  <a:ext uri="{FF2B5EF4-FFF2-40B4-BE49-F238E27FC236}">
                    <a16:creationId xmlns:a16="http://schemas.microsoft.com/office/drawing/2014/main" id="{FE1715B8-2610-0B87-4462-7B5C2DCE076C}"/>
                  </a:ext>
                </a:extLst>
              </p:cNvPr>
              <p:cNvCxnSpPr>
                <a:cxnSpLocks/>
              </p:cNvCxnSpPr>
              <p:nvPr/>
            </p:nvCxnSpPr>
            <p:spPr>
              <a:xfrm>
                <a:off x="2361236" y="400890"/>
                <a:ext cx="9226952" cy="0"/>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20" name="Oval 19">
                <a:extLst>
                  <a:ext uri="{FF2B5EF4-FFF2-40B4-BE49-F238E27FC236}">
                    <a16:creationId xmlns:a16="http://schemas.microsoft.com/office/drawing/2014/main" id="{FD3A098A-E71E-D481-0FB0-072306E413AA}"/>
                  </a:ext>
                </a:extLst>
              </p:cNvPr>
              <p:cNvSpPr/>
              <p:nvPr/>
            </p:nvSpPr>
            <p:spPr>
              <a:xfrm>
                <a:off x="2222340" y="336478"/>
                <a:ext cx="162046" cy="150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22">
            <a:extLst>
              <a:ext uri="{FF2B5EF4-FFF2-40B4-BE49-F238E27FC236}">
                <a16:creationId xmlns:a16="http://schemas.microsoft.com/office/drawing/2014/main" id="{9073F9CD-8E96-6223-32EF-23CD7645D400}"/>
              </a:ext>
            </a:extLst>
          </p:cNvPr>
          <p:cNvGrpSpPr/>
          <p:nvPr/>
        </p:nvGrpSpPr>
        <p:grpSpPr>
          <a:xfrm>
            <a:off x="177472" y="5748733"/>
            <a:ext cx="12494881" cy="980042"/>
            <a:chOff x="177472" y="5783457"/>
            <a:chExt cx="12494881" cy="980042"/>
          </a:xfrm>
        </p:grpSpPr>
        <p:pic>
          <p:nvPicPr>
            <p:cNvPr id="30" name="Picture 29">
              <a:extLst>
                <a:ext uri="{FF2B5EF4-FFF2-40B4-BE49-F238E27FC236}">
                  <a16:creationId xmlns:a16="http://schemas.microsoft.com/office/drawing/2014/main" id="{E36CDE21-B81B-6BC2-5B97-2E63CD70426C}"/>
                </a:ext>
              </a:extLst>
            </p:cNvPr>
            <p:cNvPicPr>
              <a:picLocks noChangeAspect="1"/>
            </p:cNvPicPr>
            <p:nvPr/>
          </p:nvPicPr>
          <p:blipFill>
            <a:blip r:embed="rId2"/>
            <a:stretch>
              <a:fillRect/>
            </a:stretch>
          </p:blipFill>
          <p:spPr>
            <a:xfrm>
              <a:off x="177472" y="5783457"/>
              <a:ext cx="798654" cy="980042"/>
            </a:xfrm>
            <a:prstGeom prst="rect">
              <a:avLst/>
            </a:prstGeom>
          </p:spPr>
        </p:pic>
        <p:sp>
          <p:nvSpPr>
            <p:cNvPr id="31" name="Rectangle 30">
              <a:extLst>
                <a:ext uri="{FF2B5EF4-FFF2-40B4-BE49-F238E27FC236}">
                  <a16:creationId xmlns:a16="http://schemas.microsoft.com/office/drawing/2014/main" id="{F9687D1A-0319-F454-530C-C4D0E3CF3218}"/>
                </a:ext>
              </a:extLst>
            </p:cNvPr>
            <p:cNvSpPr/>
            <p:nvPr/>
          </p:nvSpPr>
          <p:spPr>
            <a:xfrm>
              <a:off x="10068048" y="6123370"/>
              <a:ext cx="1983130" cy="347241"/>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CB9FA32-A676-2803-0778-4DDEE837ADCC}"/>
                </a:ext>
              </a:extLst>
            </p:cNvPr>
            <p:cNvSpPr txBox="1"/>
            <p:nvPr/>
          </p:nvSpPr>
          <p:spPr>
            <a:xfrm>
              <a:off x="10068048" y="6170032"/>
              <a:ext cx="2604305" cy="253916"/>
            </a:xfrm>
            <a:prstGeom prst="rect">
              <a:avLst/>
            </a:prstGeom>
            <a:noFill/>
          </p:spPr>
          <p:txBody>
            <a:bodyPr wrap="square" rtlCol="0">
              <a:spAutoFit/>
            </a:bodyPr>
            <a:lstStyle/>
            <a:p>
              <a:r>
                <a:rPr lang="en-US" sz="1050" dirty="0">
                  <a:solidFill>
                    <a:schemeClr val="tx2">
                      <a:lumMod val="10000"/>
                      <a:lumOff val="90000"/>
                    </a:schemeClr>
                  </a:solidFill>
                  <a:latin typeface="Miriam Fixed" panose="020F0502020204030204" pitchFamily="49" charset="-79"/>
                  <a:cs typeface="Miriam Fixed" panose="020F0502020204030204" pitchFamily="49" charset="-79"/>
                </a:rPr>
                <a:t>makconstructionsksa.com</a:t>
              </a:r>
            </a:p>
          </p:txBody>
        </p:sp>
        <p:cxnSp>
          <p:nvCxnSpPr>
            <p:cNvPr id="33" name="Straight Connector 32">
              <a:extLst>
                <a:ext uri="{FF2B5EF4-FFF2-40B4-BE49-F238E27FC236}">
                  <a16:creationId xmlns:a16="http://schemas.microsoft.com/office/drawing/2014/main" id="{C28B0D28-B9B9-DFA7-A14D-3B505295B7A9}"/>
                </a:ext>
              </a:extLst>
            </p:cNvPr>
            <p:cNvCxnSpPr>
              <a:cxnSpLocks/>
            </p:cNvCxnSpPr>
            <p:nvPr/>
          </p:nvCxnSpPr>
          <p:spPr>
            <a:xfrm>
              <a:off x="1072586" y="6273478"/>
              <a:ext cx="8569125" cy="0"/>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34" name="Oval 33">
              <a:extLst>
                <a:ext uri="{FF2B5EF4-FFF2-40B4-BE49-F238E27FC236}">
                  <a16:creationId xmlns:a16="http://schemas.microsoft.com/office/drawing/2014/main" id="{653B94CD-AA9D-3BE5-535E-136EA362BBE0}"/>
                </a:ext>
              </a:extLst>
            </p:cNvPr>
            <p:cNvSpPr/>
            <p:nvPr/>
          </p:nvSpPr>
          <p:spPr>
            <a:xfrm>
              <a:off x="9560688" y="6204393"/>
              <a:ext cx="162046" cy="150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88E6DEB8-511D-E471-F95F-97056C5FEB53}"/>
              </a:ext>
            </a:extLst>
          </p:cNvPr>
          <p:cNvSpPr txBox="1"/>
          <p:nvPr/>
        </p:nvSpPr>
        <p:spPr>
          <a:xfrm rot="16200000">
            <a:off x="-1175352" y="2257319"/>
            <a:ext cx="3923819" cy="830997"/>
          </a:xfrm>
          <a:prstGeom prst="rect">
            <a:avLst/>
          </a:prstGeom>
          <a:noFill/>
        </p:spPr>
        <p:txBody>
          <a:bodyPr wrap="square" rtlCol="0">
            <a:spAutoFit/>
          </a:bodyPr>
          <a:lstStyle/>
          <a:p>
            <a:r>
              <a:rPr lang="en-US" sz="4800" b="1" dirty="0">
                <a:solidFill>
                  <a:schemeClr val="bg2">
                    <a:lumMod val="75000"/>
                  </a:schemeClr>
                </a:solidFill>
                <a:latin typeface="Bahnschrift Light" panose="020B0502040204020203" pitchFamily="34" charset="0"/>
              </a:rPr>
              <a:t>PROJECTS</a:t>
            </a:r>
          </a:p>
        </p:txBody>
      </p:sp>
      <p:sp>
        <p:nvSpPr>
          <p:cNvPr id="3" name="TextBox 2">
            <a:extLst>
              <a:ext uri="{FF2B5EF4-FFF2-40B4-BE49-F238E27FC236}">
                <a16:creationId xmlns:a16="http://schemas.microsoft.com/office/drawing/2014/main" id="{184DDDB6-4F4D-79AA-EE74-37B4D41F5593}"/>
              </a:ext>
            </a:extLst>
          </p:cNvPr>
          <p:cNvSpPr txBox="1"/>
          <p:nvPr/>
        </p:nvSpPr>
        <p:spPr>
          <a:xfrm>
            <a:off x="1604055" y="642497"/>
            <a:ext cx="8983887" cy="707886"/>
          </a:xfrm>
          <a:prstGeom prst="rect">
            <a:avLst/>
          </a:prstGeom>
          <a:noFill/>
        </p:spPr>
        <p:txBody>
          <a:bodyPr wrap="square" rtlCol="0">
            <a:spAutoFit/>
          </a:bodyPr>
          <a:lstStyle/>
          <a:p>
            <a:r>
              <a:rPr lang="en-US" sz="4000" b="1" dirty="0">
                <a:latin typeface="+mj-lt"/>
              </a:rPr>
              <a:t>OUR PROJECTS</a:t>
            </a:r>
          </a:p>
        </p:txBody>
      </p:sp>
      <p:pic>
        <p:nvPicPr>
          <p:cNvPr id="9" name="Picture 8" descr="A collage of buildings&#10;&#10;Description automatically generated">
            <a:extLst>
              <a:ext uri="{FF2B5EF4-FFF2-40B4-BE49-F238E27FC236}">
                <a16:creationId xmlns:a16="http://schemas.microsoft.com/office/drawing/2014/main" id="{F9A5BE9D-63AD-3A6F-9ABB-E256DFD1FF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7794" y="1505930"/>
            <a:ext cx="5312288" cy="3439681"/>
          </a:xfrm>
          <a:prstGeom prst="rect">
            <a:avLst/>
          </a:prstGeom>
        </p:spPr>
      </p:pic>
      <p:pic>
        <p:nvPicPr>
          <p:cNvPr id="11" name="Picture 10" descr="A group of buildings with text&#10;&#10;Description automatically generated">
            <a:extLst>
              <a:ext uri="{FF2B5EF4-FFF2-40B4-BE49-F238E27FC236}">
                <a16:creationId xmlns:a16="http://schemas.microsoft.com/office/drawing/2014/main" id="{95C48F94-A229-32E8-72F0-E0E8C504BC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6923" y="1591989"/>
            <a:ext cx="5187921" cy="3353620"/>
          </a:xfrm>
          <a:prstGeom prst="rect">
            <a:avLst/>
          </a:prstGeom>
        </p:spPr>
      </p:pic>
    </p:spTree>
    <p:extLst>
      <p:ext uri="{BB962C8B-B14F-4D97-AF65-F5344CB8AC3E}">
        <p14:creationId xmlns:p14="http://schemas.microsoft.com/office/powerpoint/2010/main" val="14123229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695FD-B734-BE79-0044-E0B19EC2C46E}"/>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7BE3FBA2-7826-3535-B82F-CF994310B581}"/>
              </a:ext>
            </a:extLst>
          </p:cNvPr>
          <p:cNvGrpSpPr/>
          <p:nvPr/>
        </p:nvGrpSpPr>
        <p:grpSpPr>
          <a:xfrm>
            <a:off x="190961" y="186371"/>
            <a:ext cx="11397227" cy="347240"/>
            <a:chOff x="190961" y="186371"/>
            <a:chExt cx="11397227" cy="347240"/>
          </a:xfrm>
        </p:grpSpPr>
        <p:grpSp>
          <p:nvGrpSpPr>
            <p:cNvPr id="7" name="Group 6">
              <a:extLst>
                <a:ext uri="{FF2B5EF4-FFF2-40B4-BE49-F238E27FC236}">
                  <a16:creationId xmlns:a16="http://schemas.microsoft.com/office/drawing/2014/main" id="{331D65C5-DFAB-1FF1-87CF-25013633B584}"/>
                </a:ext>
              </a:extLst>
            </p:cNvPr>
            <p:cNvGrpSpPr/>
            <p:nvPr/>
          </p:nvGrpSpPr>
          <p:grpSpPr>
            <a:xfrm>
              <a:off x="190961" y="186371"/>
              <a:ext cx="2604305" cy="347240"/>
              <a:chOff x="10498241" y="295156"/>
              <a:chExt cx="2604305" cy="347240"/>
            </a:xfrm>
          </p:grpSpPr>
          <p:sp>
            <p:nvSpPr>
              <p:cNvPr id="21" name="Rectangle 20">
                <a:extLst>
                  <a:ext uri="{FF2B5EF4-FFF2-40B4-BE49-F238E27FC236}">
                    <a16:creationId xmlns:a16="http://schemas.microsoft.com/office/drawing/2014/main" id="{A7B227D4-A04E-5BBF-D11D-B2A159D2B33E}"/>
                  </a:ext>
                </a:extLst>
              </p:cNvPr>
              <p:cNvSpPr/>
              <p:nvPr/>
            </p:nvSpPr>
            <p:spPr>
              <a:xfrm>
                <a:off x="10498241" y="295156"/>
                <a:ext cx="1446833" cy="347240"/>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61A409F1-7AFF-7533-D94D-E01CB09EB36C}"/>
                  </a:ext>
                </a:extLst>
              </p:cNvPr>
              <p:cNvSpPr txBox="1"/>
              <p:nvPr/>
            </p:nvSpPr>
            <p:spPr>
              <a:xfrm>
                <a:off x="10498241" y="341818"/>
                <a:ext cx="2604305" cy="253916"/>
              </a:xfrm>
              <a:prstGeom prst="rect">
                <a:avLst/>
              </a:prstGeom>
              <a:noFill/>
            </p:spPr>
            <p:txBody>
              <a:bodyPr wrap="square" rtlCol="0">
                <a:spAutoFit/>
              </a:bodyPr>
              <a:lstStyle/>
              <a:p>
                <a:r>
                  <a:rPr lang="en-US" sz="1050" dirty="0">
                    <a:solidFill>
                      <a:schemeClr val="tx2">
                        <a:lumMod val="10000"/>
                        <a:lumOff val="90000"/>
                      </a:schemeClr>
                    </a:solidFill>
                    <a:latin typeface="Miriam Fixed" panose="020F0502020204030204" pitchFamily="49" charset="-79"/>
                    <a:cs typeface="Miriam Fixed" panose="020F0502020204030204" pitchFamily="49" charset="-79"/>
                  </a:rPr>
                  <a:t>Company Profile</a:t>
                </a:r>
              </a:p>
            </p:txBody>
          </p:sp>
        </p:grpSp>
        <p:grpSp>
          <p:nvGrpSpPr>
            <p:cNvPr id="8" name="Group 7">
              <a:extLst>
                <a:ext uri="{FF2B5EF4-FFF2-40B4-BE49-F238E27FC236}">
                  <a16:creationId xmlns:a16="http://schemas.microsoft.com/office/drawing/2014/main" id="{45132FE7-E6A1-1232-833F-F876355F2F4D}"/>
                </a:ext>
              </a:extLst>
            </p:cNvPr>
            <p:cNvGrpSpPr/>
            <p:nvPr/>
          </p:nvGrpSpPr>
          <p:grpSpPr>
            <a:xfrm>
              <a:off x="2222340" y="336478"/>
              <a:ext cx="9365848" cy="150471"/>
              <a:chOff x="2222340" y="336478"/>
              <a:chExt cx="9365848" cy="150471"/>
            </a:xfrm>
          </p:grpSpPr>
          <p:cxnSp>
            <p:nvCxnSpPr>
              <p:cNvPr id="14" name="Straight Connector 13">
                <a:extLst>
                  <a:ext uri="{FF2B5EF4-FFF2-40B4-BE49-F238E27FC236}">
                    <a16:creationId xmlns:a16="http://schemas.microsoft.com/office/drawing/2014/main" id="{9EF0BA90-BF7C-726C-66D2-36D8114BD1B2}"/>
                  </a:ext>
                </a:extLst>
              </p:cNvPr>
              <p:cNvCxnSpPr>
                <a:cxnSpLocks/>
              </p:cNvCxnSpPr>
              <p:nvPr/>
            </p:nvCxnSpPr>
            <p:spPr>
              <a:xfrm>
                <a:off x="2361236" y="400890"/>
                <a:ext cx="9226952" cy="0"/>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20" name="Oval 19">
                <a:extLst>
                  <a:ext uri="{FF2B5EF4-FFF2-40B4-BE49-F238E27FC236}">
                    <a16:creationId xmlns:a16="http://schemas.microsoft.com/office/drawing/2014/main" id="{FFB5FCDD-ECCA-4EA0-CF3F-17801287B0E5}"/>
                  </a:ext>
                </a:extLst>
              </p:cNvPr>
              <p:cNvSpPr/>
              <p:nvPr/>
            </p:nvSpPr>
            <p:spPr>
              <a:xfrm>
                <a:off x="2222340" y="336478"/>
                <a:ext cx="162046" cy="150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22">
            <a:extLst>
              <a:ext uri="{FF2B5EF4-FFF2-40B4-BE49-F238E27FC236}">
                <a16:creationId xmlns:a16="http://schemas.microsoft.com/office/drawing/2014/main" id="{A2BE177A-5FF0-8EC4-E07A-B6B4BD35A2FC}"/>
              </a:ext>
            </a:extLst>
          </p:cNvPr>
          <p:cNvGrpSpPr/>
          <p:nvPr/>
        </p:nvGrpSpPr>
        <p:grpSpPr>
          <a:xfrm>
            <a:off x="177472" y="5748733"/>
            <a:ext cx="12494881" cy="980042"/>
            <a:chOff x="177472" y="5783457"/>
            <a:chExt cx="12494881" cy="980042"/>
          </a:xfrm>
        </p:grpSpPr>
        <p:pic>
          <p:nvPicPr>
            <p:cNvPr id="30" name="Picture 29">
              <a:extLst>
                <a:ext uri="{FF2B5EF4-FFF2-40B4-BE49-F238E27FC236}">
                  <a16:creationId xmlns:a16="http://schemas.microsoft.com/office/drawing/2014/main" id="{A342CC99-5AD8-816A-90E9-24C9F68E1B8D}"/>
                </a:ext>
              </a:extLst>
            </p:cNvPr>
            <p:cNvPicPr>
              <a:picLocks noChangeAspect="1"/>
            </p:cNvPicPr>
            <p:nvPr/>
          </p:nvPicPr>
          <p:blipFill>
            <a:blip r:embed="rId2"/>
            <a:stretch>
              <a:fillRect/>
            </a:stretch>
          </p:blipFill>
          <p:spPr>
            <a:xfrm>
              <a:off x="177472" y="5783457"/>
              <a:ext cx="798654" cy="980042"/>
            </a:xfrm>
            <a:prstGeom prst="rect">
              <a:avLst/>
            </a:prstGeom>
          </p:spPr>
        </p:pic>
        <p:sp>
          <p:nvSpPr>
            <p:cNvPr id="31" name="Rectangle 30">
              <a:extLst>
                <a:ext uri="{FF2B5EF4-FFF2-40B4-BE49-F238E27FC236}">
                  <a16:creationId xmlns:a16="http://schemas.microsoft.com/office/drawing/2014/main" id="{A43C03C3-3103-8AA5-1B6B-C93D264A5CF4}"/>
                </a:ext>
              </a:extLst>
            </p:cNvPr>
            <p:cNvSpPr/>
            <p:nvPr/>
          </p:nvSpPr>
          <p:spPr>
            <a:xfrm>
              <a:off x="10068048" y="6123370"/>
              <a:ext cx="1983130" cy="347241"/>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FA96800-AC68-0620-6193-F0BB878880DA}"/>
                </a:ext>
              </a:extLst>
            </p:cNvPr>
            <p:cNvSpPr txBox="1"/>
            <p:nvPr/>
          </p:nvSpPr>
          <p:spPr>
            <a:xfrm>
              <a:off x="10068048" y="6170032"/>
              <a:ext cx="2604305" cy="253916"/>
            </a:xfrm>
            <a:prstGeom prst="rect">
              <a:avLst/>
            </a:prstGeom>
            <a:noFill/>
          </p:spPr>
          <p:txBody>
            <a:bodyPr wrap="square" rtlCol="0">
              <a:spAutoFit/>
            </a:bodyPr>
            <a:lstStyle/>
            <a:p>
              <a:r>
                <a:rPr lang="en-US" sz="1050" dirty="0">
                  <a:solidFill>
                    <a:schemeClr val="tx2">
                      <a:lumMod val="10000"/>
                      <a:lumOff val="90000"/>
                    </a:schemeClr>
                  </a:solidFill>
                  <a:latin typeface="Miriam Fixed" panose="020F0502020204030204" pitchFamily="49" charset="-79"/>
                  <a:cs typeface="Miriam Fixed" panose="020F0502020204030204" pitchFamily="49" charset="-79"/>
                </a:rPr>
                <a:t>makconstructionsksa.com</a:t>
              </a:r>
            </a:p>
          </p:txBody>
        </p:sp>
        <p:cxnSp>
          <p:nvCxnSpPr>
            <p:cNvPr id="33" name="Straight Connector 32">
              <a:extLst>
                <a:ext uri="{FF2B5EF4-FFF2-40B4-BE49-F238E27FC236}">
                  <a16:creationId xmlns:a16="http://schemas.microsoft.com/office/drawing/2014/main" id="{319CB4F6-1AF6-99A9-1E53-E5BDDD8FFC11}"/>
                </a:ext>
              </a:extLst>
            </p:cNvPr>
            <p:cNvCxnSpPr>
              <a:cxnSpLocks/>
            </p:cNvCxnSpPr>
            <p:nvPr/>
          </p:nvCxnSpPr>
          <p:spPr>
            <a:xfrm>
              <a:off x="1072586" y="6273478"/>
              <a:ext cx="8569125" cy="0"/>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34" name="Oval 33">
              <a:extLst>
                <a:ext uri="{FF2B5EF4-FFF2-40B4-BE49-F238E27FC236}">
                  <a16:creationId xmlns:a16="http://schemas.microsoft.com/office/drawing/2014/main" id="{02533D0F-9962-95FB-0268-E456CBFED849}"/>
                </a:ext>
              </a:extLst>
            </p:cNvPr>
            <p:cNvSpPr/>
            <p:nvPr/>
          </p:nvSpPr>
          <p:spPr>
            <a:xfrm>
              <a:off x="9560688" y="6204393"/>
              <a:ext cx="162046" cy="150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5D263B8E-EFF5-C65A-5698-3503EB540438}"/>
              </a:ext>
            </a:extLst>
          </p:cNvPr>
          <p:cNvSpPr txBox="1"/>
          <p:nvPr/>
        </p:nvSpPr>
        <p:spPr>
          <a:xfrm rot="16200000">
            <a:off x="-1175352" y="2257319"/>
            <a:ext cx="3923819" cy="830997"/>
          </a:xfrm>
          <a:prstGeom prst="rect">
            <a:avLst/>
          </a:prstGeom>
          <a:noFill/>
        </p:spPr>
        <p:txBody>
          <a:bodyPr wrap="square" rtlCol="0">
            <a:spAutoFit/>
          </a:bodyPr>
          <a:lstStyle/>
          <a:p>
            <a:r>
              <a:rPr lang="en-US" sz="4800" b="1" dirty="0">
                <a:solidFill>
                  <a:schemeClr val="bg2">
                    <a:lumMod val="75000"/>
                  </a:schemeClr>
                </a:solidFill>
                <a:latin typeface="Bahnschrift Light" panose="020B0502040204020203" pitchFamily="34" charset="0"/>
              </a:rPr>
              <a:t>PROJECTS</a:t>
            </a:r>
          </a:p>
        </p:txBody>
      </p:sp>
      <p:sp>
        <p:nvSpPr>
          <p:cNvPr id="3" name="TextBox 2">
            <a:extLst>
              <a:ext uri="{FF2B5EF4-FFF2-40B4-BE49-F238E27FC236}">
                <a16:creationId xmlns:a16="http://schemas.microsoft.com/office/drawing/2014/main" id="{8B79226C-5E34-FCCB-0532-CF4C3C11E958}"/>
              </a:ext>
            </a:extLst>
          </p:cNvPr>
          <p:cNvSpPr txBox="1"/>
          <p:nvPr/>
        </p:nvSpPr>
        <p:spPr>
          <a:xfrm>
            <a:off x="1604055" y="642497"/>
            <a:ext cx="8983887" cy="707886"/>
          </a:xfrm>
          <a:prstGeom prst="rect">
            <a:avLst/>
          </a:prstGeom>
          <a:noFill/>
        </p:spPr>
        <p:txBody>
          <a:bodyPr wrap="square" rtlCol="0">
            <a:spAutoFit/>
          </a:bodyPr>
          <a:lstStyle/>
          <a:p>
            <a:r>
              <a:rPr lang="en-US" sz="4000" b="1" dirty="0">
                <a:latin typeface="+mj-lt"/>
              </a:rPr>
              <a:t>OUR PROJECTS</a:t>
            </a:r>
          </a:p>
        </p:txBody>
      </p:sp>
      <p:pic>
        <p:nvPicPr>
          <p:cNvPr id="6" name="Picture 5" descr="A close-up of a city&#10;&#10;Description automatically generated">
            <a:extLst>
              <a:ext uri="{FF2B5EF4-FFF2-40B4-BE49-F238E27FC236}">
                <a16:creationId xmlns:a16="http://schemas.microsoft.com/office/drawing/2014/main" id="{CA9B4137-D7E3-43CE-402E-07FD2FF0A2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7794" y="1505931"/>
            <a:ext cx="6217841" cy="4156741"/>
          </a:xfrm>
          <a:prstGeom prst="rect">
            <a:avLst/>
          </a:prstGeom>
        </p:spPr>
      </p:pic>
    </p:spTree>
    <p:extLst>
      <p:ext uri="{BB962C8B-B14F-4D97-AF65-F5344CB8AC3E}">
        <p14:creationId xmlns:p14="http://schemas.microsoft.com/office/powerpoint/2010/main" val="41920383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741AC-B320-9110-5A98-A850204ABE35}"/>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9BBC6EE2-01D3-582D-5803-18F9FF2E800A}"/>
              </a:ext>
            </a:extLst>
          </p:cNvPr>
          <p:cNvGrpSpPr/>
          <p:nvPr/>
        </p:nvGrpSpPr>
        <p:grpSpPr>
          <a:xfrm>
            <a:off x="190961" y="186371"/>
            <a:ext cx="11397227" cy="347240"/>
            <a:chOff x="190961" y="186371"/>
            <a:chExt cx="11397227" cy="347240"/>
          </a:xfrm>
        </p:grpSpPr>
        <p:grpSp>
          <p:nvGrpSpPr>
            <p:cNvPr id="7" name="Group 6">
              <a:extLst>
                <a:ext uri="{FF2B5EF4-FFF2-40B4-BE49-F238E27FC236}">
                  <a16:creationId xmlns:a16="http://schemas.microsoft.com/office/drawing/2014/main" id="{321F23E2-2E2C-D04D-0171-1793F046E7D2}"/>
                </a:ext>
              </a:extLst>
            </p:cNvPr>
            <p:cNvGrpSpPr/>
            <p:nvPr/>
          </p:nvGrpSpPr>
          <p:grpSpPr>
            <a:xfrm>
              <a:off x="190961" y="186371"/>
              <a:ext cx="2604305" cy="347240"/>
              <a:chOff x="10498241" y="295156"/>
              <a:chExt cx="2604305" cy="347240"/>
            </a:xfrm>
          </p:grpSpPr>
          <p:sp>
            <p:nvSpPr>
              <p:cNvPr id="21" name="Rectangle 20">
                <a:extLst>
                  <a:ext uri="{FF2B5EF4-FFF2-40B4-BE49-F238E27FC236}">
                    <a16:creationId xmlns:a16="http://schemas.microsoft.com/office/drawing/2014/main" id="{4E769AB8-7170-B3F4-3C2D-A3F02881B225}"/>
                  </a:ext>
                </a:extLst>
              </p:cNvPr>
              <p:cNvSpPr/>
              <p:nvPr/>
            </p:nvSpPr>
            <p:spPr>
              <a:xfrm>
                <a:off x="10498241" y="295156"/>
                <a:ext cx="1446833" cy="347240"/>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32F6825-71E3-1DD5-8AA4-17487F0E0A01}"/>
                  </a:ext>
                </a:extLst>
              </p:cNvPr>
              <p:cNvSpPr txBox="1"/>
              <p:nvPr/>
            </p:nvSpPr>
            <p:spPr>
              <a:xfrm>
                <a:off x="10498241" y="341818"/>
                <a:ext cx="2604305" cy="253916"/>
              </a:xfrm>
              <a:prstGeom prst="rect">
                <a:avLst/>
              </a:prstGeom>
              <a:noFill/>
            </p:spPr>
            <p:txBody>
              <a:bodyPr wrap="square" rtlCol="0">
                <a:spAutoFit/>
              </a:bodyPr>
              <a:lstStyle/>
              <a:p>
                <a:r>
                  <a:rPr lang="en-US" sz="1050" dirty="0">
                    <a:solidFill>
                      <a:schemeClr val="tx2">
                        <a:lumMod val="10000"/>
                        <a:lumOff val="90000"/>
                      </a:schemeClr>
                    </a:solidFill>
                    <a:latin typeface="Miriam Fixed" panose="020F0502020204030204" pitchFamily="49" charset="-79"/>
                    <a:cs typeface="Miriam Fixed" panose="020F0502020204030204" pitchFamily="49" charset="-79"/>
                  </a:rPr>
                  <a:t>Company Profile</a:t>
                </a:r>
              </a:p>
            </p:txBody>
          </p:sp>
        </p:grpSp>
        <p:grpSp>
          <p:nvGrpSpPr>
            <p:cNvPr id="8" name="Group 7">
              <a:extLst>
                <a:ext uri="{FF2B5EF4-FFF2-40B4-BE49-F238E27FC236}">
                  <a16:creationId xmlns:a16="http://schemas.microsoft.com/office/drawing/2014/main" id="{FE985BC3-B8D9-4319-4A0E-451C15109CFB}"/>
                </a:ext>
              </a:extLst>
            </p:cNvPr>
            <p:cNvGrpSpPr/>
            <p:nvPr/>
          </p:nvGrpSpPr>
          <p:grpSpPr>
            <a:xfrm>
              <a:off x="2222340" y="336478"/>
              <a:ext cx="9365848" cy="150471"/>
              <a:chOff x="2222340" y="336478"/>
              <a:chExt cx="9365848" cy="150471"/>
            </a:xfrm>
          </p:grpSpPr>
          <p:cxnSp>
            <p:nvCxnSpPr>
              <p:cNvPr id="14" name="Straight Connector 13">
                <a:extLst>
                  <a:ext uri="{FF2B5EF4-FFF2-40B4-BE49-F238E27FC236}">
                    <a16:creationId xmlns:a16="http://schemas.microsoft.com/office/drawing/2014/main" id="{98D497B3-663E-9469-BAF5-11F9DA50E862}"/>
                  </a:ext>
                </a:extLst>
              </p:cNvPr>
              <p:cNvCxnSpPr>
                <a:cxnSpLocks/>
              </p:cNvCxnSpPr>
              <p:nvPr/>
            </p:nvCxnSpPr>
            <p:spPr>
              <a:xfrm>
                <a:off x="2361236" y="400890"/>
                <a:ext cx="9226952" cy="0"/>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20" name="Oval 19">
                <a:extLst>
                  <a:ext uri="{FF2B5EF4-FFF2-40B4-BE49-F238E27FC236}">
                    <a16:creationId xmlns:a16="http://schemas.microsoft.com/office/drawing/2014/main" id="{F6CB5DE6-D3DA-7502-28B4-E9C79666F438}"/>
                  </a:ext>
                </a:extLst>
              </p:cNvPr>
              <p:cNvSpPr/>
              <p:nvPr/>
            </p:nvSpPr>
            <p:spPr>
              <a:xfrm>
                <a:off x="2222340" y="336478"/>
                <a:ext cx="162046" cy="150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22">
            <a:extLst>
              <a:ext uri="{FF2B5EF4-FFF2-40B4-BE49-F238E27FC236}">
                <a16:creationId xmlns:a16="http://schemas.microsoft.com/office/drawing/2014/main" id="{358B1EEC-FE99-0A87-A233-E6C70E243D09}"/>
              </a:ext>
            </a:extLst>
          </p:cNvPr>
          <p:cNvGrpSpPr/>
          <p:nvPr/>
        </p:nvGrpSpPr>
        <p:grpSpPr>
          <a:xfrm>
            <a:off x="177472" y="5748733"/>
            <a:ext cx="12494881" cy="980042"/>
            <a:chOff x="177472" y="5783457"/>
            <a:chExt cx="12494881" cy="980042"/>
          </a:xfrm>
        </p:grpSpPr>
        <p:pic>
          <p:nvPicPr>
            <p:cNvPr id="30" name="Picture 29">
              <a:extLst>
                <a:ext uri="{FF2B5EF4-FFF2-40B4-BE49-F238E27FC236}">
                  <a16:creationId xmlns:a16="http://schemas.microsoft.com/office/drawing/2014/main" id="{60FB4A6B-0AB9-570B-0AA2-82BE02228C84}"/>
                </a:ext>
              </a:extLst>
            </p:cNvPr>
            <p:cNvPicPr>
              <a:picLocks noChangeAspect="1"/>
            </p:cNvPicPr>
            <p:nvPr/>
          </p:nvPicPr>
          <p:blipFill>
            <a:blip r:embed="rId2"/>
            <a:stretch>
              <a:fillRect/>
            </a:stretch>
          </p:blipFill>
          <p:spPr>
            <a:xfrm>
              <a:off x="177472" y="5783457"/>
              <a:ext cx="798654" cy="980042"/>
            </a:xfrm>
            <a:prstGeom prst="rect">
              <a:avLst/>
            </a:prstGeom>
          </p:spPr>
        </p:pic>
        <p:sp>
          <p:nvSpPr>
            <p:cNvPr id="31" name="Rectangle 30">
              <a:extLst>
                <a:ext uri="{FF2B5EF4-FFF2-40B4-BE49-F238E27FC236}">
                  <a16:creationId xmlns:a16="http://schemas.microsoft.com/office/drawing/2014/main" id="{ED877846-6A4A-616D-21A4-57D97BE335E7}"/>
                </a:ext>
              </a:extLst>
            </p:cNvPr>
            <p:cNvSpPr/>
            <p:nvPr/>
          </p:nvSpPr>
          <p:spPr>
            <a:xfrm>
              <a:off x="10068048" y="6123370"/>
              <a:ext cx="1983130" cy="347241"/>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A55DA9AC-9AAF-3AD7-E033-0F436642B902}"/>
                </a:ext>
              </a:extLst>
            </p:cNvPr>
            <p:cNvSpPr txBox="1"/>
            <p:nvPr/>
          </p:nvSpPr>
          <p:spPr>
            <a:xfrm>
              <a:off x="10068048" y="6170032"/>
              <a:ext cx="2604305" cy="253916"/>
            </a:xfrm>
            <a:prstGeom prst="rect">
              <a:avLst/>
            </a:prstGeom>
            <a:noFill/>
          </p:spPr>
          <p:txBody>
            <a:bodyPr wrap="square" rtlCol="0">
              <a:spAutoFit/>
            </a:bodyPr>
            <a:lstStyle/>
            <a:p>
              <a:r>
                <a:rPr lang="en-US" sz="1050" dirty="0">
                  <a:solidFill>
                    <a:schemeClr val="tx2">
                      <a:lumMod val="10000"/>
                      <a:lumOff val="90000"/>
                    </a:schemeClr>
                  </a:solidFill>
                  <a:latin typeface="Miriam Fixed" panose="020F0502020204030204" pitchFamily="49" charset="-79"/>
                  <a:cs typeface="Miriam Fixed" panose="020F0502020204030204" pitchFamily="49" charset="-79"/>
                </a:rPr>
                <a:t>makconstructionsksa.com</a:t>
              </a:r>
            </a:p>
          </p:txBody>
        </p:sp>
        <p:cxnSp>
          <p:nvCxnSpPr>
            <p:cNvPr id="33" name="Straight Connector 32">
              <a:extLst>
                <a:ext uri="{FF2B5EF4-FFF2-40B4-BE49-F238E27FC236}">
                  <a16:creationId xmlns:a16="http://schemas.microsoft.com/office/drawing/2014/main" id="{030D5834-5D46-467F-649C-786C3CE3CFB0}"/>
                </a:ext>
              </a:extLst>
            </p:cNvPr>
            <p:cNvCxnSpPr>
              <a:cxnSpLocks/>
            </p:cNvCxnSpPr>
            <p:nvPr/>
          </p:nvCxnSpPr>
          <p:spPr>
            <a:xfrm>
              <a:off x="1072586" y="6273478"/>
              <a:ext cx="8569125" cy="0"/>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34" name="Oval 33">
              <a:extLst>
                <a:ext uri="{FF2B5EF4-FFF2-40B4-BE49-F238E27FC236}">
                  <a16:creationId xmlns:a16="http://schemas.microsoft.com/office/drawing/2014/main" id="{6A98D715-16F8-E3A3-4A82-7868545D5218}"/>
                </a:ext>
              </a:extLst>
            </p:cNvPr>
            <p:cNvSpPr/>
            <p:nvPr/>
          </p:nvSpPr>
          <p:spPr>
            <a:xfrm>
              <a:off x="9560688" y="6204393"/>
              <a:ext cx="162046" cy="150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A group of logos on a white background&#10;&#10;Description automatically generated">
            <a:extLst>
              <a:ext uri="{FF2B5EF4-FFF2-40B4-BE49-F238E27FC236}">
                <a16:creationId xmlns:a16="http://schemas.microsoft.com/office/drawing/2014/main" id="{FB265DCA-93EA-6784-427C-2DC79996A3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119" y="958479"/>
            <a:ext cx="11599762" cy="4572579"/>
          </a:xfrm>
          <a:prstGeom prst="rect">
            <a:avLst/>
          </a:prstGeom>
        </p:spPr>
      </p:pic>
    </p:spTree>
    <p:extLst>
      <p:ext uri="{BB962C8B-B14F-4D97-AF65-F5344CB8AC3E}">
        <p14:creationId xmlns:p14="http://schemas.microsoft.com/office/powerpoint/2010/main" val="17552085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AA38B-9B1B-5C6B-6221-B41A6A4B3DC0}"/>
            </a:ext>
          </a:extLst>
        </p:cNvPr>
        <p:cNvGrpSpPr/>
        <p:nvPr/>
      </p:nvGrpSpPr>
      <p:grpSpPr>
        <a:xfrm>
          <a:off x="0" y="0"/>
          <a:ext cx="0" cy="0"/>
          <a:chOff x="0" y="0"/>
          <a:chExt cx="0" cy="0"/>
        </a:xfrm>
      </p:grpSpPr>
      <p:pic>
        <p:nvPicPr>
          <p:cNvPr id="3" name="Picture 2" descr="A building with a pool of water&#10;&#10;Description automatically generated">
            <a:extLst>
              <a:ext uri="{FF2B5EF4-FFF2-40B4-BE49-F238E27FC236}">
                <a16:creationId xmlns:a16="http://schemas.microsoft.com/office/drawing/2014/main" id="{B395A69A-948F-968A-1D73-26D00A7FAC5E}"/>
              </a:ext>
            </a:extLst>
          </p:cNvPr>
          <p:cNvPicPr>
            <a:picLocks noChangeAspect="1"/>
          </p:cNvPicPr>
          <p:nvPr/>
        </p:nvPicPr>
        <p:blipFill>
          <a:blip r:embed="rId2">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val="0"/>
              </a:ext>
            </a:extLst>
          </a:blip>
          <a:stretch>
            <a:fillRect/>
          </a:stretch>
        </p:blipFill>
        <p:spPr>
          <a:xfrm>
            <a:off x="0" y="-1"/>
            <a:ext cx="12192000" cy="8138323"/>
          </a:xfrm>
          <a:prstGeom prst="rect">
            <a:avLst/>
          </a:prstGeom>
        </p:spPr>
      </p:pic>
      <p:sp>
        <p:nvSpPr>
          <p:cNvPr id="4" name="Rectangle 3">
            <a:extLst>
              <a:ext uri="{FF2B5EF4-FFF2-40B4-BE49-F238E27FC236}">
                <a16:creationId xmlns:a16="http://schemas.microsoft.com/office/drawing/2014/main" id="{5FC9DBDE-6B92-82A6-63F7-F4C4C98B90CB}"/>
              </a:ext>
            </a:extLst>
          </p:cNvPr>
          <p:cNvSpPr/>
          <p:nvPr/>
        </p:nvSpPr>
        <p:spPr>
          <a:xfrm>
            <a:off x="0" y="0"/>
            <a:ext cx="6274965" cy="6858000"/>
          </a:xfrm>
          <a:prstGeom prst="rect">
            <a:avLst/>
          </a:prstGeom>
          <a:solidFill>
            <a:schemeClr val="bg2">
              <a:lumMod val="25000"/>
              <a:alpha val="6705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9ECE30C9-19A1-A200-07CC-0553EEE39EBB}"/>
              </a:ext>
            </a:extLst>
          </p:cNvPr>
          <p:cNvSpPr txBox="1"/>
          <p:nvPr/>
        </p:nvSpPr>
        <p:spPr>
          <a:xfrm>
            <a:off x="235432" y="2143696"/>
            <a:ext cx="9528000" cy="1107996"/>
          </a:xfrm>
          <a:prstGeom prst="rect">
            <a:avLst/>
          </a:prstGeom>
          <a:noFill/>
        </p:spPr>
        <p:txBody>
          <a:bodyPr wrap="square" rtlCol="0">
            <a:spAutoFit/>
          </a:bodyPr>
          <a:lstStyle/>
          <a:p>
            <a:r>
              <a:rPr lang="en-US" sz="6600" b="1" dirty="0">
                <a:solidFill>
                  <a:schemeClr val="bg1"/>
                </a:solidFill>
                <a:latin typeface="+mj-lt"/>
              </a:rPr>
              <a:t>OUR </a:t>
            </a:r>
            <a:r>
              <a:rPr lang="en-US" sz="4800" b="1" dirty="0">
                <a:solidFill>
                  <a:schemeClr val="bg1"/>
                </a:solidFill>
                <a:latin typeface="+mj-lt"/>
              </a:rPr>
              <a:t>CERTIFICATES</a:t>
            </a:r>
          </a:p>
        </p:txBody>
      </p:sp>
      <p:cxnSp>
        <p:nvCxnSpPr>
          <p:cNvPr id="15" name="Straight Connector 14">
            <a:extLst>
              <a:ext uri="{FF2B5EF4-FFF2-40B4-BE49-F238E27FC236}">
                <a16:creationId xmlns:a16="http://schemas.microsoft.com/office/drawing/2014/main" id="{5E62434C-E4D7-51F8-403F-B160FCC45E9E}"/>
              </a:ext>
            </a:extLst>
          </p:cNvPr>
          <p:cNvCxnSpPr>
            <a:cxnSpLocks/>
          </p:cNvCxnSpPr>
          <p:nvPr/>
        </p:nvCxnSpPr>
        <p:spPr>
          <a:xfrm>
            <a:off x="0" y="5671595"/>
            <a:ext cx="12192000" cy="0"/>
          </a:xfrm>
          <a:prstGeom prst="line">
            <a:avLst/>
          </a:prstGeom>
          <a:ln w="38100">
            <a:solidFill>
              <a:srgbClr val="FFFFFF">
                <a:alpha val="67843"/>
              </a:srgb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436E8329-9D07-E2A5-D032-E2270DBA4ABB}"/>
              </a:ext>
            </a:extLst>
          </p:cNvPr>
          <p:cNvCxnSpPr>
            <a:cxnSpLocks/>
          </p:cNvCxnSpPr>
          <p:nvPr/>
        </p:nvCxnSpPr>
        <p:spPr>
          <a:xfrm>
            <a:off x="6274965" y="986648"/>
            <a:ext cx="5917035" cy="0"/>
          </a:xfrm>
          <a:prstGeom prst="line">
            <a:avLst/>
          </a:prstGeom>
          <a:ln w="38100">
            <a:solidFill>
              <a:srgbClr val="FFFFFF">
                <a:alpha val="67843"/>
              </a:srgbClr>
            </a:solidFill>
          </a:ln>
        </p:spPr>
        <p:style>
          <a:lnRef idx="2">
            <a:schemeClr val="accent1"/>
          </a:lnRef>
          <a:fillRef idx="0">
            <a:schemeClr val="accent1"/>
          </a:fillRef>
          <a:effectRef idx="1">
            <a:schemeClr val="accent1"/>
          </a:effectRef>
          <a:fontRef idx="minor">
            <a:schemeClr val="tx1"/>
          </a:fontRef>
        </p:style>
      </p:cxnSp>
      <p:pic>
        <p:nvPicPr>
          <p:cNvPr id="18" name="Picture 17">
            <a:extLst>
              <a:ext uri="{FF2B5EF4-FFF2-40B4-BE49-F238E27FC236}">
                <a16:creationId xmlns:a16="http://schemas.microsoft.com/office/drawing/2014/main" id="{89CA9C2D-6D5D-CD2D-E411-F58B20887F89}"/>
              </a:ext>
            </a:extLst>
          </p:cNvPr>
          <p:cNvPicPr>
            <a:picLocks noChangeAspect="1"/>
          </p:cNvPicPr>
          <p:nvPr/>
        </p:nvPicPr>
        <p:blipFill>
          <a:blip r:embed="rId4"/>
          <a:stretch>
            <a:fillRect/>
          </a:stretch>
        </p:blipFill>
        <p:spPr>
          <a:xfrm>
            <a:off x="235432" y="5869857"/>
            <a:ext cx="825416" cy="901381"/>
          </a:xfrm>
          <a:prstGeom prst="rect">
            <a:avLst/>
          </a:prstGeom>
        </p:spPr>
      </p:pic>
      <p:sp>
        <p:nvSpPr>
          <p:cNvPr id="19" name="TextBox 18">
            <a:extLst>
              <a:ext uri="{FF2B5EF4-FFF2-40B4-BE49-F238E27FC236}">
                <a16:creationId xmlns:a16="http://schemas.microsoft.com/office/drawing/2014/main" id="{665806A2-D8DE-AE61-D39D-FEAD255461C7}"/>
              </a:ext>
            </a:extLst>
          </p:cNvPr>
          <p:cNvSpPr txBox="1"/>
          <p:nvPr/>
        </p:nvSpPr>
        <p:spPr>
          <a:xfrm>
            <a:off x="6872749" y="3606309"/>
            <a:ext cx="5191432" cy="1938992"/>
          </a:xfrm>
          <a:prstGeom prst="rect">
            <a:avLst/>
          </a:prstGeom>
          <a:noFill/>
        </p:spPr>
        <p:txBody>
          <a:bodyPr wrap="square" rtlCol="0">
            <a:spAutoFit/>
          </a:bodyPr>
          <a:lstStyle/>
          <a:p>
            <a:pPr algn="r"/>
            <a:r>
              <a:rPr lang="en-US" sz="4000" b="1" i="1" dirty="0">
                <a:solidFill>
                  <a:schemeClr val="tx2">
                    <a:lumMod val="10000"/>
                    <a:lumOff val="90000"/>
                  </a:schemeClr>
                </a:solidFill>
                <a:latin typeface="+mj-lt"/>
              </a:rPr>
              <a:t>Flooring Specialist</a:t>
            </a:r>
          </a:p>
          <a:p>
            <a:pPr algn="r"/>
            <a:r>
              <a:rPr lang="en-US" sz="4000" b="1" i="1" dirty="0">
                <a:solidFill>
                  <a:schemeClr val="tx2">
                    <a:lumMod val="10000"/>
                    <a:lumOff val="90000"/>
                  </a:schemeClr>
                </a:solidFill>
                <a:latin typeface="+mj-lt"/>
              </a:rPr>
              <a:t>Services </a:t>
            </a:r>
          </a:p>
          <a:p>
            <a:pPr algn="r"/>
            <a:r>
              <a:rPr lang="en-US" sz="4000" b="1" i="1" dirty="0">
                <a:solidFill>
                  <a:schemeClr val="tx2">
                    <a:lumMod val="10000"/>
                    <a:lumOff val="90000"/>
                  </a:schemeClr>
                </a:solidFill>
                <a:latin typeface="+mj-lt"/>
              </a:rPr>
              <a:t>Since 2008 </a:t>
            </a:r>
          </a:p>
        </p:txBody>
      </p:sp>
    </p:spTree>
    <p:extLst>
      <p:ext uri="{BB962C8B-B14F-4D97-AF65-F5344CB8AC3E}">
        <p14:creationId xmlns:p14="http://schemas.microsoft.com/office/powerpoint/2010/main" val="32264980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D14FD-2769-C21C-452A-DB729B2F055D}"/>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25596987-F38D-4056-AE5C-305E91D56A34}"/>
              </a:ext>
            </a:extLst>
          </p:cNvPr>
          <p:cNvGrpSpPr/>
          <p:nvPr/>
        </p:nvGrpSpPr>
        <p:grpSpPr>
          <a:xfrm>
            <a:off x="190961" y="186371"/>
            <a:ext cx="11397227" cy="347240"/>
            <a:chOff x="190961" y="186371"/>
            <a:chExt cx="11397227" cy="347240"/>
          </a:xfrm>
        </p:grpSpPr>
        <p:grpSp>
          <p:nvGrpSpPr>
            <p:cNvPr id="7" name="Group 6">
              <a:extLst>
                <a:ext uri="{FF2B5EF4-FFF2-40B4-BE49-F238E27FC236}">
                  <a16:creationId xmlns:a16="http://schemas.microsoft.com/office/drawing/2014/main" id="{63413D7D-233D-2182-FE44-9C05E270D115}"/>
                </a:ext>
              </a:extLst>
            </p:cNvPr>
            <p:cNvGrpSpPr/>
            <p:nvPr/>
          </p:nvGrpSpPr>
          <p:grpSpPr>
            <a:xfrm>
              <a:off x="190961" y="186371"/>
              <a:ext cx="2604305" cy="347240"/>
              <a:chOff x="10498241" y="295156"/>
              <a:chExt cx="2604305" cy="347240"/>
            </a:xfrm>
          </p:grpSpPr>
          <p:sp>
            <p:nvSpPr>
              <p:cNvPr id="21" name="Rectangle 20">
                <a:extLst>
                  <a:ext uri="{FF2B5EF4-FFF2-40B4-BE49-F238E27FC236}">
                    <a16:creationId xmlns:a16="http://schemas.microsoft.com/office/drawing/2014/main" id="{A9FF236A-3648-A7C4-AB81-7190EC1F984B}"/>
                  </a:ext>
                </a:extLst>
              </p:cNvPr>
              <p:cNvSpPr/>
              <p:nvPr/>
            </p:nvSpPr>
            <p:spPr>
              <a:xfrm>
                <a:off x="10498241" y="295156"/>
                <a:ext cx="1446833" cy="347240"/>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6AAC190E-91C5-1005-FB09-BC54446E5A7C}"/>
                  </a:ext>
                </a:extLst>
              </p:cNvPr>
              <p:cNvSpPr txBox="1"/>
              <p:nvPr/>
            </p:nvSpPr>
            <p:spPr>
              <a:xfrm>
                <a:off x="10498241" y="341818"/>
                <a:ext cx="2604305" cy="253916"/>
              </a:xfrm>
              <a:prstGeom prst="rect">
                <a:avLst/>
              </a:prstGeom>
              <a:noFill/>
            </p:spPr>
            <p:txBody>
              <a:bodyPr wrap="square" rtlCol="0">
                <a:spAutoFit/>
              </a:bodyPr>
              <a:lstStyle/>
              <a:p>
                <a:r>
                  <a:rPr lang="en-US" sz="1050" dirty="0">
                    <a:solidFill>
                      <a:schemeClr val="tx2">
                        <a:lumMod val="10000"/>
                        <a:lumOff val="90000"/>
                      </a:schemeClr>
                    </a:solidFill>
                    <a:latin typeface="Miriam Fixed" panose="020F0502020204030204" pitchFamily="49" charset="-79"/>
                    <a:cs typeface="Miriam Fixed" panose="020F0502020204030204" pitchFamily="49" charset="-79"/>
                  </a:rPr>
                  <a:t>Company Profile</a:t>
                </a:r>
              </a:p>
            </p:txBody>
          </p:sp>
        </p:grpSp>
        <p:grpSp>
          <p:nvGrpSpPr>
            <p:cNvPr id="8" name="Group 7">
              <a:extLst>
                <a:ext uri="{FF2B5EF4-FFF2-40B4-BE49-F238E27FC236}">
                  <a16:creationId xmlns:a16="http://schemas.microsoft.com/office/drawing/2014/main" id="{52067C61-A0A3-C7C2-F219-38AF7A76A5DF}"/>
                </a:ext>
              </a:extLst>
            </p:cNvPr>
            <p:cNvGrpSpPr/>
            <p:nvPr/>
          </p:nvGrpSpPr>
          <p:grpSpPr>
            <a:xfrm>
              <a:off x="2222340" y="336478"/>
              <a:ext cx="9365848" cy="150471"/>
              <a:chOff x="2222340" y="336478"/>
              <a:chExt cx="9365848" cy="150471"/>
            </a:xfrm>
          </p:grpSpPr>
          <p:cxnSp>
            <p:nvCxnSpPr>
              <p:cNvPr id="14" name="Straight Connector 13">
                <a:extLst>
                  <a:ext uri="{FF2B5EF4-FFF2-40B4-BE49-F238E27FC236}">
                    <a16:creationId xmlns:a16="http://schemas.microsoft.com/office/drawing/2014/main" id="{A0C60D5F-C785-E80D-C1BD-96CD1697410A}"/>
                  </a:ext>
                </a:extLst>
              </p:cNvPr>
              <p:cNvCxnSpPr>
                <a:cxnSpLocks/>
              </p:cNvCxnSpPr>
              <p:nvPr/>
            </p:nvCxnSpPr>
            <p:spPr>
              <a:xfrm>
                <a:off x="2361236" y="400890"/>
                <a:ext cx="9226952" cy="0"/>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20" name="Oval 19">
                <a:extLst>
                  <a:ext uri="{FF2B5EF4-FFF2-40B4-BE49-F238E27FC236}">
                    <a16:creationId xmlns:a16="http://schemas.microsoft.com/office/drawing/2014/main" id="{04FC1407-8843-EB3E-6A0E-E1122614817D}"/>
                  </a:ext>
                </a:extLst>
              </p:cNvPr>
              <p:cNvSpPr/>
              <p:nvPr/>
            </p:nvSpPr>
            <p:spPr>
              <a:xfrm>
                <a:off x="2222340" y="336478"/>
                <a:ext cx="162046" cy="150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22">
            <a:extLst>
              <a:ext uri="{FF2B5EF4-FFF2-40B4-BE49-F238E27FC236}">
                <a16:creationId xmlns:a16="http://schemas.microsoft.com/office/drawing/2014/main" id="{00E05526-1104-1413-9ECA-2A9B21280DDD}"/>
              </a:ext>
            </a:extLst>
          </p:cNvPr>
          <p:cNvGrpSpPr/>
          <p:nvPr/>
        </p:nvGrpSpPr>
        <p:grpSpPr>
          <a:xfrm>
            <a:off x="177472" y="5748733"/>
            <a:ext cx="12494881" cy="980042"/>
            <a:chOff x="177472" y="5783457"/>
            <a:chExt cx="12494881" cy="980042"/>
          </a:xfrm>
        </p:grpSpPr>
        <p:pic>
          <p:nvPicPr>
            <p:cNvPr id="30" name="Picture 29">
              <a:extLst>
                <a:ext uri="{FF2B5EF4-FFF2-40B4-BE49-F238E27FC236}">
                  <a16:creationId xmlns:a16="http://schemas.microsoft.com/office/drawing/2014/main" id="{F51BBE0E-1C47-19A0-3784-13AB255EAF48}"/>
                </a:ext>
              </a:extLst>
            </p:cNvPr>
            <p:cNvPicPr>
              <a:picLocks noChangeAspect="1"/>
            </p:cNvPicPr>
            <p:nvPr/>
          </p:nvPicPr>
          <p:blipFill>
            <a:blip r:embed="rId2"/>
            <a:stretch>
              <a:fillRect/>
            </a:stretch>
          </p:blipFill>
          <p:spPr>
            <a:xfrm>
              <a:off x="177472" y="5783457"/>
              <a:ext cx="798654" cy="980042"/>
            </a:xfrm>
            <a:prstGeom prst="rect">
              <a:avLst/>
            </a:prstGeom>
          </p:spPr>
        </p:pic>
        <p:sp>
          <p:nvSpPr>
            <p:cNvPr id="31" name="Rectangle 30">
              <a:extLst>
                <a:ext uri="{FF2B5EF4-FFF2-40B4-BE49-F238E27FC236}">
                  <a16:creationId xmlns:a16="http://schemas.microsoft.com/office/drawing/2014/main" id="{C9476FB3-10A1-ED1D-4FB3-9DD06023007B}"/>
                </a:ext>
              </a:extLst>
            </p:cNvPr>
            <p:cNvSpPr/>
            <p:nvPr/>
          </p:nvSpPr>
          <p:spPr>
            <a:xfrm>
              <a:off x="10068048" y="6123370"/>
              <a:ext cx="1983130" cy="347241"/>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1FF74AD1-5085-E74F-E2C5-4E23B8314F17}"/>
                </a:ext>
              </a:extLst>
            </p:cNvPr>
            <p:cNvSpPr txBox="1"/>
            <p:nvPr/>
          </p:nvSpPr>
          <p:spPr>
            <a:xfrm>
              <a:off x="10068048" y="6170032"/>
              <a:ext cx="2604305" cy="253916"/>
            </a:xfrm>
            <a:prstGeom prst="rect">
              <a:avLst/>
            </a:prstGeom>
            <a:noFill/>
          </p:spPr>
          <p:txBody>
            <a:bodyPr wrap="square" rtlCol="0">
              <a:spAutoFit/>
            </a:bodyPr>
            <a:lstStyle/>
            <a:p>
              <a:r>
                <a:rPr lang="en-US" sz="1050" dirty="0">
                  <a:solidFill>
                    <a:schemeClr val="tx2">
                      <a:lumMod val="10000"/>
                      <a:lumOff val="90000"/>
                    </a:schemeClr>
                  </a:solidFill>
                  <a:latin typeface="Miriam Fixed" panose="020F0502020204030204" pitchFamily="49" charset="-79"/>
                  <a:cs typeface="Miriam Fixed" panose="020F0502020204030204" pitchFamily="49" charset="-79"/>
                </a:rPr>
                <a:t>makconstructionsksa.com</a:t>
              </a:r>
            </a:p>
          </p:txBody>
        </p:sp>
        <p:cxnSp>
          <p:nvCxnSpPr>
            <p:cNvPr id="33" name="Straight Connector 32">
              <a:extLst>
                <a:ext uri="{FF2B5EF4-FFF2-40B4-BE49-F238E27FC236}">
                  <a16:creationId xmlns:a16="http://schemas.microsoft.com/office/drawing/2014/main" id="{F994A8EA-7739-ADCB-1F1D-BBDB3754E756}"/>
                </a:ext>
              </a:extLst>
            </p:cNvPr>
            <p:cNvCxnSpPr>
              <a:cxnSpLocks/>
            </p:cNvCxnSpPr>
            <p:nvPr/>
          </p:nvCxnSpPr>
          <p:spPr>
            <a:xfrm>
              <a:off x="1072586" y="6273478"/>
              <a:ext cx="8569125" cy="0"/>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34" name="Oval 33">
              <a:extLst>
                <a:ext uri="{FF2B5EF4-FFF2-40B4-BE49-F238E27FC236}">
                  <a16:creationId xmlns:a16="http://schemas.microsoft.com/office/drawing/2014/main" id="{6BF8031B-B2C2-AA9C-14D2-D49143E414F4}"/>
                </a:ext>
              </a:extLst>
            </p:cNvPr>
            <p:cNvSpPr/>
            <p:nvPr/>
          </p:nvSpPr>
          <p:spPr>
            <a:xfrm>
              <a:off x="9560688" y="6204393"/>
              <a:ext cx="162046" cy="150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98DBD23B-4C08-AAF1-573D-6FA8861AB110}"/>
              </a:ext>
            </a:extLst>
          </p:cNvPr>
          <p:cNvSpPr txBox="1"/>
          <p:nvPr/>
        </p:nvSpPr>
        <p:spPr>
          <a:xfrm rot="16200000">
            <a:off x="-1679356" y="2594667"/>
            <a:ext cx="4598514" cy="830997"/>
          </a:xfrm>
          <a:prstGeom prst="rect">
            <a:avLst/>
          </a:prstGeom>
          <a:noFill/>
        </p:spPr>
        <p:txBody>
          <a:bodyPr wrap="square" rtlCol="0">
            <a:spAutoFit/>
          </a:bodyPr>
          <a:lstStyle/>
          <a:p>
            <a:r>
              <a:rPr lang="en-US" sz="4800" b="1" dirty="0">
                <a:solidFill>
                  <a:schemeClr val="bg2">
                    <a:lumMod val="75000"/>
                  </a:schemeClr>
                </a:solidFill>
                <a:latin typeface="Bahnschrift Light" panose="020B0502040204020203" pitchFamily="34" charset="0"/>
              </a:rPr>
              <a:t>CERTIFICATES</a:t>
            </a:r>
          </a:p>
        </p:txBody>
      </p:sp>
      <p:pic>
        <p:nvPicPr>
          <p:cNvPr id="9" name="Picture 8" descr="A qr code on a paper&#10;&#10;Description automatically generated">
            <a:extLst>
              <a:ext uri="{FF2B5EF4-FFF2-40B4-BE49-F238E27FC236}">
                <a16:creationId xmlns:a16="http://schemas.microsoft.com/office/drawing/2014/main" id="{303BE12B-238C-FF1F-3D5B-39B8EFB7AF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8456" y="654542"/>
            <a:ext cx="8016935" cy="5601185"/>
          </a:xfrm>
          <a:prstGeom prst="rect">
            <a:avLst/>
          </a:prstGeom>
        </p:spPr>
      </p:pic>
    </p:spTree>
    <p:extLst>
      <p:ext uri="{BB962C8B-B14F-4D97-AF65-F5344CB8AC3E}">
        <p14:creationId xmlns:p14="http://schemas.microsoft.com/office/powerpoint/2010/main" val="28665425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97912-110B-E8E4-61B3-C15205DF672F}"/>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80FD7AD6-08B7-7094-EFD7-25693F58CDFC}"/>
              </a:ext>
            </a:extLst>
          </p:cNvPr>
          <p:cNvGrpSpPr/>
          <p:nvPr/>
        </p:nvGrpSpPr>
        <p:grpSpPr>
          <a:xfrm>
            <a:off x="190961" y="186371"/>
            <a:ext cx="11397227" cy="347240"/>
            <a:chOff x="190961" y="186371"/>
            <a:chExt cx="11397227" cy="347240"/>
          </a:xfrm>
        </p:grpSpPr>
        <p:grpSp>
          <p:nvGrpSpPr>
            <p:cNvPr id="7" name="Group 6">
              <a:extLst>
                <a:ext uri="{FF2B5EF4-FFF2-40B4-BE49-F238E27FC236}">
                  <a16:creationId xmlns:a16="http://schemas.microsoft.com/office/drawing/2014/main" id="{04EDDD94-A73D-848D-B8CE-1F037A98E3AC}"/>
                </a:ext>
              </a:extLst>
            </p:cNvPr>
            <p:cNvGrpSpPr/>
            <p:nvPr/>
          </p:nvGrpSpPr>
          <p:grpSpPr>
            <a:xfrm>
              <a:off x="190961" y="186371"/>
              <a:ext cx="2604305" cy="347240"/>
              <a:chOff x="10498241" y="295156"/>
              <a:chExt cx="2604305" cy="347240"/>
            </a:xfrm>
          </p:grpSpPr>
          <p:sp>
            <p:nvSpPr>
              <p:cNvPr id="21" name="Rectangle 20">
                <a:extLst>
                  <a:ext uri="{FF2B5EF4-FFF2-40B4-BE49-F238E27FC236}">
                    <a16:creationId xmlns:a16="http://schemas.microsoft.com/office/drawing/2014/main" id="{BDC7F4D8-0E9E-B3CF-DF65-D93037E649FD}"/>
                  </a:ext>
                </a:extLst>
              </p:cNvPr>
              <p:cNvSpPr/>
              <p:nvPr/>
            </p:nvSpPr>
            <p:spPr>
              <a:xfrm>
                <a:off x="10498241" y="295156"/>
                <a:ext cx="1446833" cy="347240"/>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714BC28-7BB8-1222-1861-B214B112CE16}"/>
                  </a:ext>
                </a:extLst>
              </p:cNvPr>
              <p:cNvSpPr txBox="1"/>
              <p:nvPr/>
            </p:nvSpPr>
            <p:spPr>
              <a:xfrm>
                <a:off x="10498241" y="341818"/>
                <a:ext cx="2604305" cy="253916"/>
              </a:xfrm>
              <a:prstGeom prst="rect">
                <a:avLst/>
              </a:prstGeom>
              <a:noFill/>
            </p:spPr>
            <p:txBody>
              <a:bodyPr wrap="square" rtlCol="0">
                <a:spAutoFit/>
              </a:bodyPr>
              <a:lstStyle/>
              <a:p>
                <a:r>
                  <a:rPr lang="en-US" sz="1050" dirty="0">
                    <a:solidFill>
                      <a:schemeClr val="tx2">
                        <a:lumMod val="10000"/>
                        <a:lumOff val="90000"/>
                      </a:schemeClr>
                    </a:solidFill>
                    <a:latin typeface="Miriam Fixed" panose="020F0502020204030204" pitchFamily="49" charset="-79"/>
                    <a:cs typeface="Miriam Fixed" panose="020F0502020204030204" pitchFamily="49" charset="-79"/>
                  </a:rPr>
                  <a:t>Company Profile</a:t>
                </a:r>
              </a:p>
            </p:txBody>
          </p:sp>
        </p:grpSp>
        <p:grpSp>
          <p:nvGrpSpPr>
            <p:cNvPr id="8" name="Group 7">
              <a:extLst>
                <a:ext uri="{FF2B5EF4-FFF2-40B4-BE49-F238E27FC236}">
                  <a16:creationId xmlns:a16="http://schemas.microsoft.com/office/drawing/2014/main" id="{81C7CEFC-B433-3FFC-74ED-9DCE9CBFD803}"/>
                </a:ext>
              </a:extLst>
            </p:cNvPr>
            <p:cNvGrpSpPr/>
            <p:nvPr/>
          </p:nvGrpSpPr>
          <p:grpSpPr>
            <a:xfrm>
              <a:off x="2222340" y="336478"/>
              <a:ext cx="9365848" cy="150471"/>
              <a:chOff x="2222340" y="336478"/>
              <a:chExt cx="9365848" cy="150471"/>
            </a:xfrm>
          </p:grpSpPr>
          <p:cxnSp>
            <p:nvCxnSpPr>
              <p:cNvPr id="14" name="Straight Connector 13">
                <a:extLst>
                  <a:ext uri="{FF2B5EF4-FFF2-40B4-BE49-F238E27FC236}">
                    <a16:creationId xmlns:a16="http://schemas.microsoft.com/office/drawing/2014/main" id="{6A7A0CD3-8214-C2B7-6CA5-C023ADCDEFB4}"/>
                  </a:ext>
                </a:extLst>
              </p:cNvPr>
              <p:cNvCxnSpPr>
                <a:cxnSpLocks/>
              </p:cNvCxnSpPr>
              <p:nvPr/>
            </p:nvCxnSpPr>
            <p:spPr>
              <a:xfrm>
                <a:off x="2361236" y="400890"/>
                <a:ext cx="9226952" cy="0"/>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20" name="Oval 19">
                <a:extLst>
                  <a:ext uri="{FF2B5EF4-FFF2-40B4-BE49-F238E27FC236}">
                    <a16:creationId xmlns:a16="http://schemas.microsoft.com/office/drawing/2014/main" id="{6B7ED3C5-7BCA-4183-12D9-538E0DCC635A}"/>
                  </a:ext>
                </a:extLst>
              </p:cNvPr>
              <p:cNvSpPr/>
              <p:nvPr/>
            </p:nvSpPr>
            <p:spPr>
              <a:xfrm>
                <a:off x="2222340" y="336478"/>
                <a:ext cx="162046" cy="150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22">
            <a:extLst>
              <a:ext uri="{FF2B5EF4-FFF2-40B4-BE49-F238E27FC236}">
                <a16:creationId xmlns:a16="http://schemas.microsoft.com/office/drawing/2014/main" id="{72664DB3-EAE9-F1C0-196F-A623CCB18AE6}"/>
              </a:ext>
            </a:extLst>
          </p:cNvPr>
          <p:cNvGrpSpPr/>
          <p:nvPr/>
        </p:nvGrpSpPr>
        <p:grpSpPr>
          <a:xfrm>
            <a:off x="177472" y="5748733"/>
            <a:ext cx="12494881" cy="980042"/>
            <a:chOff x="177472" y="5783457"/>
            <a:chExt cx="12494881" cy="980042"/>
          </a:xfrm>
        </p:grpSpPr>
        <p:pic>
          <p:nvPicPr>
            <p:cNvPr id="30" name="Picture 29">
              <a:extLst>
                <a:ext uri="{FF2B5EF4-FFF2-40B4-BE49-F238E27FC236}">
                  <a16:creationId xmlns:a16="http://schemas.microsoft.com/office/drawing/2014/main" id="{BBA4C75F-F6F9-6C15-7F33-5FFA7F06299D}"/>
                </a:ext>
              </a:extLst>
            </p:cNvPr>
            <p:cNvPicPr>
              <a:picLocks noChangeAspect="1"/>
            </p:cNvPicPr>
            <p:nvPr/>
          </p:nvPicPr>
          <p:blipFill>
            <a:blip r:embed="rId2"/>
            <a:stretch>
              <a:fillRect/>
            </a:stretch>
          </p:blipFill>
          <p:spPr>
            <a:xfrm>
              <a:off x="177472" y="5783457"/>
              <a:ext cx="798654" cy="980042"/>
            </a:xfrm>
            <a:prstGeom prst="rect">
              <a:avLst/>
            </a:prstGeom>
          </p:spPr>
        </p:pic>
        <p:sp>
          <p:nvSpPr>
            <p:cNvPr id="31" name="Rectangle 30">
              <a:extLst>
                <a:ext uri="{FF2B5EF4-FFF2-40B4-BE49-F238E27FC236}">
                  <a16:creationId xmlns:a16="http://schemas.microsoft.com/office/drawing/2014/main" id="{1ADFC492-5649-F5E4-9500-CA697C655527}"/>
                </a:ext>
              </a:extLst>
            </p:cNvPr>
            <p:cNvSpPr/>
            <p:nvPr/>
          </p:nvSpPr>
          <p:spPr>
            <a:xfrm>
              <a:off x="10068048" y="6123370"/>
              <a:ext cx="1983130" cy="347241"/>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AEEC2688-56B0-10CD-F7D4-6143A12248A1}"/>
                </a:ext>
              </a:extLst>
            </p:cNvPr>
            <p:cNvSpPr txBox="1"/>
            <p:nvPr/>
          </p:nvSpPr>
          <p:spPr>
            <a:xfrm>
              <a:off x="10068048" y="6170032"/>
              <a:ext cx="2604305" cy="253916"/>
            </a:xfrm>
            <a:prstGeom prst="rect">
              <a:avLst/>
            </a:prstGeom>
            <a:noFill/>
          </p:spPr>
          <p:txBody>
            <a:bodyPr wrap="square" rtlCol="0">
              <a:spAutoFit/>
            </a:bodyPr>
            <a:lstStyle/>
            <a:p>
              <a:r>
                <a:rPr lang="en-US" sz="1050" dirty="0">
                  <a:solidFill>
                    <a:schemeClr val="tx2">
                      <a:lumMod val="10000"/>
                      <a:lumOff val="90000"/>
                    </a:schemeClr>
                  </a:solidFill>
                  <a:latin typeface="Miriam Fixed" panose="020F0502020204030204" pitchFamily="49" charset="-79"/>
                  <a:cs typeface="Miriam Fixed" panose="020F0502020204030204" pitchFamily="49" charset="-79"/>
                </a:rPr>
                <a:t>makconstructionsksa.com</a:t>
              </a:r>
            </a:p>
          </p:txBody>
        </p:sp>
        <p:cxnSp>
          <p:nvCxnSpPr>
            <p:cNvPr id="33" name="Straight Connector 32">
              <a:extLst>
                <a:ext uri="{FF2B5EF4-FFF2-40B4-BE49-F238E27FC236}">
                  <a16:creationId xmlns:a16="http://schemas.microsoft.com/office/drawing/2014/main" id="{1E165EBA-EFD4-8449-3A94-2B0375AC3D34}"/>
                </a:ext>
              </a:extLst>
            </p:cNvPr>
            <p:cNvCxnSpPr>
              <a:cxnSpLocks/>
            </p:cNvCxnSpPr>
            <p:nvPr/>
          </p:nvCxnSpPr>
          <p:spPr>
            <a:xfrm>
              <a:off x="1072586" y="6273478"/>
              <a:ext cx="8569125" cy="0"/>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34" name="Oval 33">
              <a:extLst>
                <a:ext uri="{FF2B5EF4-FFF2-40B4-BE49-F238E27FC236}">
                  <a16:creationId xmlns:a16="http://schemas.microsoft.com/office/drawing/2014/main" id="{231DB998-8D0F-B55B-7743-44F85BD50A78}"/>
                </a:ext>
              </a:extLst>
            </p:cNvPr>
            <p:cNvSpPr/>
            <p:nvPr/>
          </p:nvSpPr>
          <p:spPr>
            <a:xfrm>
              <a:off x="9560688" y="6204393"/>
              <a:ext cx="162046" cy="150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58A313FE-ADA9-FDD0-DEA6-DAA40D549DE8}"/>
              </a:ext>
            </a:extLst>
          </p:cNvPr>
          <p:cNvSpPr txBox="1"/>
          <p:nvPr/>
        </p:nvSpPr>
        <p:spPr>
          <a:xfrm rot="16200000">
            <a:off x="-1679356" y="2594667"/>
            <a:ext cx="4598514" cy="830997"/>
          </a:xfrm>
          <a:prstGeom prst="rect">
            <a:avLst/>
          </a:prstGeom>
          <a:noFill/>
        </p:spPr>
        <p:txBody>
          <a:bodyPr wrap="square" rtlCol="0">
            <a:spAutoFit/>
          </a:bodyPr>
          <a:lstStyle/>
          <a:p>
            <a:r>
              <a:rPr lang="en-US" sz="4800" b="1" dirty="0">
                <a:solidFill>
                  <a:schemeClr val="bg2">
                    <a:lumMod val="75000"/>
                  </a:schemeClr>
                </a:solidFill>
                <a:latin typeface="Bahnschrift Light" panose="020B0502040204020203" pitchFamily="34" charset="0"/>
              </a:rPr>
              <a:t>CERTIFICATES</a:t>
            </a:r>
          </a:p>
        </p:txBody>
      </p:sp>
      <p:pic>
        <p:nvPicPr>
          <p:cNvPr id="4" name="Picture 3" descr="A close-up of a document&#10;&#10;Description automatically generated">
            <a:extLst>
              <a:ext uri="{FF2B5EF4-FFF2-40B4-BE49-F238E27FC236}">
                <a16:creationId xmlns:a16="http://schemas.microsoft.com/office/drawing/2014/main" id="{C89802BE-C769-5E17-A9A4-2C85BDB633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5088" y="854508"/>
            <a:ext cx="3707854" cy="5290474"/>
          </a:xfrm>
          <a:prstGeom prst="rect">
            <a:avLst/>
          </a:prstGeom>
        </p:spPr>
      </p:pic>
      <p:pic>
        <p:nvPicPr>
          <p:cNvPr id="10" name="Picture 9" descr="A screenshot of a document&#10;&#10;Description automatically generated">
            <a:extLst>
              <a:ext uri="{FF2B5EF4-FFF2-40B4-BE49-F238E27FC236}">
                <a16:creationId xmlns:a16="http://schemas.microsoft.com/office/drawing/2014/main" id="{F3C68D39-354D-DE93-1399-F58F34F23E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7423" y="854508"/>
            <a:ext cx="3953661" cy="5605037"/>
          </a:xfrm>
          <a:prstGeom prst="rect">
            <a:avLst/>
          </a:prstGeom>
        </p:spPr>
      </p:pic>
    </p:spTree>
    <p:extLst>
      <p:ext uri="{BB962C8B-B14F-4D97-AF65-F5344CB8AC3E}">
        <p14:creationId xmlns:p14="http://schemas.microsoft.com/office/powerpoint/2010/main" val="34022844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8B29F-7F4C-BCD5-F1FE-46DC05D0BBDD}"/>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9FA0965F-3030-5ECF-38DA-C4EE429C55DC}"/>
              </a:ext>
            </a:extLst>
          </p:cNvPr>
          <p:cNvGrpSpPr/>
          <p:nvPr/>
        </p:nvGrpSpPr>
        <p:grpSpPr>
          <a:xfrm>
            <a:off x="190961" y="186371"/>
            <a:ext cx="11397227" cy="347240"/>
            <a:chOff x="190961" y="186371"/>
            <a:chExt cx="11397227" cy="347240"/>
          </a:xfrm>
        </p:grpSpPr>
        <p:grpSp>
          <p:nvGrpSpPr>
            <p:cNvPr id="7" name="Group 6">
              <a:extLst>
                <a:ext uri="{FF2B5EF4-FFF2-40B4-BE49-F238E27FC236}">
                  <a16:creationId xmlns:a16="http://schemas.microsoft.com/office/drawing/2014/main" id="{792F1020-A60E-4A51-BFD7-22DE2C4A4EE3}"/>
                </a:ext>
              </a:extLst>
            </p:cNvPr>
            <p:cNvGrpSpPr/>
            <p:nvPr/>
          </p:nvGrpSpPr>
          <p:grpSpPr>
            <a:xfrm>
              <a:off x="190961" y="186371"/>
              <a:ext cx="2604305" cy="347240"/>
              <a:chOff x="10498241" y="295156"/>
              <a:chExt cx="2604305" cy="347240"/>
            </a:xfrm>
          </p:grpSpPr>
          <p:sp>
            <p:nvSpPr>
              <p:cNvPr id="21" name="Rectangle 20">
                <a:extLst>
                  <a:ext uri="{FF2B5EF4-FFF2-40B4-BE49-F238E27FC236}">
                    <a16:creationId xmlns:a16="http://schemas.microsoft.com/office/drawing/2014/main" id="{BE7C80DA-2A05-E8B2-7368-BF40AD97E994}"/>
                  </a:ext>
                </a:extLst>
              </p:cNvPr>
              <p:cNvSpPr/>
              <p:nvPr/>
            </p:nvSpPr>
            <p:spPr>
              <a:xfrm>
                <a:off x="10498241" y="295156"/>
                <a:ext cx="1446833" cy="347240"/>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CA5EAF9-CFBF-762F-AE2C-383F96B870F5}"/>
                  </a:ext>
                </a:extLst>
              </p:cNvPr>
              <p:cNvSpPr txBox="1"/>
              <p:nvPr/>
            </p:nvSpPr>
            <p:spPr>
              <a:xfrm>
                <a:off x="10498241" y="341818"/>
                <a:ext cx="2604305" cy="253916"/>
              </a:xfrm>
              <a:prstGeom prst="rect">
                <a:avLst/>
              </a:prstGeom>
              <a:noFill/>
            </p:spPr>
            <p:txBody>
              <a:bodyPr wrap="square" rtlCol="0">
                <a:spAutoFit/>
              </a:bodyPr>
              <a:lstStyle/>
              <a:p>
                <a:r>
                  <a:rPr lang="en-US" sz="1050" dirty="0">
                    <a:solidFill>
                      <a:schemeClr val="tx2">
                        <a:lumMod val="10000"/>
                        <a:lumOff val="90000"/>
                      </a:schemeClr>
                    </a:solidFill>
                    <a:latin typeface="Miriam Fixed" panose="020F0502020204030204" pitchFamily="49" charset="-79"/>
                    <a:cs typeface="Miriam Fixed" panose="020F0502020204030204" pitchFamily="49" charset="-79"/>
                  </a:rPr>
                  <a:t>Company Profile</a:t>
                </a:r>
              </a:p>
            </p:txBody>
          </p:sp>
        </p:grpSp>
        <p:grpSp>
          <p:nvGrpSpPr>
            <p:cNvPr id="8" name="Group 7">
              <a:extLst>
                <a:ext uri="{FF2B5EF4-FFF2-40B4-BE49-F238E27FC236}">
                  <a16:creationId xmlns:a16="http://schemas.microsoft.com/office/drawing/2014/main" id="{5B9853ED-A895-EB8A-74A3-492D9A64E00D}"/>
                </a:ext>
              </a:extLst>
            </p:cNvPr>
            <p:cNvGrpSpPr/>
            <p:nvPr/>
          </p:nvGrpSpPr>
          <p:grpSpPr>
            <a:xfrm>
              <a:off x="2222340" y="336478"/>
              <a:ext cx="9365848" cy="150471"/>
              <a:chOff x="2222340" y="336478"/>
              <a:chExt cx="9365848" cy="150471"/>
            </a:xfrm>
          </p:grpSpPr>
          <p:cxnSp>
            <p:nvCxnSpPr>
              <p:cNvPr id="14" name="Straight Connector 13">
                <a:extLst>
                  <a:ext uri="{FF2B5EF4-FFF2-40B4-BE49-F238E27FC236}">
                    <a16:creationId xmlns:a16="http://schemas.microsoft.com/office/drawing/2014/main" id="{F37537BC-7592-0FE6-E027-7A3432F2B9DA}"/>
                  </a:ext>
                </a:extLst>
              </p:cNvPr>
              <p:cNvCxnSpPr>
                <a:cxnSpLocks/>
              </p:cNvCxnSpPr>
              <p:nvPr/>
            </p:nvCxnSpPr>
            <p:spPr>
              <a:xfrm>
                <a:off x="2361236" y="400890"/>
                <a:ext cx="9226952" cy="0"/>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20" name="Oval 19">
                <a:extLst>
                  <a:ext uri="{FF2B5EF4-FFF2-40B4-BE49-F238E27FC236}">
                    <a16:creationId xmlns:a16="http://schemas.microsoft.com/office/drawing/2014/main" id="{E2011E63-1644-BD4C-E3C7-A581B9D53F44}"/>
                  </a:ext>
                </a:extLst>
              </p:cNvPr>
              <p:cNvSpPr/>
              <p:nvPr/>
            </p:nvSpPr>
            <p:spPr>
              <a:xfrm>
                <a:off x="2222340" y="336478"/>
                <a:ext cx="162046" cy="150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22">
            <a:extLst>
              <a:ext uri="{FF2B5EF4-FFF2-40B4-BE49-F238E27FC236}">
                <a16:creationId xmlns:a16="http://schemas.microsoft.com/office/drawing/2014/main" id="{39AC9B60-2C64-3190-26B2-1A5B901929F1}"/>
              </a:ext>
            </a:extLst>
          </p:cNvPr>
          <p:cNvGrpSpPr/>
          <p:nvPr/>
        </p:nvGrpSpPr>
        <p:grpSpPr>
          <a:xfrm>
            <a:off x="177472" y="5748733"/>
            <a:ext cx="12494881" cy="980042"/>
            <a:chOff x="177472" y="5783457"/>
            <a:chExt cx="12494881" cy="980042"/>
          </a:xfrm>
        </p:grpSpPr>
        <p:pic>
          <p:nvPicPr>
            <p:cNvPr id="30" name="Picture 29">
              <a:extLst>
                <a:ext uri="{FF2B5EF4-FFF2-40B4-BE49-F238E27FC236}">
                  <a16:creationId xmlns:a16="http://schemas.microsoft.com/office/drawing/2014/main" id="{03B0E81E-D6A6-F560-0BDA-14525D2C8236}"/>
                </a:ext>
              </a:extLst>
            </p:cNvPr>
            <p:cNvPicPr>
              <a:picLocks noChangeAspect="1"/>
            </p:cNvPicPr>
            <p:nvPr/>
          </p:nvPicPr>
          <p:blipFill>
            <a:blip r:embed="rId2"/>
            <a:stretch>
              <a:fillRect/>
            </a:stretch>
          </p:blipFill>
          <p:spPr>
            <a:xfrm>
              <a:off x="177472" y="5783457"/>
              <a:ext cx="798654" cy="980042"/>
            </a:xfrm>
            <a:prstGeom prst="rect">
              <a:avLst/>
            </a:prstGeom>
          </p:spPr>
        </p:pic>
        <p:sp>
          <p:nvSpPr>
            <p:cNvPr id="31" name="Rectangle 30">
              <a:extLst>
                <a:ext uri="{FF2B5EF4-FFF2-40B4-BE49-F238E27FC236}">
                  <a16:creationId xmlns:a16="http://schemas.microsoft.com/office/drawing/2014/main" id="{1982CFB9-9A79-8911-49FC-34A068B0F088}"/>
                </a:ext>
              </a:extLst>
            </p:cNvPr>
            <p:cNvSpPr/>
            <p:nvPr/>
          </p:nvSpPr>
          <p:spPr>
            <a:xfrm>
              <a:off x="10068048" y="6123370"/>
              <a:ext cx="1983130" cy="347241"/>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60E62F37-4230-1CF7-2720-8D4B0F6FDB4D}"/>
                </a:ext>
              </a:extLst>
            </p:cNvPr>
            <p:cNvSpPr txBox="1"/>
            <p:nvPr/>
          </p:nvSpPr>
          <p:spPr>
            <a:xfrm>
              <a:off x="10068048" y="6170032"/>
              <a:ext cx="2604305" cy="253916"/>
            </a:xfrm>
            <a:prstGeom prst="rect">
              <a:avLst/>
            </a:prstGeom>
            <a:noFill/>
          </p:spPr>
          <p:txBody>
            <a:bodyPr wrap="square" rtlCol="0">
              <a:spAutoFit/>
            </a:bodyPr>
            <a:lstStyle/>
            <a:p>
              <a:r>
                <a:rPr lang="en-US" sz="1050" dirty="0">
                  <a:solidFill>
                    <a:schemeClr val="tx2">
                      <a:lumMod val="10000"/>
                      <a:lumOff val="90000"/>
                    </a:schemeClr>
                  </a:solidFill>
                  <a:latin typeface="Miriam Fixed" panose="020F0502020204030204" pitchFamily="49" charset="-79"/>
                  <a:cs typeface="Miriam Fixed" panose="020F0502020204030204" pitchFamily="49" charset="-79"/>
                </a:rPr>
                <a:t>makconstructionsksa.com</a:t>
              </a:r>
            </a:p>
          </p:txBody>
        </p:sp>
        <p:cxnSp>
          <p:nvCxnSpPr>
            <p:cNvPr id="33" name="Straight Connector 32">
              <a:extLst>
                <a:ext uri="{FF2B5EF4-FFF2-40B4-BE49-F238E27FC236}">
                  <a16:creationId xmlns:a16="http://schemas.microsoft.com/office/drawing/2014/main" id="{8589E25E-41B1-D7AB-0B9D-81833AC74BB6}"/>
                </a:ext>
              </a:extLst>
            </p:cNvPr>
            <p:cNvCxnSpPr>
              <a:cxnSpLocks/>
            </p:cNvCxnSpPr>
            <p:nvPr/>
          </p:nvCxnSpPr>
          <p:spPr>
            <a:xfrm>
              <a:off x="1072586" y="6273478"/>
              <a:ext cx="8569125" cy="0"/>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34" name="Oval 33">
              <a:extLst>
                <a:ext uri="{FF2B5EF4-FFF2-40B4-BE49-F238E27FC236}">
                  <a16:creationId xmlns:a16="http://schemas.microsoft.com/office/drawing/2014/main" id="{CEFBAAE5-9031-D0C5-1D2B-4E56CB63D7A9}"/>
                </a:ext>
              </a:extLst>
            </p:cNvPr>
            <p:cNvSpPr/>
            <p:nvPr/>
          </p:nvSpPr>
          <p:spPr>
            <a:xfrm>
              <a:off x="9560688" y="6204393"/>
              <a:ext cx="162046" cy="150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24561EE1-D429-4227-0533-E63F6C6449C8}"/>
              </a:ext>
            </a:extLst>
          </p:cNvPr>
          <p:cNvSpPr txBox="1"/>
          <p:nvPr/>
        </p:nvSpPr>
        <p:spPr>
          <a:xfrm rot="16200000">
            <a:off x="-1679356" y="2594667"/>
            <a:ext cx="4598514" cy="830997"/>
          </a:xfrm>
          <a:prstGeom prst="rect">
            <a:avLst/>
          </a:prstGeom>
          <a:noFill/>
        </p:spPr>
        <p:txBody>
          <a:bodyPr wrap="square" rtlCol="0">
            <a:spAutoFit/>
          </a:bodyPr>
          <a:lstStyle/>
          <a:p>
            <a:r>
              <a:rPr lang="en-US" sz="4800" b="1" dirty="0">
                <a:solidFill>
                  <a:schemeClr val="bg2">
                    <a:lumMod val="75000"/>
                  </a:schemeClr>
                </a:solidFill>
                <a:latin typeface="Bahnschrift Light" panose="020B0502040204020203" pitchFamily="34" charset="0"/>
              </a:rPr>
              <a:t>CERTIFICATES</a:t>
            </a:r>
          </a:p>
        </p:txBody>
      </p:sp>
      <p:pic>
        <p:nvPicPr>
          <p:cNvPr id="6" name="Picture 5" descr="A close-up of a document&#10;&#10;Description automatically generated">
            <a:extLst>
              <a:ext uri="{FF2B5EF4-FFF2-40B4-BE49-F238E27FC236}">
                <a16:creationId xmlns:a16="http://schemas.microsoft.com/office/drawing/2014/main" id="{EE6C6683-EAC6-65DB-64F6-EF0F8C6CD4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5477" y="710908"/>
            <a:ext cx="3447424" cy="4887353"/>
          </a:xfrm>
          <a:prstGeom prst="rect">
            <a:avLst/>
          </a:prstGeom>
        </p:spPr>
      </p:pic>
      <p:pic>
        <p:nvPicPr>
          <p:cNvPr id="11" name="Picture 10" descr="A receipt on a white background&#10;&#10;Description automatically generated">
            <a:extLst>
              <a:ext uri="{FF2B5EF4-FFF2-40B4-BE49-F238E27FC236}">
                <a16:creationId xmlns:a16="http://schemas.microsoft.com/office/drawing/2014/main" id="{62DD8277-7045-5C1E-CD6B-C1E284E84C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8527" y="876146"/>
            <a:ext cx="3421147" cy="4887353"/>
          </a:xfrm>
          <a:prstGeom prst="rect">
            <a:avLst/>
          </a:prstGeom>
        </p:spPr>
      </p:pic>
      <p:pic>
        <p:nvPicPr>
          <p:cNvPr id="13" name="Picture 12" descr="A screenshot of a membership certificate&#10;&#10;Description automatically generated">
            <a:extLst>
              <a:ext uri="{FF2B5EF4-FFF2-40B4-BE49-F238E27FC236}">
                <a16:creationId xmlns:a16="http://schemas.microsoft.com/office/drawing/2014/main" id="{4208961F-C2F3-F94E-FE04-421AC8F777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65749" y="867808"/>
            <a:ext cx="2522439" cy="3581710"/>
          </a:xfrm>
          <a:prstGeom prst="rect">
            <a:avLst/>
          </a:prstGeom>
        </p:spPr>
      </p:pic>
    </p:spTree>
    <p:extLst>
      <p:ext uri="{BB962C8B-B14F-4D97-AF65-F5344CB8AC3E}">
        <p14:creationId xmlns:p14="http://schemas.microsoft.com/office/powerpoint/2010/main" val="6053540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77184-D7B0-3DB9-B3DF-6C96A52B55E0}"/>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9AAF5752-9E90-25DC-4B96-8AEFFE792295}"/>
              </a:ext>
            </a:extLst>
          </p:cNvPr>
          <p:cNvGrpSpPr/>
          <p:nvPr/>
        </p:nvGrpSpPr>
        <p:grpSpPr>
          <a:xfrm>
            <a:off x="190961" y="186371"/>
            <a:ext cx="11397227" cy="347240"/>
            <a:chOff x="190961" y="186371"/>
            <a:chExt cx="11397227" cy="347240"/>
          </a:xfrm>
        </p:grpSpPr>
        <p:grpSp>
          <p:nvGrpSpPr>
            <p:cNvPr id="7" name="Group 6">
              <a:extLst>
                <a:ext uri="{FF2B5EF4-FFF2-40B4-BE49-F238E27FC236}">
                  <a16:creationId xmlns:a16="http://schemas.microsoft.com/office/drawing/2014/main" id="{1B2E55AB-1A59-C0A9-27F6-3F08E2DB7C30}"/>
                </a:ext>
              </a:extLst>
            </p:cNvPr>
            <p:cNvGrpSpPr/>
            <p:nvPr/>
          </p:nvGrpSpPr>
          <p:grpSpPr>
            <a:xfrm>
              <a:off x="190961" y="186371"/>
              <a:ext cx="2604305" cy="347240"/>
              <a:chOff x="10498241" y="295156"/>
              <a:chExt cx="2604305" cy="347240"/>
            </a:xfrm>
          </p:grpSpPr>
          <p:sp>
            <p:nvSpPr>
              <p:cNvPr id="21" name="Rectangle 20">
                <a:extLst>
                  <a:ext uri="{FF2B5EF4-FFF2-40B4-BE49-F238E27FC236}">
                    <a16:creationId xmlns:a16="http://schemas.microsoft.com/office/drawing/2014/main" id="{56D6DE73-F1E2-63FF-9B87-655350D3B49A}"/>
                  </a:ext>
                </a:extLst>
              </p:cNvPr>
              <p:cNvSpPr/>
              <p:nvPr/>
            </p:nvSpPr>
            <p:spPr>
              <a:xfrm>
                <a:off x="10498241" y="295156"/>
                <a:ext cx="1446833" cy="347240"/>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47C91CE-47E3-816F-B69B-1E4896115292}"/>
                  </a:ext>
                </a:extLst>
              </p:cNvPr>
              <p:cNvSpPr txBox="1"/>
              <p:nvPr/>
            </p:nvSpPr>
            <p:spPr>
              <a:xfrm>
                <a:off x="10498241" y="341818"/>
                <a:ext cx="2604305" cy="253916"/>
              </a:xfrm>
              <a:prstGeom prst="rect">
                <a:avLst/>
              </a:prstGeom>
              <a:noFill/>
            </p:spPr>
            <p:txBody>
              <a:bodyPr wrap="square" rtlCol="0">
                <a:spAutoFit/>
              </a:bodyPr>
              <a:lstStyle/>
              <a:p>
                <a:r>
                  <a:rPr lang="en-US" sz="1050" dirty="0">
                    <a:solidFill>
                      <a:schemeClr val="tx2">
                        <a:lumMod val="10000"/>
                        <a:lumOff val="90000"/>
                      </a:schemeClr>
                    </a:solidFill>
                    <a:latin typeface="Miriam Fixed" panose="020F0502020204030204" pitchFamily="49" charset="-79"/>
                    <a:cs typeface="Miriam Fixed" panose="020F0502020204030204" pitchFamily="49" charset="-79"/>
                  </a:rPr>
                  <a:t>Company Profile</a:t>
                </a:r>
              </a:p>
            </p:txBody>
          </p:sp>
        </p:grpSp>
        <p:grpSp>
          <p:nvGrpSpPr>
            <p:cNvPr id="8" name="Group 7">
              <a:extLst>
                <a:ext uri="{FF2B5EF4-FFF2-40B4-BE49-F238E27FC236}">
                  <a16:creationId xmlns:a16="http://schemas.microsoft.com/office/drawing/2014/main" id="{5B764B95-F031-B48B-1AC2-39E12DAE43F8}"/>
                </a:ext>
              </a:extLst>
            </p:cNvPr>
            <p:cNvGrpSpPr/>
            <p:nvPr/>
          </p:nvGrpSpPr>
          <p:grpSpPr>
            <a:xfrm>
              <a:off x="2222340" y="336478"/>
              <a:ext cx="9365848" cy="150471"/>
              <a:chOff x="2222340" y="336478"/>
              <a:chExt cx="9365848" cy="150471"/>
            </a:xfrm>
          </p:grpSpPr>
          <p:cxnSp>
            <p:nvCxnSpPr>
              <p:cNvPr id="14" name="Straight Connector 13">
                <a:extLst>
                  <a:ext uri="{FF2B5EF4-FFF2-40B4-BE49-F238E27FC236}">
                    <a16:creationId xmlns:a16="http://schemas.microsoft.com/office/drawing/2014/main" id="{03E33013-32F1-3670-4F59-7E5BFD74EB1D}"/>
                  </a:ext>
                </a:extLst>
              </p:cNvPr>
              <p:cNvCxnSpPr>
                <a:cxnSpLocks/>
              </p:cNvCxnSpPr>
              <p:nvPr/>
            </p:nvCxnSpPr>
            <p:spPr>
              <a:xfrm>
                <a:off x="2361236" y="400890"/>
                <a:ext cx="9226952" cy="0"/>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20" name="Oval 19">
                <a:extLst>
                  <a:ext uri="{FF2B5EF4-FFF2-40B4-BE49-F238E27FC236}">
                    <a16:creationId xmlns:a16="http://schemas.microsoft.com/office/drawing/2014/main" id="{5D71527D-48F0-E630-C933-7CCC1B8F4210}"/>
                  </a:ext>
                </a:extLst>
              </p:cNvPr>
              <p:cNvSpPr/>
              <p:nvPr/>
            </p:nvSpPr>
            <p:spPr>
              <a:xfrm>
                <a:off x="2222340" y="336478"/>
                <a:ext cx="162046" cy="150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22">
            <a:extLst>
              <a:ext uri="{FF2B5EF4-FFF2-40B4-BE49-F238E27FC236}">
                <a16:creationId xmlns:a16="http://schemas.microsoft.com/office/drawing/2014/main" id="{C65708D1-4E43-B305-4A84-CDCBD2597D69}"/>
              </a:ext>
            </a:extLst>
          </p:cNvPr>
          <p:cNvGrpSpPr/>
          <p:nvPr/>
        </p:nvGrpSpPr>
        <p:grpSpPr>
          <a:xfrm>
            <a:off x="177472" y="5748733"/>
            <a:ext cx="12494881" cy="980042"/>
            <a:chOff x="177472" y="5783457"/>
            <a:chExt cx="12494881" cy="980042"/>
          </a:xfrm>
        </p:grpSpPr>
        <p:pic>
          <p:nvPicPr>
            <p:cNvPr id="30" name="Picture 29">
              <a:extLst>
                <a:ext uri="{FF2B5EF4-FFF2-40B4-BE49-F238E27FC236}">
                  <a16:creationId xmlns:a16="http://schemas.microsoft.com/office/drawing/2014/main" id="{655FA4CC-35DF-2867-0027-CCBE02704D7D}"/>
                </a:ext>
              </a:extLst>
            </p:cNvPr>
            <p:cNvPicPr>
              <a:picLocks noChangeAspect="1"/>
            </p:cNvPicPr>
            <p:nvPr/>
          </p:nvPicPr>
          <p:blipFill>
            <a:blip r:embed="rId2"/>
            <a:stretch>
              <a:fillRect/>
            </a:stretch>
          </p:blipFill>
          <p:spPr>
            <a:xfrm>
              <a:off x="177472" y="5783457"/>
              <a:ext cx="798654" cy="980042"/>
            </a:xfrm>
            <a:prstGeom prst="rect">
              <a:avLst/>
            </a:prstGeom>
          </p:spPr>
        </p:pic>
        <p:sp>
          <p:nvSpPr>
            <p:cNvPr id="31" name="Rectangle 30">
              <a:extLst>
                <a:ext uri="{FF2B5EF4-FFF2-40B4-BE49-F238E27FC236}">
                  <a16:creationId xmlns:a16="http://schemas.microsoft.com/office/drawing/2014/main" id="{0D676235-1200-3E45-8A99-FB4AE6E9DC03}"/>
                </a:ext>
              </a:extLst>
            </p:cNvPr>
            <p:cNvSpPr/>
            <p:nvPr/>
          </p:nvSpPr>
          <p:spPr>
            <a:xfrm>
              <a:off x="10068048" y="6123370"/>
              <a:ext cx="1983130" cy="347241"/>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03A5EC37-63F8-2CCA-3907-E40F5EA0BFF3}"/>
                </a:ext>
              </a:extLst>
            </p:cNvPr>
            <p:cNvSpPr txBox="1"/>
            <p:nvPr/>
          </p:nvSpPr>
          <p:spPr>
            <a:xfrm>
              <a:off x="10068048" y="6170032"/>
              <a:ext cx="2604305" cy="253916"/>
            </a:xfrm>
            <a:prstGeom prst="rect">
              <a:avLst/>
            </a:prstGeom>
            <a:noFill/>
          </p:spPr>
          <p:txBody>
            <a:bodyPr wrap="square" rtlCol="0">
              <a:spAutoFit/>
            </a:bodyPr>
            <a:lstStyle/>
            <a:p>
              <a:r>
                <a:rPr lang="en-US" sz="1050" dirty="0">
                  <a:solidFill>
                    <a:schemeClr val="tx2">
                      <a:lumMod val="10000"/>
                      <a:lumOff val="90000"/>
                    </a:schemeClr>
                  </a:solidFill>
                  <a:latin typeface="Miriam Fixed" panose="020F0502020204030204" pitchFamily="49" charset="-79"/>
                  <a:cs typeface="Miriam Fixed" panose="020F0502020204030204" pitchFamily="49" charset="-79"/>
                </a:rPr>
                <a:t>makconstructionsksa.com</a:t>
              </a:r>
            </a:p>
          </p:txBody>
        </p:sp>
        <p:cxnSp>
          <p:nvCxnSpPr>
            <p:cNvPr id="33" name="Straight Connector 32">
              <a:extLst>
                <a:ext uri="{FF2B5EF4-FFF2-40B4-BE49-F238E27FC236}">
                  <a16:creationId xmlns:a16="http://schemas.microsoft.com/office/drawing/2014/main" id="{F1728274-F0D5-4ECF-9BE3-F258FEF83C69}"/>
                </a:ext>
              </a:extLst>
            </p:cNvPr>
            <p:cNvCxnSpPr>
              <a:cxnSpLocks/>
            </p:cNvCxnSpPr>
            <p:nvPr/>
          </p:nvCxnSpPr>
          <p:spPr>
            <a:xfrm>
              <a:off x="1072586" y="6273478"/>
              <a:ext cx="8569125" cy="0"/>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34" name="Oval 33">
              <a:extLst>
                <a:ext uri="{FF2B5EF4-FFF2-40B4-BE49-F238E27FC236}">
                  <a16:creationId xmlns:a16="http://schemas.microsoft.com/office/drawing/2014/main" id="{4FDFD9A0-8F26-6BF2-B19C-12FED6B0839C}"/>
                </a:ext>
              </a:extLst>
            </p:cNvPr>
            <p:cNvSpPr/>
            <p:nvPr/>
          </p:nvSpPr>
          <p:spPr>
            <a:xfrm>
              <a:off x="9560688" y="6204393"/>
              <a:ext cx="162046" cy="150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6EB9172B-F653-45A0-87DE-D0F2480863E8}"/>
              </a:ext>
            </a:extLst>
          </p:cNvPr>
          <p:cNvSpPr txBox="1"/>
          <p:nvPr/>
        </p:nvSpPr>
        <p:spPr>
          <a:xfrm rot="16200000">
            <a:off x="-1679356" y="2594667"/>
            <a:ext cx="4598514" cy="830997"/>
          </a:xfrm>
          <a:prstGeom prst="rect">
            <a:avLst/>
          </a:prstGeom>
          <a:noFill/>
        </p:spPr>
        <p:txBody>
          <a:bodyPr wrap="square" rtlCol="0">
            <a:spAutoFit/>
          </a:bodyPr>
          <a:lstStyle/>
          <a:p>
            <a:r>
              <a:rPr lang="en-US" sz="4800" b="1" dirty="0">
                <a:solidFill>
                  <a:schemeClr val="bg2">
                    <a:lumMod val="75000"/>
                  </a:schemeClr>
                </a:solidFill>
                <a:latin typeface="Bahnschrift Light" panose="020B0502040204020203" pitchFamily="34" charset="0"/>
              </a:rPr>
              <a:t>CERTIFICATES</a:t>
            </a:r>
          </a:p>
        </p:txBody>
      </p:sp>
      <p:pic>
        <p:nvPicPr>
          <p:cNvPr id="4" name="Picture 3" descr="A close-up of a document&#10;&#10;Description automatically generated">
            <a:extLst>
              <a:ext uri="{FF2B5EF4-FFF2-40B4-BE49-F238E27FC236}">
                <a16:creationId xmlns:a16="http://schemas.microsoft.com/office/drawing/2014/main" id="{3D2162D4-4349-C650-02AF-DA9CB34E94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6076" y="754148"/>
            <a:ext cx="3779848" cy="5349704"/>
          </a:xfrm>
          <a:prstGeom prst="rect">
            <a:avLst/>
          </a:prstGeom>
        </p:spPr>
      </p:pic>
    </p:spTree>
    <p:extLst>
      <p:ext uri="{BB962C8B-B14F-4D97-AF65-F5344CB8AC3E}">
        <p14:creationId xmlns:p14="http://schemas.microsoft.com/office/powerpoint/2010/main" val="35976366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9000"/>
            <a:lum/>
            <a:extLst>
              <a:ext uri="{BEBA8EAE-BF5A-486C-A8C5-ECC9F3942E4B}">
                <a14:imgProps xmlns:a14="http://schemas.microsoft.com/office/drawing/2010/main">
                  <a14:imgLayer r:embed="rId3">
                    <a14:imgEffect>
                      <a14:colorTemperature colorTemp="7730"/>
                    </a14:imgEffect>
                    <a14:imgEffect>
                      <a14:saturation sat="103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18" name="Picture 17" descr="A black background with white spots">
            <a:extLst>
              <a:ext uri="{FF2B5EF4-FFF2-40B4-BE49-F238E27FC236}">
                <a16:creationId xmlns:a16="http://schemas.microsoft.com/office/drawing/2014/main" id="{F3C5D581-F253-CEF6-8AE8-46E087F50C9D}"/>
              </a:ext>
            </a:extLst>
          </p:cNvPr>
          <p:cNvPicPr>
            <a:picLocks noGrp="1" noRot="1" noChangeAspect="1" noMove="1" noResize="1" noEditPoints="1" noAdjustHandles="1" noChangeArrowheads="1" noChangeShapeType="1" noCrop="1"/>
          </p:cNvPicPr>
          <p:nvPr/>
        </p:nvPicPr>
        <p:blipFill>
          <a:blip r:embed="rId4">
            <a:alphaModFix amt="50000"/>
            <a:extLst>
              <a:ext uri="{28A0092B-C50C-407E-A947-70E740481C1C}">
                <a14:useLocalDpi xmlns:a14="http://schemas.microsoft.com/office/drawing/2010/main" val="0"/>
              </a:ext>
            </a:extLst>
          </a:blip>
          <a:stretch>
            <a:fillRect/>
          </a:stretch>
        </p:blipFill>
        <p:spPr>
          <a:xfrm>
            <a:off x="-131516" y="-16893"/>
            <a:ext cx="12455030" cy="6891786"/>
          </a:xfrm>
          <a:prstGeom prst="rect">
            <a:avLst/>
          </a:prstGeom>
          <a:blipFill dpi="0" rotWithShape="1">
            <a:blip r:embed="rId5">
              <a:alphaModFix amt="50000"/>
            </a:blip>
            <a:srcRect/>
            <a:stretch>
              <a:fillRect/>
            </a:stretch>
          </a:blipFill>
        </p:spPr>
      </p:pic>
      <p:grpSp>
        <p:nvGrpSpPr>
          <p:cNvPr id="2" name="Group 1">
            <a:extLst>
              <a:ext uri="{FF2B5EF4-FFF2-40B4-BE49-F238E27FC236}">
                <a16:creationId xmlns:a16="http://schemas.microsoft.com/office/drawing/2014/main" id="{DAA9936F-4732-01AF-AC90-D2E0F36F399A}"/>
              </a:ext>
            </a:extLst>
          </p:cNvPr>
          <p:cNvGrpSpPr/>
          <p:nvPr/>
        </p:nvGrpSpPr>
        <p:grpSpPr>
          <a:xfrm>
            <a:off x="177472" y="5748733"/>
            <a:ext cx="12494881" cy="980042"/>
            <a:chOff x="177472" y="5783457"/>
            <a:chExt cx="12494881" cy="980042"/>
          </a:xfrm>
        </p:grpSpPr>
        <p:pic>
          <p:nvPicPr>
            <p:cNvPr id="3" name="Picture 2">
              <a:extLst>
                <a:ext uri="{FF2B5EF4-FFF2-40B4-BE49-F238E27FC236}">
                  <a16:creationId xmlns:a16="http://schemas.microsoft.com/office/drawing/2014/main" id="{3F82EAB5-5955-0540-A289-5559FF5B8892}"/>
                </a:ext>
              </a:extLst>
            </p:cNvPr>
            <p:cNvPicPr>
              <a:picLocks noChangeAspect="1"/>
            </p:cNvPicPr>
            <p:nvPr/>
          </p:nvPicPr>
          <p:blipFill>
            <a:blip r:embed="rId6"/>
            <a:stretch>
              <a:fillRect/>
            </a:stretch>
          </p:blipFill>
          <p:spPr>
            <a:xfrm>
              <a:off x="177472" y="5783457"/>
              <a:ext cx="798654" cy="980042"/>
            </a:xfrm>
            <a:prstGeom prst="rect">
              <a:avLst/>
            </a:prstGeom>
          </p:spPr>
        </p:pic>
        <p:sp>
          <p:nvSpPr>
            <p:cNvPr id="4" name="Rectangle 3">
              <a:extLst>
                <a:ext uri="{FF2B5EF4-FFF2-40B4-BE49-F238E27FC236}">
                  <a16:creationId xmlns:a16="http://schemas.microsoft.com/office/drawing/2014/main" id="{8EB60A46-EFA8-3D29-3CE5-BC7D50ED1D57}"/>
                </a:ext>
              </a:extLst>
            </p:cNvPr>
            <p:cNvSpPr/>
            <p:nvPr/>
          </p:nvSpPr>
          <p:spPr>
            <a:xfrm>
              <a:off x="10068048" y="6123370"/>
              <a:ext cx="1983130" cy="347241"/>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E34A678-9159-C434-5893-E30745C73AA3}"/>
                </a:ext>
              </a:extLst>
            </p:cNvPr>
            <p:cNvSpPr txBox="1"/>
            <p:nvPr/>
          </p:nvSpPr>
          <p:spPr>
            <a:xfrm>
              <a:off x="10068048" y="6170032"/>
              <a:ext cx="2604305" cy="253916"/>
            </a:xfrm>
            <a:prstGeom prst="rect">
              <a:avLst/>
            </a:prstGeom>
            <a:noFill/>
          </p:spPr>
          <p:txBody>
            <a:bodyPr wrap="square" rtlCol="0">
              <a:spAutoFit/>
            </a:bodyPr>
            <a:lstStyle/>
            <a:p>
              <a:r>
                <a:rPr lang="en-US" sz="1050" dirty="0">
                  <a:solidFill>
                    <a:schemeClr val="tx2">
                      <a:lumMod val="10000"/>
                      <a:lumOff val="90000"/>
                    </a:schemeClr>
                  </a:solidFill>
                  <a:latin typeface="Miriam Fixed" panose="020F0502020204030204" pitchFamily="49" charset="-79"/>
                  <a:cs typeface="Miriam Fixed" panose="020F0502020204030204" pitchFamily="49" charset="-79"/>
                </a:rPr>
                <a:t>makconstructionsksa.com</a:t>
              </a:r>
            </a:p>
          </p:txBody>
        </p:sp>
        <p:cxnSp>
          <p:nvCxnSpPr>
            <p:cNvPr id="6" name="Straight Connector 5">
              <a:extLst>
                <a:ext uri="{FF2B5EF4-FFF2-40B4-BE49-F238E27FC236}">
                  <a16:creationId xmlns:a16="http://schemas.microsoft.com/office/drawing/2014/main" id="{9FEB8BEB-958C-F104-2C99-22BF56E53AA7}"/>
                </a:ext>
              </a:extLst>
            </p:cNvPr>
            <p:cNvCxnSpPr>
              <a:cxnSpLocks/>
            </p:cNvCxnSpPr>
            <p:nvPr/>
          </p:nvCxnSpPr>
          <p:spPr>
            <a:xfrm>
              <a:off x="1072586" y="6273478"/>
              <a:ext cx="8569125" cy="0"/>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1C080C20-D9E0-27BF-9991-DEB8263A08EA}"/>
                </a:ext>
              </a:extLst>
            </p:cNvPr>
            <p:cNvSpPr/>
            <p:nvPr/>
          </p:nvSpPr>
          <p:spPr>
            <a:xfrm>
              <a:off x="9560688" y="6204393"/>
              <a:ext cx="162046" cy="150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A77ACF70-0E49-281C-7025-1202671C0412}"/>
              </a:ext>
            </a:extLst>
          </p:cNvPr>
          <p:cNvGrpSpPr/>
          <p:nvPr/>
        </p:nvGrpSpPr>
        <p:grpSpPr>
          <a:xfrm>
            <a:off x="190961" y="186371"/>
            <a:ext cx="11397227" cy="347240"/>
            <a:chOff x="190961" y="186371"/>
            <a:chExt cx="11397227" cy="347240"/>
          </a:xfrm>
        </p:grpSpPr>
        <p:grpSp>
          <p:nvGrpSpPr>
            <p:cNvPr id="14" name="Group 13">
              <a:extLst>
                <a:ext uri="{FF2B5EF4-FFF2-40B4-BE49-F238E27FC236}">
                  <a16:creationId xmlns:a16="http://schemas.microsoft.com/office/drawing/2014/main" id="{89534E5C-C6F9-99D9-D5C3-204BF55DC74F}"/>
                </a:ext>
              </a:extLst>
            </p:cNvPr>
            <p:cNvGrpSpPr/>
            <p:nvPr/>
          </p:nvGrpSpPr>
          <p:grpSpPr>
            <a:xfrm>
              <a:off x="190961" y="186371"/>
              <a:ext cx="2604305" cy="347240"/>
              <a:chOff x="10498241" y="295156"/>
              <a:chExt cx="2604305" cy="347240"/>
            </a:xfrm>
          </p:grpSpPr>
          <p:sp>
            <p:nvSpPr>
              <p:cNvPr id="10" name="Rectangle 9">
                <a:extLst>
                  <a:ext uri="{FF2B5EF4-FFF2-40B4-BE49-F238E27FC236}">
                    <a16:creationId xmlns:a16="http://schemas.microsoft.com/office/drawing/2014/main" id="{4967DEA4-136A-8616-1E95-34192B6A3EDE}"/>
                  </a:ext>
                </a:extLst>
              </p:cNvPr>
              <p:cNvSpPr/>
              <p:nvPr/>
            </p:nvSpPr>
            <p:spPr>
              <a:xfrm>
                <a:off x="10498241" y="295156"/>
                <a:ext cx="1446833" cy="347240"/>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7EC3072-D01E-1A68-0782-399026DECA1E}"/>
                  </a:ext>
                </a:extLst>
              </p:cNvPr>
              <p:cNvSpPr txBox="1"/>
              <p:nvPr/>
            </p:nvSpPr>
            <p:spPr>
              <a:xfrm>
                <a:off x="10498241" y="341818"/>
                <a:ext cx="2604305" cy="253916"/>
              </a:xfrm>
              <a:prstGeom prst="rect">
                <a:avLst/>
              </a:prstGeom>
              <a:noFill/>
            </p:spPr>
            <p:txBody>
              <a:bodyPr wrap="square" rtlCol="0">
                <a:spAutoFit/>
              </a:bodyPr>
              <a:lstStyle/>
              <a:p>
                <a:r>
                  <a:rPr lang="en-US" sz="1050" dirty="0">
                    <a:solidFill>
                      <a:schemeClr val="tx2">
                        <a:lumMod val="10000"/>
                        <a:lumOff val="90000"/>
                      </a:schemeClr>
                    </a:solidFill>
                    <a:latin typeface="Miriam Fixed" panose="020F0502020204030204" pitchFamily="49" charset="-79"/>
                    <a:cs typeface="Miriam Fixed" panose="020F0502020204030204" pitchFamily="49" charset="-79"/>
                  </a:rPr>
                  <a:t>Company Profile</a:t>
                </a:r>
              </a:p>
            </p:txBody>
          </p:sp>
        </p:grpSp>
        <p:grpSp>
          <p:nvGrpSpPr>
            <p:cNvPr id="21" name="Group 20">
              <a:extLst>
                <a:ext uri="{FF2B5EF4-FFF2-40B4-BE49-F238E27FC236}">
                  <a16:creationId xmlns:a16="http://schemas.microsoft.com/office/drawing/2014/main" id="{CDBF840D-46DE-E6C3-BB84-747DDAE77B42}"/>
                </a:ext>
              </a:extLst>
            </p:cNvPr>
            <p:cNvGrpSpPr/>
            <p:nvPr/>
          </p:nvGrpSpPr>
          <p:grpSpPr>
            <a:xfrm>
              <a:off x="2222340" y="336478"/>
              <a:ext cx="9365848" cy="150471"/>
              <a:chOff x="2222340" y="336478"/>
              <a:chExt cx="9365848" cy="150471"/>
            </a:xfrm>
          </p:grpSpPr>
          <p:cxnSp>
            <p:nvCxnSpPr>
              <p:cNvPr id="12" name="Straight Connector 11">
                <a:extLst>
                  <a:ext uri="{FF2B5EF4-FFF2-40B4-BE49-F238E27FC236}">
                    <a16:creationId xmlns:a16="http://schemas.microsoft.com/office/drawing/2014/main" id="{76459D5A-9B2F-D45C-AB92-1B4E3E7081C3}"/>
                  </a:ext>
                </a:extLst>
              </p:cNvPr>
              <p:cNvCxnSpPr>
                <a:cxnSpLocks/>
              </p:cNvCxnSpPr>
              <p:nvPr/>
            </p:nvCxnSpPr>
            <p:spPr>
              <a:xfrm>
                <a:off x="2361236" y="400890"/>
                <a:ext cx="9226952" cy="0"/>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13" name="Oval 12">
                <a:extLst>
                  <a:ext uri="{FF2B5EF4-FFF2-40B4-BE49-F238E27FC236}">
                    <a16:creationId xmlns:a16="http://schemas.microsoft.com/office/drawing/2014/main" id="{BC374238-E880-3CF8-106F-69D28BFDA9C1}"/>
                  </a:ext>
                </a:extLst>
              </p:cNvPr>
              <p:cNvSpPr/>
              <p:nvPr/>
            </p:nvSpPr>
            <p:spPr>
              <a:xfrm>
                <a:off x="2222340" y="336478"/>
                <a:ext cx="162046" cy="150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 name="TextBox 18">
            <a:extLst>
              <a:ext uri="{FF2B5EF4-FFF2-40B4-BE49-F238E27FC236}">
                <a16:creationId xmlns:a16="http://schemas.microsoft.com/office/drawing/2014/main" id="{643E9FB9-8DB5-D57F-40B5-87C5ABC0A89E}"/>
              </a:ext>
            </a:extLst>
          </p:cNvPr>
          <p:cNvSpPr txBox="1"/>
          <p:nvPr/>
        </p:nvSpPr>
        <p:spPr>
          <a:xfrm>
            <a:off x="1084161" y="818674"/>
            <a:ext cx="2824224" cy="775502"/>
          </a:xfrm>
          <a:prstGeom prst="rect">
            <a:avLst/>
          </a:prstGeom>
          <a:noFill/>
        </p:spPr>
        <p:txBody>
          <a:bodyPr wrap="square" rtlCol="0">
            <a:spAutoFit/>
          </a:bodyPr>
          <a:lstStyle/>
          <a:p>
            <a:r>
              <a:rPr lang="en-US" sz="4400" b="1" dirty="0">
                <a:solidFill>
                  <a:schemeClr val="bg1"/>
                </a:solidFill>
                <a:latin typeface="+mj-lt"/>
              </a:rPr>
              <a:t>ABOUT US</a:t>
            </a:r>
          </a:p>
        </p:txBody>
      </p:sp>
      <p:sp>
        <p:nvSpPr>
          <p:cNvPr id="20" name="Rectangle 19">
            <a:extLst>
              <a:ext uri="{FF2B5EF4-FFF2-40B4-BE49-F238E27FC236}">
                <a16:creationId xmlns:a16="http://schemas.microsoft.com/office/drawing/2014/main" id="{3F78C14A-8F95-CD33-9DA6-2A32B3837FF1}"/>
              </a:ext>
            </a:extLst>
          </p:cNvPr>
          <p:cNvSpPr/>
          <p:nvPr/>
        </p:nvSpPr>
        <p:spPr>
          <a:xfrm>
            <a:off x="1084161" y="1859657"/>
            <a:ext cx="6655443" cy="3889076"/>
          </a:xfrm>
          <a:prstGeom prst="rect">
            <a:avLst/>
          </a:prstGeom>
          <a:solidFill>
            <a:srgbClr val="4E95D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979A2126-5A0E-9F82-2722-EF499FCA8804}"/>
              </a:ext>
            </a:extLst>
          </p:cNvPr>
          <p:cNvSpPr txBox="1"/>
          <p:nvPr/>
        </p:nvSpPr>
        <p:spPr>
          <a:xfrm>
            <a:off x="1084162" y="2083620"/>
            <a:ext cx="6655442" cy="3108543"/>
          </a:xfrm>
          <a:prstGeom prst="rect">
            <a:avLst/>
          </a:prstGeom>
          <a:noFill/>
        </p:spPr>
        <p:txBody>
          <a:bodyPr wrap="square" rtlCol="0">
            <a:spAutoFit/>
          </a:bodyPr>
          <a:lstStyle/>
          <a:p>
            <a:r>
              <a:rPr lang="en-US" sz="1400" dirty="0">
                <a:solidFill>
                  <a:schemeClr val="bg1"/>
                </a:solidFill>
              </a:rPr>
              <a:t>MAK Building Contracting LLC is a UAE-based specialist construction contractor established in 2008, with operations in both the United Arab Emirates and the Kingdom of Saudi Arabia (KSA). The company specializes in concrete finishing, screed works, self-leveling systems, epoxy flooring, waterproofing, and related flooring solutions. MAK has successfully delivered projects across residential, commercial, hospitality, healthcare, educational, and infrastructure sectors, working alongside reputed main contractors and consultants in the region.</a:t>
            </a:r>
          </a:p>
          <a:p>
            <a:endParaRPr lang="en-US" sz="1400" dirty="0">
              <a:solidFill>
                <a:schemeClr val="bg1"/>
              </a:solidFill>
            </a:endParaRPr>
          </a:p>
          <a:p>
            <a:r>
              <a:rPr lang="en-US" sz="1400" dirty="0">
                <a:solidFill>
                  <a:schemeClr val="bg1"/>
                </a:solidFill>
              </a:rPr>
              <a:t>Backed by a management team with over 20 years of industry experience, MAK operates with qualified engineers, supervisors, and skilled technicians, ensuring strict adherence to quality, safety, and project specifications. The company is committed to reliable execution, technical precision, and timely delivery, maintaining a strong track record and long-term client relationships across the UAE and KSA construction markets.</a:t>
            </a:r>
          </a:p>
        </p:txBody>
      </p:sp>
    </p:spTree>
    <p:extLst>
      <p:ext uri="{BB962C8B-B14F-4D97-AF65-F5344CB8AC3E}">
        <p14:creationId xmlns:p14="http://schemas.microsoft.com/office/powerpoint/2010/main" val="447554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10000" b="-10000"/>
          </a:stretch>
        </a:blipFill>
        <a:effectLst/>
      </p:bgPr>
    </p:bg>
    <p:spTree>
      <p:nvGrpSpPr>
        <p:cNvPr id="1" name="">
          <a:extLst>
            <a:ext uri="{FF2B5EF4-FFF2-40B4-BE49-F238E27FC236}">
              <a16:creationId xmlns:a16="http://schemas.microsoft.com/office/drawing/2014/main" id="{77EAC4E4-87DA-6D99-6E5B-5A179880372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F751FD8-DA36-F626-E927-0A3642396563}"/>
              </a:ext>
            </a:extLst>
          </p:cNvPr>
          <p:cNvSpPr/>
          <p:nvPr/>
        </p:nvSpPr>
        <p:spPr>
          <a:xfrm>
            <a:off x="0" y="0"/>
            <a:ext cx="5486400" cy="6858000"/>
          </a:xfrm>
          <a:prstGeom prst="rect">
            <a:avLst/>
          </a:prstGeom>
          <a:solidFill>
            <a:srgbClr val="0088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16964F1-928A-1E1D-A839-7A9A1E8ACA55}"/>
              </a:ext>
            </a:extLst>
          </p:cNvPr>
          <p:cNvSpPr/>
          <p:nvPr/>
        </p:nvSpPr>
        <p:spPr>
          <a:xfrm>
            <a:off x="0" y="0"/>
            <a:ext cx="5486400" cy="14158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C4124B7-057B-CBFE-367E-B53C722D4C1C}"/>
              </a:ext>
            </a:extLst>
          </p:cNvPr>
          <p:cNvPicPr>
            <a:picLocks noChangeAspect="1"/>
          </p:cNvPicPr>
          <p:nvPr/>
        </p:nvPicPr>
        <p:blipFill>
          <a:blip r:embed="rId4"/>
          <a:stretch>
            <a:fillRect/>
          </a:stretch>
        </p:blipFill>
        <p:spPr>
          <a:xfrm>
            <a:off x="104173" y="45402"/>
            <a:ext cx="1045340" cy="1301617"/>
          </a:xfrm>
          <a:prstGeom prst="rect">
            <a:avLst/>
          </a:prstGeom>
        </p:spPr>
      </p:pic>
      <p:pic>
        <p:nvPicPr>
          <p:cNvPr id="8" name="Picture 7" descr="A blue sign with white text and numbers&#10;&#10;Description automatically generated">
            <a:extLst>
              <a:ext uri="{FF2B5EF4-FFF2-40B4-BE49-F238E27FC236}">
                <a16:creationId xmlns:a16="http://schemas.microsoft.com/office/drawing/2014/main" id="{3B0C6D8E-3002-0655-E8C4-E7794F2B29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1290" y="162045"/>
            <a:ext cx="1675202" cy="1086618"/>
          </a:xfrm>
          <a:prstGeom prst="rect">
            <a:avLst/>
          </a:prstGeom>
        </p:spPr>
      </p:pic>
      <p:cxnSp>
        <p:nvCxnSpPr>
          <p:cNvPr id="10" name="Straight Connector 9">
            <a:extLst>
              <a:ext uri="{FF2B5EF4-FFF2-40B4-BE49-F238E27FC236}">
                <a16:creationId xmlns:a16="http://schemas.microsoft.com/office/drawing/2014/main" id="{0E48AC64-34E5-2B7D-6E9F-BF3FBF015026}"/>
              </a:ext>
            </a:extLst>
          </p:cNvPr>
          <p:cNvCxnSpPr>
            <a:cxnSpLocks/>
          </p:cNvCxnSpPr>
          <p:nvPr/>
        </p:nvCxnSpPr>
        <p:spPr>
          <a:xfrm>
            <a:off x="0" y="5671595"/>
            <a:ext cx="12192000" cy="0"/>
          </a:xfrm>
          <a:prstGeom prst="line">
            <a:avLst/>
          </a:prstGeom>
          <a:ln w="38100">
            <a:solidFill>
              <a:srgbClr val="FFFFFF">
                <a:alpha val="67843"/>
              </a:srgbClr>
            </a:solidFill>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48F72C43-C96E-575A-BA48-32B0436F1E66}"/>
              </a:ext>
            </a:extLst>
          </p:cNvPr>
          <p:cNvSpPr txBox="1"/>
          <p:nvPr/>
        </p:nvSpPr>
        <p:spPr>
          <a:xfrm>
            <a:off x="8001964" y="4348156"/>
            <a:ext cx="4190036" cy="1323439"/>
          </a:xfrm>
          <a:prstGeom prst="rect">
            <a:avLst/>
          </a:prstGeom>
          <a:noFill/>
        </p:spPr>
        <p:txBody>
          <a:bodyPr wrap="square" rtlCol="0">
            <a:spAutoFit/>
          </a:bodyPr>
          <a:lstStyle/>
          <a:p>
            <a:r>
              <a:rPr lang="en-US" sz="4000" b="1" i="1" dirty="0">
                <a:solidFill>
                  <a:schemeClr val="tx2">
                    <a:lumMod val="10000"/>
                    <a:lumOff val="90000"/>
                  </a:schemeClr>
                </a:solidFill>
                <a:latin typeface="+mj-lt"/>
              </a:rPr>
              <a:t>Flooring Specialist</a:t>
            </a:r>
          </a:p>
          <a:p>
            <a:r>
              <a:rPr lang="en-US" sz="4000" b="1" i="1" dirty="0">
                <a:solidFill>
                  <a:schemeClr val="tx2">
                    <a:lumMod val="10000"/>
                    <a:lumOff val="90000"/>
                  </a:schemeClr>
                </a:solidFill>
                <a:latin typeface="+mj-lt"/>
              </a:rPr>
              <a:t> Since 2008</a:t>
            </a:r>
          </a:p>
        </p:txBody>
      </p:sp>
      <p:cxnSp>
        <p:nvCxnSpPr>
          <p:cNvPr id="23" name="Straight Connector 22">
            <a:extLst>
              <a:ext uri="{FF2B5EF4-FFF2-40B4-BE49-F238E27FC236}">
                <a16:creationId xmlns:a16="http://schemas.microsoft.com/office/drawing/2014/main" id="{45663771-9861-5A14-CA59-C844D680450F}"/>
              </a:ext>
            </a:extLst>
          </p:cNvPr>
          <p:cNvCxnSpPr>
            <a:cxnSpLocks/>
          </p:cNvCxnSpPr>
          <p:nvPr/>
        </p:nvCxnSpPr>
        <p:spPr>
          <a:xfrm>
            <a:off x="5486400" y="534364"/>
            <a:ext cx="6705600" cy="0"/>
          </a:xfrm>
          <a:prstGeom prst="line">
            <a:avLst/>
          </a:prstGeom>
          <a:ln w="38100">
            <a:solidFill>
              <a:srgbClr val="FFFFFF">
                <a:alpha val="67843"/>
              </a:srgbClr>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1A368AE0-0F87-8434-FF6A-A72F1B028D63}"/>
              </a:ext>
            </a:extLst>
          </p:cNvPr>
          <p:cNvSpPr txBox="1"/>
          <p:nvPr/>
        </p:nvSpPr>
        <p:spPr>
          <a:xfrm>
            <a:off x="458135" y="1685881"/>
            <a:ext cx="1891775" cy="646331"/>
          </a:xfrm>
          <a:prstGeom prst="rect">
            <a:avLst/>
          </a:prstGeom>
          <a:noFill/>
        </p:spPr>
        <p:txBody>
          <a:bodyPr wrap="square" rtlCol="0">
            <a:spAutoFit/>
          </a:bodyPr>
          <a:lstStyle/>
          <a:p>
            <a:r>
              <a:rPr lang="en-US" dirty="0"/>
              <a:t>Al </a:t>
            </a:r>
            <a:r>
              <a:rPr lang="en-US" dirty="0" err="1"/>
              <a:t>Satwa</a:t>
            </a:r>
            <a:r>
              <a:rPr lang="en-US" dirty="0"/>
              <a:t>, Dubai, UAE</a:t>
            </a:r>
          </a:p>
        </p:txBody>
      </p:sp>
      <p:pic>
        <p:nvPicPr>
          <p:cNvPr id="7" name="Graphic 6" descr="Marker with solid fill">
            <a:extLst>
              <a:ext uri="{FF2B5EF4-FFF2-40B4-BE49-F238E27FC236}">
                <a16:creationId xmlns:a16="http://schemas.microsoft.com/office/drawing/2014/main" id="{3B01B523-F07D-2EB6-D346-DE56894475D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1637280"/>
            <a:ext cx="646331" cy="646331"/>
          </a:xfrm>
          <a:prstGeom prst="rect">
            <a:avLst/>
          </a:prstGeom>
        </p:spPr>
      </p:pic>
      <p:pic>
        <p:nvPicPr>
          <p:cNvPr id="9" name="Graphic 8" descr="Marker with solid fill">
            <a:extLst>
              <a:ext uri="{FF2B5EF4-FFF2-40B4-BE49-F238E27FC236}">
                <a16:creationId xmlns:a16="http://schemas.microsoft.com/office/drawing/2014/main" id="{B7459278-9643-426C-4BB2-670631B78BF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84879" y="1631273"/>
            <a:ext cx="646331" cy="646331"/>
          </a:xfrm>
          <a:prstGeom prst="rect">
            <a:avLst/>
          </a:prstGeom>
        </p:spPr>
      </p:pic>
      <p:sp>
        <p:nvSpPr>
          <p:cNvPr id="11" name="TextBox 10">
            <a:extLst>
              <a:ext uri="{FF2B5EF4-FFF2-40B4-BE49-F238E27FC236}">
                <a16:creationId xmlns:a16="http://schemas.microsoft.com/office/drawing/2014/main" id="{18FF0919-BD48-1949-0E89-FF88739C6D38}"/>
              </a:ext>
            </a:extLst>
          </p:cNvPr>
          <p:cNvSpPr txBox="1"/>
          <p:nvPr/>
        </p:nvSpPr>
        <p:spPr>
          <a:xfrm>
            <a:off x="3131210" y="1685881"/>
            <a:ext cx="1891775" cy="646331"/>
          </a:xfrm>
          <a:prstGeom prst="rect">
            <a:avLst/>
          </a:prstGeom>
          <a:noFill/>
        </p:spPr>
        <p:txBody>
          <a:bodyPr wrap="square" rtlCol="0">
            <a:spAutoFit/>
          </a:bodyPr>
          <a:lstStyle/>
          <a:p>
            <a:r>
              <a:rPr lang="en-US" dirty="0"/>
              <a:t>As </a:t>
            </a:r>
            <a:r>
              <a:rPr lang="en-US" dirty="0" err="1"/>
              <a:t>Sulimaiya</a:t>
            </a:r>
            <a:r>
              <a:rPr lang="en-US" dirty="0"/>
              <a:t>, Riyadh, KSA</a:t>
            </a:r>
          </a:p>
        </p:txBody>
      </p:sp>
      <p:sp>
        <p:nvSpPr>
          <p:cNvPr id="18" name="TextBox 17">
            <a:extLst>
              <a:ext uri="{FF2B5EF4-FFF2-40B4-BE49-F238E27FC236}">
                <a16:creationId xmlns:a16="http://schemas.microsoft.com/office/drawing/2014/main" id="{3CB01D67-5C9B-1563-9369-60AF4737284E}"/>
              </a:ext>
            </a:extLst>
          </p:cNvPr>
          <p:cNvSpPr txBox="1"/>
          <p:nvPr/>
        </p:nvSpPr>
        <p:spPr>
          <a:xfrm>
            <a:off x="646331" y="2424552"/>
            <a:ext cx="3903527" cy="2585323"/>
          </a:xfrm>
          <a:prstGeom prst="rect">
            <a:avLst/>
          </a:prstGeom>
          <a:noFill/>
        </p:spPr>
        <p:txBody>
          <a:bodyPr wrap="square" rtlCol="0">
            <a:spAutoFit/>
          </a:bodyPr>
          <a:lstStyle/>
          <a:p>
            <a:pPr algn="l"/>
            <a:r>
              <a:rPr lang="en-US" dirty="0"/>
              <a:t>info@makconstructionksa.com</a:t>
            </a:r>
            <a:br>
              <a:rPr lang="en-US" dirty="0"/>
            </a:br>
            <a:r>
              <a:rPr lang="en-US" dirty="0"/>
              <a:t>info@makcontractinguae.com</a:t>
            </a:r>
          </a:p>
          <a:p>
            <a:r>
              <a:rPr lang="en-US" b="1" dirty="0">
                <a:solidFill>
                  <a:srgbClr val="0D131A"/>
                </a:solidFill>
                <a:latin typeface="Outfit"/>
              </a:rPr>
              <a:t>UAE</a:t>
            </a:r>
            <a:r>
              <a:rPr lang="en-US" b="1" i="0" dirty="0">
                <a:solidFill>
                  <a:srgbClr val="0D131A"/>
                </a:solidFill>
                <a:effectLst/>
                <a:latin typeface="Outfit"/>
              </a:rPr>
              <a:t> Contact</a:t>
            </a:r>
            <a:br>
              <a:rPr lang="en-US" dirty="0"/>
            </a:br>
            <a:r>
              <a:rPr lang="en-US" b="0" i="0" dirty="0">
                <a:solidFill>
                  <a:srgbClr val="0D131A"/>
                </a:solidFill>
                <a:effectLst/>
                <a:latin typeface="Inter"/>
              </a:rPr>
              <a:t>+971-50-7942777</a:t>
            </a:r>
            <a:br>
              <a:rPr lang="en-US" b="0" i="0" dirty="0">
                <a:solidFill>
                  <a:srgbClr val="0D131A"/>
                </a:solidFill>
                <a:effectLst/>
                <a:latin typeface="Inter"/>
              </a:rPr>
            </a:br>
            <a:r>
              <a:rPr lang="en-US" b="0" i="0" dirty="0">
                <a:solidFill>
                  <a:srgbClr val="0D131A"/>
                </a:solidFill>
                <a:effectLst/>
                <a:latin typeface="Inter"/>
              </a:rPr>
              <a:t>+971-56-773999</a:t>
            </a:r>
          </a:p>
          <a:p>
            <a:pPr algn="l"/>
            <a:r>
              <a:rPr lang="en-US" b="1" i="0" dirty="0">
                <a:solidFill>
                  <a:srgbClr val="0D131A"/>
                </a:solidFill>
                <a:effectLst/>
                <a:latin typeface="Outfit"/>
              </a:rPr>
              <a:t>KSA Contact</a:t>
            </a:r>
          </a:p>
          <a:p>
            <a:pPr algn="l"/>
            <a:r>
              <a:rPr lang="en-US" b="0" i="0" dirty="0">
                <a:solidFill>
                  <a:srgbClr val="0D131A"/>
                </a:solidFill>
                <a:effectLst/>
                <a:latin typeface="Inter"/>
              </a:rPr>
              <a:t>+966-509907884</a:t>
            </a:r>
            <a:br>
              <a:rPr lang="en-US" b="0" i="0" dirty="0">
                <a:solidFill>
                  <a:srgbClr val="0D131A"/>
                </a:solidFill>
                <a:effectLst/>
                <a:latin typeface="Inter"/>
              </a:rPr>
            </a:br>
            <a:r>
              <a:rPr lang="en-US" b="0" i="0" dirty="0">
                <a:solidFill>
                  <a:srgbClr val="0D131A"/>
                </a:solidFill>
                <a:effectLst/>
                <a:latin typeface="Inter"/>
              </a:rPr>
              <a:t>+966-53-8854127</a:t>
            </a:r>
          </a:p>
          <a:p>
            <a:endParaRPr lang="en-US" dirty="0"/>
          </a:p>
        </p:txBody>
      </p:sp>
    </p:spTree>
    <p:extLst>
      <p:ext uri="{BB962C8B-B14F-4D97-AF65-F5344CB8AC3E}">
        <p14:creationId xmlns:p14="http://schemas.microsoft.com/office/powerpoint/2010/main" val="1288679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32B13-C696-6C57-E117-6C7D0B5BCE03}"/>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00F85A2B-3800-3142-53E5-3BDF713FFF4E}"/>
              </a:ext>
            </a:extLst>
          </p:cNvPr>
          <p:cNvPicPr>
            <a:picLocks noGrp="1" noRot="1" noChangeAspect="1" noMove="1" noResize="1" noEditPoints="1" noAdjustHandles="1" noChangeArrowheads="1" noChangeShapeType="1" noCrop="1"/>
          </p:cNvPicPr>
          <p:nvPr/>
        </p:nvPicPr>
        <p:blipFill>
          <a:blip r:embed="rId2">
            <a:alphaModFix amt="5000"/>
          </a:blip>
          <a:stretch>
            <a:fillRect/>
          </a:stretch>
        </p:blipFill>
        <p:spPr>
          <a:xfrm>
            <a:off x="7870760" y="941785"/>
            <a:ext cx="3819645" cy="4756075"/>
          </a:xfrm>
          <a:prstGeom prst="rect">
            <a:avLst/>
          </a:prstGeom>
        </p:spPr>
      </p:pic>
      <p:grpSp>
        <p:nvGrpSpPr>
          <p:cNvPr id="5" name="Group 4">
            <a:extLst>
              <a:ext uri="{FF2B5EF4-FFF2-40B4-BE49-F238E27FC236}">
                <a16:creationId xmlns:a16="http://schemas.microsoft.com/office/drawing/2014/main" id="{B0CA8FED-863A-34A8-1634-E8081781F9D3}"/>
              </a:ext>
            </a:extLst>
          </p:cNvPr>
          <p:cNvGrpSpPr/>
          <p:nvPr/>
        </p:nvGrpSpPr>
        <p:grpSpPr>
          <a:xfrm>
            <a:off x="190961" y="186371"/>
            <a:ext cx="11397227" cy="347240"/>
            <a:chOff x="190961" y="186371"/>
            <a:chExt cx="11397227" cy="347240"/>
          </a:xfrm>
        </p:grpSpPr>
        <p:grpSp>
          <p:nvGrpSpPr>
            <p:cNvPr id="7" name="Group 6">
              <a:extLst>
                <a:ext uri="{FF2B5EF4-FFF2-40B4-BE49-F238E27FC236}">
                  <a16:creationId xmlns:a16="http://schemas.microsoft.com/office/drawing/2014/main" id="{E86B3B94-D73D-F206-1C9E-64744658FDB8}"/>
                </a:ext>
              </a:extLst>
            </p:cNvPr>
            <p:cNvGrpSpPr/>
            <p:nvPr/>
          </p:nvGrpSpPr>
          <p:grpSpPr>
            <a:xfrm>
              <a:off x="190961" y="186371"/>
              <a:ext cx="2604305" cy="347240"/>
              <a:chOff x="10498241" y="295156"/>
              <a:chExt cx="2604305" cy="347240"/>
            </a:xfrm>
          </p:grpSpPr>
          <p:sp>
            <p:nvSpPr>
              <p:cNvPr id="21" name="Rectangle 20">
                <a:extLst>
                  <a:ext uri="{FF2B5EF4-FFF2-40B4-BE49-F238E27FC236}">
                    <a16:creationId xmlns:a16="http://schemas.microsoft.com/office/drawing/2014/main" id="{A9F7F98D-B249-77A8-C571-2DF9881CEDB8}"/>
                  </a:ext>
                </a:extLst>
              </p:cNvPr>
              <p:cNvSpPr/>
              <p:nvPr/>
            </p:nvSpPr>
            <p:spPr>
              <a:xfrm>
                <a:off x="10498241" y="295156"/>
                <a:ext cx="1446833" cy="347240"/>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E053723-4437-773E-A4B7-D4533902AE39}"/>
                  </a:ext>
                </a:extLst>
              </p:cNvPr>
              <p:cNvSpPr txBox="1"/>
              <p:nvPr/>
            </p:nvSpPr>
            <p:spPr>
              <a:xfrm>
                <a:off x="10498241" y="341818"/>
                <a:ext cx="2604305" cy="253916"/>
              </a:xfrm>
              <a:prstGeom prst="rect">
                <a:avLst/>
              </a:prstGeom>
              <a:noFill/>
            </p:spPr>
            <p:txBody>
              <a:bodyPr wrap="square" rtlCol="0">
                <a:spAutoFit/>
              </a:bodyPr>
              <a:lstStyle/>
              <a:p>
                <a:r>
                  <a:rPr lang="en-US" sz="1050" dirty="0">
                    <a:solidFill>
                      <a:schemeClr val="tx2">
                        <a:lumMod val="10000"/>
                        <a:lumOff val="90000"/>
                      </a:schemeClr>
                    </a:solidFill>
                    <a:latin typeface="Miriam Fixed" panose="020F0502020204030204" pitchFamily="49" charset="-79"/>
                    <a:cs typeface="Miriam Fixed" panose="020F0502020204030204" pitchFamily="49" charset="-79"/>
                  </a:rPr>
                  <a:t>Company Profile</a:t>
                </a:r>
              </a:p>
            </p:txBody>
          </p:sp>
        </p:grpSp>
        <p:grpSp>
          <p:nvGrpSpPr>
            <p:cNvPr id="8" name="Group 7">
              <a:extLst>
                <a:ext uri="{FF2B5EF4-FFF2-40B4-BE49-F238E27FC236}">
                  <a16:creationId xmlns:a16="http://schemas.microsoft.com/office/drawing/2014/main" id="{49C6792D-AABD-901A-B3CC-C49323E4D4D2}"/>
                </a:ext>
              </a:extLst>
            </p:cNvPr>
            <p:cNvGrpSpPr/>
            <p:nvPr/>
          </p:nvGrpSpPr>
          <p:grpSpPr>
            <a:xfrm>
              <a:off x="2222340" y="336478"/>
              <a:ext cx="9365848" cy="150471"/>
              <a:chOff x="2222340" y="336478"/>
              <a:chExt cx="9365848" cy="150471"/>
            </a:xfrm>
          </p:grpSpPr>
          <p:cxnSp>
            <p:nvCxnSpPr>
              <p:cNvPr id="14" name="Straight Connector 13">
                <a:extLst>
                  <a:ext uri="{FF2B5EF4-FFF2-40B4-BE49-F238E27FC236}">
                    <a16:creationId xmlns:a16="http://schemas.microsoft.com/office/drawing/2014/main" id="{D0007796-F0BF-E353-3C5C-1BB51BD584DB}"/>
                  </a:ext>
                </a:extLst>
              </p:cNvPr>
              <p:cNvCxnSpPr>
                <a:cxnSpLocks/>
              </p:cNvCxnSpPr>
              <p:nvPr/>
            </p:nvCxnSpPr>
            <p:spPr>
              <a:xfrm>
                <a:off x="2361236" y="400890"/>
                <a:ext cx="9226952" cy="0"/>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20" name="Oval 19">
                <a:extLst>
                  <a:ext uri="{FF2B5EF4-FFF2-40B4-BE49-F238E27FC236}">
                    <a16:creationId xmlns:a16="http://schemas.microsoft.com/office/drawing/2014/main" id="{D53603E6-9483-5DD4-CA1C-7D60234F5188}"/>
                  </a:ext>
                </a:extLst>
              </p:cNvPr>
              <p:cNvSpPr/>
              <p:nvPr/>
            </p:nvSpPr>
            <p:spPr>
              <a:xfrm>
                <a:off x="2222340" y="336478"/>
                <a:ext cx="162046" cy="150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22">
            <a:extLst>
              <a:ext uri="{FF2B5EF4-FFF2-40B4-BE49-F238E27FC236}">
                <a16:creationId xmlns:a16="http://schemas.microsoft.com/office/drawing/2014/main" id="{63A52556-CB6B-E69E-5649-9BFC1602594D}"/>
              </a:ext>
            </a:extLst>
          </p:cNvPr>
          <p:cNvGrpSpPr/>
          <p:nvPr/>
        </p:nvGrpSpPr>
        <p:grpSpPr>
          <a:xfrm>
            <a:off x="177472" y="5748733"/>
            <a:ext cx="12494881" cy="980042"/>
            <a:chOff x="177472" y="5783457"/>
            <a:chExt cx="12494881" cy="980042"/>
          </a:xfrm>
        </p:grpSpPr>
        <p:pic>
          <p:nvPicPr>
            <p:cNvPr id="30" name="Picture 29">
              <a:extLst>
                <a:ext uri="{FF2B5EF4-FFF2-40B4-BE49-F238E27FC236}">
                  <a16:creationId xmlns:a16="http://schemas.microsoft.com/office/drawing/2014/main" id="{20945DB5-E7B0-D6F9-430E-AE0EBC9D1197}"/>
                </a:ext>
              </a:extLst>
            </p:cNvPr>
            <p:cNvPicPr>
              <a:picLocks noChangeAspect="1"/>
            </p:cNvPicPr>
            <p:nvPr/>
          </p:nvPicPr>
          <p:blipFill>
            <a:blip r:embed="rId2"/>
            <a:stretch>
              <a:fillRect/>
            </a:stretch>
          </p:blipFill>
          <p:spPr>
            <a:xfrm>
              <a:off x="177472" y="5783457"/>
              <a:ext cx="798654" cy="980042"/>
            </a:xfrm>
            <a:prstGeom prst="rect">
              <a:avLst/>
            </a:prstGeom>
          </p:spPr>
        </p:pic>
        <p:sp>
          <p:nvSpPr>
            <p:cNvPr id="31" name="Rectangle 30">
              <a:extLst>
                <a:ext uri="{FF2B5EF4-FFF2-40B4-BE49-F238E27FC236}">
                  <a16:creationId xmlns:a16="http://schemas.microsoft.com/office/drawing/2014/main" id="{6223D27B-39B3-AA4A-53E4-A01C28672037}"/>
                </a:ext>
              </a:extLst>
            </p:cNvPr>
            <p:cNvSpPr/>
            <p:nvPr/>
          </p:nvSpPr>
          <p:spPr>
            <a:xfrm>
              <a:off x="10068048" y="6123370"/>
              <a:ext cx="1983130" cy="347241"/>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71650744-39EE-E81A-3F08-F9103C2AB07B}"/>
                </a:ext>
              </a:extLst>
            </p:cNvPr>
            <p:cNvSpPr txBox="1"/>
            <p:nvPr/>
          </p:nvSpPr>
          <p:spPr>
            <a:xfrm>
              <a:off x="10068048" y="6170032"/>
              <a:ext cx="2604305" cy="253916"/>
            </a:xfrm>
            <a:prstGeom prst="rect">
              <a:avLst/>
            </a:prstGeom>
            <a:noFill/>
          </p:spPr>
          <p:txBody>
            <a:bodyPr wrap="square" rtlCol="0">
              <a:spAutoFit/>
            </a:bodyPr>
            <a:lstStyle/>
            <a:p>
              <a:r>
                <a:rPr lang="en-US" sz="1050" dirty="0">
                  <a:solidFill>
                    <a:schemeClr val="tx2">
                      <a:lumMod val="10000"/>
                      <a:lumOff val="90000"/>
                    </a:schemeClr>
                  </a:solidFill>
                  <a:latin typeface="Miriam Fixed" panose="020F0502020204030204" pitchFamily="49" charset="-79"/>
                  <a:cs typeface="Miriam Fixed" panose="020F0502020204030204" pitchFamily="49" charset="-79"/>
                </a:rPr>
                <a:t>makconstructionsksa.com</a:t>
              </a:r>
            </a:p>
          </p:txBody>
        </p:sp>
        <p:cxnSp>
          <p:nvCxnSpPr>
            <p:cNvPr id="33" name="Straight Connector 32">
              <a:extLst>
                <a:ext uri="{FF2B5EF4-FFF2-40B4-BE49-F238E27FC236}">
                  <a16:creationId xmlns:a16="http://schemas.microsoft.com/office/drawing/2014/main" id="{AC9DFD21-1B89-DA62-C48B-9F8AB9F0D249}"/>
                </a:ext>
              </a:extLst>
            </p:cNvPr>
            <p:cNvCxnSpPr>
              <a:cxnSpLocks/>
            </p:cNvCxnSpPr>
            <p:nvPr/>
          </p:nvCxnSpPr>
          <p:spPr>
            <a:xfrm>
              <a:off x="1072586" y="6273478"/>
              <a:ext cx="8569125" cy="0"/>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34" name="Oval 33">
              <a:extLst>
                <a:ext uri="{FF2B5EF4-FFF2-40B4-BE49-F238E27FC236}">
                  <a16:creationId xmlns:a16="http://schemas.microsoft.com/office/drawing/2014/main" id="{432E7661-02B9-B91A-2F89-CDD300E901B3}"/>
                </a:ext>
              </a:extLst>
            </p:cNvPr>
            <p:cNvSpPr/>
            <p:nvPr/>
          </p:nvSpPr>
          <p:spPr>
            <a:xfrm>
              <a:off x="9560688" y="6204393"/>
              <a:ext cx="162046" cy="150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a:extLst>
              <a:ext uri="{FF2B5EF4-FFF2-40B4-BE49-F238E27FC236}">
                <a16:creationId xmlns:a16="http://schemas.microsoft.com/office/drawing/2014/main" id="{AEFDC38C-9F21-B8B5-DCE9-F81EC634606C}"/>
              </a:ext>
            </a:extLst>
          </p:cNvPr>
          <p:cNvSpPr txBox="1"/>
          <p:nvPr/>
        </p:nvSpPr>
        <p:spPr>
          <a:xfrm>
            <a:off x="472629" y="910382"/>
            <a:ext cx="8983887" cy="707886"/>
          </a:xfrm>
          <a:prstGeom prst="rect">
            <a:avLst/>
          </a:prstGeom>
          <a:noFill/>
        </p:spPr>
        <p:txBody>
          <a:bodyPr wrap="square" rtlCol="0">
            <a:spAutoFit/>
          </a:bodyPr>
          <a:lstStyle/>
          <a:p>
            <a:r>
              <a:rPr lang="en-US" sz="4000" b="1" dirty="0">
                <a:latin typeface="+mj-lt"/>
              </a:rPr>
              <a:t>WHY MAK CONSTRUCTIONS LLC ?</a:t>
            </a:r>
          </a:p>
        </p:txBody>
      </p:sp>
      <p:sp>
        <p:nvSpPr>
          <p:cNvPr id="36" name="Rectangle 35">
            <a:extLst>
              <a:ext uri="{FF2B5EF4-FFF2-40B4-BE49-F238E27FC236}">
                <a16:creationId xmlns:a16="http://schemas.microsoft.com/office/drawing/2014/main" id="{F0CA6335-7B80-F14D-E87A-1EE24D26A681}"/>
              </a:ext>
            </a:extLst>
          </p:cNvPr>
          <p:cNvSpPr/>
          <p:nvPr/>
        </p:nvSpPr>
        <p:spPr>
          <a:xfrm>
            <a:off x="914377" y="1865385"/>
            <a:ext cx="6956384" cy="3897568"/>
          </a:xfrm>
          <a:prstGeom prst="rect">
            <a:avLst/>
          </a:prstGeom>
          <a:solidFill>
            <a:srgbClr val="4E95D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91449032-6974-1282-0E43-1AD5E3FF26B0}"/>
              </a:ext>
            </a:extLst>
          </p:cNvPr>
          <p:cNvSpPr txBox="1"/>
          <p:nvPr/>
        </p:nvSpPr>
        <p:spPr>
          <a:xfrm>
            <a:off x="1095722" y="2051269"/>
            <a:ext cx="6655442" cy="3754874"/>
          </a:xfrm>
          <a:prstGeom prst="rect">
            <a:avLst/>
          </a:prstGeom>
          <a:noFill/>
        </p:spPr>
        <p:txBody>
          <a:bodyPr wrap="square" rtlCol="0">
            <a:spAutoFit/>
          </a:bodyPr>
          <a:lstStyle/>
          <a:p>
            <a:r>
              <a:rPr lang="en-US" sz="1600" dirty="0"/>
              <a:t>Established in 2008, MAK Building Contracting LLC delivers high-quality construction and flooring solutions across the UAE and KSA. With over 20 years of combined management experience, we specialize in concrete finishing, screed works, self-leveling, epoxy flooring, waterproofing, and a wide range of specialized architectural services including partitions, gypsum works, micro cement, GRC/GRG/UHPC elements, and interior fit-outs.</a:t>
            </a:r>
          </a:p>
          <a:p>
            <a:endParaRPr lang="en-US" sz="1600" dirty="0"/>
          </a:p>
          <a:p>
            <a:r>
              <a:rPr lang="en-US" sz="1600" dirty="0"/>
              <a:t>Our expertise also includes preventive and corrective maintenance, ensuring long-term durability and performance for all installations. MAK is committed to technical excellence, safety compliance, and timely project delivery, providing turnkey solutions that meet both aesthetic and functional requirements, and earning trust from our clients across commercial, industrial, and institutional projects.</a:t>
            </a:r>
          </a:p>
          <a:p>
            <a:endParaRPr lang="en-US" sz="1400" dirty="0">
              <a:solidFill>
                <a:schemeClr val="bg1"/>
              </a:solidFill>
            </a:endParaRPr>
          </a:p>
        </p:txBody>
      </p:sp>
    </p:spTree>
    <p:extLst>
      <p:ext uri="{BB962C8B-B14F-4D97-AF65-F5344CB8AC3E}">
        <p14:creationId xmlns:p14="http://schemas.microsoft.com/office/powerpoint/2010/main" val="2080567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7486F-A43E-3E57-4E68-5319D9439F8C}"/>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FE3575C2-B3AC-64E8-3B22-E5B01D812B43}"/>
              </a:ext>
            </a:extLst>
          </p:cNvPr>
          <p:cNvPicPr>
            <a:picLocks noGrp="1" noRot="1" noChangeAspect="1" noMove="1" noResize="1" noEditPoints="1" noAdjustHandles="1" noChangeArrowheads="1" noChangeShapeType="1" noCrop="1"/>
          </p:cNvPicPr>
          <p:nvPr/>
        </p:nvPicPr>
        <p:blipFill>
          <a:blip r:embed="rId2">
            <a:alphaModFix amt="5000"/>
          </a:blip>
          <a:stretch>
            <a:fillRect/>
          </a:stretch>
        </p:blipFill>
        <p:spPr>
          <a:xfrm>
            <a:off x="4186177" y="619245"/>
            <a:ext cx="3819645" cy="4756075"/>
          </a:xfrm>
          <a:prstGeom prst="rect">
            <a:avLst/>
          </a:prstGeom>
        </p:spPr>
      </p:pic>
      <p:grpSp>
        <p:nvGrpSpPr>
          <p:cNvPr id="5" name="Group 4">
            <a:extLst>
              <a:ext uri="{FF2B5EF4-FFF2-40B4-BE49-F238E27FC236}">
                <a16:creationId xmlns:a16="http://schemas.microsoft.com/office/drawing/2014/main" id="{ED76FFCC-FF58-0DB5-309F-3C627B84C211}"/>
              </a:ext>
            </a:extLst>
          </p:cNvPr>
          <p:cNvGrpSpPr/>
          <p:nvPr/>
        </p:nvGrpSpPr>
        <p:grpSpPr>
          <a:xfrm>
            <a:off x="190961" y="186371"/>
            <a:ext cx="11397227" cy="347240"/>
            <a:chOff x="190961" y="186371"/>
            <a:chExt cx="11397227" cy="347240"/>
          </a:xfrm>
        </p:grpSpPr>
        <p:grpSp>
          <p:nvGrpSpPr>
            <p:cNvPr id="7" name="Group 6">
              <a:extLst>
                <a:ext uri="{FF2B5EF4-FFF2-40B4-BE49-F238E27FC236}">
                  <a16:creationId xmlns:a16="http://schemas.microsoft.com/office/drawing/2014/main" id="{2349AE67-0C5A-934E-F915-17850A919A70}"/>
                </a:ext>
              </a:extLst>
            </p:cNvPr>
            <p:cNvGrpSpPr/>
            <p:nvPr/>
          </p:nvGrpSpPr>
          <p:grpSpPr>
            <a:xfrm>
              <a:off x="190961" y="186371"/>
              <a:ext cx="2604305" cy="347240"/>
              <a:chOff x="10498241" y="295156"/>
              <a:chExt cx="2604305" cy="347240"/>
            </a:xfrm>
          </p:grpSpPr>
          <p:sp>
            <p:nvSpPr>
              <p:cNvPr id="21" name="Rectangle 20">
                <a:extLst>
                  <a:ext uri="{FF2B5EF4-FFF2-40B4-BE49-F238E27FC236}">
                    <a16:creationId xmlns:a16="http://schemas.microsoft.com/office/drawing/2014/main" id="{C60FB6F0-DECC-57D8-C0A3-06BBA8821AE9}"/>
                  </a:ext>
                </a:extLst>
              </p:cNvPr>
              <p:cNvSpPr/>
              <p:nvPr/>
            </p:nvSpPr>
            <p:spPr>
              <a:xfrm>
                <a:off x="10498241" y="295156"/>
                <a:ext cx="1446833" cy="347240"/>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214A5DE-D529-FC1F-D204-7970DB1CC654}"/>
                  </a:ext>
                </a:extLst>
              </p:cNvPr>
              <p:cNvSpPr txBox="1"/>
              <p:nvPr/>
            </p:nvSpPr>
            <p:spPr>
              <a:xfrm>
                <a:off x="10498241" y="341818"/>
                <a:ext cx="2604305" cy="253916"/>
              </a:xfrm>
              <a:prstGeom prst="rect">
                <a:avLst/>
              </a:prstGeom>
              <a:noFill/>
            </p:spPr>
            <p:txBody>
              <a:bodyPr wrap="square" rtlCol="0">
                <a:spAutoFit/>
              </a:bodyPr>
              <a:lstStyle/>
              <a:p>
                <a:r>
                  <a:rPr lang="en-US" sz="1050" dirty="0">
                    <a:solidFill>
                      <a:schemeClr val="tx2">
                        <a:lumMod val="10000"/>
                        <a:lumOff val="90000"/>
                      </a:schemeClr>
                    </a:solidFill>
                    <a:latin typeface="Miriam Fixed" panose="020F0502020204030204" pitchFamily="49" charset="-79"/>
                    <a:cs typeface="Miriam Fixed" panose="020F0502020204030204" pitchFamily="49" charset="-79"/>
                  </a:rPr>
                  <a:t>Company Profile</a:t>
                </a:r>
              </a:p>
            </p:txBody>
          </p:sp>
        </p:grpSp>
        <p:grpSp>
          <p:nvGrpSpPr>
            <p:cNvPr id="8" name="Group 7">
              <a:extLst>
                <a:ext uri="{FF2B5EF4-FFF2-40B4-BE49-F238E27FC236}">
                  <a16:creationId xmlns:a16="http://schemas.microsoft.com/office/drawing/2014/main" id="{1D8249DC-3489-0224-A79F-BA4358827E46}"/>
                </a:ext>
              </a:extLst>
            </p:cNvPr>
            <p:cNvGrpSpPr/>
            <p:nvPr/>
          </p:nvGrpSpPr>
          <p:grpSpPr>
            <a:xfrm>
              <a:off x="2222340" y="336478"/>
              <a:ext cx="9365848" cy="150471"/>
              <a:chOff x="2222340" y="336478"/>
              <a:chExt cx="9365848" cy="150471"/>
            </a:xfrm>
          </p:grpSpPr>
          <p:cxnSp>
            <p:nvCxnSpPr>
              <p:cNvPr id="14" name="Straight Connector 13">
                <a:extLst>
                  <a:ext uri="{FF2B5EF4-FFF2-40B4-BE49-F238E27FC236}">
                    <a16:creationId xmlns:a16="http://schemas.microsoft.com/office/drawing/2014/main" id="{959B0DCA-0699-1D7D-863C-23C380495FA2}"/>
                  </a:ext>
                </a:extLst>
              </p:cNvPr>
              <p:cNvCxnSpPr>
                <a:cxnSpLocks/>
              </p:cNvCxnSpPr>
              <p:nvPr/>
            </p:nvCxnSpPr>
            <p:spPr>
              <a:xfrm>
                <a:off x="2361236" y="400890"/>
                <a:ext cx="9226952" cy="0"/>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20" name="Oval 19">
                <a:extLst>
                  <a:ext uri="{FF2B5EF4-FFF2-40B4-BE49-F238E27FC236}">
                    <a16:creationId xmlns:a16="http://schemas.microsoft.com/office/drawing/2014/main" id="{8E1EAC59-9F20-6BA6-131A-E13FF6821984}"/>
                  </a:ext>
                </a:extLst>
              </p:cNvPr>
              <p:cNvSpPr/>
              <p:nvPr/>
            </p:nvSpPr>
            <p:spPr>
              <a:xfrm>
                <a:off x="2222340" y="336478"/>
                <a:ext cx="162046" cy="150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22">
            <a:extLst>
              <a:ext uri="{FF2B5EF4-FFF2-40B4-BE49-F238E27FC236}">
                <a16:creationId xmlns:a16="http://schemas.microsoft.com/office/drawing/2014/main" id="{1274582D-9C0A-F674-86B1-1887F2D6601C}"/>
              </a:ext>
            </a:extLst>
          </p:cNvPr>
          <p:cNvGrpSpPr/>
          <p:nvPr/>
        </p:nvGrpSpPr>
        <p:grpSpPr>
          <a:xfrm>
            <a:off x="177472" y="5748733"/>
            <a:ext cx="12494881" cy="980042"/>
            <a:chOff x="177472" y="5783457"/>
            <a:chExt cx="12494881" cy="980042"/>
          </a:xfrm>
        </p:grpSpPr>
        <p:pic>
          <p:nvPicPr>
            <p:cNvPr id="30" name="Picture 29">
              <a:extLst>
                <a:ext uri="{FF2B5EF4-FFF2-40B4-BE49-F238E27FC236}">
                  <a16:creationId xmlns:a16="http://schemas.microsoft.com/office/drawing/2014/main" id="{2403EA45-C301-29F8-4D58-2363AAAC3126}"/>
                </a:ext>
              </a:extLst>
            </p:cNvPr>
            <p:cNvPicPr>
              <a:picLocks noChangeAspect="1"/>
            </p:cNvPicPr>
            <p:nvPr/>
          </p:nvPicPr>
          <p:blipFill>
            <a:blip r:embed="rId2"/>
            <a:stretch>
              <a:fillRect/>
            </a:stretch>
          </p:blipFill>
          <p:spPr>
            <a:xfrm>
              <a:off x="177472" y="5783457"/>
              <a:ext cx="798654" cy="980042"/>
            </a:xfrm>
            <a:prstGeom prst="rect">
              <a:avLst/>
            </a:prstGeom>
          </p:spPr>
        </p:pic>
        <p:sp>
          <p:nvSpPr>
            <p:cNvPr id="31" name="Rectangle 30">
              <a:extLst>
                <a:ext uri="{FF2B5EF4-FFF2-40B4-BE49-F238E27FC236}">
                  <a16:creationId xmlns:a16="http://schemas.microsoft.com/office/drawing/2014/main" id="{AB2F177D-0535-DD87-A732-C9034E766F79}"/>
                </a:ext>
              </a:extLst>
            </p:cNvPr>
            <p:cNvSpPr/>
            <p:nvPr/>
          </p:nvSpPr>
          <p:spPr>
            <a:xfrm>
              <a:off x="10068048" y="6123370"/>
              <a:ext cx="1983130" cy="347241"/>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4197B523-7DFE-8D9A-F0DD-D0E0662CA0E4}"/>
                </a:ext>
              </a:extLst>
            </p:cNvPr>
            <p:cNvSpPr txBox="1"/>
            <p:nvPr/>
          </p:nvSpPr>
          <p:spPr>
            <a:xfrm>
              <a:off x="10068048" y="6170032"/>
              <a:ext cx="2604305" cy="253916"/>
            </a:xfrm>
            <a:prstGeom prst="rect">
              <a:avLst/>
            </a:prstGeom>
            <a:noFill/>
          </p:spPr>
          <p:txBody>
            <a:bodyPr wrap="square" rtlCol="0">
              <a:spAutoFit/>
            </a:bodyPr>
            <a:lstStyle/>
            <a:p>
              <a:r>
                <a:rPr lang="en-US" sz="1050" dirty="0">
                  <a:solidFill>
                    <a:schemeClr val="tx2">
                      <a:lumMod val="10000"/>
                      <a:lumOff val="90000"/>
                    </a:schemeClr>
                  </a:solidFill>
                  <a:latin typeface="Miriam Fixed" panose="020F0502020204030204" pitchFamily="49" charset="-79"/>
                  <a:cs typeface="Miriam Fixed" panose="020F0502020204030204" pitchFamily="49" charset="-79"/>
                </a:rPr>
                <a:t>makconstructionsksa.com</a:t>
              </a:r>
            </a:p>
          </p:txBody>
        </p:sp>
        <p:cxnSp>
          <p:nvCxnSpPr>
            <p:cNvPr id="33" name="Straight Connector 32">
              <a:extLst>
                <a:ext uri="{FF2B5EF4-FFF2-40B4-BE49-F238E27FC236}">
                  <a16:creationId xmlns:a16="http://schemas.microsoft.com/office/drawing/2014/main" id="{EBEA596D-B153-7B1D-4336-CCE56DE6B77B}"/>
                </a:ext>
              </a:extLst>
            </p:cNvPr>
            <p:cNvCxnSpPr>
              <a:cxnSpLocks/>
            </p:cNvCxnSpPr>
            <p:nvPr/>
          </p:nvCxnSpPr>
          <p:spPr>
            <a:xfrm>
              <a:off x="1072586" y="6273478"/>
              <a:ext cx="8569125" cy="0"/>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34" name="Oval 33">
              <a:extLst>
                <a:ext uri="{FF2B5EF4-FFF2-40B4-BE49-F238E27FC236}">
                  <a16:creationId xmlns:a16="http://schemas.microsoft.com/office/drawing/2014/main" id="{EEEB07D4-F3DE-7538-8BE3-5027BD9B3AFB}"/>
                </a:ext>
              </a:extLst>
            </p:cNvPr>
            <p:cNvSpPr/>
            <p:nvPr/>
          </p:nvSpPr>
          <p:spPr>
            <a:xfrm>
              <a:off x="9560688" y="6204393"/>
              <a:ext cx="162046" cy="150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descr="A blue and white rectangular object with a light bulb and text&#10;&#10;Description automatically generated">
            <a:extLst>
              <a:ext uri="{FF2B5EF4-FFF2-40B4-BE49-F238E27FC236}">
                <a16:creationId xmlns:a16="http://schemas.microsoft.com/office/drawing/2014/main" id="{644EA46B-9685-A34F-9C86-4CAA687E63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61" y="587248"/>
            <a:ext cx="2436898" cy="5107848"/>
          </a:xfrm>
          <a:prstGeom prst="rect">
            <a:avLst/>
          </a:prstGeom>
        </p:spPr>
      </p:pic>
      <p:sp>
        <p:nvSpPr>
          <p:cNvPr id="10" name="TextBox 9">
            <a:extLst>
              <a:ext uri="{FF2B5EF4-FFF2-40B4-BE49-F238E27FC236}">
                <a16:creationId xmlns:a16="http://schemas.microsoft.com/office/drawing/2014/main" id="{500775B6-AAE3-9CED-2321-50164A02ED2B}"/>
              </a:ext>
            </a:extLst>
          </p:cNvPr>
          <p:cNvSpPr txBox="1"/>
          <p:nvPr/>
        </p:nvSpPr>
        <p:spPr>
          <a:xfrm>
            <a:off x="2627859" y="1021015"/>
            <a:ext cx="8067553" cy="923330"/>
          </a:xfrm>
          <a:prstGeom prst="rect">
            <a:avLst/>
          </a:prstGeom>
          <a:noFill/>
        </p:spPr>
        <p:txBody>
          <a:bodyPr wrap="square" rtlCol="0">
            <a:spAutoFit/>
          </a:bodyPr>
          <a:lstStyle/>
          <a:p>
            <a:r>
              <a:rPr lang="en-US" dirty="0"/>
              <a:t>Our VISION is to establish our footprint in the KSA &amp; UAE as a reliable support Construction company and be the industry leader providing professional services to our customers On Time, On Target and Within Budget</a:t>
            </a:r>
          </a:p>
        </p:txBody>
      </p:sp>
      <p:sp>
        <p:nvSpPr>
          <p:cNvPr id="12" name="TextBox 11">
            <a:extLst>
              <a:ext uri="{FF2B5EF4-FFF2-40B4-BE49-F238E27FC236}">
                <a16:creationId xmlns:a16="http://schemas.microsoft.com/office/drawing/2014/main" id="{F5E6211C-D382-2216-E6B4-26FDDCC2955F}"/>
              </a:ext>
            </a:extLst>
          </p:cNvPr>
          <p:cNvSpPr txBox="1"/>
          <p:nvPr/>
        </p:nvSpPr>
        <p:spPr>
          <a:xfrm>
            <a:off x="2627858" y="2564469"/>
            <a:ext cx="8067553" cy="923330"/>
          </a:xfrm>
          <a:prstGeom prst="rect">
            <a:avLst/>
          </a:prstGeom>
          <a:noFill/>
        </p:spPr>
        <p:txBody>
          <a:bodyPr wrap="square" rtlCol="0">
            <a:spAutoFit/>
          </a:bodyPr>
          <a:lstStyle/>
          <a:p>
            <a:r>
              <a:rPr lang="en-US" dirty="0"/>
              <a:t>Our Mission is to provide our clients with timely, cost-effective and comprehensive Construction solutions by integrating the latest in techniques, tools and qualified personnel for global competitiveness.</a:t>
            </a:r>
          </a:p>
        </p:txBody>
      </p:sp>
      <p:sp>
        <p:nvSpPr>
          <p:cNvPr id="13" name="TextBox 12">
            <a:extLst>
              <a:ext uri="{FF2B5EF4-FFF2-40B4-BE49-F238E27FC236}">
                <a16:creationId xmlns:a16="http://schemas.microsoft.com/office/drawing/2014/main" id="{CF170BC0-DCFE-9618-20A6-D8FB06E9639D}"/>
              </a:ext>
            </a:extLst>
          </p:cNvPr>
          <p:cNvSpPr txBox="1"/>
          <p:nvPr/>
        </p:nvSpPr>
        <p:spPr>
          <a:xfrm>
            <a:off x="2795267" y="4300387"/>
            <a:ext cx="2181848" cy="923330"/>
          </a:xfrm>
          <a:prstGeom prst="rect">
            <a:avLst/>
          </a:prstGeom>
          <a:noFill/>
        </p:spPr>
        <p:txBody>
          <a:bodyPr wrap="square" rtlCol="0">
            <a:spAutoFit/>
          </a:bodyPr>
          <a:lstStyle/>
          <a:p>
            <a:pPr marL="285750" indent="-285750">
              <a:buFont typeface="Arial" panose="020B0604020202020204" pitchFamily="34" charset="0"/>
              <a:buChar char="•"/>
            </a:pPr>
            <a:r>
              <a:rPr lang="en-US" dirty="0"/>
              <a:t>SHAPE IDEAS</a:t>
            </a:r>
          </a:p>
          <a:p>
            <a:pPr marL="285750" indent="-285750">
              <a:buFont typeface="Arial" panose="020B0604020202020204" pitchFamily="34" charset="0"/>
              <a:buChar char="•"/>
            </a:pPr>
            <a:r>
              <a:rPr lang="en-US" dirty="0"/>
              <a:t>CONFIDENCE</a:t>
            </a:r>
          </a:p>
          <a:p>
            <a:pPr marL="285750" indent="-285750">
              <a:buFont typeface="Arial" panose="020B0604020202020204" pitchFamily="34" charset="0"/>
              <a:buChar char="•"/>
            </a:pPr>
            <a:r>
              <a:rPr lang="en-US" dirty="0"/>
              <a:t>COMMITMENT</a:t>
            </a:r>
          </a:p>
        </p:txBody>
      </p:sp>
      <p:sp>
        <p:nvSpPr>
          <p:cNvPr id="15" name="TextBox 14">
            <a:extLst>
              <a:ext uri="{FF2B5EF4-FFF2-40B4-BE49-F238E27FC236}">
                <a16:creationId xmlns:a16="http://schemas.microsoft.com/office/drawing/2014/main" id="{C3DD1580-164C-109D-A2D5-8E4BA45F3420}"/>
              </a:ext>
            </a:extLst>
          </p:cNvPr>
          <p:cNvSpPr txBox="1"/>
          <p:nvPr/>
        </p:nvSpPr>
        <p:spPr>
          <a:xfrm>
            <a:off x="4977115" y="4300387"/>
            <a:ext cx="2181848" cy="923330"/>
          </a:xfrm>
          <a:prstGeom prst="rect">
            <a:avLst/>
          </a:prstGeom>
          <a:noFill/>
        </p:spPr>
        <p:txBody>
          <a:bodyPr wrap="square" rtlCol="0">
            <a:spAutoFit/>
          </a:bodyPr>
          <a:lstStyle/>
          <a:p>
            <a:pPr marL="285750" indent="-285750">
              <a:buFont typeface="Arial" panose="020B0604020202020204" pitchFamily="34" charset="0"/>
              <a:buChar char="•"/>
            </a:pPr>
            <a:r>
              <a:rPr lang="en-US" dirty="0"/>
              <a:t>COLLECTIVNESS</a:t>
            </a:r>
          </a:p>
          <a:p>
            <a:pPr marL="285750" indent="-285750">
              <a:buFont typeface="Arial" panose="020B0604020202020204" pitchFamily="34" charset="0"/>
              <a:buChar char="•"/>
            </a:pPr>
            <a:r>
              <a:rPr lang="en-US" dirty="0"/>
              <a:t>COOPERATION</a:t>
            </a:r>
          </a:p>
          <a:p>
            <a:pPr marL="285750" indent="-285750">
              <a:buFont typeface="Arial" panose="020B0604020202020204" pitchFamily="34" charset="0"/>
              <a:buChar char="•"/>
            </a:pPr>
            <a:r>
              <a:rPr lang="en-US" dirty="0"/>
              <a:t>CONTRIBUTION</a:t>
            </a:r>
          </a:p>
        </p:txBody>
      </p:sp>
      <p:sp>
        <p:nvSpPr>
          <p:cNvPr id="16" name="TextBox 15">
            <a:extLst>
              <a:ext uri="{FF2B5EF4-FFF2-40B4-BE49-F238E27FC236}">
                <a16:creationId xmlns:a16="http://schemas.microsoft.com/office/drawing/2014/main" id="{0ADE0DE8-470F-6F87-2687-9D39370F68CF}"/>
              </a:ext>
            </a:extLst>
          </p:cNvPr>
          <p:cNvSpPr txBox="1"/>
          <p:nvPr/>
        </p:nvSpPr>
        <p:spPr>
          <a:xfrm>
            <a:off x="7158962" y="4300387"/>
            <a:ext cx="3640218" cy="923330"/>
          </a:xfrm>
          <a:prstGeom prst="rect">
            <a:avLst/>
          </a:prstGeom>
          <a:noFill/>
        </p:spPr>
        <p:txBody>
          <a:bodyPr wrap="square" rtlCol="0">
            <a:spAutoFit/>
          </a:bodyPr>
          <a:lstStyle/>
          <a:p>
            <a:pPr marL="285750" indent="-285750">
              <a:buFont typeface="Arial" panose="020B0604020202020204" pitchFamily="34" charset="0"/>
              <a:buChar char="•"/>
            </a:pPr>
            <a:r>
              <a:rPr lang="en-US" dirty="0"/>
              <a:t>ACCOUNTABILITY</a:t>
            </a:r>
          </a:p>
          <a:p>
            <a:pPr marL="285750" indent="-285750">
              <a:buFont typeface="Arial" panose="020B0604020202020204" pitchFamily="34" charset="0"/>
              <a:buChar char="•"/>
            </a:pPr>
            <a:r>
              <a:rPr lang="en-US" dirty="0"/>
              <a:t>CONTINOUS IMPROVMENT</a:t>
            </a:r>
          </a:p>
          <a:p>
            <a:pPr marL="285750" indent="-285750">
              <a:buFont typeface="Arial" panose="020B0604020202020204" pitchFamily="34" charset="0"/>
              <a:buChar char="•"/>
            </a:pPr>
            <a:r>
              <a:rPr lang="en-US" dirty="0"/>
              <a:t>SHARE OF BENEFITS</a:t>
            </a:r>
          </a:p>
        </p:txBody>
      </p:sp>
    </p:spTree>
    <p:extLst>
      <p:ext uri="{BB962C8B-B14F-4D97-AF65-F5344CB8AC3E}">
        <p14:creationId xmlns:p14="http://schemas.microsoft.com/office/powerpoint/2010/main" val="2144100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00D93-3565-9DE4-B245-5819C2E34224}"/>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92FED001-7200-6A7B-DC00-84826A0284E9}"/>
              </a:ext>
            </a:extLst>
          </p:cNvPr>
          <p:cNvPicPr>
            <a:picLocks noGrp="1" noRot="1" noChangeAspect="1" noMove="1" noResize="1" noEditPoints="1" noAdjustHandles="1" noChangeArrowheads="1" noChangeShapeType="1" noCrop="1"/>
          </p:cNvPicPr>
          <p:nvPr/>
        </p:nvPicPr>
        <p:blipFill>
          <a:blip r:embed="rId2">
            <a:alphaModFix amt="5000"/>
          </a:blip>
          <a:stretch>
            <a:fillRect/>
          </a:stretch>
        </p:blipFill>
        <p:spPr>
          <a:xfrm>
            <a:off x="4186177" y="619245"/>
            <a:ext cx="3819645" cy="4756075"/>
          </a:xfrm>
          <a:prstGeom prst="rect">
            <a:avLst/>
          </a:prstGeom>
        </p:spPr>
      </p:pic>
      <p:grpSp>
        <p:nvGrpSpPr>
          <p:cNvPr id="5" name="Group 4">
            <a:extLst>
              <a:ext uri="{FF2B5EF4-FFF2-40B4-BE49-F238E27FC236}">
                <a16:creationId xmlns:a16="http://schemas.microsoft.com/office/drawing/2014/main" id="{E628AB31-1EB5-7077-2738-A9BFD7C88A38}"/>
              </a:ext>
            </a:extLst>
          </p:cNvPr>
          <p:cNvGrpSpPr/>
          <p:nvPr/>
        </p:nvGrpSpPr>
        <p:grpSpPr>
          <a:xfrm>
            <a:off x="190961" y="186371"/>
            <a:ext cx="11397227" cy="347240"/>
            <a:chOff x="190961" y="186371"/>
            <a:chExt cx="11397227" cy="347240"/>
          </a:xfrm>
        </p:grpSpPr>
        <p:grpSp>
          <p:nvGrpSpPr>
            <p:cNvPr id="7" name="Group 6">
              <a:extLst>
                <a:ext uri="{FF2B5EF4-FFF2-40B4-BE49-F238E27FC236}">
                  <a16:creationId xmlns:a16="http://schemas.microsoft.com/office/drawing/2014/main" id="{0D215AA5-A7CB-9804-3E5B-4822F20AF9E1}"/>
                </a:ext>
              </a:extLst>
            </p:cNvPr>
            <p:cNvGrpSpPr/>
            <p:nvPr/>
          </p:nvGrpSpPr>
          <p:grpSpPr>
            <a:xfrm>
              <a:off x="190961" y="186371"/>
              <a:ext cx="2604305" cy="347240"/>
              <a:chOff x="10498241" y="295156"/>
              <a:chExt cx="2604305" cy="347240"/>
            </a:xfrm>
          </p:grpSpPr>
          <p:sp>
            <p:nvSpPr>
              <p:cNvPr id="21" name="Rectangle 20">
                <a:extLst>
                  <a:ext uri="{FF2B5EF4-FFF2-40B4-BE49-F238E27FC236}">
                    <a16:creationId xmlns:a16="http://schemas.microsoft.com/office/drawing/2014/main" id="{E8ECC6BB-72EC-65ED-ECDF-AFC8DBF6A6D4}"/>
                  </a:ext>
                </a:extLst>
              </p:cNvPr>
              <p:cNvSpPr/>
              <p:nvPr/>
            </p:nvSpPr>
            <p:spPr>
              <a:xfrm>
                <a:off x="10498241" y="295156"/>
                <a:ext cx="1446833" cy="347240"/>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6B916A59-EF7F-993C-EFDD-E8EA3A8CEBBA}"/>
                  </a:ext>
                </a:extLst>
              </p:cNvPr>
              <p:cNvSpPr txBox="1"/>
              <p:nvPr/>
            </p:nvSpPr>
            <p:spPr>
              <a:xfrm>
                <a:off x="10498241" y="341818"/>
                <a:ext cx="2604305" cy="253916"/>
              </a:xfrm>
              <a:prstGeom prst="rect">
                <a:avLst/>
              </a:prstGeom>
              <a:noFill/>
            </p:spPr>
            <p:txBody>
              <a:bodyPr wrap="square" rtlCol="0">
                <a:spAutoFit/>
              </a:bodyPr>
              <a:lstStyle/>
              <a:p>
                <a:r>
                  <a:rPr lang="en-US" sz="1050" dirty="0">
                    <a:solidFill>
                      <a:schemeClr val="tx2">
                        <a:lumMod val="10000"/>
                        <a:lumOff val="90000"/>
                      </a:schemeClr>
                    </a:solidFill>
                    <a:latin typeface="Miriam Fixed" panose="020F0502020204030204" pitchFamily="49" charset="-79"/>
                    <a:cs typeface="Miriam Fixed" panose="020F0502020204030204" pitchFamily="49" charset="-79"/>
                  </a:rPr>
                  <a:t>Company Profile</a:t>
                </a:r>
              </a:p>
            </p:txBody>
          </p:sp>
        </p:grpSp>
        <p:grpSp>
          <p:nvGrpSpPr>
            <p:cNvPr id="8" name="Group 7">
              <a:extLst>
                <a:ext uri="{FF2B5EF4-FFF2-40B4-BE49-F238E27FC236}">
                  <a16:creationId xmlns:a16="http://schemas.microsoft.com/office/drawing/2014/main" id="{7677E427-2F47-3593-D5BB-CC57E011B841}"/>
                </a:ext>
              </a:extLst>
            </p:cNvPr>
            <p:cNvGrpSpPr/>
            <p:nvPr/>
          </p:nvGrpSpPr>
          <p:grpSpPr>
            <a:xfrm>
              <a:off x="2222340" y="336478"/>
              <a:ext cx="9365848" cy="150471"/>
              <a:chOff x="2222340" y="336478"/>
              <a:chExt cx="9365848" cy="150471"/>
            </a:xfrm>
          </p:grpSpPr>
          <p:cxnSp>
            <p:nvCxnSpPr>
              <p:cNvPr id="14" name="Straight Connector 13">
                <a:extLst>
                  <a:ext uri="{FF2B5EF4-FFF2-40B4-BE49-F238E27FC236}">
                    <a16:creationId xmlns:a16="http://schemas.microsoft.com/office/drawing/2014/main" id="{44803AD7-75C9-4E96-2A29-B7B3D576DF6D}"/>
                  </a:ext>
                </a:extLst>
              </p:cNvPr>
              <p:cNvCxnSpPr>
                <a:cxnSpLocks/>
              </p:cNvCxnSpPr>
              <p:nvPr/>
            </p:nvCxnSpPr>
            <p:spPr>
              <a:xfrm>
                <a:off x="2361236" y="400890"/>
                <a:ext cx="9226952" cy="0"/>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20" name="Oval 19">
                <a:extLst>
                  <a:ext uri="{FF2B5EF4-FFF2-40B4-BE49-F238E27FC236}">
                    <a16:creationId xmlns:a16="http://schemas.microsoft.com/office/drawing/2014/main" id="{E591A6E7-0B80-FA47-F0AF-54CE7611414A}"/>
                  </a:ext>
                </a:extLst>
              </p:cNvPr>
              <p:cNvSpPr/>
              <p:nvPr/>
            </p:nvSpPr>
            <p:spPr>
              <a:xfrm>
                <a:off x="2222340" y="336478"/>
                <a:ext cx="162046" cy="150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22">
            <a:extLst>
              <a:ext uri="{FF2B5EF4-FFF2-40B4-BE49-F238E27FC236}">
                <a16:creationId xmlns:a16="http://schemas.microsoft.com/office/drawing/2014/main" id="{5653ECD1-0BBC-2786-B061-AA483A45DA12}"/>
              </a:ext>
            </a:extLst>
          </p:cNvPr>
          <p:cNvGrpSpPr/>
          <p:nvPr/>
        </p:nvGrpSpPr>
        <p:grpSpPr>
          <a:xfrm>
            <a:off x="177472" y="5748733"/>
            <a:ext cx="12494881" cy="980042"/>
            <a:chOff x="177472" y="5783457"/>
            <a:chExt cx="12494881" cy="980042"/>
          </a:xfrm>
        </p:grpSpPr>
        <p:pic>
          <p:nvPicPr>
            <p:cNvPr id="30" name="Picture 29">
              <a:extLst>
                <a:ext uri="{FF2B5EF4-FFF2-40B4-BE49-F238E27FC236}">
                  <a16:creationId xmlns:a16="http://schemas.microsoft.com/office/drawing/2014/main" id="{2E3F8706-E5E0-D18E-E488-E626B3B6274D}"/>
                </a:ext>
              </a:extLst>
            </p:cNvPr>
            <p:cNvPicPr>
              <a:picLocks noChangeAspect="1"/>
            </p:cNvPicPr>
            <p:nvPr/>
          </p:nvPicPr>
          <p:blipFill>
            <a:blip r:embed="rId2"/>
            <a:stretch>
              <a:fillRect/>
            </a:stretch>
          </p:blipFill>
          <p:spPr>
            <a:xfrm>
              <a:off x="177472" y="5783457"/>
              <a:ext cx="798654" cy="980042"/>
            </a:xfrm>
            <a:prstGeom prst="rect">
              <a:avLst/>
            </a:prstGeom>
          </p:spPr>
        </p:pic>
        <p:sp>
          <p:nvSpPr>
            <p:cNvPr id="31" name="Rectangle 30">
              <a:extLst>
                <a:ext uri="{FF2B5EF4-FFF2-40B4-BE49-F238E27FC236}">
                  <a16:creationId xmlns:a16="http://schemas.microsoft.com/office/drawing/2014/main" id="{61D3FF2A-DEE1-A779-B3AF-547A79350463}"/>
                </a:ext>
              </a:extLst>
            </p:cNvPr>
            <p:cNvSpPr/>
            <p:nvPr/>
          </p:nvSpPr>
          <p:spPr>
            <a:xfrm>
              <a:off x="10068048" y="6123370"/>
              <a:ext cx="1983130" cy="347241"/>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EA04E322-EFC6-8EDC-5EEA-3E1C2A883DB7}"/>
                </a:ext>
              </a:extLst>
            </p:cNvPr>
            <p:cNvSpPr txBox="1"/>
            <p:nvPr/>
          </p:nvSpPr>
          <p:spPr>
            <a:xfrm>
              <a:off x="10068048" y="6170032"/>
              <a:ext cx="2604305" cy="253916"/>
            </a:xfrm>
            <a:prstGeom prst="rect">
              <a:avLst/>
            </a:prstGeom>
            <a:noFill/>
          </p:spPr>
          <p:txBody>
            <a:bodyPr wrap="square" rtlCol="0">
              <a:spAutoFit/>
            </a:bodyPr>
            <a:lstStyle/>
            <a:p>
              <a:r>
                <a:rPr lang="en-US" sz="1050" dirty="0">
                  <a:solidFill>
                    <a:schemeClr val="tx2">
                      <a:lumMod val="10000"/>
                      <a:lumOff val="90000"/>
                    </a:schemeClr>
                  </a:solidFill>
                  <a:latin typeface="Miriam Fixed" panose="020F0502020204030204" pitchFamily="49" charset="-79"/>
                  <a:cs typeface="Miriam Fixed" panose="020F0502020204030204" pitchFamily="49" charset="-79"/>
                </a:rPr>
                <a:t>makconstructionsksa.com</a:t>
              </a:r>
            </a:p>
          </p:txBody>
        </p:sp>
        <p:cxnSp>
          <p:nvCxnSpPr>
            <p:cNvPr id="33" name="Straight Connector 32">
              <a:extLst>
                <a:ext uri="{FF2B5EF4-FFF2-40B4-BE49-F238E27FC236}">
                  <a16:creationId xmlns:a16="http://schemas.microsoft.com/office/drawing/2014/main" id="{548973DE-7840-D4A7-C8AF-2094755891E9}"/>
                </a:ext>
              </a:extLst>
            </p:cNvPr>
            <p:cNvCxnSpPr>
              <a:cxnSpLocks/>
            </p:cNvCxnSpPr>
            <p:nvPr/>
          </p:nvCxnSpPr>
          <p:spPr>
            <a:xfrm>
              <a:off x="1072586" y="6273478"/>
              <a:ext cx="8569125" cy="0"/>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34" name="Oval 33">
              <a:extLst>
                <a:ext uri="{FF2B5EF4-FFF2-40B4-BE49-F238E27FC236}">
                  <a16:creationId xmlns:a16="http://schemas.microsoft.com/office/drawing/2014/main" id="{A1EA4D77-D17D-9BB1-8B73-5E065F344EE7}"/>
                </a:ext>
              </a:extLst>
            </p:cNvPr>
            <p:cNvSpPr/>
            <p:nvPr/>
          </p:nvSpPr>
          <p:spPr>
            <a:xfrm>
              <a:off x="9560688" y="6204393"/>
              <a:ext cx="162046" cy="150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8EB92384-D92B-C559-6EC6-B186A7D18372}"/>
              </a:ext>
            </a:extLst>
          </p:cNvPr>
          <p:cNvSpPr txBox="1"/>
          <p:nvPr/>
        </p:nvSpPr>
        <p:spPr>
          <a:xfrm rot="16200000">
            <a:off x="-1047533" y="2581783"/>
            <a:ext cx="3923819" cy="830997"/>
          </a:xfrm>
          <a:prstGeom prst="rect">
            <a:avLst/>
          </a:prstGeom>
          <a:noFill/>
        </p:spPr>
        <p:txBody>
          <a:bodyPr wrap="square" rtlCol="0">
            <a:spAutoFit/>
          </a:bodyPr>
          <a:lstStyle/>
          <a:p>
            <a:r>
              <a:rPr lang="en-US" sz="4800" b="1" dirty="0">
                <a:solidFill>
                  <a:schemeClr val="bg2">
                    <a:lumMod val="75000"/>
                  </a:schemeClr>
                </a:solidFill>
                <a:latin typeface="Bahnschrift Light" panose="020B0502040204020203" pitchFamily="34" charset="0"/>
              </a:rPr>
              <a:t>PHILOSOPHY</a:t>
            </a:r>
          </a:p>
        </p:txBody>
      </p:sp>
      <p:grpSp>
        <p:nvGrpSpPr>
          <p:cNvPr id="9" name="Group 8">
            <a:extLst>
              <a:ext uri="{FF2B5EF4-FFF2-40B4-BE49-F238E27FC236}">
                <a16:creationId xmlns:a16="http://schemas.microsoft.com/office/drawing/2014/main" id="{11ADF80C-2B59-7A43-62E6-B93724CFC847}"/>
              </a:ext>
            </a:extLst>
          </p:cNvPr>
          <p:cNvGrpSpPr/>
          <p:nvPr/>
        </p:nvGrpSpPr>
        <p:grpSpPr>
          <a:xfrm>
            <a:off x="1637793" y="651693"/>
            <a:ext cx="5671596" cy="1462691"/>
            <a:chOff x="1637793" y="651693"/>
            <a:chExt cx="5671596" cy="1462691"/>
          </a:xfrm>
        </p:grpSpPr>
        <p:sp>
          <p:nvSpPr>
            <p:cNvPr id="4" name="TextBox 3">
              <a:extLst>
                <a:ext uri="{FF2B5EF4-FFF2-40B4-BE49-F238E27FC236}">
                  <a16:creationId xmlns:a16="http://schemas.microsoft.com/office/drawing/2014/main" id="{1C13CD7B-577D-F9D7-B6EB-42DFD661F1D4}"/>
                </a:ext>
              </a:extLst>
            </p:cNvPr>
            <p:cNvSpPr txBox="1"/>
            <p:nvPr/>
          </p:nvSpPr>
          <p:spPr>
            <a:xfrm>
              <a:off x="1637793" y="651693"/>
              <a:ext cx="5671595" cy="646331"/>
            </a:xfrm>
            <a:prstGeom prst="rect">
              <a:avLst/>
            </a:prstGeom>
            <a:noFill/>
          </p:spPr>
          <p:txBody>
            <a:bodyPr wrap="square" rtlCol="0">
              <a:spAutoFit/>
            </a:bodyPr>
            <a:lstStyle/>
            <a:p>
              <a:r>
                <a:rPr lang="en-US" sz="3600" b="1" dirty="0">
                  <a:latin typeface="+mj-lt"/>
                </a:rPr>
                <a:t>COMPANY PHILOSOPHY</a:t>
              </a:r>
            </a:p>
          </p:txBody>
        </p:sp>
        <p:sp>
          <p:nvSpPr>
            <p:cNvPr id="6" name="TextBox 5">
              <a:extLst>
                <a:ext uri="{FF2B5EF4-FFF2-40B4-BE49-F238E27FC236}">
                  <a16:creationId xmlns:a16="http://schemas.microsoft.com/office/drawing/2014/main" id="{ECF43EA8-A661-3106-2566-EBC721E90FEA}"/>
                </a:ext>
              </a:extLst>
            </p:cNvPr>
            <p:cNvSpPr txBox="1"/>
            <p:nvPr/>
          </p:nvSpPr>
          <p:spPr>
            <a:xfrm>
              <a:off x="1637794" y="1283387"/>
              <a:ext cx="5671595" cy="830997"/>
            </a:xfrm>
            <a:prstGeom prst="rect">
              <a:avLst/>
            </a:prstGeom>
            <a:noFill/>
          </p:spPr>
          <p:txBody>
            <a:bodyPr wrap="square" rtlCol="0">
              <a:spAutoFit/>
            </a:bodyPr>
            <a:lstStyle/>
            <a:p>
              <a:r>
                <a:rPr lang="en-US" sz="1600" dirty="0"/>
                <a:t>we believe that people who work together as a team, rather than individually, achieve the best results - because they enjoy their work.</a:t>
              </a:r>
              <a:endParaRPr lang="en-US" sz="1600" b="1" dirty="0">
                <a:latin typeface="+mj-lt"/>
              </a:endParaRPr>
            </a:p>
          </p:txBody>
        </p:sp>
      </p:grpSp>
      <p:grpSp>
        <p:nvGrpSpPr>
          <p:cNvPr id="25" name="Group 24">
            <a:extLst>
              <a:ext uri="{FF2B5EF4-FFF2-40B4-BE49-F238E27FC236}">
                <a16:creationId xmlns:a16="http://schemas.microsoft.com/office/drawing/2014/main" id="{6B07F455-5C51-D7B3-E463-134E26F47DB1}"/>
              </a:ext>
            </a:extLst>
          </p:cNvPr>
          <p:cNvGrpSpPr/>
          <p:nvPr/>
        </p:nvGrpSpPr>
        <p:grpSpPr>
          <a:xfrm>
            <a:off x="1637792" y="2486251"/>
            <a:ext cx="5671596" cy="1708912"/>
            <a:chOff x="1637793" y="651693"/>
            <a:chExt cx="5671596" cy="1708912"/>
          </a:xfrm>
        </p:grpSpPr>
        <p:sp>
          <p:nvSpPr>
            <p:cNvPr id="26" name="TextBox 25">
              <a:extLst>
                <a:ext uri="{FF2B5EF4-FFF2-40B4-BE49-F238E27FC236}">
                  <a16:creationId xmlns:a16="http://schemas.microsoft.com/office/drawing/2014/main" id="{559B3C9B-433D-8F03-0912-131CC4A3F13A}"/>
                </a:ext>
              </a:extLst>
            </p:cNvPr>
            <p:cNvSpPr txBox="1"/>
            <p:nvPr/>
          </p:nvSpPr>
          <p:spPr>
            <a:xfrm>
              <a:off x="1637793" y="651693"/>
              <a:ext cx="5671595" cy="646331"/>
            </a:xfrm>
            <a:prstGeom prst="rect">
              <a:avLst/>
            </a:prstGeom>
            <a:noFill/>
          </p:spPr>
          <p:txBody>
            <a:bodyPr wrap="square" rtlCol="0">
              <a:spAutoFit/>
            </a:bodyPr>
            <a:lstStyle/>
            <a:p>
              <a:r>
                <a:rPr lang="en-US" sz="3600" b="1" dirty="0">
                  <a:latin typeface="+mj-lt"/>
                </a:rPr>
                <a:t>CLIENT PHILOSOPHY</a:t>
              </a:r>
            </a:p>
          </p:txBody>
        </p:sp>
        <p:sp>
          <p:nvSpPr>
            <p:cNvPr id="27" name="TextBox 26">
              <a:extLst>
                <a:ext uri="{FF2B5EF4-FFF2-40B4-BE49-F238E27FC236}">
                  <a16:creationId xmlns:a16="http://schemas.microsoft.com/office/drawing/2014/main" id="{FF57E9A1-B8B8-E868-7727-C9462659CC12}"/>
                </a:ext>
              </a:extLst>
            </p:cNvPr>
            <p:cNvSpPr txBox="1"/>
            <p:nvPr/>
          </p:nvSpPr>
          <p:spPr>
            <a:xfrm>
              <a:off x="1637794" y="1283387"/>
              <a:ext cx="5671595" cy="1077218"/>
            </a:xfrm>
            <a:prstGeom prst="rect">
              <a:avLst/>
            </a:prstGeom>
            <a:noFill/>
          </p:spPr>
          <p:txBody>
            <a:bodyPr wrap="square" rtlCol="0">
              <a:spAutoFit/>
            </a:bodyPr>
            <a:lstStyle/>
            <a:p>
              <a:r>
                <a:rPr lang="en-US" sz="1600" dirty="0"/>
                <a:t>We understand the unique needs of each client and tailor our solutions accordingly. Committed to delivering exceptional value, we provide timely, custom-tailored solutions to meet the specific demands of every project.</a:t>
              </a:r>
              <a:endParaRPr lang="en-US" sz="1600" b="1" dirty="0">
                <a:latin typeface="+mj-lt"/>
              </a:endParaRPr>
            </a:p>
          </p:txBody>
        </p:sp>
      </p:grpSp>
      <p:grpSp>
        <p:nvGrpSpPr>
          <p:cNvPr id="28" name="Group 27">
            <a:extLst>
              <a:ext uri="{FF2B5EF4-FFF2-40B4-BE49-F238E27FC236}">
                <a16:creationId xmlns:a16="http://schemas.microsoft.com/office/drawing/2014/main" id="{C382411E-073A-64B9-EDC9-0DB75F8272F1}"/>
              </a:ext>
            </a:extLst>
          </p:cNvPr>
          <p:cNvGrpSpPr/>
          <p:nvPr/>
        </p:nvGrpSpPr>
        <p:grpSpPr>
          <a:xfrm>
            <a:off x="1637793" y="4320809"/>
            <a:ext cx="5671596" cy="1708912"/>
            <a:chOff x="1637793" y="651693"/>
            <a:chExt cx="5671596" cy="1708912"/>
          </a:xfrm>
        </p:grpSpPr>
        <p:sp>
          <p:nvSpPr>
            <p:cNvPr id="29" name="TextBox 28">
              <a:extLst>
                <a:ext uri="{FF2B5EF4-FFF2-40B4-BE49-F238E27FC236}">
                  <a16:creationId xmlns:a16="http://schemas.microsoft.com/office/drawing/2014/main" id="{9D028100-19CD-4B41-23AD-6F911FCA8519}"/>
                </a:ext>
              </a:extLst>
            </p:cNvPr>
            <p:cNvSpPr txBox="1"/>
            <p:nvPr/>
          </p:nvSpPr>
          <p:spPr>
            <a:xfrm>
              <a:off x="1637793" y="651693"/>
              <a:ext cx="5671595" cy="646331"/>
            </a:xfrm>
            <a:prstGeom prst="rect">
              <a:avLst/>
            </a:prstGeom>
            <a:noFill/>
          </p:spPr>
          <p:txBody>
            <a:bodyPr wrap="square" rtlCol="0">
              <a:spAutoFit/>
            </a:bodyPr>
            <a:lstStyle/>
            <a:p>
              <a:r>
                <a:rPr lang="en-US" sz="3600" b="1" dirty="0">
                  <a:latin typeface="+mj-lt"/>
                </a:rPr>
                <a:t>SOCIAL RESPONSIBILITY</a:t>
              </a:r>
            </a:p>
          </p:txBody>
        </p:sp>
        <p:sp>
          <p:nvSpPr>
            <p:cNvPr id="35" name="TextBox 34">
              <a:extLst>
                <a:ext uri="{FF2B5EF4-FFF2-40B4-BE49-F238E27FC236}">
                  <a16:creationId xmlns:a16="http://schemas.microsoft.com/office/drawing/2014/main" id="{5C2BE4E5-182B-9170-5EC8-F15632513B1A}"/>
                </a:ext>
              </a:extLst>
            </p:cNvPr>
            <p:cNvSpPr txBox="1"/>
            <p:nvPr/>
          </p:nvSpPr>
          <p:spPr>
            <a:xfrm>
              <a:off x="1637794" y="1283387"/>
              <a:ext cx="5671595" cy="1077218"/>
            </a:xfrm>
            <a:prstGeom prst="rect">
              <a:avLst/>
            </a:prstGeom>
            <a:noFill/>
          </p:spPr>
          <p:txBody>
            <a:bodyPr wrap="square" rtlCol="0">
              <a:spAutoFit/>
            </a:bodyPr>
            <a:lstStyle/>
            <a:p>
              <a:r>
                <a:rPr lang="en-US" sz="1600" dirty="0"/>
                <a:t>It is our responsibility to support Saudi Vision 2030 by hiring and training our Saudi workforce, by strengthening our communities, and by adopting a “Go Green” strategy for sustainability</a:t>
              </a:r>
              <a:endParaRPr lang="en-US" sz="1600" b="1" dirty="0">
                <a:latin typeface="+mj-lt"/>
              </a:endParaRPr>
            </a:p>
          </p:txBody>
        </p:sp>
      </p:grpSp>
      <p:pic>
        <p:nvPicPr>
          <p:cNvPr id="37" name="Picture 36" descr="Low angle view of a modern building">
            <a:extLst>
              <a:ext uri="{FF2B5EF4-FFF2-40B4-BE49-F238E27FC236}">
                <a16:creationId xmlns:a16="http://schemas.microsoft.com/office/drawing/2014/main" id="{645905FD-D0BF-8813-B880-0492C9B99F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7304" y="1220788"/>
            <a:ext cx="4207425" cy="3794314"/>
          </a:xfrm>
          <a:prstGeom prst="rect">
            <a:avLst/>
          </a:prstGeom>
        </p:spPr>
      </p:pic>
    </p:spTree>
    <p:extLst>
      <p:ext uri="{BB962C8B-B14F-4D97-AF65-F5344CB8AC3E}">
        <p14:creationId xmlns:p14="http://schemas.microsoft.com/office/powerpoint/2010/main" val="321939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9000"/>
            <a:lum/>
            <a:extLst>
              <a:ext uri="{BEBA8EAE-BF5A-486C-A8C5-ECC9F3942E4B}">
                <a14:imgProps xmlns:a14="http://schemas.microsoft.com/office/drawing/2010/main">
                  <a14:imgLayer r:embed="rId3">
                    <a14:imgEffect>
                      <a14:colorTemperature colorTemp="7730"/>
                    </a14:imgEffect>
                    <a14:imgEffect>
                      <a14:saturation sat="103000"/>
                    </a14:imgEffect>
                  </a14:imgLayer>
                </a14:imgProps>
              </a:ext>
            </a:extLst>
          </a:blip>
          <a:srcRect/>
          <a:stretch>
            <a:fillRect/>
          </a:stretch>
        </a:blipFill>
        <a:effectLst/>
      </p:bgPr>
    </p:bg>
    <p:spTree>
      <p:nvGrpSpPr>
        <p:cNvPr id="1" name="">
          <a:extLst>
            <a:ext uri="{FF2B5EF4-FFF2-40B4-BE49-F238E27FC236}">
              <a16:creationId xmlns:a16="http://schemas.microsoft.com/office/drawing/2014/main" id="{DBA90C72-F2C7-BE15-86D0-DDA6C6DE0551}"/>
            </a:ext>
          </a:extLst>
        </p:cNvPr>
        <p:cNvGrpSpPr/>
        <p:nvPr/>
      </p:nvGrpSpPr>
      <p:grpSpPr>
        <a:xfrm>
          <a:off x="0" y="0"/>
          <a:ext cx="0" cy="0"/>
          <a:chOff x="0" y="0"/>
          <a:chExt cx="0" cy="0"/>
        </a:xfrm>
      </p:grpSpPr>
      <p:pic>
        <p:nvPicPr>
          <p:cNvPr id="18" name="Picture 17" descr="A black background with white spots">
            <a:extLst>
              <a:ext uri="{FF2B5EF4-FFF2-40B4-BE49-F238E27FC236}">
                <a16:creationId xmlns:a16="http://schemas.microsoft.com/office/drawing/2014/main" id="{A02C6AA9-BB52-1295-924A-6437FE7666D3}"/>
              </a:ext>
            </a:extLst>
          </p:cNvPr>
          <p:cNvPicPr>
            <a:picLocks noGrp="1" noRot="1" noChangeAspect="1" noMove="1" noResize="1" noEditPoints="1" noAdjustHandles="1" noChangeArrowheads="1" noChangeShapeType="1" noCrop="1"/>
          </p:cNvPicPr>
          <p:nvPr/>
        </p:nvPicPr>
        <p:blipFill>
          <a:blip r:embed="rId4">
            <a:alphaModFix amt="50000"/>
            <a:extLst>
              <a:ext uri="{28A0092B-C50C-407E-A947-70E740481C1C}">
                <a14:useLocalDpi xmlns:a14="http://schemas.microsoft.com/office/drawing/2010/main" val="0"/>
              </a:ext>
            </a:extLst>
          </a:blip>
          <a:stretch>
            <a:fillRect/>
          </a:stretch>
        </p:blipFill>
        <p:spPr>
          <a:xfrm>
            <a:off x="-131516" y="-16893"/>
            <a:ext cx="12455030" cy="6891786"/>
          </a:xfrm>
          <a:prstGeom prst="rect">
            <a:avLst/>
          </a:prstGeom>
          <a:blipFill dpi="0" rotWithShape="1">
            <a:blip r:embed="rId5">
              <a:alphaModFix amt="50000"/>
            </a:blip>
            <a:srcRect/>
            <a:stretch>
              <a:fillRect/>
            </a:stretch>
          </a:blipFill>
        </p:spPr>
      </p:pic>
      <p:grpSp>
        <p:nvGrpSpPr>
          <p:cNvPr id="2" name="Group 1">
            <a:extLst>
              <a:ext uri="{FF2B5EF4-FFF2-40B4-BE49-F238E27FC236}">
                <a16:creationId xmlns:a16="http://schemas.microsoft.com/office/drawing/2014/main" id="{D5B7AA4E-BD30-88D0-DD17-CD7CB2872716}"/>
              </a:ext>
            </a:extLst>
          </p:cNvPr>
          <p:cNvGrpSpPr/>
          <p:nvPr/>
        </p:nvGrpSpPr>
        <p:grpSpPr>
          <a:xfrm>
            <a:off x="177472" y="5748733"/>
            <a:ext cx="12494881" cy="980042"/>
            <a:chOff x="177472" y="5783457"/>
            <a:chExt cx="12494881" cy="980042"/>
          </a:xfrm>
        </p:grpSpPr>
        <p:pic>
          <p:nvPicPr>
            <p:cNvPr id="3" name="Picture 2">
              <a:extLst>
                <a:ext uri="{FF2B5EF4-FFF2-40B4-BE49-F238E27FC236}">
                  <a16:creationId xmlns:a16="http://schemas.microsoft.com/office/drawing/2014/main" id="{E2589EFB-CABD-7B7C-0310-B8754B739EFF}"/>
                </a:ext>
              </a:extLst>
            </p:cNvPr>
            <p:cNvPicPr>
              <a:picLocks noChangeAspect="1"/>
            </p:cNvPicPr>
            <p:nvPr/>
          </p:nvPicPr>
          <p:blipFill>
            <a:blip r:embed="rId6"/>
            <a:stretch>
              <a:fillRect/>
            </a:stretch>
          </p:blipFill>
          <p:spPr>
            <a:xfrm>
              <a:off x="177472" y="5783457"/>
              <a:ext cx="798654" cy="980042"/>
            </a:xfrm>
            <a:prstGeom prst="rect">
              <a:avLst/>
            </a:prstGeom>
          </p:spPr>
        </p:pic>
        <p:sp>
          <p:nvSpPr>
            <p:cNvPr id="4" name="Rectangle 3">
              <a:extLst>
                <a:ext uri="{FF2B5EF4-FFF2-40B4-BE49-F238E27FC236}">
                  <a16:creationId xmlns:a16="http://schemas.microsoft.com/office/drawing/2014/main" id="{BD4EF4E3-FF0C-9237-179B-7AE09BA98B5A}"/>
                </a:ext>
              </a:extLst>
            </p:cNvPr>
            <p:cNvSpPr/>
            <p:nvPr/>
          </p:nvSpPr>
          <p:spPr>
            <a:xfrm>
              <a:off x="10068048" y="6123370"/>
              <a:ext cx="1983130" cy="347241"/>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67DDE8A-757C-7981-7A24-AC78C46D9F99}"/>
                </a:ext>
              </a:extLst>
            </p:cNvPr>
            <p:cNvSpPr txBox="1"/>
            <p:nvPr/>
          </p:nvSpPr>
          <p:spPr>
            <a:xfrm>
              <a:off x="10068048" y="6170032"/>
              <a:ext cx="2604305" cy="253916"/>
            </a:xfrm>
            <a:prstGeom prst="rect">
              <a:avLst/>
            </a:prstGeom>
            <a:noFill/>
          </p:spPr>
          <p:txBody>
            <a:bodyPr wrap="square" rtlCol="0">
              <a:spAutoFit/>
            </a:bodyPr>
            <a:lstStyle/>
            <a:p>
              <a:r>
                <a:rPr lang="en-US" sz="1050" dirty="0">
                  <a:solidFill>
                    <a:schemeClr val="tx2">
                      <a:lumMod val="10000"/>
                      <a:lumOff val="90000"/>
                    </a:schemeClr>
                  </a:solidFill>
                  <a:latin typeface="Miriam Fixed" panose="020F0502020204030204" pitchFamily="49" charset="-79"/>
                  <a:cs typeface="Miriam Fixed" panose="020F0502020204030204" pitchFamily="49" charset="-79"/>
                </a:rPr>
                <a:t>makconstructionsksa.com</a:t>
              </a:r>
            </a:p>
          </p:txBody>
        </p:sp>
        <p:cxnSp>
          <p:nvCxnSpPr>
            <p:cNvPr id="6" name="Straight Connector 5">
              <a:extLst>
                <a:ext uri="{FF2B5EF4-FFF2-40B4-BE49-F238E27FC236}">
                  <a16:creationId xmlns:a16="http://schemas.microsoft.com/office/drawing/2014/main" id="{A5F62C6E-749E-8674-E1AD-4194C2E6AF07}"/>
                </a:ext>
              </a:extLst>
            </p:cNvPr>
            <p:cNvCxnSpPr>
              <a:cxnSpLocks/>
            </p:cNvCxnSpPr>
            <p:nvPr/>
          </p:nvCxnSpPr>
          <p:spPr>
            <a:xfrm>
              <a:off x="1072586" y="6273478"/>
              <a:ext cx="8569125" cy="0"/>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368D78C5-85B2-411C-C9A7-AFFEC69FA444}"/>
                </a:ext>
              </a:extLst>
            </p:cNvPr>
            <p:cNvSpPr/>
            <p:nvPr/>
          </p:nvSpPr>
          <p:spPr>
            <a:xfrm>
              <a:off x="9560688" y="6204393"/>
              <a:ext cx="162046" cy="150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2F5908AB-3E53-475D-892F-8FE2C72C1E00}"/>
              </a:ext>
            </a:extLst>
          </p:cNvPr>
          <p:cNvGrpSpPr/>
          <p:nvPr/>
        </p:nvGrpSpPr>
        <p:grpSpPr>
          <a:xfrm>
            <a:off x="190961" y="186371"/>
            <a:ext cx="11397227" cy="347240"/>
            <a:chOff x="190961" y="186371"/>
            <a:chExt cx="11397227" cy="347240"/>
          </a:xfrm>
        </p:grpSpPr>
        <p:grpSp>
          <p:nvGrpSpPr>
            <p:cNvPr id="14" name="Group 13">
              <a:extLst>
                <a:ext uri="{FF2B5EF4-FFF2-40B4-BE49-F238E27FC236}">
                  <a16:creationId xmlns:a16="http://schemas.microsoft.com/office/drawing/2014/main" id="{69F6D905-1C36-D9B2-0835-8150E79E448F}"/>
                </a:ext>
              </a:extLst>
            </p:cNvPr>
            <p:cNvGrpSpPr/>
            <p:nvPr/>
          </p:nvGrpSpPr>
          <p:grpSpPr>
            <a:xfrm>
              <a:off x="190961" y="186371"/>
              <a:ext cx="2604305" cy="347240"/>
              <a:chOff x="10498241" y="295156"/>
              <a:chExt cx="2604305" cy="347240"/>
            </a:xfrm>
          </p:grpSpPr>
          <p:sp>
            <p:nvSpPr>
              <p:cNvPr id="10" name="Rectangle 9">
                <a:extLst>
                  <a:ext uri="{FF2B5EF4-FFF2-40B4-BE49-F238E27FC236}">
                    <a16:creationId xmlns:a16="http://schemas.microsoft.com/office/drawing/2014/main" id="{BB66F515-BD28-4DB9-848C-71F38DFC3200}"/>
                  </a:ext>
                </a:extLst>
              </p:cNvPr>
              <p:cNvSpPr/>
              <p:nvPr/>
            </p:nvSpPr>
            <p:spPr>
              <a:xfrm>
                <a:off x="10498241" y="295156"/>
                <a:ext cx="1446833" cy="347240"/>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4CD26F8-E027-3D81-2B1E-A34249434359}"/>
                  </a:ext>
                </a:extLst>
              </p:cNvPr>
              <p:cNvSpPr txBox="1"/>
              <p:nvPr/>
            </p:nvSpPr>
            <p:spPr>
              <a:xfrm>
                <a:off x="10498241" y="341818"/>
                <a:ext cx="2604305" cy="253916"/>
              </a:xfrm>
              <a:prstGeom prst="rect">
                <a:avLst/>
              </a:prstGeom>
              <a:noFill/>
            </p:spPr>
            <p:txBody>
              <a:bodyPr wrap="square" rtlCol="0">
                <a:spAutoFit/>
              </a:bodyPr>
              <a:lstStyle/>
              <a:p>
                <a:r>
                  <a:rPr lang="en-US" sz="1050" dirty="0">
                    <a:solidFill>
                      <a:schemeClr val="tx2">
                        <a:lumMod val="10000"/>
                        <a:lumOff val="90000"/>
                      </a:schemeClr>
                    </a:solidFill>
                    <a:latin typeface="Miriam Fixed" panose="020F0502020204030204" pitchFamily="49" charset="-79"/>
                    <a:cs typeface="Miriam Fixed" panose="020F0502020204030204" pitchFamily="49" charset="-79"/>
                  </a:rPr>
                  <a:t>Company Profile</a:t>
                </a:r>
              </a:p>
            </p:txBody>
          </p:sp>
        </p:grpSp>
        <p:grpSp>
          <p:nvGrpSpPr>
            <p:cNvPr id="21" name="Group 20">
              <a:extLst>
                <a:ext uri="{FF2B5EF4-FFF2-40B4-BE49-F238E27FC236}">
                  <a16:creationId xmlns:a16="http://schemas.microsoft.com/office/drawing/2014/main" id="{13993326-EA9C-8909-6C18-9E919664F925}"/>
                </a:ext>
              </a:extLst>
            </p:cNvPr>
            <p:cNvGrpSpPr/>
            <p:nvPr/>
          </p:nvGrpSpPr>
          <p:grpSpPr>
            <a:xfrm>
              <a:off x="2222340" y="336478"/>
              <a:ext cx="9365848" cy="150471"/>
              <a:chOff x="2222340" y="336478"/>
              <a:chExt cx="9365848" cy="150471"/>
            </a:xfrm>
          </p:grpSpPr>
          <p:cxnSp>
            <p:nvCxnSpPr>
              <p:cNvPr id="12" name="Straight Connector 11">
                <a:extLst>
                  <a:ext uri="{FF2B5EF4-FFF2-40B4-BE49-F238E27FC236}">
                    <a16:creationId xmlns:a16="http://schemas.microsoft.com/office/drawing/2014/main" id="{8E5E5256-0003-0C62-9723-2D61CB73CC42}"/>
                  </a:ext>
                </a:extLst>
              </p:cNvPr>
              <p:cNvCxnSpPr>
                <a:cxnSpLocks/>
              </p:cNvCxnSpPr>
              <p:nvPr/>
            </p:nvCxnSpPr>
            <p:spPr>
              <a:xfrm>
                <a:off x="2361236" y="400890"/>
                <a:ext cx="9226952" cy="0"/>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13" name="Oval 12">
                <a:extLst>
                  <a:ext uri="{FF2B5EF4-FFF2-40B4-BE49-F238E27FC236}">
                    <a16:creationId xmlns:a16="http://schemas.microsoft.com/office/drawing/2014/main" id="{4F85AF11-981C-05B0-AE5A-ED9A3D7465E5}"/>
                  </a:ext>
                </a:extLst>
              </p:cNvPr>
              <p:cNvSpPr/>
              <p:nvPr/>
            </p:nvSpPr>
            <p:spPr>
              <a:xfrm>
                <a:off x="2222340" y="336478"/>
                <a:ext cx="162046" cy="150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 name="TextBox 18">
            <a:extLst>
              <a:ext uri="{FF2B5EF4-FFF2-40B4-BE49-F238E27FC236}">
                <a16:creationId xmlns:a16="http://schemas.microsoft.com/office/drawing/2014/main" id="{72F9849B-FD90-C3B4-3459-1C116366065C}"/>
              </a:ext>
            </a:extLst>
          </p:cNvPr>
          <p:cNvSpPr txBox="1"/>
          <p:nvPr/>
        </p:nvSpPr>
        <p:spPr>
          <a:xfrm>
            <a:off x="1084161" y="818674"/>
            <a:ext cx="3198472" cy="1446550"/>
          </a:xfrm>
          <a:prstGeom prst="rect">
            <a:avLst/>
          </a:prstGeom>
          <a:noFill/>
        </p:spPr>
        <p:txBody>
          <a:bodyPr wrap="square" rtlCol="0">
            <a:spAutoFit/>
          </a:bodyPr>
          <a:lstStyle/>
          <a:p>
            <a:r>
              <a:rPr lang="en-US" sz="4400" b="1" dirty="0">
                <a:solidFill>
                  <a:schemeClr val="bg1"/>
                </a:solidFill>
                <a:latin typeface="+mj-lt"/>
              </a:rPr>
              <a:t>FOUNDER’S MESSAGE</a:t>
            </a:r>
          </a:p>
        </p:txBody>
      </p:sp>
      <p:sp>
        <p:nvSpPr>
          <p:cNvPr id="20" name="Rectangle 19">
            <a:extLst>
              <a:ext uri="{FF2B5EF4-FFF2-40B4-BE49-F238E27FC236}">
                <a16:creationId xmlns:a16="http://schemas.microsoft.com/office/drawing/2014/main" id="{5CFB7E25-9A9C-062C-4A91-09EA4C04E17C}"/>
              </a:ext>
            </a:extLst>
          </p:cNvPr>
          <p:cNvSpPr/>
          <p:nvPr/>
        </p:nvSpPr>
        <p:spPr>
          <a:xfrm>
            <a:off x="7086593" y="1399506"/>
            <a:ext cx="4747553" cy="3916541"/>
          </a:xfrm>
          <a:prstGeom prst="rect">
            <a:avLst/>
          </a:prstGeom>
          <a:solidFill>
            <a:srgbClr val="4E95D9">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8B363808-1F87-182D-99DC-FA599CEA51AD}"/>
              </a:ext>
            </a:extLst>
          </p:cNvPr>
          <p:cNvSpPr txBox="1"/>
          <p:nvPr/>
        </p:nvSpPr>
        <p:spPr>
          <a:xfrm>
            <a:off x="7366489" y="1541949"/>
            <a:ext cx="4221699" cy="769441"/>
          </a:xfrm>
          <a:prstGeom prst="rect">
            <a:avLst/>
          </a:prstGeom>
          <a:noFill/>
        </p:spPr>
        <p:txBody>
          <a:bodyPr wrap="square" rtlCol="0">
            <a:spAutoFit/>
          </a:bodyPr>
          <a:lstStyle/>
          <a:p>
            <a:r>
              <a:rPr lang="en-US" sz="4400" b="1" dirty="0">
                <a:solidFill>
                  <a:schemeClr val="bg1"/>
                </a:solidFill>
                <a:latin typeface="+mj-lt"/>
              </a:rPr>
              <a:t>MANAGEMENT</a:t>
            </a:r>
          </a:p>
        </p:txBody>
      </p:sp>
      <p:sp>
        <p:nvSpPr>
          <p:cNvPr id="9" name="TextBox 8">
            <a:extLst>
              <a:ext uri="{FF2B5EF4-FFF2-40B4-BE49-F238E27FC236}">
                <a16:creationId xmlns:a16="http://schemas.microsoft.com/office/drawing/2014/main" id="{1FC5D6EE-DC4D-45A1-0550-BFFC17A6B728}"/>
              </a:ext>
            </a:extLst>
          </p:cNvPr>
          <p:cNvSpPr txBox="1"/>
          <p:nvPr/>
        </p:nvSpPr>
        <p:spPr>
          <a:xfrm>
            <a:off x="329204" y="2311390"/>
            <a:ext cx="6296669" cy="2862322"/>
          </a:xfrm>
          <a:prstGeom prst="rect">
            <a:avLst/>
          </a:prstGeom>
          <a:noFill/>
        </p:spPr>
        <p:txBody>
          <a:bodyPr wrap="square" rtlCol="0">
            <a:spAutoFit/>
          </a:bodyPr>
          <a:lstStyle/>
          <a:p>
            <a:r>
              <a:rPr lang="en-US" dirty="0">
                <a:solidFill>
                  <a:schemeClr val="bg1"/>
                </a:solidFill>
              </a:rPr>
              <a:t>We leverage our industry expertise to deliver exceptional construction services. Our skilled team excels at planning and executing challenging projects on time and within budget, ensuring 100% customer satisfaction through cost-effective, high-quality solutions.</a:t>
            </a:r>
          </a:p>
          <a:p>
            <a:endParaRPr lang="en-US" dirty="0">
              <a:solidFill>
                <a:schemeClr val="bg1"/>
              </a:solidFill>
            </a:endParaRPr>
          </a:p>
          <a:p>
            <a:r>
              <a:rPr lang="en-US" dirty="0">
                <a:solidFill>
                  <a:schemeClr val="bg1"/>
                </a:solidFill>
              </a:rPr>
              <a:t> As the founder, I recall a comment from a management seminar - that it is often challenging to articulate “WHO WE REALY ARE" I wholeheartedly agree, and I aim to capture our essence in this message.</a:t>
            </a:r>
          </a:p>
        </p:txBody>
      </p:sp>
      <p:sp>
        <p:nvSpPr>
          <p:cNvPr id="15" name="TextBox 14">
            <a:extLst>
              <a:ext uri="{FF2B5EF4-FFF2-40B4-BE49-F238E27FC236}">
                <a16:creationId xmlns:a16="http://schemas.microsoft.com/office/drawing/2014/main" id="{DD8A57D2-0923-1D53-1967-7BE6969D64CF}"/>
              </a:ext>
            </a:extLst>
          </p:cNvPr>
          <p:cNvSpPr txBox="1"/>
          <p:nvPr/>
        </p:nvSpPr>
        <p:spPr>
          <a:xfrm>
            <a:off x="7197763" y="2265224"/>
            <a:ext cx="4559150" cy="2677656"/>
          </a:xfrm>
          <a:prstGeom prst="rect">
            <a:avLst/>
          </a:prstGeom>
          <a:noFill/>
        </p:spPr>
        <p:txBody>
          <a:bodyPr wrap="square" rtlCol="0">
            <a:spAutoFit/>
          </a:bodyPr>
          <a:lstStyle/>
          <a:p>
            <a:r>
              <a:rPr lang="en-US" sz="1400" dirty="0">
                <a:solidFill>
                  <a:schemeClr val="bg1"/>
                </a:solidFill>
              </a:rPr>
              <a:t>We are a multidisciplinary team of professionals that work in coordination to channel in the best way in order to position. Consolidate and maintain its corporate image and prestige. We add value for our customers by anticipating and identifying their needs and providing cost-effective solutions and services. They will see us as a leader in the industry. We will provide an environment that challenges our employees to learn, grow and prosper in an atmosphere of respect and recognition. Our employees will be proud to work for a profitable and thriving employee-owned company. we take pride in our work and our organization.</a:t>
            </a:r>
          </a:p>
        </p:txBody>
      </p:sp>
    </p:spTree>
    <p:extLst>
      <p:ext uri="{BB962C8B-B14F-4D97-AF65-F5344CB8AC3E}">
        <p14:creationId xmlns:p14="http://schemas.microsoft.com/office/powerpoint/2010/main" val="24853526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8000" b="-8000"/>
          </a:stretch>
        </a:blipFill>
        <a:effectLst/>
      </p:bgPr>
    </p:bg>
    <p:spTree>
      <p:nvGrpSpPr>
        <p:cNvPr id="1" name="">
          <a:extLst>
            <a:ext uri="{FF2B5EF4-FFF2-40B4-BE49-F238E27FC236}">
              <a16:creationId xmlns:a16="http://schemas.microsoft.com/office/drawing/2014/main" id="{7F5CAB50-F91A-6840-ACBD-D65828F71653}"/>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2A19B7B9-373D-761A-CD6F-272CDBDFD7C0}"/>
              </a:ext>
            </a:extLst>
          </p:cNvPr>
          <p:cNvGrpSpPr/>
          <p:nvPr/>
        </p:nvGrpSpPr>
        <p:grpSpPr>
          <a:xfrm>
            <a:off x="177472" y="5748733"/>
            <a:ext cx="12494881" cy="980042"/>
            <a:chOff x="177472" y="5783457"/>
            <a:chExt cx="12494881" cy="980042"/>
          </a:xfrm>
        </p:grpSpPr>
        <p:pic>
          <p:nvPicPr>
            <p:cNvPr id="3" name="Picture 2">
              <a:extLst>
                <a:ext uri="{FF2B5EF4-FFF2-40B4-BE49-F238E27FC236}">
                  <a16:creationId xmlns:a16="http://schemas.microsoft.com/office/drawing/2014/main" id="{FE4ED817-24CE-744C-CC92-7BEFF6D38A19}"/>
                </a:ext>
              </a:extLst>
            </p:cNvPr>
            <p:cNvPicPr>
              <a:picLocks noChangeAspect="1"/>
            </p:cNvPicPr>
            <p:nvPr/>
          </p:nvPicPr>
          <p:blipFill>
            <a:blip r:embed="rId4"/>
            <a:stretch>
              <a:fillRect/>
            </a:stretch>
          </p:blipFill>
          <p:spPr>
            <a:xfrm>
              <a:off x="177472" y="5783457"/>
              <a:ext cx="798654" cy="980042"/>
            </a:xfrm>
            <a:prstGeom prst="rect">
              <a:avLst/>
            </a:prstGeom>
          </p:spPr>
        </p:pic>
        <p:sp>
          <p:nvSpPr>
            <p:cNvPr id="4" name="Rectangle 3">
              <a:extLst>
                <a:ext uri="{FF2B5EF4-FFF2-40B4-BE49-F238E27FC236}">
                  <a16:creationId xmlns:a16="http://schemas.microsoft.com/office/drawing/2014/main" id="{14143D98-AB37-1310-DEA7-61F499360F52}"/>
                </a:ext>
              </a:extLst>
            </p:cNvPr>
            <p:cNvSpPr/>
            <p:nvPr/>
          </p:nvSpPr>
          <p:spPr>
            <a:xfrm>
              <a:off x="10068048" y="6123370"/>
              <a:ext cx="1983130" cy="347241"/>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22A3997-8FFE-94F1-06ED-9FF0CEFB1E05}"/>
                </a:ext>
              </a:extLst>
            </p:cNvPr>
            <p:cNvSpPr txBox="1"/>
            <p:nvPr/>
          </p:nvSpPr>
          <p:spPr>
            <a:xfrm>
              <a:off x="10068048" y="6170032"/>
              <a:ext cx="2604305" cy="253916"/>
            </a:xfrm>
            <a:prstGeom prst="rect">
              <a:avLst/>
            </a:prstGeom>
            <a:noFill/>
          </p:spPr>
          <p:txBody>
            <a:bodyPr wrap="square" rtlCol="0">
              <a:spAutoFit/>
            </a:bodyPr>
            <a:lstStyle/>
            <a:p>
              <a:r>
                <a:rPr lang="en-US" sz="1050" dirty="0">
                  <a:solidFill>
                    <a:schemeClr val="tx2">
                      <a:lumMod val="10000"/>
                      <a:lumOff val="90000"/>
                    </a:schemeClr>
                  </a:solidFill>
                  <a:latin typeface="Miriam Fixed" panose="020F0502020204030204" pitchFamily="49" charset="-79"/>
                  <a:cs typeface="Miriam Fixed" panose="020F0502020204030204" pitchFamily="49" charset="-79"/>
                </a:rPr>
                <a:t>makconstructionsksa.com</a:t>
              </a:r>
            </a:p>
          </p:txBody>
        </p:sp>
        <p:cxnSp>
          <p:nvCxnSpPr>
            <p:cNvPr id="6" name="Straight Connector 5">
              <a:extLst>
                <a:ext uri="{FF2B5EF4-FFF2-40B4-BE49-F238E27FC236}">
                  <a16:creationId xmlns:a16="http://schemas.microsoft.com/office/drawing/2014/main" id="{BED9C2BA-9EAA-28B9-74C2-496B6AB82AF1}"/>
                </a:ext>
              </a:extLst>
            </p:cNvPr>
            <p:cNvCxnSpPr>
              <a:cxnSpLocks/>
            </p:cNvCxnSpPr>
            <p:nvPr/>
          </p:nvCxnSpPr>
          <p:spPr>
            <a:xfrm>
              <a:off x="1072586" y="6273478"/>
              <a:ext cx="8569125" cy="0"/>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96133583-B7A8-8C5F-03E8-90376D55537C}"/>
                </a:ext>
              </a:extLst>
            </p:cNvPr>
            <p:cNvSpPr/>
            <p:nvPr/>
          </p:nvSpPr>
          <p:spPr>
            <a:xfrm>
              <a:off x="9560688" y="6204393"/>
              <a:ext cx="162046" cy="150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107CFCE2-909C-245C-79AB-9C5FD88F3CD0}"/>
              </a:ext>
            </a:extLst>
          </p:cNvPr>
          <p:cNvGrpSpPr/>
          <p:nvPr/>
        </p:nvGrpSpPr>
        <p:grpSpPr>
          <a:xfrm>
            <a:off x="190961" y="186371"/>
            <a:ext cx="11397227" cy="347240"/>
            <a:chOff x="190961" y="186371"/>
            <a:chExt cx="11397227" cy="347240"/>
          </a:xfrm>
        </p:grpSpPr>
        <p:grpSp>
          <p:nvGrpSpPr>
            <p:cNvPr id="14" name="Group 13">
              <a:extLst>
                <a:ext uri="{FF2B5EF4-FFF2-40B4-BE49-F238E27FC236}">
                  <a16:creationId xmlns:a16="http://schemas.microsoft.com/office/drawing/2014/main" id="{F653948A-60E8-50B1-A62B-ADE18C88C8F1}"/>
                </a:ext>
              </a:extLst>
            </p:cNvPr>
            <p:cNvGrpSpPr/>
            <p:nvPr/>
          </p:nvGrpSpPr>
          <p:grpSpPr>
            <a:xfrm>
              <a:off x="190961" y="186371"/>
              <a:ext cx="2604305" cy="347240"/>
              <a:chOff x="10498241" y="295156"/>
              <a:chExt cx="2604305" cy="347240"/>
            </a:xfrm>
          </p:grpSpPr>
          <p:sp>
            <p:nvSpPr>
              <p:cNvPr id="10" name="Rectangle 9">
                <a:extLst>
                  <a:ext uri="{FF2B5EF4-FFF2-40B4-BE49-F238E27FC236}">
                    <a16:creationId xmlns:a16="http://schemas.microsoft.com/office/drawing/2014/main" id="{070E1456-A127-FC51-E4D9-9FFFFE6ED943}"/>
                  </a:ext>
                </a:extLst>
              </p:cNvPr>
              <p:cNvSpPr/>
              <p:nvPr/>
            </p:nvSpPr>
            <p:spPr>
              <a:xfrm>
                <a:off x="10498241" y="295156"/>
                <a:ext cx="1446833" cy="347240"/>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57E4531-ACD2-6A00-4BE2-CFC41F0B0224}"/>
                  </a:ext>
                </a:extLst>
              </p:cNvPr>
              <p:cNvSpPr txBox="1"/>
              <p:nvPr/>
            </p:nvSpPr>
            <p:spPr>
              <a:xfrm>
                <a:off x="10498241" y="341818"/>
                <a:ext cx="2604305" cy="253916"/>
              </a:xfrm>
              <a:prstGeom prst="rect">
                <a:avLst/>
              </a:prstGeom>
              <a:noFill/>
            </p:spPr>
            <p:txBody>
              <a:bodyPr wrap="square" rtlCol="0">
                <a:spAutoFit/>
              </a:bodyPr>
              <a:lstStyle/>
              <a:p>
                <a:r>
                  <a:rPr lang="en-US" sz="1050" dirty="0">
                    <a:solidFill>
                      <a:schemeClr val="tx2">
                        <a:lumMod val="10000"/>
                        <a:lumOff val="90000"/>
                      </a:schemeClr>
                    </a:solidFill>
                    <a:latin typeface="Miriam Fixed" panose="020F0502020204030204" pitchFamily="49" charset="-79"/>
                    <a:cs typeface="Miriam Fixed" panose="020F0502020204030204" pitchFamily="49" charset="-79"/>
                  </a:rPr>
                  <a:t>Company Profile</a:t>
                </a:r>
              </a:p>
            </p:txBody>
          </p:sp>
        </p:grpSp>
        <p:grpSp>
          <p:nvGrpSpPr>
            <p:cNvPr id="21" name="Group 20">
              <a:extLst>
                <a:ext uri="{FF2B5EF4-FFF2-40B4-BE49-F238E27FC236}">
                  <a16:creationId xmlns:a16="http://schemas.microsoft.com/office/drawing/2014/main" id="{C9AA5A25-F681-60E6-0BD0-7734AA64E753}"/>
                </a:ext>
              </a:extLst>
            </p:cNvPr>
            <p:cNvGrpSpPr/>
            <p:nvPr/>
          </p:nvGrpSpPr>
          <p:grpSpPr>
            <a:xfrm>
              <a:off x="2222340" y="336478"/>
              <a:ext cx="9365848" cy="150471"/>
              <a:chOff x="2222340" y="336478"/>
              <a:chExt cx="9365848" cy="150471"/>
            </a:xfrm>
          </p:grpSpPr>
          <p:cxnSp>
            <p:nvCxnSpPr>
              <p:cNvPr id="12" name="Straight Connector 11">
                <a:extLst>
                  <a:ext uri="{FF2B5EF4-FFF2-40B4-BE49-F238E27FC236}">
                    <a16:creationId xmlns:a16="http://schemas.microsoft.com/office/drawing/2014/main" id="{2EAE4212-1F9D-700A-C0BE-5F96B0024B25}"/>
                  </a:ext>
                </a:extLst>
              </p:cNvPr>
              <p:cNvCxnSpPr>
                <a:cxnSpLocks/>
              </p:cNvCxnSpPr>
              <p:nvPr/>
            </p:nvCxnSpPr>
            <p:spPr>
              <a:xfrm>
                <a:off x="2361236" y="400890"/>
                <a:ext cx="9226952" cy="0"/>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13" name="Oval 12">
                <a:extLst>
                  <a:ext uri="{FF2B5EF4-FFF2-40B4-BE49-F238E27FC236}">
                    <a16:creationId xmlns:a16="http://schemas.microsoft.com/office/drawing/2014/main" id="{59255E10-0E20-1A21-CC3C-BB49415DF868}"/>
                  </a:ext>
                </a:extLst>
              </p:cNvPr>
              <p:cNvSpPr/>
              <p:nvPr/>
            </p:nvSpPr>
            <p:spPr>
              <a:xfrm>
                <a:off x="2222340" y="336478"/>
                <a:ext cx="162046" cy="1504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 name="TextBox 15">
            <a:extLst>
              <a:ext uri="{FF2B5EF4-FFF2-40B4-BE49-F238E27FC236}">
                <a16:creationId xmlns:a16="http://schemas.microsoft.com/office/drawing/2014/main" id="{2EA3F586-B63E-D470-A992-B044046644E0}"/>
              </a:ext>
            </a:extLst>
          </p:cNvPr>
          <p:cNvSpPr txBox="1"/>
          <p:nvPr/>
        </p:nvSpPr>
        <p:spPr>
          <a:xfrm>
            <a:off x="414753" y="798654"/>
            <a:ext cx="4041500" cy="707884"/>
          </a:xfrm>
          <a:prstGeom prst="rect">
            <a:avLst/>
          </a:prstGeom>
          <a:noFill/>
        </p:spPr>
        <p:txBody>
          <a:bodyPr wrap="square" rtlCol="0">
            <a:spAutoFit/>
          </a:bodyPr>
          <a:lstStyle/>
          <a:p>
            <a:r>
              <a:rPr lang="en-US" sz="4000" b="1" dirty="0"/>
              <a:t>SUSTAINABILITY</a:t>
            </a:r>
          </a:p>
        </p:txBody>
      </p:sp>
      <p:sp>
        <p:nvSpPr>
          <p:cNvPr id="17" name="TextBox 16">
            <a:extLst>
              <a:ext uri="{FF2B5EF4-FFF2-40B4-BE49-F238E27FC236}">
                <a16:creationId xmlns:a16="http://schemas.microsoft.com/office/drawing/2014/main" id="{164E9306-4108-9864-13C4-871105717869}"/>
              </a:ext>
            </a:extLst>
          </p:cNvPr>
          <p:cNvSpPr txBox="1"/>
          <p:nvPr/>
        </p:nvSpPr>
        <p:spPr>
          <a:xfrm>
            <a:off x="613418" y="1818242"/>
            <a:ext cx="2940010" cy="1477328"/>
          </a:xfrm>
          <a:prstGeom prst="rect">
            <a:avLst/>
          </a:prstGeom>
          <a:noFill/>
        </p:spPr>
        <p:txBody>
          <a:bodyPr wrap="square" rtlCol="0">
            <a:spAutoFit/>
          </a:bodyPr>
          <a:lstStyle/>
          <a:p>
            <a:pPr marL="285750" indent="-285750">
              <a:buFont typeface="Arial" panose="020B0604020202020204" pitchFamily="34" charset="0"/>
              <a:buChar char="•"/>
            </a:pPr>
            <a:r>
              <a:rPr lang="en-US" dirty="0"/>
              <a:t>Safety Policy</a:t>
            </a:r>
          </a:p>
          <a:p>
            <a:pPr marL="285750" indent="-285750">
              <a:buFont typeface="Arial" panose="020B0604020202020204" pitchFamily="34" charset="0"/>
              <a:buChar char="•"/>
            </a:pPr>
            <a:r>
              <a:rPr lang="en-US" dirty="0"/>
              <a:t>Environmental Policy</a:t>
            </a:r>
          </a:p>
          <a:p>
            <a:pPr marL="285750" indent="-285750">
              <a:buFont typeface="Arial" panose="020B0604020202020204" pitchFamily="34" charset="0"/>
              <a:buChar char="•"/>
            </a:pPr>
            <a:r>
              <a:rPr lang="en-US" dirty="0"/>
              <a:t>Quality Policy</a:t>
            </a:r>
          </a:p>
          <a:p>
            <a:pPr marL="285750" indent="-285750">
              <a:buFont typeface="Arial" panose="020B0604020202020204" pitchFamily="34" charset="0"/>
              <a:buChar char="•"/>
            </a:pPr>
            <a:r>
              <a:rPr lang="en-US" dirty="0"/>
              <a:t>Procurement Policy</a:t>
            </a:r>
          </a:p>
          <a:p>
            <a:pPr marL="285750" indent="-285750">
              <a:buFont typeface="Arial" panose="020B0604020202020204" pitchFamily="34" charset="0"/>
              <a:buChar char="•"/>
            </a:pPr>
            <a:r>
              <a:rPr lang="en-US" dirty="0"/>
              <a:t>IMS Policy</a:t>
            </a:r>
          </a:p>
        </p:txBody>
      </p:sp>
    </p:spTree>
    <p:extLst>
      <p:ext uri="{BB962C8B-B14F-4D97-AF65-F5344CB8AC3E}">
        <p14:creationId xmlns:p14="http://schemas.microsoft.com/office/powerpoint/2010/main" val="2651247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549</TotalTime>
  <Words>2148</Words>
  <Application>Microsoft Office PowerPoint</Application>
  <PresentationFormat>Widescreen</PresentationFormat>
  <Paragraphs>254</Paragraphs>
  <Slides>40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Aptos</vt:lpstr>
      <vt:lpstr>Aptos Display</vt:lpstr>
      <vt:lpstr>Arial</vt:lpstr>
      <vt:lpstr>Bahnschrift Light</vt:lpstr>
      <vt:lpstr>Inter</vt:lpstr>
      <vt:lpstr>Miriam Fixed</vt:lpstr>
      <vt:lpstr>Outfit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Yawar Abbas</dc:creator>
  <cp:lastModifiedBy>Yawar Abbas</cp:lastModifiedBy>
  <cp:revision>14</cp:revision>
  <dcterms:created xsi:type="dcterms:W3CDTF">2025-12-16T19:22:01Z</dcterms:created>
  <dcterms:modified xsi:type="dcterms:W3CDTF">2026-07-04T11:33:28Z</dcterms:modified>
</cp:coreProperties>
</file>