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57" r:id="rId3"/>
    <p:sldId id="258" r:id="rId4"/>
    <p:sldId id="301" r:id="rId5"/>
    <p:sldId id="323" r:id="rId6"/>
    <p:sldId id="325"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9" r:id="rId27"/>
    <p:sldId id="280" r:id="rId28"/>
    <p:sldId id="282" r:id="rId29"/>
    <p:sldId id="283" r:id="rId30"/>
    <p:sldId id="285" r:id="rId31"/>
    <p:sldId id="288" r:id="rId32"/>
    <p:sldId id="290" r:id="rId33"/>
    <p:sldId id="291" r:id="rId34"/>
    <p:sldId id="292" r:id="rId35"/>
    <p:sldId id="293" r:id="rId36"/>
    <p:sldId id="294" r:id="rId37"/>
    <p:sldId id="295" r:id="rId38"/>
    <p:sldId id="296" r:id="rId39"/>
    <p:sldId id="297" r:id="rId40"/>
    <p:sldId id="298" r:id="rId41"/>
    <p:sldId id="299" r:id="rId42"/>
    <p:sldId id="300" r:id="rId43"/>
    <p:sldId id="302" r:id="rId44"/>
    <p:sldId id="303" r:id="rId45"/>
    <p:sldId id="304" r:id="rId46"/>
    <p:sldId id="305" r:id="rId47"/>
    <p:sldId id="306" r:id="rId48"/>
    <p:sldId id="307" r:id="rId49"/>
    <p:sldId id="308" r:id="rId50"/>
    <p:sldId id="309" r:id="rId51"/>
    <p:sldId id="310" r:id="rId52"/>
    <p:sldId id="324"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81EA9-62CC-4C41-8491-69ACD3AAE01F}"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4B455-A6F5-4EA2-8BFB-C86FE2C59497}" type="slidenum">
              <a:rPr lang="en-US" smtClean="0"/>
              <a:t>‹#›</a:t>
            </a:fld>
            <a:endParaRPr lang="en-US"/>
          </a:p>
        </p:txBody>
      </p:sp>
    </p:spTree>
    <p:extLst>
      <p:ext uri="{BB962C8B-B14F-4D97-AF65-F5344CB8AC3E}">
        <p14:creationId xmlns:p14="http://schemas.microsoft.com/office/powerpoint/2010/main" val="166775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74B455-A6F5-4EA2-8BFB-C86FE2C59497}" type="slidenum">
              <a:rPr lang="en-US" smtClean="0"/>
              <a:t>3</a:t>
            </a:fld>
            <a:endParaRPr lang="en-US"/>
          </a:p>
        </p:txBody>
      </p:sp>
    </p:spTree>
    <p:extLst>
      <p:ext uri="{BB962C8B-B14F-4D97-AF65-F5344CB8AC3E}">
        <p14:creationId xmlns:p14="http://schemas.microsoft.com/office/powerpoint/2010/main" val="310978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solidFill>
                  <a:srgbClr val="FFC000"/>
                </a:solidFill>
              </a:rPr>
              <a:t> </a:t>
            </a:r>
          </a:p>
        </p:txBody>
      </p:sp>
      <p:sp>
        <p:nvSpPr>
          <p:cNvPr id="4" name="Slide Number Placeholder 3"/>
          <p:cNvSpPr>
            <a:spLocks noGrp="1"/>
          </p:cNvSpPr>
          <p:nvPr>
            <p:ph type="sldNum" sz="quarter" idx="5"/>
          </p:nvPr>
        </p:nvSpPr>
        <p:spPr/>
        <p:txBody>
          <a:bodyPr/>
          <a:lstStyle/>
          <a:p>
            <a:fld id="{6174B455-A6F5-4EA2-8BFB-C86FE2C59497}" type="slidenum">
              <a:rPr lang="en-US" smtClean="0"/>
              <a:t>7</a:t>
            </a:fld>
            <a:endParaRPr lang="en-US"/>
          </a:p>
        </p:txBody>
      </p:sp>
    </p:spTree>
    <p:extLst>
      <p:ext uri="{BB962C8B-B14F-4D97-AF65-F5344CB8AC3E}">
        <p14:creationId xmlns:p14="http://schemas.microsoft.com/office/powerpoint/2010/main" val="856061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E8E38BD-4839-44B5-94B3-25C543B60301}"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A0788-C885-486F-8CB5-1B5D8A253524}" type="slidenum">
              <a:rPr lang="en-US" smtClean="0"/>
              <a:t>‹#›</a:t>
            </a:fld>
            <a:endParaRPr lang="en-US"/>
          </a:p>
        </p:txBody>
      </p:sp>
    </p:spTree>
    <p:extLst>
      <p:ext uri="{BB962C8B-B14F-4D97-AF65-F5344CB8AC3E}">
        <p14:creationId xmlns:p14="http://schemas.microsoft.com/office/powerpoint/2010/main" val="61858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8E38BD-4839-44B5-94B3-25C543B60301}"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A0788-C885-486F-8CB5-1B5D8A253524}" type="slidenum">
              <a:rPr lang="en-US" smtClean="0"/>
              <a:t>‹#›</a:t>
            </a:fld>
            <a:endParaRPr lang="en-US"/>
          </a:p>
        </p:txBody>
      </p:sp>
    </p:spTree>
    <p:extLst>
      <p:ext uri="{BB962C8B-B14F-4D97-AF65-F5344CB8AC3E}">
        <p14:creationId xmlns:p14="http://schemas.microsoft.com/office/powerpoint/2010/main" val="4036344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8E38BD-4839-44B5-94B3-25C543B60301}"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A0788-C885-486F-8CB5-1B5D8A253524}" type="slidenum">
              <a:rPr lang="en-US" smtClean="0"/>
              <a:t>‹#›</a:t>
            </a:fld>
            <a:endParaRPr lang="en-US"/>
          </a:p>
        </p:txBody>
      </p:sp>
    </p:spTree>
    <p:extLst>
      <p:ext uri="{BB962C8B-B14F-4D97-AF65-F5344CB8AC3E}">
        <p14:creationId xmlns:p14="http://schemas.microsoft.com/office/powerpoint/2010/main" val="416925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8E38BD-4839-44B5-94B3-25C543B60301}"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A0788-C885-486F-8CB5-1B5D8A253524}" type="slidenum">
              <a:rPr lang="en-US" smtClean="0"/>
              <a:t>‹#›</a:t>
            </a:fld>
            <a:endParaRPr lang="en-US"/>
          </a:p>
        </p:txBody>
      </p:sp>
    </p:spTree>
    <p:extLst>
      <p:ext uri="{BB962C8B-B14F-4D97-AF65-F5344CB8AC3E}">
        <p14:creationId xmlns:p14="http://schemas.microsoft.com/office/powerpoint/2010/main" val="384674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E8E38BD-4839-44B5-94B3-25C543B60301}"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A0788-C885-486F-8CB5-1B5D8A253524}" type="slidenum">
              <a:rPr lang="en-US" smtClean="0"/>
              <a:t>‹#›</a:t>
            </a:fld>
            <a:endParaRPr lang="en-US"/>
          </a:p>
        </p:txBody>
      </p:sp>
    </p:spTree>
    <p:extLst>
      <p:ext uri="{BB962C8B-B14F-4D97-AF65-F5344CB8AC3E}">
        <p14:creationId xmlns:p14="http://schemas.microsoft.com/office/powerpoint/2010/main" val="230054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E8E38BD-4839-44B5-94B3-25C543B60301}"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A0788-C885-486F-8CB5-1B5D8A253524}" type="slidenum">
              <a:rPr lang="en-US" smtClean="0"/>
              <a:t>‹#›</a:t>
            </a:fld>
            <a:endParaRPr lang="en-US"/>
          </a:p>
        </p:txBody>
      </p:sp>
    </p:spTree>
    <p:extLst>
      <p:ext uri="{BB962C8B-B14F-4D97-AF65-F5344CB8AC3E}">
        <p14:creationId xmlns:p14="http://schemas.microsoft.com/office/powerpoint/2010/main" val="1518404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E8E38BD-4839-44B5-94B3-25C543B60301}" type="datetimeFigureOut">
              <a:rPr lang="en-US" smtClean="0"/>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8A0788-C885-486F-8CB5-1B5D8A253524}" type="slidenum">
              <a:rPr lang="en-US" smtClean="0"/>
              <a:t>‹#›</a:t>
            </a:fld>
            <a:endParaRPr lang="en-US"/>
          </a:p>
        </p:txBody>
      </p:sp>
    </p:spTree>
    <p:extLst>
      <p:ext uri="{BB962C8B-B14F-4D97-AF65-F5344CB8AC3E}">
        <p14:creationId xmlns:p14="http://schemas.microsoft.com/office/powerpoint/2010/main" val="262704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E8E38BD-4839-44B5-94B3-25C543B60301}" type="datetimeFigureOut">
              <a:rPr lang="en-US" smtClean="0"/>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8A0788-C885-486F-8CB5-1B5D8A253524}" type="slidenum">
              <a:rPr lang="en-US" smtClean="0"/>
              <a:t>‹#›</a:t>
            </a:fld>
            <a:endParaRPr lang="en-US"/>
          </a:p>
        </p:txBody>
      </p:sp>
    </p:spTree>
    <p:extLst>
      <p:ext uri="{BB962C8B-B14F-4D97-AF65-F5344CB8AC3E}">
        <p14:creationId xmlns:p14="http://schemas.microsoft.com/office/powerpoint/2010/main" val="4127769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E38BD-4839-44B5-94B3-25C543B60301}" type="datetimeFigureOut">
              <a:rPr lang="en-US" smtClean="0"/>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8A0788-C885-486F-8CB5-1B5D8A253524}" type="slidenum">
              <a:rPr lang="en-US" smtClean="0"/>
              <a:t>‹#›</a:t>
            </a:fld>
            <a:endParaRPr lang="en-US"/>
          </a:p>
        </p:txBody>
      </p:sp>
    </p:spTree>
    <p:extLst>
      <p:ext uri="{BB962C8B-B14F-4D97-AF65-F5344CB8AC3E}">
        <p14:creationId xmlns:p14="http://schemas.microsoft.com/office/powerpoint/2010/main" val="423915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E8E38BD-4839-44B5-94B3-25C543B60301}"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A0788-C885-486F-8CB5-1B5D8A253524}" type="slidenum">
              <a:rPr lang="en-US" smtClean="0"/>
              <a:t>‹#›</a:t>
            </a:fld>
            <a:endParaRPr lang="en-US"/>
          </a:p>
        </p:txBody>
      </p:sp>
    </p:spTree>
    <p:extLst>
      <p:ext uri="{BB962C8B-B14F-4D97-AF65-F5344CB8AC3E}">
        <p14:creationId xmlns:p14="http://schemas.microsoft.com/office/powerpoint/2010/main" val="3942644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E8E38BD-4839-44B5-94B3-25C543B60301}"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A0788-C885-486F-8CB5-1B5D8A253524}" type="slidenum">
              <a:rPr lang="en-US" smtClean="0"/>
              <a:t>‹#›</a:t>
            </a:fld>
            <a:endParaRPr lang="en-US"/>
          </a:p>
        </p:txBody>
      </p:sp>
    </p:spTree>
    <p:extLst>
      <p:ext uri="{BB962C8B-B14F-4D97-AF65-F5344CB8AC3E}">
        <p14:creationId xmlns:p14="http://schemas.microsoft.com/office/powerpoint/2010/main" val="818223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EE8E38BD-4839-44B5-94B3-25C543B60301}" type="datetimeFigureOut">
              <a:rPr lang="en-US" smtClean="0"/>
              <a:t>5/2/2024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748A0788-C885-486F-8CB5-1B5D8A253524}" type="slidenum">
              <a:rPr lang="en-US" smtClean="0"/>
              <a:t>‹#›</a:t>
            </a:fld>
            <a:endParaRPr lang="en-US"/>
          </a:p>
        </p:txBody>
      </p:sp>
    </p:spTree>
    <p:extLst>
      <p:ext uri="{BB962C8B-B14F-4D97-AF65-F5344CB8AC3E}">
        <p14:creationId xmlns:p14="http://schemas.microsoft.com/office/powerpoint/2010/main" val="16626223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hyperlink" Target="https://www.lulu.com/spotlight/royrichmond" TargetMode="External"/><Relationship Id="rId3" Type="http://schemas.openxmlformats.org/officeDocument/2006/relationships/hyperlink" Target="mailto:drroyerichmond@cox.net" TargetMode="External"/><Relationship Id="rId7" Type="http://schemas.openxmlformats.org/officeDocument/2006/relationships/hyperlink" Target="https://www.podbean.com/podcast-detail/rjyn5-15b6d4/Dr.-Roy-E.-Richmond-Podcast" TargetMode="External"/><Relationship Id="rId2" Type="http://schemas.openxmlformats.org/officeDocument/2006/relationships/hyperlink" Target="http://www.drroyerichmond.com/" TargetMode="External"/><Relationship Id="rId1" Type="http://schemas.openxmlformats.org/officeDocument/2006/relationships/slideLayout" Target="../slideLayouts/slideLayout7.xml"/><Relationship Id="rId6" Type="http://schemas.openxmlformats.org/officeDocument/2006/relationships/hyperlink" Target="https://www.listennotes.com/podcasts/dr-roy-e-richmond-roy-edward-richmond-mWF-ryCBNP4/" TargetMode="External"/><Relationship Id="rId5" Type="http://schemas.openxmlformats.org/officeDocument/2006/relationships/hyperlink" Target="https://open.spotify.com/show/2mRDyVjflc4L0s49jwAvyo" TargetMode="External"/><Relationship Id="rId10" Type="http://schemas.openxmlformats.org/officeDocument/2006/relationships/hyperlink" Target="https://www.amazon.com/s?k=Roy+E.+Richmond&amp;crid=1WNO8D9S57DDY&amp;sprefix=roy+e.+richmond%2Caps%2C102&amp;ref=nb_sb_noss_2" TargetMode="External"/><Relationship Id="rId4" Type="http://schemas.openxmlformats.org/officeDocument/2006/relationships/hyperlink" Target="https://www.youtube.com/@DrRoyRichmondOklahoma" TargetMode="External"/><Relationship Id="rId9" Type="http://schemas.openxmlformats.org/officeDocument/2006/relationships/hyperlink" Target="https://www.amazon.com/s?k=dr.+roy+e.+richmond+books&amp;crid=4FCA252D2PC9&amp;sprefix=Dr.+Roy+E.+R%2Caps%2C104&amp;ref=nb_sb_ss_ts-doa-p_1_12"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ith a cloud of light&#10;&#10;Description automatically generated">
            <a:extLst>
              <a:ext uri="{FF2B5EF4-FFF2-40B4-BE49-F238E27FC236}">
                <a16:creationId xmlns:a16="http://schemas.microsoft.com/office/drawing/2014/main" id="{F72077ED-8320-F404-2437-6AE205E21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244" y="0"/>
            <a:ext cx="10289512" cy="6858000"/>
          </a:xfrm>
          <a:prstGeom prst="rect">
            <a:avLst/>
          </a:prstGeom>
        </p:spPr>
      </p:pic>
    </p:spTree>
    <p:extLst>
      <p:ext uri="{BB962C8B-B14F-4D97-AF65-F5344CB8AC3E}">
        <p14:creationId xmlns:p14="http://schemas.microsoft.com/office/powerpoint/2010/main" val="2440626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9009-2BEF-DAC6-920B-652D9C6F7A03}"/>
              </a:ext>
            </a:extLst>
          </p:cNvPr>
          <p:cNvSpPr>
            <a:spLocks noGrp="1"/>
          </p:cNvSpPr>
          <p:nvPr>
            <p:ph type="title"/>
          </p:nvPr>
        </p:nvSpPr>
        <p:spPr/>
        <p:txBody>
          <a:bodyPr/>
          <a:lstStyle/>
          <a:p>
            <a:pPr algn="ctr"/>
            <a:r>
              <a:rPr lang="en-US" dirty="0">
                <a:solidFill>
                  <a:srgbClr val="FFC000"/>
                </a:solidFill>
              </a:rPr>
              <a:t>Romans 8:1</a:t>
            </a:r>
          </a:p>
        </p:txBody>
      </p:sp>
      <p:pic>
        <p:nvPicPr>
          <p:cNvPr id="5" name="Content Placeholder 4">
            <a:extLst>
              <a:ext uri="{FF2B5EF4-FFF2-40B4-BE49-F238E27FC236}">
                <a16:creationId xmlns:a16="http://schemas.microsoft.com/office/drawing/2014/main" id="{BE13D9D8-718B-FE3C-6901-002963DB85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577589"/>
            <a:ext cx="10515600" cy="1226324"/>
          </a:xfrm>
        </p:spPr>
      </p:pic>
    </p:spTree>
    <p:extLst>
      <p:ext uri="{BB962C8B-B14F-4D97-AF65-F5344CB8AC3E}">
        <p14:creationId xmlns:p14="http://schemas.microsoft.com/office/powerpoint/2010/main" val="3587290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483A-550C-3EF6-9926-F5E3EFB5A60A}"/>
              </a:ext>
            </a:extLst>
          </p:cNvPr>
          <p:cNvSpPr>
            <a:spLocks noGrp="1"/>
          </p:cNvSpPr>
          <p:nvPr>
            <p:ph type="title"/>
          </p:nvPr>
        </p:nvSpPr>
        <p:spPr/>
        <p:txBody>
          <a:bodyPr/>
          <a:lstStyle/>
          <a:p>
            <a:pPr algn="ctr"/>
            <a:r>
              <a:rPr lang="en-US" dirty="0">
                <a:solidFill>
                  <a:srgbClr val="FFC000"/>
                </a:solidFill>
              </a:rPr>
              <a:t>Revelation 21:5</a:t>
            </a:r>
          </a:p>
        </p:txBody>
      </p:sp>
      <p:pic>
        <p:nvPicPr>
          <p:cNvPr id="5" name="Content Placeholder 4" descr="A group of numbers on a white background&#10;&#10;Description automatically generated">
            <a:extLst>
              <a:ext uri="{FF2B5EF4-FFF2-40B4-BE49-F238E27FC236}">
                <a16:creationId xmlns:a16="http://schemas.microsoft.com/office/drawing/2014/main" id="{ACCC94AF-A33E-713B-97B4-F5681AF915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603" y="1841735"/>
            <a:ext cx="9353550" cy="1266825"/>
          </a:xfrm>
        </p:spPr>
      </p:pic>
      <p:sp>
        <p:nvSpPr>
          <p:cNvPr id="6" name="TextBox 5">
            <a:extLst>
              <a:ext uri="{FF2B5EF4-FFF2-40B4-BE49-F238E27FC236}">
                <a16:creationId xmlns:a16="http://schemas.microsoft.com/office/drawing/2014/main" id="{7875DFCD-F205-FE9D-6CB4-D5A901045753}"/>
              </a:ext>
            </a:extLst>
          </p:cNvPr>
          <p:cNvSpPr txBox="1"/>
          <p:nvPr/>
        </p:nvSpPr>
        <p:spPr>
          <a:xfrm>
            <a:off x="3058732" y="3429000"/>
            <a:ext cx="6072389" cy="1477328"/>
          </a:xfrm>
          <a:prstGeom prst="rect">
            <a:avLst/>
          </a:prstGeom>
          <a:noFill/>
        </p:spPr>
        <p:txBody>
          <a:bodyPr wrap="square" rtlCol="0">
            <a:spAutoFit/>
          </a:bodyPr>
          <a:lstStyle/>
          <a:p>
            <a:pPr algn="ctr"/>
            <a:r>
              <a:rPr lang="en-US" dirty="0">
                <a:solidFill>
                  <a:srgbClr val="FFC000"/>
                </a:solidFill>
              </a:rPr>
              <a:t>Kaina – NT:2637 kainos’ new as in fresh – not new as in something that never was. Our awareness needs a freshness to take place, by removing the old beliefs of ourselves and of Father. The throne is us, and “he that sat upon,” infers “a rest with us.” </a:t>
            </a:r>
          </a:p>
        </p:txBody>
      </p:sp>
    </p:spTree>
    <p:extLst>
      <p:ext uri="{BB962C8B-B14F-4D97-AF65-F5344CB8AC3E}">
        <p14:creationId xmlns:p14="http://schemas.microsoft.com/office/powerpoint/2010/main" val="388274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D8BE1-3ED5-5698-41D5-A5DB3620F968}"/>
              </a:ext>
            </a:extLst>
          </p:cNvPr>
          <p:cNvSpPr>
            <a:spLocks noGrp="1"/>
          </p:cNvSpPr>
          <p:nvPr>
            <p:ph type="title"/>
          </p:nvPr>
        </p:nvSpPr>
        <p:spPr/>
        <p:txBody>
          <a:bodyPr/>
          <a:lstStyle/>
          <a:p>
            <a:pPr algn="ctr"/>
            <a:r>
              <a:rPr lang="en-US" dirty="0">
                <a:solidFill>
                  <a:srgbClr val="FFC000"/>
                </a:solidFill>
              </a:rPr>
              <a:t>John 5:3-4</a:t>
            </a:r>
          </a:p>
        </p:txBody>
      </p:sp>
      <p:pic>
        <p:nvPicPr>
          <p:cNvPr id="5" name="Content Placeholder 4" descr="A close-up of a computer screen&#10;&#10;Description automatically generated">
            <a:extLst>
              <a:ext uri="{FF2B5EF4-FFF2-40B4-BE49-F238E27FC236}">
                <a16:creationId xmlns:a16="http://schemas.microsoft.com/office/drawing/2014/main" id="{089B6DD3-9CF0-CA90-F8FE-126DD63E6E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760977"/>
            <a:ext cx="10515600" cy="2712543"/>
          </a:xfrm>
        </p:spPr>
      </p:pic>
    </p:spTree>
    <p:extLst>
      <p:ext uri="{BB962C8B-B14F-4D97-AF65-F5344CB8AC3E}">
        <p14:creationId xmlns:p14="http://schemas.microsoft.com/office/powerpoint/2010/main" val="2975577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7DA12-905C-4F32-E9D3-CCEB781A2938}"/>
              </a:ext>
            </a:extLst>
          </p:cNvPr>
          <p:cNvSpPr>
            <a:spLocks noGrp="1"/>
          </p:cNvSpPr>
          <p:nvPr>
            <p:ph type="title"/>
          </p:nvPr>
        </p:nvSpPr>
        <p:spPr>
          <a:xfrm>
            <a:off x="838200" y="365125"/>
            <a:ext cx="10515600" cy="1861240"/>
          </a:xfrm>
        </p:spPr>
        <p:txBody>
          <a:bodyPr>
            <a:normAutofit/>
          </a:bodyPr>
          <a:lstStyle/>
          <a:p>
            <a:r>
              <a:rPr lang="en-US" dirty="0">
                <a:solidFill>
                  <a:srgbClr val="FFC000"/>
                </a:solidFill>
              </a:rPr>
              <a:t>Luke 4:8 – </a:t>
            </a:r>
            <a:r>
              <a:rPr lang="en-US" sz="2400" dirty="0">
                <a:solidFill>
                  <a:srgbClr val="FFC000"/>
                </a:solidFill>
              </a:rPr>
              <a:t>this was Jesus having a conversation with himself, on the top of the Synagogue  in Jerusalem. He had two questions to answer: Am I who Father says I am – “A Son of God,” and “Am I to stay here and take over the kingdoms of the world, or give up my breath on the cross the Jews and Romans will put me on? </a:t>
            </a:r>
            <a:endParaRPr lang="en-US" dirty="0">
              <a:solidFill>
                <a:srgbClr val="FFC000"/>
              </a:solidFill>
            </a:endParaRPr>
          </a:p>
        </p:txBody>
      </p:sp>
      <p:pic>
        <p:nvPicPr>
          <p:cNvPr id="9" name="Content Placeholder 8" descr="A screenshot of a computer&#10;&#10;Description automatically generated">
            <a:extLst>
              <a:ext uri="{FF2B5EF4-FFF2-40B4-BE49-F238E27FC236}">
                <a16:creationId xmlns:a16="http://schemas.microsoft.com/office/drawing/2014/main" id="{5E12B229-AF3A-EF57-991D-29AED06399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133112"/>
            <a:ext cx="10515600" cy="1736363"/>
          </a:xfrm>
        </p:spPr>
      </p:pic>
    </p:spTree>
    <p:extLst>
      <p:ext uri="{BB962C8B-B14F-4D97-AF65-F5344CB8AC3E}">
        <p14:creationId xmlns:p14="http://schemas.microsoft.com/office/powerpoint/2010/main" val="3520610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3EDB-0893-8593-8BCE-85F407880A66}"/>
              </a:ext>
            </a:extLst>
          </p:cNvPr>
          <p:cNvSpPr>
            <a:spLocks noGrp="1"/>
          </p:cNvSpPr>
          <p:nvPr>
            <p:ph type="title"/>
          </p:nvPr>
        </p:nvSpPr>
        <p:spPr>
          <a:xfrm>
            <a:off x="838200" y="365125"/>
            <a:ext cx="10515600" cy="1804965"/>
          </a:xfrm>
        </p:spPr>
        <p:txBody>
          <a:bodyPr>
            <a:normAutofit/>
          </a:bodyPr>
          <a:lstStyle/>
          <a:p>
            <a:pPr algn="ctr"/>
            <a:r>
              <a:rPr lang="en-US" dirty="0">
                <a:solidFill>
                  <a:srgbClr val="FFC000"/>
                </a:solidFill>
              </a:rPr>
              <a:t>Luke 9:55-56</a:t>
            </a:r>
            <a:br>
              <a:rPr lang="en-US" dirty="0">
                <a:solidFill>
                  <a:srgbClr val="FFC000"/>
                </a:solidFill>
              </a:rPr>
            </a:br>
            <a:r>
              <a:rPr lang="en-US" sz="1400" dirty="0">
                <a:solidFill>
                  <a:srgbClr val="FFC000"/>
                </a:solidFill>
              </a:rPr>
              <a:t>In verse 54, it is recorded of Jesus two disciples, James and John say, Lord, will you that we command fire from heaven, and consume them, even as Elias did? </a:t>
            </a:r>
            <a:br>
              <a:rPr lang="en-US" sz="1400" dirty="0">
                <a:solidFill>
                  <a:srgbClr val="FFC000"/>
                </a:solidFill>
              </a:rPr>
            </a:br>
            <a:br>
              <a:rPr lang="en-US" sz="1400" dirty="0">
                <a:solidFill>
                  <a:srgbClr val="FFC000"/>
                </a:solidFill>
              </a:rPr>
            </a:br>
            <a:r>
              <a:rPr lang="en-US" sz="1400" dirty="0">
                <a:solidFill>
                  <a:srgbClr val="FFC000"/>
                </a:solidFill>
              </a:rPr>
              <a:t>The word “rebuked” means to forbade (forbid) them to speak that way.</a:t>
            </a:r>
            <a:endParaRPr lang="en-US" dirty="0">
              <a:solidFill>
                <a:srgbClr val="FFC000"/>
              </a:solidFill>
            </a:endParaRPr>
          </a:p>
        </p:txBody>
      </p:sp>
      <p:pic>
        <p:nvPicPr>
          <p:cNvPr id="5" name="Content Placeholder 4" descr="A screenshot of a computer&#10;&#10;Description automatically generated">
            <a:extLst>
              <a:ext uri="{FF2B5EF4-FFF2-40B4-BE49-F238E27FC236}">
                <a16:creationId xmlns:a16="http://schemas.microsoft.com/office/drawing/2014/main" id="{F6113436-E2E1-8404-02F4-0F4C384F21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964503"/>
            <a:ext cx="10515600" cy="2073581"/>
          </a:xfrm>
        </p:spPr>
      </p:pic>
    </p:spTree>
    <p:extLst>
      <p:ext uri="{BB962C8B-B14F-4D97-AF65-F5344CB8AC3E}">
        <p14:creationId xmlns:p14="http://schemas.microsoft.com/office/powerpoint/2010/main" val="1383476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D25A2-5E7A-15AF-53F9-4505EFECB1B8}"/>
              </a:ext>
            </a:extLst>
          </p:cNvPr>
          <p:cNvSpPr>
            <a:spLocks noGrp="1"/>
          </p:cNvSpPr>
          <p:nvPr>
            <p:ph type="title"/>
          </p:nvPr>
        </p:nvSpPr>
        <p:spPr/>
        <p:txBody>
          <a:bodyPr/>
          <a:lstStyle/>
          <a:p>
            <a:r>
              <a:rPr lang="en-US" dirty="0">
                <a:solidFill>
                  <a:srgbClr val="FFC000"/>
                </a:solidFill>
              </a:rPr>
              <a:t>Mark 6:11 </a:t>
            </a:r>
            <a:r>
              <a:rPr lang="en-US" sz="1600" dirty="0">
                <a:solidFill>
                  <a:srgbClr val="FFC000"/>
                </a:solidFill>
              </a:rPr>
              <a:t>– Jesus never spoke this way toward people. </a:t>
            </a:r>
            <a:endParaRPr lang="en-US" dirty="0">
              <a:solidFill>
                <a:srgbClr val="FFC000"/>
              </a:solidFill>
            </a:endParaRPr>
          </a:p>
        </p:txBody>
      </p:sp>
      <p:pic>
        <p:nvPicPr>
          <p:cNvPr id="9" name="Content Placeholder 8" descr="A screenshot of a computer&#10;&#10;Description automatically generated">
            <a:extLst>
              <a:ext uri="{FF2B5EF4-FFF2-40B4-BE49-F238E27FC236}">
                <a16:creationId xmlns:a16="http://schemas.microsoft.com/office/drawing/2014/main" id="{ADF0A8AE-8885-5F88-2CC8-2E121751F5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396011"/>
            <a:ext cx="10515600" cy="3210565"/>
          </a:xfrm>
        </p:spPr>
      </p:pic>
    </p:spTree>
    <p:extLst>
      <p:ext uri="{BB962C8B-B14F-4D97-AF65-F5344CB8AC3E}">
        <p14:creationId xmlns:p14="http://schemas.microsoft.com/office/powerpoint/2010/main" val="2070071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8626-6BF2-8A43-05EE-DD3CBCA4F3EB}"/>
              </a:ext>
            </a:extLst>
          </p:cNvPr>
          <p:cNvSpPr>
            <a:spLocks noGrp="1"/>
          </p:cNvSpPr>
          <p:nvPr>
            <p:ph type="title"/>
          </p:nvPr>
        </p:nvSpPr>
        <p:spPr>
          <a:xfrm>
            <a:off x="838200" y="148107"/>
            <a:ext cx="10515600" cy="2266682"/>
          </a:xfrm>
        </p:spPr>
        <p:txBody>
          <a:bodyPr>
            <a:normAutofit fontScale="90000"/>
          </a:bodyPr>
          <a:lstStyle/>
          <a:p>
            <a:br>
              <a:rPr lang="en-US" dirty="0">
                <a:solidFill>
                  <a:srgbClr val="FFC000"/>
                </a:solidFill>
              </a:rPr>
            </a:br>
            <a:br>
              <a:rPr lang="en-US" dirty="0">
                <a:solidFill>
                  <a:srgbClr val="FFC000"/>
                </a:solidFill>
              </a:rPr>
            </a:br>
            <a:r>
              <a:rPr lang="en-US" dirty="0">
                <a:solidFill>
                  <a:srgbClr val="FFC000"/>
                </a:solidFill>
              </a:rPr>
              <a:t>Mark 9:45-46 – </a:t>
            </a:r>
            <a:r>
              <a:rPr lang="en-US" sz="2400" dirty="0">
                <a:solidFill>
                  <a:srgbClr val="FFC000"/>
                </a:solidFill>
              </a:rPr>
              <a:t>The word “hell,” was wrongly used; there is not such “place.” The Greek word is NT:1067 geena (gheh'-en-nah); of Hebrew origin [OT:1516 and OT:2011]; valley of (the son of) Hinnom; ge-henna (or Ge-Hinnom), a valley of Jerusalem – a garbage dump that is still there. It was where they threw their garbage, dead bodies that had no place of their own to be buried, fire burned all the time, and there were worms that fed on the flesh of the dead, that seemed to never die. Also, the false god Molech was placed there, where they burned babies on it’s hot arms as a sacrifice. </a:t>
            </a:r>
            <a:br>
              <a:rPr lang="en-US" sz="2400" dirty="0">
                <a:solidFill>
                  <a:srgbClr val="FFC000"/>
                </a:solidFill>
              </a:rPr>
            </a:br>
            <a:br>
              <a:rPr lang="en-US" sz="2400" dirty="0">
                <a:solidFill>
                  <a:srgbClr val="FFC000"/>
                </a:solidFill>
              </a:rPr>
            </a:br>
            <a:r>
              <a:rPr lang="en-US" sz="2400" dirty="0">
                <a:solidFill>
                  <a:srgbClr val="FFC000"/>
                </a:solidFill>
              </a:rPr>
              <a:t> </a:t>
            </a:r>
            <a:br>
              <a:rPr lang="en-US" sz="2400" dirty="0">
                <a:solidFill>
                  <a:srgbClr val="FFC000"/>
                </a:solidFill>
              </a:rPr>
            </a:br>
            <a:endParaRPr lang="en-US" dirty="0">
              <a:solidFill>
                <a:srgbClr val="FFC000"/>
              </a:solidFill>
            </a:endParaRPr>
          </a:p>
        </p:txBody>
      </p:sp>
      <p:pic>
        <p:nvPicPr>
          <p:cNvPr id="9" name="Content Placeholder 8" descr="A screenshot of a computer&#10;&#10;Description automatically generated">
            <a:extLst>
              <a:ext uri="{FF2B5EF4-FFF2-40B4-BE49-F238E27FC236}">
                <a16:creationId xmlns:a16="http://schemas.microsoft.com/office/drawing/2014/main" id="{5BFC0E2F-783B-F9F0-B995-652766B59D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1440" y="2669292"/>
            <a:ext cx="8148143" cy="4040601"/>
          </a:xfrm>
        </p:spPr>
      </p:pic>
    </p:spTree>
    <p:extLst>
      <p:ext uri="{BB962C8B-B14F-4D97-AF65-F5344CB8AC3E}">
        <p14:creationId xmlns:p14="http://schemas.microsoft.com/office/powerpoint/2010/main" val="568531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F0AC-AF29-DD39-683B-7965C6B15824}"/>
              </a:ext>
            </a:extLst>
          </p:cNvPr>
          <p:cNvSpPr>
            <a:spLocks noGrp="1"/>
          </p:cNvSpPr>
          <p:nvPr>
            <p:ph type="title"/>
          </p:nvPr>
        </p:nvSpPr>
        <p:spPr/>
        <p:txBody>
          <a:bodyPr/>
          <a:lstStyle/>
          <a:p>
            <a:r>
              <a:rPr lang="en-US" dirty="0">
                <a:solidFill>
                  <a:srgbClr val="FFC000"/>
                </a:solidFill>
              </a:rPr>
              <a:t>Mark 15:27-28  </a:t>
            </a:r>
          </a:p>
        </p:txBody>
      </p:sp>
      <p:pic>
        <p:nvPicPr>
          <p:cNvPr id="5" name="Content Placeholder 4" descr="A screenshot of a computer&#10;&#10;Description automatically generated">
            <a:extLst>
              <a:ext uri="{FF2B5EF4-FFF2-40B4-BE49-F238E27FC236}">
                <a16:creationId xmlns:a16="http://schemas.microsoft.com/office/drawing/2014/main" id="{AC49A4A1-8A68-3D2C-129F-95863E1C70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755743"/>
            <a:ext cx="10515600" cy="2491101"/>
          </a:xfrm>
        </p:spPr>
      </p:pic>
    </p:spTree>
    <p:extLst>
      <p:ext uri="{BB962C8B-B14F-4D97-AF65-F5344CB8AC3E}">
        <p14:creationId xmlns:p14="http://schemas.microsoft.com/office/powerpoint/2010/main" val="2344076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618D9-653E-DEC3-2F74-3EE668EBFE34}"/>
              </a:ext>
            </a:extLst>
          </p:cNvPr>
          <p:cNvSpPr>
            <a:spLocks noGrp="1"/>
          </p:cNvSpPr>
          <p:nvPr>
            <p:ph type="title"/>
          </p:nvPr>
        </p:nvSpPr>
        <p:spPr>
          <a:xfrm>
            <a:off x="838200" y="365125"/>
            <a:ext cx="10515600" cy="2229968"/>
          </a:xfrm>
        </p:spPr>
        <p:txBody>
          <a:bodyPr>
            <a:normAutofit/>
          </a:bodyPr>
          <a:lstStyle/>
          <a:p>
            <a:pPr algn="ctr"/>
            <a:r>
              <a:rPr lang="en-US" dirty="0">
                <a:solidFill>
                  <a:srgbClr val="FFC000"/>
                </a:solidFill>
              </a:rPr>
              <a:t>Matthew 17:21   </a:t>
            </a:r>
            <a:br>
              <a:rPr lang="en-US" dirty="0">
                <a:solidFill>
                  <a:srgbClr val="FFC000"/>
                </a:solidFill>
              </a:rPr>
            </a:br>
            <a:r>
              <a:rPr lang="en-US" sz="1800" dirty="0">
                <a:solidFill>
                  <a:srgbClr val="FFC000"/>
                </a:solidFill>
              </a:rPr>
              <a:t>They wrote this verse and added it, to enforce the false belief in devils and demons. If you believe in entities of “evil,” enough, you will project them into what you see with your physical eyes. Many people have been labeled as “demon possessed,” when in fact they are mentally ill. Jesus never cast out a “devil,” “evil spirit,” or any other made-up entity by the Catholic Religion. Every mentioned of a “evil entity,” came from a play called, “Dante's Hell,” or Dante's Inferno.” </a:t>
            </a:r>
            <a:endParaRPr lang="en-US" dirty="0">
              <a:solidFill>
                <a:srgbClr val="FFC000"/>
              </a:solidFill>
            </a:endParaRPr>
          </a:p>
        </p:txBody>
      </p:sp>
      <p:pic>
        <p:nvPicPr>
          <p:cNvPr id="9" name="Content Placeholder 8" descr="A screenshot of a computer&#10;&#10;Description automatically generated">
            <a:extLst>
              <a:ext uri="{FF2B5EF4-FFF2-40B4-BE49-F238E27FC236}">
                <a16:creationId xmlns:a16="http://schemas.microsoft.com/office/drawing/2014/main" id="{DD091D21-3273-8631-830A-4C422769C2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239849"/>
            <a:ext cx="10515600" cy="1522890"/>
          </a:xfrm>
        </p:spPr>
      </p:pic>
    </p:spTree>
    <p:extLst>
      <p:ext uri="{BB962C8B-B14F-4D97-AF65-F5344CB8AC3E}">
        <p14:creationId xmlns:p14="http://schemas.microsoft.com/office/powerpoint/2010/main" val="2171166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BBF4-D785-1DEA-89E5-8BDD3B38CA1F}"/>
              </a:ext>
            </a:extLst>
          </p:cNvPr>
          <p:cNvSpPr>
            <a:spLocks noGrp="1"/>
          </p:cNvSpPr>
          <p:nvPr>
            <p:ph type="title"/>
          </p:nvPr>
        </p:nvSpPr>
        <p:spPr>
          <a:xfrm>
            <a:off x="838200" y="365126"/>
            <a:ext cx="10515600" cy="426926"/>
          </a:xfrm>
        </p:spPr>
        <p:txBody>
          <a:bodyPr>
            <a:normAutofit fontScale="90000"/>
          </a:bodyPr>
          <a:lstStyle/>
          <a:p>
            <a:r>
              <a:rPr lang="en-US" dirty="0"/>
              <a:t>Matthew 20:16 then we find Matthew 22:14</a:t>
            </a:r>
          </a:p>
        </p:txBody>
      </p:sp>
      <p:pic>
        <p:nvPicPr>
          <p:cNvPr id="5" name="Content Placeholder 4">
            <a:extLst>
              <a:ext uri="{FF2B5EF4-FFF2-40B4-BE49-F238E27FC236}">
                <a16:creationId xmlns:a16="http://schemas.microsoft.com/office/drawing/2014/main" id="{5C65B6B9-FBAF-2816-969E-040B4E4884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877059"/>
            <a:ext cx="10515600" cy="1240267"/>
          </a:xfrm>
        </p:spPr>
      </p:pic>
      <p:pic>
        <p:nvPicPr>
          <p:cNvPr id="7" name="Picture 6">
            <a:extLst>
              <a:ext uri="{FF2B5EF4-FFF2-40B4-BE49-F238E27FC236}">
                <a16:creationId xmlns:a16="http://schemas.microsoft.com/office/drawing/2014/main" id="{70DC9F54-2F6F-219B-A009-8F8BC6C97EFA}"/>
              </a:ext>
            </a:extLst>
          </p:cNvPr>
          <p:cNvPicPr>
            <a:picLocks noChangeAspect="1"/>
          </p:cNvPicPr>
          <p:nvPr/>
        </p:nvPicPr>
        <p:blipFill>
          <a:blip r:embed="rId3"/>
          <a:stretch>
            <a:fillRect/>
          </a:stretch>
        </p:blipFill>
        <p:spPr>
          <a:xfrm>
            <a:off x="2299661" y="4055303"/>
            <a:ext cx="7200900" cy="1809750"/>
          </a:xfrm>
          <a:prstGeom prst="rect">
            <a:avLst/>
          </a:prstGeom>
        </p:spPr>
      </p:pic>
      <p:sp>
        <p:nvSpPr>
          <p:cNvPr id="8" name="TextBox 7">
            <a:extLst>
              <a:ext uri="{FF2B5EF4-FFF2-40B4-BE49-F238E27FC236}">
                <a16:creationId xmlns:a16="http://schemas.microsoft.com/office/drawing/2014/main" id="{84F1D618-DA81-4456-54C9-F4C03F7D8A35}"/>
              </a:ext>
            </a:extLst>
          </p:cNvPr>
          <p:cNvSpPr txBox="1"/>
          <p:nvPr/>
        </p:nvSpPr>
        <p:spPr>
          <a:xfrm>
            <a:off x="1900381" y="2117326"/>
            <a:ext cx="8878956" cy="2031325"/>
          </a:xfrm>
          <a:prstGeom prst="rect">
            <a:avLst/>
          </a:prstGeom>
          <a:noFill/>
        </p:spPr>
        <p:txBody>
          <a:bodyPr wrap="square" rtlCol="0">
            <a:spAutoFit/>
          </a:bodyPr>
          <a:lstStyle/>
          <a:p>
            <a:pPr algn="ctr"/>
            <a:r>
              <a:rPr lang="en-US" dirty="0">
                <a:solidFill>
                  <a:srgbClr val="FFC000"/>
                </a:solidFill>
              </a:rPr>
              <a:t>Why would Matthew 20:16, show the words to be added, and Matthew 22:14 translate the verse as though it were in the original text? </a:t>
            </a:r>
          </a:p>
          <a:p>
            <a:pPr algn="ctr"/>
            <a:endParaRPr lang="en-US" dirty="0">
              <a:solidFill>
                <a:srgbClr val="FFC000"/>
              </a:solidFill>
            </a:endParaRPr>
          </a:p>
          <a:p>
            <a:pPr algn="ctr"/>
            <a:r>
              <a:rPr lang="en-US" dirty="0">
                <a:solidFill>
                  <a:srgbClr val="FFC000"/>
                </a:solidFill>
              </a:rPr>
              <a:t>There were several people who worked on one book; each may have been assigned different chapters to translate. One may of seen the words were added, and properly placed the numbers there, and the others chose to place the Greek numbers for the words that were added. I am not absolute on that, but it seems correct to me. </a:t>
            </a:r>
          </a:p>
        </p:txBody>
      </p:sp>
      <p:sp>
        <p:nvSpPr>
          <p:cNvPr id="9" name="TextBox 8">
            <a:extLst>
              <a:ext uri="{FF2B5EF4-FFF2-40B4-BE49-F238E27FC236}">
                <a16:creationId xmlns:a16="http://schemas.microsoft.com/office/drawing/2014/main" id="{60E8441F-1570-E5CD-A989-F2D7C71DEF92}"/>
              </a:ext>
            </a:extLst>
          </p:cNvPr>
          <p:cNvSpPr txBox="1"/>
          <p:nvPr/>
        </p:nvSpPr>
        <p:spPr>
          <a:xfrm>
            <a:off x="386366" y="5988676"/>
            <a:ext cx="10967434" cy="923330"/>
          </a:xfrm>
          <a:prstGeom prst="rect">
            <a:avLst/>
          </a:prstGeom>
          <a:noFill/>
        </p:spPr>
        <p:txBody>
          <a:bodyPr wrap="square" rtlCol="0">
            <a:spAutoFit/>
          </a:bodyPr>
          <a:lstStyle/>
          <a:p>
            <a:pPr algn="ctr"/>
            <a:r>
              <a:rPr lang="en-US" dirty="0">
                <a:solidFill>
                  <a:srgbClr val="FFC000"/>
                </a:solidFill>
              </a:rPr>
              <a:t>If Matthew 22:14, is the correct text, then the proper translation would be, “All are Holy (Saints) but few chose to live Holy. The Greeks did not have a number for “all,” so they always used “many”. Called comes from Saints, and chosen can be chose or chosen. </a:t>
            </a:r>
          </a:p>
        </p:txBody>
      </p:sp>
    </p:spTree>
    <p:extLst>
      <p:ext uri="{BB962C8B-B14F-4D97-AF65-F5344CB8AC3E}">
        <p14:creationId xmlns:p14="http://schemas.microsoft.com/office/powerpoint/2010/main" val="274610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book with glasses on it&#10;&#10;Description automatically generated">
            <a:extLst>
              <a:ext uri="{FF2B5EF4-FFF2-40B4-BE49-F238E27FC236}">
                <a16:creationId xmlns:a16="http://schemas.microsoft.com/office/drawing/2014/main" id="{1CDA0044-2072-3307-FABF-2FE03FFDE85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42"/>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9E0484-7C17-B74E-009D-919CA381D0B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300" b="1">
                <a:solidFill>
                  <a:schemeClr val="tx1">
                    <a:lumMod val="85000"/>
                    <a:lumOff val="15000"/>
                  </a:schemeClr>
                </a:solidFill>
              </a:rPr>
              <a:t>EKKLESIA Course 2: Learning to use the PC Bible Program to Search Hebrew and Greek</a:t>
            </a:r>
          </a:p>
        </p:txBody>
      </p:sp>
      <p:cxnSp>
        <p:nvCxnSpPr>
          <p:cNvPr id="16" name="Straight Connector 1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767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5A353-1910-77CE-BA13-2B2E387D0A97}"/>
              </a:ext>
            </a:extLst>
          </p:cNvPr>
          <p:cNvSpPr>
            <a:spLocks noGrp="1"/>
          </p:cNvSpPr>
          <p:nvPr>
            <p:ph type="title"/>
          </p:nvPr>
        </p:nvSpPr>
        <p:spPr/>
        <p:txBody>
          <a:bodyPr/>
          <a:lstStyle/>
          <a:p>
            <a:r>
              <a:rPr lang="en-US" dirty="0"/>
              <a:t> </a:t>
            </a:r>
            <a:endParaRPr lang="en-US" dirty="0">
              <a:solidFill>
                <a:srgbClr val="FFC000"/>
              </a:solidFill>
            </a:endParaRPr>
          </a:p>
        </p:txBody>
      </p:sp>
      <p:pic>
        <p:nvPicPr>
          <p:cNvPr id="9" name="Content Placeholder 8" descr="A screenshot of a computer&#10;&#10;Description automatically generated">
            <a:extLst>
              <a:ext uri="{FF2B5EF4-FFF2-40B4-BE49-F238E27FC236}">
                <a16:creationId xmlns:a16="http://schemas.microsoft.com/office/drawing/2014/main" id="{4D4C46B3-7C56-F9F9-5DB6-B9B90D756C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0712" y="1867694"/>
            <a:ext cx="8410575" cy="4267200"/>
          </a:xfrm>
        </p:spPr>
      </p:pic>
      <p:sp>
        <p:nvSpPr>
          <p:cNvPr id="10" name="TextBox 9">
            <a:extLst>
              <a:ext uri="{FF2B5EF4-FFF2-40B4-BE49-F238E27FC236}">
                <a16:creationId xmlns:a16="http://schemas.microsoft.com/office/drawing/2014/main" id="{6A7DF431-9A41-BF0D-5E84-E807CDD4CD3B}"/>
              </a:ext>
            </a:extLst>
          </p:cNvPr>
          <p:cNvSpPr txBox="1"/>
          <p:nvPr/>
        </p:nvSpPr>
        <p:spPr>
          <a:xfrm>
            <a:off x="1890712" y="543339"/>
            <a:ext cx="8220697" cy="646331"/>
          </a:xfrm>
          <a:prstGeom prst="rect">
            <a:avLst/>
          </a:prstGeom>
          <a:noFill/>
        </p:spPr>
        <p:txBody>
          <a:bodyPr wrap="square" rtlCol="0">
            <a:spAutoFit/>
          </a:bodyPr>
          <a:lstStyle/>
          <a:p>
            <a:pPr algn="ctr"/>
            <a:r>
              <a:rPr lang="en-US" dirty="0">
                <a:solidFill>
                  <a:srgbClr val="FFC000"/>
                </a:solidFill>
              </a:rPr>
              <a:t>Matthew 18:20 – the only thing that was lost with Mankind, was their awareness of who Father is, and who they are, as a Son or a Daughter of Father – Spirit – Breath.</a:t>
            </a:r>
          </a:p>
        </p:txBody>
      </p:sp>
    </p:spTree>
    <p:extLst>
      <p:ext uri="{BB962C8B-B14F-4D97-AF65-F5344CB8AC3E}">
        <p14:creationId xmlns:p14="http://schemas.microsoft.com/office/powerpoint/2010/main" val="353445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EBFE4-4D3A-EE44-4B1E-24CAF6147EC5}"/>
              </a:ext>
            </a:extLst>
          </p:cNvPr>
          <p:cNvSpPr>
            <a:spLocks noGrp="1"/>
          </p:cNvSpPr>
          <p:nvPr>
            <p:ph type="title"/>
          </p:nvPr>
        </p:nvSpPr>
        <p:spPr/>
        <p:txBody>
          <a:bodyPr>
            <a:normAutofit fontScale="90000"/>
          </a:bodyPr>
          <a:lstStyle/>
          <a:p>
            <a:r>
              <a:rPr lang="en-US" dirty="0">
                <a:solidFill>
                  <a:srgbClr val="FFC000"/>
                </a:solidFill>
              </a:rPr>
              <a:t>Romans 12:2 – </a:t>
            </a:r>
            <a:r>
              <a:rPr lang="en-US" sz="2000" dirty="0">
                <a:solidFill>
                  <a:srgbClr val="FFC000"/>
                </a:solidFill>
              </a:rPr>
              <a:t>If it was by the renewing of your mind, then you would have to do the renewing. There is only one Mind – the Divine Mind of  Father that is in Jesus, Paul, John, you, and all other people. So, we are transformed in our awareness, by making contact with our Divine Mind within – go within.</a:t>
            </a:r>
            <a:endParaRPr lang="en-US" dirty="0">
              <a:solidFill>
                <a:srgbClr val="FFC000"/>
              </a:solidFill>
            </a:endParaRPr>
          </a:p>
        </p:txBody>
      </p:sp>
      <p:pic>
        <p:nvPicPr>
          <p:cNvPr id="5" name="Content Placeholder 4" descr="A close-up of a computer screen&#10;&#10;Description automatically generated">
            <a:extLst>
              <a:ext uri="{FF2B5EF4-FFF2-40B4-BE49-F238E27FC236}">
                <a16:creationId xmlns:a16="http://schemas.microsoft.com/office/drawing/2014/main" id="{EFAE8937-46AA-ABDF-5486-9CF20BD838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9887" y="3153569"/>
            <a:ext cx="6372225" cy="1695450"/>
          </a:xfrm>
        </p:spPr>
      </p:pic>
    </p:spTree>
    <p:extLst>
      <p:ext uri="{BB962C8B-B14F-4D97-AF65-F5344CB8AC3E}">
        <p14:creationId xmlns:p14="http://schemas.microsoft.com/office/powerpoint/2010/main" val="1558289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9CEB-60B4-8682-C59C-5668AFBA9D1F}"/>
              </a:ext>
            </a:extLst>
          </p:cNvPr>
          <p:cNvSpPr>
            <a:spLocks noGrp="1"/>
          </p:cNvSpPr>
          <p:nvPr>
            <p:ph type="title"/>
          </p:nvPr>
        </p:nvSpPr>
        <p:spPr/>
        <p:txBody>
          <a:bodyPr/>
          <a:lstStyle/>
          <a:p>
            <a:r>
              <a:rPr lang="en-US" dirty="0">
                <a:solidFill>
                  <a:srgbClr val="FFC000"/>
                </a:solidFill>
              </a:rPr>
              <a:t>Ephesians 5:22</a:t>
            </a:r>
          </a:p>
        </p:txBody>
      </p:sp>
      <p:pic>
        <p:nvPicPr>
          <p:cNvPr id="9" name="Content Placeholder 8" descr="A screenshot of a computer&#10;&#10;Description automatically generated">
            <a:extLst>
              <a:ext uri="{FF2B5EF4-FFF2-40B4-BE49-F238E27FC236}">
                <a16:creationId xmlns:a16="http://schemas.microsoft.com/office/drawing/2014/main" id="{5544377C-6C3F-9344-E2FB-B919C2DA5B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3950" y="2984500"/>
            <a:ext cx="9944100" cy="1921669"/>
          </a:xfrm>
        </p:spPr>
      </p:pic>
    </p:spTree>
    <p:extLst>
      <p:ext uri="{BB962C8B-B14F-4D97-AF65-F5344CB8AC3E}">
        <p14:creationId xmlns:p14="http://schemas.microsoft.com/office/powerpoint/2010/main" val="1873621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D397-AE2D-9C05-018E-9B8AB1F7A1B4}"/>
              </a:ext>
            </a:extLst>
          </p:cNvPr>
          <p:cNvSpPr>
            <a:spLocks noGrp="1"/>
          </p:cNvSpPr>
          <p:nvPr>
            <p:ph type="title"/>
          </p:nvPr>
        </p:nvSpPr>
        <p:spPr/>
        <p:txBody>
          <a:bodyPr>
            <a:normAutofit fontScale="90000"/>
          </a:bodyPr>
          <a:lstStyle/>
          <a:p>
            <a:r>
              <a:rPr lang="en-US" dirty="0">
                <a:solidFill>
                  <a:srgbClr val="FFC000"/>
                </a:solidFill>
              </a:rPr>
              <a:t>1 John 5:7 – </a:t>
            </a:r>
            <a:r>
              <a:rPr lang="en-US" sz="2400" dirty="0">
                <a:solidFill>
                  <a:srgbClr val="FFC000"/>
                </a:solidFill>
              </a:rPr>
              <a:t>There  is not Trinity – “The Lord our God is One.” Deut. 6:4 – “one” in Hebrew is OT:259 ‘echad – meaning united – One. Jesus even said, the first thing we needed to know is the Lord our God our Lord is one.</a:t>
            </a:r>
            <a:endParaRPr lang="en-US" dirty="0">
              <a:solidFill>
                <a:srgbClr val="FFC000"/>
              </a:solidFill>
            </a:endParaRPr>
          </a:p>
        </p:txBody>
      </p:sp>
      <p:pic>
        <p:nvPicPr>
          <p:cNvPr id="5" name="Content Placeholder 4" descr="A screenshot of a computer&#10;&#10;Description automatically generated">
            <a:extLst>
              <a:ext uri="{FF2B5EF4-FFF2-40B4-BE49-F238E27FC236}">
                <a16:creationId xmlns:a16="http://schemas.microsoft.com/office/drawing/2014/main" id="{998ABE17-08E5-A81C-F449-CA0BD6EC07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2950" y="1985029"/>
            <a:ext cx="10515600" cy="3283229"/>
          </a:xfrm>
        </p:spPr>
      </p:pic>
      <p:sp>
        <p:nvSpPr>
          <p:cNvPr id="6" name="TextBox 5">
            <a:extLst>
              <a:ext uri="{FF2B5EF4-FFF2-40B4-BE49-F238E27FC236}">
                <a16:creationId xmlns:a16="http://schemas.microsoft.com/office/drawing/2014/main" id="{352FDA46-9A1E-386B-94C4-F8C02FC8D86F}"/>
              </a:ext>
            </a:extLst>
          </p:cNvPr>
          <p:cNvSpPr txBox="1"/>
          <p:nvPr/>
        </p:nvSpPr>
        <p:spPr>
          <a:xfrm>
            <a:off x="2413000" y="5524500"/>
            <a:ext cx="7486650" cy="1200329"/>
          </a:xfrm>
          <a:prstGeom prst="rect">
            <a:avLst/>
          </a:prstGeom>
          <a:noFill/>
        </p:spPr>
        <p:txBody>
          <a:bodyPr wrap="square" rtlCol="0">
            <a:spAutoFit/>
          </a:bodyPr>
          <a:lstStyle/>
          <a:p>
            <a:r>
              <a:rPr lang="en-US" dirty="0">
                <a:solidFill>
                  <a:srgbClr val="FFC000"/>
                </a:solidFill>
              </a:rPr>
              <a:t>Spirit is Breath – Water is the Logos of the Word, and Blood translates to be Kinship (hence, “you are my blood). Logos; the creative Spiritual activity that reveals the law of the Spirit of abundant Life in all of us. We are the living Water / Logos, and we live as One in Kinship with Father. </a:t>
            </a:r>
          </a:p>
        </p:txBody>
      </p:sp>
    </p:spTree>
    <p:extLst>
      <p:ext uri="{BB962C8B-B14F-4D97-AF65-F5344CB8AC3E}">
        <p14:creationId xmlns:p14="http://schemas.microsoft.com/office/powerpoint/2010/main" val="3300593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EDF1-CB61-D8CC-1488-48E602BDADCB}"/>
              </a:ext>
            </a:extLst>
          </p:cNvPr>
          <p:cNvSpPr>
            <a:spLocks noGrp="1"/>
          </p:cNvSpPr>
          <p:nvPr>
            <p:ph type="title"/>
          </p:nvPr>
        </p:nvSpPr>
        <p:spPr/>
        <p:txBody>
          <a:bodyPr/>
          <a:lstStyle/>
          <a:p>
            <a:pPr algn="ctr"/>
            <a:r>
              <a:rPr lang="en-US" dirty="0">
                <a:solidFill>
                  <a:srgbClr val="FFC000"/>
                </a:solidFill>
              </a:rPr>
              <a:t>Colossians 1:14</a:t>
            </a:r>
          </a:p>
        </p:txBody>
      </p:sp>
      <p:pic>
        <p:nvPicPr>
          <p:cNvPr id="5" name="Content Placeholder 4" descr="A close-up of a number&#10;&#10;Description automatically generated">
            <a:extLst>
              <a:ext uri="{FF2B5EF4-FFF2-40B4-BE49-F238E27FC236}">
                <a16:creationId xmlns:a16="http://schemas.microsoft.com/office/drawing/2014/main" id="{FB70A6DF-24E5-078A-7D29-8594C53DCF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3012" y="1445419"/>
            <a:ext cx="9515475" cy="2609850"/>
          </a:xfrm>
        </p:spPr>
      </p:pic>
      <p:sp>
        <p:nvSpPr>
          <p:cNvPr id="6" name="TextBox 5">
            <a:extLst>
              <a:ext uri="{FF2B5EF4-FFF2-40B4-BE49-F238E27FC236}">
                <a16:creationId xmlns:a16="http://schemas.microsoft.com/office/drawing/2014/main" id="{12FFFDE8-8933-3F54-29EC-3F2DA7D0385B}"/>
              </a:ext>
            </a:extLst>
          </p:cNvPr>
          <p:cNvSpPr txBox="1"/>
          <p:nvPr/>
        </p:nvSpPr>
        <p:spPr>
          <a:xfrm>
            <a:off x="1841500" y="4445000"/>
            <a:ext cx="8916987" cy="1200329"/>
          </a:xfrm>
          <a:prstGeom prst="rect">
            <a:avLst/>
          </a:prstGeom>
          <a:noFill/>
        </p:spPr>
        <p:txBody>
          <a:bodyPr wrap="square" rtlCol="0">
            <a:spAutoFit/>
          </a:bodyPr>
          <a:lstStyle/>
          <a:p>
            <a:r>
              <a:rPr lang="en-US" dirty="0">
                <a:solidFill>
                  <a:srgbClr val="FFC000"/>
                </a:solidFill>
              </a:rPr>
              <a:t>Col. 1:14 “We have a fixed position of oneness with  Father, who drives away our mistaken identity.” The word “sins” is not correct. It is hamartia, meaning a sin (singular) – which is a mistaken identity, properly to miss the mark of who we are – a Son  or a Daughter of Father.   </a:t>
            </a:r>
          </a:p>
        </p:txBody>
      </p:sp>
    </p:spTree>
    <p:extLst>
      <p:ext uri="{BB962C8B-B14F-4D97-AF65-F5344CB8AC3E}">
        <p14:creationId xmlns:p14="http://schemas.microsoft.com/office/powerpoint/2010/main" val="3803364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9BC51-53BB-2547-847E-F1249A1F7546}"/>
              </a:ext>
            </a:extLst>
          </p:cNvPr>
          <p:cNvSpPr>
            <a:spLocks noGrp="1"/>
          </p:cNvSpPr>
          <p:nvPr>
            <p:ph type="title"/>
          </p:nvPr>
        </p:nvSpPr>
        <p:spPr/>
        <p:txBody>
          <a:bodyPr>
            <a:normAutofit/>
          </a:bodyPr>
          <a:lstStyle/>
          <a:p>
            <a:r>
              <a:rPr lang="en-US" sz="1800" dirty="0">
                <a:solidFill>
                  <a:srgbClr val="FFC000"/>
                </a:solidFill>
              </a:rPr>
              <a:t>There was no such words as Virgin in the Bible. It is a maiden, damsel, and unmarried daughter and one set apart for an intended purpose. </a:t>
            </a:r>
          </a:p>
        </p:txBody>
      </p:sp>
      <p:pic>
        <p:nvPicPr>
          <p:cNvPr id="5" name="Content Placeholder 4">
            <a:extLst>
              <a:ext uri="{FF2B5EF4-FFF2-40B4-BE49-F238E27FC236}">
                <a16:creationId xmlns:a16="http://schemas.microsoft.com/office/drawing/2014/main" id="{416EA637-ED3C-F67F-69F4-F36E38AB9A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3002" y="1525001"/>
            <a:ext cx="8086725" cy="619125"/>
          </a:xfrm>
        </p:spPr>
      </p:pic>
      <p:pic>
        <p:nvPicPr>
          <p:cNvPr id="7" name="Picture 6" descr="A screenshot of a computer&#10;&#10;Description automatically generated">
            <a:extLst>
              <a:ext uri="{FF2B5EF4-FFF2-40B4-BE49-F238E27FC236}">
                <a16:creationId xmlns:a16="http://schemas.microsoft.com/office/drawing/2014/main" id="{FC11DC1E-36CF-B6AA-2609-46DCBFC8D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006" y="4480063"/>
            <a:ext cx="8010525" cy="1409700"/>
          </a:xfrm>
          <a:prstGeom prst="rect">
            <a:avLst/>
          </a:prstGeom>
        </p:spPr>
      </p:pic>
      <p:sp>
        <p:nvSpPr>
          <p:cNvPr id="8" name="TextBox 7">
            <a:extLst>
              <a:ext uri="{FF2B5EF4-FFF2-40B4-BE49-F238E27FC236}">
                <a16:creationId xmlns:a16="http://schemas.microsoft.com/office/drawing/2014/main" id="{B5EA61B5-EABD-58A6-FA98-7D7CDCC4CAE1}"/>
              </a:ext>
            </a:extLst>
          </p:cNvPr>
          <p:cNvSpPr txBox="1"/>
          <p:nvPr/>
        </p:nvSpPr>
        <p:spPr>
          <a:xfrm>
            <a:off x="3425686" y="2980836"/>
            <a:ext cx="5088835" cy="1477328"/>
          </a:xfrm>
          <a:prstGeom prst="rect">
            <a:avLst/>
          </a:prstGeom>
          <a:noFill/>
        </p:spPr>
        <p:txBody>
          <a:bodyPr wrap="square" rtlCol="0">
            <a:spAutoFit/>
          </a:bodyPr>
          <a:lstStyle/>
          <a:p>
            <a:r>
              <a:rPr lang="en-US" dirty="0">
                <a:solidFill>
                  <a:srgbClr val="FFC000"/>
                </a:solidFill>
              </a:rPr>
              <a:t>The word “wilderness,” is eremos in the Greek, it implies going to a place to be alone, which is what Jesus did as recorded in Luke chapter 4. He withdrew from the crowds and went to sit at the top of the Synagogue to have a talk with Father. </a:t>
            </a:r>
          </a:p>
        </p:txBody>
      </p:sp>
    </p:spTree>
    <p:extLst>
      <p:ext uri="{BB962C8B-B14F-4D97-AF65-F5344CB8AC3E}">
        <p14:creationId xmlns:p14="http://schemas.microsoft.com/office/powerpoint/2010/main" val="533590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C70A5-0B39-5FE0-17E8-FC7706A03E90}"/>
              </a:ext>
            </a:extLst>
          </p:cNvPr>
          <p:cNvSpPr>
            <a:spLocks noGrp="1"/>
          </p:cNvSpPr>
          <p:nvPr>
            <p:ph type="title"/>
          </p:nvPr>
        </p:nvSpPr>
        <p:spPr>
          <a:xfrm>
            <a:off x="838200" y="365125"/>
            <a:ext cx="10515600" cy="960092"/>
          </a:xfrm>
        </p:spPr>
        <p:txBody>
          <a:bodyPr>
            <a:normAutofit/>
          </a:bodyPr>
          <a:lstStyle/>
          <a:p>
            <a:pPr algn="ctr"/>
            <a:r>
              <a:rPr lang="en-US" sz="2400" dirty="0">
                <a:solidFill>
                  <a:srgbClr val="FFC000"/>
                </a:solidFill>
              </a:rPr>
              <a:t>Acts 8:37 I’ve shown this one to the class – several  people  sent it to me. </a:t>
            </a:r>
          </a:p>
        </p:txBody>
      </p:sp>
      <p:sp>
        <p:nvSpPr>
          <p:cNvPr id="3" name="Content Placeholder 2">
            <a:extLst>
              <a:ext uri="{FF2B5EF4-FFF2-40B4-BE49-F238E27FC236}">
                <a16:creationId xmlns:a16="http://schemas.microsoft.com/office/drawing/2014/main" id="{CCB71FE1-0AB0-E34B-2325-85712E52DADC}"/>
              </a:ext>
            </a:extLst>
          </p:cNvPr>
          <p:cNvSpPr>
            <a:spLocks noGrp="1"/>
          </p:cNvSpPr>
          <p:nvPr>
            <p:ph idx="1"/>
          </p:nvPr>
        </p:nvSpPr>
        <p:spPr/>
        <p:txBody>
          <a:bodyPr/>
          <a:lstStyle/>
          <a:p>
            <a:endParaRPr lang="en-US" dirty="0"/>
          </a:p>
        </p:txBody>
      </p:sp>
      <p:pic>
        <p:nvPicPr>
          <p:cNvPr id="4" name="Picture 3" descr="A group of black and white text&#10;&#10;Description automatically generated">
            <a:extLst>
              <a:ext uri="{FF2B5EF4-FFF2-40B4-BE49-F238E27FC236}">
                <a16:creationId xmlns:a16="http://schemas.microsoft.com/office/drawing/2014/main" id="{B0F665EF-C9F8-581A-E7B5-30DF4EB8C1A8}"/>
              </a:ext>
            </a:extLst>
          </p:cNvPr>
          <p:cNvPicPr>
            <a:picLocks noChangeAspect="1"/>
          </p:cNvPicPr>
          <p:nvPr/>
        </p:nvPicPr>
        <p:blipFill>
          <a:blip r:embed="rId2"/>
          <a:stretch>
            <a:fillRect/>
          </a:stretch>
        </p:blipFill>
        <p:spPr>
          <a:xfrm>
            <a:off x="1645602" y="2667000"/>
            <a:ext cx="8900795" cy="1524000"/>
          </a:xfrm>
          <a:prstGeom prst="rect">
            <a:avLst/>
          </a:prstGeom>
        </p:spPr>
      </p:pic>
    </p:spTree>
    <p:extLst>
      <p:ext uri="{BB962C8B-B14F-4D97-AF65-F5344CB8AC3E}">
        <p14:creationId xmlns:p14="http://schemas.microsoft.com/office/powerpoint/2010/main" val="681842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C514-DB50-FC3C-E675-28E5D789BCE8}"/>
              </a:ext>
            </a:extLst>
          </p:cNvPr>
          <p:cNvSpPr>
            <a:spLocks noGrp="1"/>
          </p:cNvSpPr>
          <p:nvPr>
            <p:ph type="title"/>
          </p:nvPr>
        </p:nvSpPr>
        <p:spPr/>
        <p:txBody>
          <a:bodyPr/>
          <a:lstStyle/>
          <a:p>
            <a:r>
              <a:rPr lang="en-US" dirty="0">
                <a:solidFill>
                  <a:srgbClr val="FFC000"/>
                </a:solidFill>
              </a:rPr>
              <a:t>From: Darryl Manning</a:t>
            </a:r>
            <a:br>
              <a:rPr lang="en-US" dirty="0">
                <a:solidFill>
                  <a:srgbClr val="FFC000"/>
                </a:solidFill>
              </a:rPr>
            </a:br>
            <a:r>
              <a:rPr lang="en-US" sz="1800" dirty="0">
                <a:solidFill>
                  <a:srgbClr val="FFC000"/>
                </a:solidFill>
              </a:rPr>
              <a:t>Acts 10:6</a:t>
            </a:r>
            <a:endParaRPr lang="en-US" dirty="0">
              <a:solidFill>
                <a:srgbClr val="FFC000"/>
              </a:solidFill>
            </a:endParaRPr>
          </a:p>
        </p:txBody>
      </p:sp>
      <p:pic>
        <p:nvPicPr>
          <p:cNvPr id="4" name="Content Placeholder 3">
            <a:extLst>
              <a:ext uri="{FF2B5EF4-FFF2-40B4-BE49-F238E27FC236}">
                <a16:creationId xmlns:a16="http://schemas.microsoft.com/office/drawing/2014/main" id="{82176CA7-F30F-48EB-5B8A-539D569995E3}"/>
              </a:ext>
            </a:extLst>
          </p:cNvPr>
          <p:cNvPicPr>
            <a:picLocks noGrp="1" noChangeAspect="1"/>
          </p:cNvPicPr>
          <p:nvPr>
            <p:ph idx="1"/>
          </p:nvPr>
        </p:nvPicPr>
        <p:blipFill>
          <a:blip r:embed="rId2"/>
          <a:stretch>
            <a:fillRect/>
          </a:stretch>
        </p:blipFill>
        <p:spPr>
          <a:xfrm>
            <a:off x="1302127" y="1567143"/>
            <a:ext cx="8876545" cy="1978314"/>
          </a:xfrm>
          <a:prstGeom prst="rect">
            <a:avLst/>
          </a:prstGeom>
        </p:spPr>
      </p:pic>
    </p:spTree>
    <p:extLst>
      <p:ext uri="{BB962C8B-B14F-4D97-AF65-F5344CB8AC3E}">
        <p14:creationId xmlns:p14="http://schemas.microsoft.com/office/powerpoint/2010/main" val="4214955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379DEF-1368-F095-E0A0-51327F3E2233}"/>
              </a:ext>
            </a:extLst>
          </p:cNvPr>
          <p:cNvPicPr>
            <a:picLocks noGrp="1" noChangeAspect="1"/>
          </p:cNvPicPr>
          <p:nvPr>
            <p:ph idx="1"/>
          </p:nvPr>
        </p:nvPicPr>
        <p:blipFill>
          <a:blip r:embed="rId2"/>
          <a:stretch>
            <a:fillRect/>
          </a:stretch>
        </p:blipFill>
        <p:spPr>
          <a:xfrm>
            <a:off x="838200" y="1285336"/>
            <a:ext cx="10515600" cy="4446722"/>
          </a:xfrm>
        </p:spPr>
      </p:pic>
    </p:spTree>
    <p:extLst>
      <p:ext uri="{BB962C8B-B14F-4D97-AF65-F5344CB8AC3E}">
        <p14:creationId xmlns:p14="http://schemas.microsoft.com/office/powerpoint/2010/main" val="3993222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5F06CF7-01BC-7BD4-1576-09F2A8340E8F}"/>
              </a:ext>
            </a:extLst>
          </p:cNvPr>
          <p:cNvPicPr>
            <a:picLocks noGrp="1" noChangeAspect="1"/>
          </p:cNvPicPr>
          <p:nvPr>
            <p:ph idx="1"/>
          </p:nvPr>
        </p:nvPicPr>
        <p:blipFill>
          <a:blip r:embed="rId2"/>
          <a:stretch>
            <a:fillRect/>
          </a:stretch>
        </p:blipFill>
        <p:spPr>
          <a:xfrm>
            <a:off x="1262571" y="1009291"/>
            <a:ext cx="9666857" cy="5167672"/>
          </a:xfrm>
        </p:spPr>
      </p:pic>
    </p:spTree>
    <p:extLst>
      <p:ext uri="{BB962C8B-B14F-4D97-AF65-F5344CB8AC3E}">
        <p14:creationId xmlns:p14="http://schemas.microsoft.com/office/powerpoint/2010/main" val="176947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0F25-A0F9-94BF-6895-07A7E71E6B74}"/>
              </a:ext>
            </a:extLst>
          </p:cNvPr>
          <p:cNvSpPr>
            <a:spLocks noGrp="1"/>
          </p:cNvSpPr>
          <p:nvPr>
            <p:ph type="title"/>
          </p:nvPr>
        </p:nvSpPr>
        <p:spPr/>
        <p:txBody>
          <a:bodyPr>
            <a:normAutofit fontScale="90000"/>
          </a:bodyPr>
          <a:lstStyle/>
          <a:p>
            <a:br>
              <a:rPr lang="en-US" dirty="0"/>
            </a:br>
            <a:r>
              <a:rPr lang="en-US" sz="1800" dirty="0"/>
              <a:t>NT:9999 NOTE: inserted word (x); This word was added by the translators for better readability in the English. There is no actual word in the Greek text. The word may be displayed in italics, or in parentheses or other brackets, to indicate that it is not in the original text. (Biblesoft's New Exhaustive Strong's Numbers and Concordance with Expanded Greek-Hebrew Dictionary. Copyright © 1994, 2003, 2006 Biblesoft, Inc. and International Bible Translators, Inc.)</a:t>
            </a:r>
            <a:br>
              <a:rPr lang="en-US" dirty="0"/>
            </a:br>
            <a:endParaRPr lang="en-US" dirty="0"/>
          </a:p>
        </p:txBody>
      </p:sp>
      <p:pic>
        <p:nvPicPr>
          <p:cNvPr id="7" name="Content Placeholder 6" descr="A screenshot of a computer&#10;&#10;Description automatically generated">
            <a:extLst>
              <a:ext uri="{FF2B5EF4-FFF2-40B4-BE49-F238E27FC236}">
                <a16:creationId xmlns:a16="http://schemas.microsoft.com/office/drawing/2014/main" id="{626AC915-222B-F3E3-0919-96F7BD49CAA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1444" y="2020957"/>
            <a:ext cx="7771036" cy="3796747"/>
          </a:xfrm>
        </p:spPr>
      </p:pic>
    </p:spTree>
    <p:extLst>
      <p:ext uri="{BB962C8B-B14F-4D97-AF65-F5344CB8AC3E}">
        <p14:creationId xmlns:p14="http://schemas.microsoft.com/office/powerpoint/2010/main" val="1441797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A3F5F1F-B278-720D-7A6B-61D65EFDEAE1}"/>
              </a:ext>
            </a:extLst>
          </p:cNvPr>
          <p:cNvPicPr>
            <a:picLocks noGrp="1" noChangeAspect="1"/>
          </p:cNvPicPr>
          <p:nvPr>
            <p:ph idx="1"/>
          </p:nvPr>
        </p:nvPicPr>
        <p:blipFill>
          <a:blip r:embed="rId2"/>
          <a:stretch>
            <a:fillRect/>
          </a:stretch>
        </p:blipFill>
        <p:spPr>
          <a:xfrm>
            <a:off x="1397000" y="1054100"/>
            <a:ext cx="8953500" cy="5122863"/>
          </a:xfrm>
        </p:spPr>
      </p:pic>
    </p:spTree>
    <p:extLst>
      <p:ext uri="{BB962C8B-B14F-4D97-AF65-F5344CB8AC3E}">
        <p14:creationId xmlns:p14="http://schemas.microsoft.com/office/powerpoint/2010/main" val="182642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F265F-E559-30DD-7ADB-CCAB7E237DB7}"/>
              </a:ext>
            </a:extLst>
          </p:cNvPr>
          <p:cNvSpPr>
            <a:spLocks noGrp="1"/>
          </p:cNvSpPr>
          <p:nvPr>
            <p:ph type="title"/>
          </p:nvPr>
        </p:nvSpPr>
        <p:spPr>
          <a:xfrm>
            <a:off x="838200" y="365125"/>
            <a:ext cx="10515600" cy="561975"/>
          </a:xfrm>
        </p:spPr>
        <p:txBody>
          <a:bodyPr>
            <a:normAutofit fontScale="90000"/>
          </a:bodyPr>
          <a:lstStyle/>
          <a:p>
            <a:br>
              <a:rPr lang="en-US" dirty="0">
                <a:solidFill>
                  <a:srgbClr val="FFC000"/>
                </a:solidFill>
              </a:rPr>
            </a:br>
            <a:br>
              <a:rPr lang="en-US" dirty="0">
                <a:solidFill>
                  <a:srgbClr val="FFC000"/>
                </a:solidFill>
              </a:rPr>
            </a:br>
            <a:r>
              <a:rPr lang="en-US" dirty="0">
                <a:solidFill>
                  <a:srgbClr val="FFC000"/>
                </a:solidFill>
              </a:rPr>
              <a:t>What does the word “mystery” mean? </a:t>
            </a:r>
          </a:p>
        </p:txBody>
      </p:sp>
      <p:pic>
        <p:nvPicPr>
          <p:cNvPr id="5" name="Content Placeholder 4" descr="A screenshot of a computer code&#10;&#10;Description automatically generated">
            <a:extLst>
              <a:ext uri="{FF2B5EF4-FFF2-40B4-BE49-F238E27FC236}">
                <a16:creationId xmlns:a16="http://schemas.microsoft.com/office/drawing/2014/main" id="{84E40CF5-FBAE-0AEC-D8FE-577A67EAF3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9653" y="2511287"/>
            <a:ext cx="8057114" cy="3697322"/>
          </a:xfrm>
        </p:spPr>
      </p:pic>
    </p:spTree>
    <p:extLst>
      <p:ext uri="{BB962C8B-B14F-4D97-AF65-F5344CB8AC3E}">
        <p14:creationId xmlns:p14="http://schemas.microsoft.com/office/powerpoint/2010/main" val="3197680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8A0C9-B37D-2DB8-E88B-CF944413F346}"/>
              </a:ext>
            </a:extLst>
          </p:cNvPr>
          <p:cNvSpPr>
            <a:spLocks noGrp="1"/>
          </p:cNvSpPr>
          <p:nvPr>
            <p:ph type="title"/>
          </p:nvPr>
        </p:nvSpPr>
        <p:spPr/>
        <p:txBody>
          <a:bodyPr/>
          <a:lstStyle/>
          <a:p>
            <a:r>
              <a:rPr lang="en-US" dirty="0">
                <a:solidFill>
                  <a:srgbClr val="FFC000"/>
                </a:solidFill>
              </a:rPr>
              <a:t>Are we a living Soul, or a life-giving Spirit? </a:t>
            </a:r>
          </a:p>
        </p:txBody>
      </p:sp>
      <p:pic>
        <p:nvPicPr>
          <p:cNvPr id="5" name="Content Placeholder 4">
            <a:extLst>
              <a:ext uri="{FF2B5EF4-FFF2-40B4-BE49-F238E27FC236}">
                <a16:creationId xmlns:a16="http://schemas.microsoft.com/office/drawing/2014/main" id="{4410F27B-A861-C1D2-7868-D6B1C123E5FD}"/>
              </a:ext>
            </a:extLst>
          </p:cNvPr>
          <p:cNvPicPr>
            <a:picLocks noGrp="1" noChangeAspect="1"/>
          </p:cNvPicPr>
          <p:nvPr>
            <p:ph idx="1"/>
          </p:nvPr>
        </p:nvPicPr>
        <p:blipFill>
          <a:blip r:embed="rId2"/>
          <a:stretch>
            <a:fillRect/>
          </a:stretch>
        </p:blipFill>
        <p:spPr>
          <a:xfrm>
            <a:off x="1848471" y="1562687"/>
            <a:ext cx="7991475" cy="676275"/>
          </a:xfrm>
        </p:spPr>
      </p:pic>
      <p:pic>
        <p:nvPicPr>
          <p:cNvPr id="7" name="Picture 6">
            <a:extLst>
              <a:ext uri="{FF2B5EF4-FFF2-40B4-BE49-F238E27FC236}">
                <a16:creationId xmlns:a16="http://schemas.microsoft.com/office/drawing/2014/main" id="{115999B0-52CB-2A63-7D8E-19F0155E5777}"/>
              </a:ext>
            </a:extLst>
          </p:cNvPr>
          <p:cNvPicPr>
            <a:picLocks noChangeAspect="1"/>
          </p:cNvPicPr>
          <p:nvPr/>
        </p:nvPicPr>
        <p:blipFill>
          <a:blip r:embed="rId3"/>
          <a:stretch>
            <a:fillRect/>
          </a:stretch>
        </p:blipFill>
        <p:spPr>
          <a:xfrm>
            <a:off x="1972295" y="2441298"/>
            <a:ext cx="7743825" cy="742950"/>
          </a:xfrm>
          <a:prstGeom prst="rect">
            <a:avLst/>
          </a:prstGeom>
        </p:spPr>
      </p:pic>
      <p:sp>
        <p:nvSpPr>
          <p:cNvPr id="8" name="TextBox 7">
            <a:extLst>
              <a:ext uri="{FF2B5EF4-FFF2-40B4-BE49-F238E27FC236}">
                <a16:creationId xmlns:a16="http://schemas.microsoft.com/office/drawing/2014/main" id="{0176A0E9-76DB-DD47-4192-3899BA6C2BBE}"/>
              </a:ext>
            </a:extLst>
          </p:cNvPr>
          <p:cNvSpPr txBox="1"/>
          <p:nvPr/>
        </p:nvSpPr>
        <p:spPr>
          <a:xfrm>
            <a:off x="3220278" y="3478696"/>
            <a:ext cx="5340626" cy="1200329"/>
          </a:xfrm>
          <a:prstGeom prst="rect">
            <a:avLst/>
          </a:prstGeom>
          <a:noFill/>
        </p:spPr>
        <p:txBody>
          <a:bodyPr wrap="square" rtlCol="0">
            <a:spAutoFit/>
          </a:bodyPr>
          <a:lstStyle/>
          <a:p>
            <a:pPr algn="ctr"/>
            <a:r>
              <a:rPr lang="en-US" dirty="0">
                <a:solidFill>
                  <a:srgbClr val="FFC000"/>
                </a:solidFill>
              </a:rPr>
              <a:t>We are not a Soul.</a:t>
            </a:r>
          </a:p>
          <a:p>
            <a:pPr algn="ctr"/>
            <a:endParaRPr lang="en-US" dirty="0">
              <a:solidFill>
                <a:srgbClr val="FFC000"/>
              </a:solidFill>
            </a:endParaRPr>
          </a:p>
          <a:p>
            <a:pPr algn="ctr"/>
            <a:r>
              <a:rPr lang="en-US" dirty="0">
                <a:solidFill>
                  <a:srgbClr val="FFC000"/>
                </a:solidFill>
              </a:rPr>
              <a:t>Adam was made a living being with Breath (Spirit). We are Visible Spirit, with Life giving Power.</a:t>
            </a:r>
          </a:p>
        </p:txBody>
      </p:sp>
    </p:spTree>
    <p:extLst>
      <p:ext uri="{BB962C8B-B14F-4D97-AF65-F5344CB8AC3E}">
        <p14:creationId xmlns:p14="http://schemas.microsoft.com/office/powerpoint/2010/main" val="1641791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2DE7E-0389-9252-E295-C0C26D80B99F}"/>
              </a:ext>
            </a:extLst>
          </p:cNvPr>
          <p:cNvSpPr>
            <a:spLocks noGrp="1"/>
          </p:cNvSpPr>
          <p:nvPr>
            <p:ph type="title"/>
          </p:nvPr>
        </p:nvSpPr>
        <p:spPr/>
        <p:txBody>
          <a:bodyPr/>
          <a:lstStyle/>
          <a:p>
            <a:r>
              <a:rPr lang="en-US" dirty="0">
                <a:solidFill>
                  <a:srgbClr val="FFC000"/>
                </a:solidFill>
              </a:rPr>
              <a:t>Revelation 21:23</a:t>
            </a:r>
          </a:p>
        </p:txBody>
      </p:sp>
      <p:pic>
        <p:nvPicPr>
          <p:cNvPr id="5" name="Content Placeholder 4" descr="A screenshot of a computer&#10;&#10;Description automatically generated">
            <a:extLst>
              <a:ext uri="{FF2B5EF4-FFF2-40B4-BE49-F238E27FC236}">
                <a16:creationId xmlns:a16="http://schemas.microsoft.com/office/drawing/2014/main" id="{C566E783-BA02-12F9-0BA1-8168E15A7F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664067"/>
            <a:ext cx="10515600" cy="2674453"/>
          </a:xfrm>
        </p:spPr>
      </p:pic>
    </p:spTree>
    <p:extLst>
      <p:ext uri="{BB962C8B-B14F-4D97-AF65-F5344CB8AC3E}">
        <p14:creationId xmlns:p14="http://schemas.microsoft.com/office/powerpoint/2010/main" val="3419604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2EB59-578D-372E-6569-0FBBF4625DB0}"/>
              </a:ext>
            </a:extLst>
          </p:cNvPr>
          <p:cNvSpPr>
            <a:spLocks noGrp="1"/>
          </p:cNvSpPr>
          <p:nvPr>
            <p:ph type="title"/>
          </p:nvPr>
        </p:nvSpPr>
        <p:spPr/>
        <p:txBody>
          <a:bodyPr/>
          <a:lstStyle/>
          <a:p>
            <a:r>
              <a:rPr lang="en-US" dirty="0">
                <a:solidFill>
                  <a:srgbClr val="FFC000"/>
                </a:solidFill>
              </a:rPr>
              <a:t>Mark 11:26</a:t>
            </a:r>
          </a:p>
        </p:txBody>
      </p:sp>
      <p:pic>
        <p:nvPicPr>
          <p:cNvPr id="5" name="Content Placeholder 4">
            <a:extLst>
              <a:ext uri="{FF2B5EF4-FFF2-40B4-BE49-F238E27FC236}">
                <a16:creationId xmlns:a16="http://schemas.microsoft.com/office/drawing/2014/main" id="{D7D1D61B-E2B5-F488-9134-722FF5BC03BF}"/>
              </a:ext>
            </a:extLst>
          </p:cNvPr>
          <p:cNvPicPr>
            <a:picLocks noGrp="1" noChangeAspect="1"/>
          </p:cNvPicPr>
          <p:nvPr>
            <p:ph idx="1"/>
          </p:nvPr>
        </p:nvPicPr>
        <p:blipFill>
          <a:blip r:embed="rId2"/>
          <a:stretch>
            <a:fillRect/>
          </a:stretch>
        </p:blipFill>
        <p:spPr>
          <a:xfrm>
            <a:off x="838200" y="2266950"/>
            <a:ext cx="10515600" cy="3067050"/>
          </a:xfrm>
        </p:spPr>
      </p:pic>
    </p:spTree>
    <p:extLst>
      <p:ext uri="{BB962C8B-B14F-4D97-AF65-F5344CB8AC3E}">
        <p14:creationId xmlns:p14="http://schemas.microsoft.com/office/powerpoint/2010/main" val="703189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A89A-E447-2F49-EE61-0ADB3E702D5C}"/>
              </a:ext>
            </a:extLst>
          </p:cNvPr>
          <p:cNvSpPr>
            <a:spLocks noGrp="1"/>
          </p:cNvSpPr>
          <p:nvPr>
            <p:ph type="title"/>
          </p:nvPr>
        </p:nvSpPr>
        <p:spPr/>
        <p:txBody>
          <a:bodyPr/>
          <a:lstStyle/>
          <a:p>
            <a:r>
              <a:rPr lang="en-US" dirty="0"/>
              <a:t>From Donna Irizarry: </a:t>
            </a:r>
          </a:p>
        </p:txBody>
      </p:sp>
      <p:pic>
        <p:nvPicPr>
          <p:cNvPr id="9" name="Content Placeholder 8">
            <a:extLst>
              <a:ext uri="{FF2B5EF4-FFF2-40B4-BE49-F238E27FC236}">
                <a16:creationId xmlns:a16="http://schemas.microsoft.com/office/drawing/2014/main" id="{69198D91-EC3F-1394-9B32-8495E8F6BCB6}"/>
              </a:ext>
            </a:extLst>
          </p:cNvPr>
          <p:cNvPicPr>
            <a:picLocks noGrp="1" noChangeAspect="1"/>
          </p:cNvPicPr>
          <p:nvPr>
            <p:ph idx="1"/>
          </p:nvPr>
        </p:nvPicPr>
        <p:blipFill>
          <a:blip r:embed="rId2"/>
          <a:stretch>
            <a:fillRect/>
          </a:stretch>
        </p:blipFill>
        <p:spPr>
          <a:xfrm>
            <a:off x="3216260" y="1825625"/>
            <a:ext cx="5759479" cy="4351338"/>
          </a:xfrm>
        </p:spPr>
      </p:pic>
    </p:spTree>
    <p:extLst>
      <p:ext uri="{BB962C8B-B14F-4D97-AF65-F5344CB8AC3E}">
        <p14:creationId xmlns:p14="http://schemas.microsoft.com/office/powerpoint/2010/main" val="98342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DC31651-29AB-7F50-36CB-D259E47E83DD}"/>
              </a:ext>
            </a:extLst>
          </p:cNvPr>
          <p:cNvPicPr>
            <a:picLocks noGrp="1" noChangeAspect="1"/>
          </p:cNvPicPr>
          <p:nvPr>
            <p:ph idx="1"/>
          </p:nvPr>
        </p:nvPicPr>
        <p:blipFill>
          <a:blip r:embed="rId2"/>
          <a:stretch>
            <a:fillRect/>
          </a:stretch>
        </p:blipFill>
        <p:spPr>
          <a:xfrm>
            <a:off x="2319131" y="980661"/>
            <a:ext cx="7633252" cy="5196302"/>
          </a:xfrm>
        </p:spPr>
      </p:pic>
    </p:spTree>
    <p:extLst>
      <p:ext uri="{BB962C8B-B14F-4D97-AF65-F5344CB8AC3E}">
        <p14:creationId xmlns:p14="http://schemas.microsoft.com/office/powerpoint/2010/main" val="337851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641473-B917-DA95-EA55-20DF074FF698}"/>
              </a:ext>
            </a:extLst>
          </p:cNvPr>
          <p:cNvSpPr txBox="1"/>
          <p:nvPr/>
        </p:nvSpPr>
        <p:spPr>
          <a:xfrm>
            <a:off x="1244600" y="507484"/>
            <a:ext cx="6096000" cy="461665"/>
          </a:xfrm>
          <a:prstGeom prst="rect">
            <a:avLst/>
          </a:prstGeom>
          <a:noFill/>
        </p:spPr>
        <p:txBody>
          <a:bodyPr wrap="square">
            <a:spAutoFit/>
          </a:bodyPr>
          <a:lstStyle/>
          <a:p>
            <a:r>
              <a:rPr lang="en-US" sz="2400" dirty="0">
                <a:solidFill>
                  <a:srgbClr val="FFC000"/>
                </a:solidFill>
              </a:rPr>
              <a:t>From Dan Taylor</a:t>
            </a:r>
          </a:p>
        </p:txBody>
      </p:sp>
      <p:pic>
        <p:nvPicPr>
          <p:cNvPr id="6" name="Picture 5">
            <a:extLst>
              <a:ext uri="{FF2B5EF4-FFF2-40B4-BE49-F238E27FC236}">
                <a16:creationId xmlns:a16="http://schemas.microsoft.com/office/drawing/2014/main" id="{6D7A11F8-CFA1-2657-0BD5-34FB1082DBB9}"/>
              </a:ext>
            </a:extLst>
          </p:cNvPr>
          <p:cNvPicPr>
            <a:picLocks noChangeAspect="1"/>
          </p:cNvPicPr>
          <p:nvPr/>
        </p:nvPicPr>
        <p:blipFill>
          <a:blip r:embed="rId2"/>
          <a:stretch>
            <a:fillRect/>
          </a:stretch>
        </p:blipFill>
        <p:spPr>
          <a:xfrm>
            <a:off x="705222" y="1201354"/>
            <a:ext cx="10516511" cy="2030144"/>
          </a:xfrm>
          <a:prstGeom prst="rect">
            <a:avLst/>
          </a:prstGeom>
        </p:spPr>
      </p:pic>
      <p:pic>
        <p:nvPicPr>
          <p:cNvPr id="8" name="Picture 7">
            <a:extLst>
              <a:ext uri="{FF2B5EF4-FFF2-40B4-BE49-F238E27FC236}">
                <a16:creationId xmlns:a16="http://schemas.microsoft.com/office/drawing/2014/main" id="{50E325C5-C1CB-262E-A689-9AB86983A480}"/>
              </a:ext>
            </a:extLst>
          </p:cNvPr>
          <p:cNvPicPr>
            <a:picLocks noChangeAspect="1"/>
          </p:cNvPicPr>
          <p:nvPr/>
        </p:nvPicPr>
        <p:blipFill>
          <a:blip r:embed="rId3"/>
          <a:stretch>
            <a:fillRect/>
          </a:stretch>
        </p:blipFill>
        <p:spPr>
          <a:xfrm>
            <a:off x="328447" y="3400463"/>
            <a:ext cx="11305255" cy="1938728"/>
          </a:xfrm>
          <a:prstGeom prst="rect">
            <a:avLst/>
          </a:prstGeom>
        </p:spPr>
      </p:pic>
    </p:spTree>
    <p:extLst>
      <p:ext uri="{BB962C8B-B14F-4D97-AF65-F5344CB8AC3E}">
        <p14:creationId xmlns:p14="http://schemas.microsoft.com/office/powerpoint/2010/main" val="2112045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F5EEBD-AC54-19C8-40CD-0D19C9A7D0D5}"/>
              </a:ext>
            </a:extLst>
          </p:cNvPr>
          <p:cNvPicPr>
            <a:picLocks noChangeAspect="1"/>
          </p:cNvPicPr>
          <p:nvPr/>
        </p:nvPicPr>
        <p:blipFill>
          <a:blip r:embed="rId2"/>
          <a:stretch>
            <a:fillRect/>
          </a:stretch>
        </p:blipFill>
        <p:spPr>
          <a:xfrm>
            <a:off x="297346" y="358223"/>
            <a:ext cx="11239500" cy="1238250"/>
          </a:xfrm>
          <a:prstGeom prst="rect">
            <a:avLst/>
          </a:prstGeom>
        </p:spPr>
      </p:pic>
      <p:pic>
        <p:nvPicPr>
          <p:cNvPr id="11" name="Picture 10">
            <a:extLst>
              <a:ext uri="{FF2B5EF4-FFF2-40B4-BE49-F238E27FC236}">
                <a16:creationId xmlns:a16="http://schemas.microsoft.com/office/drawing/2014/main" id="{03EBA06E-E19A-DCFB-A281-9EF905C321E2}"/>
              </a:ext>
            </a:extLst>
          </p:cNvPr>
          <p:cNvPicPr>
            <a:picLocks noChangeAspect="1"/>
          </p:cNvPicPr>
          <p:nvPr/>
        </p:nvPicPr>
        <p:blipFill>
          <a:blip r:embed="rId3"/>
          <a:stretch>
            <a:fillRect/>
          </a:stretch>
        </p:blipFill>
        <p:spPr>
          <a:xfrm>
            <a:off x="297345" y="1632916"/>
            <a:ext cx="11530219" cy="1221282"/>
          </a:xfrm>
          <a:prstGeom prst="rect">
            <a:avLst/>
          </a:prstGeom>
        </p:spPr>
      </p:pic>
      <p:pic>
        <p:nvPicPr>
          <p:cNvPr id="13" name="Picture 12">
            <a:extLst>
              <a:ext uri="{FF2B5EF4-FFF2-40B4-BE49-F238E27FC236}">
                <a16:creationId xmlns:a16="http://schemas.microsoft.com/office/drawing/2014/main" id="{659DABE0-4501-FFA4-6179-47536D689667}"/>
              </a:ext>
            </a:extLst>
          </p:cNvPr>
          <p:cNvPicPr>
            <a:picLocks noChangeAspect="1"/>
          </p:cNvPicPr>
          <p:nvPr/>
        </p:nvPicPr>
        <p:blipFill>
          <a:blip r:embed="rId4"/>
          <a:stretch>
            <a:fillRect/>
          </a:stretch>
        </p:blipFill>
        <p:spPr>
          <a:xfrm>
            <a:off x="852279" y="2965380"/>
            <a:ext cx="10420350" cy="1762125"/>
          </a:xfrm>
          <a:prstGeom prst="rect">
            <a:avLst/>
          </a:prstGeom>
        </p:spPr>
      </p:pic>
      <p:pic>
        <p:nvPicPr>
          <p:cNvPr id="15" name="Picture 14">
            <a:extLst>
              <a:ext uri="{FF2B5EF4-FFF2-40B4-BE49-F238E27FC236}">
                <a16:creationId xmlns:a16="http://schemas.microsoft.com/office/drawing/2014/main" id="{D5B61F49-8C1E-FFB2-7FEF-EC62D9E6BA54}"/>
              </a:ext>
            </a:extLst>
          </p:cNvPr>
          <p:cNvPicPr>
            <a:picLocks noChangeAspect="1"/>
          </p:cNvPicPr>
          <p:nvPr/>
        </p:nvPicPr>
        <p:blipFill>
          <a:blip r:embed="rId5"/>
          <a:stretch>
            <a:fillRect/>
          </a:stretch>
        </p:blipFill>
        <p:spPr>
          <a:xfrm>
            <a:off x="842338" y="4838687"/>
            <a:ext cx="10363616" cy="1799119"/>
          </a:xfrm>
          <a:prstGeom prst="rect">
            <a:avLst/>
          </a:prstGeom>
        </p:spPr>
      </p:pic>
    </p:spTree>
    <p:extLst>
      <p:ext uri="{BB962C8B-B14F-4D97-AF65-F5344CB8AC3E}">
        <p14:creationId xmlns:p14="http://schemas.microsoft.com/office/powerpoint/2010/main" val="2133932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DB45A0-1932-D87C-0449-99B9669B1B94}"/>
              </a:ext>
            </a:extLst>
          </p:cNvPr>
          <p:cNvPicPr>
            <a:picLocks noChangeAspect="1"/>
          </p:cNvPicPr>
          <p:nvPr/>
        </p:nvPicPr>
        <p:blipFill>
          <a:blip r:embed="rId2"/>
          <a:stretch>
            <a:fillRect/>
          </a:stretch>
        </p:blipFill>
        <p:spPr>
          <a:xfrm>
            <a:off x="0" y="1243705"/>
            <a:ext cx="12192000" cy="4370590"/>
          </a:xfrm>
          <a:prstGeom prst="rect">
            <a:avLst/>
          </a:prstGeom>
        </p:spPr>
      </p:pic>
      <p:sp>
        <p:nvSpPr>
          <p:cNvPr id="6" name="TextBox 5">
            <a:extLst>
              <a:ext uri="{FF2B5EF4-FFF2-40B4-BE49-F238E27FC236}">
                <a16:creationId xmlns:a16="http://schemas.microsoft.com/office/drawing/2014/main" id="{FA939ED0-E948-9D82-DCA9-16D37B1CA20B}"/>
              </a:ext>
            </a:extLst>
          </p:cNvPr>
          <p:cNvSpPr txBox="1"/>
          <p:nvPr/>
        </p:nvSpPr>
        <p:spPr>
          <a:xfrm>
            <a:off x="1060174" y="218661"/>
            <a:ext cx="7825409" cy="646331"/>
          </a:xfrm>
          <a:prstGeom prst="rect">
            <a:avLst/>
          </a:prstGeom>
          <a:noFill/>
        </p:spPr>
        <p:txBody>
          <a:bodyPr wrap="square" rtlCol="0">
            <a:spAutoFit/>
          </a:bodyPr>
          <a:lstStyle/>
          <a:p>
            <a:r>
              <a:rPr lang="en-US" dirty="0">
                <a:solidFill>
                  <a:srgbClr val="FFC000"/>
                </a:solidFill>
              </a:rPr>
              <a:t>This story of Lazarus being raised from the dead, shows where sometimes, the additions were helpful –very rarely though. </a:t>
            </a:r>
          </a:p>
        </p:txBody>
      </p:sp>
    </p:spTree>
    <p:extLst>
      <p:ext uri="{BB962C8B-B14F-4D97-AF65-F5344CB8AC3E}">
        <p14:creationId xmlns:p14="http://schemas.microsoft.com/office/powerpoint/2010/main" val="2518442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A4875-383C-73BE-DB92-62935834B736}"/>
              </a:ext>
            </a:extLst>
          </p:cNvPr>
          <p:cNvSpPr>
            <a:spLocks noGrp="1"/>
          </p:cNvSpPr>
          <p:nvPr>
            <p:ph type="title"/>
          </p:nvPr>
        </p:nvSpPr>
        <p:spPr/>
        <p:txBody>
          <a:bodyPr/>
          <a:lstStyle/>
          <a:p>
            <a:pPr algn="ctr"/>
            <a:r>
              <a:rPr lang="en-US" dirty="0"/>
              <a:t>What are the 9999 numbered words?</a:t>
            </a:r>
          </a:p>
        </p:txBody>
      </p:sp>
      <p:pic>
        <p:nvPicPr>
          <p:cNvPr id="5" name="Content Placeholder 4">
            <a:extLst>
              <a:ext uri="{FF2B5EF4-FFF2-40B4-BE49-F238E27FC236}">
                <a16:creationId xmlns:a16="http://schemas.microsoft.com/office/drawing/2014/main" id="{DEB8318C-EAFB-736D-294B-C119A2EB43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501900"/>
            <a:ext cx="10515600" cy="1847850"/>
          </a:xfrm>
        </p:spPr>
      </p:pic>
    </p:spTree>
    <p:extLst>
      <p:ext uri="{BB962C8B-B14F-4D97-AF65-F5344CB8AC3E}">
        <p14:creationId xmlns:p14="http://schemas.microsoft.com/office/powerpoint/2010/main" val="2442192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B38F61-482C-57AD-593D-CEF5519CBDDD}"/>
              </a:ext>
            </a:extLst>
          </p:cNvPr>
          <p:cNvPicPr>
            <a:picLocks noChangeAspect="1"/>
          </p:cNvPicPr>
          <p:nvPr/>
        </p:nvPicPr>
        <p:blipFill>
          <a:blip r:embed="rId2"/>
          <a:stretch>
            <a:fillRect/>
          </a:stretch>
        </p:blipFill>
        <p:spPr>
          <a:xfrm>
            <a:off x="854765" y="160753"/>
            <a:ext cx="10482470" cy="1273123"/>
          </a:xfrm>
          <a:prstGeom prst="rect">
            <a:avLst/>
          </a:prstGeom>
        </p:spPr>
      </p:pic>
      <p:pic>
        <p:nvPicPr>
          <p:cNvPr id="7" name="Picture 6">
            <a:extLst>
              <a:ext uri="{FF2B5EF4-FFF2-40B4-BE49-F238E27FC236}">
                <a16:creationId xmlns:a16="http://schemas.microsoft.com/office/drawing/2014/main" id="{8F1933FC-A58C-CF06-70AD-E55E17B8811C}"/>
              </a:ext>
            </a:extLst>
          </p:cNvPr>
          <p:cNvPicPr>
            <a:picLocks noChangeAspect="1"/>
          </p:cNvPicPr>
          <p:nvPr/>
        </p:nvPicPr>
        <p:blipFill>
          <a:blip r:embed="rId3"/>
          <a:stretch>
            <a:fillRect/>
          </a:stretch>
        </p:blipFill>
        <p:spPr>
          <a:xfrm>
            <a:off x="1789044" y="1433876"/>
            <a:ext cx="9071113" cy="1154904"/>
          </a:xfrm>
          <a:prstGeom prst="rect">
            <a:avLst/>
          </a:prstGeom>
        </p:spPr>
      </p:pic>
      <p:pic>
        <p:nvPicPr>
          <p:cNvPr id="9" name="Picture 8">
            <a:extLst>
              <a:ext uri="{FF2B5EF4-FFF2-40B4-BE49-F238E27FC236}">
                <a16:creationId xmlns:a16="http://schemas.microsoft.com/office/drawing/2014/main" id="{F7BF72DA-A43E-1F06-FAA1-220DDA9535AB}"/>
              </a:ext>
            </a:extLst>
          </p:cNvPr>
          <p:cNvPicPr>
            <a:picLocks noChangeAspect="1"/>
          </p:cNvPicPr>
          <p:nvPr/>
        </p:nvPicPr>
        <p:blipFill>
          <a:blip r:embed="rId4"/>
          <a:stretch>
            <a:fillRect/>
          </a:stretch>
        </p:blipFill>
        <p:spPr>
          <a:xfrm>
            <a:off x="1331843" y="2588780"/>
            <a:ext cx="9344025" cy="1466850"/>
          </a:xfrm>
          <a:prstGeom prst="rect">
            <a:avLst/>
          </a:prstGeom>
        </p:spPr>
      </p:pic>
      <p:sp>
        <p:nvSpPr>
          <p:cNvPr id="10" name="TextBox 9">
            <a:extLst>
              <a:ext uri="{FF2B5EF4-FFF2-40B4-BE49-F238E27FC236}">
                <a16:creationId xmlns:a16="http://schemas.microsoft.com/office/drawing/2014/main" id="{37C223A2-7038-5DB1-76E6-9F83ED7DC827}"/>
              </a:ext>
            </a:extLst>
          </p:cNvPr>
          <p:cNvSpPr txBox="1"/>
          <p:nvPr/>
        </p:nvSpPr>
        <p:spPr>
          <a:xfrm>
            <a:off x="1981200" y="4631635"/>
            <a:ext cx="8010939" cy="1477328"/>
          </a:xfrm>
          <a:prstGeom prst="rect">
            <a:avLst/>
          </a:prstGeom>
          <a:noFill/>
        </p:spPr>
        <p:txBody>
          <a:bodyPr wrap="square" rtlCol="0">
            <a:spAutoFit/>
          </a:bodyPr>
          <a:lstStyle/>
          <a:p>
            <a:r>
              <a:rPr lang="en-US" dirty="0">
                <a:solidFill>
                  <a:srgbClr val="FFC000"/>
                </a:solidFill>
              </a:rPr>
              <a:t>Dan, You discovered a very large Gold Boulder of Truth – Jesus did not go to heaven as was supposed. Of course he was already with Father. He went somewhere else to help another people, and then came back to share what Paul and the Apostle had not yet seen with wide-open-eye. He taught Paul, then John, and then the other disciples. Wowsers! </a:t>
            </a:r>
          </a:p>
        </p:txBody>
      </p:sp>
    </p:spTree>
    <p:extLst>
      <p:ext uri="{BB962C8B-B14F-4D97-AF65-F5344CB8AC3E}">
        <p14:creationId xmlns:p14="http://schemas.microsoft.com/office/powerpoint/2010/main" val="3054672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E34714-915C-61BD-34AD-4CF20D33AB19}"/>
              </a:ext>
            </a:extLst>
          </p:cNvPr>
          <p:cNvPicPr>
            <a:picLocks noChangeAspect="1"/>
          </p:cNvPicPr>
          <p:nvPr/>
        </p:nvPicPr>
        <p:blipFill>
          <a:blip r:embed="rId2"/>
          <a:stretch>
            <a:fillRect/>
          </a:stretch>
        </p:blipFill>
        <p:spPr>
          <a:xfrm>
            <a:off x="74361" y="50456"/>
            <a:ext cx="11912259" cy="2122901"/>
          </a:xfrm>
          <a:prstGeom prst="rect">
            <a:avLst/>
          </a:prstGeom>
        </p:spPr>
      </p:pic>
      <p:pic>
        <p:nvPicPr>
          <p:cNvPr id="8" name="Picture 7">
            <a:extLst>
              <a:ext uri="{FF2B5EF4-FFF2-40B4-BE49-F238E27FC236}">
                <a16:creationId xmlns:a16="http://schemas.microsoft.com/office/drawing/2014/main" id="{398D30B6-10B4-41BA-9013-C0D3AB21DEE6}"/>
              </a:ext>
            </a:extLst>
          </p:cNvPr>
          <p:cNvPicPr>
            <a:picLocks noChangeAspect="1"/>
          </p:cNvPicPr>
          <p:nvPr/>
        </p:nvPicPr>
        <p:blipFill>
          <a:blip r:embed="rId3"/>
          <a:stretch>
            <a:fillRect/>
          </a:stretch>
        </p:blipFill>
        <p:spPr>
          <a:xfrm>
            <a:off x="424070" y="2242811"/>
            <a:ext cx="11562550" cy="768865"/>
          </a:xfrm>
          <a:prstGeom prst="rect">
            <a:avLst/>
          </a:prstGeom>
        </p:spPr>
      </p:pic>
      <p:pic>
        <p:nvPicPr>
          <p:cNvPr id="10" name="Picture 9">
            <a:extLst>
              <a:ext uri="{FF2B5EF4-FFF2-40B4-BE49-F238E27FC236}">
                <a16:creationId xmlns:a16="http://schemas.microsoft.com/office/drawing/2014/main" id="{C2D9FFE3-18B7-54CC-006E-A00A3AC7FBA4}"/>
              </a:ext>
            </a:extLst>
          </p:cNvPr>
          <p:cNvPicPr>
            <a:picLocks noChangeAspect="1"/>
          </p:cNvPicPr>
          <p:nvPr/>
        </p:nvPicPr>
        <p:blipFill>
          <a:blip r:embed="rId4"/>
          <a:stretch>
            <a:fillRect/>
          </a:stretch>
        </p:blipFill>
        <p:spPr>
          <a:xfrm>
            <a:off x="209550" y="2847975"/>
            <a:ext cx="11772900" cy="1162050"/>
          </a:xfrm>
          <a:prstGeom prst="rect">
            <a:avLst/>
          </a:prstGeom>
        </p:spPr>
      </p:pic>
      <p:sp>
        <p:nvSpPr>
          <p:cNvPr id="11" name="TextBox 10">
            <a:extLst>
              <a:ext uri="{FF2B5EF4-FFF2-40B4-BE49-F238E27FC236}">
                <a16:creationId xmlns:a16="http://schemas.microsoft.com/office/drawing/2014/main" id="{2F84F5A0-DE11-1A86-1D95-8F5A8E003015}"/>
              </a:ext>
            </a:extLst>
          </p:cNvPr>
          <p:cNvSpPr txBox="1"/>
          <p:nvPr/>
        </p:nvSpPr>
        <p:spPr>
          <a:xfrm>
            <a:off x="523460" y="4010025"/>
            <a:ext cx="11145080" cy="461665"/>
          </a:xfrm>
          <a:prstGeom prst="rect">
            <a:avLst/>
          </a:prstGeom>
          <a:noFill/>
        </p:spPr>
        <p:txBody>
          <a:bodyPr wrap="square" rtlCol="0">
            <a:spAutoFit/>
          </a:bodyPr>
          <a:lstStyle/>
          <a:p>
            <a:r>
              <a:rPr lang="en-US" sz="1200" dirty="0">
                <a:solidFill>
                  <a:srgbClr val="FFC000"/>
                </a:solidFill>
              </a:rPr>
              <a:t>The following verses have these words fully written out or in various forms. Therefore, I can see why the translators would add this to the end of the book of Romans and Paul’s others books.</a:t>
            </a:r>
          </a:p>
        </p:txBody>
      </p:sp>
      <p:pic>
        <p:nvPicPr>
          <p:cNvPr id="13" name="Picture 12">
            <a:extLst>
              <a:ext uri="{FF2B5EF4-FFF2-40B4-BE49-F238E27FC236}">
                <a16:creationId xmlns:a16="http://schemas.microsoft.com/office/drawing/2014/main" id="{8D014EC9-1E06-AC76-16B5-14AD8346FD24}"/>
              </a:ext>
            </a:extLst>
          </p:cNvPr>
          <p:cNvPicPr>
            <a:picLocks noChangeAspect="1"/>
          </p:cNvPicPr>
          <p:nvPr/>
        </p:nvPicPr>
        <p:blipFill>
          <a:blip r:embed="rId5"/>
          <a:stretch>
            <a:fillRect/>
          </a:stretch>
        </p:blipFill>
        <p:spPr>
          <a:xfrm>
            <a:off x="1091777" y="4471690"/>
            <a:ext cx="9877425" cy="2214032"/>
          </a:xfrm>
          <a:prstGeom prst="rect">
            <a:avLst/>
          </a:prstGeom>
        </p:spPr>
      </p:pic>
    </p:spTree>
    <p:extLst>
      <p:ext uri="{BB962C8B-B14F-4D97-AF65-F5344CB8AC3E}">
        <p14:creationId xmlns:p14="http://schemas.microsoft.com/office/powerpoint/2010/main" val="592614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B0FC88-09CA-2FEA-9623-1F86169670EC}"/>
              </a:ext>
            </a:extLst>
          </p:cNvPr>
          <p:cNvPicPr>
            <a:picLocks noChangeAspect="1"/>
          </p:cNvPicPr>
          <p:nvPr/>
        </p:nvPicPr>
        <p:blipFill>
          <a:blip r:embed="rId2"/>
          <a:stretch>
            <a:fillRect/>
          </a:stretch>
        </p:blipFill>
        <p:spPr>
          <a:xfrm>
            <a:off x="69850" y="0"/>
            <a:ext cx="11982450" cy="2509923"/>
          </a:xfrm>
          <a:prstGeom prst="rect">
            <a:avLst/>
          </a:prstGeom>
        </p:spPr>
      </p:pic>
      <p:pic>
        <p:nvPicPr>
          <p:cNvPr id="9" name="Picture 8">
            <a:extLst>
              <a:ext uri="{FF2B5EF4-FFF2-40B4-BE49-F238E27FC236}">
                <a16:creationId xmlns:a16="http://schemas.microsoft.com/office/drawing/2014/main" id="{15B898D1-6105-A504-F564-C7C30E42ECF6}"/>
              </a:ext>
            </a:extLst>
          </p:cNvPr>
          <p:cNvPicPr>
            <a:picLocks noChangeAspect="1"/>
          </p:cNvPicPr>
          <p:nvPr/>
        </p:nvPicPr>
        <p:blipFill>
          <a:blip r:embed="rId3"/>
          <a:stretch>
            <a:fillRect/>
          </a:stretch>
        </p:blipFill>
        <p:spPr>
          <a:xfrm>
            <a:off x="384313" y="2428900"/>
            <a:ext cx="11502888" cy="2000199"/>
          </a:xfrm>
          <a:prstGeom prst="rect">
            <a:avLst/>
          </a:prstGeom>
        </p:spPr>
      </p:pic>
      <p:pic>
        <p:nvPicPr>
          <p:cNvPr id="11" name="Picture 10">
            <a:extLst>
              <a:ext uri="{FF2B5EF4-FFF2-40B4-BE49-F238E27FC236}">
                <a16:creationId xmlns:a16="http://schemas.microsoft.com/office/drawing/2014/main" id="{7EAB7BE5-A4BB-72EF-11CF-E8B1AC7F9B1B}"/>
              </a:ext>
            </a:extLst>
          </p:cNvPr>
          <p:cNvPicPr>
            <a:picLocks noChangeAspect="1"/>
          </p:cNvPicPr>
          <p:nvPr/>
        </p:nvPicPr>
        <p:blipFill>
          <a:blip r:embed="rId4"/>
          <a:stretch>
            <a:fillRect/>
          </a:stretch>
        </p:blipFill>
        <p:spPr>
          <a:xfrm>
            <a:off x="1174680" y="4485861"/>
            <a:ext cx="9153525" cy="2246864"/>
          </a:xfrm>
          <a:prstGeom prst="rect">
            <a:avLst/>
          </a:prstGeom>
        </p:spPr>
      </p:pic>
    </p:spTree>
    <p:extLst>
      <p:ext uri="{BB962C8B-B14F-4D97-AF65-F5344CB8AC3E}">
        <p14:creationId xmlns:p14="http://schemas.microsoft.com/office/powerpoint/2010/main" val="911817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AC2B3F-E9AC-5C04-DD5D-40B004ACD7B2}"/>
              </a:ext>
            </a:extLst>
          </p:cNvPr>
          <p:cNvPicPr>
            <a:picLocks noChangeAspect="1"/>
          </p:cNvPicPr>
          <p:nvPr/>
        </p:nvPicPr>
        <p:blipFill>
          <a:blip r:embed="rId2"/>
          <a:stretch>
            <a:fillRect/>
          </a:stretch>
        </p:blipFill>
        <p:spPr>
          <a:xfrm>
            <a:off x="765110" y="242596"/>
            <a:ext cx="10431625" cy="2892490"/>
          </a:xfrm>
          <a:prstGeom prst="rect">
            <a:avLst/>
          </a:prstGeom>
        </p:spPr>
      </p:pic>
      <p:pic>
        <p:nvPicPr>
          <p:cNvPr id="3" name="Picture 2">
            <a:extLst>
              <a:ext uri="{FF2B5EF4-FFF2-40B4-BE49-F238E27FC236}">
                <a16:creationId xmlns:a16="http://schemas.microsoft.com/office/drawing/2014/main" id="{4F844542-8798-6CC3-13F4-B8713F9400EE}"/>
              </a:ext>
            </a:extLst>
          </p:cNvPr>
          <p:cNvPicPr>
            <a:picLocks noChangeAspect="1"/>
          </p:cNvPicPr>
          <p:nvPr/>
        </p:nvPicPr>
        <p:blipFill>
          <a:blip r:embed="rId3"/>
          <a:stretch>
            <a:fillRect/>
          </a:stretch>
        </p:blipFill>
        <p:spPr>
          <a:xfrm>
            <a:off x="270588" y="3284376"/>
            <a:ext cx="11299371" cy="3112842"/>
          </a:xfrm>
          <a:prstGeom prst="rect">
            <a:avLst/>
          </a:prstGeom>
        </p:spPr>
      </p:pic>
    </p:spTree>
    <p:extLst>
      <p:ext uri="{BB962C8B-B14F-4D97-AF65-F5344CB8AC3E}">
        <p14:creationId xmlns:p14="http://schemas.microsoft.com/office/powerpoint/2010/main" val="618175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1AFBE8-1C69-6CEC-4668-E3433F8E8BBE}"/>
              </a:ext>
            </a:extLst>
          </p:cNvPr>
          <p:cNvSpPr txBox="1"/>
          <p:nvPr/>
        </p:nvSpPr>
        <p:spPr>
          <a:xfrm>
            <a:off x="814536" y="215986"/>
            <a:ext cx="6097554" cy="646331"/>
          </a:xfrm>
          <a:prstGeom prst="rect">
            <a:avLst/>
          </a:prstGeom>
          <a:noFill/>
        </p:spPr>
        <p:txBody>
          <a:bodyPr wrap="square">
            <a:spAutoFit/>
          </a:bodyPr>
          <a:lstStyle/>
          <a:p>
            <a:r>
              <a:rPr lang="en-US" dirty="0"/>
              <a:t>Revelation/ search for added text:</a:t>
            </a:r>
          </a:p>
          <a:p>
            <a:r>
              <a:rPr lang="en-US" dirty="0"/>
              <a:t>Chapter 1 </a:t>
            </a:r>
          </a:p>
        </p:txBody>
      </p:sp>
      <p:pic>
        <p:nvPicPr>
          <p:cNvPr id="4" name="Picture 3">
            <a:extLst>
              <a:ext uri="{FF2B5EF4-FFF2-40B4-BE49-F238E27FC236}">
                <a16:creationId xmlns:a16="http://schemas.microsoft.com/office/drawing/2014/main" id="{A1A8A1FA-B527-1EA0-811D-A1696E3E68BD}"/>
              </a:ext>
            </a:extLst>
          </p:cNvPr>
          <p:cNvPicPr>
            <a:picLocks noChangeAspect="1"/>
          </p:cNvPicPr>
          <p:nvPr/>
        </p:nvPicPr>
        <p:blipFill>
          <a:blip r:embed="rId2"/>
          <a:stretch>
            <a:fillRect/>
          </a:stretch>
        </p:blipFill>
        <p:spPr>
          <a:xfrm>
            <a:off x="966159" y="959152"/>
            <a:ext cx="9316528" cy="1109568"/>
          </a:xfrm>
          <a:prstGeom prst="rect">
            <a:avLst/>
          </a:prstGeom>
        </p:spPr>
      </p:pic>
      <p:pic>
        <p:nvPicPr>
          <p:cNvPr id="5" name="Picture 4">
            <a:extLst>
              <a:ext uri="{FF2B5EF4-FFF2-40B4-BE49-F238E27FC236}">
                <a16:creationId xmlns:a16="http://schemas.microsoft.com/office/drawing/2014/main" id="{088AAC17-116F-2E5F-A1E7-82304764F57B}"/>
              </a:ext>
            </a:extLst>
          </p:cNvPr>
          <p:cNvPicPr>
            <a:picLocks noChangeAspect="1"/>
          </p:cNvPicPr>
          <p:nvPr/>
        </p:nvPicPr>
        <p:blipFill>
          <a:blip r:embed="rId3"/>
          <a:stretch>
            <a:fillRect/>
          </a:stretch>
        </p:blipFill>
        <p:spPr>
          <a:xfrm>
            <a:off x="814536" y="2378677"/>
            <a:ext cx="10215416" cy="3797835"/>
          </a:xfrm>
          <a:prstGeom prst="rect">
            <a:avLst/>
          </a:prstGeom>
        </p:spPr>
      </p:pic>
    </p:spTree>
    <p:extLst>
      <p:ext uri="{BB962C8B-B14F-4D97-AF65-F5344CB8AC3E}">
        <p14:creationId xmlns:p14="http://schemas.microsoft.com/office/powerpoint/2010/main" val="4083408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18D69B-FF5B-25E0-AEE7-976B96023FE1}"/>
              </a:ext>
            </a:extLst>
          </p:cNvPr>
          <p:cNvSpPr txBox="1"/>
          <p:nvPr/>
        </p:nvSpPr>
        <p:spPr>
          <a:xfrm>
            <a:off x="243696" y="194594"/>
            <a:ext cx="6094562" cy="378565"/>
          </a:xfrm>
          <a:prstGeom prst="rect">
            <a:avLst/>
          </a:prstGeom>
          <a:noFill/>
        </p:spPr>
        <p:txBody>
          <a:bodyPr wrap="square">
            <a:spAutoFit/>
          </a:bodyPr>
          <a:lstStyle/>
          <a:p>
            <a:pPr marL="0" marR="0">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Revelation Chapter 2</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25573B75-A808-8D5F-7237-4248949F123B}"/>
              </a:ext>
            </a:extLst>
          </p:cNvPr>
          <p:cNvPicPr>
            <a:picLocks noChangeAspect="1"/>
          </p:cNvPicPr>
          <p:nvPr/>
        </p:nvPicPr>
        <p:blipFill>
          <a:blip r:embed="rId2"/>
          <a:stretch>
            <a:fillRect/>
          </a:stretch>
        </p:blipFill>
        <p:spPr>
          <a:xfrm>
            <a:off x="923026" y="1045934"/>
            <a:ext cx="9342408" cy="1524738"/>
          </a:xfrm>
          <a:prstGeom prst="rect">
            <a:avLst/>
          </a:prstGeom>
        </p:spPr>
      </p:pic>
      <p:sp>
        <p:nvSpPr>
          <p:cNvPr id="11" name="TextBox 10">
            <a:extLst>
              <a:ext uri="{FF2B5EF4-FFF2-40B4-BE49-F238E27FC236}">
                <a16:creationId xmlns:a16="http://schemas.microsoft.com/office/drawing/2014/main" id="{A14513F6-438F-B991-4040-CEDA08776575}"/>
              </a:ext>
            </a:extLst>
          </p:cNvPr>
          <p:cNvSpPr txBox="1"/>
          <p:nvPr/>
        </p:nvSpPr>
        <p:spPr>
          <a:xfrm>
            <a:off x="536994" y="2664882"/>
            <a:ext cx="6094562" cy="378565"/>
          </a:xfrm>
          <a:prstGeom prst="rect">
            <a:avLst/>
          </a:prstGeom>
          <a:noFill/>
        </p:spPr>
        <p:txBody>
          <a:bodyPr wrap="square">
            <a:spAutoFit/>
          </a:bodyPr>
          <a:lstStyle/>
          <a:p>
            <a:pPr marL="0" marR="0">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Chapter 12</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6455C6D1-BF9A-114E-DBD0-121964D2B12E}"/>
              </a:ext>
            </a:extLst>
          </p:cNvPr>
          <p:cNvPicPr>
            <a:picLocks noChangeAspect="1"/>
          </p:cNvPicPr>
          <p:nvPr/>
        </p:nvPicPr>
        <p:blipFill>
          <a:blip r:embed="rId3"/>
          <a:stretch>
            <a:fillRect/>
          </a:stretch>
        </p:blipFill>
        <p:spPr>
          <a:xfrm>
            <a:off x="1397478" y="3369220"/>
            <a:ext cx="8591909" cy="1635097"/>
          </a:xfrm>
          <a:prstGeom prst="rect">
            <a:avLst/>
          </a:prstGeom>
        </p:spPr>
      </p:pic>
      <p:sp>
        <p:nvSpPr>
          <p:cNvPr id="13" name="TextBox 12">
            <a:extLst>
              <a:ext uri="{FF2B5EF4-FFF2-40B4-BE49-F238E27FC236}">
                <a16:creationId xmlns:a16="http://schemas.microsoft.com/office/drawing/2014/main" id="{17867A75-071A-B7B7-BB13-966C0C167C48}"/>
              </a:ext>
            </a:extLst>
          </p:cNvPr>
          <p:cNvSpPr txBox="1"/>
          <p:nvPr/>
        </p:nvSpPr>
        <p:spPr>
          <a:xfrm>
            <a:off x="1397478" y="5313872"/>
            <a:ext cx="9005979" cy="646331"/>
          </a:xfrm>
          <a:prstGeom prst="rect">
            <a:avLst/>
          </a:prstGeom>
          <a:noFill/>
        </p:spPr>
        <p:txBody>
          <a:bodyPr wrap="square" rtlCol="0">
            <a:spAutoFit/>
          </a:bodyPr>
          <a:lstStyle/>
          <a:p>
            <a:r>
              <a:rPr lang="en-US" dirty="0"/>
              <a:t>The word “woe,” was translated from NT:3759 </a:t>
            </a:r>
            <a:r>
              <a:rPr lang="en-US" dirty="0" err="1"/>
              <a:t>ouai</a:t>
            </a:r>
            <a:r>
              <a:rPr lang="en-US" dirty="0"/>
              <a:t> (oo’-ah’-ee) a primary exclamation of grief, as in feeling sorry for a person or situation. Not a term of judgment or punishment. </a:t>
            </a:r>
          </a:p>
        </p:txBody>
      </p:sp>
    </p:spTree>
    <p:extLst>
      <p:ext uri="{BB962C8B-B14F-4D97-AF65-F5344CB8AC3E}">
        <p14:creationId xmlns:p14="http://schemas.microsoft.com/office/powerpoint/2010/main" val="3171923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038B20-3CED-E69B-4794-206CB8EE44CB}"/>
              </a:ext>
            </a:extLst>
          </p:cNvPr>
          <p:cNvPicPr>
            <a:picLocks noChangeAspect="1"/>
          </p:cNvPicPr>
          <p:nvPr/>
        </p:nvPicPr>
        <p:blipFill>
          <a:blip r:embed="rId2"/>
          <a:stretch>
            <a:fillRect/>
          </a:stretch>
        </p:blipFill>
        <p:spPr>
          <a:xfrm>
            <a:off x="980813" y="223934"/>
            <a:ext cx="10230374" cy="6634065"/>
          </a:xfrm>
          <a:prstGeom prst="rect">
            <a:avLst/>
          </a:prstGeom>
        </p:spPr>
      </p:pic>
    </p:spTree>
    <p:extLst>
      <p:ext uri="{BB962C8B-B14F-4D97-AF65-F5344CB8AC3E}">
        <p14:creationId xmlns:p14="http://schemas.microsoft.com/office/powerpoint/2010/main" val="2480044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F80B3-CE96-B392-48B5-CA1B3313DFFA}"/>
              </a:ext>
            </a:extLst>
          </p:cNvPr>
          <p:cNvPicPr>
            <a:picLocks noChangeAspect="1"/>
          </p:cNvPicPr>
          <p:nvPr/>
        </p:nvPicPr>
        <p:blipFill>
          <a:blip r:embed="rId2"/>
          <a:stretch>
            <a:fillRect/>
          </a:stretch>
        </p:blipFill>
        <p:spPr>
          <a:xfrm>
            <a:off x="0" y="32445"/>
            <a:ext cx="12192000" cy="6793109"/>
          </a:xfrm>
          <a:prstGeom prst="rect">
            <a:avLst/>
          </a:prstGeom>
        </p:spPr>
      </p:pic>
    </p:spTree>
    <p:extLst>
      <p:ext uri="{BB962C8B-B14F-4D97-AF65-F5344CB8AC3E}">
        <p14:creationId xmlns:p14="http://schemas.microsoft.com/office/powerpoint/2010/main" val="41075338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EB8D91-94B7-CBD8-64A8-C7094258C640}"/>
              </a:ext>
            </a:extLst>
          </p:cNvPr>
          <p:cNvSpPr txBox="1"/>
          <p:nvPr/>
        </p:nvSpPr>
        <p:spPr>
          <a:xfrm>
            <a:off x="597529" y="525101"/>
            <a:ext cx="10302843" cy="6740307"/>
          </a:xfrm>
          <a:prstGeom prst="rect">
            <a:avLst/>
          </a:prstGeom>
          <a:noFill/>
        </p:spPr>
        <p:txBody>
          <a:bodyPr wrap="square" rtlCol="0">
            <a:spAutoFit/>
          </a:bodyPr>
          <a:lstStyle/>
          <a:p>
            <a:r>
              <a:rPr lang="en-US" dirty="0">
                <a:solidFill>
                  <a:srgbClr val="FF6600"/>
                </a:solidFill>
              </a:rPr>
              <a:t>John 1:1-3</a:t>
            </a:r>
          </a:p>
          <a:p>
            <a:endParaRPr lang="en-US" dirty="0">
              <a:solidFill>
                <a:srgbClr val="FF6600"/>
              </a:solidFill>
            </a:endParaRPr>
          </a:p>
          <a:p>
            <a:r>
              <a:rPr lang="en-US" dirty="0">
                <a:solidFill>
                  <a:srgbClr val="FF6600"/>
                </a:solidFill>
              </a:rPr>
              <a:t>In principle thought I was the spoken word. </a:t>
            </a:r>
          </a:p>
          <a:p>
            <a:r>
              <a:rPr lang="en-US" dirty="0">
                <a:solidFill>
                  <a:srgbClr val="FF6600"/>
                </a:solidFill>
              </a:rPr>
              <a:t>So then, as the word I was one with God.</a:t>
            </a:r>
          </a:p>
          <a:p>
            <a:r>
              <a:rPr lang="en-US" dirty="0">
                <a:solidFill>
                  <a:srgbClr val="FF6600"/>
                </a:solidFill>
              </a:rPr>
              <a:t>And as the spoken word, I was God. </a:t>
            </a:r>
          </a:p>
          <a:p>
            <a:r>
              <a:rPr lang="en-US" dirty="0">
                <a:solidFill>
                  <a:srgbClr val="FF6600"/>
                </a:solidFill>
              </a:rPr>
              <a:t>The same was in the highest thought of the heart of God.</a:t>
            </a:r>
          </a:p>
          <a:p>
            <a:r>
              <a:rPr lang="en-US" dirty="0">
                <a:solidFill>
                  <a:srgbClr val="FF6600"/>
                </a:solidFill>
              </a:rPr>
              <a:t>All things were generated through God.</a:t>
            </a:r>
          </a:p>
          <a:p>
            <a:r>
              <a:rPr lang="en-US" dirty="0">
                <a:solidFill>
                  <a:srgbClr val="FF6600"/>
                </a:solidFill>
              </a:rPr>
              <a:t>And apart from God was not anything which was generated.</a:t>
            </a:r>
          </a:p>
          <a:p>
            <a:endParaRPr lang="en-US" dirty="0">
              <a:solidFill>
                <a:srgbClr val="FF6600"/>
              </a:solidFill>
            </a:endParaRPr>
          </a:p>
          <a:p>
            <a:endParaRPr lang="en-US" dirty="0">
              <a:solidFill>
                <a:srgbClr val="FF6600"/>
              </a:solidFill>
            </a:endParaRPr>
          </a:p>
          <a:p>
            <a:r>
              <a:rPr lang="en-US" dirty="0">
                <a:solidFill>
                  <a:srgbClr val="FF6600"/>
                </a:solidFill>
              </a:rPr>
              <a:t>Paraphrase:</a:t>
            </a:r>
          </a:p>
          <a:p>
            <a:r>
              <a:rPr lang="en-US" dirty="0">
                <a:solidFill>
                  <a:srgbClr val="FF6600"/>
                </a:solidFill>
              </a:rPr>
              <a:t>In God’s first and only design and principle thought, I was God’s spoken voice in awareness. </a:t>
            </a:r>
          </a:p>
          <a:p>
            <a:r>
              <a:rPr lang="en-US" dirty="0">
                <a:solidFill>
                  <a:srgbClr val="FF6600"/>
                </a:solidFill>
              </a:rPr>
              <a:t>I AM the first word uttered, that was already and always spoken. </a:t>
            </a:r>
          </a:p>
          <a:p>
            <a:r>
              <a:rPr lang="en-US" dirty="0">
                <a:solidFill>
                  <a:srgbClr val="FF6600"/>
                </a:solidFill>
              </a:rPr>
              <a:t>So then, as the once and always conscious expression, I was one and in union with deity. </a:t>
            </a:r>
          </a:p>
          <a:p>
            <a:r>
              <a:rPr lang="en-US" dirty="0">
                <a:solidFill>
                  <a:srgbClr val="FF6600"/>
                </a:solidFill>
              </a:rPr>
              <a:t>And as the spoken word not returning void, emanating into everywhere and when, I was God in and as all things; God all in all!</a:t>
            </a:r>
          </a:p>
          <a:p>
            <a:r>
              <a:rPr lang="en-US" dirty="0">
                <a:solidFill>
                  <a:srgbClr val="FF6600"/>
                </a:solidFill>
              </a:rPr>
              <a:t>This same spoken word of God is the original thought in the heart of God. </a:t>
            </a:r>
          </a:p>
          <a:p>
            <a:r>
              <a:rPr lang="en-US" dirty="0">
                <a:solidFill>
                  <a:srgbClr val="FF6600"/>
                </a:solidFill>
              </a:rPr>
              <a:t>God is the generative source through which all creation comes. </a:t>
            </a:r>
          </a:p>
          <a:p>
            <a:r>
              <a:rPr lang="en-US" dirty="0">
                <a:solidFill>
                  <a:srgbClr val="FF6600"/>
                </a:solidFill>
              </a:rPr>
              <a:t>Outside of God, no generative source exists through which anything may have being!</a:t>
            </a:r>
          </a:p>
          <a:p>
            <a:endParaRPr lang="en-US" dirty="0">
              <a:solidFill>
                <a:srgbClr val="FF6600"/>
              </a:solidFill>
            </a:endParaRPr>
          </a:p>
          <a:p>
            <a:r>
              <a:rPr lang="en-US" dirty="0">
                <a:solidFill>
                  <a:srgbClr val="FF6600"/>
                </a:solidFill>
              </a:rPr>
              <a:t>Written by Dan Taylor</a:t>
            </a:r>
          </a:p>
          <a:p>
            <a:endParaRPr lang="en-US" dirty="0"/>
          </a:p>
          <a:p>
            <a:endParaRPr lang="en-US" dirty="0"/>
          </a:p>
          <a:p>
            <a:r>
              <a:rPr lang="en-US" dirty="0"/>
              <a:t> </a:t>
            </a:r>
          </a:p>
        </p:txBody>
      </p:sp>
    </p:spTree>
    <p:extLst>
      <p:ext uri="{BB962C8B-B14F-4D97-AF65-F5344CB8AC3E}">
        <p14:creationId xmlns:p14="http://schemas.microsoft.com/office/powerpoint/2010/main" val="3508189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9E0B69-62FD-D064-8ABD-84A24926B04A}"/>
              </a:ext>
            </a:extLst>
          </p:cNvPr>
          <p:cNvSpPr txBox="1"/>
          <p:nvPr/>
        </p:nvSpPr>
        <p:spPr>
          <a:xfrm>
            <a:off x="461727" y="434566"/>
            <a:ext cx="10846051" cy="5262979"/>
          </a:xfrm>
          <a:prstGeom prst="rect">
            <a:avLst/>
          </a:prstGeom>
          <a:noFill/>
        </p:spPr>
        <p:txBody>
          <a:bodyPr wrap="square" rtlCol="0">
            <a:spAutoFit/>
          </a:bodyPr>
          <a:lstStyle/>
          <a:p>
            <a:r>
              <a:rPr lang="en-US" sz="2400" dirty="0">
                <a:solidFill>
                  <a:srgbClr val="FF6600"/>
                </a:solidFill>
              </a:rPr>
              <a:t>By Barry Miller: John 1:1-3</a:t>
            </a:r>
          </a:p>
          <a:p>
            <a:endParaRPr lang="en-US" sz="2400" dirty="0">
              <a:solidFill>
                <a:srgbClr val="FF6600"/>
              </a:solidFill>
            </a:endParaRPr>
          </a:p>
          <a:p>
            <a:r>
              <a:rPr lang="en-US" sz="2400" dirty="0">
                <a:solidFill>
                  <a:srgbClr val="FF6600"/>
                </a:solidFill>
              </a:rPr>
              <a:t>1 Within the foundation of all creation existed the divine reason implicit in the cosmos, ordering and giving reason; and the eternal and unchanging truth, present from the time of creation, available to everyone who seeks it, existed with God the Father of all; and Father/God/Divine Breath existed as the eternal and unchanging truth, present from the time of creation, available to everyone who seeks Him.</a:t>
            </a:r>
          </a:p>
          <a:p>
            <a:r>
              <a:rPr lang="en-US" sz="2400" dirty="0">
                <a:solidFill>
                  <a:srgbClr val="FF6600"/>
                </a:solidFill>
              </a:rPr>
              <a:t>2 This existed within the foundation of all creation within the Father of all.</a:t>
            </a:r>
          </a:p>
          <a:p>
            <a:r>
              <a:rPr lang="en-US" sz="2400" dirty="0">
                <a:solidFill>
                  <a:srgbClr val="FF6600"/>
                </a:solidFill>
              </a:rPr>
              <a:t>3 He, Himself was the channel through which the whole came into being, apart from He, Himself came into being not one thing that came into being.</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54222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4874D8-06EC-FCF2-6B7B-2B2BDC032871}"/>
              </a:ext>
            </a:extLst>
          </p:cNvPr>
          <p:cNvPicPr>
            <a:picLocks noChangeAspect="1"/>
          </p:cNvPicPr>
          <p:nvPr/>
        </p:nvPicPr>
        <p:blipFill>
          <a:blip r:embed="rId2"/>
          <a:stretch>
            <a:fillRect/>
          </a:stretch>
        </p:blipFill>
        <p:spPr>
          <a:xfrm>
            <a:off x="1131683" y="2870113"/>
            <a:ext cx="9506139" cy="214042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27F630A-B267-4985-7050-45B3A353FBED}"/>
              </a:ext>
            </a:extLst>
          </p:cNvPr>
          <p:cNvSpPr txBox="1"/>
          <p:nvPr/>
        </p:nvSpPr>
        <p:spPr>
          <a:xfrm>
            <a:off x="1558212" y="1073020"/>
            <a:ext cx="7912645" cy="1200329"/>
          </a:xfrm>
          <a:prstGeom prst="rect">
            <a:avLst/>
          </a:prstGeom>
          <a:noFill/>
        </p:spPr>
        <p:txBody>
          <a:bodyPr wrap="square" rtlCol="0">
            <a:spAutoFit/>
          </a:bodyPr>
          <a:lstStyle/>
          <a:p>
            <a:r>
              <a:rPr lang="en-US" b="1" dirty="0">
                <a:solidFill>
                  <a:srgbClr val="FF6600"/>
                </a:solidFill>
              </a:rPr>
              <a:t>A Point of Interest: There are at least 23 verse in scripture, where Jesus asked people to follow him. The word follow comes from Akoloutheo meaning, to be in the same way with. Live as he did, relate to Father as he did, relate to people the way he did, go within like he did, and so forth. </a:t>
            </a:r>
          </a:p>
        </p:txBody>
      </p:sp>
    </p:spTree>
    <p:extLst>
      <p:ext uri="{BB962C8B-B14F-4D97-AF65-F5344CB8AC3E}">
        <p14:creationId xmlns:p14="http://schemas.microsoft.com/office/powerpoint/2010/main" val="344063702"/>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DAFCF6-DBD0-240C-DAAF-D728FC4EB2E9}"/>
              </a:ext>
            </a:extLst>
          </p:cNvPr>
          <p:cNvSpPr txBox="1"/>
          <p:nvPr/>
        </p:nvSpPr>
        <p:spPr>
          <a:xfrm>
            <a:off x="869132" y="479833"/>
            <a:ext cx="10067454" cy="5693866"/>
          </a:xfrm>
          <a:prstGeom prst="rect">
            <a:avLst/>
          </a:prstGeom>
          <a:noFill/>
        </p:spPr>
        <p:txBody>
          <a:bodyPr wrap="square" rtlCol="0">
            <a:spAutoFit/>
          </a:bodyPr>
          <a:lstStyle/>
          <a:p>
            <a:r>
              <a:rPr lang="en-US" sz="2800" dirty="0">
                <a:solidFill>
                  <a:srgbClr val="FF6600"/>
                </a:solidFill>
              </a:rPr>
              <a:t>John 1:1 In the first-fruit man, Jesus and an in every age after, before the foundation of the world, existed the Spirit of Father; and the Spirit of man originated from Father and Father was and is the Source of Spirit; Father is Spirit-Breath. 2 Man eternally existed in a relationship of eternal Oneness and rest, as the face of God. 3 Jesus’ mission and mandate was to reveal truth to Man so that all mankind would rise, from a state of non-existence, to become aware of their oneness with, in and of Father.  Without what Jesus did and what he revealed, Man was not able to rise or wake up from a life of non-existence, to live out of their Holy Spirit. </a:t>
            </a:r>
          </a:p>
          <a:p>
            <a:endParaRPr lang="en-US" sz="2800" dirty="0">
              <a:solidFill>
                <a:srgbClr val="FF6600"/>
              </a:solidFill>
            </a:endParaRPr>
          </a:p>
          <a:p>
            <a:r>
              <a:rPr lang="en-US" sz="2800" dirty="0">
                <a:solidFill>
                  <a:srgbClr val="FF6600"/>
                </a:solidFill>
              </a:rPr>
              <a:t>Dr. Roy E. Richmond Tree of Life Bible Translations</a:t>
            </a:r>
          </a:p>
        </p:txBody>
      </p:sp>
    </p:spTree>
    <p:extLst>
      <p:ext uri="{BB962C8B-B14F-4D97-AF65-F5344CB8AC3E}">
        <p14:creationId xmlns:p14="http://schemas.microsoft.com/office/powerpoint/2010/main" val="28371874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038095-AC14-D33D-B08C-B67B01DA9665}"/>
              </a:ext>
            </a:extLst>
          </p:cNvPr>
          <p:cNvSpPr txBox="1"/>
          <p:nvPr/>
        </p:nvSpPr>
        <p:spPr>
          <a:xfrm>
            <a:off x="1249378" y="2974063"/>
            <a:ext cx="7849355" cy="646331"/>
          </a:xfrm>
          <a:prstGeom prst="rect">
            <a:avLst/>
          </a:prstGeom>
          <a:noFill/>
        </p:spPr>
        <p:txBody>
          <a:bodyPr wrap="square" rtlCol="0">
            <a:spAutoFit/>
          </a:bodyPr>
          <a:lstStyle/>
          <a:p>
            <a:r>
              <a:rPr lang="en-US" dirty="0"/>
              <a:t>More to be added to this Power Point, as we complete our last four classes. The final document will be sent to the students, to replace this one.</a:t>
            </a:r>
          </a:p>
        </p:txBody>
      </p:sp>
    </p:spTree>
    <p:extLst>
      <p:ext uri="{BB962C8B-B14F-4D97-AF65-F5344CB8AC3E}">
        <p14:creationId xmlns:p14="http://schemas.microsoft.com/office/powerpoint/2010/main" val="2990398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DFE4CC-F50D-3EC2-8AEF-CDB2D554DB84}"/>
              </a:ext>
            </a:extLst>
          </p:cNvPr>
          <p:cNvSpPr txBox="1"/>
          <p:nvPr/>
        </p:nvSpPr>
        <p:spPr>
          <a:xfrm>
            <a:off x="715223" y="398352"/>
            <a:ext cx="10628769" cy="5632311"/>
          </a:xfrm>
          <a:prstGeom prst="rect">
            <a:avLst/>
          </a:prstGeom>
          <a:noFill/>
        </p:spPr>
        <p:txBody>
          <a:bodyPr wrap="square" rtlCol="0">
            <a:spAutoFit/>
          </a:bodyPr>
          <a:lstStyle/>
          <a:p>
            <a:r>
              <a:rPr lang="en-US" dirty="0"/>
              <a:t>More Resources of Tree of Life Ministries International:</a:t>
            </a:r>
          </a:p>
          <a:p>
            <a:endParaRPr lang="en-US" dirty="0"/>
          </a:p>
          <a:p>
            <a:r>
              <a:rPr lang="en-US" dirty="0"/>
              <a:t>Dr. Roy E. Richmond</a:t>
            </a:r>
          </a:p>
          <a:p>
            <a:endParaRPr lang="en-US" dirty="0"/>
          </a:p>
          <a:p>
            <a:r>
              <a:rPr lang="en-US" dirty="0"/>
              <a:t>Web page: </a:t>
            </a:r>
            <a:r>
              <a:rPr lang="en-US" dirty="0">
                <a:hlinkClick r:id="rId2"/>
              </a:rPr>
              <a:t>www.DrRoyERichmond.com</a:t>
            </a:r>
            <a:endParaRPr lang="en-US" dirty="0"/>
          </a:p>
          <a:p>
            <a:endParaRPr lang="en-US" dirty="0"/>
          </a:p>
          <a:p>
            <a:r>
              <a:rPr lang="en-US" dirty="0"/>
              <a:t>Email: </a:t>
            </a:r>
            <a:r>
              <a:rPr lang="en-US" dirty="0">
                <a:hlinkClick r:id="rId3"/>
              </a:rPr>
              <a:t>drroyerichmond@cox.net</a:t>
            </a:r>
            <a:endParaRPr lang="en-US" dirty="0"/>
          </a:p>
          <a:p>
            <a:endParaRPr lang="en-US" dirty="0"/>
          </a:p>
          <a:p>
            <a:r>
              <a:rPr lang="en-US" dirty="0"/>
              <a:t>Face Book: Roy E. Richmond</a:t>
            </a:r>
          </a:p>
          <a:p>
            <a:endParaRPr lang="en-US" dirty="0"/>
          </a:p>
          <a:p>
            <a:r>
              <a:rPr lang="en-US" dirty="0"/>
              <a:t>YouTube: </a:t>
            </a:r>
            <a:r>
              <a:rPr lang="en-US" dirty="0">
                <a:hlinkClick r:id="rId4"/>
              </a:rPr>
              <a:t>https://www.youtube.com/@DrRoyRichmondOklahoma</a:t>
            </a:r>
            <a:endParaRPr lang="en-US" dirty="0"/>
          </a:p>
          <a:p>
            <a:endParaRPr lang="en-US" dirty="0"/>
          </a:p>
          <a:p>
            <a:r>
              <a:rPr lang="en-US" dirty="0"/>
              <a:t>Podcast: </a:t>
            </a:r>
            <a:r>
              <a:rPr lang="en-US" dirty="0">
                <a:hlinkClick r:id="rId4"/>
              </a:rPr>
              <a:t>Apple; </a:t>
            </a:r>
            <a:r>
              <a:rPr lang="en-US" dirty="0">
                <a:hlinkClick r:id="rId5"/>
              </a:rPr>
              <a:t>Spotify</a:t>
            </a:r>
            <a:r>
              <a:rPr lang="en-US" dirty="0"/>
              <a:t>; </a:t>
            </a:r>
            <a:r>
              <a:rPr lang="en-US" dirty="0">
                <a:hlinkClick r:id="rId6"/>
              </a:rPr>
              <a:t>Listen Notes</a:t>
            </a:r>
            <a:r>
              <a:rPr lang="en-US" dirty="0"/>
              <a:t>; </a:t>
            </a:r>
            <a:r>
              <a:rPr lang="en-US" dirty="0">
                <a:hlinkClick r:id="rId7"/>
              </a:rPr>
              <a:t>PodBean</a:t>
            </a:r>
            <a:r>
              <a:rPr lang="en-US" dirty="0"/>
              <a:t>; and many more Podcast Platforms</a:t>
            </a:r>
          </a:p>
          <a:p>
            <a:endParaRPr lang="en-US" dirty="0"/>
          </a:p>
          <a:p>
            <a:r>
              <a:rPr lang="en-US" dirty="0"/>
              <a:t>Books: LuLu printing company: </a:t>
            </a:r>
            <a:r>
              <a:rPr lang="en-US" dirty="0">
                <a:hlinkClick r:id="rId8"/>
              </a:rPr>
              <a:t>https://www.lulu.com/spotlight/royrichmond</a:t>
            </a:r>
            <a:endParaRPr lang="en-US" dirty="0"/>
          </a:p>
          <a:p>
            <a:endParaRPr lang="en-US" dirty="0"/>
          </a:p>
          <a:p>
            <a:r>
              <a:rPr lang="en-US" dirty="0"/>
              <a:t>Books: </a:t>
            </a:r>
            <a:r>
              <a:rPr lang="en-US" dirty="0">
                <a:hlinkClick r:id="rId9"/>
              </a:rPr>
              <a:t>Amazon Prime</a:t>
            </a:r>
            <a:r>
              <a:rPr lang="en-US" dirty="0"/>
              <a:t> (Dr. Roy E. Richmond): More @ </a:t>
            </a:r>
            <a:r>
              <a:rPr lang="en-US" dirty="0">
                <a:hlinkClick r:id="rId10"/>
              </a:rPr>
              <a:t>Amazon Prime </a:t>
            </a:r>
            <a:r>
              <a:rPr lang="en-US" dirty="0"/>
              <a:t>(Roy E. Richmond)</a:t>
            </a:r>
          </a:p>
          <a:p>
            <a:endParaRPr lang="en-US" dirty="0"/>
          </a:p>
          <a:p>
            <a:endParaRPr lang="en-US" dirty="0"/>
          </a:p>
          <a:p>
            <a:r>
              <a:rPr lang="en-US" dirty="0"/>
              <a:t> </a:t>
            </a:r>
          </a:p>
        </p:txBody>
      </p:sp>
    </p:spTree>
    <p:extLst>
      <p:ext uri="{BB962C8B-B14F-4D97-AF65-F5344CB8AC3E}">
        <p14:creationId xmlns:p14="http://schemas.microsoft.com/office/powerpoint/2010/main" val="1723612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F4C516-3BA8-6BC0-D5BB-467A11F9A1E4}"/>
              </a:ext>
            </a:extLst>
          </p:cNvPr>
          <p:cNvPicPr>
            <a:picLocks noChangeAspect="1"/>
          </p:cNvPicPr>
          <p:nvPr/>
        </p:nvPicPr>
        <p:blipFill>
          <a:blip r:embed="rId2"/>
          <a:stretch>
            <a:fillRect/>
          </a:stretch>
        </p:blipFill>
        <p:spPr>
          <a:xfrm>
            <a:off x="0" y="251927"/>
            <a:ext cx="12192000" cy="3066756"/>
          </a:xfrm>
          <a:prstGeom prst="rect">
            <a:avLst/>
          </a:prstGeom>
        </p:spPr>
      </p:pic>
      <p:sp>
        <p:nvSpPr>
          <p:cNvPr id="4" name="TextBox 3">
            <a:extLst>
              <a:ext uri="{FF2B5EF4-FFF2-40B4-BE49-F238E27FC236}">
                <a16:creationId xmlns:a16="http://schemas.microsoft.com/office/drawing/2014/main" id="{E4DFC833-02B6-049A-B112-D9B1F9006A42}"/>
              </a:ext>
            </a:extLst>
          </p:cNvPr>
          <p:cNvSpPr txBox="1"/>
          <p:nvPr/>
        </p:nvSpPr>
        <p:spPr>
          <a:xfrm>
            <a:off x="1158843" y="3747856"/>
            <a:ext cx="9216427" cy="1754326"/>
          </a:xfrm>
          <a:prstGeom prst="rect">
            <a:avLst/>
          </a:prstGeom>
          <a:noFill/>
        </p:spPr>
        <p:txBody>
          <a:bodyPr wrap="square">
            <a:spAutoFit/>
          </a:bodyPr>
          <a:lstStyle/>
          <a:p>
            <a:r>
              <a:rPr lang="en-US" dirty="0"/>
              <a:t>Another "find" from Connie: The word "enemies, is supposed to be translated as "hateful." The word "persecute" comes from NT:1249 diakonos - serve, run errands, do for or teach. And, all the 9999 words were added to this verse. </a:t>
            </a:r>
          </a:p>
          <a:p>
            <a:endParaRPr lang="en-US" dirty="0"/>
          </a:p>
          <a:p>
            <a:r>
              <a:rPr lang="en-US" dirty="0"/>
              <a:t>The correct rendition of Matthew 5:4 is, "I say to you, love those who are hateful to you; also speak blessing for them which serve you as teachers, pastors or any other service to you."</a:t>
            </a:r>
          </a:p>
        </p:txBody>
      </p:sp>
    </p:spTree>
    <p:extLst>
      <p:ext uri="{BB962C8B-B14F-4D97-AF65-F5344CB8AC3E}">
        <p14:creationId xmlns:p14="http://schemas.microsoft.com/office/powerpoint/2010/main" val="1498725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5913E-7F4E-C4DB-05B0-4DBF223D962D}"/>
              </a:ext>
            </a:extLst>
          </p:cNvPr>
          <p:cNvSpPr>
            <a:spLocks noGrp="1"/>
          </p:cNvSpPr>
          <p:nvPr>
            <p:ph type="title"/>
          </p:nvPr>
        </p:nvSpPr>
        <p:spPr/>
        <p:txBody>
          <a:bodyPr>
            <a:normAutofit fontScale="90000"/>
          </a:bodyPr>
          <a:lstStyle/>
          <a:p>
            <a:pPr algn="ctr"/>
            <a:r>
              <a:rPr lang="en-US" dirty="0">
                <a:solidFill>
                  <a:srgbClr val="FFC000"/>
                </a:solidFill>
              </a:rPr>
              <a:t>Text submission by the Student’s and </a:t>
            </a:r>
            <a:br>
              <a:rPr lang="en-US" dirty="0">
                <a:solidFill>
                  <a:srgbClr val="FFC000"/>
                </a:solidFill>
              </a:rPr>
            </a:br>
            <a:r>
              <a:rPr lang="en-US" dirty="0">
                <a:solidFill>
                  <a:srgbClr val="FFC000"/>
                </a:solidFill>
              </a:rPr>
              <a:t>Dr. Roy E. Richmond:</a:t>
            </a:r>
            <a:br>
              <a:rPr lang="en-US" dirty="0">
                <a:solidFill>
                  <a:srgbClr val="FFC000"/>
                </a:solidFill>
              </a:rPr>
            </a:br>
            <a:r>
              <a:rPr lang="en-US" dirty="0">
                <a:solidFill>
                  <a:srgbClr val="FFC000"/>
                </a:solidFill>
              </a:rPr>
              <a:t>2</a:t>
            </a:r>
            <a:r>
              <a:rPr lang="en-US" baseline="30000" dirty="0">
                <a:solidFill>
                  <a:srgbClr val="FFC000"/>
                </a:solidFill>
              </a:rPr>
              <a:t>nd</a:t>
            </a:r>
            <a:r>
              <a:rPr lang="en-US" dirty="0">
                <a:solidFill>
                  <a:srgbClr val="FFC000"/>
                </a:solidFill>
              </a:rPr>
              <a:t> Timothy 3:16</a:t>
            </a:r>
          </a:p>
        </p:txBody>
      </p:sp>
      <p:pic>
        <p:nvPicPr>
          <p:cNvPr id="5" name="Content Placeholder 4" descr="A screenshot of a computer&#10;&#10;Description automatically generated">
            <a:extLst>
              <a:ext uri="{FF2B5EF4-FFF2-40B4-BE49-F238E27FC236}">
                <a16:creationId xmlns:a16="http://schemas.microsoft.com/office/drawing/2014/main" id="{DD73681C-7610-FFDA-9C16-512DA696A9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4610" y="1785724"/>
            <a:ext cx="9755634" cy="3825295"/>
          </a:xfrm>
        </p:spPr>
      </p:pic>
    </p:spTree>
    <p:extLst>
      <p:ext uri="{BB962C8B-B14F-4D97-AF65-F5344CB8AC3E}">
        <p14:creationId xmlns:p14="http://schemas.microsoft.com/office/powerpoint/2010/main" val="4054520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841EC-BD84-A6A6-8441-DD67D50418B9}"/>
              </a:ext>
            </a:extLst>
          </p:cNvPr>
          <p:cNvSpPr>
            <a:spLocks noGrp="1"/>
          </p:cNvSpPr>
          <p:nvPr>
            <p:ph type="title"/>
          </p:nvPr>
        </p:nvSpPr>
        <p:spPr>
          <a:xfrm>
            <a:off x="838200" y="365125"/>
            <a:ext cx="10515600" cy="774655"/>
          </a:xfrm>
        </p:spPr>
        <p:txBody>
          <a:bodyPr/>
          <a:lstStyle/>
          <a:p>
            <a:r>
              <a:rPr lang="en-US" dirty="0">
                <a:solidFill>
                  <a:srgbClr val="FFC000"/>
                </a:solidFill>
              </a:rPr>
              <a:t>Acts 8:37</a:t>
            </a:r>
          </a:p>
        </p:txBody>
      </p:sp>
      <p:pic>
        <p:nvPicPr>
          <p:cNvPr id="5" name="Content Placeholder 4" descr="A screenshot of a computer&#10;&#10;Description automatically generated">
            <a:extLst>
              <a:ext uri="{FF2B5EF4-FFF2-40B4-BE49-F238E27FC236}">
                <a16:creationId xmlns:a16="http://schemas.microsoft.com/office/drawing/2014/main" id="{21A498C3-4FE5-9412-0DF0-DED74B56A0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39404"/>
            <a:ext cx="10515600" cy="4402006"/>
          </a:xfrm>
        </p:spPr>
      </p:pic>
    </p:spTree>
    <p:extLst>
      <p:ext uri="{BB962C8B-B14F-4D97-AF65-F5344CB8AC3E}">
        <p14:creationId xmlns:p14="http://schemas.microsoft.com/office/powerpoint/2010/main" val="2226039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7AC63-7A29-3992-691E-80C48757EA58}"/>
              </a:ext>
            </a:extLst>
          </p:cNvPr>
          <p:cNvSpPr>
            <a:spLocks noGrp="1"/>
          </p:cNvSpPr>
          <p:nvPr>
            <p:ph type="title"/>
          </p:nvPr>
        </p:nvSpPr>
        <p:spPr/>
        <p:txBody>
          <a:bodyPr/>
          <a:lstStyle/>
          <a:p>
            <a:r>
              <a:rPr lang="en-US" dirty="0">
                <a:solidFill>
                  <a:srgbClr val="FFC000"/>
                </a:solidFill>
              </a:rPr>
              <a:t>Acts 9:5-6</a:t>
            </a:r>
          </a:p>
        </p:txBody>
      </p:sp>
      <p:pic>
        <p:nvPicPr>
          <p:cNvPr id="5" name="Content Placeholder 4" descr="A screenshot of a computer&#10;&#10;Description automatically generated">
            <a:extLst>
              <a:ext uri="{FF2B5EF4-FFF2-40B4-BE49-F238E27FC236}">
                <a16:creationId xmlns:a16="http://schemas.microsoft.com/office/drawing/2014/main" id="{F0FF16FF-18E1-2D9E-A582-5198259ADF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02666"/>
            <a:ext cx="10515600" cy="3701900"/>
          </a:xfrm>
        </p:spPr>
      </p:pic>
    </p:spTree>
    <p:extLst>
      <p:ext uri="{BB962C8B-B14F-4D97-AF65-F5344CB8AC3E}">
        <p14:creationId xmlns:p14="http://schemas.microsoft.com/office/powerpoint/2010/main" val="22912345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491</TotalTime>
  <Words>2204</Words>
  <Application>Microsoft Office PowerPoint</Application>
  <PresentationFormat>Widescreen</PresentationFormat>
  <Paragraphs>111</Paragraphs>
  <Slides>52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Aptos</vt:lpstr>
      <vt:lpstr>Aptos Display</vt:lpstr>
      <vt:lpstr>Arial</vt:lpstr>
      <vt:lpstr>Office Theme</vt:lpstr>
      <vt:lpstr>PowerPoint Presentation</vt:lpstr>
      <vt:lpstr>EKKLESIA Course 2: Learning to use the PC Bible Program to Search Hebrew and Greek</vt:lpstr>
      <vt:lpstr> NT:9999 NOTE: inserted word (x); This word was added by the translators for better readability in the English. There is no actual word in the Greek text. The word may be displayed in italics, or in parentheses or other brackets, to indicate that it is not in the original text. (Biblesoft's New Exhaustive Strong's Numbers and Concordance with Expanded Greek-Hebrew Dictionary. Copyright © 1994, 2003, 2006 Biblesoft, Inc. and International Bible Translators, Inc.) </vt:lpstr>
      <vt:lpstr>What are the 9999 numbered words?</vt:lpstr>
      <vt:lpstr>PowerPoint Presentation</vt:lpstr>
      <vt:lpstr>PowerPoint Presentation</vt:lpstr>
      <vt:lpstr>Text submission by the Student’s and  Dr. Roy E. Richmond: 2nd Timothy 3:16</vt:lpstr>
      <vt:lpstr>Acts 8:37</vt:lpstr>
      <vt:lpstr>Acts 9:5-6</vt:lpstr>
      <vt:lpstr>Romans 8:1</vt:lpstr>
      <vt:lpstr>Revelation 21:5</vt:lpstr>
      <vt:lpstr>John 5:3-4</vt:lpstr>
      <vt:lpstr>Luke 4:8 – this was Jesus having a conversation with himself, on the top of the Synagogue  in Jerusalem. He had two questions to answer: Am I who Father says I am – “A Son of God,” and “Am I to stay here and take over the kingdoms of the world, or give up my breath on the cross the Jews and Romans will put me on? </vt:lpstr>
      <vt:lpstr>Luke 9:55-56 In verse 54, it is recorded of Jesus two disciples, James and John say, Lord, will you that we command fire from heaven, and consume them, even as Elias did?   The word “rebuked” means to forbade (forbid) them to speak that way.</vt:lpstr>
      <vt:lpstr>Mark 6:11 – Jesus never spoke this way toward people. </vt:lpstr>
      <vt:lpstr>  Mark 9:45-46 – The word “hell,” was wrongly used; there is not such “place.” The Greek word is NT:1067 geena (gheh'-en-nah); of Hebrew origin [OT:1516 and OT:2011]; valley of (the son of) Hinnom; ge-henna (or Ge-Hinnom), a valley of Jerusalem – a garbage dump that is still there. It was where they threw their garbage, dead bodies that had no place of their own to be buried, fire burned all the time, and there were worms that fed on the flesh of the dead, that seemed to never die. Also, the false god Molech was placed there, where they burned babies on it’s hot arms as a sacrifice.     </vt:lpstr>
      <vt:lpstr>Mark 15:27-28  </vt:lpstr>
      <vt:lpstr>Matthew 17:21    They wrote this verse and added it, to enforce the false belief in devils and demons. If you believe in entities of “evil,” enough, you will project them into what you see with your physical eyes. Many people have been labeled as “demon possessed,” when in fact they are mentally ill. Jesus never cast out a “devil,” “evil spirit,” or any other made-up entity by the Catholic Religion. Every mentioned of a “evil entity,” came from a play called, “Dante's Hell,” or Dante's Inferno.” </vt:lpstr>
      <vt:lpstr>Matthew 20:16 then we find Matthew 22:14</vt:lpstr>
      <vt:lpstr> </vt:lpstr>
      <vt:lpstr>Romans 12:2 – If it was by the renewing of your mind, then you would have to do the renewing. There is only one Mind – the Divine Mind of  Father that is in Jesus, Paul, John, you, and all other people. So, we are transformed in our awareness, by making contact with our Divine Mind within – go within.</vt:lpstr>
      <vt:lpstr>Ephesians 5:22</vt:lpstr>
      <vt:lpstr>1 John 5:7 – There  is not Trinity – “The Lord our God is One.” Deut. 6:4 – “one” in Hebrew is OT:259 ‘echad – meaning united – One. Jesus even said, the first thing we needed to know is the Lord our God our Lord is one.</vt:lpstr>
      <vt:lpstr>Colossians 1:14</vt:lpstr>
      <vt:lpstr>There was no such words as Virgin in the Bible. It is a maiden, damsel, and unmarried daughter and one set apart for an intended purpose. </vt:lpstr>
      <vt:lpstr>Acts 8:37 I’ve shown this one to the class – several  people  sent it to me. </vt:lpstr>
      <vt:lpstr>From: Darryl Manning Acts 10:6</vt:lpstr>
      <vt:lpstr>PowerPoint Presentation</vt:lpstr>
      <vt:lpstr>PowerPoint Presentation</vt:lpstr>
      <vt:lpstr>PowerPoint Presentation</vt:lpstr>
      <vt:lpstr>  What does the word “mystery” mean? </vt:lpstr>
      <vt:lpstr>Are we a living Soul, or a life-giving Spirit? </vt:lpstr>
      <vt:lpstr>Revelation 21:23</vt:lpstr>
      <vt:lpstr>Mark 11:26</vt:lpstr>
      <vt:lpstr>From Donna Irizarry: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Richmond</dc:creator>
  <cp:lastModifiedBy>Roy Richmond</cp:lastModifiedBy>
  <cp:revision>12</cp:revision>
  <dcterms:created xsi:type="dcterms:W3CDTF">2024-04-11T20:35:06Z</dcterms:created>
  <dcterms:modified xsi:type="dcterms:W3CDTF">2024-05-02T18:47:45Z</dcterms:modified>
</cp:coreProperties>
</file>