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26" autoAdjust="0"/>
    <p:restoredTop sz="94660"/>
  </p:normalViewPr>
  <p:slideViewPr>
    <p:cSldViewPr snapToGrid="0" showGuides="1">
      <p:cViewPr>
        <p:scale>
          <a:sx n="50" d="100"/>
          <a:sy n="50" d="100"/>
        </p:scale>
        <p:origin x="816" y="408"/>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55DF61-B07C-43C8-96BB-84C5C4E0E8E1}"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2409053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55DF61-B07C-43C8-96BB-84C5C4E0E8E1}"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421584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55DF61-B07C-43C8-96BB-84C5C4E0E8E1}"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407449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55DF61-B07C-43C8-96BB-84C5C4E0E8E1}"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419836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55DF61-B07C-43C8-96BB-84C5C4E0E8E1}"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215906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55DF61-B07C-43C8-96BB-84C5C4E0E8E1}"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214878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55DF61-B07C-43C8-96BB-84C5C4E0E8E1}" type="datetimeFigureOut">
              <a:rPr lang="en-US" smtClean="0"/>
              <a:t>6/4/2025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168626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55DF61-B07C-43C8-96BB-84C5C4E0E8E1}" type="datetimeFigureOut">
              <a:rPr lang="en-US" smtClean="0"/>
              <a:t>6/4/2025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60642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5DF61-B07C-43C8-96BB-84C5C4E0E8E1}" type="datetimeFigureOut">
              <a:rPr lang="en-US" smtClean="0"/>
              <a:t>6/4/2025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191450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F55DF61-B07C-43C8-96BB-84C5C4E0E8E1}"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275379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F55DF61-B07C-43C8-96BB-84C5C4E0E8E1}"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888C4-0C11-4555-8D8F-BEA3DF0F99B6}" type="slidenum">
              <a:rPr lang="en-US" smtClean="0"/>
              <a:t>‹#›</a:t>
            </a:fld>
            <a:endParaRPr lang="en-US"/>
          </a:p>
        </p:txBody>
      </p:sp>
    </p:spTree>
    <p:extLst>
      <p:ext uri="{BB962C8B-B14F-4D97-AF65-F5344CB8AC3E}">
        <p14:creationId xmlns:p14="http://schemas.microsoft.com/office/powerpoint/2010/main" val="1348102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F55DF61-B07C-43C8-96BB-84C5C4E0E8E1}" type="datetimeFigureOut">
              <a:rPr lang="en-US" smtClean="0"/>
              <a:t>6/4/2025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13888C4-0C11-4555-8D8F-BEA3DF0F99B6}" type="slidenum">
              <a:rPr lang="en-US" smtClean="0"/>
              <a:t>‹#›</a:t>
            </a:fld>
            <a:endParaRPr lang="en-US"/>
          </a:p>
        </p:txBody>
      </p:sp>
    </p:spTree>
    <p:extLst>
      <p:ext uri="{BB962C8B-B14F-4D97-AF65-F5344CB8AC3E}">
        <p14:creationId xmlns:p14="http://schemas.microsoft.com/office/powerpoint/2010/main" val="2493917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ine 16">
            <a:extLst>
              <a:ext uri="{FF2B5EF4-FFF2-40B4-BE49-F238E27FC236}">
                <a16:creationId xmlns:a16="http://schemas.microsoft.com/office/drawing/2014/main" id="{91769D4B-D922-4E5C-89D4-42C59B3B6F1F}"/>
              </a:ext>
            </a:extLst>
          </p:cNvPr>
          <p:cNvSpPr>
            <a:spLocks noChangeShapeType="1"/>
          </p:cNvSpPr>
          <p:nvPr/>
        </p:nvSpPr>
        <p:spPr bwMode="auto">
          <a:xfrm>
            <a:off x="550863" y="2074862"/>
            <a:ext cx="3441700"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7">
            <a:extLst>
              <a:ext uri="{FF2B5EF4-FFF2-40B4-BE49-F238E27FC236}">
                <a16:creationId xmlns:a16="http://schemas.microsoft.com/office/drawing/2014/main" id="{8450D1E3-5275-492C-804A-98C043309E41}"/>
              </a:ext>
            </a:extLst>
          </p:cNvPr>
          <p:cNvSpPr>
            <a:spLocks noChangeShapeType="1"/>
          </p:cNvSpPr>
          <p:nvPr/>
        </p:nvSpPr>
        <p:spPr bwMode="auto">
          <a:xfrm>
            <a:off x="550863" y="2384425"/>
            <a:ext cx="3441700"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18">
            <a:extLst>
              <a:ext uri="{FF2B5EF4-FFF2-40B4-BE49-F238E27FC236}">
                <a16:creationId xmlns:a16="http://schemas.microsoft.com/office/drawing/2014/main" id="{21409D32-6689-4BDA-A85D-3B86BC3822CF}"/>
              </a:ext>
            </a:extLst>
          </p:cNvPr>
          <p:cNvSpPr>
            <a:spLocks/>
          </p:cNvSpPr>
          <p:nvPr/>
        </p:nvSpPr>
        <p:spPr bwMode="auto">
          <a:xfrm>
            <a:off x="4451351" y="1241425"/>
            <a:ext cx="1852612" cy="1143000"/>
          </a:xfrm>
          <a:custGeom>
            <a:avLst/>
            <a:gdLst>
              <a:gd name="T0" fmla="*/ 699 w 1167"/>
              <a:gd name="T1" fmla="*/ 0 h 720"/>
              <a:gd name="T2" fmla="*/ 1167 w 1167"/>
              <a:gd name="T3" fmla="*/ 0 h 720"/>
              <a:gd name="T4" fmla="*/ 1167 w 1167"/>
              <a:gd name="T5" fmla="*/ 720 h 720"/>
              <a:gd name="T6" fmla="*/ 0 w 1167"/>
              <a:gd name="T7" fmla="*/ 720 h 720"/>
              <a:gd name="T8" fmla="*/ 0 w 1167"/>
              <a:gd name="T9" fmla="*/ 3 h 720"/>
            </a:gdLst>
            <a:ahLst/>
            <a:cxnLst>
              <a:cxn ang="0">
                <a:pos x="T0" y="T1"/>
              </a:cxn>
              <a:cxn ang="0">
                <a:pos x="T2" y="T3"/>
              </a:cxn>
              <a:cxn ang="0">
                <a:pos x="T4" y="T5"/>
              </a:cxn>
              <a:cxn ang="0">
                <a:pos x="T6" y="T7"/>
              </a:cxn>
              <a:cxn ang="0">
                <a:pos x="T8" y="T9"/>
              </a:cxn>
            </a:cxnLst>
            <a:rect l="0" t="0" r="r" b="b"/>
            <a:pathLst>
              <a:path w="1167" h="720">
                <a:moveTo>
                  <a:pt x="699" y="0"/>
                </a:moveTo>
                <a:lnTo>
                  <a:pt x="1167" y="0"/>
                </a:lnTo>
                <a:lnTo>
                  <a:pt x="1167" y="720"/>
                </a:lnTo>
                <a:lnTo>
                  <a:pt x="0" y="720"/>
                </a:lnTo>
                <a:lnTo>
                  <a:pt x="0" y="3"/>
                </a:lnTo>
              </a:path>
            </a:pathLst>
          </a:cu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40">
            <a:extLst>
              <a:ext uri="{FF2B5EF4-FFF2-40B4-BE49-F238E27FC236}">
                <a16:creationId xmlns:a16="http://schemas.microsoft.com/office/drawing/2014/main" id="{7C23785A-7B2B-49E3-ACA7-DDF6D060C021}"/>
              </a:ext>
            </a:extLst>
          </p:cNvPr>
          <p:cNvSpPr>
            <a:spLocks noEditPoints="1"/>
          </p:cNvSpPr>
          <p:nvPr/>
        </p:nvSpPr>
        <p:spPr bwMode="auto">
          <a:xfrm>
            <a:off x="6022976" y="1446212"/>
            <a:ext cx="169862" cy="155575"/>
          </a:xfrm>
          <a:custGeom>
            <a:avLst/>
            <a:gdLst>
              <a:gd name="T0" fmla="*/ 54 w 62"/>
              <a:gd name="T1" fmla="*/ 52 h 55"/>
              <a:gd name="T2" fmla="*/ 50 w 62"/>
              <a:gd name="T3" fmla="*/ 55 h 55"/>
              <a:gd name="T4" fmla="*/ 39 w 62"/>
              <a:gd name="T5" fmla="*/ 55 h 55"/>
              <a:gd name="T6" fmla="*/ 39 w 62"/>
              <a:gd name="T7" fmla="*/ 36 h 55"/>
              <a:gd name="T8" fmla="*/ 23 w 62"/>
              <a:gd name="T9" fmla="*/ 36 h 55"/>
              <a:gd name="T10" fmla="*/ 23 w 62"/>
              <a:gd name="T11" fmla="*/ 55 h 55"/>
              <a:gd name="T12" fmla="*/ 12 w 62"/>
              <a:gd name="T13" fmla="*/ 55 h 55"/>
              <a:gd name="T14" fmla="*/ 8 w 62"/>
              <a:gd name="T15" fmla="*/ 52 h 55"/>
              <a:gd name="T16" fmla="*/ 8 w 62"/>
              <a:gd name="T17" fmla="*/ 33 h 55"/>
              <a:gd name="T18" fmla="*/ 9 w 62"/>
              <a:gd name="T19" fmla="*/ 30 h 55"/>
              <a:gd name="T20" fmla="*/ 29 w 62"/>
              <a:gd name="T21" fmla="*/ 14 h 55"/>
              <a:gd name="T22" fmla="*/ 31 w 62"/>
              <a:gd name="T23" fmla="*/ 13 h 55"/>
              <a:gd name="T24" fmla="*/ 33 w 62"/>
              <a:gd name="T25" fmla="*/ 14 h 55"/>
              <a:gd name="T26" fmla="*/ 53 w 62"/>
              <a:gd name="T27" fmla="*/ 30 h 55"/>
              <a:gd name="T28" fmla="*/ 54 w 62"/>
              <a:gd name="T29" fmla="*/ 33 h 55"/>
              <a:gd name="T30" fmla="*/ 54 w 62"/>
              <a:gd name="T31" fmla="*/ 52 h 55"/>
              <a:gd name="T32" fmla="*/ 61 w 62"/>
              <a:gd name="T33" fmla="*/ 28 h 55"/>
              <a:gd name="T34" fmla="*/ 60 w 62"/>
              <a:gd name="T35" fmla="*/ 29 h 55"/>
              <a:gd name="T36" fmla="*/ 58 w 62"/>
              <a:gd name="T37" fmla="*/ 28 h 55"/>
              <a:gd name="T38" fmla="*/ 31 w 62"/>
              <a:gd name="T39" fmla="*/ 4 h 55"/>
              <a:gd name="T40" fmla="*/ 4 w 62"/>
              <a:gd name="T41" fmla="*/ 28 h 55"/>
              <a:gd name="T42" fmla="*/ 1 w 62"/>
              <a:gd name="T43" fmla="*/ 28 h 55"/>
              <a:gd name="T44" fmla="*/ 1 w 62"/>
              <a:gd name="T45" fmla="*/ 25 h 55"/>
              <a:gd name="T46" fmla="*/ 12 w 62"/>
              <a:gd name="T47" fmla="*/ 16 h 55"/>
              <a:gd name="T48" fmla="*/ 12 w 62"/>
              <a:gd name="T49" fmla="*/ 6 h 55"/>
              <a:gd name="T50" fmla="*/ 16 w 62"/>
              <a:gd name="T51" fmla="*/ 2 h 55"/>
              <a:gd name="T52" fmla="*/ 20 w 62"/>
              <a:gd name="T53" fmla="*/ 6 h 55"/>
              <a:gd name="T54" fmla="*/ 20 w 62"/>
              <a:gd name="T55" fmla="*/ 9 h 55"/>
              <a:gd name="T56" fmla="*/ 30 w 62"/>
              <a:gd name="T57" fmla="*/ 0 h 55"/>
              <a:gd name="T58" fmla="*/ 32 w 62"/>
              <a:gd name="T59" fmla="*/ 0 h 55"/>
              <a:gd name="T60" fmla="*/ 61 w 62"/>
              <a:gd name="T61" fmla="*/ 25 h 55"/>
              <a:gd name="T62" fmla="*/ 61 w 62"/>
              <a:gd name="T63"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2" h="55">
                <a:moveTo>
                  <a:pt x="54" y="52"/>
                </a:moveTo>
                <a:cubicBezTo>
                  <a:pt x="54" y="54"/>
                  <a:pt x="52" y="55"/>
                  <a:pt x="50" y="55"/>
                </a:cubicBezTo>
                <a:cubicBezTo>
                  <a:pt x="39" y="55"/>
                  <a:pt x="39" y="55"/>
                  <a:pt x="39" y="55"/>
                </a:cubicBezTo>
                <a:cubicBezTo>
                  <a:pt x="39" y="36"/>
                  <a:pt x="39" y="36"/>
                  <a:pt x="39" y="36"/>
                </a:cubicBezTo>
                <a:cubicBezTo>
                  <a:pt x="23" y="36"/>
                  <a:pt x="23" y="36"/>
                  <a:pt x="23" y="36"/>
                </a:cubicBezTo>
                <a:cubicBezTo>
                  <a:pt x="23" y="55"/>
                  <a:pt x="23" y="55"/>
                  <a:pt x="23" y="55"/>
                </a:cubicBezTo>
                <a:cubicBezTo>
                  <a:pt x="12" y="55"/>
                  <a:pt x="12" y="55"/>
                  <a:pt x="12" y="55"/>
                </a:cubicBezTo>
                <a:cubicBezTo>
                  <a:pt x="10" y="55"/>
                  <a:pt x="8" y="54"/>
                  <a:pt x="8" y="52"/>
                </a:cubicBezTo>
                <a:cubicBezTo>
                  <a:pt x="8" y="33"/>
                  <a:pt x="8" y="33"/>
                  <a:pt x="8" y="33"/>
                </a:cubicBezTo>
                <a:cubicBezTo>
                  <a:pt x="8" y="32"/>
                  <a:pt x="9" y="31"/>
                  <a:pt x="9" y="30"/>
                </a:cubicBezTo>
                <a:cubicBezTo>
                  <a:pt x="29" y="14"/>
                  <a:pt x="29" y="14"/>
                  <a:pt x="29" y="14"/>
                </a:cubicBezTo>
                <a:cubicBezTo>
                  <a:pt x="29" y="14"/>
                  <a:pt x="30" y="13"/>
                  <a:pt x="31" y="13"/>
                </a:cubicBezTo>
                <a:cubicBezTo>
                  <a:pt x="32" y="13"/>
                  <a:pt x="33" y="14"/>
                  <a:pt x="33" y="14"/>
                </a:cubicBezTo>
                <a:cubicBezTo>
                  <a:pt x="53" y="30"/>
                  <a:pt x="53" y="30"/>
                  <a:pt x="53" y="30"/>
                </a:cubicBezTo>
                <a:cubicBezTo>
                  <a:pt x="53" y="31"/>
                  <a:pt x="54" y="32"/>
                  <a:pt x="54" y="33"/>
                </a:cubicBezTo>
                <a:lnTo>
                  <a:pt x="54" y="52"/>
                </a:lnTo>
                <a:close/>
                <a:moveTo>
                  <a:pt x="61" y="28"/>
                </a:moveTo>
                <a:cubicBezTo>
                  <a:pt x="61" y="28"/>
                  <a:pt x="60" y="29"/>
                  <a:pt x="60" y="29"/>
                </a:cubicBezTo>
                <a:cubicBezTo>
                  <a:pt x="59" y="29"/>
                  <a:pt x="59" y="29"/>
                  <a:pt x="58" y="28"/>
                </a:cubicBezTo>
                <a:cubicBezTo>
                  <a:pt x="31" y="4"/>
                  <a:pt x="31" y="4"/>
                  <a:pt x="31" y="4"/>
                </a:cubicBezTo>
                <a:cubicBezTo>
                  <a:pt x="4" y="28"/>
                  <a:pt x="4" y="28"/>
                  <a:pt x="4" y="28"/>
                </a:cubicBezTo>
                <a:cubicBezTo>
                  <a:pt x="3" y="29"/>
                  <a:pt x="2" y="29"/>
                  <a:pt x="1" y="28"/>
                </a:cubicBezTo>
                <a:cubicBezTo>
                  <a:pt x="0" y="27"/>
                  <a:pt x="0" y="26"/>
                  <a:pt x="1" y="25"/>
                </a:cubicBezTo>
                <a:cubicBezTo>
                  <a:pt x="12" y="16"/>
                  <a:pt x="12" y="16"/>
                  <a:pt x="12" y="16"/>
                </a:cubicBezTo>
                <a:cubicBezTo>
                  <a:pt x="12" y="6"/>
                  <a:pt x="12" y="6"/>
                  <a:pt x="12" y="6"/>
                </a:cubicBezTo>
                <a:cubicBezTo>
                  <a:pt x="12" y="4"/>
                  <a:pt x="14" y="2"/>
                  <a:pt x="16" y="2"/>
                </a:cubicBezTo>
                <a:cubicBezTo>
                  <a:pt x="18" y="2"/>
                  <a:pt x="20" y="4"/>
                  <a:pt x="20" y="6"/>
                </a:cubicBezTo>
                <a:cubicBezTo>
                  <a:pt x="20" y="9"/>
                  <a:pt x="20" y="9"/>
                  <a:pt x="20" y="9"/>
                </a:cubicBezTo>
                <a:cubicBezTo>
                  <a:pt x="30" y="0"/>
                  <a:pt x="30" y="0"/>
                  <a:pt x="30" y="0"/>
                </a:cubicBezTo>
                <a:cubicBezTo>
                  <a:pt x="31" y="0"/>
                  <a:pt x="32" y="0"/>
                  <a:pt x="32" y="0"/>
                </a:cubicBezTo>
                <a:cubicBezTo>
                  <a:pt x="61" y="25"/>
                  <a:pt x="61" y="25"/>
                  <a:pt x="61" y="25"/>
                </a:cubicBezTo>
                <a:cubicBezTo>
                  <a:pt x="62" y="26"/>
                  <a:pt x="62" y="27"/>
                  <a:pt x="61" y="28"/>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62">
            <a:extLst>
              <a:ext uri="{FF2B5EF4-FFF2-40B4-BE49-F238E27FC236}">
                <a16:creationId xmlns:a16="http://schemas.microsoft.com/office/drawing/2014/main" id="{3F99DE7A-24BB-4B5E-916A-E6FAE5ABBF8C}"/>
              </a:ext>
            </a:extLst>
          </p:cNvPr>
          <p:cNvSpPr>
            <a:spLocks/>
          </p:cNvSpPr>
          <p:nvPr/>
        </p:nvSpPr>
        <p:spPr bwMode="auto">
          <a:xfrm>
            <a:off x="6038851" y="1784350"/>
            <a:ext cx="141287" cy="146050"/>
          </a:xfrm>
          <a:custGeom>
            <a:avLst/>
            <a:gdLst>
              <a:gd name="T0" fmla="*/ 40 w 51"/>
              <a:gd name="T1" fmla="*/ 51 h 51"/>
              <a:gd name="T2" fmla="*/ 13 w 51"/>
              <a:gd name="T3" fmla="*/ 38 h 51"/>
              <a:gd name="T4" fmla="*/ 0 w 51"/>
              <a:gd name="T5" fmla="*/ 11 h 51"/>
              <a:gd name="T6" fmla="*/ 10 w 51"/>
              <a:gd name="T7" fmla="*/ 0 h 51"/>
              <a:gd name="T8" fmla="*/ 20 w 51"/>
              <a:gd name="T9" fmla="*/ 14 h 51"/>
              <a:gd name="T10" fmla="*/ 13 w 51"/>
              <a:gd name="T11" fmla="*/ 21 h 51"/>
              <a:gd name="T12" fmla="*/ 20 w 51"/>
              <a:gd name="T13" fmla="*/ 31 h 51"/>
              <a:gd name="T14" fmla="*/ 30 w 51"/>
              <a:gd name="T15" fmla="*/ 38 h 51"/>
              <a:gd name="T16" fmla="*/ 37 w 51"/>
              <a:gd name="T17" fmla="*/ 31 h 51"/>
              <a:gd name="T18" fmla="*/ 51 w 51"/>
              <a:gd name="T19" fmla="*/ 41 h 51"/>
              <a:gd name="T20" fmla="*/ 40 w 51"/>
              <a:gd name="T21"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51">
                <a:moveTo>
                  <a:pt x="40" y="51"/>
                </a:moveTo>
                <a:cubicBezTo>
                  <a:pt x="34" y="51"/>
                  <a:pt x="20" y="44"/>
                  <a:pt x="13" y="38"/>
                </a:cubicBezTo>
                <a:cubicBezTo>
                  <a:pt x="7" y="31"/>
                  <a:pt x="0" y="17"/>
                  <a:pt x="0" y="11"/>
                </a:cubicBezTo>
                <a:cubicBezTo>
                  <a:pt x="0" y="11"/>
                  <a:pt x="6" y="0"/>
                  <a:pt x="10" y="0"/>
                </a:cubicBezTo>
                <a:cubicBezTo>
                  <a:pt x="13" y="0"/>
                  <a:pt x="23" y="11"/>
                  <a:pt x="20" y="14"/>
                </a:cubicBezTo>
                <a:cubicBezTo>
                  <a:pt x="17" y="17"/>
                  <a:pt x="13" y="17"/>
                  <a:pt x="13" y="21"/>
                </a:cubicBezTo>
                <a:cubicBezTo>
                  <a:pt x="13" y="24"/>
                  <a:pt x="17" y="28"/>
                  <a:pt x="20" y="31"/>
                </a:cubicBezTo>
                <a:cubicBezTo>
                  <a:pt x="23" y="34"/>
                  <a:pt x="27" y="38"/>
                  <a:pt x="30" y="38"/>
                </a:cubicBezTo>
                <a:cubicBezTo>
                  <a:pt x="34" y="38"/>
                  <a:pt x="34" y="34"/>
                  <a:pt x="37" y="31"/>
                </a:cubicBezTo>
                <a:cubicBezTo>
                  <a:pt x="40" y="28"/>
                  <a:pt x="51" y="38"/>
                  <a:pt x="51" y="41"/>
                </a:cubicBezTo>
                <a:cubicBezTo>
                  <a:pt x="51" y="45"/>
                  <a:pt x="40" y="51"/>
                  <a:pt x="40" y="5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64">
            <a:extLst>
              <a:ext uri="{FF2B5EF4-FFF2-40B4-BE49-F238E27FC236}">
                <a16:creationId xmlns:a16="http://schemas.microsoft.com/office/drawing/2014/main" id="{2A031776-05D9-4425-969A-1B53AF208B82}"/>
              </a:ext>
            </a:extLst>
          </p:cNvPr>
          <p:cNvSpPr>
            <a:spLocks noEditPoints="1"/>
          </p:cNvSpPr>
          <p:nvPr/>
        </p:nvSpPr>
        <p:spPr bwMode="auto">
          <a:xfrm>
            <a:off x="6038851" y="2139950"/>
            <a:ext cx="141287" cy="103188"/>
          </a:xfrm>
          <a:custGeom>
            <a:avLst/>
            <a:gdLst>
              <a:gd name="T0" fmla="*/ 3 w 51"/>
              <a:gd name="T1" fmla="*/ 0 h 36"/>
              <a:gd name="T2" fmla="*/ 47 w 51"/>
              <a:gd name="T3" fmla="*/ 0 h 36"/>
              <a:gd name="T4" fmla="*/ 49 w 51"/>
              <a:gd name="T5" fmla="*/ 1 h 36"/>
              <a:gd name="T6" fmla="*/ 25 w 51"/>
              <a:gd name="T7" fmla="*/ 22 h 36"/>
              <a:gd name="T8" fmla="*/ 1 w 51"/>
              <a:gd name="T9" fmla="*/ 1 h 36"/>
              <a:gd name="T10" fmla="*/ 3 w 51"/>
              <a:gd name="T11" fmla="*/ 0 h 36"/>
              <a:gd name="T12" fmla="*/ 0 w 51"/>
              <a:gd name="T13" fmla="*/ 3 h 36"/>
              <a:gd name="T14" fmla="*/ 17 w 51"/>
              <a:gd name="T15" fmla="*/ 18 h 36"/>
              <a:gd name="T16" fmla="*/ 0 w 51"/>
              <a:gd name="T17" fmla="*/ 33 h 36"/>
              <a:gd name="T18" fmla="*/ 0 w 51"/>
              <a:gd name="T19" fmla="*/ 3 h 36"/>
              <a:gd name="T20" fmla="*/ 47 w 51"/>
              <a:gd name="T21" fmla="*/ 36 h 36"/>
              <a:gd name="T22" fmla="*/ 3 w 51"/>
              <a:gd name="T23" fmla="*/ 36 h 36"/>
              <a:gd name="T24" fmla="*/ 1 w 51"/>
              <a:gd name="T25" fmla="*/ 35 h 36"/>
              <a:gd name="T26" fmla="*/ 19 w 51"/>
              <a:gd name="T27" fmla="*/ 20 h 36"/>
              <a:gd name="T28" fmla="*/ 25 w 51"/>
              <a:gd name="T29" fmla="*/ 25 h 36"/>
              <a:gd name="T30" fmla="*/ 31 w 51"/>
              <a:gd name="T31" fmla="*/ 20 h 36"/>
              <a:gd name="T32" fmla="*/ 49 w 51"/>
              <a:gd name="T33" fmla="*/ 35 h 36"/>
              <a:gd name="T34" fmla="*/ 47 w 51"/>
              <a:gd name="T35" fmla="*/ 36 h 36"/>
              <a:gd name="T36" fmla="*/ 51 w 51"/>
              <a:gd name="T37" fmla="*/ 33 h 36"/>
              <a:gd name="T38" fmla="*/ 33 w 51"/>
              <a:gd name="T39" fmla="*/ 18 h 36"/>
              <a:gd name="T40" fmla="*/ 51 w 51"/>
              <a:gd name="T41" fmla="*/ 3 h 36"/>
              <a:gd name="T42" fmla="*/ 51 w 51"/>
              <a:gd name="T43" fmla="*/ 3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1" h="36">
                <a:moveTo>
                  <a:pt x="3" y="0"/>
                </a:moveTo>
                <a:cubicBezTo>
                  <a:pt x="47" y="0"/>
                  <a:pt x="47" y="0"/>
                  <a:pt x="47" y="0"/>
                </a:cubicBezTo>
                <a:cubicBezTo>
                  <a:pt x="48" y="0"/>
                  <a:pt x="49" y="0"/>
                  <a:pt x="49" y="1"/>
                </a:cubicBezTo>
                <a:cubicBezTo>
                  <a:pt x="25" y="22"/>
                  <a:pt x="25" y="22"/>
                  <a:pt x="25" y="22"/>
                </a:cubicBezTo>
                <a:cubicBezTo>
                  <a:pt x="1" y="1"/>
                  <a:pt x="1" y="1"/>
                  <a:pt x="1" y="1"/>
                </a:cubicBezTo>
                <a:cubicBezTo>
                  <a:pt x="1" y="0"/>
                  <a:pt x="2" y="0"/>
                  <a:pt x="3" y="0"/>
                </a:cubicBezTo>
                <a:close/>
                <a:moveTo>
                  <a:pt x="0" y="3"/>
                </a:moveTo>
                <a:cubicBezTo>
                  <a:pt x="17" y="18"/>
                  <a:pt x="17" y="18"/>
                  <a:pt x="17" y="18"/>
                </a:cubicBezTo>
                <a:cubicBezTo>
                  <a:pt x="0" y="33"/>
                  <a:pt x="0" y="33"/>
                  <a:pt x="0" y="33"/>
                </a:cubicBezTo>
                <a:lnTo>
                  <a:pt x="0" y="3"/>
                </a:lnTo>
                <a:close/>
                <a:moveTo>
                  <a:pt x="47" y="36"/>
                </a:moveTo>
                <a:cubicBezTo>
                  <a:pt x="3" y="36"/>
                  <a:pt x="3" y="36"/>
                  <a:pt x="3" y="36"/>
                </a:cubicBezTo>
                <a:cubicBezTo>
                  <a:pt x="2" y="36"/>
                  <a:pt x="1" y="36"/>
                  <a:pt x="1" y="35"/>
                </a:cubicBezTo>
                <a:cubicBezTo>
                  <a:pt x="19" y="20"/>
                  <a:pt x="19" y="20"/>
                  <a:pt x="19" y="20"/>
                </a:cubicBezTo>
                <a:cubicBezTo>
                  <a:pt x="25" y="25"/>
                  <a:pt x="25" y="25"/>
                  <a:pt x="25" y="25"/>
                </a:cubicBezTo>
                <a:cubicBezTo>
                  <a:pt x="31" y="20"/>
                  <a:pt x="31" y="20"/>
                  <a:pt x="31" y="20"/>
                </a:cubicBezTo>
                <a:cubicBezTo>
                  <a:pt x="49" y="35"/>
                  <a:pt x="49" y="35"/>
                  <a:pt x="49" y="35"/>
                </a:cubicBezTo>
                <a:cubicBezTo>
                  <a:pt x="49" y="36"/>
                  <a:pt x="48" y="36"/>
                  <a:pt x="47" y="36"/>
                </a:cubicBezTo>
                <a:close/>
                <a:moveTo>
                  <a:pt x="51" y="33"/>
                </a:moveTo>
                <a:cubicBezTo>
                  <a:pt x="33" y="18"/>
                  <a:pt x="33" y="18"/>
                  <a:pt x="33" y="18"/>
                </a:cubicBezTo>
                <a:cubicBezTo>
                  <a:pt x="51" y="3"/>
                  <a:pt x="51" y="3"/>
                  <a:pt x="51" y="3"/>
                </a:cubicBezTo>
                <a:lnTo>
                  <a:pt x="51"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Line 152">
            <a:extLst>
              <a:ext uri="{FF2B5EF4-FFF2-40B4-BE49-F238E27FC236}">
                <a16:creationId xmlns:a16="http://schemas.microsoft.com/office/drawing/2014/main" id="{B657321F-F2F5-40CF-B8EF-04E167007A77}"/>
              </a:ext>
            </a:extLst>
          </p:cNvPr>
          <p:cNvSpPr>
            <a:spLocks noChangeShapeType="1"/>
          </p:cNvSpPr>
          <p:nvPr/>
        </p:nvSpPr>
        <p:spPr bwMode="auto">
          <a:xfrm>
            <a:off x="550863" y="4019836"/>
            <a:ext cx="5753100"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158">
            <a:extLst>
              <a:ext uri="{FF2B5EF4-FFF2-40B4-BE49-F238E27FC236}">
                <a16:creationId xmlns:a16="http://schemas.microsoft.com/office/drawing/2014/main" id="{4C87BFAF-BF84-497D-99BE-EAB14FCCC501}"/>
              </a:ext>
            </a:extLst>
          </p:cNvPr>
          <p:cNvSpPr>
            <a:spLocks noChangeShapeType="1"/>
          </p:cNvSpPr>
          <p:nvPr/>
        </p:nvSpPr>
        <p:spPr bwMode="auto">
          <a:xfrm>
            <a:off x="3235326" y="4291068"/>
            <a:ext cx="0" cy="5303838"/>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159">
            <a:extLst>
              <a:ext uri="{FF2B5EF4-FFF2-40B4-BE49-F238E27FC236}">
                <a16:creationId xmlns:a16="http://schemas.microsoft.com/office/drawing/2014/main" id="{3504BBEC-4FD0-43CA-BA55-87776B59C532}"/>
              </a:ext>
            </a:extLst>
          </p:cNvPr>
          <p:cNvSpPr>
            <a:spLocks noChangeShapeType="1"/>
          </p:cNvSpPr>
          <p:nvPr/>
        </p:nvSpPr>
        <p:spPr bwMode="auto">
          <a:xfrm>
            <a:off x="635002" y="4652518"/>
            <a:ext cx="0" cy="53619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Oval 160">
            <a:extLst>
              <a:ext uri="{FF2B5EF4-FFF2-40B4-BE49-F238E27FC236}">
                <a16:creationId xmlns:a16="http://schemas.microsoft.com/office/drawing/2014/main" id="{0332A7E7-5835-4698-8196-D0C3BF796D0C}"/>
              </a:ext>
            </a:extLst>
          </p:cNvPr>
          <p:cNvSpPr>
            <a:spLocks noChangeArrowheads="1"/>
          </p:cNvSpPr>
          <p:nvPr/>
        </p:nvSpPr>
        <p:spPr bwMode="auto">
          <a:xfrm>
            <a:off x="611188" y="4700643"/>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Line 242">
            <a:extLst>
              <a:ext uri="{FF2B5EF4-FFF2-40B4-BE49-F238E27FC236}">
                <a16:creationId xmlns:a16="http://schemas.microsoft.com/office/drawing/2014/main" id="{41CBA201-1AA9-439B-87BD-8FA8DC47A5F8}"/>
              </a:ext>
            </a:extLst>
          </p:cNvPr>
          <p:cNvSpPr>
            <a:spLocks noChangeShapeType="1"/>
          </p:cNvSpPr>
          <p:nvPr/>
        </p:nvSpPr>
        <p:spPr bwMode="auto">
          <a:xfrm flipH="1">
            <a:off x="3507583" y="4614917"/>
            <a:ext cx="2380" cy="4549775"/>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 name="Oval 243">
            <a:extLst>
              <a:ext uri="{FF2B5EF4-FFF2-40B4-BE49-F238E27FC236}">
                <a16:creationId xmlns:a16="http://schemas.microsoft.com/office/drawing/2014/main" id="{709AC35B-5F45-4552-BB1F-86773C0C5E99}"/>
              </a:ext>
            </a:extLst>
          </p:cNvPr>
          <p:cNvSpPr>
            <a:spLocks noChangeArrowheads="1"/>
          </p:cNvSpPr>
          <p:nvPr/>
        </p:nvSpPr>
        <p:spPr bwMode="auto">
          <a:xfrm>
            <a:off x="3481388" y="4700643"/>
            <a:ext cx="55563"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5" name="Oval 327">
            <a:extLst>
              <a:ext uri="{FF2B5EF4-FFF2-40B4-BE49-F238E27FC236}">
                <a16:creationId xmlns:a16="http://schemas.microsoft.com/office/drawing/2014/main" id="{5BFAA14B-9CAC-40C2-A7A7-3393F0F2CE98}"/>
              </a:ext>
            </a:extLst>
          </p:cNvPr>
          <p:cNvSpPr>
            <a:spLocks noChangeArrowheads="1"/>
          </p:cNvSpPr>
          <p:nvPr/>
        </p:nvSpPr>
        <p:spPr bwMode="auto">
          <a:xfrm>
            <a:off x="3481388" y="7272393"/>
            <a:ext cx="55563"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574" name="Group 573">
            <a:extLst>
              <a:ext uri="{FF2B5EF4-FFF2-40B4-BE49-F238E27FC236}">
                <a16:creationId xmlns:a16="http://schemas.microsoft.com/office/drawing/2014/main" id="{5983099F-166D-44F4-AE8B-C8718BB6EC6C}"/>
              </a:ext>
            </a:extLst>
          </p:cNvPr>
          <p:cNvGrpSpPr/>
          <p:nvPr/>
        </p:nvGrpSpPr>
        <p:grpSpPr>
          <a:xfrm>
            <a:off x="561342" y="8257774"/>
            <a:ext cx="2165350" cy="235268"/>
            <a:chOff x="519431" y="8429224"/>
            <a:chExt cx="2165350" cy="235268"/>
          </a:xfrm>
        </p:grpSpPr>
        <p:sp>
          <p:nvSpPr>
            <p:cNvPr id="515" name="Oval 518">
              <a:extLst>
                <a:ext uri="{FF2B5EF4-FFF2-40B4-BE49-F238E27FC236}">
                  <a16:creationId xmlns:a16="http://schemas.microsoft.com/office/drawing/2014/main" id="{2C33953A-2340-4DFA-A598-4F0EA0A94DE5}"/>
                </a:ext>
              </a:extLst>
            </p:cNvPr>
            <p:cNvSpPr>
              <a:spLocks noChangeArrowheads="1"/>
            </p:cNvSpPr>
            <p:nvPr/>
          </p:nvSpPr>
          <p:spPr bwMode="auto">
            <a:xfrm>
              <a:off x="519431" y="8457164"/>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6" name="Rectangle 519">
              <a:extLst>
                <a:ext uri="{FF2B5EF4-FFF2-40B4-BE49-F238E27FC236}">
                  <a16:creationId xmlns:a16="http://schemas.microsoft.com/office/drawing/2014/main" id="{C7289B0E-E26D-4089-8CB8-C36F7405A2FE}"/>
                </a:ext>
              </a:extLst>
            </p:cNvPr>
            <p:cNvSpPr>
              <a:spLocks noChangeArrowheads="1"/>
            </p:cNvSpPr>
            <p:nvPr/>
          </p:nvSpPr>
          <p:spPr bwMode="auto">
            <a:xfrm>
              <a:off x="684531" y="8429224"/>
              <a:ext cx="190597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en-US" sz="900" dirty="0">
                  <a:solidFill>
                    <a:srgbClr val="000000"/>
                  </a:solidFill>
                  <a:latin typeface="+mj-lt"/>
                </a:rPr>
                <a:t>Corporate &amp; Individual Tax Compliance </a:t>
              </a:r>
              <a:endParaRPr kumimoji="0" lang="en-US" altLang="en-US" sz="1800" b="0" i="0" u="none" strike="noStrike" cap="none" normalizeH="0" baseline="0" dirty="0">
                <a:ln>
                  <a:noFill/>
                </a:ln>
                <a:solidFill>
                  <a:schemeClr val="tx1"/>
                </a:solidFill>
                <a:effectLst/>
                <a:latin typeface="+mj-lt"/>
              </a:endParaRPr>
            </a:p>
          </p:txBody>
        </p:sp>
        <p:sp>
          <p:nvSpPr>
            <p:cNvPr id="521" name="Line 524">
              <a:extLst>
                <a:ext uri="{FF2B5EF4-FFF2-40B4-BE49-F238E27FC236}">
                  <a16:creationId xmlns:a16="http://schemas.microsoft.com/office/drawing/2014/main" id="{CFF2F0B9-B0F5-4F65-9F28-CBD23B25CF0A}"/>
                </a:ext>
              </a:extLst>
            </p:cNvPr>
            <p:cNvSpPr>
              <a:spLocks noChangeShapeType="1"/>
            </p:cNvSpPr>
            <p:nvPr/>
          </p:nvSpPr>
          <p:spPr bwMode="auto">
            <a:xfrm>
              <a:off x="687706" y="8620042"/>
              <a:ext cx="1997075"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Oval 525">
              <a:extLst>
                <a:ext uri="{FF2B5EF4-FFF2-40B4-BE49-F238E27FC236}">
                  <a16:creationId xmlns:a16="http://schemas.microsoft.com/office/drawing/2014/main" id="{4C336C17-634D-4210-8FAE-544244F7C969}"/>
                </a:ext>
              </a:extLst>
            </p:cNvPr>
            <p:cNvSpPr>
              <a:spLocks noChangeArrowheads="1"/>
            </p:cNvSpPr>
            <p:nvPr/>
          </p:nvSpPr>
          <p:spPr bwMode="auto">
            <a:xfrm>
              <a:off x="2200593" y="8574004"/>
              <a:ext cx="88900" cy="904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546" name="Rectangle 545">
            <a:extLst>
              <a:ext uri="{FF2B5EF4-FFF2-40B4-BE49-F238E27FC236}">
                <a16:creationId xmlns:a16="http://schemas.microsoft.com/office/drawing/2014/main" id="{0CC14813-65B5-48DB-A3D7-5114A072FBC1}"/>
              </a:ext>
            </a:extLst>
          </p:cNvPr>
          <p:cNvSpPr/>
          <p:nvPr/>
        </p:nvSpPr>
        <p:spPr>
          <a:xfrm>
            <a:off x="550863" y="271443"/>
            <a:ext cx="2261517" cy="1200329"/>
          </a:xfrm>
          <a:prstGeom prst="rect">
            <a:avLst/>
          </a:prstGeom>
        </p:spPr>
        <p:txBody>
          <a:bodyPr wrap="none">
            <a:spAutoFit/>
          </a:bodyPr>
          <a:lstStyle/>
          <a:p>
            <a:r>
              <a:rPr lang="en-US" sz="3600" dirty="0">
                <a:latin typeface="ITC Officina Sans" pitchFamily="50" charset="0"/>
              </a:rPr>
              <a:t>John </a:t>
            </a:r>
          </a:p>
          <a:p>
            <a:r>
              <a:rPr lang="en-US" sz="3600" dirty="0">
                <a:latin typeface="ITC Officina Sans" pitchFamily="50" charset="0"/>
              </a:rPr>
              <a:t>Alexander </a:t>
            </a:r>
          </a:p>
        </p:txBody>
      </p:sp>
      <p:sp>
        <p:nvSpPr>
          <p:cNvPr id="547" name="Rectangle 546">
            <a:extLst>
              <a:ext uri="{FF2B5EF4-FFF2-40B4-BE49-F238E27FC236}">
                <a16:creationId xmlns:a16="http://schemas.microsoft.com/office/drawing/2014/main" id="{6925451E-B6D8-43F7-81FB-E93FC2C8A647}"/>
              </a:ext>
            </a:extLst>
          </p:cNvPr>
          <p:cNvSpPr/>
          <p:nvPr/>
        </p:nvSpPr>
        <p:spPr>
          <a:xfrm>
            <a:off x="559674" y="1662134"/>
            <a:ext cx="1575047" cy="369332"/>
          </a:xfrm>
          <a:prstGeom prst="rect">
            <a:avLst/>
          </a:prstGeom>
        </p:spPr>
        <p:txBody>
          <a:bodyPr wrap="none">
            <a:spAutoFit/>
          </a:bodyPr>
          <a:lstStyle/>
          <a:p>
            <a:r>
              <a:rPr lang="en-US" dirty="0">
                <a:latin typeface="Brush Script Std" panose="03060802040607070404" pitchFamily="66" charset="0"/>
              </a:rPr>
              <a:t>Tax Consultant</a:t>
            </a:r>
          </a:p>
        </p:txBody>
      </p:sp>
      <p:sp>
        <p:nvSpPr>
          <p:cNvPr id="548" name="Rectangle 547">
            <a:extLst>
              <a:ext uri="{FF2B5EF4-FFF2-40B4-BE49-F238E27FC236}">
                <a16:creationId xmlns:a16="http://schemas.microsoft.com/office/drawing/2014/main" id="{CC7890D0-7041-4B16-8906-FE90BFDB493E}"/>
              </a:ext>
            </a:extLst>
          </p:cNvPr>
          <p:cNvSpPr/>
          <p:nvPr/>
        </p:nvSpPr>
        <p:spPr>
          <a:xfrm>
            <a:off x="4448175" y="2055813"/>
            <a:ext cx="1603375" cy="276999"/>
          </a:xfrm>
          <a:prstGeom prst="rect">
            <a:avLst/>
          </a:prstGeom>
        </p:spPr>
        <p:txBody>
          <a:bodyPr wrap="square">
            <a:spAutoFit/>
          </a:bodyPr>
          <a:lstStyle/>
          <a:p>
            <a:r>
              <a:rPr lang="en-US" sz="1200" dirty="0" err="1">
                <a:latin typeface="+mj-lt"/>
              </a:rPr>
              <a:t>john.thom@email.com</a:t>
            </a:r>
            <a:endParaRPr lang="en-US" sz="1200" dirty="0">
              <a:latin typeface="+mj-lt"/>
            </a:endParaRPr>
          </a:p>
        </p:txBody>
      </p:sp>
      <p:sp>
        <p:nvSpPr>
          <p:cNvPr id="551" name="Rectangle 550">
            <a:extLst>
              <a:ext uri="{FF2B5EF4-FFF2-40B4-BE49-F238E27FC236}">
                <a16:creationId xmlns:a16="http://schemas.microsoft.com/office/drawing/2014/main" id="{10B99F14-8703-45D6-8968-6D67AEA1A161}"/>
              </a:ext>
            </a:extLst>
          </p:cNvPr>
          <p:cNvSpPr/>
          <p:nvPr/>
        </p:nvSpPr>
        <p:spPr>
          <a:xfrm>
            <a:off x="516109" y="2845986"/>
            <a:ext cx="5777649" cy="1015663"/>
          </a:xfrm>
          <a:prstGeom prst="rect">
            <a:avLst/>
          </a:prstGeom>
        </p:spPr>
        <p:txBody>
          <a:bodyPr wrap="square">
            <a:spAutoFit/>
          </a:bodyPr>
          <a:lstStyle/>
          <a:p>
            <a:pPr algn="just"/>
            <a:r>
              <a:rPr lang="en-US" sz="1200" dirty="0">
                <a:latin typeface="+mj-lt"/>
              </a:rPr>
              <a:t>Analytical and detail-oriented Tax Consultant with over 5 years of experience providing expert tax planning and compliance services to corporate and individual clients. Proven ability to minimize tax liabilities while ensuring compliance with federal, state, and international tax laws. Adept at managing audits, preparing detailed tax reports, and advising clients on optimal financial strategies.</a:t>
            </a:r>
          </a:p>
        </p:txBody>
      </p:sp>
      <p:sp>
        <p:nvSpPr>
          <p:cNvPr id="552" name="Rectangle 551">
            <a:extLst>
              <a:ext uri="{FF2B5EF4-FFF2-40B4-BE49-F238E27FC236}">
                <a16:creationId xmlns:a16="http://schemas.microsoft.com/office/drawing/2014/main" id="{54D5FC80-34A8-4679-9A8A-EFB4B996B874}"/>
              </a:ext>
            </a:extLst>
          </p:cNvPr>
          <p:cNvSpPr/>
          <p:nvPr/>
        </p:nvSpPr>
        <p:spPr>
          <a:xfrm>
            <a:off x="548641" y="2463801"/>
            <a:ext cx="1830950" cy="276999"/>
          </a:xfrm>
          <a:prstGeom prst="rect">
            <a:avLst/>
          </a:prstGeom>
        </p:spPr>
        <p:txBody>
          <a:bodyPr wrap="none">
            <a:spAutoFit/>
          </a:bodyPr>
          <a:lstStyle/>
          <a:p>
            <a:r>
              <a:rPr lang="en-US" sz="1200" dirty="0">
                <a:latin typeface="Dosis" panose="02010703020202060003" pitchFamily="2" charset="0"/>
              </a:rPr>
              <a:t>PROFESSIONAL SUMMARY </a:t>
            </a:r>
          </a:p>
        </p:txBody>
      </p:sp>
      <p:sp>
        <p:nvSpPr>
          <p:cNvPr id="553" name="Rectangle 552">
            <a:extLst>
              <a:ext uri="{FF2B5EF4-FFF2-40B4-BE49-F238E27FC236}">
                <a16:creationId xmlns:a16="http://schemas.microsoft.com/office/drawing/2014/main" id="{EDB75A8F-7AB3-4EA7-9471-0DA294718DF7}"/>
              </a:ext>
            </a:extLst>
          </p:cNvPr>
          <p:cNvSpPr/>
          <p:nvPr/>
        </p:nvSpPr>
        <p:spPr>
          <a:xfrm>
            <a:off x="920751" y="2076231"/>
            <a:ext cx="2416752" cy="307777"/>
          </a:xfrm>
          <a:prstGeom prst="rect">
            <a:avLst/>
          </a:prstGeom>
        </p:spPr>
        <p:txBody>
          <a:bodyPr wrap="none">
            <a:spAutoFit/>
          </a:bodyPr>
          <a:lstStyle/>
          <a:p>
            <a:r>
              <a:rPr lang="en-US" sz="1400" dirty="0" err="1">
                <a:latin typeface="+mj-lt"/>
              </a:rPr>
              <a:t>linkedin.com</a:t>
            </a:r>
            <a:r>
              <a:rPr lang="en-US" sz="1400" dirty="0">
                <a:latin typeface="+mj-lt"/>
              </a:rPr>
              <a:t>/in/</a:t>
            </a:r>
            <a:r>
              <a:rPr lang="en-US" sz="1400" dirty="0" err="1">
                <a:latin typeface="+mj-lt"/>
              </a:rPr>
              <a:t>johnthompson</a:t>
            </a:r>
            <a:endParaRPr lang="en-US" sz="1400" dirty="0">
              <a:latin typeface="+mj-lt"/>
            </a:endParaRPr>
          </a:p>
        </p:txBody>
      </p:sp>
      <p:sp>
        <p:nvSpPr>
          <p:cNvPr id="554" name="Rectangle 553">
            <a:extLst>
              <a:ext uri="{FF2B5EF4-FFF2-40B4-BE49-F238E27FC236}">
                <a16:creationId xmlns:a16="http://schemas.microsoft.com/office/drawing/2014/main" id="{DB9314B8-973B-4D2F-8B63-E594AE54DC5C}"/>
              </a:ext>
            </a:extLst>
          </p:cNvPr>
          <p:cNvSpPr/>
          <p:nvPr/>
        </p:nvSpPr>
        <p:spPr>
          <a:xfrm>
            <a:off x="4506913" y="1077932"/>
            <a:ext cx="772969" cy="276999"/>
          </a:xfrm>
          <a:prstGeom prst="rect">
            <a:avLst/>
          </a:prstGeom>
        </p:spPr>
        <p:txBody>
          <a:bodyPr wrap="none">
            <a:spAutoFit/>
          </a:bodyPr>
          <a:lstStyle/>
          <a:p>
            <a:r>
              <a:rPr lang="en-US" sz="1200" dirty="0">
                <a:latin typeface="Dosis" panose="02010703020202060003" pitchFamily="2" charset="0"/>
              </a:rPr>
              <a:t>CONTACT</a:t>
            </a:r>
          </a:p>
        </p:txBody>
      </p:sp>
      <p:sp>
        <p:nvSpPr>
          <p:cNvPr id="555" name="Rectangle 554">
            <a:extLst>
              <a:ext uri="{FF2B5EF4-FFF2-40B4-BE49-F238E27FC236}">
                <a16:creationId xmlns:a16="http://schemas.microsoft.com/office/drawing/2014/main" id="{4CAF3CB6-B03C-4D7E-BDC6-C7C2D9234986}"/>
              </a:ext>
            </a:extLst>
          </p:cNvPr>
          <p:cNvSpPr/>
          <p:nvPr/>
        </p:nvSpPr>
        <p:spPr>
          <a:xfrm>
            <a:off x="5048198" y="1387106"/>
            <a:ext cx="1003352" cy="276999"/>
          </a:xfrm>
          <a:prstGeom prst="rect">
            <a:avLst/>
          </a:prstGeom>
        </p:spPr>
        <p:txBody>
          <a:bodyPr wrap="none">
            <a:spAutoFit/>
          </a:bodyPr>
          <a:lstStyle/>
          <a:p>
            <a:r>
              <a:rPr lang="en-US" sz="1200" dirty="0">
                <a:latin typeface="+mj-lt"/>
              </a:rPr>
              <a:t>New York, NY</a:t>
            </a:r>
          </a:p>
        </p:txBody>
      </p:sp>
      <p:sp>
        <p:nvSpPr>
          <p:cNvPr id="556" name="Rectangle 555">
            <a:extLst>
              <a:ext uri="{FF2B5EF4-FFF2-40B4-BE49-F238E27FC236}">
                <a16:creationId xmlns:a16="http://schemas.microsoft.com/office/drawing/2014/main" id="{EE4947AF-8D3B-4854-8EFC-01EDE650BEE8}"/>
              </a:ext>
            </a:extLst>
          </p:cNvPr>
          <p:cNvSpPr/>
          <p:nvPr/>
        </p:nvSpPr>
        <p:spPr>
          <a:xfrm>
            <a:off x="4914106" y="1721460"/>
            <a:ext cx="1137444" cy="276999"/>
          </a:xfrm>
          <a:prstGeom prst="rect">
            <a:avLst/>
          </a:prstGeom>
        </p:spPr>
        <p:txBody>
          <a:bodyPr wrap="square">
            <a:spAutoFit/>
          </a:bodyPr>
          <a:lstStyle/>
          <a:p>
            <a:r>
              <a:rPr lang="en-US" sz="1200" dirty="0">
                <a:latin typeface="+mj-lt"/>
              </a:rPr>
              <a:t>(123) 456-7890</a:t>
            </a:r>
          </a:p>
        </p:txBody>
      </p:sp>
      <p:sp>
        <p:nvSpPr>
          <p:cNvPr id="557" name="Rectangle 556">
            <a:extLst>
              <a:ext uri="{FF2B5EF4-FFF2-40B4-BE49-F238E27FC236}">
                <a16:creationId xmlns:a16="http://schemas.microsoft.com/office/drawing/2014/main" id="{BFFEF5DA-721B-40CA-A2AF-C41870B27FC5}"/>
              </a:ext>
            </a:extLst>
          </p:cNvPr>
          <p:cNvSpPr/>
          <p:nvPr/>
        </p:nvSpPr>
        <p:spPr>
          <a:xfrm>
            <a:off x="708025" y="4614418"/>
            <a:ext cx="2384534" cy="646331"/>
          </a:xfrm>
          <a:prstGeom prst="rect">
            <a:avLst/>
          </a:prstGeom>
        </p:spPr>
        <p:txBody>
          <a:bodyPr wrap="square">
            <a:spAutoFit/>
          </a:bodyPr>
          <a:lstStyle/>
          <a:p>
            <a:r>
              <a:rPr lang="en-US" sz="1200" dirty="0">
                <a:latin typeface="+mj-lt"/>
              </a:rPr>
              <a:t>Bachelor of Science in Accounting  </a:t>
            </a:r>
          </a:p>
          <a:p>
            <a:r>
              <a:rPr lang="en-US" sz="1200" dirty="0">
                <a:latin typeface="+mj-lt"/>
              </a:rPr>
              <a:t>University of Michigan, Ann Arbor Graduated May 2016</a:t>
            </a:r>
          </a:p>
        </p:txBody>
      </p:sp>
      <p:sp>
        <p:nvSpPr>
          <p:cNvPr id="558" name="Rectangle 557">
            <a:extLst>
              <a:ext uri="{FF2B5EF4-FFF2-40B4-BE49-F238E27FC236}">
                <a16:creationId xmlns:a16="http://schemas.microsoft.com/office/drawing/2014/main" id="{45B87D6E-2761-4E45-A720-60D93E5772FB}"/>
              </a:ext>
            </a:extLst>
          </p:cNvPr>
          <p:cNvSpPr/>
          <p:nvPr/>
        </p:nvSpPr>
        <p:spPr>
          <a:xfrm>
            <a:off x="475902" y="4209707"/>
            <a:ext cx="906017" cy="276999"/>
          </a:xfrm>
          <a:prstGeom prst="rect">
            <a:avLst/>
          </a:prstGeom>
        </p:spPr>
        <p:txBody>
          <a:bodyPr wrap="none">
            <a:spAutoFit/>
          </a:bodyPr>
          <a:lstStyle/>
          <a:p>
            <a:r>
              <a:rPr lang="en-US" sz="1200" dirty="0">
                <a:latin typeface="Dosis" panose="02010703020202060003" pitchFamily="2" charset="0"/>
              </a:rPr>
              <a:t>EDUCATION</a:t>
            </a:r>
          </a:p>
        </p:txBody>
      </p:sp>
      <p:sp>
        <p:nvSpPr>
          <p:cNvPr id="559" name="Rectangle 558">
            <a:extLst>
              <a:ext uri="{FF2B5EF4-FFF2-40B4-BE49-F238E27FC236}">
                <a16:creationId xmlns:a16="http://schemas.microsoft.com/office/drawing/2014/main" id="{604274C4-5AD8-44A4-B15B-AFCA6B339210}"/>
              </a:ext>
            </a:extLst>
          </p:cNvPr>
          <p:cNvSpPr/>
          <p:nvPr/>
        </p:nvSpPr>
        <p:spPr>
          <a:xfrm>
            <a:off x="3621088" y="4578981"/>
            <a:ext cx="2903534" cy="4708981"/>
          </a:xfrm>
          <a:prstGeom prst="rect">
            <a:avLst/>
          </a:prstGeom>
        </p:spPr>
        <p:txBody>
          <a:bodyPr wrap="square">
            <a:spAutoFit/>
          </a:bodyPr>
          <a:lstStyle/>
          <a:p>
            <a:pPr algn="just"/>
            <a:r>
              <a:rPr lang="en-US" sz="1200" b="1" dirty="0">
                <a:latin typeface="+mj-lt"/>
              </a:rPr>
              <a:t>Senior Tax Consultant</a:t>
            </a:r>
          </a:p>
          <a:p>
            <a:pPr algn="just"/>
            <a:r>
              <a:rPr lang="en-US" sz="1200" dirty="0">
                <a:latin typeface="+mj-lt"/>
              </a:rPr>
              <a:t>Deloitte LLP, New York, NY  </a:t>
            </a:r>
          </a:p>
          <a:p>
            <a:pPr algn="just"/>
            <a:r>
              <a:rPr lang="en-US" sz="1200" dirty="0">
                <a:latin typeface="+mj-lt"/>
              </a:rPr>
              <a:t>March 2020 – Present  </a:t>
            </a:r>
          </a:p>
          <a:p>
            <a:pPr algn="just"/>
            <a:r>
              <a:rPr lang="en-US" sz="1200" dirty="0">
                <a:latin typeface="+mj-lt"/>
              </a:rPr>
              <a:t>- Provided comprehensive tax consulting services to over 40 high-net-worth and corporate clients.  </a:t>
            </a:r>
          </a:p>
          <a:p>
            <a:pPr algn="just"/>
            <a:r>
              <a:rPr lang="en-US" sz="1200" dirty="0">
                <a:latin typeface="+mj-lt"/>
              </a:rPr>
              <a:t>- Implemented tax-saving strategies that reduced client liabilities by an average of 20%.  </a:t>
            </a:r>
          </a:p>
          <a:p>
            <a:pPr algn="just"/>
            <a:r>
              <a:rPr lang="en-US" sz="1200" dirty="0">
                <a:latin typeface="+mj-lt"/>
              </a:rPr>
              <a:t>- Conducted detailed risk assessments and managed audit responses for key accounts.  </a:t>
            </a:r>
          </a:p>
          <a:p>
            <a:pPr algn="just"/>
            <a:r>
              <a:rPr lang="en-US" sz="1200" dirty="0">
                <a:latin typeface="+mj-lt"/>
              </a:rPr>
              <a:t>- Led training programs for junior associates and interns on current tax regulations.</a:t>
            </a:r>
          </a:p>
          <a:p>
            <a:pPr algn="just"/>
            <a:endParaRPr lang="en-US" sz="1200" dirty="0">
              <a:latin typeface="+mj-lt"/>
            </a:endParaRPr>
          </a:p>
          <a:p>
            <a:pPr algn="just"/>
            <a:r>
              <a:rPr lang="en-US" sz="1200" b="1" dirty="0">
                <a:latin typeface="+mj-lt"/>
              </a:rPr>
              <a:t>Tax Analyst</a:t>
            </a:r>
          </a:p>
          <a:p>
            <a:pPr algn="just"/>
            <a:r>
              <a:rPr lang="en-US" sz="1200" dirty="0">
                <a:latin typeface="+mj-lt"/>
              </a:rPr>
              <a:t>PricewaterhouseCoopers (PwC), Boston, MA  </a:t>
            </a:r>
          </a:p>
          <a:p>
            <a:pPr algn="just"/>
            <a:r>
              <a:rPr lang="en-US" sz="1200" dirty="0">
                <a:latin typeface="+mj-lt"/>
              </a:rPr>
              <a:t>June 2016 – February 2020  </a:t>
            </a:r>
          </a:p>
          <a:p>
            <a:pPr algn="just"/>
            <a:r>
              <a:rPr lang="en-US" sz="1200" dirty="0">
                <a:latin typeface="+mj-lt"/>
              </a:rPr>
              <a:t>- Reviewed and prepared federal, state, and international tax returns.  </a:t>
            </a:r>
          </a:p>
          <a:p>
            <a:pPr algn="just"/>
            <a:r>
              <a:rPr lang="en-US" sz="1200" dirty="0">
                <a:latin typeface="+mj-lt"/>
              </a:rPr>
              <a:t>- Assisted with tax research and analysis for multinational clients.  </a:t>
            </a:r>
          </a:p>
          <a:p>
            <a:pPr algn="just"/>
            <a:r>
              <a:rPr lang="en-US" sz="1200" dirty="0">
                <a:latin typeface="+mj-lt"/>
              </a:rPr>
              <a:t>- Supported senior consultants in client meetings and presentation of tax strategies.  </a:t>
            </a:r>
          </a:p>
          <a:p>
            <a:pPr algn="just"/>
            <a:r>
              <a:rPr lang="en-US" sz="1200" dirty="0">
                <a:latin typeface="+mj-lt"/>
              </a:rPr>
              <a:t>- Ensured 100% compliance with all relevant tax filing deadlines and regulatory updates.</a:t>
            </a:r>
          </a:p>
        </p:txBody>
      </p:sp>
      <p:sp>
        <p:nvSpPr>
          <p:cNvPr id="560" name="Rectangle 559">
            <a:extLst>
              <a:ext uri="{FF2B5EF4-FFF2-40B4-BE49-F238E27FC236}">
                <a16:creationId xmlns:a16="http://schemas.microsoft.com/office/drawing/2014/main" id="{1C46623A-89D1-44A7-AD69-56FC0DF5D749}"/>
              </a:ext>
            </a:extLst>
          </p:cNvPr>
          <p:cNvSpPr/>
          <p:nvPr/>
        </p:nvSpPr>
        <p:spPr>
          <a:xfrm>
            <a:off x="3440909" y="4204004"/>
            <a:ext cx="968535" cy="276999"/>
          </a:xfrm>
          <a:prstGeom prst="rect">
            <a:avLst/>
          </a:prstGeom>
        </p:spPr>
        <p:txBody>
          <a:bodyPr wrap="none">
            <a:spAutoFit/>
          </a:bodyPr>
          <a:lstStyle/>
          <a:p>
            <a:r>
              <a:rPr lang="en-US" sz="1200" dirty="0">
                <a:latin typeface="Dosis" panose="02010703020202060003" pitchFamily="2" charset="0"/>
              </a:rPr>
              <a:t>EXPERIENCE</a:t>
            </a:r>
          </a:p>
        </p:txBody>
      </p:sp>
      <p:sp>
        <p:nvSpPr>
          <p:cNvPr id="561" name="Line 16">
            <a:extLst>
              <a:ext uri="{FF2B5EF4-FFF2-40B4-BE49-F238E27FC236}">
                <a16:creationId xmlns:a16="http://schemas.microsoft.com/office/drawing/2014/main" id="{726B02F4-28B4-4437-9274-A1D1D5F38615}"/>
              </a:ext>
            </a:extLst>
          </p:cNvPr>
          <p:cNvSpPr>
            <a:spLocks noChangeShapeType="1"/>
          </p:cNvSpPr>
          <p:nvPr/>
        </p:nvSpPr>
        <p:spPr bwMode="auto">
          <a:xfrm>
            <a:off x="5508627" y="9504418"/>
            <a:ext cx="1338006"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2" name="Line 159">
            <a:extLst>
              <a:ext uri="{FF2B5EF4-FFF2-40B4-BE49-F238E27FC236}">
                <a16:creationId xmlns:a16="http://schemas.microsoft.com/office/drawing/2014/main" id="{BBF4CD96-6649-43D3-BF66-5E56C266DF56}"/>
              </a:ext>
            </a:extLst>
          </p:cNvPr>
          <p:cNvSpPr>
            <a:spLocks noChangeShapeType="1"/>
          </p:cNvSpPr>
          <p:nvPr/>
        </p:nvSpPr>
        <p:spPr bwMode="auto">
          <a:xfrm>
            <a:off x="587323" y="5938958"/>
            <a:ext cx="0" cy="53619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3" name="Oval 160">
            <a:extLst>
              <a:ext uri="{FF2B5EF4-FFF2-40B4-BE49-F238E27FC236}">
                <a16:creationId xmlns:a16="http://schemas.microsoft.com/office/drawing/2014/main" id="{7F855965-6195-45D0-8114-7EE163CEB43F}"/>
              </a:ext>
            </a:extLst>
          </p:cNvPr>
          <p:cNvSpPr>
            <a:spLocks noChangeArrowheads="1"/>
          </p:cNvSpPr>
          <p:nvPr/>
        </p:nvSpPr>
        <p:spPr bwMode="auto">
          <a:xfrm>
            <a:off x="563509" y="5987083"/>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4" name="Rectangle 563">
            <a:extLst>
              <a:ext uri="{FF2B5EF4-FFF2-40B4-BE49-F238E27FC236}">
                <a16:creationId xmlns:a16="http://schemas.microsoft.com/office/drawing/2014/main" id="{34373554-333E-4100-AF04-12A50950E912}"/>
              </a:ext>
            </a:extLst>
          </p:cNvPr>
          <p:cNvSpPr/>
          <p:nvPr/>
        </p:nvSpPr>
        <p:spPr>
          <a:xfrm>
            <a:off x="660346" y="5900858"/>
            <a:ext cx="2384534" cy="646331"/>
          </a:xfrm>
          <a:prstGeom prst="rect">
            <a:avLst/>
          </a:prstGeom>
        </p:spPr>
        <p:txBody>
          <a:bodyPr wrap="square">
            <a:spAutoFit/>
          </a:bodyPr>
          <a:lstStyle/>
          <a:p>
            <a:r>
              <a:rPr lang="en-US" sz="1200" dirty="0">
                <a:latin typeface="+mj-lt"/>
              </a:rPr>
              <a:t>- Certified Public Accountant (CPA) – New York State  </a:t>
            </a:r>
          </a:p>
          <a:p>
            <a:r>
              <a:rPr lang="en-US" sz="1200" dirty="0">
                <a:latin typeface="+mj-lt"/>
              </a:rPr>
              <a:t>- Enrolled Agent (EA) – IRS Certified</a:t>
            </a:r>
          </a:p>
        </p:txBody>
      </p:sp>
      <p:sp>
        <p:nvSpPr>
          <p:cNvPr id="565" name="Rectangle 564">
            <a:extLst>
              <a:ext uri="{FF2B5EF4-FFF2-40B4-BE49-F238E27FC236}">
                <a16:creationId xmlns:a16="http://schemas.microsoft.com/office/drawing/2014/main" id="{364865A6-79BC-4C5F-BE95-3DBE4AAC8ED5}"/>
              </a:ext>
            </a:extLst>
          </p:cNvPr>
          <p:cNvSpPr/>
          <p:nvPr/>
        </p:nvSpPr>
        <p:spPr>
          <a:xfrm>
            <a:off x="428223" y="5496147"/>
            <a:ext cx="1205779" cy="276999"/>
          </a:xfrm>
          <a:prstGeom prst="rect">
            <a:avLst/>
          </a:prstGeom>
        </p:spPr>
        <p:txBody>
          <a:bodyPr wrap="none">
            <a:spAutoFit/>
          </a:bodyPr>
          <a:lstStyle/>
          <a:p>
            <a:r>
              <a:rPr lang="en-US" sz="1200" dirty="0">
                <a:latin typeface="Dosis" panose="02010703020202060003" pitchFamily="2" charset="0"/>
              </a:rPr>
              <a:t>CERTIFICATIONS</a:t>
            </a:r>
          </a:p>
        </p:txBody>
      </p:sp>
      <p:sp>
        <p:nvSpPr>
          <p:cNvPr id="566" name="Rectangle 565">
            <a:extLst>
              <a:ext uri="{FF2B5EF4-FFF2-40B4-BE49-F238E27FC236}">
                <a16:creationId xmlns:a16="http://schemas.microsoft.com/office/drawing/2014/main" id="{8140BC3A-3F70-46BE-A3F6-484801C6079D}"/>
              </a:ext>
            </a:extLst>
          </p:cNvPr>
          <p:cNvSpPr/>
          <p:nvPr/>
        </p:nvSpPr>
        <p:spPr>
          <a:xfrm>
            <a:off x="431398" y="7210660"/>
            <a:ext cx="2613482" cy="461665"/>
          </a:xfrm>
          <a:prstGeom prst="rect">
            <a:avLst/>
          </a:prstGeom>
        </p:spPr>
        <p:txBody>
          <a:bodyPr wrap="square">
            <a:spAutoFit/>
          </a:bodyPr>
          <a:lstStyle/>
          <a:p>
            <a:pPr marL="171450" indent="-171450">
              <a:buFont typeface="Wingdings" panose="05000000000000000000" pitchFamily="2" charset="2"/>
              <a:buChar char="q"/>
            </a:pPr>
            <a:r>
              <a:rPr lang="en-US" sz="1200" dirty="0">
                <a:latin typeface="+mj-lt"/>
              </a:rPr>
              <a:t>English – Native  </a:t>
            </a:r>
          </a:p>
          <a:p>
            <a:pPr marL="171450" indent="-171450">
              <a:buFont typeface="Wingdings" panose="05000000000000000000" pitchFamily="2" charset="2"/>
              <a:buChar char="q"/>
            </a:pPr>
            <a:r>
              <a:rPr lang="en-US" sz="1200" dirty="0">
                <a:latin typeface="+mj-lt"/>
              </a:rPr>
              <a:t>Spanish – Conversational Proficiency</a:t>
            </a:r>
          </a:p>
        </p:txBody>
      </p:sp>
      <p:sp>
        <p:nvSpPr>
          <p:cNvPr id="567" name="Rectangle 566">
            <a:extLst>
              <a:ext uri="{FF2B5EF4-FFF2-40B4-BE49-F238E27FC236}">
                <a16:creationId xmlns:a16="http://schemas.microsoft.com/office/drawing/2014/main" id="{5913B8C4-FE61-42BB-8FED-3EF0F4CF4C7B}"/>
              </a:ext>
            </a:extLst>
          </p:cNvPr>
          <p:cNvSpPr/>
          <p:nvPr/>
        </p:nvSpPr>
        <p:spPr>
          <a:xfrm>
            <a:off x="428223" y="6801073"/>
            <a:ext cx="941283" cy="276999"/>
          </a:xfrm>
          <a:prstGeom prst="rect">
            <a:avLst/>
          </a:prstGeom>
        </p:spPr>
        <p:txBody>
          <a:bodyPr wrap="none">
            <a:spAutoFit/>
          </a:bodyPr>
          <a:lstStyle/>
          <a:p>
            <a:r>
              <a:rPr lang="en-US" sz="1200" dirty="0">
                <a:latin typeface="Dosis" panose="02010703020202060003" pitchFamily="2" charset="0"/>
              </a:rPr>
              <a:t>LANGUAGES</a:t>
            </a:r>
          </a:p>
        </p:txBody>
      </p:sp>
      <p:sp>
        <p:nvSpPr>
          <p:cNvPr id="568" name="Rectangle 567">
            <a:extLst>
              <a:ext uri="{FF2B5EF4-FFF2-40B4-BE49-F238E27FC236}">
                <a16:creationId xmlns:a16="http://schemas.microsoft.com/office/drawing/2014/main" id="{FE756E5B-3D0C-42DF-A354-EE98F3C69BB5}"/>
              </a:ext>
            </a:extLst>
          </p:cNvPr>
          <p:cNvSpPr/>
          <p:nvPr/>
        </p:nvSpPr>
        <p:spPr>
          <a:xfrm>
            <a:off x="428222" y="7907679"/>
            <a:ext cx="609462" cy="276999"/>
          </a:xfrm>
          <a:prstGeom prst="rect">
            <a:avLst/>
          </a:prstGeom>
        </p:spPr>
        <p:txBody>
          <a:bodyPr wrap="none">
            <a:spAutoFit/>
          </a:bodyPr>
          <a:lstStyle/>
          <a:p>
            <a:r>
              <a:rPr lang="en-US" sz="1200" dirty="0">
                <a:latin typeface="Dosis" panose="02010703020202060003" pitchFamily="2" charset="0"/>
              </a:rPr>
              <a:t>SKILLS</a:t>
            </a:r>
          </a:p>
        </p:txBody>
      </p:sp>
      <p:grpSp>
        <p:nvGrpSpPr>
          <p:cNvPr id="573" name="Group 572">
            <a:extLst>
              <a:ext uri="{FF2B5EF4-FFF2-40B4-BE49-F238E27FC236}">
                <a16:creationId xmlns:a16="http://schemas.microsoft.com/office/drawing/2014/main" id="{DDFD6E22-1A7C-42D9-BBE5-E9BAB4823EB6}"/>
              </a:ext>
            </a:extLst>
          </p:cNvPr>
          <p:cNvGrpSpPr/>
          <p:nvPr/>
        </p:nvGrpSpPr>
        <p:grpSpPr>
          <a:xfrm>
            <a:off x="561342" y="8543223"/>
            <a:ext cx="2165350" cy="235268"/>
            <a:chOff x="469902" y="8714673"/>
            <a:chExt cx="2165350" cy="235268"/>
          </a:xfrm>
        </p:grpSpPr>
        <p:sp>
          <p:nvSpPr>
            <p:cNvPr id="569" name="Oval 518">
              <a:extLst>
                <a:ext uri="{FF2B5EF4-FFF2-40B4-BE49-F238E27FC236}">
                  <a16:creationId xmlns:a16="http://schemas.microsoft.com/office/drawing/2014/main" id="{F316A372-66C6-49AD-83BC-7AE04E8FB9A0}"/>
                </a:ext>
              </a:extLst>
            </p:cNvPr>
            <p:cNvSpPr>
              <a:spLocks noChangeArrowheads="1"/>
            </p:cNvSpPr>
            <p:nvPr/>
          </p:nvSpPr>
          <p:spPr bwMode="auto">
            <a:xfrm>
              <a:off x="469902" y="8742613"/>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0" name="Rectangle 519">
              <a:extLst>
                <a:ext uri="{FF2B5EF4-FFF2-40B4-BE49-F238E27FC236}">
                  <a16:creationId xmlns:a16="http://schemas.microsoft.com/office/drawing/2014/main" id="{595EE6FC-EAAC-4EAE-AC63-C24A66601603}"/>
                </a:ext>
              </a:extLst>
            </p:cNvPr>
            <p:cNvSpPr>
              <a:spLocks noChangeArrowheads="1"/>
            </p:cNvSpPr>
            <p:nvPr/>
          </p:nvSpPr>
          <p:spPr bwMode="auto">
            <a:xfrm>
              <a:off x="635002" y="8714673"/>
              <a:ext cx="104515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en-US" sz="900" dirty="0">
                  <a:solidFill>
                    <a:srgbClr val="000000"/>
                  </a:solidFill>
                  <a:latin typeface="+mj-lt"/>
                </a:rPr>
                <a:t>Strategic Tax Planning </a:t>
              </a:r>
              <a:endParaRPr kumimoji="0" lang="en-US" altLang="en-US" sz="1800" b="0" i="0" u="none" strike="noStrike" cap="none" normalizeH="0" baseline="0" dirty="0">
                <a:ln>
                  <a:noFill/>
                </a:ln>
                <a:solidFill>
                  <a:schemeClr val="tx1"/>
                </a:solidFill>
                <a:effectLst/>
                <a:latin typeface="+mj-lt"/>
              </a:endParaRPr>
            </a:p>
          </p:txBody>
        </p:sp>
        <p:sp>
          <p:nvSpPr>
            <p:cNvPr id="571" name="Line 524">
              <a:extLst>
                <a:ext uri="{FF2B5EF4-FFF2-40B4-BE49-F238E27FC236}">
                  <a16:creationId xmlns:a16="http://schemas.microsoft.com/office/drawing/2014/main" id="{801945D1-6934-4C92-B661-A403798EF712}"/>
                </a:ext>
              </a:extLst>
            </p:cNvPr>
            <p:cNvSpPr>
              <a:spLocks noChangeShapeType="1"/>
            </p:cNvSpPr>
            <p:nvPr/>
          </p:nvSpPr>
          <p:spPr bwMode="auto">
            <a:xfrm>
              <a:off x="638177" y="8905491"/>
              <a:ext cx="1997075"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2" name="Oval 525">
              <a:extLst>
                <a:ext uri="{FF2B5EF4-FFF2-40B4-BE49-F238E27FC236}">
                  <a16:creationId xmlns:a16="http://schemas.microsoft.com/office/drawing/2014/main" id="{0879280A-F262-4F3D-BC51-852AE161588F}"/>
                </a:ext>
              </a:extLst>
            </p:cNvPr>
            <p:cNvSpPr>
              <a:spLocks noChangeArrowheads="1"/>
            </p:cNvSpPr>
            <p:nvPr/>
          </p:nvSpPr>
          <p:spPr bwMode="auto">
            <a:xfrm>
              <a:off x="2322518" y="8859453"/>
              <a:ext cx="88900" cy="904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75" name="Group 574">
            <a:extLst>
              <a:ext uri="{FF2B5EF4-FFF2-40B4-BE49-F238E27FC236}">
                <a16:creationId xmlns:a16="http://schemas.microsoft.com/office/drawing/2014/main" id="{DFFABCFA-C55D-4E81-A5D3-F322FEFC5764}"/>
              </a:ext>
            </a:extLst>
          </p:cNvPr>
          <p:cNvGrpSpPr/>
          <p:nvPr/>
        </p:nvGrpSpPr>
        <p:grpSpPr>
          <a:xfrm>
            <a:off x="561342" y="8843311"/>
            <a:ext cx="2165350" cy="235268"/>
            <a:chOff x="519431" y="8429224"/>
            <a:chExt cx="2165350" cy="235268"/>
          </a:xfrm>
        </p:grpSpPr>
        <p:sp>
          <p:nvSpPr>
            <p:cNvPr id="576" name="Oval 518">
              <a:extLst>
                <a:ext uri="{FF2B5EF4-FFF2-40B4-BE49-F238E27FC236}">
                  <a16:creationId xmlns:a16="http://schemas.microsoft.com/office/drawing/2014/main" id="{29BFABE8-09A3-481F-B585-EAA4692FC4D0}"/>
                </a:ext>
              </a:extLst>
            </p:cNvPr>
            <p:cNvSpPr>
              <a:spLocks noChangeArrowheads="1"/>
            </p:cNvSpPr>
            <p:nvPr/>
          </p:nvSpPr>
          <p:spPr bwMode="auto">
            <a:xfrm>
              <a:off x="519431" y="8457164"/>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7" name="Rectangle 519">
              <a:extLst>
                <a:ext uri="{FF2B5EF4-FFF2-40B4-BE49-F238E27FC236}">
                  <a16:creationId xmlns:a16="http://schemas.microsoft.com/office/drawing/2014/main" id="{257C7685-EAD2-4C68-B906-34DB202ACE25}"/>
                </a:ext>
              </a:extLst>
            </p:cNvPr>
            <p:cNvSpPr>
              <a:spLocks noChangeArrowheads="1"/>
            </p:cNvSpPr>
            <p:nvPr/>
          </p:nvSpPr>
          <p:spPr bwMode="auto">
            <a:xfrm>
              <a:off x="684531" y="8429224"/>
              <a:ext cx="138980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en-US" sz="900" dirty="0">
                  <a:solidFill>
                    <a:srgbClr val="000000"/>
                  </a:solidFill>
                  <a:latin typeface="+mj-lt"/>
                </a:rPr>
                <a:t>Financial Analysis &amp; Reporting</a:t>
              </a:r>
              <a:endParaRPr kumimoji="0" lang="en-US" altLang="en-US" sz="1800" b="0" i="0" u="none" strike="noStrike" cap="none" normalizeH="0" baseline="0" dirty="0">
                <a:ln>
                  <a:noFill/>
                </a:ln>
                <a:solidFill>
                  <a:schemeClr val="tx1"/>
                </a:solidFill>
                <a:effectLst/>
                <a:latin typeface="+mj-lt"/>
              </a:endParaRPr>
            </a:p>
          </p:txBody>
        </p:sp>
        <p:sp>
          <p:nvSpPr>
            <p:cNvPr id="578" name="Line 524">
              <a:extLst>
                <a:ext uri="{FF2B5EF4-FFF2-40B4-BE49-F238E27FC236}">
                  <a16:creationId xmlns:a16="http://schemas.microsoft.com/office/drawing/2014/main" id="{24414DCF-7728-4F15-8DF1-661EB39A9459}"/>
                </a:ext>
              </a:extLst>
            </p:cNvPr>
            <p:cNvSpPr>
              <a:spLocks noChangeShapeType="1"/>
            </p:cNvSpPr>
            <p:nvPr/>
          </p:nvSpPr>
          <p:spPr bwMode="auto">
            <a:xfrm>
              <a:off x="687706" y="8620042"/>
              <a:ext cx="1997075"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9" name="Oval 525">
              <a:extLst>
                <a:ext uri="{FF2B5EF4-FFF2-40B4-BE49-F238E27FC236}">
                  <a16:creationId xmlns:a16="http://schemas.microsoft.com/office/drawing/2014/main" id="{6590B6EC-AA87-4B66-85BA-E5656E6020E7}"/>
                </a:ext>
              </a:extLst>
            </p:cNvPr>
            <p:cNvSpPr>
              <a:spLocks noChangeArrowheads="1"/>
            </p:cNvSpPr>
            <p:nvPr/>
          </p:nvSpPr>
          <p:spPr bwMode="auto">
            <a:xfrm>
              <a:off x="2110102" y="8574004"/>
              <a:ext cx="88900" cy="904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0" name="Group 579">
            <a:extLst>
              <a:ext uri="{FF2B5EF4-FFF2-40B4-BE49-F238E27FC236}">
                <a16:creationId xmlns:a16="http://schemas.microsoft.com/office/drawing/2014/main" id="{9913D171-7D70-469C-855C-0FBCFEE7F459}"/>
              </a:ext>
            </a:extLst>
          </p:cNvPr>
          <p:cNvGrpSpPr/>
          <p:nvPr/>
        </p:nvGrpSpPr>
        <p:grpSpPr>
          <a:xfrm>
            <a:off x="561342" y="9128760"/>
            <a:ext cx="2165350" cy="235268"/>
            <a:chOff x="469902" y="8714673"/>
            <a:chExt cx="2165350" cy="235268"/>
          </a:xfrm>
        </p:grpSpPr>
        <p:sp>
          <p:nvSpPr>
            <p:cNvPr id="581" name="Oval 518">
              <a:extLst>
                <a:ext uri="{FF2B5EF4-FFF2-40B4-BE49-F238E27FC236}">
                  <a16:creationId xmlns:a16="http://schemas.microsoft.com/office/drawing/2014/main" id="{BF18FCBB-7D2B-417C-B171-F38E882AC4E7}"/>
                </a:ext>
              </a:extLst>
            </p:cNvPr>
            <p:cNvSpPr>
              <a:spLocks noChangeArrowheads="1"/>
            </p:cNvSpPr>
            <p:nvPr/>
          </p:nvSpPr>
          <p:spPr bwMode="auto">
            <a:xfrm>
              <a:off x="469902" y="8742613"/>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2" name="Rectangle 519">
              <a:extLst>
                <a:ext uri="{FF2B5EF4-FFF2-40B4-BE49-F238E27FC236}">
                  <a16:creationId xmlns:a16="http://schemas.microsoft.com/office/drawing/2014/main" id="{4CF5042A-127E-40B9-8C8A-FB40F3EFB0BA}"/>
                </a:ext>
              </a:extLst>
            </p:cNvPr>
            <p:cNvSpPr>
              <a:spLocks noChangeArrowheads="1"/>
            </p:cNvSpPr>
            <p:nvPr/>
          </p:nvSpPr>
          <p:spPr bwMode="auto">
            <a:xfrm>
              <a:off x="635002" y="8714673"/>
              <a:ext cx="115736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en-US" sz="900" dirty="0">
                  <a:solidFill>
                    <a:srgbClr val="000000"/>
                  </a:solidFill>
                  <a:latin typeface="+mj-lt"/>
                </a:rPr>
                <a:t>IRS Regulations &amp; Audits </a:t>
              </a:r>
              <a:endParaRPr kumimoji="0" lang="en-US" altLang="en-US" sz="1800" b="0" i="0" u="none" strike="noStrike" cap="none" normalizeH="0" baseline="0" dirty="0">
                <a:ln>
                  <a:noFill/>
                </a:ln>
                <a:solidFill>
                  <a:schemeClr val="tx1"/>
                </a:solidFill>
                <a:effectLst/>
                <a:latin typeface="+mj-lt"/>
              </a:endParaRPr>
            </a:p>
          </p:txBody>
        </p:sp>
        <p:sp>
          <p:nvSpPr>
            <p:cNvPr id="583" name="Line 524">
              <a:extLst>
                <a:ext uri="{FF2B5EF4-FFF2-40B4-BE49-F238E27FC236}">
                  <a16:creationId xmlns:a16="http://schemas.microsoft.com/office/drawing/2014/main" id="{192C0AA7-915B-4C35-AE62-0BC647F6AC96}"/>
                </a:ext>
              </a:extLst>
            </p:cNvPr>
            <p:cNvSpPr>
              <a:spLocks noChangeShapeType="1"/>
            </p:cNvSpPr>
            <p:nvPr/>
          </p:nvSpPr>
          <p:spPr bwMode="auto">
            <a:xfrm>
              <a:off x="638177" y="8905491"/>
              <a:ext cx="1997075"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Oval 525">
              <a:extLst>
                <a:ext uri="{FF2B5EF4-FFF2-40B4-BE49-F238E27FC236}">
                  <a16:creationId xmlns:a16="http://schemas.microsoft.com/office/drawing/2014/main" id="{9BF21336-F44B-463E-ACAE-85B8431884F7}"/>
                </a:ext>
              </a:extLst>
            </p:cNvPr>
            <p:cNvSpPr>
              <a:spLocks noChangeArrowheads="1"/>
            </p:cNvSpPr>
            <p:nvPr/>
          </p:nvSpPr>
          <p:spPr bwMode="auto">
            <a:xfrm>
              <a:off x="2265370" y="8859453"/>
              <a:ext cx="88900" cy="904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5" name="Group 584">
            <a:extLst>
              <a:ext uri="{FF2B5EF4-FFF2-40B4-BE49-F238E27FC236}">
                <a16:creationId xmlns:a16="http://schemas.microsoft.com/office/drawing/2014/main" id="{9331F6CD-FA4E-4B1C-BEEE-B5C58769FEF4}"/>
              </a:ext>
            </a:extLst>
          </p:cNvPr>
          <p:cNvGrpSpPr/>
          <p:nvPr/>
        </p:nvGrpSpPr>
        <p:grpSpPr>
          <a:xfrm>
            <a:off x="561342" y="9467850"/>
            <a:ext cx="2165350" cy="235268"/>
            <a:chOff x="519431" y="8429224"/>
            <a:chExt cx="2165350" cy="235268"/>
          </a:xfrm>
        </p:grpSpPr>
        <p:sp>
          <p:nvSpPr>
            <p:cNvPr id="586" name="Oval 518">
              <a:extLst>
                <a:ext uri="{FF2B5EF4-FFF2-40B4-BE49-F238E27FC236}">
                  <a16:creationId xmlns:a16="http://schemas.microsoft.com/office/drawing/2014/main" id="{E1A3FF01-09E5-4832-84B8-2CCC041CFEC9}"/>
                </a:ext>
              </a:extLst>
            </p:cNvPr>
            <p:cNvSpPr>
              <a:spLocks noChangeArrowheads="1"/>
            </p:cNvSpPr>
            <p:nvPr/>
          </p:nvSpPr>
          <p:spPr bwMode="auto">
            <a:xfrm>
              <a:off x="519431" y="8457164"/>
              <a:ext cx="55562" cy="57150"/>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7" name="Rectangle 519">
              <a:extLst>
                <a:ext uri="{FF2B5EF4-FFF2-40B4-BE49-F238E27FC236}">
                  <a16:creationId xmlns:a16="http://schemas.microsoft.com/office/drawing/2014/main" id="{3F716B66-0E94-4E16-A60B-68277C7213D3}"/>
                </a:ext>
              </a:extLst>
            </p:cNvPr>
            <p:cNvSpPr>
              <a:spLocks noChangeArrowheads="1"/>
            </p:cNvSpPr>
            <p:nvPr/>
          </p:nvSpPr>
          <p:spPr bwMode="auto">
            <a:xfrm>
              <a:off x="684531" y="8429224"/>
              <a:ext cx="109324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defTabSz="914400"/>
              <a:r>
                <a:rPr lang="en-US" altLang="en-US" sz="900" dirty="0">
                  <a:solidFill>
                    <a:srgbClr val="000000"/>
                  </a:solidFill>
                  <a:latin typeface="+mj-lt"/>
                </a:rPr>
                <a:t>QuickBooks, SAP, Excel </a:t>
              </a:r>
              <a:endParaRPr kumimoji="0" lang="en-US" altLang="en-US" sz="1800" b="0" i="0" u="none" strike="noStrike" cap="none" normalizeH="0" baseline="0" dirty="0">
                <a:ln>
                  <a:noFill/>
                </a:ln>
                <a:solidFill>
                  <a:schemeClr val="tx1"/>
                </a:solidFill>
                <a:effectLst/>
                <a:latin typeface="+mj-lt"/>
              </a:endParaRPr>
            </a:p>
          </p:txBody>
        </p:sp>
        <p:sp>
          <p:nvSpPr>
            <p:cNvPr id="588" name="Line 524">
              <a:extLst>
                <a:ext uri="{FF2B5EF4-FFF2-40B4-BE49-F238E27FC236}">
                  <a16:creationId xmlns:a16="http://schemas.microsoft.com/office/drawing/2014/main" id="{CD9B66FD-5F11-4820-BEB9-70432E58A2F1}"/>
                </a:ext>
              </a:extLst>
            </p:cNvPr>
            <p:cNvSpPr>
              <a:spLocks noChangeShapeType="1"/>
            </p:cNvSpPr>
            <p:nvPr/>
          </p:nvSpPr>
          <p:spPr bwMode="auto">
            <a:xfrm>
              <a:off x="687706" y="8620042"/>
              <a:ext cx="1997075" cy="0"/>
            </a:xfrm>
            <a:prstGeom prst="line">
              <a:avLst/>
            </a:prstGeom>
            <a:noFill/>
            <a:ln w="111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Oval 525">
              <a:extLst>
                <a:ext uri="{FF2B5EF4-FFF2-40B4-BE49-F238E27FC236}">
                  <a16:creationId xmlns:a16="http://schemas.microsoft.com/office/drawing/2014/main" id="{19679594-4467-4EEC-AE17-EDB309A1A4A2}"/>
                </a:ext>
              </a:extLst>
            </p:cNvPr>
            <p:cNvSpPr>
              <a:spLocks noChangeArrowheads="1"/>
            </p:cNvSpPr>
            <p:nvPr/>
          </p:nvSpPr>
          <p:spPr bwMode="auto">
            <a:xfrm>
              <a:off x="2424437" y="8574004"/>
              <a:ext cx="88900" cy="90488"/>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6558953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292</Words>
  <Application>Microsoft Office PowerPoint</Application>
  <PresentationFormat>A4 Paper (210x297 mm)</PresentationFormat>
  <Paragraphs>41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Brush Script Std</vt:lpstr>
      <vt:lpstr>Calibri</vt:lpstr>
      <vt:lpstr>Calibri Light</vt:lpstr>
      <vt:lpstr>Dosis</vt:lpstr>
      <vt:lpstr>ITC Officina Sans</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John Alexander Tax Consultant</dc:title>
  <dc:creator>Muhamad Rizki Sunarya</dc:creator>
  <cp:keywords>Funij.com</cp:keywords>
  <cp:lastModifiedBy>Muhamad Rizki Sunarya</cp:lastModifiedBy>
  <cp:revision>6</cp:revision>
  <dcterms:created xsi:type="dcterms:W3CDTF">2025-06-04T05:30:40Z</dcterms:created>
  <dcterms:modified xsi:type="dcterms:W3CDTF">2025-06-04T06:30:43Z</dcterms:modified>
</cp:coreProperties>
</file>