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628" y="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1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0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9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1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4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7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9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6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9F494-3F8F-4B15-88A6-2F143E9D6421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06860-D898-4263-8C7F-012A038AD7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6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Line 315">
            <a:extLst>
              <a:ext uri="{FF2B5EF4-FFF2-40B4-BE49-F238E27FC236}">
                <a16:creationId xmlns:a16="http://schemas.microsoft.com/office/drawing/2014/main" id="{4952142F-2612-4EE5-8140-583DB04BF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1" y="2340885"/>
            <a:ext cx="269875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Line 316">
            <a:extLst>
              <a:ext uri="{FF2B5EF4-FFF2-40B4-BE49-F238E27FC236}">
                <a16:creationId xmlns:a16="http://schemas.microsoft.com/office/drawing/2014/main" id="{4583B584-2A00-4426-B50A-C3BCA4B9E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9976" y="2340885"/>
            <a:ext cx="269875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Line 318">
            <a:extLst>
              <a:ext uri="{FF2B5EF4-FFF2-40B4-BE49-F238E27FC236}">
                <a16:creationId xmlns:a16="http://schemas.microsoft.com/office/drawing/2014/main" id="{EA85BC0F-E80B-433F-ACE5-61C087BD7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351" y="5104722"/>
            <a:ext cx="269875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Line 319">
            <a:extLst>
              <a:ext uri="{FF2B5EF4-FFF2-40B4-BE49-F238E27FC236}">
                <a16:creationId xmlns:a16="http://schemas.microsoft.com/office/drawing/2014/main" id="{F8E2A060-0956-4BF3-97B6-FA40A973B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1" y="8098066"/>
            <a:ext cx="5826125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339">
            <a:extLst>
              <a:ext uri="{FF2B5EF4-FFF2-40B4-BE49-F238E27FC236}">
                <a16:creationId xmlns:a16="http://schemas.microsoft.com/office/drawing/2014/main" id="{E3141668-DE3D-4AEF-A2F4-BA63C00D7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051" y="1627188"/>
            <a:ext cx="427990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340">
            <a:extLst>
              <a:ext uri="{FF2B5EF4-FFF2-40B4-BE49-F238E27FC236}">
                <a16:creationId xmlns:a16="http://schemas.microsoft.com/office/drawing/2014/main" id="{E928AA1A-0AAB-44BA-A267-360B08D226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9051" y="2054226"/>
            <a:ext cx="427990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341">
            <a:extLst>
              <a:ext uri="{FF2B5EF4-FFF2-40B4-BE49-F238E27FC236}">
                <a16:creationId xmlns:a16="http://schemas.microsoft.com/office/drawing/2014/main" id="{96A4B314-6596-4C73-8D8E-A7E6F0D0F86C}"/>
              </a:ext>
            </a:extLst>
          </p:cNvPr>
          <p:cNvSpPr>
            <a:spLocks/>
          </p:cNvSpPr>
          <p:nvPr/>
        </p:nvSpPr>
        <p:spPr bwMode="auto">
          <a:xfrm>
            <a:off x="1833563" y="1350963"/>
            <a:ext cx="134938" cy="158750"/>
          </a:xfrm>
          <a:custGeom>
            <a:avLst/>
            <a:gdLst>
              <a:gd name="T0" fmla="*/ 10 w 34"/>
              <a:gd name="T1" fmla="*/ 12 h 39"/>
              <a:gd name="T2" fmla="*/ 14 w 34"/>
              <a:gd name="T3" fmla="*/ 10 h 39"/>
              <a:gd name="T4" fmla="*/ 15 w 34"/>
              <a:gd name="T5" fmla="*/ 8 h 39"/>
              <a:gd name="T6" fmla="*/ 14 w 34"/>
              <a:gd name="T7" fmla="*/ 5 h 39"/>
              <a:gd name="T8" fmla="*/ 11 w 34"/>
              <a:gd name="T9" fmla="*/ 1 h 39"/>
              <a:gd name="T10" fmla="*/ 8 w 34"/>
              <a:gd name="T11" fmla="*/ 0 h 39"/>
              <a:gd name="T12" fmla="*/ 2 w 34"/>
              <a:gd name="T13" fmla="*/ 2 h 39"/>
              <a:gd name="T14" fmla="*/ 0 w 34"/>
              <a:gd name="T15" fmla="*/ 7 h 39"/>
              <a:gd name="T16" fmla="*/ 2 w 34"/>
              <a:gd name="T17" fmla="*/ 17 h 39"/>
              <a:gd name="T18" fmla="*/ 15 w 34"/>
              <a:gd name="T19" fmla="*/ 34 h 39"/>
              <a:gd name="T20" fmla="*/ 24 w 34"/>
              <a:gd name="T21" fmla="*/ 39 h 39"/>
              <a:gd name="T22" fmla="*/ 26 w 34"/>
              <a:gd name="T23" fmla="*/ 39 h 39"/>
              <a:gd name="T24" fmla="*/ 30 w 34"/>
              <a:gd name="T25" fmla="*/ 38 h 39"/>
              <a:gd name="T26" fmla="*/ 33 w 34"/>
              <a:gd name="T27" fmla="*/ 33 h 39"/>
              <a:gd name="T28" fmla="*/ 33 w 34"/>
              <a:gd name="T29" fmla="*/ 30 h 39"/>
              <a:gd name="T30" fmla="*/ 30 w 34"/>
              <a:gd name="T31" fmla="*/ 26 h 39"/>
              <a:gd name="T32" fmla="*/ 27 w 34"/>
              <a:gd name="T33" fmla="*/ 25 h 39"/>
              <a:gd name="T34" fmla="*/ 25 w 34"/>
              <a:gd name="T35" fmla="*/ 25 h 39"/>
              <a:gd name="T36" fmla="*/ 22 w 34"/>
              <a:gd name="T37" fmla="*/ 28 h 39"/>
              <a:gd name="T38" fmla="*/ 20 w 34"/>
              <a:gd name="T39" fmla="*/ 28 h 39"/>
              <a:gd name="T40" fmla="*/ 15 w 34"/>
              <a:gd name="T41" fmla="*/ 23 h 39"/>
              <a:gd name="T42" fmla="*/ 13 w 34"/>
              <a:gd name="T43" fmla="*/ 22 h 39"/>
              <a:gd name="T44" fmla="*/ 13 w 34"/>
              <a:gd name="T45" fmla="*/ 24 h 39"/>
              <a:gd name="T46" fmla="*/ 19 w 34"/>
              <a:gd name="T47" fmla="*/ 29 h 39"/>
              <a:gd name="T48" fmla="*/ 23 w 34"/>
              <a:gd name="T49" fmla="*/ 29 h 39"/>
              <a:gd name="T50" fmla="*/ 27 w 34"/>
              <a:gd name="T51" fmla="*/ 27 h 39"/>
              <a:gd name="T52" fmla="*/ 30 w 34"/>
              <a:gd name="T53" fmla="*/ 28 h 39"/>
              <a:gd name="T54" fmla="*/ 31 w 34"/>
              <a:gd name="T55" fmla="*/ 30 h 39"/>
              <a:gd name="T56" fmla="*/ 31 w 34"/>
              <a:gd name="T57" fmla="*/ 33 h 39"/>
              <a:gd name="T58" fmla="*/ 29 w 34"/>
              <a:gd name="T59" fmla="*/ 37 h 39"/>
              <a:gd name="T60" fmla="*/ 24 w 34"/>
              <a:gd name="T61" fmla="*/ 37 h 39"/>
              <a:gd name="T62" fmla="*/ 16 w 34"/>
              <a:gd name="T63" fmla="*/ 33 h 39"/>
              <a:gd name="T64" fmla="*/ 4 w 34"/>
              <a:gd name="T65" fmla="*/ 16 h 39"/>
              <a:gd name="T66" fmla="*/ 2 w 34"/>
              <a:gd name="T67" fmla="*/ 7 h 39"/>
              <a:gd name="T68" fmla="*/ 3 w 34"/>
              <a:gd name="T69" fmla="*/ 3 h 39"/>
              <a:gd name="T70" fmla="*/ 7 w 34"/>
              <a:gd name="T71" fmla="*/ 2 h 39"/>
              <a:gd name="T72" fmla="*/ 11 w 34"/>
              <a:gd name="T73" fmla="*/ 3 h 39"/>
              <a:gd name="T74" fmla="*/ 12 w 34"/>
              <a:gd name="T75" fmla="*/ 5 h 39"/>
              <a:gd name="T76" fmla="*/ 13 w 34"/>
              <a:gd name="T77" fmla="*/ 8 h 39"/>
              <a:gd name="T78" fmla="*/ 9 w 34"/>
              <a:gd name="T79" fmla="*/ 11 h 39"/>
              <a:gd name="T80" fmla="*/ 8 w 34"/>
              <a:gd name="T81" fmla="*/ 14 h 39"/>
              <a:gd name="T82" fmla="*/ 10 w 34"/>
              <a:gd name="T83" fmla="*/ 20 h 39"/>
              <a:gd name="T84" fmla="*/ 12 w 34"/>
              <a:gd name="T85" fmla="*/ 20 h 39"/>
              <a:gd name="T86" fmla="*/ 12 w 34"/>
              <a:gd name="T87" fmla="*/ 19 h 39"/>
              <a:gd name="T88" fmla="*/ 10 w 34"/>
              <a:gd name="T89" fmla="*/ 13 h 39"/>
              <a:gd name="T90" fmla="*/ 10 w 34"/>
              <a:gd name="T91" fmla="*/ 1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4" h="39">
                <a:moveTo>
                  <a:pt x="10" y="12"/>
                </a:moveTo>
                <a:cubicBezTo>
                  <a:pt x="14" y="10"/>
                  <a:pt x="14" y="10"/>
                  <a:pt x="14" y="10"/>
                </a:cubicBezTo>
                <a:cubicBezTo>
                  <a:pt x="14" y="9"/>
                  <a:pt x="15" y="9"/>
                  <a:pt x="15" y="8"/>
                </a:cubicBezTo>
                <a:cubicBezTo>
                  <a:pt x="15" y="7"/>
                  <a:pt x="14" y="6"/>
                  <a:pt x="14" y="5"/>
                </a:cubicBezTo>
                <a:cubicBezTo>
                  <a:pt x="15" y="3"/>
                  <a:pt x="13" y="1"/>
                  <a:pt x="11" y="1"/>
                </a:cubicBezTo>
                <a:cubicBezTo>
                  <a:pt x="8" y="0"/>
                  <a:pt x="8" y="0"/>
                  <a:pt x="8" y="0"/>
                </a:cubicBezTo>
                <a:cubicBezTo>
                  <a:pt x="5" y="0"/>
                  <a:pt x="3" y="0"/>
                  <a:pt x="2" y="2"/>
                </a:cubicBezTo>
                <a:cubicBezTo>
                  <a:pt x="0" y="3"/>
                  <a:pt x="0" y="5"/>
                  <a:pt x="0" y="7"/>
                </a:cubicBezTo>
                <a:cubicBezTo>
                  <a:pt x="0" y="11"/>
                  <a:pt x="1" y="14"/>
                  <a:pt x="2" y="17"/>
                </a:cubicBezTo>
                <a:cubicBezTo>
                  <a:pt x="4" y="24"/>
                  <a:pt x="9" y="30"/>
                  <a:pt x="15" y="34"/>
                </a:cubicBezTo>
                <a:cubicBezTo>
                  <a:pt x="18" y="36"/>
                  <a:pt x="21" y="38"/>
                  <a:pt x="24" y="39"/>
                </a:cubicBezTo>
                <a:cubicBezTo>
                  <a:pt x="25" y="39"/>
                  <a:pt x="25" y="39"/>
                  <a:pt x="26" y="39"/>
                </a:cubicBezTo>
                <a:cubicBezTo>
                  <a:pt x="27" y="39"/>
                  <a:pt x="29" y="39"/>
                  <a:pt x="30" y="38"/>
                </a:cubicBezTo>
                <a:cubicBezTo>
                  <a:pt x="31" y="37"/>
                  <a:pt x="32" y="36"/>
                  <a:pt x="33" y="33"/>
                </a:cubicBezTo>
                <a:cubicBezTo>
                  <a:pt x="33" y="30"/>
                  <a:pt x="33" y="30"/>
                  <a:pt x="33" y="30"/>
                </a:cubicBezTo>
                <a:cubicBezTo>
                  <a:pt x="34" y="28"/>
                  <a:pt x="32" y="26"/>
                  <a:pt x="30" y="26"/>
                </a:cubicBezTo>
                <a:cubicBezTo>
                  <a:pt x="29" y="25"/>
                  <a:pt x="28" y="25"/>
                  <a:pt x="27" y="25"/>
                </a:cubicBezTo>
                <a:cubicBezTo>
                  <a:pt x="27" y="24"/>
                  <a:pt x="26" y="24"/>
                  <a:pt x="25" y="25"/>
                </a:cubicBezTo>
                <a:cubicBezTo>
                  <a:pt x="22" y="28"/>
                  <a:pt x="22" y="28"/>
                  <a:pt x="22" y="28"/>
                </a:cubicBezTo>
                <a:cubicBezTo>
                  <a:pt x="21" y="28"/>
                  <a:pt x="21" y="28"/>
                  <a:pt x="20" y="28"/>
                </a:cubicBezTo>
                <a:cubicBezTo>
                  <a:pt x="18" y="26"/>
                  <a:pt x="17" y="25"/>
                  <a:pt x="15" y="23"/>
                </a:cubicBezTo>
                <a:cubicBezTo>
                  <a:pt x="15" y="22"/>
                  <a:pt x="14" y="22"/>
                  <a:pt x="13" y="22"/>
                </a:cubicBezTo>
                <a:cubicBezTo>
                  <a:pt x="13" y="23"/>
                  <a:pt x="13" y="24"/>
                  <a:pt x="13" y="24"/>
                </a:cubicBezTo>
                <a:cubicBezTo>
                  <a:pt x="15" y="26"/>
                  <a:pt x="17" y="28"/>
                  <a:pt x="19" y="29"/>
                </a:cubicBezTo>
                <a:cubicBezTo>
                  <a:pt x="20" y="30"/>
                  <a:pt x="22" y="30"/>
                  <a:pt x="23" y="29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27"/>
                  <a:pt x="29" y="27"/>
                  <a:pt x="30" y="28"/>
                </a:cubicBezTo>
                <a:cubicBezTo>
                  <a:pt x="31" y="28"/>
                  <a:pt x="31" y="29"/>
                  <a:pt x="31" y="30"/>
                </a:cubicBezTo>
                <a:cubicBezTo>
                  <a:pt x="31" y="33"/>
                  <a:pt x="31" y="33"/>
                  <a:pt x="31" y="33"/>
                </a:cubicBezTo>
                <a:cubicBezTo>
                  <a:pt x="30" y="35"/>
                  <a:pt x="30" y="36"/>
                  <a:pt x="29" y="37"/>
                </a:cubicBezTo>
                <a:cubicBezTo>
                  <a:pt x="27" y="37"/>
                  <a:pt x="26" y="37"/>
                  <a:pt x="24" y="37"/>
                </a:cubicBezTo>
                <a:cubicBezTo>
                  <a:pt x="21" y="36"/>
                  <a:pt x="19" y="34"/>
                  <a:pt x="16" y="33"/>
                </a:cubicBezTo>
                <a:cubicBezTo>
                  <a:pt x="10" y="29"/>
                  <a:pt x="6" y="23"/>
                  <a:pt x="4" y="16"/>
                </a:cubicBezTo>
                <a:cubicBezTo>
                  <a:pt x="3" y="13"/>
                  <a:pt x="2" y="10"/>
                  <a:pt x="2" y="7"/>
                </a:cubicBezTo>
                <a:cubicBezTo>
                  <a:pt x="2" y="6"/>
                  <a:pt x="2" y="4"/>
                  <a:pt x="3" y="3"/>
                </a:cubicBezTo>
                <a:cubicBezTo>
                  <a:pt x="4" y="2"/>
                  <a:pt x="6" y="2"/>
                  <a:pt x="7" y="2"/>
                </a:cubicBezTo>
                <a:cubicBezTo>
                  <a:pt x="11" y="3"/>
                  <a:pt x="11" y="3"/>
                  <a:pt x="11" y="3"/>
                </a:cubicBezTo>
                <a:cubicBezTo>
                  <a:pt x="12" y="3"/>
                  <a:pt x="12" y="4"/>
                  <a:pt x="12" y="5"/>
                </a:cubicBezTo>
                <a:cubicBezTo>
                  <a:pt x="12" y="6"/>
                  <a:pt x="12" y="7"/>
                  <a:pt x="13" y="8"/>
                </a:cubicBezTo>
                <a:cubicBezTo>
                  <a:pt x="9" y="11"/>
                  <a:pt x="9" y="11"/>
                  <a:pt x="9" y="11"/>
                </a:cubicBezTo>
                <a:cubicBezTo>
                  <a:pt x="8" y="12"/>
                  <a:pt x="7" y="13"/>
                  <a:pt x="8" y="14"/>
                </a:cubicBezTo>
                <a:cubicBezTo>
                  <a:pt x="8" y="16"/>
                  <a:pt x="9" y="18"/>
                  <a:pt x="10" y="20"/>
                </a:cubicBezTo>
                <a:cubicBezTo>
                  <a:pt x="11" y="20"/>
                  <a:pt x="11" y="20"/>
                  <a:pt x="12" y="20"/>
                </a:cubicBezTo>
                <a:cubicBezTo>
                  <a:pt x="12" y="20"/>
                  <a:pt x="12" y="19"/>
                  <a:pt x="12" y="19"/>
                </a:cubicBezTo>
                <a:cubicBezTo>
                  <a:pt x="11" y="17"/>
                  <a:pt x="10" y="15"/>
                  <a:pt x="10" y="13"/>
                </a:cubicBezTo>
                <a:cubicBezTo>
                  <a:pt x="10" y="13"/>
                  <a:pt x="10" y="13"/>
                  <a:pt x="10" y="1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Freeform 342">
            <a:extLst>
              <a:ext uri="{FF2B5EF4-FFF2-40B4-BE49-F238E27FC236}">
                <a16:creationId xmlns:a16="http://schemas.microsoft.com/office/drawing/2014/main" id="{F775635C-F7F9-4F36-BDAF-B32883C3C2DA}"/>
              </a:ext>
            </a:extLst>
          </p:cNvPr>
          <p:cNvSpPr>
            <a:spLocks noEditPoints="1"/>
          </p:cNvSpPr>
          <p:nvPr/>
        </p:nvSpPr>
        <p:spPr bwMode="auto">
          <a:xfrm>
            <a:off x="3343276" y="1387476"/>
            <a:ext cx="144463" cy="101600"/>
          </a:xfrm>
          <a:custGeom>
            <a:avLst/>
            <a:gdLst>
              <a:gd name="T0" fmla="*/ 4 w 37"/>
              <a:gd name="T1" fmla="*/ 25 h 25"/>
              <a:gd name="T2" fmla="*/ 23 w 37"/>
              <a:gd name="T3" fmla="*/ 25 h 25"/>
              <a:gd name="T4" fmla="*/ 24 w 37"/>
              <a:gd name="T5" fmla="*/ 24 h 25"/>
              <a:gd name="T6" fmla="*/ 23 w 37"/>
              <a:gd name="T7" fmla="*/ 23 h 25"/>
              <a:gd name="T8" fmla="*/ 4 w 37"/>
              <a:gd name="T9" fmla="*/ 23 h 25"/>
              <a:gd name="T10" fmla="*/ 2 w 37"/>
              <a:gd name="T11" fmla="*/ 21 h 25"/>
              <a:gd name="T12" fmla="*/ 2 w 37"/>
              <a:gd name="T13" fmla="*/ 4 h 25"/>
              <a:gd name="T14" fmla="*/ 3 w 37"/>
              <a:gd name="T15" fmla="*/ 3 h 25"/>
              <a:gd name="T16" fmla="*/ 17 w 37"/>
              <a:gd name="T17" fmla="*/ 15 h 25"/>
              <a:gd name="T18" fmla="*/ 19 w 37"/>
              <a:gd name="T19" fmla="*/ 15 h 25"/>
              <a:gd name="T20" fmla="*/ 20 w 37"/>
              <a:gd name="T21" fmla="*/ 15 h 25"/>
              <a:gd name="T22" fmla="*/ 35 w 37"/>
              <a:gd name="T23" fmla="*/ 3 h 25"/>
              <a:gd name="T24" fmla="*/ 35 w 37"/>
              <a:gd name="T25" fmla="*/ 4 h 25"/>
              <a:gd name="T26" fmla="*/ 35 w 37"/>
              <a:gd name="T27" fmla="*/ 21 h 25"/>
              <a:gd name="T28" fmla="*/ 33 w 37"/>
              <a:gd name="T29" fmla="*/ 23 h 25"/>
              <a:gd name="T30" fmla="*/ 27 w 37"/>
              <a:gd name="T31" fmla="*/ 23 h 25"/>
              <a:gd name="T32" fmla="*/ 26 w 37"/>
              <a:gd name="T33" fmla="*/ 24 h 25"/>
              <a:gd name="T34" fmla="*/ 27 w 37"/>
              <a:gd name="T35" fmla="*/ 25 h 25"/>
              <a:gd name="T36" fmla="*/ 33 w 37"/>
              <a:gd name="T37" fmla="*/ 25 h 25"/>
              <a:gd name="T38" fmla="*/ 37 w 37"/>
              <a:gd name="T39" fmla="*/ 21 h 25"/>
              <a:gd name="T40" fmla="*/ 37 w 37"/>
              <a:gd name="T41" fmla="*/ 4 h 25"/>
              <a:gd name="T42" fmla="*/ 36 w 37"/>
              <a:gd name="T43" fmla="*/ 2 h 25"/>
              <a:gd name="T44" fmla="*/ 36 w 37"/>
              <a:gd name="T45" fmla="*/ 1 h 25"/>
              <a:gd name="T46" fmla="*/ 33 w 37"/>
              <a:gd name="T47" fmla="*/ 0 h 25"/>
              <a:gd name="T48" fmla="*/ 4 w 37"/>
              <a:gd name="T49" fmla="*/ 0 h 25"/>
              <a:gd name="T50" fmla="*/ 2 w 37"/>
              <a:gd name="T51" fmla="*/ 1 h 25"/>
              <a:gd name="T52" fmla="*/ 1 w 37"/>
              <a:gd name="T53" fmla="*/ 2 h 25"/>
              <a:gd name="T54" fmla="*/ 0 w 37"/>
              <a:gd name="T55" fmla="*/ 4 h 25"/>
              <a:gd name="T56" fmla="*/ 0 w 37"/>
              <a:gd name="T57" fmla="*/ 21 h 25"/>
              <a:gd name="T58" fmla="*/ 4 w 37"/>
              <a:gd name="T59" fmla="*/ 25 h 25"/>
              <a:gd name="T60" fmla="*/ 33 w 37"/>
              <a:gd name="T61" fmla="*/ 2 h 25"/>
              <a:gd name="T62" fmla="*/ 33 w 37"/>
              <a:gd name="T63" fmla="*/ 2 h 25"/>
              <a:gd name="T64" fmla="*/ 19 w 37"/>
              <a:gd name="T65" fmla="*/ 13 h 25"/>
              <a:gd name="T66" fmla="*/ 18 w 37"/>
              <a:gd name="T67" fmla="*/ 13 h 25"/>
              <a:gd name="T68" fmla="*/ 4 w 37"/>
              <a:gd name="T69" fmla="*/ 2 h 25"/>
              <a:gd name="T70" fmla="*/ 4 w 37"/>
              <a:gd name="T71" fmla="*/ 2 h 25"/>
              <a:gd name="T72" fmla="*/ 33 w 37"/>
              <a:gd name="T73" fmla="*/ 2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7" h="25">
                <a:moveTo>
                  <a:pt x="4" y="25"/>
                </a:moveTo>
                <a:cubicBezTo>
                  <a:pt x="23" y="25"/>
                  <a:pt x="23" y="25"/>
                  <a:pt x="23" y="25"/>
                </a:cubicBezTo>
                <a:cubicBezTo>
                  <a:pt x="23" y="25"/>
                  <a:pt x="24" y="25"/>
                  <a:pt x="24" y="24"/>
                </a:cubicBezTo>
                <a:cubicBezTo>
                  <a:pt x="24" y="24"/>
                  <a:pt x="23" y="23"/>
                  <a:pt x="23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3" y="23"/>
                  <a:pt x="2" y="22"/>
                  <a:pt x="2" y="21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3" y="4"/>
                  <a:pt x="3" y="3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5"/>
                  <a:pt x="19" y="15"/>
                </a:cubicBezTo>
                <a:cubicBezTo>
                  <a:pt x="19" y="15"/>
                  <a:pt x="20" y="15"/>
                  <a:pt x="20" y="15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4"/>
                  <a:pt x="35" y="4"/>
                  <a:pt x="35" y="4"/>
                </a:cubicBezTo>
                <a:cubicBezTo>
                  <a:pt x="35" y="21"/>
                  <a:pt x="35" y="21"/>
                  <a:pt x="35" y="21"/>
                </a:cubicBezTo>
                <a:cubicBezTo>
                  <a:pt x="35" y="22"/>
                  <a:pt x="34" y="23"/>
                  <a:pt x="33" y="23"/>
                </a:cubicBezTo>
                <a:cubicBezTo>
                  <a:pt x="27" y="23"/>
                  <a:pt x="27" y="23"/>
                  <a:pt x="27" y="23"/>
                </a:cubicBezTo>
                <a:cubicBezTo>
                  <a:pt x="27" y="23"/>
                  <a:pt x="26" y="24"/>
                  <a:pt x="26" y="24"/>
                </a:cubicBezTo>
                <a:cubicBezTo>
                  <a:pt x="26" y="25"/>
                  <a:pt x="27" y="25"/>
                  <a:pt x="27" y="25"/>
                </a:cubicBezTo>
                <a:cubicBezTo>
                  <a:pt x="33" y="25"/>
                  <a:pt x="33" y="25"/>
                  <a:pt x="33" y="25"/>
                </a:cubicBezTo>
                <a:cubicBezTo>
                  <a:pt x="35" y="25"/>
                  <a:pt x="37" y="23"/>
                  <a:pt x="37" y="21"/>
                </a:cubicBezTo>
                <a:cubicBezTo>
                  <a:pt x="37" y="4"/>
                  <a:pt x="37" y="4"/>
                  <a:pt x="37" y="4"/>
                </a:cubicBezTo>
                <a:cubicBezTo>
                  <a:pt x="37" y="3"/>
                  <a:pt x="37" y="2"/>
                  <a:pt x="36" y="2"/>
                </a:cubicBezTo>
                <a:cubicBezTo>
                  <a:pt x="36" y="1"/>
                  <a:pt x="36" y="1"/>
                  <a:pt x="36" y="1"/>
                </a:cubicBezTo>
                <a:cubicBezTo>
                  <a:pt x="35" y="0"/>
                  <a:pt x="34" y="0"/>
                  <a:pt x="33" y="0"/>
                </a:cubicBez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0"/>
                  <a:pt x="2" y="1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3"/>
                  <a:pt x="0" y="4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3"/>
                  <a:pt x="2" y="25"/>
                  <a:pt x="4" y="25"/>
                </a:cubicBezTo>
                <a:close/>
                <a:moveTo>
                  <a:pt x="33" y="2"/>
                </a:moveTo>
                <a:cubicBezTo>
                  <a:pt x="33" y="2"/>
                  <a:pt x="33" y="2"/>
                  <a:pt x="33" y="2"/>
                </a:cubicBezTo>
                <a:cubicBezTo>
                  <a:pt x="19" y="13"/>
                  <a:pt x="19" y="13"/>
                  <a:pt x="19" y="13"/>
                </a:cubicBezTo>
                <a:cubicBezTo>
                  <a:pt x="19" y="13"/>
                  <a:pt x="19" y="13"/>
                  <a:pt x="18" y="13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33" y="2"/>
                  <a:pt x="33" y="2"/>
                  <a:pt x="33" y="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343">
            <a:extLst>
              <a:ext uri="{FF2B5EF4-FFF2-40B4-BE49-F238E27FC236}">
                <a16:creationId xmlns:a16="http://schemas.microsoft.com/office/drawing/2014/main" id="{CA68C438-5FC2-4294-9951-A227406A437B}"/>
              </a:ext>
            </a:extLst>
          </p:cNvPr>
          <p:cNvSpPr>
            <a:spLocks noEditPoints="1"/>
          </p:cNvSpPr>
          <p:nvPr/>
        </p:nvSpPr>
        <p:spPr bwMode="auto">
          <a:xfrm>
            <a:off x="4854576" y="1360488"/>
            <a:ext cx="125413" cy="157163"/>
          </a:xfrm>
          <a:custGeom>
            <a:avLst/>
            <a:gdLst>
              <a:gd name="T0" fmla="*/ 29 w 32"/>
              <a:gd name="T1" fmla="*/ 33 h 39"/>
              <a:gd name="T2" fmla="*/ 16 w 32"/>
              <a:gd name="T3" fmla="*/ 37 h 39"/>
              <a:gd name="T4" fmla="*/ 12 w 32"/>
              <a:gd name="T5" fmla="*/ 36 h 39"/>
              <a:gd name="T6" fmla="*/ 10 w 32"/>
              <a:gd name="T7" fmla="*/ 37 h 39"/>
              <a:gd name="T8" fmla="*/ 11 w 32"/>
              <a:gd name="T9" fmla="*/ 38 h 39"/>
              <a:gd name="T10" fmla="*/ 16 w 32"/>
              <a:gd name="T11" fmla="*/ 39 h 39"/>
              <a:gd name="T12" fmla="*/ 31 w 32"/>
              <a:gd name="T13" fmla="*/ 35 h 39"/>
              <a:gd name="T14" fmla="*/ 32 w 32"/>
              <a:gd name="T15" fmla="*/ 32 h 39"/>
              <a:gd name="T16" fmla="*/ 27 w 32"/>
              <a:gd name="T17" fmla="*/ 20 h 39"/>
              <a:gd name="T18" fmla="*/ 21 w 32"/>
              <a:gd name="T19" fmla="*/ 17 h 39"/>
              <a:gd name="T20" fmla="*/ 25 w 32"/>
              <a:gd name="T21" fmla="*/ 9 h 39"/>
              <a:gd name="T22" fmla="*/ 16 w 32"/>
              <a:gd name="T23" fmla="*/ 0 h 39"/>
              <a:gd name="T24" fmla="*/ 7 w 32"/>
              <a:gd name="T25" fmla="*/ 9 h 39"/>
              <a:gd name="T26" fmla="*/ 11 w 32"/>
              <a:gd name="T27" fmla="*/ 17 h 39"/>
              <a:gd name="T28" fmla="*/ 0 w 32"/>
              <a:gd name="T29" fmla="*/ 32 h 39"/>
              <a:gd name="T30" fmla="*/ 2 w 32"/>
              <a:gd name="T31" fmla="*/ 35 h 39"/>
              <a:gd name="T32" fmla="*/ 6 w 32"/>
              <a:gd name="T33" fmla="*/ 37 h 39"/>
              <a:gd name="T34" fmla="*/ 8 w 32"/>
              <a:gd name="T35" fmla="*/ 36 h 39"/>
              <a:gd name="T36" fmla="*/ 7 w 32"/>
              <a:gd name="T37" fmla="*/ 35 h 39"/>
              <a:gd name="T38" fmla="*/ 3 w 32"/>
              <a:gd name="T39" fmla="*/ 33 h 39"/>
              <a:gd name="T40" fmla="*/ 2 w 32"/>
              <a:gd name="T41" fmla="*/ 32 h 39"/>
              <a:gd name="T42" fmla="*/ 16 w 32"/>
              <a:gd name="T43" fmla="*/ 18 h 39"/>
              <a:gd name="T44" fmla="*/ 26 w 32"/>
              <a:gd name="T45" fmla="*/ 22 h 39"/>
              <a:gd name="T46" fmla="*/ 30 w 32"/>
              <a:gd name="T47" fmla="*/ 32 h 39"/>
              <a:gd name="T48" fmla="*/ 29 w 32"/>
              <a:gd name="T49" fmla="*/ 33 h 39"/>
              <a:gd name="T50" fmla="*/ 9 w 32"/>
              <a:gd name="T51" fmla="*/ 9 h 39"/>
              <a:gd name="T52" fmla="*/ 16 w 32"/>
              <a:gd name="T53" fmla="*/ 2 h 39"/>
              <a:gd name="T54" fmla="*/ 23 w 32"/>
              <a:gd name="T55" fmla="*/ 9 h 39"/>
              <a:gd name="T56" fmla="*/ 16 w 32"/>
              <a:gd name="T57" fmla="*/ 16 h 39"/>
              <a:gd name="T58" fmla="*/ 9 w 32"/>
              <a:gd name="T59" fmla="*/ 9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" h="39">
                <a:moveTo>
                  <a:pt x="29" y="33"/>
                </a:moveTo>
                <a:cubicBezTo>
                  <a:pt x="25" y="35"/>
                  <a:pt x="21" y="37"/>
                  <a:pt x="16" y="37"/>
                </a:cubicBezTo>
                <a:cubicBezTo>
                  <a:pt x="15" y="37"/>
                  <a:pt x="13" y="36"/>
                  <a:pt x="12" y="36"/>
                </a:cubicBezTo>
                <a:cubicBezTo>
                  <a:pt x="11" y="36"/>
                  <a:pt x="10" y="36"/>
                  <a:pt x="10" y="37"/>
                </a:cubicBezTo>
                <a:cubicBezTo>
                  <a:pt x="10" y="38"/>
                  <a:pt x="11" y="38"/>
                  <a:pt x="11" y="38"/>
                </a:cubicBezTo>
                <a:cubicBezTo>
                  <a:pt x="13" y="39"/>
                  <a:pt x="14" y="39"/>
                  <a:pt x="16" y="39"/>
                </a:cubicBezTo>
                <a:cubicBezTo>
                  <a:pt x="21" y="39"/>
                  <a:pt x="26" y="37"/>
                  <a:pt x="31" y="35"/>
                </a:cubicBezTo>
                <a:cubicBezTo>
                  <a:pt x="32" y="34"/>
                  <a:pt x="32" y="33"/>
                  <a:pt x="32" y="32"/>
                </a:cubicBezTo>
                <a:cubicBezTo>
                  <a:pt x="32" y="28"/>
                  <a:pt x="30" y="23"/>
                  <a:pt x="27" y="20"/>
                </a:cubicBezTo>
                <a:cubicBezTo>
                  <a:pt x="26" y="19"/>
                  <a:pt x="23" y="17"/>
                  <a:pt x="21" y="17"/>
                </a:cubicBezTo>
                <a:cubicBezTo>
                  <a:pt x="24" y="15"/>
                  <a:pt x="25" y="12"/>
                  <a:pt x="25" y="9"/>
                </a:cubicBezTo>
                <a:cubicBezTo>
                  <a:pt x="25" y="4"/>
                  <a:pt x="21" y="0"/>
                  <a:pt x="16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12"/>
                  <a:pt x="9" y="15"/>
                  <a:pt x="11" y="17"/>
                </a:cubicBezTo>
                <a:cubicBezTo>
                  <a:pt x="5" y="19"/>
                  <a:pt x="0" y="25"/>
                  <a:pt x="0" y="32"/>
                </a:cubicBezTo>
                <a:cubicBezTo>
                  <a:pt x="0" y="33"/>
                  <a:pt x="1" y="34"/>
                  <a:pt x="2" y="35"/>
                </a:cubicBezTo>
                <a:cubicBezTo>
                  <a:pt x="3" y="36"/>
                  <a:pt x="5" y="36"/>
                  <a:pt x="6" y="37"/>
                </a:cubicBezTo>
                <a:cubicBezTo>
                  <a:pt x="7" y="37"/>
                  <a:pt x="7" y="37"/>
                  <a:pt x="8" y="36"/>
                </a:cubicBezTo>
                <a:cubicBezTo>
                  <a:pt x="8" y="36"/>
                  <a:pt x="8" y="35"/>
                  <a:pt x="7" y="35"/>
                </a:cubicBezTo>
                <a:cubicBezTo>
                  <a:pt x="6" y="34"/>
                  <a:pt x="4" y="34"/>
                  <a:pt x="3" y="33"/>
                </a:cubicBezTo>
                <a:cubicBezTo>
                  <a:pt x="3" y="33"/>
                  <a:pt x="2" y="32"/>
                  <a:pt x="2" y="32"/>
                </a:cubicBezTo>
                <a:cubicBezTo>
                  <a:pt x="2" y="24"/>
                  <a:pt x="9" y="18"/>
                  <a:pt x="16" y="18"/>
                </a:cubicBezTo>
                <a:cubicBezTo>
                  <a:pt x="20" y="18"/>
                  <a:pt x="23" y="19"/>
                  <a:pt x="26" y="22"/>
                </a:cubicBezTo>
                <a:cubicBezTo>
                  <a:pt x="29" y="25"/>
                  <a:pt x="30" y="28"/>
                  <a:pt x="30" y="32"/>
                </a:cubicBezTo>
                <a:cubicBezTo>
                  <a:pt x="30" y="32"/>
                  <a:pt x="30" y="33"/>
                  <a:pt x="29" y="33"/>
                </a:cubicBezTo>
                <a:close/>
                <a:moveTo>
                  <a:pt x="9" y="9"/>
                </a:moveTo>
                <a:cubicBezTo>
                  <a:pt x="9" y="5"/>
                  <a:pt x="12" y="2"/>
                  <a:pt x="16" y="2"/>
                </a:cubicBezTo>
                <a:cubicBezTo>
                  <a:pt x="20" y="2"/>
                  <a:pt x="23" y="5"/>
                  <a:pt x="23" y="9"/>
                </a:cubicBezTo>
                <a:cubicBezTo>
                  <a:pt x="23" y="13"/>
                  <a:pt x="20" y="16"/>
                  <a:pt x="16" y="16"/>
                </a:cubicBezTo>
                <a:cubicBezTo>
                  <a:pt x="12" y="16"/>
                  <a:pt x="9" y="13"/>
                  <a:pt x="9" y="9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Freeform 344">
            <a:extLst>
              <a:ext uri="{FF2B5EF4-FFF2-40B4-BE49-F238E27FC236}">
                <a16:creationId xmlns:a16="http://schemas.microsoft.com/office/drawing/2014/main" id="{00257893-5951-4766-9177-C5D0E3789E92}"/>
              </a:ext>
            </a:extLst>
          </p:cNvPr>
          <p:cNvSpPr>
            <a:spLocks/>
          </p:cNvSpPr>
          <p:nvPr/>
        </p:nvSpPr>
        <p:spPr bwMode="auto">
          <a:xfrm>
            <a:off x="325438" y="319088"/>
            <a:ext cx="188913" cy="190500"/>
          </a:xfrm>
          <a:custGeom>
            <a:avLst/>
            <a:gdLst>
              <a:gd name="T0" fmla="*/ 0 w 119"/>
              <a:gd name="T1" fmla="*/ 120 h 120"/>
              <a:gd name="T2" fmla="*/ 0 w 119"/>
              <a:gd name="T3" fmla="*/ 0 h 120"/>
              <a:gd name="T4" fmla="*/ 119 w 119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0" y="120"/>
                </a:move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345">
            <a:extLst>
              <a:ext uri="{FF2B5EF4-FFF2-40B4-BE49-F238E27FC236}">
                <a16:creationId xmlns:a16="http://schemas.microsoft.com/office/drawing/2014/main" id="{7197466E-0B50-40E8-9543-DC81D7F56EF3}"/>
              </a:ext>
            </a:extLst>
          </p:cNvPr>
          <p:cNvSpPr>
            <a:spLocks/>
          </p:cNvSpPr>
          <p:nvPr/>
        </p:nvSpPr>
        <p:spPr bwMode="auto">
          <a:xfrm>
            <a:off x="6343651" y="319088"/>
            <a:ext cx="188913" cy="190500"/>
          </a:xfrm>
          <a:custGeom>
            <a:avLst/>
            <a:gdLst>
              <a:gd name="T0" fmla="*/ 0 w 119"/>
              <a:gd name="T1" fmla="*/ 0 h 120"/>
              <a:gd name="T2" fmla="*/ 119 w 119"/>
              <a:gd name="T3" fmla="*/ 0 h 120"/>
              <a:gd name="T4" fmla="*/ 119 w 119"/>
              <a:gd name="T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0" y="0"/>
                </a:moveTo>
                <a:lnTo>
                  <a:pt x="119" y="0"/>
                </a:lnTo>
                <a:lnTo>
                  <a:pt x="119" y="12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Freeform 346">
            <a:extLst>
              <a:ext uri="{FF2B5EF4-FFF2-40B4-BE49-F238E27FC236}">
                <a16:creationId xmlns:a16="http://schemas.microsoft.com/office/drawing/2014/main" id="{AB824776-926D-4331-A597-B1F227F58842}"/>
              </a:ext>
            </a:extLst>
          </p:cNvPr>
          <p:cNvSpPr>
            <a:spLocks/>
          </p:cNvSpPr>
          <p:nvPr/>
        </p:nvSpPr>
        <p:spPr bwMode="auto">
          <a:xfrm>
            <a:off x="325438" y="319088"/>
            <a:ext cx="188913" cy="190500"/>
          </a:xfrm>
          <a:custGeom>
            <a:avLst/>
            <a:gdLst>
              <a:gd name="T0" fmla="*/ 0 w 119"/>
              <a:gd name="T1" fmla="*/ 120 h 120"/>
              <a:gd name="T2" fmla="*/ 0 w 119"/>
              <a:gd name="T3" fmla="*/ 0 h 120"/>
              <a:gd name="T4" fmla="*/ 119 w 119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0" y="120"/>
                </a:moveTo>
                <a:lnTo>
                  <a:pt x="0" y="0"/>
                </a:lnTo>
                <a:lnTo>
                  <a:pt x="119" y="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347">
            <a:extLst>
              <a:ext uri="{FF2B5EF4-FFF2-40B4-BE49-F238E27FC236}">
                <a16:creationId xmlns:a16="http://schemas.microsoft.com/office/drawing/2014/main" id="{1DFB91A6-D77F-4965-96E8-22332F3CD419}"/>
              </a:ext>
            </a:extLst>
          </p:cNvPr>
          <p:cNvSpPr>
            <a:spLocks/>
          </p:cNvSpPr>
          <p:nvPr/>
        </p:nvSpPr>
        <p:spPr bwMode="auto">
          <a:xfrm>
            <a:off x="6343651" y="319088"/>
            <a:ext cx="188913" cy="190500"/>
          </a:xfrm>
          <a:custGeom>
            <a:avLst/>
            <a:gdLst>
              <a:gd name="T0" fmla="*/ 0 w 119"/>
              <a:gd name="T1" fmla="*/ 0 h 120"/>
              <a:gd name="T2" fmla="*/ 119 w 119"/>
              <a:gd name="T3" fmla="*/ 0 h 120"/>
              <a:gd name="T4" fmla="*/ 119 w 119"/>
              <a:gd name="T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0" y="0"/>
                </a:moveTo>
                <a:lnTo>
                  <a:pt x="119" y="0"/>
                </a:lnTo>
                <a:lnTo>
                  <a:pt x="119" y="12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Freeform 348">
            <a:extLst>
              <a:ext uri="{FF2B5EF4-FFF2-40B4-BE49-F238E27FC236}">
                <a16:creationId xmlns:a16="http://schemas.microsoft.com/office/drawing/2014/main" id="{23469846-0EAE-4ADC-84AC-4DF376127439}"/>
              </a:ext>
            </a:extLst>
          </p:cNvPr>
          <p:cNvSpPr>
            <a:spLocks/>
          </p:cNvSpPr>
          <p:nvPr/>
        </p:nvSpPr>
        <p:spPr bwMode="auto">
          <a:xfrm>
            <a:off x="6343651" y="9375776"/>
            <a:ext cx="188913" cy="190500"/>
          </a:xfrm>
          <a:custGeom>
            <a:avLst/>
            <a:gdLst>
              <a:gd name="T0" fmla="*/ 119 w 119"/>
              <a:gd name="T1" fmla="*/ 0 h 120"/>
              <a:gd name="T2" fmla="*/ 119 w 119"/>
              <a:gd name="T3" fmla="*/ 120 h 120"/>
              <a:gd name="T4" fmla="*/ 0 w 119"/>
              <a:gd name="T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119" y="0"/>
                </a:moveTo>
                <a:lnTo>
                  <a:pt x="119" y="120"/>
                </a:lnTo>
                <a:lnTo>
                  <a:pt x="0" y="12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349">
            <a:extLst>
              <a:ext uri="{FF2B5EF4-FFF2-40B4-BE49-F238E27FC236}">
                <a16:creationId xmlns:a16="http://schemas.microsoft.com/office/drawing/2014/main" id="{25EB4AE7-FAD1-4654-9CA8-79C72DDCC746}"/>
              </a:ext>
            </a:extLst>
          </p:cNvPr>
          <p:cNvSpPr>
            <a:spLocks/>
          </p:cNvSpPr>
          <p:nvPr/>
        </p:nvSpPr>
        <p:spPr bwMode="auto">
          <a:xfrm>
            <a:off x="325438" y="9375776"/>
            <a:ext cx="188913" cy="190500"/>
          </a:xfrm>
          <a:custGeom>
            <a:avLst/>
            <a:gdLst>
              <a:gd name="T0" fmla="*/ 119 w 119"/>
              <a:gd name="T1" fmla="*/ 120 h 120"/>
              <a:gd name="T2" fmla="*/ 0 w 119"/>
              <a:gd name="T3" fmla="*/ 120 h 120"/>
              <a:gd name="T4" fmla="*/ 0 w 119"/>
              <a:gd name="T5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20">
                <a:moveTo>
                  <a:pt x="119" y="120"/>
                </a:moveTo>
                <a:lnTo>
                  <a:pt x="0" y="120"/>
                </a:lnTo>
                <a:lnTo>
                  <a:pt x="0" y="0"/>
                </a:lnTo>
              </a:path>
            </a:pathLst>
          </a:cu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6388F195-26D0-4BBF-9F0D-7CA97E35490F}"/>
              </a:ext>
            </a:extLst>
          </p:cNvPr>
          <p:cNvSpPr/>
          <p:nvPr/>
        </p:nvSpPr>
        <p:spPr>
          <a:xfrm>
            <a:off x="2016920" y="421386"/>
            <a:ext cx="2831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LEMON MILK Bold" panose="00000800000000000000" pitchFamily="50" charset="0"/>
              </a:rPr>
              <a:t>Nadia </a:t>
            </a:r>
            <a:r>
              <a:rPr lang="en-US" b="1" dirty="0" err="1">
                <a:latin typeface="LEMON MILK Bold" panose="00000800000000000000" pitchFamily="50" charset="0"/>
              </a:rPr>
              <a:t>Prameswari</a:t>
            </a:r>
            <a:endParaRPr lang="en-US" dirty="0">
              <a:latin typeface="LEMON MILK Bold" panose="00000800000000000000" pitchFamily="50" charset="0"/>
            </a:endParaRP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49EDA565-C8CF-4224-8382-F2DE11CAC2E6}"/>
              </a:ext>
            </a:extLst>
          </p:cNvPr>
          <p:cNvSpPr/>
          <p:nvPr/>
        </p:nvSpPr>
        <p:spPr>
          <a:xfrm>
            <a:off x="2521691" y="827029"/>
            <a:ext cx="18277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Brush Script MT" panose="03060802040406070304" pitchFamily="66" charset="0"/>
              </a:rPr>
              <a:t>Executive Secretary</a:t>
            </a: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26EA1A35-89BB-46F7-962F-51C70B8A2EB0}"/>
              </a:ext>
            </a:extLst>
          </p:cNvPr>
          <p:cNvSpPr/>
          <p:nvPr/>
        </p:nvSpPr>
        <p:spPr>
          <a:xfrm>
            <a:off x="1307158" y="1698625"/>
            <a:ext cx="13115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latin typeface="+mj-lt"/>
              </a:rPr>
              <a:t>+62 812-3456-7890</a:t>
            </a: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C430F5DE-2D5F-461B-B612-292C5A05CF6E}"/>
              </a:ext>
            </a:extLst>
          </p:cNvPr>
          <p:cNvSpPr/>
          <p:nvPr/>
        </p:nvSpPr>
        <p:spPr>
          <a:xfrm>
            <a:off x="2588636" y="1698625"/>
            <a:ext cx="190789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err="1">
                <a:latin typeface="+mj-lt"/>
              </a:rPr>
              <a:t>nadia.prameswari@email.com</a:t>
            </a:r>
            <a:endParaRPr lang="en-US" sz="1100" dirty="0">
              <a:latin typeface="+mj-lt"/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A53BD8F4-AA42-4516-B9AF-77CFD6DC33AC}"/>
              </a:ext>
            </a:extLst>
          </p:cNvPr>
          <p:cNvSpPr/>
          <p:nvPr/>
        </p:nvSpPr>
        <p:spPr>
          <a:xfrm>
            <a:off x="4466432" y="1698625"/>
            <a:ext cx="110639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latin typeface="+mj-lt"/>
              </a:rPr>
              <a:t>Jl. </a:t>
            </a:r>
            <a:r>
              <a:rPr lang="en-US" sz="1100" dirty="0" err="1">
                <a:latin typeface="+mj-lt"/>
              </a:rPr>
              <a:t>Melati</a:t>
            </a:r>
            <a:r>
              <a:rPr lang="en-US" sz="1100" dirty="0">
                <a:latin typeface="+mj-lt"/>
              </a:rPr>
              <a:t> No. 12</a:t>
            </a:r>
          </a:p>
        </p:txBody>
      </p:sp>
      <p:sp>
        <p:nvSpPr>
          <p:cNvPr id="393" name="Rectangle 392">
            <a:extLst>
              <a:ext uri="{FF2B5EF4-FFF2-40B4-BE49-F238E27FC236}">
                <a16:creationId xmlns:a16="http://schemas.microsoft.com/office/drawing/2014/main" id="{E3C37092-86EE-4395-BB07-E368C8D36E73}"/>
              </a:ext>
            </a:extLst>
          </p:cNvPr>
          <p:cNvSpPr/>
          <p:nvPr/>
        </p:nvSpPr>
        <p:spPr>
          <a:xfrm>
            <a:off x="506172" y="2020250"/>
            <a:ext cx="10969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Professional</a:t>
            </a:r>
          </a:p>
        </p:txBody>
      </p:sp>
      <p:sp>
        <p:nvSpPr>
          <p:cNvPr id="394" name="Rectangle 393">
            <a:extLst>
              <a:ext uri="{FF2B5EF4-FFF2-40B4-BE49-F238E27FC236}">
                <a16:creationId xmlns:a16="http://schemas.microsoft.com/office/drawing/2014/main" id="{AF021BF1-A147-491F-B633-2E186FAA3FAE}"/>
              </a:ext>
            </a:extLst>
          </p:cNvPr>
          <p:cNvSpPr/>
          <p:nvPr/>
        </p:nvSpPr>
        <p:spPr>
          <a:xfrm>
            <a:off x="549274" y="2388499"/>
            <a:ext cx="2687640" cy="2351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+mj-lt"/>
              </a:rPr>
              <a:t>Experienced and detail-oriented Executive Secretary with over 7 years supporting C-level executives in fast-paced environments. Proficient in calendar management, confidential communications, travel coordination, and office administration. Recognized for professionalism, integrity, and the ability to manage multiple priorities under pressure.</a:t>
            </a: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58AD2FD4-31C3-4D76-96D1-0BEB84529713}"/>
              </a:ext>
            </a:extLst>
          </p:cNvPr>
          <p:cNvSpPr/>
          <p:nvPr/>
        </p:nvSpPr>
        <p:spPr>
          <a:xfrm>
            <a:off x="448948" y="4779087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Education</a:t>
            </a: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4B1B07CA-22B8-421A-9262-42DA5BDD9DB3}"/>
              </a:ext>
            </a:extLst>
          </p:cNvPr>
          <p:cNvSpPr/>
          <p:nvPr/>
        </p:nvSpPr>
        <p:spPr>
          <a:xfrm>
            <a:off x="484189" y="5132066"/>
            <a:ext cx="2851150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latin typeface="+mj-lt"/>
              </a:rPr>
              <a:t>Bachelor of Business Administration (</a:t>
            </a:r>
            <a:r>
              <a:rPr lang="en-US" sz="1100" b="1" dirty="0" err="1">
                <a:latin typeface="+mj-lt"/>
              </a:rPr>
              <a:t>B.B.A</a:t>
            </a:r>
            <a:r>
              <a:rPr lang="en-US" sz="1100" b="1" dirty="0">
                <a:latin typeface="+mj-lt"/>
              </a:rPr>
              <a:t>)</a:t>
            </a:r>
            <a:br>
              <a:rPr lang="en-US" sz="1100" dirty="0">
                <a:latin typeface="+mj-lt"/>
              </a:rPr>
            </a:br>
            <a:r>
              <a:rPr lang="en-US" sz="1100" dirty="0" err="1">
                <a:latin typeface="+mj-lt"/>
              </a:rPr>
              <a:t>Universitas</a:t>
            </a:r>
            <a:r>
              <a:rPr lang="en-US" sz="1100" dirty="0">
                <a:latin typeface="+mj-lt"/>
              </a:rPr>
              <a:t> Indonesia – Graduated 2014</a:t>
            </a:r>
            <a:br>
              <a:rPr lang="en-US" sz="1100" dirty="0">
                <a:latin typeface="+mj-lt"/>
              </a:rPr>
            </a:br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GPA: 3.65 / 4.00</a:t>
            </a:r>
          </a:p>
        </p:txBody>
      </p:sp>
      <p:sp>
        <p:nvSpPr>
          <p:cNvPr id="397" name="Rectangle 396">
            <a:extLst>
              <a:ext uri="{FF2B5EF4-FFF2-40B4-BE49-F238E27FC236}">
                <a16:creationId xmlns:a16="http://schemas.microsoft.com/office/drawing/2014/main" id="{75F57B24-5BD7-483A-AAC3-DA8CD7816DB3}"/>
              </a:ext>
            </a:extLst>
          </p:cNvPr>
          <p:cNvSpPr/>
          <p:nvPr/>
        </p:nvSpPr>
        <p:spPr>
          <a:xfrm>
            <a:off x="3584527" y="2020250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Experience</a:t>
            </a:r>
          </a:p>
        </p:txBody>
      </p:sp>
      <p:sp>
        <p:nvSpPr>
          <p:cNvPr id="398" name="Rectangle 397">
            <a:extLst>
              <a:ext uri="{FF2B5EF4-FFF2-40B4-BE49-F238E27FC236}">
                <a16:creationId xmlns:a16="http://schemas.microsoft.com/office/drawing/2014/main" id="{DC7782D0-0082-4456-8BA6-B6986308A4FF}"/>
              </a:ext>
            </a:extLst>
          </p:cNvPr>
          <p:cNvSpPr/>
          <p:nvPr/>
        </p:nvSpPr>
        <p:spPr>
          <a:xfrm>
            <a:off x="3576638" y="2360491"/>
            <a:ext cx="2822575" cy="5144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b="1" dirty="0">
                <a:latin typeface="+mj-lt"/>
              </a:rPr>
              <a:t>Executive Secretary</a:t>
            </a:r>
            <a:br>
              <a:rPr lang="en-US" sz="1100" dirty="0">
                <a:latin typeface="+mj-lt"/>
              </a:rPr>
            </a:br>
            <a:r>
              <a:rPr lang="en-US" sz="1100" b="1" dirty="0">
                <a:latin typeface="+mj-lt"/>
              </a:rPr>
              <a:t>PT Global Nusantara</a:t>
            </a:r>
            <a:r>
              <a:rPr lang="en-US" sz="1100" dirty="0">
                <a:latin typeface="+mj-lt"/>
              </a:rPr>
              <a:t>, Jakarta</a:t>
            </a:r>
            <a:br>
              <a:rPr lang="en-US" sz="1100" dirty="0">
                <a:latin typeface="+mj-lt"/>
              </a:rPr>
            </a:br>
            <a:r>
              <a:rPr lang="en-US" sz="1100" i="1" dirty="0">
                <a:latin typeface="+mj-lt"/>
              </a:rPr>
              <a:t>June 2019 – Present</a:t>
            </a:r>
            <a:endParaRPr lang="en-US" sz="1100" dirty="0">
              <a:latin typeface="+mj-lt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latin typeface="+mj-lt"/>
              </a:rPr>
              <a:t>Provide daily executive support to the CEO and two Directors.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100" dirty="0">
                <a:latin typeface="+mj-lt"/>
              </a:rPr>
              <a:t>Coordinate high-level meetings, prepare agendas and record minutes.</a:t>
            </a:r>
          </a:p>
          <a:p>
            <a:pPr>
              <a:lnSpc>
                <a:spcPct val="150000"/>
              </a:lnSpc>
            </a:pPr>
            <a:endParaRPr lang="en-US" sz="1100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sz="1100" b="1" dirty="0">
                <a:latin typeface="+mj-lt"/>
              </a:rPr>
              <a:t>Administrative Assistant</a:t>
            </a:r>
            <a:br>
              <a:rPr lang="en-US" sz="1100" dirty="0">
                <a:latin typeface="+mj-lt"/>
              </a:rPr>
            </a:br>
            <a:r>
              <a:rPr lang="en-US" sz="1100" b="1" dirty="0">
                <a:latin typeface="+mj-lt"/>
              </a:rPr>
              <a:t>PT Prima </a:t>
            </a:r>
            <a:r>
              <a:rPr lang="en-US" sz="1100" b="1" dirty="0" err="1">
                <a:latin typeface="+mj-lt"/>
              </a:rPr>
              <a:t>Solusi</a:t>
            </a:r>
            <a:r>
              <a:rPr lang="en-US" sz="1100" dirty="0">
                <a:latin typeface="+mj-lt"/>
              </a:rPr>
              <a:t>, Bandung</a:t>
            </a:r>
            <a:br>
              <a:rPr lang="en-US" sz="1100" dirty="0">
                <a:latin typeface="+mj-lt"/>
              </a:rPr>
            </a:br>
            <a:r>
              <a:rPr lang="en-US" sz="1100" i="1" dirty="0">
                <a:latin typeface="+mj-lt"/>
              </a:rPr>
              <a:t>March 2015 – May 2019</a:t>
            </a:r>
            <a:endParaRPr lang="en-US" sz="1100" dirty="0">
              <a:latin typeface="+mj-lt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Assisted the Executive Secretary with scheduling, communication, and document handling.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Organized internal events and team-building activities.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Maintained filing systems and responded to email inquiries.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+mj-lt"/>
              </a:rPr>
              <a:t>Provided back-up support during board meetings and presentations.</a:t>
            </a:r>
          </a:p>
        </p:txBody>
      </p:sp>
      <p:sp>
        <p:nvSpPr>
          <p:cNvPr id="399" name="Line 318">
            <a:extLst>
              <a:ext uri="{FF2B5EF4-FFF2-40B4-BE49-F238E27FC236}">
                <a16:creationId xmlns:a16="http://schemas.microsoft.com/office/drawing/2014/main" id="{4215BBDD-A38D-4348-A16F-8AC155DEA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436" y="6606098"/>
            <a:ext cx="2698750" cy="0"/>
          </a:xfrm>
          <a:prstGeom prst="line">
            <a:avLst/>
          </a:prstGeom>
          <a:noFill/>
          <a:ln w="4763" cap="flat">
            <a:solidFill>
              <a:srgbClr val="14284E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16588443-D170-436D-898B-916C003A7701}"/>
              </a:ext>
            </a:extLst>
          </p:cNvPr>
          <p:cNvSpPr/>
          <p:nvPr/>
        </p:nvSpPr>
        <p:spPr>
          <a:xfrm>
            <a:off x="514033" y="6280463"/>
            <a:ext cx="1181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Certifications</a:t>
            </a:r>
          </a:p>
        </p:txBody>
      </p:sp>
      <p:sp>
        <p:nvSpPr>
          <p:cNvPr id="402" name="Rectangle 386">
            <a:extLst>
              <a:ext uri="{FF2B5EF4-FFF2-40B4-BE49-F238E27FC236}">
                <a16:creationId xmlns:a16="http://schemas.microsoft.com/office/drawing/2014/main" id="{C571E920-E0E2-40B6-8E39-D8E838F9F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793" y="6764411"/>
            <a:ext cx="26157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Certified Administrative Professional (CAP) – 2020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Microsoft Office Specialist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100" dirty="0">
                <a:latin typeface="+mj-lt"/>
              </a:rPr>
              <a:t>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(MOS) – Excel, Word, Outlook – 2019</a:t>
            </a: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DD16A4AC-78CD-4005-94BD-7F725DC1D413}"/>
              </a:ext>
            </a:extLst>
          </p:cNvPr>
          <p:cNvSpPr/>
          <p:nvPr/>
        </p:nvSpPr>
        <p:spPr>
          <a:xfrm>
            <a:off x="541793" y="7768586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Skill</a:t>
            </a:r>
          </a:p>
        </p:txBody>
      </p:sp>
      <p:sp>
        <p:nvSpPr>
          <p:cNvPr id="407" name="Rectangle 390">
            <a:extLst>
              <a:ext uri="{FF2B5EF4-FFF2-40B4-BE49-F238E27FC236}">
                <a16:creationId xmlns:a16="http://schemas.microsoft.com/office/drawing/2014/main" id="{219D210D-F1E3-40C3-AF6F-447888416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52" y="8176018"/>
            <a:ext cx="202443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Executive Administrative Support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Calendar &amp; Meeting Management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Domestic &amp; International Travel Coordination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Office Management &amp; Filing Systems</a:t>
            </a:r>
          </a:p>
        </p:txBody>
      </p:sp>
      <p:sp>
        <p:nvSpPr>
          <p:cNvPr id="408" name="Rectangle 390">
            <a:extLst>
              <a:ext uri="{FF2B5EF4-FFF2-40B4-BE49-F238E27FC236}">
                <a16:creationId xmlns:a16="http://schemas.microsoft.com/office/drawing/2014/main" id="{9E7EC8D6-25FA-4E7D-90AB-AED6F693B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1999" y="8176018"/>
            <a:ext cx="202443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Document Drafting &amp; Report Preparation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Event &amp; Conference Planning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Microsoft Office Suite &amp; Google Workspace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Fluent in Bahasa Indonesia and English</a:t>
            </a: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B6B37E65-779F-4584-910A-2AFFFBA770A8}"/>
              </a:ext>
            </a:extLst>
          </p:cNvPr>
          <p:cNvSpPr/>
          <p:nvPr/>
        </p:nvSpPr>
        <p:spPr>
          <a:xfrm>
            <a:off x="4757300" y="8137918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Brush Script MT" panose="03060802040406070304" pitchFamily="66" charset="0"/>
              </a:rPr>
              <a:t>Languages</a:t>
            </a:r>
          </a:p>
        </p:txBody>
      </p:sp>
      <p:sp>
        <p:nvSpPr>
          <p:cNvPr id="410" name="Rectangle 391">
            <a:extLst>
              <a:ext uri="{FF2B5EF4-FFF2-40B4-BE49-F238E27FC236}">
                <a16:creationId xmlns:a16="http://schemas.microsoft.com/office/drawing/2014/main" id="{AE31A0F0-5FAB-4C9D-8E91-32535FDFD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0555" y="8547101"/>
            <a:ext cx="19135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Bahasa Indonesia – Native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English – Professional</a:t>
            </a:r>
          </a:p>
        </p:txBody>
      </p:sp>
    </p:spTree>
    <p:extLst>
      <p:ext uri="{BB962C8B-B14F-4D97-AF65-F5344CB8AC3E}">
        <p14:creationId xmlns:p14="http://schemas.microsoft.com/office/powerpoint/2010/main" val="235498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250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LEMON MILK Bold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Nadia Prameswati Executive Secretary</dc:title>
  <dc:creator>Muhamad Rizki Sunarya</dc:creator>
  <cp:keywords>Funij.com</cp:keywords>
  <cp:lastModifiedBy>Muhamad Rizki Sunarya</cp:lastModifiedBy>
  <cp:revision>4</cp:revision>
  <dcterms:created xsi:type="dcterms:W3CDTF">2025-06-03T03:38:11Z</dcterms:created>
  <dcterms:modified xsi:type="dcterms:W3CDTF">2025-06-03T08:05:46Z</dcterms:modified>
</cp:coreProperties>
</file>