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96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2514" y="-198"/>
      </p:cViewPr>
      <p:guideLst>
        <p:guide orient="horz" pos="3096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2AD97-7331-4667-B779-D594BFFFEC7D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A376-6107-42F3-A4E0-49D52C2F9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531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2AD97-7331-4667-B779-D594BFFFEC7D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A376-6107-42F3-A4E0-49D52C2F9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261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2AD97-7331-4667-B779-D594BFFFEC7D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A376-6107-42F3-A4E0-49D52C2F9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968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2AD97-7331-4667-B779-D594BFFFEC7D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A376-6107-42F3-A4E0-49D52C2F9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822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2AD97-7331-4667-B779-D594BFFFEC7D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A376-6107-42F3-A4E0-49D52C2F9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646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2AD97-7331-4667-B779-D594BFFFEC7D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A376-6107-42F3-A4E0-49D52C2F9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046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2AD97-7331-4667-B779-D594BFFFEC7D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A376-6107-42F3-A4E0-49D52C2F9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6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2AD97-7331-4667-B779-D594BFFFEC7D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A376-6107-42F3-A4E0-49D52C2F9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10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2AD97-7331-4667-B779-D594BFFFEC7D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A376-6107-42F3-A4E0-49D52C2F9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018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2AD97-7331-4667-B779-D594BFFFEC7D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A376-6107-42F3-A4E0-49D52C2F9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540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2AD97-7331-4667-B779-D594BFFFEC7D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A376-6107-42F3-A4E0-49D52C2F9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37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2AD97-7331-4667-B779-D594BFFFEC7D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BA376-6107-42F3-A4E0-49D52C2F9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546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Oval 101">
            <a:extLst>
              <a:ext uri="{FF2B5EF4-FFF2-40B4-BE49-F238E27FC236}">
                <a16:creationId xmlns:a16="http://schemas.microsoft.com/office/drawing/2014/main" id="{8A974DAF-75D5-4DCF-8885-C73BCE9AF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613" y="376465"/>
            <a:ext cx="1454150" cy="14541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9" name="Freeform 102">
            <a:extLst>
              <a:ext uri="{FF2B5EF4-FFF2-40B4-BE49-F238E27FC236}">
                <a16:creationId xmlns:a16="http://schemas.microsoft.com/office/drawing/2014/main" id="{C686447C-6FC2-483E-A368-77F9E177075C}"/>
              </a:ext>
            </a:extLst>
          </p:cNvPr>
          <p:cNvSpPr>
            <a:spLocks/>
          </p:cNvSpPr>
          <p:nvPr/>
        </p:nvSpPr>
        <p:spPr bwMode="auto">
          <a:xfrm>
            <a:off x="696325" y="1390877"/>
            <a:ext cx="1006475" cy="439738"/>
          </a:xfrm>
          <a:custGeom>
            <a:avLst/>
            <a:gdLst>
              <a:gd name="T0" fmla="*/ 0 w 268"/>
              <a:gd name="T1" fmla="*/ 67 h 117"/>
              <a:gd name="T2" fmla="*/ 130 w 268"/>
              <a:gd name="T3" fmla="*/ 117 h 117"/>
              <a:gd name="T4" fmla="*/ 268 w 268"/>
              <a:gd name="T5" fmla="*/ 60 h 117"/>
              <a:gd name="T6" fmla="*/ 135 w 268"/>
              <a:gd name="T7" fmla="*/ 0 h 117"/>
              <a:gd name="T8" fmla="*/ 0 w 268"/>
              <a:gd name="T9" fmla="*/ 67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8" h="117">
                <a:moveTo>
                  <a:pt x="0" y="67"/>
                </a:moveTo>
                <a:cubicBezTo>
                  <a:pt x="34" y="98"/>
                  <a:pt x="80" y="117"/>
                  <a:pt x="130" y="117"/>
                </a:cubicBezTo>
                <a:cubicBezTo>
                  <a:pt x="184" y="117"/>
                  <a:pt x="232" y="95"/>
                  <a:pt x="268" y="60"/>
                </a:cubicBezTo>
                <a:cubicBezTo>
                  <a:pt x="247" y="25"/>
                  <a:pt x="196" y="0"/>
                  <a:pt x="135" y="0"/>
                </a:cubicBezTo>
                <a:cubicBezTo>
                  <a:pt x="72" y="0"/>
                  <a:pt x="18" y="28"/>
                  <a:pt x="0" y="67"/>
                </a:cubicBezTo>
                <a:close/>
              </a:path>
            </a:pathLst>
          </a:cu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" name="Freeform 103">
            <a:extLst>
              <a:ext uri="{FF2B5EF4-FFF2-40B4-BE49-F238E27FC236}">
                <a16:creationId xmlns:a16="http://schemas.microsoft.com/office/drawing/2014/main" id="{98019D3A-1AAB-44C2-998D-2FCEFED9357F}"/>
              </a:ext>
            </a:extLst>
          </p:cNvPr>
          <p:cNvSpPr>
            <a:spLocks/>
          </p:cNvSpPr>
          <p:nvPr/>
        </p:nvSpPr>
        <p:spPr bwMode="auto">
          <a:xfrm>
            <a:off x="1064625" y="1492477"/>
            <a:ext cx="239713" cy="304800"/>
          </a:xfrm>
          <a:custGeom>
            <a:avLst/>
            <a:gdLst>
              <a:gd name="T0" fmla="*/ 64 w 64"/>
              <a:gd name="T1" fmla="*/ 41 h 81"/>
              <a:gd name="T2" fmla="*/ 32 w 64"/>
              <a:gd name="T3" fmla="*/ 81 h 81"/>
              <a:gd name="T4" fmla="*/ 0 w 64"/>
              <a:gd name="T5" fmla="*/ 41 h 81"/>
              <a:gd name="T6" fmla="*/ 32 w 64"/>
              <a:gd name="T7" fmla="*/ 0 h 81"/>
              <a:gd name="T8" fmla="*/ 64 w 64"/>
              <a:gd name="T9" fmla="*/ 41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" h="81">
                <a:moveTo>
                  <a:pt x="64" y="41"/>
                </a:moveTo>
                <a:cubicBezTo>
                  <a:pt x="64" y="63"/>
                  <a:pt x="32" y="81"/>
                  <a:pt x="32" y="81"/>
                </a:cubicBezTo>
                <a:cubicBezTo>
                  <a:pt x="32" y="81"/>
                  <a:pt x="0" y="63"/>
                  <a:pt x="0" y="41"/>
                </a:cubicBezTo>
                <a:cubicBezTo>
                  <a:pt x="0" y="18"/>
                  <a:pt x="14" y="0"/>
                  <a:pt x="32" y="0"/>
                </a:cubicBezTo>
                <a:cubicBezTo>
                  <a:pt x="50" y="0"/>
                  <a:pt x="64" y="18"/>
                  <a:pt x="64" y="41"/>
                </a:cubicBezTo>
                <a:close/>
              </a:path>
            </a:pathLst>
          </a:custGeom>
          <a:solidFill>
            <a:srgbClr val="EFEF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" name="Freeform 104">
            <a:extLst>
              <a:ext uri="{FF2B5EF4-FFF2-40B4-BE49-F238E27FC236}">
                <a16:creationId xmlns:a16="http://schemas.microsoft.com/office/drawing/2014/main" id="{6143E358-4EAA-426F-9370-B2F3A6EC3F10}"/>
              </a:ext>
            </a:extLst>
          </p:cNvPr>
          <p:cNvSpPr>
            <a:spLocks noEditPoints="1"/>
          </p:cNvSpPr>
          <p:nvPr/>
        </p:nvSpPr>
        <p:spPr bwMode="auto">
          <a:xfrm>
            <a:off x="1059863" y="1489302"/>
            <a:ext cx="247650" cy="315913"/>
          </a:xfrm>
          <a:custGeom>
            <a:avLst/>
            <a:gdLst>
              <a:gd name="T0" fmla="*/ 33 w 66"/>
              <a:gd name="T1" fmla="*/ 84 h 84"/>
              <a:gd name="T2" fmla="*/ 33 w 66"/>
              <a:gd name="T3" fmla="*/ 83 h 84"/>
              <a:gd name="T4" fmla="*/ 0 w 66"/>
              <a:gd name="T5" fmla="*/ 42 h 84"/>
              <a:gd name="T6" fmla="*/ 33 w 66"/>
              <a:gd name="T7" fmla="*/ 0 h 84"/>
              <a:gd name="T8" fmla="*/ 66 w 66"/>
              <a:gd name="T9" fmla="*/ 42 h 84"/>
              <a:gd name="T10" fmla="*/ 34 w 66"/>
              <a:gd name="T11" fmla="*/ 83 h 84"/>
              <a:gd name="T12" fmla="*/ 33 w 66"/>
              <a:gd name="T13" fmla="*/ 84 h 84"/>
              <a:gd name="T14" fmla="*/ 33 w 66"/>
              <a:gd name="T15" fmla="*/ 2 h 84"/>
              <a:gd name="T16" fmla="*/ 2 w 66"/>
              <a:gd name="T17" fmla="*/ 42 h 84"/>
              <a:gd name="T18" fmla="*/ 33 w 66"/>
              <a:gd name="T19" fmla="*/ 81 h 84"/>
              <a:gd name="T20" fmla="*/ 64 w 66"/>
              <a:gd name="T21" fmla="*/ 42 h 84"/>
              <a:gd name="T22" fmla="*/ 33 w 66"/>
              <a:gd name="T23" fmla="*/ 2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6" h="84">
                <a:moveTo>
                  <a:pt x="33" y="84"/>
                </a:moveTo>
                <a:cubicBezTo>
                  <a:pt x="33" y="83"/>
                  <a:pt x="33" y="83"/>
                  <a:pt x="33" y="83"/>
                </a:cubicBezTo>
                <a:cubicBezTo>
                  <a:pt x="31" y="83"/>
                  <a:pt x="0" y="65"/>
                  <a:pt x="0" y="42"/>
                </a:cubicBezTo>
                <a:cubicBezTo>
                  <a:pt x="0" y="19"/>
                  <a:pt x="15" y="0"/>
                  <a:pt x="33" y="0"/>
                </a:cubicBezTo>
                <a:cubicBezTo>
                  <a:pt x="51" y="0"/>
                  <a:pt x="66" y="19"/>
                  <a:pt x="66" y="42"/>
                </a:cubicBezTo>
                <a:cubicBezTo>
                  <a:pt x="66" y="65"/>
                  <a:pt x="35" y="83"/>
                  <a:pt x="34" y="83"/>
                </a:cubicBezTo>
                <a:lnTo>
                  <a:pt x="33" y="84"/>
                </a:lnTo>
                <a:close/>
                <a:moveTo>
                  <a:pt x="33" y="2"/>
                </a:moveTo>
                <a:cubicBezTo>
                  <a:pt x="16" y="2"/>
                  <a:pt x="2" y="20"/>
                  <a:pt x="2" y="42"/>
                </a:cubicBezTo>
                <a:cubicBezTo>
                  <a:pt x="2" y="62"/>
                  <a:pt x="29" y="79"/>
                  <a:pt x="33" y="81"/>
                </a:cubicBezTo>
                <a:cubicBezTo>
                  <a:pt x="37" y="79"/>
                  <a:pt x="64" y="62"/>
                  <a:pt x="64" y="42"/>
                </a:cubicBezTo>
                <a:cubicBezTo>
                  <a:pt x="64" y="20"/>
                  <a:pt x="50" y="2"/>
                  <a:pt x="33" y="2"/>
                </a:cubicBezTo>
                <a:close/>
              </a:path>
            </a:pathLst>
          </a:custGeom>
          <a:solidFill>
            <a:srgbClr val="4A4A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Freeform 105">
            <a:extLst>
              <a:ext uri="{FF2B5EF4-FFF2-40B4-BE49-F238E27FC236}">
                <a16:creationId xmlns:a16="http://schemas.microsoft.com/office/drawing/2014/main" id="{5B0EA13F-B87C-4A66-A9F2-25997459A980}"/>
              </a:ext>
            </a:extLst>
          </p:cNvPr>
          <p:cNvSpPr>
            <a:spLocks/>
          </p:cNvSpPr>
          <p:nvPr/>
        </p:nvSpPr>
        <p:spPr bwMode="auto">
          <a:xfrm>
            <a:off x="1548813" y="1478190"/>
            <a:ext cx="153988" cy="255588"/>
          </a:xfrm>
          <a:custGeom>
            <a:avLst/>
            <a:gdLst>
              <a:gd name="T0" fmla="*/ 2 w 41"/>
              <a:gd name="T1" fmla="*/ 0 h 68"/>
              <a:gd name="T2" fmla="*/ 0 w 41"/>
              <a:gd name="T3" fmla="*/ 68 h 68"/>
              <a:gd name="T4" fmla="*/ 41 w 41"/>
              <a:gd name="T5" fmla="*/ 37 h 68"/>
              <a:gd name="T6" fmla="*/ 2 w 41"/>
              <a:gd name="T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" h="68">
                <a:moveTo>
                  <a:pt x="2" y="0"/>
                </a:moveTo>
                <a:cubicBezTo>
                  <a:pt x="0" y="68"/>
                  <a:pt x="0" y="68"/>
                  <a:pt x="0" y="68"/>
                </a:cubicBezTo>
                <a:cubicBezTo>
                  <a:pt x="15" y="59"/>
                  <a:pt x="28" y="49"/>
                  <a:pt x="41" y="37"/>
                </a:cubicBezTo>
                <a:cubicBezTo>
                  <a:pt x="32" y="23"/>
                  <a:pt x="19" y="10"/>
                  <a:pt x="2" y="0"/>
                </a:cubicBezTo>
                <a:close/>
              </a:path>
            </a:pathLst>
          </a:custGeom>
          <a:solidFill>
            <a:srgbClr val="EFEF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" name="Freeform 106">
            <a:extLst>
              <a:ext uri="{FF2B5EF4-FFF2-40B4-BE49-F238E27FC236}">
                <a16:creationId xmlns:a16="http://schemas.microsoft.com/office/drawing/2014/main" id="{7CF110FC-76BA-4EC5-A812-698EF83DF82D}"/>
              </a:ext>
            </a:extLst>
          </p:cNvPr>
          <p:cNvSpPr>
            <a:spLocks noEditPoints="1"/>
          </p:cNvSpPr>
          <p:nvPr/>
        </p:nvSpPr>
        <p:spPr bwMode="auto">
          <a:xfrm>
            <a:off x="1544050" y="1473427"/>
            <a:ext cx="161925" cy="268288"/>
          </a:xfrm>
          <a:custGeom>
            <a:avLst/>
            <a:gdLst>
              <a:gd name="T0" fmla="*/ 0 w 43"/>
              <a:gd name="T1" fmla="*/ 71 h 71"/>
              <a:gd name="T2" fmla="*/ 2 w 43"/>
              <a:gd name="T3" fmla="*/ 0 h 71"/>
              <a:gd name="T4" fmla="*/ 4 w 43"/>
              <a:gd name="T5" fmla="*/ 0 h 71"/>
              <a:gd name="T6" fmla="*/ 42 w 43"/>
              <a:gd name="T7" fmla="*/ 37 h 71"/>
              <a:gd name="T8" fmla="*/ 43 w 43"/>
              <a:gd name="T9" fmla="*/ 38 h 71"/>
              <a:gd name="T10" fmla="*/ 42 w 43"/>
              <a:gd name="T11" fmla="*/ 38 h 71"/>
              <a:gd name="T12" fmla="*/ 1 w 43"/>
              <a:gd name="T13" fmla="*/ 70 h 71"/>
              <a:gd name="T14" fmla="*/ 0 w 43"/>
              <a:gd name="T15" fmla="*/ 71 h 71"/>
              <a:gd name="T16" fmla="*/ 4 w 43"/>
              <a:gd name="T17" fmla="*/ 3 h 71"/>
              <a:gd name="T18" fmla="*/ 2 w 43"/>
              <a:gd name="T19" fmla="*/ 67 h 71"/>
              <a:gd name="T20" fmla="*/ 40 w 43"/>
              <a:gd name="T21" fmla="*/ 38 h 71"/>
              <a:gd name="T22" fmla="*/ 4 w 43"/>
              <a:gd name="T23" fmla="*/ 3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3" h="71">
                <a:moveTo>
                  <a:pt x="0" y="71"/>
                </a:moveTo>
                <a:cubicBezTo>
                  <a:pt x="2" y="0"/>
                  <a:pt x="2" y="0"/>
                  <a:pt x="2" y="0"/>
                </a:cubicBezTo>
                <a:cubicBezTo>
                  <a:pt x="4" y="0"/>
                  <a:pt x="4" y="0"/>
                  <a:pt x="4" y="0"/>
                </a:cubicBezTo>
                <a:cubicBezTo>
                  <a:pt x="21" y="10"/>
                  <a:pt x="34" y="23"/>
                  <a:pt x="42" y="37"/>
                </a:cubicBezTo>
                <a:cubicBezTo>
                  <a:pt x="43" y="38"/>
                  <a:pt x="43" y="38"/>
                  <a:pt x="43" y="38"/>
                </a:cubicBezTo>
                <a:cubicBezTo>
                  <a:pt x="42" y="38"/>
                  <a:pt x="42" y="38"/>
                  <a:pt x="42" y="38"/>
                </a:cubicBezTo>
                <a:cubicBezTo>
                  <a:pt x="30" y="51"/>
                  <a:pt x="16" y="61"/>
                  <a:pt x="1" y="70"/>
                </a:cubicBezTo>
                <a:lnTo>
                  <a:pt x="0" y="71"/>
                </a:lnTo>
                <a:close/>
                <a:moveTo>
                  <a:pt x="4" y="3"/>
                </a:moveTo>
                <a:cubicBezTo>
                  <a:pt x="2" y="67"/>
                  <a:pt x="2" y="67"/>
                  <a:pt x="2" y="67"/>
                </a:cubicBezTo>
                <a:cubicBezTo>
                  <a:pt x="16" y="59"/>
                  <a:pt x="29" y="49"/>
                  <a:pt x="40" y="38"/>
                </a:cubicBezTo>
                <a:cubicBezTo>
                  <a:pt x="32" y="24"/>
                  <a:pt x="20" y="12"/>
                  <a:pt x="4" y="3"/>
                </a:cubicBezTo>
                <a:close/>
              </a:path>
            </a:pathLst>
          </a:custGeom>
          <a:solidFill>
            <a:srgbClr val="4A4A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" name="Freeform 107">
            <a:extLst>
              <a:ext uri="{FF2B5EF4-FFF2-40B4-BE49-F238E27FC236}">
                <a16:creationId xmlns:a16="http://schemas.microsoft.com/office/drawing/2014/main" id="{09E33102-25EC-4E6D-A72D-A373867A7C75}"/>
              </a:ext>
            </a:extLst>
          </p:cNvPr>
          <p:cNvSpPr>
            <a:spLocks/>
          </p:cNvSpPr>
          <p:nvPr/>
        </p:nvSpPr>
        <p:spPr bwMode="auto">
          <a:xfrm>
            <a:off x="696325" y="1478190"/>
            <a:ext cx="165100" cy="277813"/>
          </a:xfrm>
          <a:custGeom>
            <a:avLst/>
            <a:gdLst>
              <a:gd name="T0" fmla="*/ 0 w 44"/>
              <a:gd name="T1" fmla="*/ 44 h 74"/>
              <a:gd name="T2" fmla="*/ 44 w 44"/>
              <a:gd name="T3" fmla="*/ 74 h 74"/>
              <a:gd name="T4" fmla="*/ 42 w 44"/>
              <a:gd name="T5" fmla="*/ 0 h 74"/>
              <a:gd name="T6" fmla="*/ 0 w 44"/>
              <a:gd name="T7" fmla="*/ 44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" h="74">
                <a:moveTo>
                  <a:pt x="0" y="44"/>
                </a:moveTo>
                <a:cubicBezTo>
                  <a:pt x="13" y="55"/>
                  <a:pt x="28" y="66"/>
                  <a:pt x="44" y="74"/>
                </a:cubicBezTo>
                <a:cubicBezTo>
                  <a:pt x="42" y="0"/>
                  <a:pt x="42" y="0"/>
                  <a:pt x="42" y="0"/>
                </a:cubicBezTo>
                <a:cubicBezTo>
                  <a:pt x="22" y="12"/>
                  <a:pt x="8" y="27"/>
                  <a:pt x="0" y="44"/>
                </a:cubicBezTo>
                <a:close/>
              </a:path>
            </a:pathLst>
          </a:custGeom>
          <a:solidFill>
            <a:srgbClr val="EFEF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" name="Freeform 108">
            <a:extLst>
              <a:ext uri="{FF2B5EF4-FFF2-40B4-BE49-F238E27FC236}">
                <a16:creationId xmlns:a16="http://schemas.microsoft.com/office/drawing/2014/main" id="{3262C29C-8DA7-4BFE-B02E-35D66F171BBA}"/>
              </a:ext>
            </a:extLst>
          </p:cNvPr>
          <p:cNvSpPr>
            <a:spLocks noEditPoints="1"/>
          </p:cNvSpPr>
          <p:nvPr/>
        </p:nvSpPr>
        <p:spPr bwMode="auto">
          <a:xfrm>
            <a:off x="691563" y="1473427"/>
            <a:ext cx="173038" cy="285750"/>
          </a:xfrm>
          <a:custGeom>
            <a:avLst/>
            <a:gdLst>
              <a:gd name="T0" fmla="*/ 46 w 46"/>
              <a:gd name="T1" fmla="*/ 76 h 76"/>
              <a:gd name="T2" fmla="*/ 44 w 46"/>
              <a:gd name="T3" fmla="*/ 75 h 76"/>
              <a:gd name="T4" fmla="*/ 0 w 46"/>
              <a:gd name="T5" fmla="*/ 45 h 76"/>
              <a:gd name="T6" fmla="*/ 0 w 46"/>
              <a:gd name="T7" fmla="*/ 45 h 76"/>
              <a:gd name="T8" fmla="*/ 0 w 46"/>
              <a:gd name="T9" fmla="*/ 44 h 76"/>
              <a:gd name="T10" fmla="*/ 42 w 46"/>
              <a:gd name="T11" fmla="*/ 1 h 76"/>
              <a:gd name="T12" fmla="*/ 43 w 46"/>
              <a:gd name="T13" fmla="*/ 0 h 76"/>
              <a:gd name="T14" fmla="*/ 46 w 46"/>
              <a:gd name="T15" fmla="*/ 76 h 76"/>
              <a:gd name="T16" fmla="*/ 2 w 46"/>
              <a:gd name="T17" fmla="*/ 44 h 76"/>
              <a:gd name="T18" fmla="*/ 44 w 46"/>
              <a:gd name="T19" fmla="*/ 73 h 76"/>
              <a:gd name="T20" fmla="*/ 42 w 46"/>
              <a:gd name="T21" fmla="*/ 3 h 76"/>
              <a:gd name="T22" fmla="*/ 2 w 46"/>
              <a:gd name="T23" fmla="*/ 44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6" h="76">
                <a:moveTo>
                  <a:pt x="46" y="76"/>
                </a:moveTo>
                <a:cubicBezTo>
                  <a:pt x="44" y="75"/>
                  <a:pt x="44" y="75"/>
                  <a:pt x="44" y="75"/>
                </a:cubicBezTo>
                <a:cubicBezTo>
                  <a:pt x="28" y="67"/>
                  <a:pt x="14" y="57"/>
                  <a:pt x="0" y="45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44"/>
                  <a:pt x="0" y="44"/>
                  <a:pt x="0" y="44"/>
                </a:cubicBezTo>
                <a:cubicBezTo>
                  <a:pt x="8" y="27"/>
                  <a:pt x="22" y="12"/>
                  <a:pt x="42" y="1"/>
                </a:cubicBezTo>
                <a:cubicBezTo>
                  <a:pt x="43" y="0"/>
                  <a:pt x="43" y="0"/>
                  <a:pt x="43" y="0"/>
                </a:cubicBezTo>
                <a:lnTo>
                  <a:pt x="46" y="76"/>
                </a:lnTo>
                <a:close/>
                <a:moveTo>
                  <a:pt x="2" y="44"/>
                </a:moveTo>
                <a:cubicBezTo>
                  <a:pt x="15" y="56"/>
                  <a:pt x="29" y="65"/>
                  <a:pt x="44" y="73"/>
                </a:cubicBezTo>
                <a:cubicBezTo>
                  <a:pt x="42" y="3"/>
                  <a:pt x="42" y="3"/>
                  <a:pt x="42" y="3"/>
                </a:cubicBezTo>
                <a:cubicBezTo>
                  <a:pt x="23" y="14"/>
                  <a:pt x="9" y="29"/>
                  <a:pt x="2" y="44"/>
                </a:cubicBezTo>
                <a:close/>
              </a:path>
            </a:pathLst>
          </a:custGeom>
          <a:solidFill>
            <a:srgbClr val="4A4A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" name="Freeform 109">
            <a:extLst>
              <a:ext uri="{FF2B5EF4-FFF2-40B4-BE49-F238E27FC236}">
                <a16:creationId xmlns:a16="http://schemas.microsoft.com/office/drawing/2014/main" id="{BD7BF2EE-39AF-44C4-85A4-59BEFFF9718F}"/>
              </a:ext>
            </a:extLst>
          </p:cNvPr>
          <p:cNvSpPr>
            <a:spLocks/>
          </p:cNvSpPr>
          <p:nvPr/>
        </p:nvSpPr>
        <p:spPr bwMode="auto">
          <a:xfrm>
            <a:off x="696325" y="1409927"/>
            <a:ext cx="338138" cy="271463"/>
          </a:xfrm>
          <a:custGeom>
            <a:avLst/>
            <a:gdLst>
              <a:gd name="T0" fmla="*/ 3 w 90"/>
              <a:gd name="T1" fmla="*/ 64 h 72"/>
              <a:gd name="T2" fmla="*/ 90 w 90"/>
              <a:gd name="T3" fmla="*/ 0 h 72"/>
              <a:gd name="T4" fmla="*/ 0 w 90"/>
              <a:gd name="T5" fmla="*/ 62 h 72"/>
              <a:gd name="T6" fmla="*/ 13 w 90"/>
              <a:gd name="T7" fmla="*/ 72 h 72"/>
              <a:gd name="T8" fmla="*/ 3 w 90"/>
              <a:gd name="T9" fmla="*/ 64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0" h="72">
                <a:moveTo>
                  <a:pt x="3" y="64"/>
                </a:moveTo>
                <a:cubicBezTo>
                  <a:pt x="16" y="35"/>
                  <a:pt x="48" y="11"/>
                  <a:pt x="90" y="0"/>
                </a:cubicBezTo>
                <a:cubicBezTo>
                  <a:pt x="47" y="9"/>
                  <a:pt x="13" y="33"/>
                  <a:pt x="0" y="62"/>
                </a:cubicBezTo>
                <a:cubicBezTo>
                  <a:pt x="4" y="65"/>
                  <a:pt x="9" y="69"/>
                  <a:pt x="13" y="72"/>
                </a:cubicBezTo>
                <a:cubicBezTo>
                  <a:pt x="10" y="70"/>
                  <a:pt x="6" y="67"/>
                  <a:pt x="3" y="6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" name="Freeform 110">
            <a:extLst>
              <a:ext uri="{FF2B5EF4-FFF2-40B4-BE49-F238E27FC236}">
                <a16:creationId xmlns:a16="http://schemas.microsoft.com/office/drawing/2014/main" id="{ED844BCD-A5DB-419A-AA8D-DC35925B9768}"/>
              </a:ext>
            </a:extLst>
          </p:cNvPr>
          <p:cNvSpPr>
            <a:spLocks/>
          </p:cNvSpPr>
          <p:nvPr/>
        </p:nvSpPr>
        <p:spPr bwMode="auto">
          <a:xfrm>
            <a:off x="980488" y="1390877"/>
            <a:ext cx="500063" cy="158750"/>
          </a:xfrm>
          <a:custGeom>
            <a:avLst/>
            <a:gdLst>
              <a:gd name="T0" fmla="*/ 133 w 133"/>
              <a:gd name="T1" fmla="*/ 13 h 42"/>
              <a:gd name="T2" fmla="*/ 59 w 133"/>
              <a:gd name="T3" fmla="*/ 0 h 42"/>
              <a:gd name="T4" fmla="*/ 0 w 133"/>
              <a:gd name="T5" fmla="*/ 9 h 42"/>
              <a:gd name="T6" fmla="*/ 68 w 133"/>
              <a:gd name="T7" fmla="*/ 42 h 42"/>
              <a:gd name="T8" fmla="*/ 133 w 133"/>
              <a:gd name="T9" fmla="*/ 13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3" h="42">
                <a:moveTo>
                  <a:pt x="133" y="13"/>
                </a:moveTo>
                <a:cubicBezTo>
                  <a:pt x="111" y="5"/>
                  <a:pt x="86" y="0"/>
                  <a:pt x="59" y="0"/>
                </a:cubicBezTo>
                <a:cubicBezTo>
                  <a:pt x="38" y="0"/>
                  <a:pt x="18" y="3"/>
                  <a:pt x="0" y="9"/>
                </a:cubicBezTo>
                <a:cubicBezTo>
                  <a:pt x="15" y="29"/>
                  <a:pt x="40" y="42"/>
                  <a:pt x="68" y="42"/>
                </a:cubicBezTo>
                <a:cubicBezTo>
                  <a:pt x="94" y="42"/>
                  <a:pt x="117" y="31"/>
                  <a:pt x="133" y="13"/>
                </a:cubicBezTo>
                <a:close/>
              </a:path>
            </a:pathLst>
          </a:custGeom>
          <a:solidFill>
            <a:srgbClr val="6F707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Freeform 111">
            <a:extLst>
              <a:ext uri="{FF2B5EF4-FFF2-40B4-BE49-F238E27FC236}">
                <a16:creationId xmlns:a16="http://schemas.microsoft.com/office/drawing/2014/main" id="{6EEEF877-F176-4DC2-82D3-972558D9DCAD}"/>
              </a:ext>
            </a:extLst>
          </p:cNvPr>
          <p:cNvSpPr>
            <a:spLocks noEditPoints="1"/>
          </p:cNvSpPr>
          <p:nvPr/>
        </p:nvSpPr>
        <p:spPr bwMode="auto">
          <a:xfrm>
            <a:off x="691563" y="1387702"/>
            <a:ext cx="1014413" cy="447675"/>
          </a:xfrm>
          <a:custGeom>
            <a:avLst/>
            <a:gdLst>
              <a:gd name="T0" fmla="*/ 131 w 270"/>
              <a:gd name="T1" fmla="*/ 119 h 119"/>
              <a:gd name="T2" fmla="*/ 0 w 270"/>
              <a:gd name="T3" fmla="*/ 68 h 119"/>
              <a:gd name="T4" fmla="*/ 0 w 270"/>
              <a:gd name="T5" fmla="*/ 68 h 119"/>
              <a:gd name="T6" fmla="*/ 0 w 270"/>
              <a:gd name="T7" fmla="*/ 67 h 119"/>
              <a:gd name="T8" fmla="*/ 51 w 270"/>
              <a:gd name="T9" fmla="*/ 19 h 119"/>
              <a:gd name="T10" fmla="*/ 136 w 270"/>
              <a:gd name="T11" fmla="*/ 0 h 119"/>
              <a:gd name="T12" fmla="*/ 218 w 270"/>
              <a:gd name="T13" fmla="*/ 17 h 119"/>
              <a:gd name="T14" fmla="*/ 269 w 270"/>
              <a:gd name="T15" fmla="*/ 60 h 119"/>
              <a:gd name="T16" fmla="*/ 270 w 270"/>
              <a:gd name="T17" fmla="*/ 61 h 119"/>
              <a:gd name="T18" fmla="*/ 269 w 270"/>
              <a:gd name="T19" fmla="*/ 61 h 119"/>
              <a:gd name="T20" fmla="*/ 131 w 270"/>
              <a:gd name="T21" fmla="*/ 119 h 119"/>
              <a:gd name="T22" fmla="*/ 2 w 270"/>
              <a:gd name="T23" fmla="*/ 67 h 119"/>
              <a:gd name="T24" fmla="*/ 131 w 270"/>
              <a:gd name="T25" fmla="*/ 117 h 119"/>
              <a:gd name="T26" fmla="*/ 267 w 270"/>
              <a:gd name="T27" fmla="*/ 61 h 119"/>
              <a:gd name="T28" fmla="*/ 136 w 270"/>
              <a:gd name="T29" fmla="*/ 2 h 119"/>
              <a:gd name="T30" fmla="*/ 52 w 270"/>
              <a:gd name="T31" fmla="*/ 21 h 119"/>
              <a:gd name="T32" fmla="*/ 2 w 270"/>
              <a:gd name="T33" fmla="*/ 67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70" h="119">
                <a:moveTo>
                  <a:pt x="131" y="119"/>
                </a:moveTo>
                <a:cubicBezTo>
                  <a:pt x="83" y="119"/>
                  <a:pt x="36" y="101"/>
                  <a:pt x="0" y="68"/>
                </a:cubicBezTo>
                <a:cubicBezTo>
                  <a:pt x="0" y="68"/>
                  <a:pt x="0" y="68"/>
                  <a:pt x="0" y="68"/>
                </a:cubicBezTo>
                <a:cubicBezTo>
                  <a:pt x="0" y="67"/>
                  <a:pt x="0" y="67"/>
                  <a:pt x="0" y="67"/>
                </a:cubicBezTo>
                <a:cubicBezTo>
                  <a:pt x="9" y="48"/>
                  <a:pt x="27" y="31"/>
                  <a:pt x="51" y="19"/>
                </a:cubicBezTo>
                <a:cubicBezTo>
                  <a:pt x="76" y="6"/>
                  <a:pt x="105" y="0"/>
                  <a:pt x="136" y="0"/>
                </a:cubicBezTo>
                <a:cubicBezTo>
                  <a:pt x="166" y="0"/>
                  <a:pt x="194" y="6"/>
                  <a:pt x="218" y="17"/>
                </a:cubicBezTo>
                <a:cubicBezTo>
                  <a:pt x="241" y="28"/>
                  <a:pt x="259" y="43"/>
                  <a:pt x="269" y="60"/>
                </a:cubicBezTo>
                <a:cubicBezTo>
                  <a:pt x="270" y="61"/>
                  <a:pt x="270" y="61"/>
                  <a:pt x="270" y="61"/>
                </a:cubicBezTo>
                <a:cubicBezTo>
                  <a:pt x="269" y="61"/>
                  <a:pt x="269" y="61"/>
                  <a:pt x="269" y="61"/>
                </a:cubicBezTo>
                <a:cubicBezTo>
                  <a:pt x="232" y="98"/>
                  <a:pt x="183" y="119"/>
                  <a:pt x="131" y="119"/>
                </a:cubicBezTo>
                <a:close/>
                <a:moveTo>
                  <a:pt x="2" y="67"/>
                </a:moveTo>
                <a:cubicBezTo>
                  <a:pt x="37" y="99"/>
                  <a:pt x="83" y="117"/>
                  <a:pt x="131" y="117"/>
                </a:cubicBezTo>
                <a:cubicBezTo>
                  <a:pt x="183" y="117"/>
                  <a:pt x="231" y="97"/>
                  <a:pt x="267" y="61"/>
                </a:cubicBezTo>
                <a:cubicBezTo>
                  <a:pt x="246" y="25"/>
                  <a:pt x="194" y="2"/>
                  <a:pt x="136" y="2"/>
                </a:cubicBezTo>
                <a:cubicBezTo>
                  <a:pt x="106" y="2"/>
                  <a:pt x="76" y="8"/>
                  <a:pt x="52" y="21"/>
                </a:cubicBezTo>
                <a:cubicBezTo>
                  <a:pt x="28" y="32"/>
                  <a:pt x="11" y="49"/>
                  <a:pt x="2" y="67"/>
                </a:cubicBezTo>
                <a:close/>
              </a:path>
            </a:pathLst>
          </a:custGeom>
          <a:solidFill>
            <a:srgbClr val="4A4A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" name="Freeform 112">
            <a:extLst>
              <a:ext uri="{FF2B5EF4-FFF2-40B4-BE49-F238E27FC236}">
                <a16:creationId xmlns:a16="http://schemas.microsoft.com/office/drawing/2014/main" id="{4A235A72-AFDE-4284-98B8-0CB99C6A23FC}"/>
              </a:ext>
            </a:extLst>
          </p:cNvPr>
          <p:cNvSpPr>
            <a:spLocks noEditPoints="1"/>
          </p:cNvSpPr>
          <p:nvPr/>
        </p:nvSpPr>
        <p:spPr bwMode="auto">
          <a:xfrm>
            <a:off x="455025" y="373290"/>
            <a:ext cx="1462088" cy="1462088"/>
          </a:xfrm>
          <a:custGeom>
            <a:avLst/>
            <a:gdLst>
              <a:gd name="T0" fmla="*/ 194 w 389"/>
              <a:gd name="T1" fmla="*/ 389 h 389"/>
              <a:gd name="T2" fmla="*/ 0 w 389"/>
              <a:gd name="T3" fmla="*/ 195 h 389"/>
              <a:gd name="T4" fmla="*/ 194 w 389"/>
              <a:gd name="T5" fmla="*/ 0 h 389"/>
              <a:gd name="T6" fmla="*/ 389 w 389"/>
              <a:gd name="T7" fmla="*/ 195 h 389"/>
              <a:gd name="T8" fmla="*/ 194 w 389"/>
              <a:gd name="T9" fmla="*/ 389 h 389"/>
              <a:gd name="T10" fmla="*/ 194 w 389"/>
              <a:gd name="T11" fmla="*/ 2 h 389"/>
              <a:gd name="T12" fmla="*/ 2 w 389"/>
              <a:gd name="T13" fmla="*/ 195 h 389"/>
              <a:gd name="T14" fmla="*/ 194 w 389"/>
              <a:gd name="T15" fmla="*/ 387 h 389"/>
              <a:gd name="T16" fmla="*/ 387 w 389"/>
              <a:gd name="T17" fmla="*/ 195 h 389"/>
              <a:gd name="T18" fmla="*/ 194 w 389"/>
              <a:gd name="T19" fmla="*/ 2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89" h="389">
                <a:moveTo>
                  <a:pt x="194" y="389"/>
                </a:moveTo>
                <a:cubicBezTo>
                  <a:pt x="87" y="389"/>
                  <a:pt x="0" y="302"/>
                  <a:pt x="0" y="195"/>
                </a:cubicBezTo>
                <a:cubicBezTo>
                  <a:pt x="0" y="87"/>
                  <a:pt x="87" y="0"/>
                  <a:pt x="194" y="0"/>
                </a:cubicBezTo>
                <a:cubicBezTo>
                  <a:pt x="301" y="0"/>
                  <a:pt x="389" y="87"/>
                  <a:pt x="389" y="195"/>
                </a:cubicBezTo>
                <a:cubicBezTo>
                  <a:pt x="389" y="302"/>
                  <a:pt x="301" y="389"/>
                  <a:pt x="194" y="389"/>
                </a:cubicBezTo>
                <a:moveTo>
                  <a:pt x="194" y="2"/>
                </a:moveTo>
                <a:cubicBezTo>
                  <a:pt x="88" y="2"/>
                  <a:pt x="2" y="88"/>
                  <a:pt x="2" y="195"/>
                </a:cubicBezTo>
                <a:cubicBezTo>
                  <a:pt x="2" y="301"/>
                  <a:pt x="88" y="387"/>
                  <a:pt x="194" y="387"/>
                </a:cubicBezTo>
                <a:cubicBezTo>
                  <a:pt x="300" y="387"/>
                  <a:pt x="387" y="301"/>
                  <a:pt x="387" y="195"/>
                </a:cubicBezTo>
                <a:cubicBezTo>
                  <a:pt x="387" y="88"/>
                  <a:pt x="300" y="2"/>
                  <a:pt x="194" y="2"/>
                </a:cubicBezTo>
              </a:path>
            </a:pathLst>
          </a:custGeom>
          <a:solidFill>
            <a:srgbClr val="4A4A4A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" name="Freeform 113">
            <a:extLst>
              <a:ext uri="{FF2B5EF4-FFF2-40B4-BE49-F238E27FC236}">
                <a16:creationId xmlns:a16="http://schemas.microsoft.com/office/drawing/2014/main" id="{448DF106-3C12-4FA1-961F-1D98155762DC}"/>
              </a:ext>
            </a:extLst>
          </p:cNvPr>
          <p:cNvSpPr>
            <a:spLocks noEditPoints="1"/>
          </p:cNvSpPr>
          <p:nvPr/>
        </p:nvSpPr>
        <p:spPr bwMode="auto">
          <a:xfrm>
            <a:off x="1070975" y="1338490"/>
            <a:ext cx="230188" cy="315913"/>
          </a:xfrm>
          <a:custGeom>
            <a:avLst/>
            <a:gdLst>
              <a:gd name="T0" fmla="*/ 30 w 61"/>
              <a:gd name="T1" fmla="*/ 84 h 84"/>
              <a:gd name="T2" fmla="*/ 0 w 61"/>
              <a:gd name="T3" fmla="*/ 53 h 84"/>
              <a:gd name="T4" fmla="*/ 2 w 61"/>
              <a:gd name="T5" fmla="*/ 0 h 84"/>
              <a:gd name="T6" fmla="*/ 59 w 61"/>
              <a:gd name="T7" fmla="*/ 0 h 84"/>
              <a:gd name="T8" fmla="*/ 61 w 61"/>
              <a:gd name="T9" fmla="*/ 53 h 84"/>
              <a:gd name="T10" fmla="*/ 30 w 61"/>
              <a:gd name="T11" fmla="*/ 84 h 84"/>
              <a:gd name="T12" fmla="*/ 3 w 61"/>
              <a:gd name="T13" fmla="*/ 2 h 84"/>
              <a:gd name="T14" fmla="*/ 2 w 61"/>
              <a:gd name="T15" fmla="*/ 53 h 84"/>
              <a:gd name="T16" fmla="*/ 30 w 61"/>
              <a:gd name="T17" fmla="*/ 82 h 84"/>
              <a:gd name="T18" fmla="*/ 59 w 61"/>
              <a:gd name="T19" fmla="*/ 53 h 84"/>
              <a:gd name="T20" fmla="*/ 57 w 61"/>
              <a:gd name="T21" fmla="*/ 2 h 84"/>
              <a:gd name="T22" fmla="*/ 3 w 61"/>
              <a:gd name="T23" fmla="*/ 2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1" h="84">
                <a:moveTo>
                  <a:pt x="30" y="84"/>
                </a:moveTo>
                <a:cubicBezTo>
                  <a:pt x="14" y="84"/>
                  <a:pt x="0" y="70"/>
                  <a:pt x="0" y="53"/>
                </a:cubicBezTo>
                <a:cubicBezTo>
                  <a:pt x="2" y="0"/>
                  <a:pt x="2" y="0"/>
                  <a:pt x="2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61" y="53"/>
                  <a:pt x="61" y="53"/>
                  <a:pt x="61" y="53"/>
                </a:cubicBezTo>
                <a:cubicBezTo>
                  <a:pt x="61" y="70"/>
                  <a:pt x="47" y="84"/>
                  <a:pt x="30" y="84"/>
                </a:cubicBezTo>
                <a:close/>
                <a:moveTo>
                  <a:pt x="3" y="2"/>
                </a:moveTo>
                <a:cubicBezTo>
                  <a:pt x="2" y="53"/>
                  <a:pt x="2" y="53"/>
                  <a:pt x="2" y="53"/>
                </a:cubicBezTo>
                <a:cubicBezTo>
                  <a:pt x="2" y="69"/>
                  <a:pt x="15" y="82"/>
                  <a:pt x="30" y="82"/>
                </a:cubicBezTo>
                <a:cubicBezTo>
                  <a:pt x="46" y="82"/>
                  <a:pt x="59" y="69"/>
                  <a:pt x="59" y="53"/>
                </a:cubicBezTo>
                <a:cubicBezTo>
                  <a:pt x="57" y="2"/>
                  <a:pt x="57" y="2"/>
                  <a:pt x="57" y="2"/>
                </a:cubicBezTo>
                <a:lnTo>
                  <a:pt x="3" y="2"/>
                </a:lnTo>
                <a:close/>
              </a:path>
            </a:pathLst>
          </a:custGeom>
          <a:solidFill>
            <a:srgbClr val="4A4A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" name="Freeform 114">
            <a:extLst>
              <a:ext uri="{FF2B5EF4-FFF2-40B4-BE49-F238E27FC236}">
                <a16:creationId xmlns:a16="http://schemas.microsoft.com/office/drawing/2014/main" id="{BC04C668-F56E-458F-9053-A73B488A6471}"/>
              </a:ext>
            </a:extLst>
          </p:cNvPr>
          <p:cNvSpPr>
            <a:spLocks/>
          </p:cNvSpPr>
          <p:nvPr/>
        </p:nvSpPr>
        <p:spPr bwMode="auto">
          <a:xfrm>
            <a:off x="1078913" y="1417865"/>
            <a:ext cx="214313" cy="131763"/>
          </a:xfrm>
          <a:custGeom>
            <a:avLst/>
            <a:gdLst>
              <a:gd name="T0" fmla="*/ 56 w 57"/>
              <a:gd name="T1" fmla="*/ 0 h 35"/>
              <a:gd name="T2" fmla="*/ 0 w 57"/>
              <a:gd name="T3" fmla="*/ 0 h 35"/>
              <a:gd name="T4" fmla="*/ 0 w 57"/>
              <a:gd name="T5" fmla="*/ 24 h 35"/>
              <a:gd name="T6" fmla="*/ 42 w 57"/>
              <a:gd name="T7" fmla="*/ 35 h 35"/>
              <a:gd name="T8" fmla="*/ 57 w 57"/>
              <a:gd name="T9" fmla="*/ 34 h 35"/>
              <a:gd name="T10" fmla="*/ 56 w 57"/>
              <a:gd name="T11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" h="35">
                <a:moveTo>
                  <a:pt x="56" y="0"/>
                </a:moveTo>
                <a:cubicBezTo>
                  <a:pt x="0" y="0"/>
                  <a:pt x="0" y="0"/>
                  <a:pt x="0" y="0"/>
                </a:cubicBezTo>
                <a:cubicBezTo>
                  <a:pt x="0" y="24"/>
                  <a:pt x="0" y="24"/>
                  <a:pt x="0" y="24"/>
                </a:cubicBezTo>
                <a:cubicBezTo>
                  <a:pt x="12" y="31"/>
                  <a:pt x="27" y="35"/>
                  <a:pt x="42" y="35"/>
                </a:cubicBezTo>
                <a:cubicBezTo>
                  <a:pt x="47" y="35"/>
                  <a:pt x="52" y="35"/>
                  <a:pt x="57" y="34"/>
                </a:cubicBezTo>
                <a:lnTo>
                  <a:pt x="56" y="0"/>
                </a:lnTo>
                <a:close/>
              </a:path>
            </a:pathLst>
          </a:custGeom>
          <a:solidFill>
            <a:srgbClr val="DDBB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" name="Freeform 115">
            <a:extLst>
              <a:ext uri="{FF2B5EF4-FFF2-40B4-BE49-F238E27FC236}">
                <a16:creationId xmlns:a16="http://schemas.microsoft.com/office/drawing/2014/main" id="{BBD3AA46-61CE-4481-A26E-754240D903B0}"/>
              </a:ext>
            </a:extLst>
          </p:cNvPr>
          <p:cNvSpPr>
            <a:spLocks/>
          </p:cNvSpPr>
          <p:nvPr/>
        </p:nvSpPr>
        <p:spPr bwMode="auto">
          <a:xfrm>
            <a:off x="1075738" y="1338490"/>
            <a:ext cx="220663" cy="307975"/>
          </a:xfrm>
          <a:custGeom>
            <a:avLst/>
            <a:gdLst>
              <a:gd name="T0" fmla="*/ 29 w 59"/>
              <a:gd name="T1" fmla="*/ 82 h 82"/>
              <a:gd name="T2" fmla="*/ 29 w 59"/>
              <a:gd name="T3" fmla="*/ 82 h 82"/>
              <a:gd name="T4" fmla="*/ 0 w 59"/>
              <a:gd name="T5" fmla="*/ 53 h 82"/>
              <a:gd name="T6" fmla="*/ 1 w 59"/>
              <a:gd name="T7" fmla="*/ 0 h 82"/>
              <a:gd name="T8" fmla="*/ 57 w 59"/>
              <a:gd name="T9" fmla="*/ 0 h 82"/>
              <a:gd name="T10" fmla="*/ 59 w 59"/>
              <a:gd name="T11" fmla="*/ 53 h 82"/>
              <a:gd name="T12" fmla="*/ 29 w 59"/>
              <a:gd name="T13" fmla="*/ 82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9" h="82">
                <a:moveTo>
                  <a:pt x="29" y="82"/>
                </a:moveTo>
                <a:cubicBezTo>
                  <a:pt x="29" y="82"/>
                  <a:pt x="29" y="82"/>
                  <a:pt x="29" y="82"/>
                </a:cubicBezTo>
                <a:cubicBezTo>
                  <a:pt x="13" y="82"/>
                  <a:pt x="0" y="69"/>
                  <a:pt x="0" y="53"/>
                </a:cubicBezTo>
                <a:cubicBezTo>
                  <a:pt x="1" y="0"/>
                  <a:pt x="1" y="0"/>
                  <a:pt x="1" y="0"/>
                </a:cubicBezTo>
                <a:cubicBezTo>
                  <a:pt x="57" y="0"/>
                  <a:pt x="57" y="0"/>
                  <a:pt x="57" y="0"/>
                </a:cubicBezTo>
                <a:cubicBezTo>
                  <a:pt x="59" y="53"/>
                  <a:pt x="59" y="53"/>
                  <a:pt x="59" y="53"/>
                </a:cubicBezTo>
                <a:cubicBezTo>
                  <a:pt x="59" y="69"/>
                  <a:pt x="45" y="82"/>
                  <a:pt x="29" y="82"/>
                </a:cubicBezTo>
                <a:close/>
              </a:path>
            </a:pathLst>
          </a:custGeom>
          <a:solidFill>
            <a:srgbClr val="FCE4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" name="Freeform 116">
            <a:extLst>
              <a:ext uri="{FF2B5EF4-FFF2-40B4-BE49-F238E27FC236}">
                <a16:creationId xmlns:a16="http://schemas.microsoft.com/office/drawing/2014/main" id="{A99C9AE7-1ECD-4745-947C-2E5066B9B667}"/>
              </a:ext>
            </a:extLst>
          </p:cNvPr>
          <p:cNvSpPr>
            <a:spLocks/>
          </p:cNvSpPr>
          <p:nvPr/>
        </p:nvSpPr>
        <p:spPr bwMode="auto">
          <a:xfrm>
            <a:off x="974138" y="1403577"/>
            <a:ext cx="209550" cy="319088"/>
          </a:xfrm>
          <a:custGeom>
            <a:avLst/>
            <a:gdLst>
              <a:gd name="T0" fmla="*/ 7 w 56"/>
              <a:gd name="T1" fmla="*/ 10 h 85"/>
              <a:gd name="T2" fmla="*/ 1 w 56"/>
              <a:gd name="T3" fmla="*/ 26 h 85"/>
              <a:gd name="T4" fmla="*/ 8 w 56"/>
              <a:gd name="T5" fmla="*/ 56 h 85"/>
              <a:gd name="T6" fmla="*/ 17 w 56"/>
              <a:gd name="T7" fmla="*/ 68 h 85"/>
              <a:gd name="T8" fmla="*/ 22 w 56"/>
              <a:gd name="T9" fmla="*/ 82 h 85"/>
              <a:gd name="T10" fmla="*/ 22 w 56"/>
              <a:gd name="T11" fmla="*/ 84 h 85"/>
              <a:gd name="T12" fmla="*/ 25 w 56"/>
              <a:gd name="T13" fmla="*/ 83 h 85"/>
              <a:gd name="T14" fmla="*/ 56 w 56"/>
              <a:gd name="T15" fmla="*/ 65 h 85"/>
              <a:gd name="T16" fmla="*/ 33 w 56"/>
              <a:gd name="T17" fmla="*/ 48 h 85"/>
              <a:gd name="T18" fmla="*/ 31 w 56"/>
              <a:gd name="T19" fmla="*/ 19 h 85"/>
              <a:gd name="T20" fmla="*/ 32 w 56"/>
              <a:gd name="T21" fmla="*/ 11 h 85"/>
              <a:gd name="T22" fmla="*/ 23 w 56"/>
              <a:gd name="T23" fmla="*/ 2 h 85"/>
              <a:gd name="T24" fmla="*/ 11 w 56"/>
              <a:gd name="T25" fmla="*/ 4 h 85"/>
              <a:gd name="T26" fmla="*/ 7 w 56"/>
              <a:gd name="T27" fmla="*/ 10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6" h="85">
                <a:moveTo>
                  <a:pt x="7" y="10"/>
                </a:moveTo>
                <a:cubicBezTo>
                  <a:pt x="3" y="15"/>
                  <a:pt x="1" y="20"/>
                  <a:pt x="1" y="26"/>
                </a:cubicBezTo>
                <a:cubicBezTo>
                  <a:pt x="0" y="37"/>
                  <a:pt x="3" y="47"/>
                  <a:pt x="8" y="56"/>
                </a:cubicBezTo>
                <a:cubicBezTo>
                  <a:pt x="11" y="60"/>
                  <a:pt x="14" y="64"/>
                  <a:pt x="17" y="68"/>
                </a:cubicBezTo>
                <a:cubicBezTo>
                  <a:pt x="20" y="72"/>
                  <a:pt x="22" y="77"/>
                  <a:pt x="22" y="82"/>
                </a:cubicBezTo>
                <a:cubicBezTo>
                  <a:pt x="22" y="83"/>
                  <a:pt x="22" y="84"/>
                  <a:pt x="22" y="84"/>
                </a:cubicBezTo>
                <a:cubicBezTo>
                  <a:pt x="23" y="85"/>
                  <a:pt x="25" y="84"/>
                  <a:pt x="25" y="83"/>
                </a:cubicBezTo>
                <a:cubicBezTo>
                  <a:pt x="32" y="73"/>
                  <a:pt x="44" y="67"/>
                  <a:pt x="56" y="65"/>
                </a:cubicBezTo>
                <a:cubicBezTo>
                  <a:pt x="46" y="65"/>
                  <a:pt x="38" y="57"/>
                  <a:pt x="33" y="48"/>
                </a:cubicBezTo>
                <a:cubicBezTo>
                  <a:pt x="29" y="39"/>
                  <a:pt x="29" y="29"/>
                  <a:pt x="31" y="19"/>
                </a:cubicBezTo>
                <a:cubicBezTo>
                  <a:pt x="31" y="16"/>
                  <a:pt x="32" y="14"/>
                  <a:pt x="32" y="11"/>
                </a:cubicBezTo>
                <a:cubicBezTo>
                  <a:pt x="31" y="7"/>
                  <a:pt x="26" y="4"/>
                  <a:pt x="23" y="2"/>
                </a:cubicBezTo>
                <a:cubicBezTo>
                  <a:pt x="18" y="0"/>
                  <a:pt x="14" y="1"/>
                  <a:pt x="11" y="4"/>
                </a:cubicBezTo>
                <a:cubicBezTo>
                  <a:pt x="9" y="6"/>
                  <a:pt x="8" y="8"/>
                  <a:pt x="7" y="10"/>
                </a:cubicBezTo>
                <a:close/>
              </a:path>
            </a:pathLst>
          </a:custGeom>
          <a:solidFill>
            <a:srgbClr val="EFEF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" name="Freeform 117">
            <a:extLst>
              <a:ext uri="{FF2B5EF4-FFF2-40B4-BE49-F238E27FC236}">
                <a16:creationId xmlns:a16="http://schemas.microsoft.com/office/drawing/2014/main" id="{FCB61F30-629D-4E4D-A71B-57A6D4B76786}"/>
              </a:ext>
            </a:extLst>
          </p:cNvPr>
          <p:cNvSpPr>
            <a:spLocks noEditPoints="1"/>
          </p:cNvSpPr>
          <p:nvPr/>
        </p:nvSpPr>
        <p:spPr bwMode="auto">
          <a:xfrm>
            <a:off x="969375" y="1398815"/>
            <a:ext cx="252413" cy="323850"/>
          </a:xfrm>
          <a:custGeom>
            <a:avLst/>
            <a:gdLst>
              <a:gd name="T0" fmla="*/ 24 w 67"/>
              <a:gd name="T1" fmla="*/ 86 h 86"/>
              <a:gd name="T2" fmla="*/ 24 w 67"/>
              <a:gd name="T3" fmla="*/ 86 h 86"/>
              <a:gd name="T4" fmla="*/ 23 w 67"/>
              <a:gd name="T5" fmla="*/ 86 h 86"/>
              <a:gd name="T6" fmla="*/ 22 w 67"/>
              <a:gd name="T7" fmla="*/ 83 h 86"/>
              <a:gd name="T8" fmla="*/ 17 w 67"/>
              <a:gd name="T9" fmla="*/ 69 h 86"/>
              <a:gd name="T10" fmla="*/ 13 w 67"/>
              <a:gd name="T11" fmla="*/ 63 h 86"/>
              <a:gd name="T12" fmla="*/ 9 w 67"/>
              <a:gd name="T13" fmla="*/ 58 h 86"/>
              <a:gd name="T14" fmla="*/ 1 w 67"/>
              <a:gd name="T15" fmla="*/ 27 h 86"/>
              <a:gd name="T16" fmla="*/ 7 w 67"/>
              <a:gd name="T17" fmla="*/ 10 h 86"/>
              <a:gd name="T18" fmla="*/ 11 w 67"/>
              <a:gd name="T19" fmla="*/ 5 h 86"/>
              <a:gd name="T20" fmla="*/ 24 w 67"/>
              <a:gd name="T21" fmla="*/ 2 h 86"/>
              <a:gd name="T22" fmla="*/ 34 w 67"/>
              <a:gd name="T23" fmla="*/ 12 h 86"/>
              <a:gd name="T24" fmla="*/ 33 w 67"/>
              <a:gd name="T25" fmla="*/ 19 h 86"/>
              <a:gd name="T26" fmla="*/ 33 w 67"/>
              <a:gd name="T27" fmla="*/ 20 h 86"/>
              <a:gd name="T28" fmla="*/ 35 w 67"/>
              <a:gd name="T29" fmla="*/ 49 h 86"/>
              <a:gd name="T30" fmla="*/ 57 w 67"/>
              <a:gd name="T31" fmla="*/ 65 h 86"/>
              <a:gd name="T32" fmla="*/ 67 w 67"/>
              <a:gd name="T33" fmla="*/ 66 h 86"/>
              <a:gd name="T34" fmla="*/ 57 w 67"/>
              <a:gd name="T35" fmla="*/ 67 h 86"/>
              <a:gd name="T36" fmla="*/ 27 w 67"/>
              <a:gd name="T37" fmla="*/ 84 h 86"/>
              <a:gd name="T38" fmla="*/ 24 w 67"/>
              <a:gd name="T39" fmla="*/ 86 h 86"/>
              <a:gd name="T40" fmla="*/ 19 w 67"/>
              <a:gd name="T41" fmla="*/ 3 h 86"/>
              <a:gd name="T42" fmla="*/ 12 w 67"/>
              <a:gd name="T43" fmla="*/ 6 h 86"/>
              <a:gd name="T44" fmla="*/ 8 w 67"/>
              <a:gd name="T45" fmla="*/ 11 h 86"/>
              <a:gd name="T46" fmla="*/ 3 w 67"/>
              <a:gd name="T47" fmla="*/ 27 h 86"/>
              <a:gd name="T48" fmla="*/ 10 w 67"/>
              <a:gd name="T49" fmla="*/ 57 h 86"/>
              <a:gd name="T50" fmla="*/ 14 w 67"/>
              <a:gd name="T51" fmla="*/ 62 h 86"/>
              <a:gd name="T52" fmla="*/ 19 w 67"/>
              <a:gd name="T53" fmla="*/ 68 h 86"/>
              <a:gd name="T54" fmla="*/ 24 w 67"/>
              <a:gd name="T55" fmla="*/ 83 h 86"/>
              <a:gd name="T56" fmla="*/ 24 w 67"/>
              <a:gd name="T57" fmla="*/ 84 h 86"/>
              <a:gd name="T58" fmla="*/ 24 w 67"/>
              <a:gd name="T59" fmla="*/ 84 h 86"/>
              <a:gd name="T60" fmla="*/ 26 w 67"/>
              <a:gd name="T61" fmla="*/ 83 h 86"/>
              <a:gd name="T62" fmla="*/ 52 w 67"/>
              <a:gd name="T63" fmla="*/ 66 h 86"/>
              <a:gd name="T64" fmla="*/ 33 w 67"/>
              <a:gd name="T65" fmla="*/ 50 h 86"/>
              <a:gd name="T66" fmla="*/ 31 w 67"/>
              <a:gd name="T67" fmla="*/ 20 h 86"/>
              <a:gd name="T68" fmla="*/ 31 w 67"/>
              <a:gd name="T69" fmla="*/ 19 h 86"/>
              <a:gd name="T70" fmla="*/ 32 w 67"/>
              <a:gd name="T71" fmla="*/ 13 h 86"/>
              <a:gd name="T72" fmla="*/ 23 w 67"/>
              <a:gd name="T73" fmla="*/ 4 h 86"/>
              <a:gd name="T74" fmla="*/ 19 w 67"/>
              <a:gd name="T75" fmla="*/ 3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67" h="86">
                <a:moveTo>
                  <a:pt x="24" y="86"/>
                </a:moveTo>
                <a:cubicBezTo>
                  <a:pt x="24" y="86"/>
                  <a:pt x="24" y="86"/>
                  <a:pt x="24" y="86"/>
                </a:cubicBezTo>
                <a:cubicBezTo>
                  <a:pt x="24" y="86"/>
                  <a:pt x="23" y="86"/>
                  <a:pt x="23" y="86"/>
                </a:cubicBezTo>
                <a:cubicBezTo>
                  <a:pt x="22" y="85"/>
                  <a:pt x="22" y="84"/>
                  <a:pt x="22" y="83"/>
                </a:cubicBezTo>
                <a:cubicBezTo>
                  <a:pt x="22" y="79"/>
                  <a:pt x="20" y="74"/>
                  <a:pt x="17" y="69"/>
                </a:cubicBezTo>
                <a:cubicBezTo>
                  <a:pt x="16" y="67"/>
                  <a:pt x="14" y="65"/>
                  <a:pt x="13" y="63"/>
                </a:cubicBezTo>
                <a:cubicBezTo>
                  <a:pt x="11" y="61"/>
                  <a:pt x="10" y="60"/>
                  <a:pt x="9" y="58"/>
                </a:cubicBezTo>
                <a:cubicBezTo>
                  <a:pt x="2" y="48"/>
                  <a:pt x="0" y="37"/>
                  <a:pt x="1" y="27"/>
                </a:cubicBezTo>
                <a:cubicBezTo>
                  <a:pt x="1" y="21"/>
                  <a:pt x="4" y="15"/>
                  <a:pt x="7" y="10"/>
                </a:cubicBezTo>
                <a:cubicBezTo>
                  <a:pt x="8" y="8"/>
                  <a:pt x="10" y="6"/>
                  <a:pt x="11" y="5"/>
                </a:cubicBezTo>
                <a:cubicBezTo>
                  <a:pt x="15" y="1"/>
                  <a:pt x="19" y="0"/>
                  <a:pt x="24" y="2"/>
                </a:cubicBezTo>
                <a:cubicBezTo>
                  <a:pt x="28" y="4"/>
                  <a:pt x="33" y="8"/>
                  <a:pt x="34" y="12"/>
                </a:cubicBezTo>
                <a:cubicBezTo>
                  <a:pt x="34" y="15"/>
                  <a:pt x="34" y="17"/>
                  <a:pt x="33" y="19"/>
                </a:cubicBezTo>
                <a:cubicBezTo>
                  <a:pt x="33" y="20"/>
                  <a:pt x="33" y="20"/>
                  <a:pt x="33" y="20"/>
                </a:cubicBezTo>
                <a:cubicBezTo>
                  <a:pt x="31" y="28"/>
                  <a:pt x="31" y="39"/>
                  <a:pt x="35" y="49"/>
                </a:cubicBezTo>
                <a:cubicBezTo>
                  <a:pt x="40" y="58"/>
                  <a:pt x="48" y="65"/>
                  <a:pt x="57" y="65"/>
                </a:cubicBezTo>
                <a:cubicBezTo>
                  <a:pt x="67" y="66"/>
                  <a:pt x="67" y="66"/>
                  <a:pt x="67" y="66"/>
                </a:cubicBezTo>
                <a:cubicBezTo>
                  <a:pt x="57" y="67"/>
                  <a:pt x="57" y="67"/>
                  <a:pt x="57" y="67"/>
                </a:cubicBezTo>
                <a:cubicBezTo>
                  <a:pt x="44" y="69"/>
                  <a:pt x="33" y="75"/>
                  <a:pt x="27" y="84"/>
                </a:cubicBezTo>
                <a:cubicBezTo>
                  <a:pt x="26" y="85"/>
                  <a:pt x="25" y="86"/>
                  <a:pt x="24" y="86"/>
                </a:cubicBezTo>
                <a:close/>
                <a:moveTo>
                  <a:pt x="19" y="3"/>
                </a:moveTo>
                <a:cubicBezTo>
                  <a:pt x="17" y="3"/>
                  <a:pt x="15" y="4"/>
                  <a:pt x="12" y="6"/>
                </a:cubicBezTo>
                <a:cubicBezTo>
                  <a:pt x="11" y="7"/>
                  <a:pt x="10" y="9"/>
                  <a:pt x="8" y="11"/>
                </a:cubicBezTo>
                <a:cubicBezTo>
                  <a:pt x="5" y="16"/>
                  <a:pt x="3" y="22"/>
                  <a:pt x="3" y="27"/>
                </a:cubicBezTo>
                <a:cubicBezTo>
                  <a:pt x="2" y="37"/>
                  <a:pt x="4" y="47"/>
                  <a:pt x="10" y="57"/>
                </a:cubicBezTo>
                <a:cubicBezTo>
                  <a:pt x="11" y="58"/>
                  <a:pt x="13" y="60"/>
                  <a:pt x="14" y="62"/>
                </a:cubicBezTo>
                <a:cubicBezTo>
                  <a:pt x="16" y="64"/>
                  <a:pt x="17" y="66"/>
                  <a:pt x="19" y="68"/>
                </a:cubicBezTo>
                <a:cubicBezTo>
                  <a:pt x="22" y="74"/>
                  <a:pt x="24" y="78"/>
                  <a:pt x="24" y="83"/>
                </a:cubicBezTo>
                <a:cubicBezTo>
                  <a:pt x="24" y="83"/>
                  <a:pt x="24" y="84"/>
                  <a:pt x="24" y="84"/>
                </a:cubicBezTo>
                <a:cubicBezTo>
                  <a:pt x="24" y="84"/>
                  <a:pt x="24" y="84"/>
                  <a:pt x="24" y="84"/>
                </a:cubicBezTo>
                <a:cubicBezTo>
                  <a:pt x="24" y="84"/>
                  <a:pt x="25" y="84"/>
                  <a:pt x="26" y="83"/>
                </a:cubicBezTo>
                <a:cubicBezTo>
                  <a:pt x="31" y="75"/>
                  <a:pt x="41" y="69"/>
                  <a:pt x="52" y="66"/>
                </a:cubicBezTo>
                <a:cubicBezTo>
                  <a:pt x="44" y="64"/>
                  <a:pt x="37" y="58"/>
                  <a:pt x="33" y="50"/>
                </a:cubicBezTo>
                <a:cubicBezTo>
                  <a:pt x="30" y="41"/>
                  <a:pt x="29" y="31"/>
                  <a:pt x="31" y="20"/>
                </a:cubicBezTo>
                <a:cubicBezTo>
                  <a:pt x="31" y="19"/>
                  <a:pt x="31" y="19"/>
                  <a:pt x="31" y="19"/>
                </a:cubicBezTo>
                <a:cubicBezTo>
                  <a:pt x="32" y="17"/>
                  <a:pt x="32" y="15"/>
                  <a:pt x="32" y="13"/>
                </a:cubicBezTo>
                <a:cubicBezTo>
                  <a:pt x="31" y="9"/>
                  <a:pt x="27" y="5"/>
                  <a:pt x="23" y="4"/>
                </a:cubicBezTo>
                <a:cubicBezTo>
                  <a:pt x="22" y="3"/>
                  <a:pt x="21" y="3"/>
                  <a:pt x="19" y="3"/>
                </a:cubicBezTo>
                <a:close/>
              </a:path>
            </a:pathLst>
          </a:custGeom>
          <a:solidFill>
            <a:srgbClr val="4A4A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" name="Freeform 118">
            <a:extLst>
              <a:ext uri="{FF2B5EF4-FFF2-40B4-BE49-F238E27FC236}">
                <a16:creationId xmlns:a16="http://schemas.microsoft.com/office/drawing/2014/main" id="{3284827A-AA23-4EA9-BAA8-B933F6CCF282}"/>
              </a:ext>
            </a:extLst>
          </p:cNvPr>
          <p:cNvSpPr>
            <a:spLocks/>
          </p:cNvSpPr>
          <p:nvPr/>
        </p:nvSpPr>
        <p:spPr bwMode="auto">
          <a:xfrm>
            <a:off x="1194800" y="1403577"/>
            <a:ext cx="214313" cy="319088"/>
          </a:xfrm>
          <a:custGeom>
            <a:avLst/>
            <a:gdLst>
              <a:gd name="T0" fmla="*/ 50 w 57"/>
              <a:gd name="T1" fmla="*/ 10 h 85"/>
              <a:gd name="T2" fmla="*/ 55 w 57"/>
              <a:gd name="T3" fmla="*/ 26 h 85"/>
              <a:gd name="T4" fmla="*/ 48 w 57"/>
              <a:gd name="T5" fmla="*/ 56 h 85"/>
              <a:gd name="T6" fmla="*/ 39 w 57"/>
              <a:gd name="T7" fmla="*/ 68 h 85"/>
              <a:gd name="T8" fmla="*/ 34 w 57"/>
              <a:gd name="T9" fmla="*/ 82 h 85"/>
              <a:gd name="T10" fmla="*/ 34 w 57"/>
              <a:gd name="T11" fmla="*/ 84 h 85"/>
              <a:gd name="T12" fmla="*/ 31 w 57"/>
              <a:gd name="T13" fmla="*/ 83 h 85"/>
              <a:gd name="T14" fmla="*/ 0 w 57"/>
              <a:gd name="T15" fmla="*/ 65 h 85"/>
              <a:gd name="T16" fmla="*/ 23 w 57"/>
              <a:gd name="T17" fmla="*/ 48 h 85"/>
              <a:gd name="T18" fmla="*/ 25 w 57"/>
              <a:gd name="T19" fmla="*/ 19 h 85"/>
              <a:gd name="T20" fmla="*/ 24 w 57"/>
              <a:gd name="T21" fmla="*/ 11 h 85"/>
              <a:gd name="T22" fmla="*/ 34 w 57"/>
              <a:gd name="T23" fmla="*/ 2 h 85"/>
              <a:gd name="T24" fmla="*/ 45 w 57"/>
              <a:gd name="T25" fmla="*/ 4 h 85"/>
              <a:gd name="T26" fmla="*/ 50 w 57"/>
              <a:gd name="T27" fmla="*/ 10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7" h="85">
                <a:moveTo>
                  <a:pt x="50" y="10"/>
                </a:moveTo>
                <a:cubicBezTo>
                  <a:pt x="53" y="15"/>
                  <a:pt x="55" y="20"/>
                  <a:pt x="55" y="26"/>
                </a:cubicBezTo>
                <a:cubicBezTo>
                  <a:pt x="57" y="37"/>
                  <a:pt x="53" y="47"/>
                  <a:pt x="48" y="56"/>
                </a:cubicBezTo>
                <a:cubicBezTo>
                  <a:pt x="45" y="60"/>
                  <a:pt x="42" y="64"/>
                  <a:pt x="39" y="68"/>
                </a:cubicBezTo>
                <a:cubicBezTo>
                  <a:pt x="36" y="72"/>
                  <a:pt x="34" y="77"/>
                  <a:pt x="34" y="82"/>
                </a:cubicBezTo>
                <a:cubicBezTo>
                  <a:pt x="35" y="83"/>
                  <a:pt x="35" y="84"/>
                  <a:pt x="34" y="84"/>
                </a:cubicBezTo>
                <a:cubicBezTo>
                  <a:pt x="33" y="85"/>
                  <a:pt x="32" y="84"/>
                  <a:pt x="31" y="83"/>
                </a:cubicBezTo>
                <a:cubicBezTo>
                  <a:pt x="24" y="73"/>
                  <a:pt x="12" y="67"/>
                  <a:pt x="0" y="65"/>
                </a:cubicBezTo>
                <a:cubicBezTo>
                  <a:pt x="10" y="65"/>
                  <a:pt x="19" y="57"/>
                  <a:pt x="23" y="48"/>
                </a:cubicBezTo>
                <a:cubicBezTo>
                  <a:pt x="27" y="39"/>
                  <a:pt x="27" y="29"/>
                  <a:pt x="25" y="19"/>
                </a:cubicBezTo>
                <a:cubicBezTo>
                  <a:pt x="25" y="16"/>
                  <a:pt x="24" y="14"/>
                  <a:pt x="24" y="11"/>
                </a:cubicBezTo>
                <a:cubicBezTo>
                  <a:pt x="25" y="7"/>
                  <a:pt x="30" y="4"/>
                  <a:pt x="34" y="2"/>
                </a:cubicBezTo>
                <a:cubicBezTo>
                  <a:pt x="38" y="0"/>
                  <a:pt x="42" y="1"/>
                  <a:pt x="45" y="4"/>
                </a:cubicBezTo>
                <a:cubicBezTo>
                  <a:pt x="47" y="6"/>
                  <a:pt x="48" y="8"/>
                  <a:pt x="50" y="10"/>
                </a:cubicBezTo>
                <a:close/>
              </a:path>
            </a:pathLst>
          </a:custGeom>
          <a:solidFill>
            <a:srgbClr val="EFEF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" name="Freeform 119">
            <a:extLst>
              <a:ext uri="{FF2B5EF4-FFF2-40B4-BE49-F238E27FC236}">
                <a16:creationId xmlns:a16="http://schemas.microsoft.com/office/drawing/2014/main" id="{DAC1FA78-DC2B-45E3-8A49-974BEC6E4C5B}"/>
              </a:ext>
            </a:extLst>
          </p:cNvPr>
          <p:cNvSpPr>
            <a:spLocks/>
          </p:cNvSpPr>
          <p:nvPr/>
        </p:nvSpPr>
        <p:spPr bwMode="auto">
          <a:xfrm>
            <a:off x="1285288" y="1403577"/>
            <a:ext cx="117475" cy="141288"/>
          </a:xfrm>
          <a:custGeom>
            <a:avLst/>
            <a:gdLst>
              <a:gd name="T0" fmla="*/ 31 w 31"/>
              <a:gd name="T1" fmla="*/ 27 h 38"/>
              <a:gd name="T2" fmla="*/ 31 w 31"/>
              <a:gd name="T3" fmla="*/ 26 h 38"/>
              <a:gd name="T4" fmla="*/ 26 w 31"/>
              <a:gd name="T5" fmla="*/ 10 h 38"/>
              <a:gd name="T6" fmla="*/ 21 w 31"/>
              <a:gd name="T7" fmla="*/ 4 h 38"/>
              <a:gd name="T8" fmla="*/ 10 w 31"/>
              <a:gd name="T9" fmla="*/ 2 h 38"/>
              <a:gd name="T10" fmla="*/ 0 w 31"/>
              <a:gd name="T11" fmla="*/ 11 h 38"/>
              <a:gd name="T12" fmla="*/ 1 w 31"/>
              <a:gd name="T13" fmla="*/ 19 h 38"/>
              <a:gd name="T14" fmla="*/ 2 w 31"/>
              <a:gd name="T15" fmla="*/ 38 h 38"/>
              <a:gd name="T16" fmla="*/ 31 w 31"/>
              <a:gd name="T17" fmla="*/ 27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" h="38">
                <a:moveTo>
                  <a:pt x="31" y="27"/>
                </a:moveTo>
                <a:cubicBezTo>
                  <a:pt x="31" y="26"/>
                  <a:pt x="31" y="26"/>
                  <a:pt x="31" y="26"/>
                </a:cubicBezTo>
                <a:cubicBezTo>
                  <a:pt x="31" y="20"/>
                  <a:pt x="29" y="15"/>
                  <a:pt x="26" y="10"/>
                </a:cubicBezTo>
                <a:cubicBezTo>
                  <a:pt x="24" y="8"/>
                  <a:pt x="23" y="6"/>
                  <a:pt x="21" y="4"/>
                </a:cubicBezTo>
                <a:cubicBezTo>
                  <a:pt x="18" y="1"/>
                  <a:pt x="14" y="0"/>
                  <a:pt x="10" y="2"/>
                </a:cubicBezTo>
                <a:cubicBezTo>
                  <a:pt x="6" y="4"/>
                  <a:pt x="1" y="7"/>
                  <a:pt x="0" y="11"/>
                </a:cubicBezTo>
                <a:cubicBezTo>
                  <a:pt x="0" y="14"/>
                  <a:pt x="1" y="16"/>
                  <a:pt x="1" y="19"/>
                </a:cubicBezTo>
                <a:cubicBezTo>
                  <a:pt x="2" y="25"/>
                  <a:pt x="3" y="32"/>
                  <a:pt x="2" y="38"/>
                </a:cubicBezTo>
                <a:cubicBezTo>
                  <a:pt x="12" y="36"/>
                  <a:pt x="23" y="32"/>
                  <a:pt x="31" y="27"/>
                </a:cubicBezTo>
                <a:close/>
              </a:path>
            </a:pathLst>
          </a:custGeom>
          <a:solidFill>
            <a:srgbClr val="D8D8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" name="Freeform 120">
            <a:extLst>
              <a:ext uri="{FF2B5EF4-FFF2-40B4-BE49-F238E27FC236}">
                <a16:creationId xmlns:a16="http://schemas.microsoft.com/office/drawing/2014/main" id="{168F2F3F-F8C7-4583-BD84-650E11BC633D}"/>
              </a:ext>
            </a:extLst>
          </p:cNvPr>
          <p:cNvSpPr>
            <a:spLocks noEditPoints="1"/>
          </p:cNvSpPr>
          <p:nvPr/>
        </p:nvSpPr>
        <p:spPr bwMode="auto">
          <a:xfrm>
            <a:off x="1161463" y="1398815"/>
            <a:ext cx="252413" cy="323850"/>
          </a:xfrm>
          <a:custGeom>
            <a:avLst/>
            <a:gdLst>
              <a:gd name="T0" fmla="*/ 42 w 67"/>
              <a:gd name="T1" fmla="*/ 86 h 86"/>
              <a:gd name="T2" fmla="*/ 39 w 67"/>
              <a:gd name="T3" fmla="*/ 84 h 86"/>
              <a:gd name="T4" fmla="*/ 9 w 67"/>
              <a:gd name="T5" fmla="*/ 67 h 86"/>
              <a:gd name="T6" fmla="*/ 0 w 67"/>
              <a:gd name="T7" fmla="*/ 66 h 86"/>
              <a:gd name="T8" fmla="*/ 9 w 67"/>
              <a:gd name="T9" fmla="*/ 65 h 86"/>
              <a:gd name="T10" fmla="*/ 31 w 67"/>
              <a:gd name="T11" fmla="*/ 49 h 86"/>
              <a:gd name="T12" fmla="*/ 33 w 67"/>
              <a:gd name="T13" fmla="*/ 20 h 86"/>
              <a:gd name="T14" fmla="*/ 33 w 67"/>
              <a:gd name="T15" fmla="*/ 19 h 86"/>
              <a:gd name="T16" fmla="*/ 33 w 67"/>
              <a:gd name="T17" fmla="*/ 12 h 86"/>
              <a:gd name="T18" fmla="*/ 42 w 67"/>
              <a:gd name="T19" fmla="*/ 2 h 86"/>
              <a:gd name="T20" fmla="*/ 55 w 67"/>
              <a:gd name="T21" fmla="*/ 5 h 86"/>
              <a:gd name="T22" fmla="*/ 59 w 67"/>
              <a:gd name="T23" fmla="*/ 10 h 86"/>
              <a:gd name="T24" fmla="*/ 65 w 67"/>
              <a:gd name="T25" fmla="*/ 27 h 86"/>
              <a:gd name="T26" fmla="*/ 57 w 67"/>
              <a:gd name="T27" fmla="*/ 58 h 86"/>
              <a:gd name="T28" fmla="*/ 53 w 67"/>
              <a:gd name="T29" fmla="*/ 63 h 86"/>
              <a:gd name="T30" fmla="*/ 49 w 67"/>
              <a:gd name="T31" fmla="*/ 69 h 86"/>
              <a:gd name="T32" fmla="*/ 44 w 67"/>
              <a:gd name="T33" fmla="*/ 83 h 86"/>
              <a:gd name="T34" fmla="*/ 43 w 67"/>
              <a:gd name="T35" fmla="*/ 86 h 86"/>
              <a:gd name="T36" fmla="*/ 42 w 67"/>
              <a:gd name="T37" fmla="*/ 86 h 86"/>
              <a:gd name="T38" fmla="*/ 14 w 67"/>
              <a:gd name="T39" fmla="*/ 66 h 86"/>
              <a:gd name="T40" fmla="*/ 41 w 67"/>
              <a:gd name="T41" fmla="*/ 83 h 86"/>
              <a:gd name="T42" fmla="*/ 42 w 67"/>
              <a:gd name="T43" fmla="*/ 84 h 86"/>
              <a:gd name="T44" fmla="*/ 42 w 67"/>
              <a:gd name="T45" fmla="*/ 84 h 86"/>
              <a:gd name="T46" fmla="*/ 43 w 67"/>
              <a:gd name="T47" fmla="*/ 83 h 86"/>
              <a:gd name="T48" fmla="*/ 47 w 67"/>
              <a:gd name="T49" fmla="*/ 68 h 86"/>
              <a:gd name="T50" fmla="*/ 52 w 67"/>
              <a:gd name="T51" fmla="*/ 62 h 86"/>
              <a:gd name="T52" fmla="*/ 56 w 67"/>
              <a:gd name="T53" fmla="*/ 57 h 86"/>
              <a:gd name="T54" fmla="*/ 63 w 67"/>
              <a:gd name="T55" fmla="*/ 27 h 86"/>
              <a:gd name="T56" fmla="*/ 58 w 67"/>
              <a:gd name="T57" fmla="*/ 11 h 86"/>
              <a:gd name="T58" fmla="*/ 54 w 67"/>
              <a:gd name="T59" fmla="*/ 6 h 86"/>
              <a:gd name="T60" fmla="*/ 43 w 67"/>
              <a:gd name="T61" fmla="*/ 4 h 86"/>
              <a:gd name="T62" fmla="*/ 34 w 67"/>
              <a:gd name="T63" fmla="*/ 13 h 86"/>
              <a:gd name="T64" fmla="*/ 35 w 67"/>
              <a:gd name="T65" fmla="*/ 19 h 86"/>
              <a:gd name="T66" fmla="*/ 35 w 67"/>
              <a:gd name="T67" fmla="*/ 20 h 86"/>
              <a:gd name="T68" fmla="*/ 33 w 67"/>
              <a:gd name="T69" fmla="*/ 50 h 86"/>
              <a:gd name="T70" fmla="*/ 14 w 67"/>
              <a:gd name="T71" fmla="*/ 66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7" h="86">
                <a:moveTo>
                  <a:pt x="42" y="86"/>
                </a:moveTo>
                <a:cubicBezTo>
                  <a:pt x="41" y="86"/>
                  <a:pt x="40" y="85"/>
                  <a:pt x="39" y="84"/>
                </a:cubicBezTo>
                <a:cubicBezTo>
                  <a:pt x="33" y="75"/>
                  <a:pt x="22" y="69"/>
                  <a:pt x="9" y="67"/>
                </a:cubicBezTo>
                <a:cubicBezTo>
                  <a:pt x="0" y="66"/>
                  <a:pt x="0" y="66"/>
                  <a:pt x="0" y="66"/>
                </a:cubicBezTo>
                <a:cubicBezTo>
                  <a:pt x="9" y="65"/>
                  <a:pt x="9" y="65"/>
                  <a:pt x="9" y="65"/>
                </a:cubicBezTo>
                <a:cubicBezTo>
                  <a:pt x="18" y="65"/>
                  <a:pt x="27" y="58"/>
                  <a:pt x="31" y="49"/>
                </a:cubicBezTo>
                <a:cubicBezTo>
                  <a:pt x="36" y="39"/>
                  <a:pt x="35" y="28"/>
                  <a:pt x="33" y="20"/>
                </a:cubicBezTo>
                <a:cubicBezTo>
                  <a:pt x="33" y="19"/>
                  <a:pt x="33" y="19"/>
                  <a:pt x="33" y="19"/>
                </a:cubicBezTo>
                <a:cubicBezTo>
                  <a:pt x="33" y="17"/>
                  <a:pt x="32" y="15"/>
                  <a:pt x="33" y="12"/>
                </a:cubicBezTo>
                <a:cubicBezTo>
                  <a:pt x="33" y="8"/>
                  <a:pt x="38" y="4"/>
                  <a:pt x="42" y="2"/>
                </a:cubicBezTo>
                <a:cubicBezTo>
                  <a:pt x="47" y="0"/>
                  <a:pt x="51" y="1"/>
                  <a:pt x="55" y="5"/>
                </a:cubicBezTo>
                <a:cubicBezTo>
                  <a:pt x="57" y="6"/>
                  <a:pt x="58" y="8"/>
                  <a:pt x="59" y="10"/>
                </a:cubicBezTo>
                <a:cubicBezTo>
                  <a:pt x="63" y="15"/>
                  <a:pt x="65" y="21"/>
                  <a:pt x="65" y="27"/>
                </a:cubicBezTo>
                <a:cubicBezTo>
                  <a:pt x="67" y="37"/>
                  <a:pt x="64" y="48"/>
                  <a:pt x="57" y="58"/>
                </a:cubicBezTo>
                <a:cubicBezTo>
                  <a:pt x="56" y="60"/>
                  <a:pt x="55" y="61"/>
                  <a:pt x="53" y="63"/>
                </a:cubicBezTo>
                <a:cubicBezTo>
                  <a:pt x="52" y="65"/>
                  <a:pt x="50" y="67"/>
                  <a:pt x="49" y="69"/>
                </a:cubicBezTo>
                <a:cubicBezTo>
                  <a:pt x="46" y="74"/>
                  <a:pt x="44" y="79"/>
                  <a:pt x="44" y="83"/>
                </a:cubicBezTo>
                <a:cubicBezTo>
                  <a:pt x="44" y="84"/>
                  <a:pt x="44" y="85"/>
                  <a:pt x="43" y="86"/>
                </a:cubicBezTo>
                <a:cubicBezTo>
                  <a:pt x="43" y="86"/>
                  <a:pt x="43" y="86"/>
                  <a:pt x="42" y="86"/>
                </a:cubicBezTo>
                <a:close/>
                <a:moveTo>
                  <a:pt x="14" y="66"/>
                </a:moveTo>
                <a:cubicBezTo>
                  <a:pt x="25" y="69"/>
                  <a:pt x="35" y="75"/>
                  <a:pt x="41" y="83"/>
                </a:cubicBezTo>
                <a:cubicBezTo>
                  <a:pt x="41" y="84"/>
                  <a:pt x="42" y="84"/>
                  <a:pt x="42" y="84"/>
                </a:cubicBezTo>
                <a:cubicBezTo>
                  <a:pt x="42" y="84"/>
                  <a:pt x="42" y="84"/>
                  <a:pt x="42" y="84"/>
                </a:cubicBezTo>
                <a:cubicBezTo>
                  <a:pt x="43" y="84"/>
                  <a:pt x="43" y="83"/>
                  <a:pt x="43" y="83"/>
                </a:cubicBezTo>
                <a:cubicBezTo>
                  <a:pt x="42" y="78"/>
                  <a:pt x="44" y="74"/>
                  <a:pt x="47" y="68"/>
                </a:cubicBezTo>
                <a:cubicBezTo>
                  <a:pt x="49" y="66"/>
                  <a:pt x="50" y="64"/>
                  <a:pt x="52" y="62"/>
                </a:cubicBezTo>
                <a:cubicBezTo>
                  <a:pt x="53" y="60"/>
                  <a:pt x="55" y="58"/>
                  <a:pt x="56" y="57"/>
                </a:cubicBezTo>
                <a:cubicBezTo>
                  <a:pt x="62" y="47"/>
                  <a:pt x="65" y="37"/>
                  <a:pt x="63" y="27"/>
                </a:cubicBezTo>
                <a:cubicBezTo>
                  <a:pt x="63" y="22"/>
                  <a:pt x="61" y="16"/>
                  <a:pt x="58" y="11"/>
                </a:cubicBezTo>
                <a:cubicBezTo>
                  <a:pt x="57" y="9"/>
                  <a:pt x="55" y="7"/>
                  <a:pt x="54" y="6"/>
                </a:cubicBezTo>
                <a:cubicBezTo>
                  <a:pt x="51" y="3"/>
                  <a:pt x="47" y="2"/>
                  <a:pt x="43" y="4"/>
                </a:cubicBezTo>
                <a:cubicBezTo>
                  <a:pt x="40" y="5"/>
                  <a:pt x="35" y="9"/>
                  <a:pt x="34" y="13"/>
                </a:cubicBezTo>
                <a:cubicBezTo>
                  <a:pt x="34" y="15"/>
                  <a:pt x="34" y="17"/>
                  <a:pt x="35" y="19"/>
                </a:cubicBezTo>
                <a:cubicBezTo>
                  <a:pt x="35" y="20"/>
                  <a:pt x="35" y="20"/>
                  <a:pt x="35" y="20"/>
                </a:cubicBezTo>
                <a:cubicBezTo>
                  <a:pt x="37" y="31"/>
                  <a:pt x="36" y="41"/>
                  <a:pt x="33" y="50"/>
                </a:cubicBezTo>
                <a:cubicBezTo>
                  <a:pt x="29" y="58"/>
                  <a:pt x="22" y="64"/>
                  <a:pt x="14" y="66"/>
                </a:cubicBezTo>
                <a:close/>
              </a:path>
            </a:pathLst>
          </a:custGeom>
          <a:solidFill>
            <a:srgbClr val="4A4A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Freeform 121">
            <a:extLst>
              <a:ext uri="{FF2B5EF4-FFF2-40B4-BE49-F238E27FC236}">
                <a16:creationId xmlns:a16="http://schemas.microsoft.com/office/drawing/2014/main" id="{D0620CF2-168C-4A3C-83F5-3585EAA59085}"/>
              </a:ext>
            </a:extLst>
          </p:cNvPr>
          <p:cNvSpPr>
            <a:spLocks/>
          </p:cNvSpPr>
          <p:nvPr/>
        </p:nvSpPr>
        <p:spPr bwMode="auto">
          <a:xfrm>
            <a:off x="861425" y="614590"/>
            <a:ext cx="649288" cy="904875"/>
          </a:xfrm>
          <a:custGeom>
            <a:avLst/>
            <a:gdLst>
              <a:gd name="T0" fmla="*/ 86 w 173"/>
              <a:gd name="T1" fmla="*/ 241 h 241"/>
              <a:gd name="T2" fmla="*/ 0 w 173"/>
              <a:gd name="T3" fmla="*/ 154 h 241"/>
              <a:gd name="T4" fmla="*/ 5 w 173"/>
              <a:gd name="T5" fmla="*/ 0 h 241"/>
              <a:gd name="T6" fmla="*/ 168 w 173"/>
              <a:gd name="T7" fmla="*/ 0 h 241"/>
              <a:gd name="T8" fmla="*/ 173 w 173"/>
              <a:gd name="T9" fmla="*/ 154 h 241"/>
              <a:gd name="T10" fmla="*/ 86 w 173"/>
              <a:gd name="T11" fmla="*/ 241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73" h="241">
                <a:moveTo>
                  <a:pt x="86" y="241"/>
                </a:moveTo>
                <a:cubicBezTo>
                  <a:pt x="39" y="241"/>
                  <a:pt x="0" y="202"/>
                  <a:pt x="0" y="154"/>
                </a:cubicBezTo>
                <a:cubicBezTo>
                  <a:pt x="5" y="0"/>
                  <a:pt x="5" y="0"/>
                  <a:pt x="5" y="0"/>
                </a:cubicBezTo>
                <a:cubicBezTo>
                  <a:pt x="168" y="0"/>
                  <a:pt x="168" y="0"/>
                  <a:pt x="168" y="0"/>
                </a:cubicBezTo>
                <a:cubicBezTo>
                  <a:pt x="173" y="154"/>
                  <a:pt x="173" y="154"/>
                  <a:pt x="173" y="154"/>
                </a:cubicBezTo>
                <a:cubicBezTo>
                  <a:pt x="173" y="202"/>
                  <a:pt x="134" y="241"/>
                  <a:pt x="86" y="241"/>
                </a:cubicBezTo>
              </a:path>
            </a:pathLst>
          </a:custGeom>
          <a:solidFill>
            <a:srgbClr val="FCE4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Freeform 122">
            <a:extLst>
              <a:ext uri="{FF2B5EF4-FFF2-40B4-BE49-F238E27FC236}">
                <a16:creationId xmlns:a16="http://schemas.microsoft.com/office/drawing/2014/main" id="{D8010D03-44F9-4B46-A30C-1D832C7C98FF}"/>
              </a:ext>
            </a:extLst>
          </p:cNvPr>
          <p:cNvSpPr>
            <a:spLocks/>
          </p:cNvSpPr>
          <p:nvPr/>
        </p:nvSpPr>
        <p:spPr bwMode="auto">
          <a:xfrm>
            <a:off x="864600" y="711427"/>
            <a:ext cx="450850" cy="808038"/>
          </a:xfrm>
          <a:custGeom>
            <a:avLst/>
            <a:gdLst>
              <a:gd name="T0" fmla="*/ 89 w 120"/>
              <a:gd name="T1" fmla="*/ 214 h 215"/>
              <a:gd name="T2" fmla="*/ 89 w 120"/>
              <a:gd name="T3" fmla="*/ 214 h 215"/>
              <a:gd name="T4" fmla="*/ 2 w 120"/>
              <a:gd name="T5" fmla="*/ 127 h 215"/>
              <a:gd name="T6" fmla="*/ 2 w 120"/>
              <a:gd name="T7" fmla="*/ 0 h 215"/>
              <a:gd name="T8" fmla="*/ 0 w 120"/>
              <a:gd name="T9" fmla="*/ 0 h 215"/>
              <a:gd name="T10" fmla="*/ 0 w 120"/>
              <a:gd name="T11" fmla="*/ 128 h 215"/>
              <a:gd name="T12" fmla="*/ 86 w 120"/>
              <a:gd name="T13" fmla="*/ 215 h 215"/>
              <a:gd name="T14" fmla="*/ 120 w 120"/>
              <a:gd name="T15" fmla="*/ 208 h 215"/>
              <a:gd name="T16" fmla="*/ 89 w 120"/>
              <a:gd name="T17" fmla="*/ 214 h 2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0" h="215">
                <a:moveTo>
                  <a:pt x="89" y="214"/>
                </a:moveTo>
                <a:cubicBezTo>
                  <a:pt x="89" y="214"/>
                  <a:pt x="89" y="214"/>
                  <a:pt x="89" y="214"/>
                </a:cubicBezTo>
                <a:cubicBezTo>
                  <a:pt x="41" y="214"/>
                  <a:pt x="2" y="175"/>
                  <a:pt x="2" y="127"/>
                </a:cubicBezTo>
                <a:cubicBezTo>
                  <a:pt x="2" y="0"/>
                  <a:pt x="2" y="0"/>
                  <a:pt x="2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28"/>
                  <a:pt x="0" y="128"/>
                  <a:pt x="0" y="128"/>
                </a:cubicBezTo>
                <a:cubicBezTo>
                  <a:pt x="0" y="176"/>
                  <a:pt x="39" y="215"/>
                  <a:pt x="86" y="215"/>
                </a:cubicBezTo>
                <a:cubicBezTo>
                  <a:pt x="98" y="215"/>
                  <a:pt x="109" y="212"/>
                  <a:pt x="120" y="208"/>
                </a:cubicBezTo>
                <a:cubicBezTo>
                  <a:pt x="110" y="212"/>
                  <a:pt x="100" y="214"/>
                  <a:pt x="89" y="21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" name="Freeform 123">
            <a:extLst>
              <a:ext uri="{FF2B5EF4-FFF2-40B4-BE49-F238E27FC236}">
                <a16:creationId xmlns:a16="http://schemas.microsoft.com/office/drawing/2014/main" id="{21C20155-A76C-4A5D-82DE-55426A9242AE}"/>
              </a:ext>
            </a:extLst>
          </p:cNvPr>
          <p:cNvSpPr>
            <a:spLocks noEditPoints="1"/>
          </p:cNvSpPr>
          <p:nvPr/>
        </p:nvSpPr>
        <p:spPr bwMode="auto">
          <a:xfrm>
            <a:off x="856663" y="609827"/>
            <a:ext cx="658813" cy="909638"/>
          </a:xfrm>
          <a:custGeom>
            <a:avLst/>
            <a:gdLst>
              <a:gd name="T0" fmla="*/ 87 w 175"/>
              <a:gd name="T1" fmla="*/ 242 h 242"/>
              <a:gd name="T2" fmla="*/ 0 w 175"/>
              <a:gd name="T3" fmla="*/ 155 h 242"/>
              <a:gd name="T4" fmla="*/ 5 w 175"/>
              <a:gd name="T5" fmla="*/ 0 h 242"/>
              <a:gd name="T6" fmla="*/ 170 w 175"/>
              <a:gd name="T7" fmla="*/ 0 h 242"/>
              <a:gd name="T8" fmla="*/ 170 w 175"/>
              <a:gd name="T9" fmla="*/ 1 h 242"/>
              <a:gd name="T10" fmla="*/ 175 w 175"/>
              <a:gd name="T11" fmla="*/ 155 h 242"/>
              <a:gd name="T12" fmla="*/ 87 w 175"/>
              <a:gd name="T13" fmla="*/ 242 h 242"/>
              <a:gd name="T14" fmla="*/ 7 w 175"/>
              <a:gd name="T15" fmla="*/ 2 h 242"/>
              <a:gd name="T16" fmla="*/ 2 w 175"/>
              <a:gd name="T17" fmla="*/ 155 h 242"/>
              <a:gd name="T18" fmla="*/ 87 w 175"/>
              <a:gd name="T19" fmla="*/ 241 h 242"/>
              <a:gd name="T20" fmla="*/ 173 w 175"/>
              <a:gd name="T21" fmla="*/ 155 h 242"/>
              <a:gd name="T22" fmla="*/ 168 w 175"/>
              <a:gd name="T23" fmla="*/ 2 h 242"/>
              <a:gd name="T24" fmla="*/ 7 w 175"/>
              <a:gd name="T25" fmla="*/ 2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5" h="242">
                <a:moveTo>
                  <a:pt x="87" y="242"/>
                </a:moveTo>
                <a:cubicBezTo>
                  <a:pt x="39" y="242"/>
                  <a:pt x="0" y="203"/>
                  <a:pt x="0" y="155"/>
                </a:cubicBezTo>
                <a:cubicBezTo>
                  <a:pt x="5" y="0"/>
                  <a:pt x="5" y="0"/>
                  <a:pt x="5" y="0"/>
                </a:cubicBezTo>
                <a:cubicBezTo>
                  <a:pt x="170" y="0"/>
                  <a:pt x="170" y="0"/>
                  <a:pt x="170" y="0"/>
                </a:cubicBezTo>
                <a:cubicBezTo>
                  <a:pt x="170" y="1"/>
                  <a:pt x="170" y="1"/>
                  <a:pt x="170" y="1"/>
                </a:cubicBezTo>
                <a:cubicBezTo>
                  <a:pt x="175" y="155"/>
                  <a:pt x="175" y="155"/>
                  <a:pt x="175" y="155"/>
                </a:cubicBezTo>
                <a:cubicBezTo>
                  <a:pt x="175" y="203"/>
                  <a:pt x="136" y="242"/>
                  <a:pt x="87" y="242"/>
                </a:cubicBezTo>
                <a:moveTo>
                  <a:pt x="7" y="2"/>
                </a:moveTo>
                <a:cubicBezTo>
                  <a:pt x="2" y="155"/>
                  <a:pt x="2" y="155"/>
                  <a:pt x="2" y="155"/>
                </a:cubicBezTo>
                <a:cubicBezTo>
                  <a:pt x="2" y="202"/>
                  <a:pt x="40" y="241"/>
                  <a:pt x="87" y="241"/>
                </a:cubicBezTo>
                <a:cubicBezTo>
                  <a:pt x="135" y="241"/>
                  <a:pt x="173" y="202"/>
                  <a:pt x="173" y="155"/>
                </a:cubicBezTo>
                <a:cubicBezTo>
                  <a:pt x="168" y="2"/>
                  <a:pt x="168" y="2"/>
                  <a:pt x="168" y="2"/>
                </a:cubicBezTo>
                <a:cubicBezTo>
                  <a:pt x="7" y="2"/>
                  <a:pt x="7" y="2"/>
                  <a:pt x="7" y="2"/>
                </a:cubicBezTo>
              </a:path>
            </a:pathLst>
          </a:custGeom>
          <a:solidFill>
            <a:srgbClr val="4A4A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" name="Freeform 124">
            <a:extLst>
              <a:ext uri="{FF2B5EF4-FFF2-40B4-BE49-F238E27FC236}">
                <a16:creationId xmlns:a16="http://schemas.microsoft.com/office/drawing/2014/main" id="{81D0EB8F-E915-4B49-836A-E9DEFC637808}"/>
              </a:ext>
            </a:extLst>
          </p:cNvPr>
          <p:cNvSpPr>
            <a:spLocks/>
          </p:cNvSpPr>
          <p:nvPr/>
        </p:nvSpPr>
        <p:spPr bwMode="auto">
          <a:xfrm>
            <a:off x="1164638" y="1132115"/>
            <a:ext cx="68263" cy="187325"/>
          </a:xfrm>
          <a:custGeom>
            <a:avLst/>
            <a:gdLst>
              <a:gd name="T0" fmla="*/ 0 w 18"/>
              <a:gd name="T1" fmla="*/ 41 h 50"/>
              <a:gd name="T2" fmla="*/ 2 w 18"/>
              <a:gd name="T3" fmla="*/ 44 h 50"/>
              <a:gd name="T4" fmla="*/ 8 w 18"/>
              <a:gd name="T5" fmla="*/ 50 h 50"/>
              <a:gd name="T6" fmla="*/ 13 w 18"/>
              <a:gd name="T7" fmla="*/ 47 h 50"/>
              <a:gd name="T8" fmla="*/ 15 w 18"/>
              <a:gd name="T9" fmla="*/ 42 h 50"/>
              <a:gd name="T10" fmla="*/ 16 w 18"/>
              <a:gd name="T11" fmla="*/ 39 h 50"/>
              <a:gd name="T12" fmla="*/ 18 w 18"/>
              <a:gd name="T13" fmla="*/ 36 h 50"/>
              <a:gd name="T14" fmla="*/ 18 w 18"/>
              <a:gd name="T15" fmla="*/ 32 h 50"/>
              <a:gd name="T16" fmla="*/ 15 w 18"/>
              <a:gd name="T17" fmla="*/ 18 h 50"/>
              <a:gd name="T18" fmla="*/ 13 w 18"/>
              <a:gd name="T19" fmla="*/ 11 h 50"/>
              <a:gd name="T20" fmla="*/ 11 w 18"/>
              <a:gd name="T21" fmla="*/ 5 h 50"/>
              <a:gd name="T22" fmla="*/ 9 w 18"/>
              <a:gd name="T23" fmla="*/ 0 h 50"/>
              <a:gd name="T24" fmla="*/ 13 w 18"/>
              <a:gd name="T25" fmla="*/ 29 h 50"/>
              <a:gd name="T26" fmla="*/ 13 w 18"/>
              <a:gd name="T27" fmla="*/ 34 h 50"/>
              <a:gd name="T28" fmla="*/ 11 w 18"/>
              <a:gd name="T29" fmla="*/ 38 h 50"/>
              <a:gd name="T30" fmla="*/ 4 w 18"/>
              <a:gd name="T31" fmla="*/ 41 h 50"/>
              <a:gd name="T32" fmla="*/ 0 w 18"/>
              <a:gd name="T33" fmla="*/ 41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8" h="50">
                <a:moveTo>
                  <a:pt x="0" y="41"/>
                </a:moveTo>
                <a:cubicBezTo>
                  <a:pt x="0" y="42"/>
                  <a:pt x="1" y="43"/>
                  <a:pt x="2" y="44"/>
                </a:cubicBezTo>
                <a:cubicBezTo>
                  <a:pt x="3" y="46"/>
                  <a:pt x="4" y="49"/>
                  <a:pt x="8" y="50"/>
                </a:cubicBezTo>
                <a:cubicBezTo>
                  <a:pt x="10" y="50"/>
                  <a:pt x="12" y="49"/>
                  <a:pt x="13" y="47"/>
                </a:cubicBezTo>
                <a:cubicBezTo>
                  <a:pt x="14" y="45"/>
                  <a:pt x="14" y="44"/>
                  <a:pt x="15" y="42"/>
                </a:cubicBezTo>
                <a:cubicBezTo>
                  <a:pt x="15" y="41"/>
                  <a:pt x="16" y="40"/>
                  <a:pt x="16" y="39"/>
                </a:cubicBezTo>
                <a:cubicBezTo>
                  <a:pt x="17" y="38"/>
                  <a:pt x="18" y="37"/>
                  <a:pt x="18" y="36"/>
                </a:cubicBezTo>
                <a:cubicBezTo>
                  <a:pt x="18" y="35"/>
                  <a:pt x="18" y="33"/>
                  <a:pt x="18" y="32"/>
                </a:cubicBezTo>
                <a:cubicBezTo>
                  <a:pt x="17" y="27"/>
                  <a:pt x="16" y="23"/>
                  <a:pt x="15" y="18"/>
                </a:cubicBezTo>
                <a:cubicBezTo>
                  <a:pt x="14" y="16"/>
                  <a:pt x="13" y="14"/>
                  <a:pt x="13" y="11"/>
                </a:cubicBezTo>
                <a:cubicBezTo>
                  <a:pt x="12" y="9"/>
                  <a:pt x="12" y="7"/>
                  <a:pt x="11" y="5"/>
                </a:cubicBezTo>
                <a:cubicBezTo>
                  <a:pt x="10" y="3"/>
                  <a:pt x="10" y="2"/>
                  <a:pt x="9" y="0"/>
                </a:cubicBezTo>
                <a:cubicBezTo>
                  <a:pt x="10" y="10"/>
                  <a:pt x="12" y="19"/>
                  <a:pt x="13" y="29"/>
                </a:cubicBezTo>
                <a:cubicBezTo>
                  <a:pt x="14" y="31"/>
                  <a:pt x="14" y="32"/>
                  <a:pt x="13" y="34"/>
                </a:cubicBezTo>
                <a:cubicBezTo>
                  <a:pt x="13" y="36"/>
                  <a:pt x="12" y="37"/>
                  <a:pt x="11" y="38"/>
                </a:cubicBezTo>
                <a:cubicBezTo>
                  <a:pt x="9" y="40"/>
                  <a:pt x="7" y="41"/>
                  <a:pt x="4" y="41"/>
                </a:cubicBezTo>
                <a:cubicBezTo>
                  <a:pt x="0" y="41"/>
                  <a:pt x="0" y="41"/>
                  <a:pt x="0" y="41"/>
                </a:cubicBezTo>
              </a:path>
            </a:pathLst>
          </a:custGeom>
          <a:solidFill>
            <a:srgbClr val="DDBB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Freeform 125">
            <a:extLst>
              <a:ext uri="{FF2B5EF4-FFF2-40B4-BE49-F238E27FC236}">
                <a16:creationId xmlns:a16="http://schemas.microsoft.com/office/drawing/2014/main" id="{6665CBB7-5E9E-434F-8D67-360FD3B32311}"/>
              </a:ext>
            </a:extLst>
          </p:cNvPr>
          <p:cNvSpPr>
            <a:spLocks/>
          </p:cNvSpPr>
          <p:nvPr/>
        </p:nvSpPr>
        <p:spPr bwMode="auto">
          <a:xfrm>
            <a:off x="1164638" y="1132115"/>
            <a:ext cx="57150" cy="158750"/>
          </a:xfrm>
          <a:custGeom>
            <a:avLst/>
            <a:gdLst>
              <a:gd name="T0" fmla="*/ 4 w 15"/>
              <a:gd name="T1" fmla="*/ 42 h 42"/>
              <a:gd name="T2" fmla="*/ 0 w 15"/>
              <a:gd name="T3" fmla="*/ 42 h 42"/>
              <a:gd name="T4" fmla="*/ 0 w 15"/>
              <a:gd name="T5" fmla="*/ 41 h 42"/>
              <a:gd name="T6" fmla="*/ 0 w 15"/>
              <a:gd name="T7" fmla="*/ 40 h 42"/>
              <a:gd name="T8" fmla="*/ 4 w 15"/>
              <a:gd name="T9" fmla="*/ 40 h 42"/>
              <a:gd name="T10" fmla="*/ 10 w 15"/>
              <a:gd name="T11" fmla="*/ 38 h 42"/>
              <a:gd name="T12" fmla="*/ 13 w 15"/>
              <a:gd name="T13" fmla="*/ 31 h 42"/>
              <a:gd name="T14" fmla="*/ 8 w 15"/>
              <a:gd name="T15" fmla="*/ 1 h 42"/>
              <a:gd name="T16" fmla="*/ 9 w 15"/>
              <a:gd name="T17" fmla="*/ 0 h 42"/>
              <a:gd name="T18" fmla="*/ 10 w 15"/>
              <a:gd name="T19" fmla="*/ 1 h 42"/>
              <a:gd name="T20" fmla="*/ 15 w 15"/>
              <a:gd name="T21" fmla="*/ 30 h 42"/>
              <a:gd name="T22" fmla="*/ 12 w 15"/>
              <a:gd name="T23" fmla="*/ 39 h 42"/>
              <a:gd name="T24" fmla="*/ 4 w 15"/>
              <a:gd name="T25" fmla="*/ 42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" h="42">
                <a:moveTo>
                  <a:pt x="4" y="42"/>
                </a:moveTo>
                <a:cubicBezTo>
                  <a:pt x="0" y="42"/>
                  <a:pt x="0" y="42"/>
                  <a:pt x="0" y="42"/>
                </a:cubicBezTo>
                <a:cubicBezTo>
                  <a:pt x="0" y="42"/>
                  <a:pt x="0" y="42"/>
                  <a:pt x="0" y="41"/>
                </a:cubicBezTo>
                <a:cubicBezTo>
                  <a:pt x="0" y="41"/>
                  <a:pt x="0" y="40"/>
                  <a:pt x="0" y="40"/>
                </a:cubicBezTo>
                <a:cubicBezTo>
                  <a:pt x="4" y="40"/>
                  <a:pt x="4" y="40"/>
                  <a:pt x="4" y="40"/>
                </a:cubicBezTo>
                <a:cubicBezTo>
                  <a:pt x="7" y="40"/>
                  <a:pt x="9" y="39"/>
                  <a:pt x="10" y="38"/>
                </a:cubicBezTo>
                <a:cubicBezTo>
                  <a:pt x="12" y="36"/>
                  <a:pt x="13" y="33"/>
                  <a:pt x="13" y="31"/>
                </a:cubicBezTo>
                <a:cubicBezTo>
                  <a:pt x="8" y="1"/>
                  <a:pt x="8" y="1"/>
                  <a:pt x="8" y="1"/>
                </a:cubicBezTo>
                <a:cubicBezTo>
                  <a:pt x="8" y="0"/>
                  <a:pt x="8" y="0"/>
                  <a:pt x="9" y="0"/>
                </a:cubicBezTo>
                <a:cubicBezTo>
                  <a:pt x="9" y="0"/>
                  <a:pt x="10" y="0"/>
                  <a:pt x="10" y="1"/>
                </a:cubicBezTo>
                <a:cubicBezTo>
                  <a:pt x="15" y="30"/>
                  <a:pt x="15" y="30"/>
                  <a:pt x="15" y="30"/>
                </a:cubicBezTo>
                <a:cubicBezTo>
                  <a:pt x="15" y="34"/>
                  <a:pt x="14" y="37"/>
                  <a:pt x="12" y="39"/>
                </a:cubicBezTo>
                <a:cubicBezTo>
                  <a:pt x="10" y="41"/>
                  <a:pt x="7" y="42"/>
                  <a:pt x="4" y="42"/>
                </a:cubicBezTo>
                <a:close/>
              </a:path>
            </a:pathLst>
          </a:custGeom>
          <a:solidFill>
            <a:srgbClr val="4F58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" name="Freeform 126">
            <a:extLst>
              <a:ext uri="{FF2B5EF4-FFF2-40B4-BE49-F238E27FC236}">
                <a16:creationId xmlns:a16="http://schemas.microsoft.com/office/drawing/2014/main" id="{BB2C7D8D-C3C6-4396-A973-F5A01731750C}"/>
              </a:ext>
            </a:extLst>
          </p:cNvPr>
          <p:cNvSpPr>
            <a:spLocks/>
          </p:cNvSpPr>
          <p:nvPr/>
        </p:nvSpPr>
        <p:spPr bwMode="auto">
          <a:xfrm>
            <a:off x="1188450" y="1151165"/>
            <a:ext cx="17463" cy="101600"/>
          </a:xfrm>
          <a:custGeom>
            <a:avLst/>
            <a:gdLst>
              <a:gd name="T0" fmla="*/ 9 w 11"/>
              <a:gd name="T1" fmla="*/ 64 h 64"/>
              <a:gd name="T2" fmla="*/ 9 w 11"/>
              <a:gd name="T3" fmla="*/ 61 h 64"/>
              <a:gd name="T4" fmla="*/ 0 w 11"/>
              <a:gd name="T5" fmla="*/ 0 h 64"/>
              <a:gd name="T6" fmla="*/ 0 w 11"/>
              <a:gd name="T7" fmla="*/ 0 h 64"/>
              <a:gd name="T8" fmla="*/ 2 w 11"/>
              <a:gd name="T9" fmla="*/ 0 h 64"/>
              <a:gd name="T10" fmla="*/ 11 w 11"/>
              <a:gd name="T11" fmla="*/ 61 h 64"/>
              <a:gd name="T12" fmla="*/ 11 w 11"/>
              <a:gd name="T13" fmla="*/ 64 h 64"/>
              <a:gd name="T14" fmla="*/ 9 w 11"/>
              <a:gd name="T15" fmla="*/ 6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" h="64">
                <a:moveTo>
                  <a:pt x="9" y="64"/>
                </a:moveTo>
                <a:lnTo>
                  <a:pt x="9" y="61"/>
                </a:lnTo>
                <a:lnTo>
                  <a:pt x="0" y="0"/>
                </a:lnTo>
                <a:lnTo>
                  <a:pt x="0" y="0"/>
                </a:lnTo>
                <a:lnTo>
                  <a:pt x="2" y="0"/>
                </a:lnTo>
                <a:lnTo>
                  <a:pt x="11" y="61"/>
                </a:lnTo>
                <a:lnTo>
                  <a:pt x="11" y="64"/>
                </a:lnTo>
                <a:lnTo>
                  <a:pt x="9" y="6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" name="Freeform 127">
            <a:extLst>
              <a:ext uri="{FF2B5EF4-FFF2-40B4-BE49-F238E27FC236}">
                <a16:creationId xmlns:a16="http://schemas.microsoft.com/office/drawing/2014/main" id="{FAE98747-8244-4886-B453-F572DD83E38B}"/>
              </a:ext>
            </a:extLst>
          </p:cNvPr>
          <p:cNvSpPr>
            <a:spLocks/>
          </p:cNvSpPr>
          <p:nvPr/>
        </p:nvSpPr>
        <p:spPr bwMode="auto">
          <a:xfrm>
            <a:off x="801100" y="947965"/>
            <a:ext cx="66675" cy="217488"/>
          </a:xfrm>
          <a:custGeom>
            <a:avLst/>
            <a:gdLst>
              <a:gd name="T0" fmla="*/ 16 w 18"/>
              <a:gd name="T1" fmla="*/ 58 h 58"/>
              <a:gd name="T2" fmla="*/ 15 w 18"/>
              <a:gd name="T3" fmla="*/ 58 h 58"/>
              <a:gd name="T4" fmla="*/ 1 w 18"/>
              <a:gd name="T5" fmla="*/ 41 h 58"/>
              <a:gd name="T6" fmla="*/ 2 w 18"/>
              <a:gd name="T7" fmla="*/ 14 h 58"/>
              <a:gd name="T8" fmla="*/ 18 w 18"/>
              <a:gd name="T9" fmla="*/ 0 h 58"/>
              <a:gd name="T10" fmla="*/ 18 w 18"/>
              <a:gd name="T11" fmla="*/ 0 h 58"/>
              <a:gd name="T12" fmla="*/ 16 w 18"/>
              <a:gd name="T13" fmla="*/ 58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8" h="58">
                <a:moveTo>
                  <a:pt x="16" y="58"/>
                </a:moveTo>
                <a:cubicBezTo>
                  <a:pt x="15" y="58"/>
                  <a:pt x="15" y="58"/>
                  <a:pt x="15" y="58"/>
                </a:cubicBezTo>
                <a:cubicBezTo>
                  <a:pt x="7" y="57"/>
                  <a:pt x="0" y="50"/>
                  <a:pt x="1" y="41"/>
                </a:cubicBezTo>
                <a:cubicBezTo>
                  <a:pt x="2" y="14"/>
                  <a:pt x="2" y="14"/>
                  <a:pt x="2" y="14"/>
                </a:cubicBezTo>
                <a:cubicBezTo>
                  <a:pt x="2" y="6"/>
                  <a:pt x="10" y="0"/>
                  <a:pt x="18" y="0"/>
                </a:cubicBezTo>
                <a:cubicBezTo>
                  <a:pt x="18" y="0"/>
                  <a:pt x="18" y="0"/>
                  <a:pt x="18" y="0"/>
                </a:cubicBezTo>
                <a:lnTo>
                  <a:pt x="16" y="58"/>
                </a:lnTo>
                <a:close/>
              </a:path>
            </a:pathLst>
          </a:custGeom>
          <a:solidFill>
            <a:srgbClr val="FCE4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" name="Freeform 128">
            <a:extLst>
              <a:ext uri="{FF2B5EF4-FFF2-40B4-BE49-F238E27FC236}">
                <a16:creationId xmlns:a16="http://schemas.microsoft.com/office/drawing/2014/main" id="{BD0AD24D-CF6E-4408-958A-D1884663FC5A}"/>
              </a:ext>
            </a:extLst>
          </p:cNvPr>
          <p:cNvSpPr>
            <a:spLocks/>
          </p:cNvSpPr>
          <p:nvPr/>
        </p:nvSpPr>
        <p:spPr bwMode="auto">
          <a:xfrm>
            <a:off x="801100" y="944790"/>
            <a:ext cx="66675" cy="184150"/>
          </a:xfrm>
          <a:custGeom>
            <a:avLst/>
            <a:gdLst>
              <a:gd name="T0" fmla="*/ 1 w 18"/>
              <a:gd name="T1" fmla="*/ 47 h 49"/>
              <a:gd name="T2" fmla="*/ 3 w 18"/>
              <a:gd name="T3" fmla="*/ 18 h 49"/>
              <a:gd name="T4" fmla="*/ 18 w 18"/>
              <a:gd name="T5" fmla="*/ 5 h 49"/>
              <a:gd name="T6" fmla="*/ 18 w 18"/>
              <a:gd name="T7" fmla="*/ 5 h 49"/>
              <a:gd name="T8" fmla="*/ 18 w 18"/>
              <a:gd name="T9" fmla="*/ 1 h 49"/>
              <a:gd name="T10" fmla="*/ 17 w 18"/>
              <a:gd name="T11" fmla="*/ 1 h 49"/>
              <a:gd name="T12" fmla="*/ 2 w 18"/>
              <a:gd name="T13" fmla="*/ 15 h 49"/>
              <a:gd name="T14" fmla="*/ 1 w 18"/>
              <a:gd name="T15" fmla="*/ 43 h 49"/>
              <a:gd name="T16" fmla="*/ 1 w 18"/>
              <a:gd name="T17" fmla="*/ 49 h 49"/>
              <a:gd name="T18" fmla="*/ 1 w 18"/>
              <a:gd name="T19" fmla="*/ 47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8" h="49">
                <a:moveTo>
                  <a:pt x="1" y="47"/>
                </a:moveTo>
                <a:cubicBezTo>
                  <a:pt x="3" y="18"/>
                  <a:pt x="3" y="18"/>
                  <a:pt x="3" y="18"/>
                </a:cubicBezTo>
                <a:cubicBezTo>
                  <a:pt x="3" y="10"/>
                  <a:pt x="10" y="4"/>
                  <a:pt x="18" y="5"/>
                </a:cubicBezTo>
                <a:cubicBezTo>
                  <a:pt x="18" y="5"/>
                  <a:pt x="18" y="5"/>
                  <a:pt x="18" y="5"/>
                </a:cubicBezTo>
                <a:cubicBezTo>
                  <a:pt x="18" y="1"/>
                  <a:pt x="18" y="1"/>
                  <a:pt x="18" y="1"/>
                </a:cubicBezTo>
                <a:cubicBezTo>
                  <a:pt x="17" y="1"/>
                  <a:pt x="17" y="1"/>
                  <a:pt x="17" y="1"/>
                </a:cubicBezTo>
                <a:cubicBezTo>
                  <a:pt x="9" y="0"/>
                  <a:pt x="2" y="7"/>
                  <a:pt x="2" y="15"/>
                </a:cubicBezTo>
                <a:cubicBezTo>
                  <a:pt x="1" y="43"/>
                  <a:pt x="1" y="43"/>
                  <a:pt x="1" y="43"/>
                </a:cubicBezTo>
                <a:cubicBezTo>
                  <a:pt x="0" y="45"/>
                  <a:pt x="1" y="47"/>
                  <a:pt x="1" y="49"/>
                </a:cubicBezTo>
                <a:cubicBezTo>
                  <a:pt x="1" y="48"/>
                  <a:pt x="1" y="48"/>
                  <a:pt x="1" y="4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" name="Freeform 129">
            <a:extLst>
              <a:ext uri="{FF2B5EF4-FFF2-40B4-BE49-F238E27FC236}">
                <a16:creationId xmlns:a16="http://schemas.microsoft.com/office/drawing/2014/main" id="{DCA419D1-7490-4F79-AACC-9855F9EC0A3A}"/>
              </a:ext>
            </a:extLst>
          </p:cNvPr>
          <p:cNvSpPr>
            <a:spLocks noEditPoints="1"/>
          </p:cNvSpPr>
          <p:nvPr/>
        </p:nvSpPr>
        <p:spPr bwMode="auto">
          <a:xfrm>
            <a:off x="796338" y="944790"/>
            <a:ext cx="76200" cy="225425"/>
          </a:xfrm>
          <a:custGeom>
            <a:avLst/>
            <a:gdLst>
              <a:gd name="T0" fmla="*/ 17 w 20"/>
              <a:gd name="T1" fmla="*/ 60 h 60"/>
              <a:gd name="T2" fmla="*/ 15 w 20"/>
              <a:gd name="T3" fmla="*/ 59 h 60"/>
              <a:gd name="T4" fmla="*/ 5 w 20"/>
              <a:gd name="T5" fmla="*/ 54 h 60"/>
              <a:gd name="T6" fmla="*/ 1 w 20"/>
              <a:gd name="T7" fmla="*/ 43 h 60"/>
              <a:gd name="T8" fmla="*/ 2 w 20"/>
              <a:gd name="T9" fmla="*/ 15 h 60"/>
              <a:gd name="T10" fmla="*/ 18 w 20"/>
              <a:gd name="T11" fmla="*/ 0 h 60"/>
              <a:gd name="T12" fmla="*/ 20 w 20"/>
              <a:gd name="T13" fmla="*/ 0 h 60"/>
              <a:gd name="T14" fmla="*/ 17 w 20"/>
              <a:gd name="T15" fmla="*/ 60 h 60"/>
              <a:gd name="T16" fmla="*/ 17 w 20"/>
              <a:gd name="T17" fmla="*/ 2 h 60"/>
              <a:gd name="T18" fmla="*/ 4 w 20"/>
              <a:gd name="T19" fmla="*/ 15 h 60"/>
              <a:gd name="T20" fmla="*/ 2 w 20"/>
              <a:gd name="T21" fmla="*/ 43 h 60"/>
              <a:gd name="T22" fmla="*/ 15 w 20"/>
              <a:gd name="T23" fmla="*/ 58 h 60"/>
              <a:gd name="T24" fmla="*/ 16 w 20"/>
              <a:gd name="T25" fmla="*/ 58 h 60"/>
              <a:gd name="T26" fmla="*/ 18 w 20"/>
              <a:gd name="T27" fmla="*/ 2 h 60"/>
              <a:gd name="T28" fmla="*/ 18 w 20"/>
              <a:gd name="T29" fmla="*/ 2 h 60"/>
              <a:gd name="T30" fmla="*/ 17 w 20"/>
              <a:gd name="T31" fmla="*/ 2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0" h="60">
                <a:moveTo>
                  <a:pt x="17" y="60"/>
                </a:moveTo>
                <a:cubicBezTo>
                  <a:pt x="15" y="59"/>
                  <a:pt x="15" y="59"/>
                  <a:pt x="15" y="59"/>
                </a:cubicBezTo>
                <a:cubicBezTo>
                  <a:pt x="11" y="59"/>
                  <a:pt x="7" y="57"/>
                  <a:pt x="5" y="54"/>
                </a:cubicBezTo>
                <a:cubicBezTo>
                  <a:pt x="2" y="51"/>
                  <a:pt x="0" y="47"/>
                  <a:pt x="1" y="43"/>
                </a:cubicBezTo>
                <a:cubicBezTo>
                  <a:pt x="2" y="15"/>
                  <a:pt x="2" y="15"/>
                  <a:pt x="2" y="15"/>
                </a:cubicBezTo>
                <a:cubicBezTo>
                  <a:pt x="3" y="6"/>
                  <a:pt x="10" y="0"/>
                  <a:pt x="18" y="0"/>
                </a:cubicBezTo>
                <a:cubicBezTo>
                  <a:pt x="20" y="0"/>
                  <a:pt x="20" y="0"/>
                  <a:pt x="20" y="0"/>
                </a:cubicBezTo>
                <a:lnTo>
                  <a:pt x="17" y="60"/>
                </a:lnTo>
                <a:close/>
                <a:moveTo>
                  <a:pt x="17" y="2"/>
                </a:moveTo>
                <a:cubicBezTo>
                  <a:pt x="10" y="2"/>
                  <a:pt x="4" y="7"/>
                  <a:pt x="4" y="15"/>
                </a:cubicBezTo>
                <a:cubicBezTo>
                  <a:pt x="2" y="43"/>
                  <a:pt x="2" y="43"/>
                  <a:pt x="2" y="43"/>
                </a:cubicBezTo>
                <a:cubicBezTo>
                  <a:pt x="2" y="51"/>
                  <a:pt x="8" y="57"/>
                  <a:pt x="15" y="58"/>
                </a:cubicBezTo>
                <a:cubicBezTo>
                  <a:pt x="16" y="58"/>
                  <a:pt x="16" y="58"/>
                  <a:pt x="16" y="58"/>
                </a:cubicBezTo>
                <a:cubicBezTo>
                  <a:pt x="18" y="2"/>
                  <a:pt x="18" y="2"/>
                  <a:pt x="18" y="2"/>
                </a:cubicBezTo>
                <a:cubicBezTo>
                  <a:pt x="18" y="2"/>
                  <a:pt x="18" y="2"/>
                  <a:pt x="18" y="2"/>
                </a:cubicBezTo>
                <a:lnTo>
                  <a:pt x="17" y="2"/>
                </a:lnTo>
                <a:close/>
              </a:path>
            </a:pathLst>
          </a:custGeom>
          <a:solidFill>
            <a:srgbClr val="4A4A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Freeform 130">
            <a:extLst>
              <a:ext uri="{FF2B5EF4-FFF2-40B4-BE49-F238E27FC236}">
                <a16:creationId xmlns:a16="http://schemas.microsoft.com/office/drawing/2014/main" id="{F68992EA-FBA7-4E9E-82F7-670C76EFBC74}"/>
              </a:ext>
            </a:extLst>
          </p:cNvPr>
          <p:cNvSpPr>
            <a:spLocks/>
          </p:cNvSpPr>
          <p:nvPr/>
        </p:nvSpPr>
        <p:spPr bwMode="auto">
          <a:xfrm>
            <a:off x="1499600" y="947965"/>
            <a:ext cx="68263" cy="217488"/>
          </a:xfrm>
          <a:custGeom>
            <a:avLst/>
            <a:gdLst>
              <a:gd name="T0" fmla="*/ 3 w 18"/>
              <a:gd name="T1" fmla="*/ 58 h 58"/>
              <a:gd name="T2" fmla="*/ 3 w 18"/>
              <a:gd name="T3" fmla="*/ 58 h 58"/>
              <a:gd name="T4" fmla="*/ 18 w 18"/>
              <a:gd name="T5" fmla="*/ 41 h 58"/>
              <a:gd name="T6" fmla="*/ 16 w 18"/>
              <a:gd name="T7" fmla="*/ 14 h 58"/>
              <a:gd name="T8" fmla="*/ 0 w 18"/>
              <a:gd name="T9" fmla="*/ 0 h 58"/>
              <a:gd name="T10" fmla="*/ 0 w 18"/>
              <a:gd name="T11" fmla="*/ 0 h 58"/>
              <a:gd name="T12" fmla="*/ 3 w 18"/>
              <a:gd name="T13" fmla="*/ 58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8" h="58">
                <a:moveTo>
                  <a:pt x="3" y="58"/>
                </a:moveTo>
                <a:cubicBezTo>
                  <a:pt x="3" y="58"/>
                  <a:pt x="3" y="58"/>
                  <a:pt x="3" y="58"/>
                </a:cubicBezTo>
                <a:cubicBezTo>
                  <a:pt x="12" y="57"/>
                  <a:pt x="18" y="50"/>
                  <a:pt x="18" y="41"/>
                </a:cubicBezTo>
                <a:cubicBezTo>
                  <a:pt x="16" y="14"/>
                  <a:pt x="16" y="14"/>
                  <a:pt x="16" y="14"/>
                </a:cubicBezTo>
                <a:cubicBezTo>
                  <a:pt x="16" y="6"/>
                  <a:pt x="9" y="0"/>
                  <a:pt x="0" y="0"/>
                </a:cubicBezTo>
                <a:cubicBezTo>
                  <a:pt x="0" y="0"/>
                  <a:pt x="0" y="0"/>
                  <a:pt x="0" y="0"/>
                </a:cubicBezTo>
                <a:lnTo>
                  <a:pt x="3" y="58"/>
                </a:lnTo>
                <a:close/>
              </a:path>
            </a:pathLst>
          </a:custGeom>
          <a:solidFill>
            <a:srgbClr val="FCE4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Freeform 131">
            <a:extLst>
              <a:ext uri="{FF2B5EF4-FFF2-40B4-BE49-F238E27FC236}">
                <a16:creationId xmlns:a16="http://schemas.microsoft.com/office/drawing/2014/main" id="{523C5CEE-CE85-48A8-A67D-247B698C5861}"/>
              </a:ext>
            </a:extLst>
          </p:cNvPr>
          <p:cNvSpPr>
            <a:spLocks noEditPoints="1"/>
          </p:cNvSpPr>
          <p:nvPr/>
        </p:nvSpPr>
        <p:spPr bwMode="auto">
          <a:xfrm>
            <a:off x="1496425" y="944790"/>
            <a:ext cx="74613" cy="225425"/>
          </a:xfrm>
          <a:custGeom>
            <a:avLst/>
            <a:gdLst>
              <a:gd name="T0" fmla="*/ 3 w 20"/>
              <a:gd name="T1" fmla="*/ 60 h 60"/>
              <a:gd name="T2" fmla="*/ 0 w 20"/>
              <a:gd name="T3" fmla="*/ 0 h 60"/>
              <a:gd name="T4" fmla="*/ 2 w 20"/>
              <a:gd name="T5" fmla="*/ 0 h 60"/>
              <a:gd name="T6" fmla="*/ 18 w 20"/>
              <a:gd name="T7" fmla="*/ 15 h 60"/>
              <a:gd name="T8" fmla="*/ 20 w 20"/>
              <a:gd name="T9" fmla="*/ 43 h 60"/>
              <a:gd name="T10" fmla="*/ 5 w 20"/>
              <a:gd name="T11" fmla="*/ 59 h 60"/>
              <a:gd name="T12" fmla="*/ 3 w 20"/>
              <a:gd name="T13" fmla="*/ 60 h 60"/>
              <a:gd name="T14" fmla="*/ 2 w 20"/>
              <a:gd name="T15" fmla="*/ 2 h 60"/>
              <a:gd name="T16" fmla="*/ 5 w 20"/>
              <a:gd name="T17" fmla="*/ 58 h 60"/>
              <a:gd name="T18" fmla="*/ 5 w 20"/>
              <a:gd name="T19" fmla="*/ 58 h 60"/>
              <a:gd name="T20" fmla="*/ 18 w 20"/>
              <a:gd name="T21" fmla="*/ 43 h 60"/>
              <a:gd name="T22" fmla="*/ 17 w 20"/>
              <a:gd name="T23" fmla="*/ 15 h 60"/>
              <a:gd name="T24" fmla="*/ 2 w 20"/>
              <a:gd name="T25" fmla="*/ 2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" h="60">
                <a:moveTo>
                  <a:pt x="3" y="60"/>
                </a:moveTo>
                <a:cubicBezTo>
                  <a:pt x="0" y="0"/>
                  <a:pt x="0" y="0"/>
                  <a:pt x="0" y="0"/>
                </a:cubicBezTo>
                <a:cubicBezTo>
                  <a:pt x="2" y="0"/>
                  <a:pt x="2" y="0"/>
                  <a:pt x="2" y="0"/>
                </a:cubicBezTo>
                <a:cubicBezTo>
                  <a:pt x="11" y="0"/>
                  <a:pt x="18" y="6"/>
                  <a:pt x="18" y="15"/>
                </a:cubicBezTo>
                <a:cubicBezTo>
                  <a:pt x="20" y="43"/>
                  <a:pt x="20" y="43"/>
                  <a:pt x="20" y="43"/>
                </a:cubicBezTo>
                <a:cubicBezTo>
                  <a:pt x="20" y="52"/>
                  <a:pt x="14" y="59"/>
                  <a:pt x="5" y="59"/>
                </a:cubicBezTo>
                <a:lnTo>
                  <a:pt x="3" y="60"/>
                </a:lnTo>
                <a:close/>
                <a:moveTo>
                  <a:pt x="2" y="2"/>
                </a:moveTo>
                <a:cubicBezTo>
                  <a:pt x="5" y="58"/>
                  <a:pt x="5" y="58"/>
                  <a:pt x="5" y="58"/>
                </a:cubicBezTo>
                <a:cubicBezTo>
                  <a:pt x="5" y="58"/>
                  <a:pt x="5" y="58"/>
                  <a:pt x="5" y="58"/>
                </a:cubicBezTo>
                <a:cubicBezTo>
                  <a:pt x="13" y="57"/>
                  <a:pt x="18" y="51"/>
                  <a:pt x="18" y="43"/>
                </a:cubicBezTo>
                <a:cubicBezTo>
                  <a:pt x="17" y="15"/>
                  <a:pt x="17" y="15"/>
                  <a:pt x="17" y="15"/>
                </a:cubicBezTo>
                <a:cubicBezTo>
                  <a:pt x="16" y="7"/>
                  <a:pt x="10" y="1"/>
                  <a:pt x="2" y="2"/>
                </a:cubicBezTo>
                <a:close/>
              </a:path>
            </a:pathLst>
          </a:custGeom>
          <a:solidFill>
            <a:srgbClr val="4A4A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" name="Freeform 132">
            <a:extLst>
              <a:ext uri="{FF2B5EF4-FFF2-40B4-BE49-F238E27FC236}">
                <a16:creationId xmlns:a16="http://schemas.microsoft.com/office/drawing/2014/main" id="{54106165-4F0E-4FE4-835C-AFDE9A611210}"/>
              </a:ext>
            </a:extLst>
          </p:cNvPr>
          <p:cNvSpPr>
            <a:spLocks/>
          </p:cNvSpPr>
          <p:nvPr/>
        </p:nvSpPr>
        <p:spPr bwMode="auto">
          <a:xfrm>
            <a:off x="1075738" y="1368652"/>
            <a:ext cx="225425" cy="82550"/>
          </a:xfrm>
          <a:custGeom>
            <a:avLst/>
            <a:gdLst>
              <a:gd name="T0" fmla="*/ 60 w 60"/>
              <a:gd name="T1" fmla="*/ 0 h 22"/>
              <a:gd name="T2" fmla="*/ 0 w 60"/>
              <a:gd name="T3" fmla="*/ 0 h 22"/>
              <a:gd name="T4" fmla="*/ 59 w 60"/>
              <a:gd name="T5" fmla="*/ 0 h 22"/>
              <a:gd name="T6" fmla="*/ 60 w 60"/>
              <a:gd name="T7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" h="22">
                <a:moveTo>
                  <a:pt x="60" y="0"/>
                </a:moveTo>
                <a:cubicBezTo>
                  <a:pt x="24" y="16"/>
                  <a:pt x="0" y="0"/>
                  <a:pt x="0" y="0"/>
                </a:cubicBezTo>
                <a:cubicBezTo>
                  <a:pt x="0" y="0"/>
                  <a:pt x="25" y="22"/>
                  <a:pt x="59" y="0"/>
                </a:cubicBezTo>
                <a:lnTo>
                  <a:pt x="6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" name="Freeform 133">
            <a:extLst>
              <a:ext uri="{FF2B5EF4-FFF2-40B4-BE49-F238E27FC236}">
                <a16:creationId xmlns:a16="http://schemas.microsoft.com/office/drawing/2014/main" id="{D55C0C8B-4B62-4A9C-95F2-DD6393D8B5A4}"/>
              </a:ext>
            </a:extLst>
          </p:cNvPr>
          <p:cNvSpPr>
            <a:spLocks/>
          </p:cNvSpPr>
          <p:nvPr/>
        </p:nvSpPr>
        <p:spPr bwMode="auto">
          <a:xfrm>
            <a:off x="1070975" y="1360715"/>
            <a:ext cx="233363" cy="65088"/>
          </a:xfrm>
          <a:custGeom>
            <a:avLst/>
            <a:gdLst>
              <a:gd name="T0" fmla="*/ 30 w 62"/>
              <a:gd name="T1" fmla="*/ 10 h 17"/>
              <a:gd name="T2" fmla="*/ 1 w 62"/>
              <a:gd name="T3" fmla="*/ 2 h 17"/>
              <a:gd name="T4" fmla="*/ 1 w 62"/>
              <a:gd name="T5" fmla="*/ 1 h 17"/>
              <a:gd name="T6" fmla="*/ 2 w 62"/>
              <a:gd name="T7" fmla="*/ 1 h 17"/>
              <a:gd name="T8" fmla="*/ 60 w 62"/>
              <a:gd name="T9" fmla="*/ 1 h 17"/>
              <a:gd name="T10" fmla="*/ 62 w 62"/>
              <a:gd name="T11" fmla="*/ 1 h 17"/>
              <a:gd name="T12" fmla="*/ 61 w 62"/>
              <a:gd name="T13" fmla="*/ 2 h 17"/>
              <a:gd name="T14" fmla="*/ 30 w 62"/>
              <a:gd name="T15" fmla="*/ 1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2" h="17">
                <a:moveTo>
                  <a:pt x="30" y="10"/>
                </a:moveTo>
                <a:cubicBezTo>
                  <a:pt x="12" y="10"/>
                  <a:pt x="1" y="2"/>
                  <a:pt x="1" y="2"/>
                </a:cubicBezTo>
                <a:cubicBezTo>
                  <a:pt x="0" y="2"/>
                  <a:pt x="0" y="1"/>
                  <a:pt x="1" y="1"/>
                </a:cubicBezTo>
                <a:cubicBezTo>
                  <a:pt x="1" y="1"/>
                  <a:pt x="1" y="0"/>
                  <a:pt x="2" y="1"/>
                </a:cubicBezTo>
                <a:cubicBezTo>
                  <a:pt x="2" y="1"/>
                  <a:pt x="26" y="17"/>
                  <a:pt x="60" y="1"/>
                </a:cubicBezTo>
                <a:cubicBezTo>
                  <a:pt x="61" y="0"/>
                  <a:pt x="61" y="1"/>
                  <a:pt x="62" y="1"/>
                </a:cubicBezTo>
                <a:cubicBezTo>
                  <a:pt x="62" y="2"/>
                  <a:pt x="62" y="2"/>
                  <a:pt x="61" y="2"/>
                </a:cubicBezTo>
                <a:cubicBezTo>
                  <a:pt x="49" y="8"/>
                  <a:pt x="39" y="10"/>
                  <a:pt x="30" y="10"/>
                </a:cubicBezTo>
                <a:close/>
              </a:path>
            </a:pathLst>
          </a:custGeom>
          <a:solidFill>
            <a:srgbClr val="4F58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1" name="Freeform 134">
            <a:extLst>
              <a:ext uri="{FF2B5EF4-FFF2-40B4-BE49-F238E27FC236}">
                <a16:creationId xmlns:a16="http://schemas.microsoft.com/office/drawing/2014/main" id="{FB424188-F3F4-41AE-BEB0-0DB37B7489E3}"/>
              </a:ext>
            </a:extLst>
          </p:cNvPr>
          <p:cNvSpPr>
            <a:spLocks/>
          </p:cNvSpPr>
          <p:nvPr/>
        </p:nvSpPr>
        <p:spPr bwMode="auto">
          <a:xfrm>
            <a:off x="1147175" y="1425802"/>
            <a:ext cx="58738" cy="6350"/>
          </a:xfrm>
          <a:custGeom>
            <a:avLst/>
            <a:gdLst>
              <a:gd name="T0" fmla="*/ 9 w 16"/>
              <a:gd name="T1" fmla="*/ 2 h 2"/>
              <a:gd name="T2" fmla="*/ 1 w 16"/>
              <a:gd name="T3" fmla="*/ 2 h 2"/>
              <a:gd name="T4" fmla="*/ 0 w 16"/>
              <a:gd name="T5" fmla="*/ 1 h 2"/>
              <a:gd name="T6" fmla="*/ 1 w 16"/>
              <a:gd name="T7" fmla="*/ 0 h 2"/>
              <a:gd name="T8" fmla="*/ 15 w 16"/>
              <a:gd name="T9" fmla="*/ 0 h 2"/>
              <a:gd name="T10" fmla="*/ 16 w 16"/>
              <a:gd name="T11" fmla="*/ 1 h 2"/>
              <a:gd name="T12" fmla="*/ 15 w 16"/>
              <a:gd name="T13" fmla="*/ 2 h 2"/>
              <a:gd name="T14" fmla="*/ 9 w 16"/>
              <a:gd name="T15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" h="2">
                <a:moveTo>
                  <a:pt x="9" y="2"/>
                </a:moveTo>
                <a:cubicBezTo>
                  <a:pt x="6" y="2"/>
                  <a:pt x="3" y="2"/>
                  <a:pt x="1" y="2"/>
                </a:cubicBezTo>
                <a:cubicBezTo>
                  <a:pt x="0" y="2"/>
                  <a:pt x="0" y="1"/>
                  <a:pt x="0" y="1"/>
                </a:cubicBezTo>
                <a:cubicBezTo>
                  <a:pt x="0" y="0"/>
                  <a:pt x="0" y="0"/>
                  <a:pt x="1" y="0"/>
                </a:cubicBezTo>
                <a:cubicBezTo>
                  <a:pt x="5" y="0"/>
                  <a:pt x="10" y="0"/>
                  <a:pt x="15" y="0"/>
                </a:cubicBezTo>
                <a:cubicBezTo>
                  <a:pt x="15" y="0"/>
                  <a:pt x="16" y="0"/>
                  <a:pt x="16" y="1"/>
                </a:cubicBezTo>
                <a:cubicBezTo>
                  <a:pt x="16" y="1"/>
                  <a:pt x="16" y="2"/>
                  <a:pt x="15" y="2"/>
                </a:cubicBezTo>
                <a:cubicBezTo>
                  <a:pt x="13" y="2"/>
                  <a:pt x="11" y="2"/>
                  <a:pt x="9" y="2"/>
                </a:cubicBezTo>
                <a:close/>
              </a:path>
            </a:pathLst>
          </a:custGeom>
          <a:solidFill>
            <a:srgbClr val="4F58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" name="Freeform 135">
            <a:extLst>
              <a:ext uri="{FF2B5EF4-FFF2-40B4-BE49-F238E27FC236}">
                <a16:creationId xmlns:a16="http://schemas.microsoft.com/office/drawing/2014/main" id="{BC7FEEEA-FBCD-4255-B264-B4E7A9C66503}"/>
              </a:ext>
            </a:extLst>
          </p:cNvPr>
          <p:cNvSpPr>
            <a:spLocks/>
          </p:cNvSpPr>
          <p:nvPr/>
        </p:nvSpPr>
        <p:spPr bwMode="auto">
          <a:xfrm>
            <a:off x="943975" y="940027"/>
            <a:ext cx="165100" cy="49213"/>
          </a:xfrm>
          <a:custGeom>
            <a:avLst/>
            <a:gdLst>
              <a:gd name="T0" fmla="*/ 0 w 44"/>
              <a:gd name="T1" fmla="*/ 12 h 13"/>
              <a:gd name="T2" fmla="*/ 0 w 44"/>
              <a:gd name="T3" fmla="*/ 10 h 13"/>
              <a:gd name="T4" fmla="*/ 1 w 44"/>
              <a:gd name="T5" fmla="*/ 8 h 13"/>
              <a:gd name="T6" fmla="*/ 3 w 44"/>
              <a:gd name="T7" fmla="*/ 6 h 13"/>
              <a:gd name="T8" fmla="*/ 8 w 44"/>
              <a:gd name="T9" fmla="*/ 2 h 13"/>
              <a:gd name="T10" fmla="*/ 13 w 44"/>
              <a:gd name="T11" fmla="*/ 1 h 13"/>
              <a:gd name="T12" fmla="*/ 43 w 44"/>
              <a:gd name="T13" fmla="*/ 10 h 13"/>
              <a:gd name="T14" fmla="*/ 43 w 44"/>
              <a:gd name="T15" fmla="*/ 11 h 13"/>
              <a:gd name="T16" fmla="*/ 42 w 44"/>
              <a:gd name="T17" fmla="*/ 12 h 13"/>
              <a:gd name="T18" fmla="*/ 13 w 44"/>
              <a:gd name="T19" fmla="*/ 3 h 13"/>
              <a:gd name="T20" fmla="*/ 7 w 44"/>
              <a:gd name="T21" fmla="*/ 6 h 13"/>
              <a:gd name="T22" fmla="*/ 4 w 44"/>
              <a:gd name="T23" fmla="*/ 8 h 13"/>
              <a:gd name="T24" fmla="*/ 1 w 44"/>
              <a:gd name="T25" fmla="*/ 12 h 13"/>
              <a:gd name="T26" fmla="*/ 0 w 44"/>
              <a:gd name="T27" fmla="*/ 13 h 13"/>
              <a:gd name="T28" fmla="*/ 0 w 44"/>
              <a:gd name="T29" fmla="*/ 13 h 13"/>
              <a:gd name="T30" fmla="*/ 0 w 44"/>
              <a:gd name="T31" fmla="*/ 12 h 13"/>
              <a:gd name="T32" fmla="*/ 0 w 44"/>
              <a:gd name="T33" fmla="*/ 12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4" h="13">
                <a:moveTo>
                  <a:pt x="0" y="12"/>
                </a:moveTo>
                <a:cubicBezTo>
                  <a:pt x="0" y="11"/>
                  <a:pt x="0" y="11"/>
                  <a:pt x="0" y="10"/>
                </a:cubicBezTo>
                <a:cubicBezTo>
                  <a:pt x="0" y="9"/>
                  <a:pt x="0" y="8"/>
                  <a:pt x="1" y="8"/>
                </a:cubicBezTo>
                <a:cubicBezTo>
                  <a:pt x="2" y="7"/>
                  <a:pt x="2" y="6"/>
                  <a:pt x="3" y="6"/>
                </a:cubicBezTo>
                <a:cubicBezTo>
                  <a:pt x="5" y="4"/>
                  <a:pt x="6" y="3"/>
                  <a:pt x="8" y="2"/>
                </a:cubicBezTo>
                <a:cubicBezTo>
                  <a:pt x="10" y="2"/>
                  <a:pt x="11" y="1"/>
                  <a:pt x="13" y="1"/>
                </a:cubicBezTo>
                <a:cubicBezTo>
                  <a:pt x="18" y="0"/>
                  <a:pt x="32" y="5"/>
                  <a:pt x="43" y="10"/>
                </a:cubicBezTo>
                <a:cubicBezTo>
                  <a:pt x="43" y="10"/>
                  <a:pt x="44" y="11"/>
                  <a:pt x="43" y="11"/>
                </a:cubicBezTo>
                <a:cubicBezTo>
                  <a:pt x="43" y="12"/>
                  <a:pt x="43" y="12"/>
                  <a:pt x="42" y="12"/>
                </a:cubicBezTo>
                <a:cubicBezTo>
                  <a:pt x="27" y="6"/>
                  <a:pt x="17" y="3"/>
                  <a:pt x="13" y="3"/>
                </a:cubicBezTo>
                <a:cubicBezTo>
                  <a:pt x="11" y="4"/>
                  <a:pt x="9" y="4"/>
                  <a:pt x="7" y="6"/>
                </a:cubicBezTo>
                <a:cubicBezTo>
                  <a:pt x="6" y="6"/>
                  <a:pt x="5" y="7"/>
                  <a:pt x="4" y="8"/>
                </a:cubicBezTo>
                <a:cubicBezTo>
                  <a:pt x="3" y="9"/>
                  <a:pt x="2" y="10"/>
                  <a:pt x="1" y="12"/>
                </a:cubicBezTo>
                <a:cubicBezTo>
                  <a:pt x="1" y="12"/>
                  <a:pt x="0" y="12"/>
                  <a:pt x="0" y="13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" name="Freeform 136">
            <a:extLst>
              <a:ext uri="{FF2B5EF4-FFF2-40B4-BE49-F238E27FC236}">
                <a16:creationId xmlns:a16="http://schemas.microsoft.com/office/drawing/2014/main" id="{711D5817-0A67-46E3-B59D-A7EBE2F99258}"/>
              </a:ext>
            </a:extLst>
          </p:cNvPr>
          <p:cNvSpPr>
            <a:spLocks/>
          </p:cNvSpPr>
          <p:nvPr/>
        </p:nvSpPr>
        <p:spPr bwMode="auto">
          <a:xfrm>
            <a:off x="947150" y="952727"/>
            <a:ext cx="184150" cy="41275"/>
          </a:xfrm>
          <a:custGeom>
            <a:avLst/>
            <a:gdLst>
              <a:gd name="T0" fmla="*/ 49 w 49"/>
              <a:gd name="T1" fmla="*/ 11 h 11"/>
              <a:gd name="T2" fmla="*/ 14 w 49"/>
              <a:gd name="T3" fmla="*/ 1 h 11"/>
              <a:gd name="T4" fmla="*/ 0 w 49"/>
              <a:gd name="T5" fmla="*/ 9 h 11"/>
              <a:gd name="T6" fmla="*/ 23 w 49"/>
              <a:gd name="T7" fmla="*/ 6 h 11"/>
              <a:gd name="T8" fmla="*/ 49 w 49"/>
              <a:gd name="T9" fmla="*/ 11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" h="11">
                <a:moveTo>
                  <a:pt x="49" y="11"/>
                </a:moveTo>
                <a:cubicBezTo>
                  <a:pt x="39" y="7"/>
                  <a:pt x="21" y="0"/>
                  <a:pt x="14" y="1"/>
                </a:cubicBezTo>
                <a:cubicBezTo>
                  <a:pt x="5" y="2"/>
                  <a:pt x="0" y="9"/>
                  <a:pt x="0" y="9"/>
                </a:cubicBezTo>
                <a:cubicBezTo>
                  <a:pt x="0" y="9"/>
                  <a:pt x="9" y="3"/>
                  <a:pt x="23" y="6"/>
                </a:cubicBezTo>
                <a:cubicBezTo>
                  <a:pt x="36" y="8"/>
                  <a:pt x="49" y="11"/>
                  <a:pt x="49" y="11"/>
                </a:cubicBezTo>
                <a:close/>
              </a:path>
            </a:pathLst>
          </a:custGeom>
          <a:solidFill>
            <a:srgbClr val="DDBB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" name="Freeform 137">
            <a:extLst>
              <a:ext uri="{FF2B5EF4-FFF2-40B4-BE49-F238E27FC236}">
                <a16:creationId xmlns:a16="http://schemas.microsoft.com/office/drawing/2014/main" id="{A20ED180-4EB7-4E47-8914-45D35770859B}"/>
              </a:ext>
            </a:extLst>
          </p:cNvPr>
          <p:cNvSpPr>
            <a:spLocks/>
          </p:cNvSpPr>
          <p:nvPr/>
        </p:nvSpPr>
        <p:spPr bwMode="auto">
          <a:xfrm>
            <a:off x="939213" y="947965"/>
            <a:ext cx="195263" cy="49213"/>
          </a:xfrm>
          <a:custGeom>
            <a:avLst/>
            <a:gdLst>
              <a:gd name="T0" fmla="*/ 51 w 52"/>
              <a:gd name="T1" fmla="*/ 13 h 13"/>
              <a:gd name="T2" fmla="*/ 51 w 52"/>
              <a:gd name="T3" fmla="*/ 13 h 13"/>
              <a:gd name="T4" fmla="*/ 16 w 52"/>
              <a:gd name="T5" fmla="*/ 3 h 13"/>
              <a:gd name="T6" fmla="*/ 3 w 52"/>
              <a:gd name="T7" fmla="*/ 11 h 13"/>
              <a:gd name="T8" fmla="*/ 1 w 52"/>
              <a:gd name="T9" fmla="*/ 11 h 13"/>
              <a:gd name="T10" fmla="*/ 1 w 52"/>
              <a:gd name="T11" fmla="*/ 9 h 13"/>
              <a:gd name="T12" fmla="*/ 16 w 52"/>
              <a:gd name="T13" fmla="*/ 1 h 13"/>
              <a:gd name="T14" fmla="*/ 51 w 52"/>
              <a:gd name="T15" fmla="*/ 10 h 13"/>
              <a:gd name="T16" fmla="*/ 52 w 52"/>
              <a:gd name="T17" fmla="*/ 12 h 13"/>
              <a:gd name="T18" fmla="*/ 51 w 52"/>
              <a:gd name="T19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2" h="13">
                <a:moveTo>
                  <a:pt x="51" y="13"/>
                </a:moveTo>
                <a:cubicBezTo>
                  <a:pt x="51" y="13"/>
                  <a:pt x="51" y="13"/>
                  <a:pt x="51" y="13"/>
                </a:cubicBezTo>
                <a:cubicBezTo>
                  <a:pt x="33" y="6"/>
                  <a:pt x="21" y="3"/>
                  <a:pt x="16" y="3"/>
                </a:cubicBezTo>
                <a:cubicBezTo>
                  <a:pt x="8" y="4"/>
                  <a:pt x="3" y="11"/>
                  <a:pt x="3" y="11"/>
                </a:cubicBezTo>
                <a:cubicBezTo>
                  <a:pt x="2" y="11"/>
                  <a:pt x="2" y="11"/>
                  <a:pt x="1" y="11"/>
                </a:cubicBezTo>
                <a:cubicBezTo>
                  <a:pt x="0" y="11"/>
                  <a:pt x="0" y="10"/>
                  <a:pt x="1" y="9"/>
                </a:cubicBezTo>
                <a:cubicBezTo>
                  <a:pt x="1" y="9"/>
                  <a:pt x="7" y="1"/>
                  <a:pt x="16" y="1"/>
                </a:cubicBezTo>
                <a:cubicBezTo>
                  <a:pt x="23" y="0"/>
                  <a:pt x="39" y="6"/>
                  <a:pt x="51" y="10"/>
                </a:cubicBezTo>
                <a:cubicBezTo>
                  <a:pt x="52" y="11"/>
                  <a:pt x="52" y="11"/>
                  <a:pt x="52" y="12"/>
                </a:cubicBezTo>
                <a:cubicBezTo>
                  <a:pt x="52" y="12"/>
                  <a:pt x="51" y="13"/>
                  <a:pt x="51" y="13"/>
                </a:cubicBezTo>
                <a:close/>
              </a:path>
            </a:pathLst>
          </a:custGeom>
          <a:solidFill>
            <a:srgbClr val="4F58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Oval 138">
            <a:extLst>
              <a:ext uri="{FF2B5EF4-FFF2-40B4-BE49-F238E27FC236}">
                <a16:creationId xmlns:a16="http://schemas.microsoft.com/office/drawing/2014/main" id="{E9D2448E-729D-4172-B58B-8B04454B9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300" y="1030515"/>
            <a:ext cx="63500" cy="63500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Oval 139">
            <a:extLst>
              <a:ext uri="{FF2B5EF4-FFF2-40B4-BE49-F238E27FC236}">
                <a16:creationId xmlns:a16="http://schemas.microsoft.com/office/drawing/2014/main" id="{86EE27F2-448C-40DB-92EF-E1CBCD814A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363" y="1022577"/>
            <a:ext cx="68263" cy="65088"/>
          </a:xfrm>
          <a:prstGeom prst="ellipse">
            <a:avLst/>
          </a:prstGeom>
          <a:solidFill>
            <a:srgbClr val="4F58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" name="Oval 140">
            <a:extLst>
              <a:ext uri="{FF2B5EF4-FFF2-40B4-BE49-F238E27FC236}">
                <a16:creationId xmlns:a16="http://schemas.microsoft.com/office/drawing/2014/main" id="{B63AD3D0-771B-4269-978A-C64B6B6E4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650" y="1035277"/>
            <a:ext cx="38100" cy="41275"/>
          </a:xfrm>
          <a:prstGeom prst="ellipse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" name="Oval 141">
            <a:extLst>
              <a:ext uri="{FF2B5EF4-FFF2-40B4-BE49-F238E27FC236}">
                <a16:creationId xmlns:a16="http://schemas.microsoft.com/office/drawing/2014/main" id="{92D198B9-0E81-47EE-8A46-BC6728D88A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300" y="1030515"/>
            <a:ext cx="25400" cy="22225"/>
          </a:xfrm>
          <a:prstGeom prst="ellipse">
            <a:avLst/>
          </a:prstGeom>
          <a:solidFill>
            <a:srgbClr val="FCE4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" name="Oval 142">
            <a:extLst>
              <a:ext uri="{FF2B5EF4-FFF2-40B4-BE49-F238E27FC236}">
                <a16:creationId xmlns:a16="http://schemas.microsoft.com/office/drawing/2014/main" id="{A2FCBEF1-EA35-4D6D-A0A6-1FEB9F3A4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4463" y="1060677"/>
            <a:ext cx="14288" cy="15875"/>
          </a:xfrm>
          <a:prstGeom prst="ellipse">
            <a:avLst/>
          </a:prstGeom>
          <a:solidFill>
            <a:srgbClr val="FCE4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" name="Freeform 143">
            <a:extLst>
              <a:ext uri="{FF2B5EF4-FFF2-40B4-BE49-F238E27FC236}">
                <a16:creationId xmlns:a16="http://schemas.microsoft.com/office/drawing/2014/main" id="{BE9C083E-56A5-4C73-BA12-7D6EFAEDF4D2}"/>
              </a:ext>
            </a:extLst>
          </p:cNvPr>
          <p:cNvSpPr>
            <a:spLocks/>
          </p:cNvSpPr>
          <p:nvPr/>
        </p:nvSpPr>
        <p:spPr bwMode="auto">
          <a:xfrm>
            <a:off x="1229725" y="944790"/>
            <a:ext cx="130175" cy="52388"/>
          </a:xfrm>
          <a:custGeom>
            <a:avLst/>
            <a:gdLst>
              <a:gd name="T0" fmla="*/ 1 w 35"/>
              <a:gd name="T1" fmla="*/ 14 h 14"/>
              <a:gd name="T2" fmla="*/ 0 w 35"/>
              <a:gd name="T3" fmla="*/ 14 h 14"/>
              <a:gd name="T4" fmla="*/ 1 w 35"/>
              <a:gd name="T5" fmla="*/ 13 h 14"/>
              <a:gd name="T6" fmla="*/ 2 w 35"/>
              <a:gd name="T7" fmla="*/ 11 h 14"/>
              <a:gd name="T8" fmla="*/ 6 w 35"/>
              <a:gd name="T9" fmla="*/ 8 h 14"/>
              <a:gd name="T10" fmla="*/ 13 w 35"/>
              <a:gd name="T11" fmla="*/ 6 h 14"/>
              <a:gd name="T12" fmla="*/ 24 w 35"/>
              <a:gd name="T13" fmla="*/ 1 h 14"/>
              <a:gd name="T14" fmla="*/ 31 w 35"/>
              <a:gd name="T15" fmla="*/ 0 h 14"/>
              <a:gd name="T16" fmla="*/ 34 w 35"/>
              <a:gd name="T17" fmla="*/ 0 h 14"/>
              <a:gd name="T18" fmla="*/ 35 w 35"/>
              <a:gd name="T19" fmla="*/ 2 h 14"/>
              <a:gd name="T20" fmla="*/ 34 w 35"/>
              <a:gd name="T21" fmla="*/ 3 h 14"/>
              <a:gd name="T22" fmla="*/ 31 w 35"/>
              <a:gd name="T23" fmla="*/ 2 h 14"/>
              <a:gd name="T24" fmla="*/ 26 w 35"/>
              <a:gd name="T25" fmla="*/ 3 h 14"/>
              <a:gd name="T26" fmla="*/ 17 w 35"/>
              <a:gd name="T27" fmla="*/ 6 h 14"/>
              <a:gd name="T28" fmla="*/ 6 w 35"/>
              <a:gd name="T29" fmla="*/ 11 h 14"/>
              <a:gd name="T30" fmla="*/ 1 w 35"/>
              <a:gd name="T31" fmla="*/ 14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5" h="14">
                <a:moveTo>
                  <a:pt x="1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1" y="13"/>
                  <a:pt x="1" y="13"/>
                </a:cubicBezTo>
                <a:cubicBezTo>
                  <a:pt x="1" y="12"/>
                  <a:pt x="2" y="11"/>
                  <a:pt x="2" y="11"/>
                </a:cubicBezTo>
                <a:cubicBezTo>
                  <a:pt x="3" y="10"/>
                  <a:pt x="5" y="9"/>
                  <a:pt x="6" y="8"/>
                </a:cubicBezTo>
                <a:cubicBezTo>
                  <a:pt x="8" y="7"/>
                  <a:pt x="11" y="6"/>
                  <a:pt x="13" y="6"/>
                </a:cubicBezTo>
                <a:cubicBezTo>
                  <a:pt x="17" y="4"/>
                  <a:pt x="20" y="2"/>
                  <a:pt x="24" y="1"/>
                </a:cubicBezTo>
                <a:cubicBezTo>
                  <a:pt x="26" y="1"/>
                  <a:pt x="29" y="0"/>
                  <a:pt x="31" y="0"/>
                </a:cubicBezTo>
                <a:cubicBezTo>
                  <a:pt x="32" y="0"/>
                  <a:pt x="33" y="0"/>
                  <a:pt x="34" y="0"/>
                </a:cubicBezTo>
                <a:cubicBezTo>
                  <a:pt x="35" y="1"/>
                  <a:pt x="35" y="1"/>
                  <a:pt x="35" y="2"/>
                </a:cubicBezTo>
                <a:cubicBezTo>
                  <a:pt x="35" y="2"/>
                  <a:pt x="34" y="3"/>
                  <a:pt x="34" y="3"/>
                </a:cubicBezTo>
                <a:cubicBezTo>
                  <a:pt x="33" y="3"/>
                  <a:pt x="32" y="2"/>
                  <a:pt x="31" y="2"/>
                </a:cubicBezTo>
                <a:cubicBezTo>
                  <a:pt x="29" y="2"/>
                  <a:pt x="27" y="3"/>
                  <a:pt x="26" y="3"/>
                </a:cubicBezTo>
                <a:cubicBezTo>
                  <a:pt x="23" y="4"/>
                  <a:pt x="20" y="5"/>
                  <a:pt x="17" y="6"/>
                </a:cubicBezTo>
                <a:cubicBezTo>
                  <a:pt x="13" y="8"/>
                  <a:pt x="10" y="9"/>
                  <a:pt x="6" y="11"/>
                </a:cubicBezTo>
                <a:cubicBezTo>
                  <a:pt x="4" y="12"/>
                  <a:pt x="2" y="13"/>
                  <a:pt x="1" y="1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1" name="Freeform 144">
            <a:extLst>
              <a:ext uri="{FF2B5EF4-FFF2-40B4-BE49-F238E27FC236}">
                <a16:creationId xmlns:a16="http://schemas.microsoft.com/office/drawing/2014/main" id="{8A1AB012-82F9-495D-808E-DC0EB4C4C686}"/>
              </a:ext>
            </a:extLst>
          </p:cNvPr>
          <p:cNvSpPr>
            <a:spLocks/>
          </p:cNvSpPr>
          <p:nvPr/>
        </p:nvSpPr>
        <p:spPr bwMode="auto">
          <a:xfrm>
            <a:off x="1232900" y="952727"/>
            <a:ext cx="184150" cy="44450"/>
          </a:xfrm>
          <a:custGeom>
            <a:avLst/>
            <a:gdLst>
              <a:gd name="T0" fmla="*/ 0 w 49"/>
              <a:gd name="T1" fmla="*/ 12 h 12"/>
              <a:gd name="T2" fmla="*/ 34 w 49"/>
              <a:gd name="T3" fmla="*/ 0 h 12"/>
              <a:gd name="T4" fmla="*/ 49 w 49"/>
              <a:gd name="T5" fmla="*/ 7 h 12"/>
              <a:gd name="T6" fmla="*/ 26 w 49"/>
              <a:gd name="T7" fmla="*/ 5 h 12"/>
              <a:gd name="T8" fmla="*/ 0 w 49"/>
              <a:gd name="T9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" h="12">
                <a:moveTo>
                  <a:pt x="0" y="12"/>
                </a:moveTo>
                <a:cubicBezTo>
                  <a:pt x="10" y="7"/>
                  <a:pt x="28" y="0"/>
                  <a:pt x="34" y="0"/>
                </a:cubicBezTo>
                <a:cubicBezTo>
                  <a:pt x="44" y="0"/>
                  <a:pt x="49" y="7"/>
                  <a:pt x="49" y="7"/>
                </a:cubicBezTo>
                <a:cubicBezTo>
                  <a:pt x="49" y="7"/>
                  <a:pt x="40" y="2"/>
                  <a:pt x="26" y="5"/>
                </a:cubicBezTo>
                <a:cubicBezTo>
                  <a:pt x="13" y="9"/>
                  <a:pt x="0" y="12"/>
                  <a:pt x="0" y="12"/>
                </a:cubicBezTo>
                <a:close/>
              </a:path>
            </a:pathLst>
          </a:custGeom>
          <a:solidFill>
            <a:srgbClr val="DDBB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2" name="Freeform 145">
            <a:extLst>
              <a:ext uri="{FF2B5EF4-FFF2-40B4-BE49-F238E27FC236}">
                <a16:creationId xmlns:a16="http://schemas.microsoft.com/office/drawing/2014/main" id="{3A285E32-4F9E-4E50-BED4-53C0D8C6EF0F}"/>
              </a:ext>
            </a:extLst>
          </p:cNvPr>
          <p:cNvSpPr>
            <a:spLocks/>
          </p:cNvSpPr>
          <p:nvPr/>
        </p:nvSpPr>
        <p:spPr bwMode="auto">
          <a:xfrm>
            <a:off x="1229725" y="947965"/>
            <a:ext cx="195263" cy="52388"/>
          </a:xfrm>
          <a:custGeom>
            <a:avLst/>
            <a:gdLst>
              <a:gd name="T0" fmla="*/ 1 w 52"/>
              <a:gd name="T1" fmla="*/ 14 h 14"/>
              <a:gd name="T2" fmla="*/ 0 w 52"/>
              <a:gd name="T3" fmla="*/ 13 h 14"/>
              <a:gd name="T4" fmla="*/ 1 w 52"/>
              <a:gd name="T5" fmla="*/ 12 h 14"/>
              <a:gd name="T6" fmla="*/ 35 w 52"/>
              <a:gd name="T7" fmla="*/ 0 h 14"/>
              <a:gd name="T8" fmla="*/ 35 w 52"/>
              <a:gd name="T9" fmla="*/ 0 h 14"/>
              <a:gd name="T10" fmla="*/ 51 w 52"/>
              <a:gd name="T11" fmla="*/ 8 h 14"/>
              <a:gd name="T12" fmla="*/ 51 w 52"/>
              <a:gd name="T13" fmla="*/ 9 h 14"/>
              <a:gd name="T14" fmla="*/ 49 w 52"/>
              <a:gd name="T15" fmla="*/ 9 h 14"/>
              <a:gd name="T16" fmla="*/ 35 w 52"/>
              <a:gd name="T17" fmla="*/ 2 h 14"/>
              <a:gd name="T18" fmla="*/ 35 w 52"/>
              <a:gd name="T19" fmla="*/ 2 h 14"/>
              <a:gd name="T20" fmla="*/ 2 w 52"/>
              <a:gd name="T21" fmla="*/ 14 h 14"/>
              <a:gd name="T22" fmla="*/ 1 w 52"/>
              <a:gd name="T23" fmla="*/ 14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2" h="14">
                <a:moveTo>
                  <a:pt x="1" y="14"/>
                </a:moveTo>
                <a:cubicBezTo>
                  <a:pt x="1" y="14"/>
                  <a:pt x="0" y="14"/>
                  <a:pt x="0" y="13"/>
                </a:cubicBezTo>
                <a:cubicBezTo>
                  <a:pt x="0" y="13"/>
                  <a:pt x="0" y="12"/>
                  <a:pt x="1" y="12"/>
                </a:cubicBezTo>
                <a:cubicBezTo>
                  <a:pt x="13" y="6"/>
                  <a:pt x="29" y="0"/>
                  <a:pt x="35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45" y="0"/>
                  <a:pt x="51" y="7"/>
                  <a:pt x="51" y="8"/>
                </a:cubicBezTo>
                <a:cubicBezTo>
                  <a:pt x="52" y="8"/>
                  <a:pt x="52" y="9"/>
                  <a:pt x="51" y="9"/>
                </a:cubicBezTo>
                <a:cubicBezTo>
                  <a:pt x="51" y="10"/>
                  <a:pt x="50" y="10"/>
                  <a:pt x="49" y="9"/>
                </a:cubicBezTo>
                <a:cubicBezTo>
                  <a:pt x="49" y="9"/>
                  <a:pt x="44" y="2"/>
                  <a:pt x="35" y="2"/>
                </a:cubicBezTo>
                <a:cubicBezTo>
                  <a:pt x="35" y="2"/>
                  <a:pt x="35" y="2"/>
                  <a:pt x="35" y="2"/>
                </a:cubicBezTo>
                <a:cubicBezTo>
                  <a:pt x="30" y="2"/>
                  <a:pt x="19" y="6"/>
                  <a:pt x="2" y="14"/>
                </a:cubicBezTo>
                <a:cubicBezTo>
                  <a:pt x="1" y="14"/>
                  <a:pt x="1" y="14"/>
                  <a:pt x="1" y="14"/>
                </a:cubicBezTo>
              </a:path>
            </a:pathLst>
          </a:custGeom>
          <a:solidFill>
            <a:srgbClr val="4F58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" name="Oval 146">
            <a:extLst>
              <a:ext uri="{FF2B5EF4-FFF2-40B4-BE49-F238E27FC236}">
                <a16:creationId xmlns:a16="http://schemas.microsoft.com/office/drawing/2014/main" id="{FCC87A05-7824-4129-A72E-E0EB840C3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5450" y="1030515"/>
            <a:ext cx="63500" cy="63500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" name="Oval 147">
            <a:extLst>
              <a:ext uri="{FF2B5EF4-FFF2-40B4-BE49-F238E27FC236}">
                <a16:creationId xmlns:a16="http://schemas.microsoft.com/office/drawing/2014/main" id="{5129F0B0-D416-4722-8615-8AF6C4D6D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7513" y="1022577"/>
            <a:ext cx="68263" cy="65088"/>
          </a:xfrm>
          <a:prstGeom prst="ellipse">
            <a:avLst/>
          </a:prstGeom>
          <a:solidFill>
            <a:srgbClr val="4F58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" name="Oval 148">
            <a:extLst>
              <a:ext uri="{FF2B5EF4-FFF2-40B4-BE49-F238E27FC236}">
                <a16:creationId xmlns:a16="http://schemas.microsoft.com/office/drawing/2014/main" id="{B2E1233D-241C-47CC-8B1C-FF2F1DF0F5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8625" y="1035277"/>
            <a:ext cx="41275" cy="41275"/>
          </a:xfrm>
          <a:prstGeom prst="ellipse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" name="Oval 149">
            <a:extLst>
              <a:ext uri="{FF2B5EF4-FFF2-40B4-BE49-F238E27FC236}">
                <a16:creationId xmlns:a16="http://schemas.microsoft.com/office/drawing/2014/main" id="{F457C54A-E38D-4655-AD88-D700CC318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5450" y="1030515"/>
            <a:ext cx="22225" cy="22225"/>
          </a:xfrm>
          <a:prstGeom prst="ellipse">
            <a:avLst/>
          </a:prstGeom>
          <a:solidFill>
            <a:srgbClr val="FCE4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7" name="Oval 150">
            <a:extLst>
              <a:ext uri="{FF2B5EF4-FFF2-40B4-BE49-F238E27FC236}">
                <a16:creationId xmlns:a16="http://schemas.microsoft.com/office/drawing/2014/main" id="{50B1F0BE-A2DD-49CE-A0A6-12F5FBB05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5613" y="1060677"/>
            <a:ext cx="14288" cy="15875"/>
          </a:xfrm>
          <a:prstGeom prst="ellipse">
            <a:avLst/>
          </a:prstGeom>
          <a:solidFill>
            <a:srgbClr val="FCE4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" name="Freeform 151">
            <a:extLst>
              <a:ext uri="{FF2B5EF4-FFF2-40B4-BE49-F238E27FC236}">
                <a16:creationId xmlns:a16="http://schemas.microsoft.com/office/drawing/2014/main" id="{40FBC63D-3966-4251-9479-0496AE668E90}"/>
              </a:ext>
            </a:extLst>
          </p:cNvPr>
          <p:cNvSpPr>
            <a:spLocks/>
          </p:cNvSpPr>
          <p:nvPr/>
        </p:nvSpPr>
        <p:spPr bwMode="auto">
          <a:xfrm>
            <a:off x="789988" y="463777"/>
            <a:ext cx="781050" cy="665163"/>
          </a:xfrm>
          <a:custGeom>
            <a:avLst/>
            <a:gdLst>
              <a:gd name="T0" fmla="*/ 196 w 208"/>
              <a:gd name="T1" fmla="*/ 134 h 177"/>
              <a:gd name="T2" fmla="*/ 206 w 208"/>
              <a:gd name="T3" fmla="*/ 95 h 177"/>
              <a:gd name="T4" fmla="*/ 192 w 208"/>
              <a:gd name="T5" fmla="*/ 44 h 177"/>
              <a:gd name="T6" fmla="*/ 155 w 208"/>
              <a:gd name="T7" fmla="*/ 17 h 177"/>
              <a:gd name="T8" fmla="*/ 102 w 208"/>
              <a:gd name="T9" fmla="*/ 2 h 177"/>
              <a:gd name="T10" fmla="*/ 71 w 208"/>
              <a:gd name="T11" fmla="*/ 8 h 177"/>
              <a:gd name="T12" fmla="*/ 63 w 208"/>
              <a:gd name="T13" fmla="*/ 14 h 177"/>
              <a:gd name="T14" fmla="*/ 65 w 208"/>
              <a:gd name="T15" fmla="*/ 2 h 177"/>
              <a:gd name="T16" fmla="*/ 59 w 208"/>
              <a:gd name="T17" fmla="*/ 5 h 177"/>
              <a:gd name="T18" fmla="*/ 54 w 208"/>
              <a:gd name="T19" fmla="*/ 10 h 177"/>
              <a:gd name="T20" fmla="*/ 49 w 208"/>
              <a:gd name="T21" fmla="*/ 22 h 177"/>
              <a:gd name="T22" fmla="*/ 36 w 208"/>
              <a:gd name="T23" fmla="*/ 20 h 177"/>
              <a:gd name="T24" fmla="*/ 26 w 208"/>
              <a:gd name="T25" fmla="*/ 27 h 177"/>
              <a:gd name="T26" fmla="*/ 40 w 208"/>
              <a:gd name="T27" fmla="*/ 30 h 177"/>
              <a:gd name="T28" fmla="*/ 11 w 208"/>
              <a:gd name="T29" fmla="*/ 45 h 177"/>
              <a:gd name="T30" fmla="*/ 1 w 208"/>
              <a:gd name="T31" fmla="*/ 89 h 177"/>
              <a:gd name="T32" fmla="*/ 8 w 208"/>
              <a:gd name="T33" fmla="*/ 125 h 177"/>
              <a:gd name="T34" fmla="*/ 13 w 208"/>
              <a:gd name="T35" fmla="*/ 147 h 177"/>
              <a:gd name="T36" fmla="*/ 16 w 208"/>
              <a:gd name="T37" fmla="*/ 158 h 177"/>
              <a:gd name="T38" fmla="*/ 19 w 208"/>
              <a:gd name="T39" fmla="*/ 168 h 177"/>
              <a:gd name="T40" fmla="*/ 25 w 208"/>
              <a:gd name="T41" fmla="*/ 140 h 177"/>
              <a:gd name="T42" fmla="*/ 27 w 208"/>
              <a:gd name="T43" fmla="*/ 127 h 177"/>
              <a:gd name="T44" fmla="*/ 34 w 208"/>
              <a:gd name="T45" fmla="*/ 116 h 177"/>
              <a:gd name="T46" fmla="*/ 47 w 208"/>
              <a:gd name="T47" fmla="*/ 93 h 177"/>
              <a:gd name="T48" fmla="*/ 33 w 208"/>
              <a:gd name="T49" fmla="*/ 126 h 177"/>
              <a:gd name="T50" fmla="*/ 60 w 208"/>
              <a:gd name="T51" fmla="*/ 86 h 177"/>
              <a:gd name="T52" fmla="*/ 69 w 208"/>
              <a:gd name="T53" fmla="*/ 116 h 177"/>
              <a:gd name="T54" fmla="*/ 93 w 208"/>
              <a:gd name="T55" fmla="*/ 132 h 177"/>
              <a:gd name="T56" fmla="*/ 120 w 208"/>
              <a:gd name="T57" fmla="*/ 131 h 177"/>
              <a:gd name="T58" fmla="*/ 148 w 208"/>
              <a:gd name="T59" fmla="*/ 125 h 177"/>
              <a:gd name="T60" fmla="*/ 161 w 208"/>
              <a:gd name="T61" fmla="*/ 125 h 177"/>
              <a:gd name="T62" fmla="*/ 172 w 208"/>
              <a:gd name="T63" fmla="*/ 132 h 177"/>
              <a:gd name="T64" fmla="*/ 162 w 208"/>
              <a:gd name="T65" fmla="*/ 107 h 177"/>
              <a:gd name="T66" fmla="*/ 171 w 208"/>
              <a:gd name="T67" fmla="*/ 116 h 177"/>
              <a:gd name="T68" fmla="*/ 180 w 208"/>
              <a:gd name="T69" fmla="*/ 132 h 177"/>
              <a:gd name="T70" fmla="*/ 193 w 208"/>
              <a:gd name="T71" fmla="*/ 177 h 177"/>
              <a:gd name="T72" fmla="*/ 192 w 208"/>
              <a:gd name="T73" fmla="*/ 168 h 177"/>
              <a:gd name="T74" fmla="*/ 196 w 208"/>
              <a:gd name="T75" fmla="*/ 136 h 177"/>
              <a:gd name="T76" fmla="*/ 196 w 208"/>
              <a:gd name="T77" fmla="*/ 134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08" h="177">
                <a:moveTo>
                  <a:pt x="196" y="134"/>
                </a:moveTo>
                <a:cubicBezTo>
                  <a:pt x="199" y="121"/>
                  <a:pt x="204" y="108"/>
                  <a:pt x="206" y="95"/>
                </a:cubicBezTo>
                <a:cubicBezTo>
                  <a:pt x="208" y="77"/>
                  <a:pt x="203" y="58"/>
                  <a:pt x="192" y="44"/>
                </a:cubicBezTo>
                <a:cubicBezTo>
                  <a:pt x="182" y="32"/>
                  <a:pt x="168" y="24"/>
                  <a:pt x="155" y="17"/>
                </a:cubicBezTo>
                <a:cubicBezTo>
                  <a:pt x="138" y="9"/>
                  <a:pt x="120" y="4"/>
                  <a:pt x="102" y="2"/>
                </a:cubicBezTo>
                <a:cubicBezTo>
                  <a:pt x="92" y="0"/>
                  <a:pt x="80" y="2"/>
                  <a:pt x="71" y="8"/>
                </a:cubicBezTo>
                <a:cubicBezTo>
                  <a:pt x="69" y="9"/>
                  <a:pt x="63" y="12"/>
                  <a:pt x="63" y="14"/>
                </a:cubicBezTo>
                <a:cubicBezTo>
                  <a:pt x="63" y="10"/>
                  <a:pt x="64" y="6"/>
                  <a:pt x="65" y="2"/>
                </a:cubicBezTo>
                <a:cubicBezTo>
                  <a:pt x="65" y="2"/>
                  <a:pt x="60" y="4"/>
                  <a:pt x="59" y="5"/>
                </a:cubicBezTo>
                <a:cubicBezTo>
                  <a:pt x="57" y="6"/>
                  <a:pt x="55" y="8"/>
                  <a:pt x="54" y="10"/>
                </a:cubicBezTo>
                <a:cubicBezTo>
                  <a:pt x="51" y="13"/>
                  <a:pt x="50" y="18"/>
                  <a:pt x="49" y="22"/>
                </a:cubicBezTo>
                <a:cubicBezTo>
                  <a:pt x="45" y="20"/>
                  <a:pt x="41" y="19"/>
                  <a:pt x="36" y="20"/>
                </a:cubicBezTo>
                <a:cubicBezTo>
                  <a:pt x="32" y="21"/>
                  <a:pt x="28" y="24"/>
                  <a:pt x="26" y="27"/>
                </a:cubicBezTo>
                <a:cubicBezTo>
                  <a:pt x="31" y="26"/>
                  <a:pt x="36" y="28"/>
                  <a:pt x="40" y="30"/>
                </a:cubicBezTo>
                <a:cubicBezTo>
                  <a:pt x="29" y="29"/>
                  <a:pt x="18" y="36"/>
                  <a:pt x="11" y="45"/>
                </a:cubicBezTo>
                <a:cubicBezTo>
                  <a:pt x="1" y="58"/>
                  <a:pt x="0" y="73"/>
                  <a:pt x="1" y="89"/>
                </a:cubicBezTo>
                <a:cubicBezTo>
                  <a:pt x="1" y="101"/>
                  <a:pt x="5" y="114"/>
                  <a:pt x="8" y="125"/>
                </a:cubicBezTo>
                <a:cubicBezTo>
                  <a:pt x="10" y="132"/>
                  <a:pt x="11" y="140"/>
                  <a:pt x="13" y="147"/>
                </a:cubicBezTo>
                <a:cubicBezTo>
                  <a:pt x="14" y="150"/>
                  <a:pt x="15" y="154"/>
                  <a:pt x="16" y="158"/>
                </a:cubicBezTo>
                <a:cubicBezTo>
                  <a:pt x="16" y="160"/>
                  <a:pt x="20" y="166"/>
                  <a:pt x="19" y="168"/>
                </a:cubicBezTo>
                <a:cubicBezTo>
                  <a:pt x="22" y="159"/>
                  <a:pt x="24" y="149"/>
                  <a:pt x="25" y="140"/>
                </a:cubicBezTo>
                <a:cubicBezTo>
                  <a:pt x="25" y="135"/>
                  <a:pt x="25" y="131"/>
                  <a:pt x="27" y="127"/>
                </a:cubicBezTo>
                <a:cubicBezTo>
                  <a:pt x="29" y="123"/>
                  <a:pt x="31" y="120"/>
                  <a:pt x="34" y="116"/>
                </a:cubicBezTo>
                <a:cubicBezTo>
                  <a:pt x="39" y="109"/>
                  <a:pt x="45" y="102"/>
                  <a:pt x="47" y="93"/>
                </a:cubicBezTo>
                <a:cubicBezTo>
                  <a:pt x="46" y="105"/>
                  <a:pt x="42" y="117"/>
                  <a:pt x="33" y="126"/>
                </a:cubicBezTo>
                <a:cubicBezTo>
                  <a:pt x="48" y="118"/>
                  <a:pt x="58" y="103"/>
                  <a:pt x="60" y="86"/>
                </a:cubicBezTo>
                <a:cubicBezTo>
                  <a:pt x="60" y="96"/>
                  <a:pt x="61" y="109"/>
                  <a:pt x="69" y="116"/>
                </a:cubicBezTo>
                <a:cubicBezTo>
                  <a:pt x="76" y="124"/>
                  <a:pt x="82" y="130"/>
                  <a:pt x="93" y="132"/>
                </a:cubicBezTo>
                <a:cubicBezTo>
                  <a:pt x="102" y="134"/>
                  <a:pt x="111" y="133"/>
                  <a:pt x="120" y="131"/>
                </a:cubicBezTo>
                <a:cubicBezTo>
                  <a:pt x="130" y="129"/>
                  <a:pt x="139" y="127"/>
                  <a:pt x="148" y="125"/>
                </a:cubicBezTo>
                <a:cubicBezTo>
                  <a:pt x="152" y="125"/>
                  <a:pt x="157" y="124"/>
                  <a:pt x="161" y="125"/>
                </a:cubicBezTo>
                <a:cubicBezTo>
                  <a:pt x="165" y="126"/>
                  <a:pt x="170" y="128"/>
                  <a:pt x="172" y="132"/>
                </a:cubicBezTo>
                <a:cubicBezTo>
                  <a:pt x="170" y="123"/>
                  <a:pt x="166" y="115"/>
                  <a:pt x="162" y="107"/>
                </a:cubicBezTo>
                <a:cubicBezTo>
                  <a:pt x="166" y="109"/>
                  <a:pt x="169" y="112"/>
                  <a:pt x="171" y="116"/>
                </a:cubicBezTo>
                <a:cubicBezTo>
                  <a:pt x="175" y="121"/>
                  <a:pt x="177" y="126"/>
                  <a:pt x="180" y="132"/>
                </a:cubicBezTo>
                <a:cubicBezTo>
                  <a:pt x="185" y="147"/>
                  <a:pt x="183" y="164"/>
                  <a:pt x="193" y="177"/>
                </a:cubicBezTo>
                <a:cubicBezTo>
                  <a:pt x="191" y="175"/>
                  <a:pt x="192" y="170"/>
                  <a:pt x="192" y="168"/>
                </a:cubicBezTo>
                <a:cubicBezTo>
                  <a:pt x="192" y="157"/>
                  <a:pt x="193" y="147"/>
                  <a:pt x="196" y="136"/>
                </a:cubicBezTo>
                <a:cubicBezTo>
                  <a:pt x="196" y="135"/>
                  <a:pt x="196" y="135"/>
                  <a:pt x="196" y="134"/>
                </a:cubicBezTo>
              </a:path>
            </a:pathLst>
          </a:custGeom>
          <a:solidFill>
            <a:srgbClr val="4F58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" name="Freeform 152">
            <a:extLst>
              <a:ext uri="{FF2B5EF4-FFF2-40B4-BE49-F238E27FC236}">
                <a16:creationId xmlns:a16="http://schemas.microsoft.com/office/drawing/2014/main" id="{A55339FB-385C-4E93-A902-C93CEA000EC7}"/>
              </a:ext>
            </a:extLst>
          </p:cNvPr>
          <p:cNvSpPr>
            <a:spLocks/>
          </p:cNvSpPr>
          <p:nvPr/>
        </p:nvSpPr>
        <p:spPr bwMode="auto">
          <a:xfrm>
            <a:off x="1040813" y="1147990"/>
            <a:ext cx="19050" cy="36513"/>
          </a:xfrm>
          <a:custGeom>
            <a:avLst/>
            <a:gdLst>
              <a:gd name="T0" fmla="*/ 0 w 12"/>
              <a:gd name="T1" fmla="*/ 23 h 23"/>
              <a:gd name="T2" fmla="*/ 0 w 12"/>
              <a:gd name="T3" fmla="*/ 23 h 23"/>
              <a:gd name="T4" fmla="*/ 0 w 12"/>
              <a:gd name="T5" fmla="*/ 21 h 23"/>
              <a:gd name="T6" fmla="*/ 10 w 12"/>
              <a:gd name="T7" fmla="*/ 2 h 23"/>
              <a:gd name="T8" fmla="*/ 12 w 12"/>
              <a:gd name="T9" fmla="*/ 0 h 23"/>
              <a:gd name="T10" fmla="*/ 12 w 12"/>
              <a:gd name="T11" fmla="*/ 2 h 23"/>
              <a:gd name="T12" fmla="*/ 0 w 12"/>
              <a:gd name="T13" fmla="*/ 23 h 23"/>
              <a:gd name="T14" fmla="*/ 0 w 12"/>
              <a:gd name="T15" fmla="*/ 2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" h="23">
                <a:moveTo>
                  <a:pt x="0" y="23"/>
                </a:moveTo>
                <a:lnTo>
                  <a:pt x="0" y="23"/>
                </a:lnTo>
                <a:lnTo>
                  <a:pt x="0" y="21"/>
                </a:lnTo>
                <a:lnTo>
                  <a:pt x="10" y="2"/>
                </a:lnTo>
                <a:lnTo>
                  <a:pt x="12" y="0"/>
                </a:lnTo>
                <a:lnTo>
                  <a:pt x="12" y="2"/>
                </a:lnTo>
                <a:lnTo>
                  <a:pt x="0" y="23"/>
                </a:lnTo>
                <a:lnTo>
                  <a:pt x="0" y="2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0" name="Freeform 153">
            <a:extLst>
              <a:ext uri="{FF2B5EF4-FFF2-40B4-BE49-F238E27FC236}">
                <a16:creationId xmlns:a16="http://schemas.microsoft.com/office/drawing/2014/main" id="{CD5324AC-4B2F-47AC-ACAF-53E259BA8000}"/>
              </a:ext>
            </a:extLst>
          </p:cNvPr>
          <p:cNvSpPr>
            <a:spLocks/>
          </p:cNvSpPr>
          <p:nvPr/>
        </p:nvSpPr>
        <p:spPr bwMode="auto">
          <a:xfrm>
            <a:off x="1040813" y="1147990"/>
            <a:ext cx="19050" cy="36513"/>
          </a:xfrm>
          <a:custGeom>
            <a:avLst/>
            <a:gdLst>
              <a:gd name="T0" fmla="*/ 0 w 12"/>
              <a:gd name="T1" fmla="*/ 23 h 23"/>
              <a:gd name="T2" fmla="*/ 0 w 12"/>
              <a:gd name="T3" fmla="*/ 23 h 23"/>
              <a:gd name="T4" fmla="*/ 0 w 12"/>
              <a:gd name="T5" fmla="*/ 21 h 23"/>
              <a:gd name="T6" fmla="*/ 10 w 12"/>
              <a:gd name="T7" fmla="*/ 2 h 23"/>
              <a:gd name="T8" fmla="*/ 12 w 12"/>
              <a:gd name="T9" fmla="*/ 0 h 23"/>
              <a:gd name="T10" fmla="*/ 12 w 12"/>
              <a:gd name="T11" fmla="*/ 2 h 23"/>
              <a:gd name="T12" fmla="*/ 0 w 12"/>
              <a:gd name="T13" fmla="*/ 23 h 23"/>
              <a:gd name="T14" fmla="*/ 0 w 12"/>
              <a:gd name="T15" fmla="*/ 2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" h="23">
                <a:moveTo>
                  <a:pt x="0" y="23"/>
                </a:moveTo>
                <a:lnTo>
                  <a:pt x="0" y="23"/>
                </a:lnTo>
                <a:lnTo>
                  <a:pt x="0" y="21"/>
                </a:lnTo>
                <a:lnTo>
                  <a:pt x="10" y="2"/>
                </a:lnTo>
                <a:lnTo>
                  <a:pt x="12" y="0"/>
                </a:lnTo>
                <a:lnTo>
                  <a:pt x="12" y="2"/>
                </a:lnTo>
                <a:lnTo>
                  <a:pt x="0" y="23"/>
                </a:lnTo>
                <a:lnTo>
                  <a:pt x="0" y="2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" name="Freeform 154">
            <a:extLst>
              <a:ext uri="{FF2B5EF4-FFF2-40B4-BE49-F238E27FC236}">
                <a16:creationId xmlns:a16="http://schemas.microsoft.com/office/drawing/2014/main" id="{060502EB-9822-419B-B1E6-8A2FF9833DA6}"/>
              </a:ext>
            </a:extLst>
          </p:cNvPr>
          <p:cNvSpPr>
            <a:spLocks/>
          </p:cNvSpPr>
          <p:nvPr/>
        </p:nvSpPr>
        <p:spPr bwMode="auto">
          <a:xfrm>
            <a:off x="1026525" y="1147990"/>
            <a:ext cx="19050" cy="36513"/>
          </a:xfrm>
          <a:custGeom>
            <a:avLst/>
            <a:gdLst>
              <a:gd name="T0" fmla="*/ 0 w 12"/>
              <a:gd name="T1" fmla="*/ 23 h 23"/>
              <a:gd name="T2" fmla="*/ 0 w 12"/>
              <a:gd name="T3" fmla="*/ 23 h 23"/>
              <a:gd name="T4" fmla="*/ 0 w 12"/>
              <a:gd name="T5" fmla="*/ 21 h 23"/>
              <a:gd name="T6" fmla="*/ 9 w 12"/>
              <a:gd name="T7" fmla="*/ 2 h 23"/>
              <a:gd name="T8" fmla="*/ 12 w 12"/>
              <a:gd name="T9" fmla="*/ 0 h 23"/>
              <a:gd name="T10" fmla="*/ 12 w 12"/>
              <a:gd name="T11" fmla="*/ 2 h 23"/>
              <a:gd name="T12" fmla="*/ 0 w 12"/>
              <a:gd name="T13" fmla="*/ 23 h 23"/>
              <a:gd name="T14" fmla="*/ 0 w 12"/>
              <a:gd name="T15" fmla="*/ 2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" h="23">
                <a:moveTo>
                  <a:pt x="0" y="23"/>
                </a:moveTo>
                <a:lnTo>
                  <a:pt x="0" y="23"/>
                </a:lnTo>
                <a:lnTo>
                  <a:pt x="0" y="21"/>
                </a:lnTo>
                <a:lnTo>
                  <a:pt x="9" y="2"/>
                </a:lnTo>
                <a:lnTo>
                  <a:pt x="12" y="0"/>
                </a:lnTo>
                <a:lnTo>
                  <a:pt x="12" y="2"/>
                </a:lnTo>
                <a:lnTo>
                  <a:pt x="0" y="23"/>
                </a:lnTo>
                <a:lnTo>
                  <a:pt x="0" y="2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2" name="Freeform 155">
            <a:extLst>
              <a:ext uri="{FF2B5EF4-FFF2-40B4-BE49-F238E27FC236}">
                <a16:creationId xmlns:a16="http://schemas.microsoft.com/office/drawing/2014/main" id="{AA4D3FF4-BC14-4304-AE10-6D2505FF74C2}"/>
              </a:ext>
            </a:extLst>
          </p:cNvPr>
          <p:cNvSpPr>
            <a:spLocks/>
          </p:cNvSpPr>
          <p:nvPr/>
        </p:nvSpPr>
        <p:spPr bwMode="auto">
          <a:xfrm>
            <a:off x="1026525" y="1147990"/>
            <a:ext cx="19050" cy="36513"/>
          </a:xfrm>
          <a:custGeom>
            <a:avLst/>
            <a:gdLst>
              <a:gd name="T0" fmla="*/ 0 w 12"/>
              <a:gd name="T1" fmla="*/ 23 h 23"/>
              <a:gd name="T2" fmla="*/ 0 w 12"/>
              <a:gd name="T3" fmla="*/ 23 h 23"/>
              <a:gd name="T4" fmla="*/ 0 w 12"/>
              <a:gd name="T5" fmla="*/ 21 h 23"/>
              <a:gd name="T6" fmla="*/ 9 w 12"/>
              <a:gd name="T7" fmla="*/ 2 h 23"/>
              <a:gd name="T8" fmla="*/ 12 w 12"/>
              <a:gd name="T9" fmla="*/ 0 h 23"/>
              <a:gd name="T10" fmla="*/ 12 w 12"/>
              <a:gd name="T11" fmla="*/ 2 h 23"/>
              <a:gd name="T12" fmla="*/ 0 w 12"/>
              <a:gd name="T13" fmla="*/ 23 h 23"/>
              <a:gd name="T14" fmla="*/ 0 w 12"/>
              <a:gd name="T15" fmla="*/ 2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" h="23">
                <a:moveTo>
                  <a:pt x="0" y="23"/>
                </a:moveTo>
                <a:lnTo>
                  <a:pt x="0" y="23"/>
                </a:lnTo>
                <a:lnTo>
                  <a:pt x="0" y="21"/>
                </a:lnTo>
                <a:lnTo>
                  <a:pt x="9" y="2"/>
                </a:lnTo>
                <a:lnTo>
                  <a:pt x="12" y="0"/>
                </a:lnTo>
                <a:lnTo>
                  <a:pt x="12" y="2"/>
                </a:lnTo>
                <a:lnTo>
                  <a:pt x="0" y="23"/>
                </a:lnTo>
                <a:lnTo>
                  <a:pt x="0" y="2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3" name="Freeform 156">
            <a:extLst>
              <a:ext uri="{FF2B5EF4-FFF2-40B4-BE49-F238E27FC236}">
                <a16:creationId xmlns:a16="http://schemas.microsoft.com/office/drawing/2014/main" id="{F86D9D0E-3904-41E1-8BA3-07AE9488DE6C}"/>
              </a:ext>
            </a:extLst>
          </p:cNvPr>
          <p:cNvSpPr>
            <a:spLocks/>
          </p:cNvSpPr>
          <p:nvPr/>
        </p:nvSpPr>
        <p:spPr bwMode="auto">
          <a:xfrm>
            <a:off x="1010650" y="1147990"/>
            <a:ext cx="19050" cy="36513"/>
          </a:xfrm>
          <a:custGeom>
            <a:avLst/>
            <a:gdLst>
              <a:gd name="T0" fmla="*/ 0 w 12"/>
              <a:gd name="T1" fmla="*/ 23 h 23"/>
              <a:gd name="T2" fmla="*/ 0 w 12"/>
              <a:gd name="T3" fmla="*/ 23 h 23"/>
              <a:gd name="T4" fmla="*/ 0 w 12"/>
              <a:gd name="T5" fmla="*/ 21 h 23"/>
              <a:gd name="T6" fmla="*/ 10 w 12"/>
              <a:gd name="T7" fmla="*/ 2 h 23"/>
              <a:gd name="T8" fmla="*/ 12 w 12"/>
              <a:gd name="T9" fmla="*/ 0 h 23"/>
              <a:gd name="T10" fmla="*/ 12 w 12"/>
              <a:gd name="T11" fmla="*/ 2 h 23"/>
              <a:gd name="T12" fmla="*/ 0 w 12"/>
              <a:gd name="T13" fmla="*/ 23 h 23"/>
              <a:gd name="T14" fmla="*/ 0 w 12"/>
              <a:gd name="T15" fmla="*/ 2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" h="23">
                <a:moveTo>
                  <a:pt x="0" y="23"/>
                </a:moveTo>
                <a:lnTo>
                  <a:pt x="0" y="23"/>
                </a:lnTo>
                <a:lnTo>
                  <a:pt x="0" y="21"/>
                </a:lnTo>
                <a:lnTo>
                  <a:pt x="10" y="2"/>
                </a:lnTo>
                <a:lnTo>
                  <a:pt x="12" y="0"/>
                </a:lnTo>
                <a:lnTo>
                  <a:pt x="12" y="2"/>
                </a:lnTo>
                <a:lnTo>
                  <a:pt x="0" y="23"/>
                </a:lnTo>
                <a:lnTo>
                  <a:pt x="0" y="2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" name="Freeform 157">
            <a:extLst>
              <a:ext uri="{FF2B5EF4-FFF2-40B4-BE49-F238E27FC236}">
                <a16:creationId xmlns:a16="http://schemas.microsoft.com/office/drawing/2014/main" id="{0021EB10-D053-45C7-8EF3-C5265A141401}"/>
              </a:ext>
            </a:extLst>
          </p:cNvPr>
          <p:cNvSpPr>
            <a:spLocks/>
          </p:cNvSpPr>
          <p:nvPr/>
        </p:nvSpPr>
        <p:spPr bwMode="auto">
          <a:xfrm>
            <a:off x="1010650" y="1147990"/>
            <a:ext cx="19050" cy="36513"/>
          </a:xfrm>
          <a:custGeom>
            <a:avLst/>
            <a:gdLst>
              <a:gd name="T0" fmla="*/ 0 w 12"/>
              <a:gd name="T1" fmla="*/ 23 h 23"/>
              <a:gd name="T2" fmla="*/ 0 w 12"/>
              <a:gd name="T3" fmla="*/ 23 h 23"/>
              <a:gd name="T4" fmla="*/ 0 w 12"/>
              <a:gd name="T5" fmla="*/ 21 h 23"/>
              <a:gd name="T6" fmla="*/ 10 w 12"/>
              <a:gd name="T7" fmla="*/ 2 h 23"/>
              <a:gd name="T8" fmla="*/ 12 w 12"/>
              <a:gd name="T9" fmla="*/ 0 h 23"/>
              <a:gd name="T10" fmla="*/ 12 w 12"/>
              <a:gd name="T11" fmla="*/ 2 h 23"/>
              <a:gd name="T12" fmla="*/ 0 w 12"/>
              <a:gd name="T13" fmla="*/ 23 h 23"/>
              <a:gd name="T14" fmla="*/ 0 w 12"/>
              <a:gd name="T15" fmla="*/ 2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" h="23">
                <a:moveTo>
                  <a:pt x="0" y="23"/>
                </a:moveTo>
                <a:lnTo>
                  <a:pt x="0" y="23"/>
                </a:lnTo>
                <a:lnTo>
                  <a:pt x="0" y="21"/>
                </a:lnTo>
                <a:lnTo>
                  <a:pt x="10" y="2"/>
                </a:lnTo>
                <a:lnTo>
                  <a:pt x="12" y="0"/>
                </a:lnTo>
                <a:lnTo>
                  <a:pt x="12" y="2"/>
                </a:lnTo>
                <a:lnTo>
                  <a:pt x="0" y="23"/>
                </a:lnTo>
                <a:lnTo>
                  <a:pt x="0" y="2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5" name="Freeform 158">
            <a:extLst>
              <a:ext uri="{FF2B5EF4-FFF2-40B4-BE49-F238E27FC236}">
                <a16:creationId xmlns:a16="http://schemas.microsoft.com/office/drawing/2014/main" id="{7FBDA467-AF72-40E7-A2BD-3464723EE828}"/>
              </a:ext>
            </a:extLst>
          </p:cNvPr>
          <p:cNvSpPr>
            <a:spLocks/>
          </p:cNvSpPr>
          <p:nvPr/>
        </p:nvSpPr>
        <p:spPr bwMode="auto">
          <a:xfrm>
            <a:off x="996363" y="1147990"/>
            <a:ext cx="19050" cy="36513"/>
          </a:xfrm>
          <a:custGeom>
            <a:avLst/>
            <a:gdLst>
              <a:gd name="T0" fmla="*/ 0 w 12"/>
              <a:gd name="T1" fmla="*/ 23 h 23"/>
              <a:gd name="T2" fmla="*/ 0 w 12"/>
              <a:gd name="T3" fmla="*/ 23 h 23"/>
              <a:gd name="T4" fmla="*/ 0 w 12"/>
              <a:gd name="T5" fmla="*/ 21 h 23"/>
              <a:gd name="T6" fmla="*/ 9 w 12"/>
              <a:gd name="T7" fmla="*/ 2 h 23"/>
              <a:gd name="T8" fmla="*/ 12 w 12"/>
              <a:gd name="T9" fmla="*/ 0 h 23"/>
              <a:gd name="T10" fmla="*/ 12 w 12"/>
              <a:gd name="T11" fmla="*/ 2 h 23"/>
              <a:gd name="T12" fmla="*/ 0 w 12"/>
              <a:gd name="T13" fmla="*/ 23 h 23"/>
              <a:gd name="T14" fmla="*/ 0 w 12"/>
              <a:gd name="T15" fmla="*/ 2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" h="23">
                <a:moveTo>
                  <a:pt x="0" y="23"/>
                </a:moveTo>
                <a:lnTo>
                  <a:pt x="0" y="23"/>
                </a:lnTo>
                <a:lnTo>
                  <a:pt x="0" y="21"/>
                </a:lnTo>
                <a:lnTo>
                  <a:pt x="9" y="2"/>
                </a:lnTo>
                <a:lnTo>
                  <a:pt x="12" y="0"/>
                </a:lnTo>
                <a:lnTo>
                  <a:pt x="12" y="2"/>
                </a:lnTo>
                <a:lnTo>
                  <a:pt x="0" y="23"/>
                </a:lnTo>
                <a:lnTo>
                  <a:pt x="0" y="2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6" name="Freeform 159">
            <a:extLst>
              <a:ext uri="{FF2B5EF4-FFF2-40B4-BE49-F238E27FC236}">
                <a16:creationId xmlns:a16="http://schemas.microsoft.com/office/drawing/2014/main" id="{47C4E937-619A-49F3-B94B-803DAC7CCDAB}"/>
              </a:ext>
            </a:extLst>
          </p:cNvPr>
          <p:cNvSpPr>
            <a:spLocks/>
          </p:cNvSpPr>
          <p:nvPr/>
        </p:nvSpPr>
        <p:spPr bwMode="auto">
          <a:xfrm>
            <a:off x="996363" y="1147990"/>
            <a:ext cx="19050" cy="36513"/>
          </a:xfrm>
          <a:custGeom>
            <a:avLst/>
            <a:gdLst>
              <a:gd name="T0" fmla="*/ 0 w 12"/>
              <a:gd name="T1" fmla="*/ 23 h 23"/>
              <a:gd name="T2" fmla="*/ 0 w 12"/>
              <a:gd name="T3" fmla="*/ 23 h 23"/>
              <a:gd name="T4" fmla="*/ 0 w 12"/>
              <a:gd name="T5" fmla="*/ 21 h 23"/>
              <a:gd name="T6" fmla="*/ 9 w 12"/>
              <a:gd name="T7" fmla="*/ 2 h 23"/>
              <a:gd name="T8" fmla="*/ 12 w 12"/>
              <a:gd name="T9" fmla="*/ 0 h 23"/>
              <a:gd name="T10" fmla="*/ 12 w 12"/>
              <a:gd name="T11" fmla="*/ 2 h 23"/>
              <a:gd name="T12" fmla="*/ 0 w 12"/>
              <a:gd name="T13" fmla="*/ 23 h 23"/>
              <a:gd name="T14" fmla="*/ 0 w 12"/>
              <a:gd name="T15" fmla="*/ 2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" h="23">
                <a:moveTo>
                  <a:pt x="0" y="23"/>
                </a:moveTo>
                <a:lnTo>
                  <a:pt x="0" y="23"/>
                </a:lnTo>
                <a:lnTo>
                  <a:pt x="0" y="21"/>
                </a:lnTo>
                <a:lnTo>
                  <a:pt x="9" y="2"/>
                </a:lnTo>
                <a:lnTo>
                  <a:pt x="12" y="0"/>
                </a:lnTo>
                <a:lnTo>
                  <a:pt x="12" y="2"/>
                </a:lnTo>
                <a:lnTo>
                  <a:pt x="0" y="23"/>
                </a:lnTo>
                <a:lnTo>
                  <a:pt x="0" y="2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7" name="Freeform 160">
            <a:extLst>
              <a:ext uri="{FF2B5EF4-FFF2-40B4-BE49-F238E27FC236}">
                <a16:creationId xmlns:a16="http://schemas.microsoft.com/office/drawing/2014/main" id="{5450B8E9-CB03-43C0-84A7-9867EB290AF0}"/>
              </a:ext>
            </a:extLst>
          </p:cNvPr>
          <p:cNvSpPr>
            <a:spLocks/>
          </p:cNvSpPr>
          <p:nvPr/>
        </p:nvSpPr>
        <p:spPr bwMode="auto">
          <a:xfrm>
            <a:off x="977313" y="1147990"/>
            <a:ext cx="22225" cy="36513"/>
          </a:xfrm>
          <a:custGeom>
            <a:avLst/>
            <a:gdLst>
              <a:gd name="T0" fmla="*/ 2 w 14"/>
              <a:gd name="T1" fmla="*/ 23 h 23"/>
              <a:gd name="T2" fmla="*/ 2 w 14"/>
              <a:gd name="T3" fmla="*/ 23 h 23"/>
              <a:gd name="T4" fmla="*/ 0 w 14"/>
              <a:gd name="T5" fmla="*/ 21 h 23"/>
              <a:gd name="T6" fmla="*/ 12 w 14"/>
              <a:gd name="T7" fmla="*/ 2 h 23"/>
              <a:gd name="T8" fmla="*/ 14 w 14"/>
              <a:gd name="T9" fmla="*/ 0 h 23"/>
              <a:gd name="T10" fmla="*/ 14 w 14"/>
              <a:gd name="T11" fmla="*/ 2 h 23"/>
              <a:gd name="T12" fmla="*/ 2 w 14"/>
              <a:gd name="T13" fmla="*/ 23 h 23"/>
              <a:gd name="T14" fmla="*/ 2 w 14"/>
              <a:gd name="T15" fmla="*/ 2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" h="23">
                <a:moveTo>
                  <a:pt x="2" y="23"/>
                </a:moveTo>
                <a:lnTo>
                  <a:pt x="2" y="23"/>
                </a:lnTo>
                <a:lnTo>
                  <a:pt x="0" y="21"/>
                </a:lnTo>
                <a:lnTo>
                  <a:pt x="12" y="2"/>
                </a:lnTo>
                <a:lnTo>
                  <a:pt x="14" y="0"/>
                </a:lnTo>
                <a:lnTo>
                  <a:pt x="14" y="2"/>
                </a:lnTo>
                <a:lnTo>
                  <a:pt x="2" y="23"/>
                </a:lnTo>
                <a:lnTo>
                  <a:pt x="2" y="2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8" name="Freeform 161">
            <a:extLst>
              <a:ext uri="{FF2B5EF4-FFF2-40B4-BE49-F238E27FC236}">
                <a16:creationId xmlns:a16="http://schemas.microsoft.com/office/drawing/2014/main" id="{63B7B568-B33D-4569-8B8B-82EE672DA1DE}"/>
              </a:ext>
            </a:extLst>
          </p:cNvPr>
          <p:cNvSpPr>
            <a:spLocks/>
          </p:cNvSpPr>
          <p:nvPr/>
        </p:nvSpPr>
        <p:spPr bwMode="auto">
          <a:xfrm>
            <a:off x="977313" y="1147990"/>
            <a:ext cx="22225" cy="36513"/>
          </a:xfrm>
          <a:custGeom>
            <a:avLst/>
            <a:gdLst>
              <a:gd name="T0" fmla="*/ 2 w 14"/>
              <a:gd name="T1" fmla="*/ 23 h 23"/>
              <a:gd name="T2" fmla="*/ 2 w 14"/>
              <a:gd name="T3" fmla="*/ 23 h 23"/>
              <a:gd name="T4" fmla="*/ 0 w 14"/>
              <a:gd name="T5" fmla="*/ 21 h 23"/>
              <a:gd name="T6" fmla="*/ 12 w 14"/>
              <a:gd name="T7" fmla="*/ 2 h 23"/>
              <a:gd name="T8" fmla="*/ 14 w 14"/>
              <a:gd name="T9" fmla="*/ 0 h 23"/>
              <a:gd name="T10" fmla="*/ 14 w 14"/>
              <a:gd name="T11" fmla="*/ 2 h 23"/>
              <a:gd name="T12" fmla="*/ 2 w 14"/>
              <a:gd name="T13" fmla="*/ 23 h 23"/>
              <a:gd name="T14" fmla="*/ 2 w 14"/>
              <a:gd name="T15" fmla="*/ 2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" h="23">
                <a:moveTo>
                  <a:pt x="2" y="23"/>
                </a:moveTo>
                <a:lnTo>
                  <a:pt x="2" y="23"/>
                </a:lnTo>
                <a:lnTo>
                  <a:pt x="0" y="21"/>
                </a:lnTo>
                <a:lnTo>
                  <a:pt x="12" y="2"/>
                </a:lnTo>
                <a:lnTo>
                  <a:pt x="14" y="0"/>
                </a:lnTo>
                <a:lnTo>
                  <a:pt x="14" y="2"/>
                </a:lnTo>
                <a:lnTo>
                  <a:pt x="2" y="23"/>
                </a:lnTo>
                <a:lnTo>
                  <a:pt x="2" y="2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9" name="Freeform 162">
            <a:extLst>
              <a:ext uri="{FF2B5EF4-FFF2-40B4-BE49-F238E27FC236}">
                <a16:creationId xmlns:a16="http://schemas.microsoft.com/office/drawing/2014/main" id="{70C873DE-C722-468F-92EF-2AEF570F8023}"/>
              </a:ext>
            </a:extLst>
          </p:cNvPr>
          <p:cNvSpPr>
            <a:spLocks/>
          </p:cNvSpPr>
          <p:nvPr/>
        </p:nvSpPr>
        <p:spPr bwMode="auto">
          <a:xfrm>
            <a:off x="909050" y="1173390"/>
            <a:ext cx="139700" cy="41275"/>
          </a:xfrm>
          <a:custGeom>
            <a:avLst/>
            <a:gdLst>
              <a:gd name="T0" fmla="*/ 1 w 37"/>
              <a:gd name="T1" fmla="*/ 0 h 11"/>
              <a:gd name="T2" fmla="*/ 0 w 37"/>
              <a:gd name="T3" fmla="*/ 3 h 11"/>
              <a:gd name="T4" fmla="*/ 18 w 37"/>
              <a:gd name="T5" fmla="*/ 11 h 11"/>
              <a:gd name="T6" fmla="*/ 37 w 37"/>
              <a:gd name="T7" fmla="*/ 3 h 11"/>
              <a:gd name="T8" fmla="*/ 37 w 37"/>
              <a:gd name="T9" fmla="*/ 2 h 11"/>
              <a:gd name="T10" fmla="*/ 36 w 37"/>
              <a:gd name="T11" fmla="*/ 2 h 11"/>
              <a:gd name="T12" fmla="*/ 35 w 37"/>
              <a:gd name="T13" fmla="*/ 3 h 11"/>
              <a:gd name="T14" fmla="*/ 35 w 37"/>
              <a:gd name="T15" fmla="*/ 3 h 11"/>
              <a:gd name="T16" fmla="*/ 35 w 37"/>
              <a:gd name="T17" fmla="*/ 3 h 11"/>
              <a:gd name="T18" fmla="*/ 35 w 37"/>
              <a:gd name="T19" fmla="*/ 2 h 11"/>
              <a:gd name="T20" fmla="*/ 35 w 37"/>
              <a:gd name="T21" fmla="*/ 2 h 11"/>
              <a:gd name="T22" fmla="*/ 32 w 37"/>
              <a:gd name="T23" fmla="*/ 2 h 11"/>
              <a:gd name="T24" fmla="*/ 31 w 37"/>
              <a:gd name="T25" fmla="*/ 3 h 11"/>
              <a:gd name="T26" fmla="*/ 31 w 37"/>
              <a:gd name="T27" fmla="*/ 3 h 11"/>
              <a:gd name="T28" fmla="*/ 31 w 37"/>
              <a:gd name="T29" fmla="*/ 3 h 11"/>
              <a:gd name="T30" fmla="*/ 31 w 37"/>
              <a:gd name="T31" fmla="*/ 2 h 11"/>
              <a:gd name="T32" fmla="*/ 31 w 37"/>
              <a:gd name="T33" fmla="*/ 2 h 11"/>
              <a:gd name="T34" fmla="*/ 28 w 37"/>
              <a:gd name="T35" fmla="*/ 2 h 11"/>
              <a:gd name="T36" fmla="*/ 27 w 37"/>
              <a:gd name="T37" fmla="*/ 3 h 11"/>
              <a:gd name="T38" fmla="*/ 27 w 37"/>
              <a:gd name="T39" fmla="*/ 3 h 11"/>
              <a:gd name="T40" fmla="*/ 27 w 37"/>
              <a:gd name="T41" fmla="*/ 3 h 11"/>
              <a:gd name="T42" fmla="*/ 27 w 37"/>
              <a:gd name="T43" fmla="*/ 2 h 11"/>
              <a:gd name="T44" fmla="*/ 27 w 37"/>
              <a:gd name="T45" fmla="*/ 2 h 11"/>
              <a:gd name="T46" fmla="*/ 24 w 37"/>
              <a:gd name="T47" fmla="*/ 2 h 11"/>
              <a:gd name="T48" fmla="*/ 23 w 37"/>
              <a:gd name="T49" fmla="*/ 3 h 11"/>
              <a:gd name="T50" fmla="*/ 23 w 37"/>
              <a:gd name="T51" fmla="*/ 3 h 11"/>
              <a:gd name="T52" fmla="*/ 23 w 37"/>
              <a:gd name="T53" fmla="*/ 3 h 11"/>
              <a:gd name="T54" fmla="*/ 23 w 37"/>
              <a:gd name="T55" fmla="*/ 2 h 11"/>
              <a:gd name="T56" fmla="*/ 23 w 37"/>
              <a:gd name="T57" fmla="*/ 2 h 11"/>
              <a:gd name="T58" fmla="*/ 20 w 37"/>
              <a:gd name="T59" fmla="*/ 2 h 11"/>
              <a:gd name="T60" fmla="*/ 19 w 37"/>
              <a:gd name="T61" fmla="*/ 3 h 11"/>
              <a:gd name="T62" fmla="*/ 19 w 37"/>
              <a:gd name="T63" fmla="*/ 3 h 11"/>
              <a:gd name="T64" fmla="*/ 19 w 37"/>
              <a:gd name="T65" fmla="*/ 3 h 11"/>
              <a:gd name="T66" fmla="*/ 18 w 37"/>
              <a:gd name="T67" fmla="*/ 2 h 11"/>
              <a:gd name="T68" fmla="*/ 19 w 37"/>
              <a:gd name="T69" fmla="*/ 2 h 11"/>
              <a:gd name="T70" fmla="*/ 7 w 37"/>
              <a:gd name="T71" fmla="*/ 2 h 11"/>
              <a:gd name="T72" fmla="*/ 1 w 37"/>
              <a:gd name="T73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37" h="11">
                <a:moveTo>
                  <a:pt x="1" y="0"/>
                </a:moveTo>
                <a:cubicBezTo>
                  <a:pt x="0" y="1"/>
                  <a:pt x="0" y="2"/>
                  <a:pt x="0" y="3"/>
                </a:cubicBezTo>
                <a:cubicBezTo>
                  <a:pt x="0" y="7"/>
                  <a:pt x="8" y="11"/>
                  <a:pt x="18" y="11"/>
                </a:cubicBezTo>
                <a:cubicBezTo>
                  <a:pt x="28" y="11"/>
                  <a:pt x="37" y="7"/>
                  <a:pt x="37" y="3"/>
                </a:cubicBezTo>
                <a:cubicBezTo>
                  <a:pt x="37" y="2"/>
                  <a:pt x="37" y="2"/>
                  <a:pt x="37" y="2"/>
                </a:cubicBezTo>
                <a:cubicBezTo>
                  <a:pt x="36" y="2"/>
                  <a:pt x="36" y="2"/>
                  <a:pt x="36" y="2"/>
                </a:cubicBezTo>
                <a:cubicBezTo>
                  <a:pt x="35" y="3"/>
                  <a:pt x="35" y="3"/>
                  <a:pt x="35" y="3"/>
                </a:cubicBezTo>
                <a:cubicBezTo>
                  <a:pt x="35" y="3"/>
                  <a:pt x="35" y="3"/>
                  <a:pt x="35" y="3"/>
                </a:cubicBezTo>
                <a:cubicBezTo>
                  <a:pt x="35" y="3"/>
                  <a:pt x="35" y="3"/>
                  <a:pt x="35" y="3"/>
                </a:cubicBezTo>
                <a:cubicBezTo>
                  <a:pt x="35" y="2"/>
                  <a:pt x="35" y="2"/>
                  <a:pt x="35" y="2"/>
                </a:cubicBezTo>
                <a:cubicBezTo>
                  <a:pt x="35" y="2"/>
                  <a:pt x="35" y="2"/>
                  <a:pt x="35" y="2"/>
                </a:cubicBezTo>
                <a:cubicBezTo>
                  <a:pt x="32" y="2"/>
                  <a:pt x="32" y="2"/>
                  <a:pt x="32" y="2"/>
                </a:cubicBezTo>
                <a:cubicBezTo>
                  <a:pt x="31" y="3"/>
                  <a:pt x="31" y="3"/>
                  <a:pt x="31" y="3"/>
                </a:cubicBezTo>
                <a:cubicBezTo>
                  <a:pt x="31" y="3"/>
                  <a:pt x="31" y="3"/>
                  <a:pt x="31" y="3"/>
                </a:cubicBezTo>
                <a:cubicBezTo>
                  <a:pt x="31" y="3"/>
                  <a:pt x="31" y="3"/>
                  <a:pt x="31" y="3"/>
                </a:cubicBezTo>
                <a:cubicBezTo>
                  <a:pt x="31" y="2"/>
                  <a:pt x="31" y="2"/>
                  <a:pt x="31" y="2"/>
                </a:cubicBezTo>
                <a:cubicBezTo>
                  <a:pt x="31" y="2"/>
                  <a:pt x="31" y="2"/>
                  <a:pt x="31" y="2"/>
                </a:cubicBezTo>
                <a:cubicBezTo>
                  <a:pt x="28" y="2"/>
                  <a:pt x="28" y="2"/>
                  <a:pt x="28" y="2"/>
                </a:cubicBezTo>
                <a:cubicBezTo>
                  <a:pt x="27" y="3"/>
                  <a:pt x="27" y="3"/>
                  <a:pt x="27" y="3"/>
                </a:cubicBezTo>
                <a:cubicBezTo>
                  <a:pt x="27" y="3"/>
                  <a:pt x="27" y="3"/>
                  <a:pt x="27" y="3"/>
                </a:cubicBezTo>
                <a:cubicBezTo>
                  <a:pt x="27" y="3"/>
                  <a:pt x="27" y="3"/>
                  <a:pt x="27" y="3"/>
                </a:cubicBezTo>
                <a:cubicBezTo>
                  <a:pt x="27" y="2"/>
                  <a:pt x="27" y="2"/>
                  <a:pt x="27" y="2"/>
                </a:cubicBezTo>
                <a:cubicBezTo>
                  <a:pt x="27" y="2"/>
                  <a:pt x="27" y="2"/>
                  <a:pt x="27" y="2"/>
                </a:cubicBezTo>
                <a:cubicBezTo>
                  <a:pt x="24" y="2"/>
                  <a:pt x="24" y="2"/>
                  <a:pt x="24" y="2"/>
                </a:cubicBezTo>
                <a:cubicBezTo>
                  <a:pt x="23" y="3"/>
                  <a:pt x="23" y="3"/>
                  <a:pt x="23" y="3"/>
                </a:cubicBezTo>
                <a:cubicBezTo>
                  <a:pt x="23" y="3"/>
                  <a:pt x="23" y="3"/>
                  <a:pt x="23" y="3"/>
                </a:cubicBezTo>
                <a:cubicBezTo>
                  <a:pt x="23" y="3"/>
                  <a:pt x="23" y="3"/>
                  <a:pt x="23" y="3"/>
                </a:cubicBezTo>
                <a:cubicBezTo>
                  <a:pt x="23" y="2"/>
                  <a:pt x="23" y="2"/>
                  <a:pt x="23" y="2"/>
                </a:cubicBezTo>
                <a:cubicBezTo>
                  <a:pt x="23" y="2"/>
                  <a:pt x="23" y="2"/>
                  <a:pt x="23" y="2"/>
                </a:cubicBezTo>
                <a:cubicBezTo>
                  <a:pt x="20" y="2"/>
                  <a:pt x="20" y="2"/>
                  <a:pt x="20" y="2"/>
                </a:cubicBezTo>
                <a:cubicBezTo>
                  <a:pt x="19" y="3"/>
                  <a:pt x="19" y="3"/>
                  <a:pt x="19" y="3"/>
                </a:cubicBezTo>
                <a:cubicBezTo>
                  <a:pt x="19" y="3"/>
                  <a:pt x="19" y="3"/>
                  <a:pt x="19" y="3"/>
                </a:cubicBezTo>
                <a:cubicBezTo>
                  <a:pt x="19" y="3"/>
                  <a:pt x="19" y="3"/>
                  <a:pt x="19" y="3"/>
                </a:cubicBezTo>
                <a:cubicBezTo>
                  <a:pt x="18" y="2"/>
                  <a:pt x="18" y="2"/>
                  <a:pt x="18" y="2"/>
                </a:cubicBezTo>
                <a:cubicBezTo>
                  <a:pt x="19" y="2"/>
                  <a:pt x="19" y="2"/>
                  <a:pt x="19" y="2"/>
                </a:cubicBezTo>
                <a:cubicBezTo>
                  <a:pt x="7" y="2"/>
                  <a:pt x="7" y="2"/>
                  <a:pt x="7" y="2"/>
                </a:cubicBezTo>
                <a:cubicBezTo>
                  <a:pt x="5" y="2"/>
                  <a:pt x="3" y="1"/>
                  <a:pt x="1" y="0"/>
                </a:cubicBezTo>
              </a:path>
            </a:pathLst>
          </a:custGeom>
          <a:solidFill>
            <a:srgbClr val="EED1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0" name="Freeform 163">
            <a:extLst>
              <a:ext uri="{FF2B5EF4-FFF2-40B4-BE49-F238E27FC236}">
                <a16:creationId xmlns:a16="http://schemas.microsoft.com/office/drawing/2014/main" id="{AFD818C3-FD86-4800-9453-F51CE4B68E01}"/>
              </a:ext>
            </a:extLst>
          </p:cNvPr>
          <p:cNvSpPr>
            <a:spLocks/>
          </p:cNvSpPr>
          <p:nvPr/>
        </p:nvSpPr>
        <p:spPr bwMode="auto">
          <a:xfrm>
            <a:off x="1040813" y="1181327"/>
            <a:ext cx="4763" cy="3175"/>
          </a:xfrm>
          <a:custGeom>
            <a:avLst/>
            <a:gdLst>
              <a:gd name="T0" fmla="*/ 3 w 3"/>
              <a:gd name="T1" fmla="*/ 0 h 2"/>
              <a:gd name="T2" fmla="*/ 0 w 3"/>
              <a:gd name="T3" fmla="*/ 0 h 2"/>
              <a:gd name="T4" fmla="*/ 0 w 3"/>
              <a:gd name="T5" fmla="*/ 0 h 2"/>
              <a:gd name="T6" fmla="*/ 0 w 3"/>
              <a:gd name="T7" fmla="*/ 2 h 2"/>
              <a:gd name="T8" fmla="*/ 0 w 3"/>
              <a:gd name="T9" fmla="*/ 2 h 2"/>
              <a:gd name="T10" fmla="*/ 0 w 3"/>
              <a:gd name="T11" fmla="*/ 2 h 2"/>
              <a:gd name="T12" fmla="*/ 3 w 3"/>
              <a:gd name="T13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" h="2">
                <a:moveTo>
                  <a:pt x="3" y="0"/>
                </a:move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3" y="0"/>
                </a:lnTo>
                <a:close/>
              </a:path>
            </a:pathLst>
          </a:custGeom>
          <a:solidFill>
            <a:srgbClr val="F0EA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1" name="Freeform 164">
            <a:extLst>
              <a:ext uri="{FF2B5EF4-FFF2-40B4-BE49-F238E27FC236}">
                <a16:creationId xmlns:a16="http://schemas.microsoft.com/office/drawing/2014/main" id="{4CB6EC42-8A2B-4647-B986-BEB0F655AA3C}"/>
              </a:ext>
            </a:extLst>
          </p:cNvPr>
          <p:cNvSpPr>
            <a:spLocks/>
          </p:cNvSpPr>
          <p:nvPr/>
        </p:nvSpPr>
        <p:spPr bwMode="auto">
          <a:xfrm>
            <a:off x="1040813" y="1181327"/>
            <a:ext cx="4763" cy="3175"/>
          </a:xfrm>
          <a:custGeom>
            <a:avLst/>
            <a:gdLst>
              <a:gd name="T0" fmla="*/ 3 w 3"/>
              <a:gd name="T1" fmla="*/ 0 h 2"/>
              <a:gd name="T2" fmla="*/ 0 w 3"/>
              <a:gd name="T3" fmla="*/ 0 h 2"/>
              <a:gd name="T4" fmla="*/ 0 w 3"/>
              <a:gd name="T5" fmla="*/ 0 h 2"/>
              <a:gd name="T6" fmla="*/ 0 w 3"/>
              <a:gd name="T7" fmla="*/ 2 h 2"/>
              <a:gd name="T8" fmla="*/ 0 w 3"/>
              <a:gd name="T9" fmla="*/ 2 h 2"/>
              <a:gd name="T10" fmla="*/ 0 w 3"/>
              <a:gd name="T11" fmla="*/ 2 h 2"/>
              <a:gd name="T12" fmla="*/ 3 w 3"/>
              <a:gd name="T13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" h="2">
                <a:moveTo>
                  <a:pt x="3" y="0"/>
                </a:move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2" name="Freeform 165">
            <a:extLst>
              <a:ext uri="{FF2B5EF4-FFF2-40B4-BE49-F238E27FC236}">
                <a16:creationId xmlns:a16="http://schemas.microsoft.com/office/drawing/2014/main" id="{2CD77CCA-2189-4225-B4A7-0AE46F6E3827}"/>
              </a:ext>
            </a:extLst>
          </p:cNvPr>
          <p:cNvSpPr>
            <a:spLocks/>
          </p:cNvSpPr>
          <p:nvPr/>
        </p:nvSpPr>
        <p:spPr bwMode="auto">
          <a:xfrm>
            <a:off x="1026525" y="1181327"/>
            <a:ext cx="3175" cy="3175"/>
          </a:xfrm>
          <a:custGeom>
            <a:avLst/>
            <a:gdLst>
              <a:gd name="T0" fmla="*/ 2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2 h 2"/>
              <a:gd name="T8" fmla="*/ 0 w 2"/>
              <a:gd name="T9" fmla="*/ 2 h 2"/>
              <a:gd name="T10" fmla="*/ 0 w 2"/>
              <a:gd name="T11" fmla="*/ 2 h 2"/>
              <a:gd name="T12" fmla="*/ 2 w 2"/>
              <a:gd name="T13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0"/>
                </a:lnTo>
                <a:close/>
              </a:path>
            </a:pathLst>
          </a:custGeom>
          <a:solidFill>
            <a:srgbClr val="F0EA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3" name="Freeform 166">
            <a:extLst>
              <a:ext uri="{FF2B5EF4-FFF2-40B4-BE49-F238E27FC236}">
                <a16:creationId xmlns:a16="http://schemas.microsoft.com/office/drawing/2014/main" id="{50F50F4D-B2EA-4320-A242-EFACC032DB3A}"/>
              </a:ext>
            </a:extLst>
          </p:cNvPr>
          <p:cNvSpPr>
            <a:spLocks/>
          </p:cNvSpPr>
          <p:nvPr/>
        </p:nvSpPr>
        <p:spPr bwMode="auto">
          <a:xfrm>
            <a:off x="1026525" y="1181327"/>
            <a:ext cx="3175" cy="3175"/>
          </a:xfrm>
          <a:custGeom>
            <a:avLst/>
            <a:gdLst>
              <a:gd name="T0" fmla="*/ 2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2 h 2"/>
              <a:gd name="T8" fmla="*/ 0 w 2"/>
              <a:gd name="T9" fmla="*/ 2 h 2"/>
              <a:gd name="T10" fmla="*/ 0 w 2"/>
              <a:gd name="T11" fmla="*/ 2 h 2"/>
              <a:gd name="T12" fmla="*/ 2 w 2"/>
              <a:gd name="T13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" name="Freeform 167">
            <a:extLst>
              <a:ext uri="{FF2B5EF4-FFF2-40B4-BE49-F238E27FC236}">
                <a16:creationId xmlns:a16="http://schemas.microsoft.com/office/drawing/2014/main" id="{A54ABE2D-D75A-4EBB-9F83-9F4D318548E9}"/>
              </a:ext>
            </a:extLst>
          </p:cNvPr>
          <p:cNvSpPr>
            <a:spLocks/>
          </p:cNvSpPr>
          <p:nvPr/>
        </p:nvSpPr>
        <p:spPr bwMode="auto">
          <a:xfrm>
            <a:off x="1010650" y="1181327"/>
            <a:ext cx="4763" cy="3175"/>
          </a:xfrm>
          <a:custGeom>
            <a:avLst/>
            <a:gdLst>
              <a:gd name="T0" fmla="*/ 3 w 3"/>
              <a:gd name="T1" fmla="*/ 0 h 2"/>
              <a:gd name="T2" fmla="*/ 0 w 3"/>
              <a:gd name="T3" fmla="*/ 0 h 2"/>
              <a:gd name="T4" fmla="*/ 0 w 3"/>
              <a:gd name="T5" fmla="*/ 0 h 2"/>
              <a:gd name="T6" fmla="*/ 0 w 3"/>
              <a:gd name="T7" fmla="*/ 2 h 2"/>
              <a:gd name="T8" fmla="*/ 0 w 3"/>
              <a:gd name="T9" fmla="*/ 2 h 2"/>
              <a:gd name="T10" fmla="*/ 0 w 3"/>
              <a:gd name="T11" fmla="*/ 2 h 2"/>
              <a:gd name="T12" fmla="*/ 3 w 3"/>
              <a:gd name="T13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" h="2">
                <a:moveTo>
                  <a:pt x="3" y="0"/>
                </a:move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3" y="0"/>
                </a:lnTo>
                <a:close/>
              </a:path>
            </a:pathLst>
          </a:custGeom>
          <a:solidFill>
            <a:srgbClr val="F0EA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5" name="Freeform 168">
            <a:extLst>
              <a:ext uri="{FF2B5EF4-FFF2-40B4-BE49-F238E27FC236}">
                <a16:creationId xmlns:a16="http://schemas.microsoft.com/office/drawing/2014/main" id="{9BC6CF0C-A806-4360-9A6D-FFA30AB9E4A6}"/>
              </a:ext>
            </a:extLst>
          </p:cNvPr>
          <p:cNvSpPr>
            <a:spLocks/>
          </p:cNvSpPr>
          <p:nvPr/>
        </p:nvSpPr>
        <p:spPr bwMode="auto">
          <a:xfrm>
            <a:off x="1010650" y="1181327"/>
            <a:ext cx="4763" cy="3175"/>
          </a:xfrm>
          <a:custGeom>
            <a:avLst/>
            <a:gdLst>
              <a:gd name="T0" fmla="*/ 3 w 3"/>
              <a:gd name="T1" fmla="*/ 0 h 2"/>
              <a:gd name="T2" fmla="*/ 0 w 3"/>
              <a:gd name="T3" fmla="*/ 0 h 2"/>
              <a:gd name="T4" fmla="*/ 0 w 3"/>
              <a:gd name="T5" fmla="*/ 0 h 2"/>
              <a:gd name="T6" fmla="*/ 0 w 3"/>
              <a:gd name="T7" fmla="*/ 2 h 2"/>
              <a:gd name="T8" fmla="*/ 0 w 3"/>
              <a:gd name="T9" fmla="*/ 2 h 2"/>
              <a:gd name="T10" fmla="*/ 0 w 3"/>
              <a:gd name="T11" fmla="*/ 2 h 2"/>
              <a:gd name="T12" fmla="*/ 3 w 3"/>
              <a:gd name="T13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" h="2">
                <a:moveTo>
                  <a:pt x="3" y="0"/>
                </a:move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" name="Freeform 169">
            <a:extLst>
              <a:ext uri="{FF2B5EF4-FFF2-40B4-BE49-F238E27FC236}">
                <a16:creationId xmlns:a16="http://schemas.microsoft.com/office/drawing/2014/main" id="{7AF77C0A-054F-45E9-B89F-698211F1A1DD}"/>
              </a:ext>
            </a:extLst>
          </p:cNvPr>
          <p:cNvSpPr>
            <a:spLocks/>
          </p:cNvSpPr>
          <p:nvPr/>
        </p:nvSpPr>
        <p:spPr bwMode="auto">
          <a:xfrm>
            <a:off x="996363" y="1181327"/>
            <a:ext cx="3175" cy="3175"/>
          </a:xfrm>
          <a:custGeom>
            <a:avLst/>
            <a:gdLst>
              <a:gd name="T0" fmla="*/ 2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2 h 2"/>
              <a:gd name="T8" fmla="*/ 0 w 2"/>
              <a:gd name="T9" fmla="*/ 2 h 2"/>
              <a:gd name="T10" fmla="*/ 0 w 2"/>
              <a:gd name="T11" fmla="*/ 2 h 2"/>
              <a:gd name="T12" fmla="*/ 2 w 2"/>
              <a:gd name="T13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0"/>
                </a:lnTo>
                <a:close/>
              </a:path>
            </a:pathLst>
          </a:custGeom>
          <a:solidFill>
            <a:srgbClr val="F0EA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7" name="Freeform 170">
            <a:extLst>
              <a:ext uri="{FF2B5EF4-FFF2-40B4-BE49-F238E27FC236}">
                <a16:creationId xmlns:a16="http://schemas.microsoft.com/office/drawing/2014/main" id="{487EF243-5B48-4309-8FF3-D6F44B05312F}"/>
              </a:ext>
            </a:extLst>
          </p:cNvPr>
          <p:cNvSpPr>
            <a:spLocks/>
          </p:cNvSpPr>
          <p:nvPr/>
        </p:nvSpPr>
        <p:spPr bwMode="auto">
          <a:xfrm>
            <a:off x="996363" y="1181327"/>
            <a:ext cx="3175" cy="3175"/>
          </a:xfrm>
          <a:custGeom>
            <a:avLst/>
            <a:gdLst>
              <a:gd name="T0" fmla="*/ 2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2 h 2"/>
              <a:gd name="T8" fmla="*/ 0 w 2"/>
              <a:gd name="T9" fmla="*/ 2 h 2"/>
              <a:gd name="T10" fmla="*/ 0 w 2"/>
              <a:gd name="T11" fmla="*/ 2 h 2"/>
              <a:gd name="T12" fmla="*/ 2 w 2"/>
              <a:gd name="T13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" name="Freeform 171">
            <a:extLst>
              <a:ext uri="{FF2B5EF4-FFF2-40B4-BE49-F238E27FC236}">
                <a16:creationId xmlns:a16="http://schemas.microsoft.com/office/drawing/2014/main" id="{9487E97B-D45E-4FC6-9F8D-4B2B7A20FBA9}"/>
              </a:ext>
            </a:extLst>
          </p:cNvPr>
          <p:cNvSpPr>
            <a:spLocks/>
          </p:cNvSpPr>
          <p:nvPr/>
        </p:nvSpPr>
        <p:spPr bwMode="auto">
          <a:xfrm>
            <a:off x="977313" y="1181327"/>
            <a:ext cx="7938" cy="3175"/>
          </a:xfrm>
          <a:custGeom>
            <a:avLst/>
            <a:gdLst>
              <a:gd name="T0" fmla="*/ 5 w 5"/>
              <a:gd name="T1" fmla="*/ 0 h 2"/>
              <a:gd name="T2" fmla="*/ 2 w 5"/>
              <a:gd name="T3" fmla="*/ 0 h 2"/>
              <a:gd name="T4" fmla="*/ 0 w 5"/>
              <a:gd name="T5" fmla="*/ 0 h 2"/>
              <a:gd name="T6" fmla="*/ 2 w 5"/>
              <a:gd name="T7" fmla="*/ 2 h 2"/>
              <a:gd name="T8" fmla="*/ 2 w 5"/>
              <a:gd name="T9" fmla="*/ 2 h 2"/>
              <a:gd name="T10" fmla="*/ 2 w 5"/>
              <a:gd name="T11" fmla="*/ 2 h 2"/>
              <a:gd name="T12" fmla="*/ 5 w 5"/>
              <a:gd name="T13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" h="2">
                <a:moveTo>
                  <a:pt x="5" y="0"/>
                </a:move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5" y="0"/>
                </a:lnTo>
                <a:close/>
              </a:path>
            </a:pathLst>
          </a:custGeom>
          <a:solidFill>
            <a:srgbClr val="F0EA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" name="Freeform 172">
            <a:extLst>
              <a:ext uri="{FF2B5EF4-FFF2-40B4-BE49-F238E27FC236}">
                <a16:creationId xmlns:a16="http://schemas.microsoft.com/office/drawing/2014/main" id="{292B044A-095A-4E49-AE72-72A7FEE00C03}"/>
              </a:ext>
            </a:extLst>
          </p:cNvPr>
          <p:cNvSpPr>
            <a:spLocks/>
          </p:cNvSpPr>
          <p:nvPr/>
        </p:nvSpPr>
        <p:spPr bwMode="auto">
          <a:xfrm>
            <a:off x="977313" y="1181327"/>
            <a:ext cx="7938" cy="3175"/>
          </a:xfrm>
          <a:custGeom>
            <a:avLst/>
            <a:gdLst>
              <a:gd name="T0" fmla="*/ 5 w 5"/>
              <a:gd name="T1" fmla="*/ 0 h 2"/>
              <a:gd name="T2" fmla="*/ 2 w 5"/>
              <a:gd name="T3" fmla="*/ 0 h 2"/>
              <a:gd name="T4" fmla="*/ 0 w 5"/>
              <a:gd name="T5" fmla="*/ 0 h 2"/>
              <a:gd name="T6" fmla="*/ 2 w 5"/>
              <a:gd name="T7" fmla="*/ 2 h 2"/>
              <a:gd name="T8" fmla="*/ 2 w 5"/>
              <a:gd name="T9" fmla="*/ 2 h 2"/>
              <a:gd name="T10" fmla="*/ 2 w 5"/>
              <a:gd name="T11" fmla="*/ 2 h 2"/>
              <a:gd name="T12" fmla="*/ 5 w 5"/>
              <a:gd name="T13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" h="2">
                <a:moveTo>
                  <a:pt x="5" y="0"/>
                </a:move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5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" name="Freeform 173">
            <a:extLst>
              <a:ext uri="{FF2B5EF4-FFF2-40B4-BE49-F238E27FC236}">
                <a16:creationId xmlns:a16="http://schemas.microsoft.com/office/drawing/2014/main" id="{9EC46D6F-679F-41CF-9722-7A55CC5CAD28}"/>
              </a:ext>
            </a:extLst>
          </p:cNvPr>
          <p:cNvSpPr>
            <a:spLocks/>
          </p:cNvSpPr>
          <p:nvPr/>
        </p:nvSpPr>
        <p:spPr bwMode="auto">
          <a:xfrm>
            <a:off x="1312275" y="1147990"/>
            <a:ext cx="22225" cy="36513"/>
          </a:xfrm>
          <a:custGeom>
            <a:avLst/>
            <a:gdLst>
              <a:gd name="T0" fmla="*/ 12 w 14"/>
              <a:gd name="T1" fmla="*/ 23 h 23"/>
              <a:gd name="T2" fmla="*/ 12 w 14"/>
              <a:gd name="T3" fmla="*/ 23 h 23"/>
              <a:gd name="T4" fmla="*/ 0 w 14"/>
              <a:gd name="T5" fmla="*/ 2 h 23"/>
              <a:gd name="T6" fmla="*/ 0 w 14"/>
              <a:gd name="T7" fmla="*/ 0 h 23"/>
              <a:gd name="T8" fmla="*/ 2 w 14"/>
              <a:gd name="T9" fmla="*/ 2 h 23"/>
              <a:gd name="T10" fmla="*/ 14 w 14"/>
              <a:gd name="T11" fmla="*/ 21 h 23"/>
              <a:gd name="T12" fmla="*/ 14 w 14"/>
              <a:gd name="T13" fmla="*/ 23 h 23"/>
              <a:gd name="T14" fmla="*/ 12 w 14"/>
              <a:gd name="T15" fmla="*/ 2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" h="23">
                <a:moveTo>
                  <a:pt x="12" y="23"/>
                </a:moveTo>
                <a:lnTo>
                  <a:pt x="12" y="23"/>
                </a:lnTo>
                <a:lnTo>
                  <a:pt x="0" y="2"/>
                </a:lnTo>
                <a:lnTo>
                  <a:pt x="0" y="0"/>
                </a:lnTo>
                <a:lnTo>
                  <a:pt x="2" y="2"/>
                </a:lnTo>
                <a:lnTo>
                  <a:pt x="14" y="21"/>
                </a:lnTo>
                <a:lnTo>
                  <a:pt x="14" y="23"/>
                </a:lnTo>
                <a:lnTo>
                  <a:pt x="12" y="2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" name="Freeform 174">
            <a:extLst>
              <a:ext uri="{FF2B5EF4-FFF2-40B4-BE49-F238E27FC236}">
                <a16:creationId xmlns:a16="http://schemas.microsoft.com/office/drawing/2014/main" id="{EFEE8F99-3E6C-4C0C-B48D-D3D4FE92882C}"/>
              </a:ext>
            </a:extLst>
          </p:cNvPr>
          <p:cNvSpPr>
            <a:spLocks/>
          </p:cNvSpPr>
          <p:nvPr/>
        </p:nvSpPr>
        <p:spPr bwMode="auto">
          <a:xfrm>
            <a:off x="1312275" y="1147990"/>
            <a:ext cx="22225" cy="36513"/>
          </a:xfrm>
          <a:custGeom>
            <a:avLst/>
            <a:gdLst>
              <a:gd name="T0" fmla="*/ 12 w 14"/>
              <a:gd name="T1" fmla="*/ 23 h 23"/>
              <a:gd name="T2" fmla="*/ 12 w 14"/>
              <a:gd name="T3" fmla="*/ 23 h 23"/>
              <a:gd name="T4" fmla="*/ 0 w 14"/>
              <a:gd name="T5" fmla="*/ 2 h 23"/>
              <a:gd name="T6" fmla="*/ 0 w 14"/>
              <a:gd name="T7" fmla="*/ 0 h 23"/>
              <a:gd name="T8" fmla="*/ 2 w 14"/>
              <a:gd name="T9" fmla="*/ 2 h 23"/>
              <a:gd name="T10" fmla="*/ 14 w 14"/>
              <a:gd name="T11" fmla="*/ 21 h 23"/>
              <a:gd name="T12" fmla="*/ 14 w 14"/>
              <a:gd name="T13" fmla="*/ 23 h 23"/>
              <a:gd name="T14" fmla="*/ 12 w 14"/>
              <a:gd name="T15" fmla="*/ 2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" h="23">
                <a:moveTo>
                  <a:pt x="12" y="23"/>
                </a:moveTo>
                <a:lnTo>
                  <a:pt x="12" y="23"/>
                </a:lnTo>
                <a:lnTo>
                  <a:pt x="0" y="2"/>
                </a:lnTo>
                <a:lnTo>
                  <a:pt x="0" y="0"/>
                </a:lnTo>
                <a:lnTo>
                  <a:pt x="2" y="2"/>
                </a:lnTo>
                <a:lnTo>
                  <a:pt x="14" y="21"/>
                </a:lnTo>
                <a:lnTo>
                  <a:pt x="14" y="23"/>
                </a:lnTo>
                <a:lnTo>
                  <a:pt x="12" y="2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" name="Freeform 175">
            <a:extLst>
              <a:ext uri="{FF2B5EF4-FFF2-40B4-BE49-F238E27FC236}">
                <a16:creationId xmlns:a16="http://schemas.microsoft.com/office/drawing/2014/main" id="{132D442B-60E0-40ED-98F5-0DF7C945E083}"/>
              </a:ext>
            </a:extLst>
          </p:cNvPr>
          <p:cNvSpPr>
            <a:spLocks/>
          </p:cNvSpPr>
          <p:nvPr/>
        </p:nvSpPr>
        <p:spPr bwMode="auto">
          <a:xfrm>
            <a:off x="1326563" y="1147990"/>
            <a:ext cx="22225" cy="36513"/>
          </a:xfrm>
          <a:custGeom>
            <a:avLst/>
            <a:gdLst>
              <a:gd name="T0" fmla="*/ 12 w 14"/>
              <a:gd name="T1" fmla="*/ 23 h 23"/>
              <a:gd name="T2" fmla="*/ 12 w 14"/>
              <a:gd name="T3" fmla="*/ 23 h 23"/>
              <a:gd name="T4" fmla="*/ 0 w 14"/>
              <a:gd name="T5" fmla="*/ 2 h 23"/>
              <a:gd name="T6" fmla="*/ 3 w 14"/>
              <a:gd name="T7" fmla="*/ 0 h 23"/>
              <a:gd name="T8" fmla="*/ 3 w 14"/>
              <a:gd name="T9" fmla="*/ 2 h 23"/>
              <a:gd name="T10" fmla="*/ 14 w 14"/>
              <a:gd name="T11" fmla="*/ 21 h 23"/>
              <a:gd name="T12" fmla="*/ 14 w 14"/>
              <a:gd name="T13" fmla="*/ 23 h 23"/>
              <a:gd name="T14" fmla="*/ 12 w 14"/>
              <a:gd name="T15" fmla="*/ 2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" h="23">
                <a:moveTo>
                  <a:pt x="12" y="23"/>
                </a:moveTo>
                <a:lnTo>
                  <a:pt x="12" y="23"/>
                </a:lnTo>
                <a:lnTo>
                  <a:pt x="0" y="2"/>
                </a:lnTo>
                <a:lnTo>
                  <a:pt x="3" y="0"/>
                </a:lnTo>
                <a:lnTo>
                  <a:pt x="3" y="2"/>
                </a:lnTo>
                <a:lnTo>
                  <a:pt x="14" y="21"/>
                </a:lnTo>
                <a:lnTo>
                  <a:pt x="14" y="23"/>
                </a:lnTo>
                <a:lnTo>
                  <a:pt x="12" y="2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3" name="Freeform 176">
            <a:extLst>
              <a:ext uri="{FF2B5EF4-FFF2-40B4-BE49-F238E27FC236}">
                <a16:creationId xmlns:a16="http://schemas.microsoft.com/office/drawing/2014/main" id="{93B7201F-2241-4FD8-B8AD-6BF31562A807}"/>
              </a:ext>
            </a:extLst>
          </p:cNvPr>
          <p:cNvSpPr>
            <a:spLocks/>
          </p:cNvSpPr>
          <p:nvPr/>
        </p:nvSpPr>
        <p:spPr bwMode="auto">
          <a:xfrm>
            <a:off x="1326563" y="1147990"/>
            <a:ext cx="22225" cy="36513"/>
          </a:xfrm>
          <a:custGeom>
            <a:avLst/>
            <a:gdLst>
              <a:gd name="T0" fmla="*/ 12 w 14"/>
              <a:gd name="T1" fmla="*/ 23 h 23"/>
              <a:gd name="T2" fmla="*/ 12 w 14"/>
              <a:gd name="T3" fmla="*/ 23 h 23"/>
              <a:gd name="T4" fmla="*/ 0 w 14"/>
              <a:gd name="T5" fmla="*/ 2 h 23"/>
              <a:gd name="T6" fmla="*/ 3 w 14"/>
              <a:gd name="T7" fmla="*/ 0 h 23"/>
              <a:gd name="T8" fmla="*/ 3 w 14"/>
              <a:gd name="T9" fmla="*/ 2 h 23"/>
              <a:gd name="T10" fmla="*/ 14 w 14"/>
              <a:gd name="T11" fmla="*/ 21 h 23"/>
              <a:gd name="T12" fmla="*/ 14 w 14"/>
              <a:gd name="T13" fmla="*/ 23 h 23"/>
              <a:gd name="T14" fmla="*/ 12 w 14"/>
              <a:gd name="T15" fmla="*/ 2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" h="23">
                <a:moveTo>
                  <a:pt x="12" y="23"/>
                </a:moveTo>
                <a:lnTo>
                  <a:pt x="12" y="23"/>
                </a:lnTo>
                <a:lnTo>
                  <a:pt x="0" y="2"/>
                </a:lnTo>
                <a:lnTo>
                  <a:pt x="3" y="0"/>
                </a:lnTo>
                <a:lnTo>
                  <a:pt x="3" y="2"/>
                </a:lnTo>
                <a:lnTo>
                  <a:pt x="14" y="21"/>
                </a:lnTo>
                <a:lnTo>
                  <a:pt x="14" y="23"/>
                </a:lnTo>
                <a:lnTo>
                  <a:pt x="12" y="2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" name="Freeform 177">
            <a:extLst>
              <a:ext uri="{FF2B5EF4-FFF2-40B4-BE49-F238E27FC236}">
                <a16:creationId xmlns:a16="http://schemas.microsoft.com/office/drawing/2014/main" id="{72076D01-D471-4FAE-AB5D-602D8F21E3B5}"/>
              </a:ext>
            </a:extLst>
          </p:cNvPr>
          <p:cNvSpPr>
            <a:spLocks/>
          </p:cNvSpPr>
          <p:nvPr/>
        </p:nvSpPr>
        <p:spPr bwMode="auto">
          <a:xfrm>
            <a:off x="1342438" y="1147990"/>
            <a:ext cx="22225" cy="36513"/>
          </a:xfrm>
          <a:custGeom>
            <a:avLst/>
            <a:gdLst>
              <a:gd name="T0" fmla="*/ 14 w 14"/>
              <a:gd name="T1" fmla="*/ 23 h 23"/>
              <a:gd name="T2" fmla="*/ 11 w 14"/>
              <a:gd name="T3" fmla="*/ 23 h 23"/>
              <a:gd name="T4" fmla="*/ 0 w 14"/>
              <a:gd name="T5" fmla="*/ 2 h 23"/>
              <a:gd name="T6" fmla="*/ 2 w 14"/>
              <a:gd name="T7" fmla="*/ 0 h 23"/>
              <a:gd name="T8" fmla="*/ 2 w 14"/>
              <a:gd name="T9" fmla="*/ 2 h 23"/>
              <a:gd name="T10" fmla="*/ 14 w 14"/>
              <a:gd name="T11" fmla="*/ 21 h 23"/>
              <a:gd name="T12" fmla="*/ 14 w 14"/>
              <a:gd name="T13" fmla="*/ 23 h 23"/>
              <a:gd name="T14" fmla="*/ 14 w 14"/>
              <a:gd name="T15" fmla="*/ 2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" h="23">
                <a:moveTo>
                  <a:pt x="14" y="23"/>
                </a:moveTo>
                <a:lnTo>
                  <a:pt x="11" y="23"/>
                </a:lnTo>
                <a:lnTo>
                  <a:pt x="0" y="2"/>
                </a:lnTo>
                <a:lnTo>
                  <a:pt x="2" y="0"/>
                </a:lnTo>
                <a:lnTo>
                  <a:pt x="2" y="2"/>
                </a:lnTo>
                <a:lnTo>
                  <a:pt x="14" y="21"/>
                </a:lnTo>
                <a:lnTo>
                  <a:pt x="14" y="23"/>
                </a:lnTo>
                <a:lnTo>
                  <a:pt x="14" y="2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" name="Freeform 178">
            <a:extLst>
              <a:ext uri="{FF2B5EF4-FFF2-40B4-BE49-F238E27FC236}">
                <a16:creationId xmlns:a16="http://schemas.microsoft.com/office/drawing/2014/main" id="{44AB034D-FD94-416C-9261-2B3CA7F73C52}"/>
              </a:ext>
            </a:extLst>
          </p:cNvPr>
          <p:cNvSpPr>
            <a:spLocks/>
          </p:cNvSpPr>
          <p:nvPr/>
        </p:nvSpPr>
        <p:spPr bwMode="auto">
          <a:xfrm>
            <a:off x="1342438" y="1147990"/>
            <a:ext cx="22225" cy="36513"/>
          </a:xfrm>
          <a:custGeom>
            <a:avLst/>
            <a:gdLst>
              <a:gd name="T0" fmla="*/ 14 w 14"/>
              <a:gd name="T1" fmla="*/ 23 h 23"/>
              <a:gd name="T2" fmla="*/ 11 w 14"/>
              <a:gd name="T3" fmla="*/ 23 h 23"/>
              <a:gd name="T4" fmla="*/ 0 w 14"/>
              <a:gd name="T5" fmla="*/ 2 h 23"/>
              <a:gd name="T6" fmla="*/ 2 w 14"/>
              <a:gd name="T7" fmla="*/ 0 h 23"/>
              <a:gd name="T8" fmla="*/ 2 w 14"/>
              <a:gd name="T9" fmla="*/ 2 h 23"/>
              <a:gd name="T10" fmla="*/ 14 w 14"/>
              <a:gd name="T11" fmla="*/ 21 h 23"/>
              <a:gd name="T12" fmla="*/ 14 w 14"/>
              <a:gd name="T13" fmla="*/ 23 h 23"/>
              <a:gd name="T14" fmla="*/ 14 w 14"/>
              <a:gd name="T15" fmla="*/ 2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" h="23">
                <a:moveTo>
                  <a:pt x="14" y="23"/>
                </a:moveTo>
                <a:lnTo>
                  <a:pt x="11" y="23"/>
                </a:lnTo>
                <a:lnTo>
                  <a:pt x="0" y="2"/>
                </a:lnTo>
                <a:lnTo>
                  <a:pt x="2" y="0"/>
                </a:lnTo>
                <a:lnTo>
                  <a:pt x="2" y="2"/>
                </a:lnTo>
                <a:lnTo>
                  <a:pt x="14" y="21"/>
                </a:lnTo>
                <a:lnTo>
                  <a:pt x="14" y="23"/>
                </a:lnTo>
                <a:lnTo>
                  <a:pt x="14" y="2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6" name="Freeform 179">
            <a:extLst>
              <a:ext uri="{FF2B5EF4-FFF2-40B4-BE49-F238E27FC236}">
                <a16:creationId xmlns:a16="http://schemas.microsoft.com/office/drawing/2014/main" id="{C6CF09C2-043D-44BE-BAC1-AFE9295BFC2B}"/>
              </a:ext>
            </a:extLst>
          </p:cNvPr>
          <p:cNvSpPr>
            <a:spLocks/>
          </p:cNvSpPr>
          <p:nvPr/>
        </p:nvSpPr>
        <p:spPr bwMode="auto">
          <a:xfrm>
            <a:off x="1356725" y="1147990"/>
            <a:ext cx="22225" cy="36513"/>
          </a:xfrm>
          <a:custGeom>
            <a:avLst/>
            <a:gdLst>
              <a:gd name="T0" fmla="*/ 14 w 14"/>
              <a:gd name="T1" fmla="*/ 23 h 23"/>
              <a:gd name="T2" fmla="*/ 12 w 14"/>
              <a:gd name="T3" fmla="*/ 23 h 23"/>
              <a:gd name="T4" fmla="*/ 0 w 14"/>
              <a:gd name="T5" fmla="*/ 2 h 23"/>
              <a:gd name="T6" fmla="*/ 2 w 14"/>
              <a:gd name="T7" fmla="*/ 0 h 23"/>
              <a:gd name="T8" fmla="*/ 2 w 14"/>
              <a:gd name="T9" fmla="*/ 2 h 23"/>
              <a:gd name="T10" fmla="*/ 14 w 14"/>
              <a:gd name="T11" fmla="*/ 21 h 23"/>
              <a:gd name="T12" fmla="*/ 14 w 14"/>
              <a:gd name="T13" fmla="*/ 23 h 23"/>
              <a:gd name="T14" fmla="*/ 14 w 14"/>
              <a:gd name="T15" fmla="*/ 2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" h="23">
                <a:moveTo>
                  <a:pt x="14" y="23"/>
                </a:moveTo>
                <a:lnTo>
                  <a:pt x="12" y="23"/>
                </a:lnTo>
                <a:lnTo>
                  <a:pt x="0" y="2"/>
                </a:lnTo>
                <a:lnTo>
                  <a:pt x="2" y="0"/>
                </a:lnTo>
                <a:lnTo>
                  <a:pt x="2" y="2"/>
                </a:lnTo>
                <a:lnTo>
                  <a:pt x="14" y="21"/>
                </a:lnTo>
                <a:lnTo>
                  <a:pt x="14" y="23"/>
                </a:lnTo>
                <a:lnTo>
                  <a:pt x="14" y="2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" name="Freeform 180">
            <a:extLst>
              <a:ext uri="{FF2B5EF4-FFF2-40B4-BE49-F238E27FC236}">
                <a16:creationId xmlns:a16="http://schemas.microsoft.com/office/drawing/2014/main" id="{229C71D4-EB07-4B84-82C7-D2423EA07425}"/>
              </a:ext>
            </a:extLst>
          </p:cNvPr>
          <p:cNvSpPr>
            <a:spLocks/>
          </p:cNvSpPr>
          <p:nvPr/>
        </p:nvSpPr>
        <p:spPr bwMode="auto">
          <a:xfrm>
            <a:off x="1356725" y="1147990"/>
            <a:ext cx="22225" cy="36513"/>
          </a:xfrm>
          <a:custGeom>
            <a:avLst/>
            <a:gdLst>
              <a:gd name="T0" fmla="*/ 14 w 14"/>
              <a:gd name="T1" fmla="*/ 23 h 23"/>
              <a:gd name="T2" fmla="*/ 12 w 14"/>
              <a:gd name="T3" fmla="*/ 23 h 23"/>
              <a:gd name="T4" fmla="*/ 0 w 14"/>
              <a:gd name="T5" fmla="*/ 2 h 23"/>
              <a:gd name="T6" fmla="*/ 2 w 14"/>
              <a:gd name="T7" fmla="*/ 0 h 23"/>
              <a:gd name="T8" fmla="*/ 2 w 14"/>
              <a:gd name="T9" fmla="*/ 2 h 23"/>
              <a:gd name="T10" fmla="*/ 14 w 14"/>
              <a:gd name="T11" fmla="*/ 21 h 23"/>
              <a:gd name="T12" fmla="*/ 14 w 14"/>
              <a:gd name="T13" fmla="*/ 23 h 23"/>
              <a:gd name="T14" fmla="*/ 14 w 14"/>
              <a:gd name="T15" fmla="*/ 2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" h="23">
                <a:moveTo>
                  <a:pt x="14" y="23"/>
                </a:moveTo>
                <a:lnTo>
                  <a:pt x="12" y="23"/>
                </a:lnTo>
                <a:lnTo>
                  <a:pt x="0" y="2"/>
                </a:lnTo>
                <a:lnTo>
                  <a:pt x="2" y="0"/>
                </a:lnTo>
                <a:lnTo>
                  <a:pt x="2" y="2"/>
                </a:lnTo>
                <a:lnTo>
                  <a:pt x="14" y="21"/>
                </a:lnTo>
                <a:lnTo>
                  <a:pt x="14" y="23"/>
                </a:lnTo>
                <a:lnTo>
                  <a:pt x="14" y="2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" name="Freeform 181">
            <a:extLst>
              <a:ext uri="{FF2B5EF4-FFF2-40B4-BE49-F238E27FC236}">
                <a16:creationId xmlns:a16="http://schemas.microsoft.com/office/drawing/2014/main" id="{D1980965-3327-4C4D-91D0-0166F3292E38}"/>
              </a:ext>
            </a:extLst>
          </p:cNvPr>
          <p:cNvSpPr>
            <a:spLocks/>
          </p:cNvSpPr>
          <p:nvPr/>
        </p:nvSpPr>
        <p:spPr bwMode="auto">
          <a:xfrm>
            <a:off x="1375775" y="1147990"/>
            <a:ext cx="19050" cy="36513"/>
          </a:xfrm>
          <a:custGeom>
            <a:avLst/>
            <a:gdLst>
              <a:gd name="T0" fmla="*/ 12 w 12"/>
              <a:gd name="T1" fmla="*/ 23 h 23"/>
              <a:gd name="T2" fmla="*/ 9 w 12"/>
              <a:gd name="T3" fmla="*/ 23 h 23"/>
              <a:gd name="T4" fmla="*/ 0 w 12"/>
              <a:gd name="T5" fmla="*/ 2 h 23"/>
              <a:gd name="T6" fmla="*/ 0 w 12"/>
              <a:gd name="T7" fmla="*/ 0 h 23"/>
              <a:gd name="T8" fmla="*/ 0 w 12"/>
              <a:gd name="T9" fmla="*/ 2 h 23"/>
              <a:gd name="T10" fmla="*/ 12 w 12"/>
              <a:gd name="T11" fmla="*/ 21 h 23"/>
              <a:gd name="T12" fmla="*/ 12 w 12"/>
              <a:gd name="T13" fmla="*/ 23 h 23"/>
              <a:gd name="T14" fmla="*/ 12 w 12"/>
              <a:gd name="T15" fmla="*/ 2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" h="23">
                <a:moveTo>
                  <a:pt x="12" y="23"/>
                </a:moveTo>
                <a:lnTo>
                  <a:pt x="9" y="23"/>
                </a:ln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12" y="21"/>
                </a:lnTo>
                <a:lnTo>
                  <a:pt x="12" y="23"/>
                </a:lnTo>
                <a:lnTo>
                  <a:pt x="12" y="2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" name="Freeform 182">
            <a:extLst>
              <a:ext uri="{FF2B5EF4-FFF2-40B4-BE49-F238E27FC236}">
                <a16:creationId xmlns:a16="http://schemas.microsoft.com/office/drawing/2014/main" id="{46C6811C-7B6C-4316-8E66-5AD8FBD2C099}"/>
              </a:ext>
            </a:extLst>
          </p:cNvPr>
          <p:cNvSpPr>
            <a:spLocks/>
          </p:cNvSpPr>
          <p:nvPr/>
        </p:nvSpPr>
        <p:spPr bwMode="auto">
          <a:xfrm>
            <a:off x="1375775" y="1147990"/>
            <a:ext cx="19050" cy="36513"/>
          </a:xfrm>
          <a:custGeom>
            <a:avLst/>
            <a:gdLst>
              <a:gd name="T0" fmla="*/ 12 w 12"/>
              <a:gd name="T1" fmla="*/ 23 h 23"/>
              <a:gd name="T2" fmla="*/ 9 w 12"/>
              <a:gd name="T3" fmla="*/ 23 h 23"/>
              <a:gd name="T4" fmla="*/ 0 w 12"/>
              <a:gd name="T5" fmla="*/ 2 h 23"/>
              <a:gd name="T6" fmla="*/ 0 w 12"/>
              <a:gd name="T7" fmla="*/ 0 h 23"/>
              <a:gd name="T8" fmla="*/ 0 w 12"/>
              <a:gd name="T9" fmla="*/ 2 h 23"/>
              <a:gd name="T10" fmla="*/ 12 w 12"/>
              <a:gd name="T11" fmla="*/ 21 h 23"/>
              <a:gd name="T12" fmla="*/ 12 w 12"/>
              <a:gd name="T13" fmla="*/ 23 h 23"/>
              <a:gd name="T14" fmla="*/ 12 w 12"/>
              <a:gd name="T15" fmla="*/ 2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" h="23">
                <a:moveTo>
                  <a:pt x="12" y="23"/>
                </a:moveTo>
                <a:lnTo>
                  <a:pt x="9" y="23"/>
                </a:ln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12" y="21"/>
                </a:lnTo>
                <a:lnTo>
                  <a:pt x="12" y="23"/>
                </a:lnTo>
                <a:lnTo>
                  <a:pt x="12" y="2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0" name="Freeform 183">
            <a:extLst>
              <a:ext uri="{FF2B5EF4-FFF2-40B4-BE49-F238E27FC236}">
                <a16:creationId xmlns:a16="http://schemas.microsoft.com/office/drawing/2014/main" id="{10732A14-B2DD-4023-8F64-216EC84338C5}"/>
              </a:ext>
            </a:extLst>
          </p:cNvPr>
          <p:cNvSpPr>
            <a:spLocks/>
          </p:cNvSpPr>
          <p:nvPr/>
        </p:nvSpPr>
        <p:spPr bwMode="auto">
          <a:xfrm>
            <a:off x="1323388" y="1170215"/>
            <a:ext cx="138113" cy="44450"/>
          </a:xfrm>
          <a:custGeom>
            <a:avLst/>
            <a:gdLst>
              <a:gd name="T0" fmla="*/ 36 w 37"/>
              <a:gd name="T1" fmla="*/ 0 h 12"/>
              <a:gd name="T2" fmla="*/ 30 w 37"/>
              <a:gd name="T3" fmla="*/ 3 h 12"/>
              <a:gd name="T4" fmla="*/ 19 w 37"/>
              <a:gd name="T5" fmla="*/ 3 h 12"/>
              <a:gd name="T6" fmla="*/ 19 w 37"/>
              <a:gd name="T7" fmla="*/ 3 h 12"/>
              <a:gd name="T8" fmla="*/ 19 w 37"/>
              <a:gd name="T9" fmla="*/ 4 h 12"/>
              <a:gd name="T10" fmla="*/ 19 w 37"/>
              <a:gd name="T11" fmla="*/ 4 h 12"/>
              <a:gd name="T12" fmla="*/ 18 w 37"/>
              <a:gd name="T13" fmla="*/ 4 h 12"/>
              <a:gd name="T14" fmla="*/ 18 w 37"/>
              <a:gd name="T15" fmla="*/ 3 h 12"/>
              <a:gd name="T16" fmla="*/ 15 w 37"/>
              <a:gd name="T17" fmla="*/ 3 h 12"/>
              <a:gd name="T18" fmla="*/ 15 w 37"/>
              <a:gd name="T19" fmla="*/ 3 h 12"/>
              <a:gd name="T20" fmla="*/ 15 w 37"/>
              <a:gd name="T21" fmla="*/ 4 h 12"/>
              <a:gd name="T22" fmla="*/ 15 w 37"/>
              <a:gd name="T23" fmla="*/ 4 h 12"/>
              <a:gd name="T24" fmla="*/ 14 w 37"/>
              <a:gd name="T25" fmla="*/ 4 h 12"/>
              <a:gd name="T26" fmla="*/ 14 w 37"/>
              <a:gd name="T27" fmla="*/ 3 h 12"/>
              <a:gd name="T28" fmla="*/ 11 w 37"/>
              <a:gd name="T29" fmla="*/ 3 h 12"/>
              <a:gd name="T30" fmla="*/ 11 w 37"/>
              <a:gd name="T31" fmla="*/ 3 h 12"/>
              <a:gd name="T32" fmla="*/ 11 w 37"/>
              <a:gd name="T33" fmla="*/ 4 h 12"/>
              <a:gd name="T34" fmla="*/ 11 w 37"/>
              <a:gd name="T35" fmla="*/ 4 h 12"/>
              <a:gd name="T36" fmla="*/ 10 w 37"/>
              <a:gd name="T37" fmla="*/ 4 h 12"/>
              <a:gd name="T38" fmla="*/ 10 w 37"/>
              <a:gd name="T39" fmla="*/ 3 h 12"/>
              <a:gd name="T40" fmla="*/ 7 w 37"/>
              <a:gd name="T41" fmla="*/ 3 h 12"/>
              <a:gd name="T42" fmla="*/ 7 w 37"/>
              <a:gd name="T43" fmla="*/ 3 h 12"/>
              <a:gd name="T44" fmla="*/ 7 w 37"/>
              <a:gd name="T45" fmla="*/ 4 h 12"/>
              <a:gd name="T46" fmla="*/ 6 w 37"/>
              <a:gd name="T47" fmla="*/ 4 h 12"/>
              <a:gd name="T48" fmla="*/ 6 w 37"/>
              <a:gd name="T49" fmla="*/ 4 h 12"/>
              <a:gd name="T50" fmla="*/ 6 w 37"/>
              <a:gd name="T51" fmla="*/ 3 h 12"/>
              <a:gd name="T52" fmla="*/ 3 w 37"/>
              <a:gd name="T53" fmla="*/ 3 h 12"/>
              <a:gd name="T54" fmla="*/ 3 w 37"/>
              <a:gd name="T55" fmla="*/ 3 h 12"/>
              <a:gd name="T56" fmla="*/ 3 w 37"/>
              <a:gd name="T57" fmla="*/ 4 h 12"/>
              <a:gd name="T58" fmla="*/ 2 w 37"/>
              <a:gd name="T59" fmla="*/ 4 h 12"/>
              <a:gd name="T60" fmla="*/ 2 w 37"/>
              <a:gd name="T61" fmla="*/ 4 h 12"/>
              <a:gd name="T62" fmla="*/ 1 w 37"/>
              <a:gd name="T63" fmla="*/ 3 h 12"/>
              <a:gd name="T64" fmla="*/ 0 w 37"/>
              <a:gd name="T65" fmla="*/ 3 h 12"/>
              <a:gd name="T66" fmla="*/ 0 w 37"/>
              <a:gd name="T67" fmla="*/ 4 h 12"/>
              <a:gd name="T68" fmla="*/ 19 w 37"/>
              <a:gd name="T69" fmla="*/ 12 h 12"/>
              <a:gd name="T70" fmla="*/ 37 w 37"/>
              <a:gd name="T71" fmla="*/ 4 h 12"/>
              <a:gd name="T72" fmla="*/ 36 w 37"/>
              <a:gd name="T73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37" h="12">
                <a:moveTo>
                  <a:pt x="36" y="0"/>
                </a:moveTo>
                <a:cubicBezTo>
                  <a:pt x="34" y="2"/>
                  <a:pt x="32" y="3"/>
                  <a:pt x="30" y="3"/>
                </a:cubicBezTo>
                <a:cubicBezTo>
                  <a:pt x="19" y="3"/>
                  <a:pt x="19" y="3"/>
                  <a:pt x="19" y="3"/>
                </a:cubicBezTo>
                <a:cubicBezTo>
                  <a:pt x="19" y="3"/>
                  <a:pt x="19" y="3"/>
                  <a:pt x="19" y="3"/>
                </a:cubicBezTo>
                <a:cubicBezTo>
                  <a:pt x="19" y="4"/>
                  <a:pt x="19" y="4"/>
                  <a:pt x="19" y="4"/>
                </a:cubicBezTo>
                <a:cubicBezTo>
                  <a:pt x="19" y="4"/>
                  <a:pt x="19" y="4"/>
                  <a:pt x="19" y="4"/>
                </a:cubicBezTo>
                <a:cubicBezTo>
                  <a:pt x="18" y="4"/>
                  <a:pt x="18" y="4"/>
                  <a:pt x="18" y="4"/>
                </a:cubicBezTo>
                <a:cubicBezTo>
                  <a:pt x="18" y="3"/>
                  <a:pt x="18" y="3"/>
                  <a:pt x="18" y="3"/>
                </a:cubicBezTo>
                <a:cubicBezTo>
                  <a:pt x="15" y="3"/>
                  <a:pt x="15" y="3"/>
                  <a:pt x="15" y="3"/>
                </a:cubicBezTo>
                <a:cubicBezTo>
                  <a:pt x="15" y="3"/>
                  <a:pt x="15" y="3"/>
                  <a:pt x="15" y="3"/>
                </a:cubicBezTo>
                <a:cubicBezTo>
                  <a:pt x="15" y="4"/>
                  <a:pt x="15" y="4"/>
                  <a:pt x="15" y="4"/>
                </a:cubicBezTo>
                <a:cubicBezTo>
                  <a:pt x="15" y="4"/>
                  <a:pt x="15" y="4"/>
                  <a:pt x="15" y="4"/>
                </a:cubicBezTo>
                <a:cubicBezTo>
                  <a:pt x="14" y="4"/>
                  <a:pt x="14" y="4"/>
                  <a:pt x="14" y="4"/>
                </a:cubicBezTo>
                <a:cubicBezTo>
                  <a:pt x="14" y="3"/>
                  <a:pt x="14" y="3"/>
                  <a:pt x="14" y="3"/>
                </a:cubicBezTo>
                <a:cubicBezTo>
                  <a:pt x="11" y="3"/>
                  <a:pt x="11" y="3"/>
                  <a:pt x="11" y="3"/>
                </a:cubicBezTo>
                <a:cubicBezTo>
                  <a:pt x="11" y="3"/>
                  <a:pt x="11" y="3"/>
                  <a:pt x="11" y="3"/>
                </a:cubicBezTo>
                <a:cubicBezTo>
                  <a:pt x="11" y="4"/>
                  <a:pt x="11" y="4"/>
                  <a:pt x="11" y="4"/>
                </a:cubicBezTo>
                <a:cubicBezTo>
                  <a:pt x="11" y="4"/>
                  <a:pt x="11" y="4"/>
                  <a:pt x="11" y="4"/>
                </a:cubicBezTo>
                <a:cubicBezTo>
                  <a:pt x="10" y="4"/>
                  <a:pt x="10" y="4"/>
                  <a:pt x="10" y="4"/>
                </a:cubicBezTo>
                <a:cubicBezTo>
                  <a:pt x="10" y="3"/>
                  <a:pt x="10" y="3"/>
                  <a:pt x="10" y="3"/>
                </a:cubicBezTo>
                <a:cubicBezTo>
                  <a:pt x="7" y="3"/>
                  <a:pt x="7" y="3"/>
                  <a:pt x="7" y="3"/>
                </a:cubicBezTo>
                <a:cubicBezTo>
                  <a:pt x="7" y="3"/>
                  <a:pt x="7" y="3"/>
                  <a:pt x="7" y="3"/>
                </a:cubicBezTo>
                <a:cubicBezTo>
                  <a:pt x="7" y="4"/>
                  <a:pt x="7" y="4"/>
                  <a:pt x="7" y="4"/>
                </a:cubicBezTo>
                <a:cubicBezTo>
                  <a:pt x="6" y="4"/>
                  <a:pt x="6" y="4"/>
                  <a:pt x="6" y="4"/>
                </a:cubicBezTo>
                <a:cubicBezTo>
                  <a:pt x="6" y="4"/>
                  <a:pt x="6" y="4"/>
                  <a:pt x="6" y="4"/>
                </a:cubicBezTo>
                <a:cubicBezTo>
                  <a:pt x="6" y="3"/>
                  <a:pt x="6" y="3"/>
                  <a:pt x="6" y="3"/>
                </a:cubicBez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cubicBezTo>
                  <a:pt x="3" y="4"/>
                  <a:pt x="3" y="4"/>
                  <a:pt x="3" y="4"/>
                </a:cubicBezTo>
                <a:cubicBezTo>
                  <a:pt x="2" y="4"/>
                  <a:pt x="2" y="4"/>
                  <a:pt x="2" y="4"/>
                </a:cubicBezTo>
                <a:cubicBezTo>
                  <a:pt x="2" y="4"/>
                  <a:pt x="2" y="4"/>
                  <a:pt x="2" y="4"/>
                </a:cubicBezTo>
                <a:cubicBezTo>
                  <a:pt x="1" y="3"/>
                  <a:pt x="1" y="3"/>
                  <a:pt x="1" y="3"/>
                </a:cubicBez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4"/>
                </a:cubicBezTo>
                <a:cubicBezTo>
                  <a:pt x="0" y="8"/>
                  <a:pt x="8" y="12"/>
                  <a:pt x="19" y="12"/>
                </a:cubicBezTo>
                <a:cubicBezTo>
                  <a:pt x="29" y="12"/>
                  <a:pt x="37" y="8"/>
                  <a:pt x="37" y="4"/>
                </a:cubicBezTo>
                <a:cubicBezTo>
                  <a:pt x="37" y="2"/>
                  <a:pt x="37" y="1"/>
                  <a:pt x="36" y="0"/>
                </a:cubicBezTo>
              </a:path>
            </a:pathLst>
          </a:custGeom>
          <a:solidFill>
            <a:srgbClr val="EED1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1" name="Freeform 184">
            <a:extLst>
              <a:ext uri="{FF2B5EF4-FFF2-40B4-BE49-F238E27FC236}">
                <a16:creationId xmlns:a16="http://schemas.microsoft.com/office/drawing/2014/main" id="{B552AC86-6895-4E03-A1EC-72719EEC1BF0}"/>
              </a:ext>
            </a:extLst>
          </p:cNvPr>
          <p:cNvSpPr>
            <a:spLocks/>
          </p:cNvSpPr>
          <p:nvPr/>
        </p:nvSpPr>
        <p:spPr bwMode="auto">
          <a:xfrm>
            <a:off x="1326563" y="1181327"/>
            <a:ext cx="7938" cy="3175"/>
          </a:xfrm>
          <a:custGeom>
            <a:avLst/>
            <a:gdLst>
              <a:gd name="T0" fmla="*/ 5 w 5"/>
              <a:gd name="T1" fmla="*/ 0 h 2"/>
              <a:gd name="T2" fmla="*/ 0 w 5"/>
              <a:gd name="T3" fmla="*/ 0 h 2"/>
              <a:gd name="T4" fmla="*/ 3 w 5"/>
              <a:gd name="T5" fmla="*/ 2 h 2"/>
              <a:gd name="T6" fmla="*/ 3 w 5"/>
              <a:gd name="T7" fmla="*/ 2 h 2"/>
              <a:gd name="T8" fmla="*/ 5 w 5"/>
              <a:gd name="T9" fmla="*/ 2 h 2"/>
              <a:gd name="T10" fmla="*/ 5 w 5"/>
              <a:gd name="T11" fmla="*/ 0 h 2"/>
              <a:gd name="T12" fmla="*/ 5 w 5"/>
              <a:gd name="T13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" h="2">
                <a:moveTo>
                  <a:pt x="5" y="0"/>
                </a:moveTo>
                <a:lnTo>
                  <a:pt x="0" y="0"/>
                </a:lnTo>
                <a:lnTo>
                  <a:pt x="3" y="2"/>
                </a:lnTo>
                <a:lnTo>
                  <a:pt x="3" y="2"/>
                </a:lnTo>
                <a:lnTo>
                  <a:pt x="5" y="2"/>
                </a:lnTo>
                <a:lnTo>
                  <a:pt x="5" y="0"/>
                </a:lnTo>
                <a:lnTo>
                  <a:pt x="5" y="0"/>
                </a:lnTo>
                <a:close/>
              </a:path>
            </a:pathLst>
          </a:custGeom>
          <a:solidFill>
            <a:srgbClr val="F0EA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2" name="Freeform 185">
            <a:extLst>
              <a:ext uri="{FF2B5EF4-FFF2-40B4-BE49-F238E27FC236}">
                <a16:creationId xmlns:a16="http://schemas.microsoft.com/office/drawing/2014/main" id="{8ECD46CC-0C29-43DE-899F-016899B8D52F}"/>
              </a:ext>
            </a:extLst>
          </p:cNvPr>
          <p:cNvSpPr>
            <a:spLocks/>
          </p:cNvSpPr>
          <p:nvPr/>
        </p:nvSpPr>
        <p:spPr bwMode="auto">
          <a:xfrm>
            <a:off x="1326563" y="1181327"/>
            <a:ext cx="7938" cy="3175"/>
          </a:xfrm>
          <a:custGeom>
            <a:avLst/>
            <a:gdLst>
              <a:gd name="T0" fmla="*/ 5 w 5"/>
              <a:gd name="T1" fmla="*/ 0 h 2"/>
              <a:gd name="T2" fmla="*/ 0 w 5"/>
              <a:gd name="T3" fmla="*/ 0 h 2"/>
              <a:gd name="T4" fmla="*/ 3 w 5"/>
              <a:gd name="T5" fmla="*/ 2 h 2"/>
              <a:gd name="T6" fmla="*/ 3 w 5"/>
              <a:gd name="T7" fmla="*/ 2 h 2"/>
              <a:gd name="T8" fmla="*/ 5 w 5"/>
              <a:gd name="T9" fmla="*/ 2 h 2"/>
              <a:gd name="T10" fmla="*/ 5 w 5"/>
              <a:gd name="T11" fmla="*/ 0 h 2"/>
              <a:gd name="T12" fmla="*/ 5 w 5"/>
              <a:gd name="T13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" h="2">
                <a:moveTo>
                  <a:pt x="5" y="0"/>
                </a:moveTo>
                <a:lnTo>
                  <a:pt x="0" y="0"/>
                </a:lnTo>
                <a:lnTo>
                  <a:pt x="3" y="2"/>
                </a:lnTo>
                <a:lnTo>
                  <a:pt x="3" y="2"/>
                </a:lnTo>
                <a:lnTo>
                  <a:pt x="5" y="2"/>
                </a:lnTo>
                <a:lnTo>
                  <a:pt x="5" y="0"/>
                </a:lnTo>
                <a:lnTo>
                  <a:pt x="5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3" name="Freeform 186">
            <a:extLst>
              <a:ext uri="{FF2B5EF4-FFF2-40B4-BE49-F238E27FC236}">
                <a16:creationId xmlns:a16="http://schemas.microsoft.com/office/drawing/2014/main" id="{8D2BCDF0-7C61-42D7-98DD-8AA9A5A5B04C}"/>
              </a:ext>
            </a:extLst>
          </p:cNvPr>
          <p:cNvSpPr>
            <a:spLocks/>
          </p:cNvSpPr>
          <p:nvPr/>
        </p:nvSpPr>
        <p:spPr bwMode="auto">
          <a:xfrm>
            <a:off x="1345613" y="1181327"/>
            <a:ext cx="3175" cy="3175"/>
          </a:xfrm>
          <a:custGeom>
            <a:avLst/>
            <a:gdLst>
              <a:gd name="T0" fmla="*/ 2 w 2"/>
              <a:gd name="T1" fmla="*/ 0 h 2"/>
              <a:gd name="T2" fmla="*/ 0 w 2"/>
              <a:gd name="T3" fmla="*/ 0 h 2"/>
              <a:gd name="T4" fmla="*/ 0 w 2"/>
              <a:gd name="T5" fmla="*/ 2 h 2"/>
              <a:gd name="T6" fmla="*/ 0 w 2"/>
              <a:gd name="T7" fmla="*/ 2 h 2"/>
              <a:gd name="T8" fmla="*/ 2 w 2"/>
              <a:gd name="T9" fmla="*/ 2 h 2"/>
              <a:gd name="T10" fmla="*/ 2 w 2"/>
              <a:gd name="T11" fmla="*/ 0 h 2"/>
              <a:gd name="T12" fmla="*/ 2 w 2"/>
              <a:gd name="T13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close/>
              </a:path>
            </a:pathLst>
          </a:custGeom>
          <a:solidFill>
            <a:srgbClr val="F0EA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" name="Freeform 187">
            <a:extLst>
              <a:ext uri="{FF2B5EF4-FFF2-40B4-BE49-F238E27FC236}">
                <a16:creationId xmlns:a16="http://schemas.microsoft.com/office/drawing/2014/main" id="{EDD5A233-B979-46F1-807C-C1F68A3947E4}"/>
              </a:ext>
            </a:extLst>
          </p:cNvPr>
          <p:cNvSpPr>
            <a:spLocks/>
          </p:cNvSpPr>
          <p:nvPr/>
        </p:nvSpPr>
        <p:spPr bwMode="auto">
          <a:xfrm>
            <a:off x="1345613" y="1181327"/>
            <a:ext cx="3175" cy="3175"/>
          </a:xfrm>
          <a:custGeom>
            <a:avLst/>
            <a:gdLst>
              <a:gd name="T0" fmla="*/ 2 w 2"/>
              <a:gd name="T1" fmla="*/ 0 h 2"/>
              <a:gd name="T2" fmla="*/ 0 w 2"/>
              <a:gd name="T3" fmla="*/ 0 h 2"/>
              <a:gd name="T4" fmla="*/ 0 w 2"/>
              <a:gd name="T5" fmla="*/ 2 h 2"/>
              <a:gd name="T6" fmla="*/ 0 w 2"/>
              <a:gd name="T7" fmla="*/ 2 h 2"/>
              <a:gd name="T8" fmla="*/ 2 w 2"/>
              <a:gd name="T9" fmla="*/ 2 h 2"/>
              <a:gd name="T10" fmla="*/ 2 w 2"/>
              <a:gd name="T11" fmla="*/ 0 h 2"/>
              <a:gd name="T12" fmla="*/ 2 w 2"/>
              <a:gd name="T13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" name="Freeform 188">
            <a:extLst>
              <a:ext uri="{FF2B5EF4-FFF2-40B4-BE49-F238E27FC236}">
                <a16:creationId xmlns:a16="http://schemas.microsoft.com/office/drawing/2014/main" id="{9A421707-8D35-43D5-B910-80308FF0C314}"/>
              </a:ext>
            </a:extLst>
          </p:cNvPr>
          <p:cNvSpPr>
            <a:spLocks/>
          </p:cNvSpPr>
          <p:nvPr/>
        </p:nvSpPr>
        <p:spPr bwMode="auto">
          <a:xfrm>
            <a:off x="1359900" y="1181327"/>
            <a:ext cx="4763" cy="3175"/>
          </a:xfrm>
          <a:custGeom>
            <a:avLst/>
            <a:gdLst>
              <a:gd name="T0" fmla="*/ 3 w 3"/>
              <a:gd name="T1" fmla="*/ 0 h 2"/>
              <a:gd name="T2" fmla="*/ 0 w 3"/>
              <a:gd name="T3" fmla="*/ 0 h 2"/>
              <a:gd name="T4" fmla="*/ 0 w 3"/>
              <a:gd name="T5" fmla="*/ 2 h 2"/>
              <a:gd name="T6" fmla="*/ 3 w 3"/>
              <a:gd name="T7" fmla="*/ 2 h 2"/>
              <a:gd name="T8" fmla="*/ 3 w 3"/>
              <a:gd name="T9" fmla="*/ 2 h 2"/>
              <a:gd name="T10" fmla="*/ 3 w 3"/>
              <a:gd name="T11" fmla="*/ 0 h 2"/>
              <a:gd name="T12" fmla="*/ 3 w 3"/>
              <a:gd name="T13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" h="2">
                <a:moveTo>
                  <a:pt x="3" y="0"/>
                </a:moveTo>
                <a:lnTo>
                  <a:pt x="0" y="0"/>
                </a:lnTo>
                <a:lnTo>
                  <a:pt x="0" y="2"/>
                </a:lnTo>
                <a:lnTo>
                  <a:pt x="3" y="2"/>
                </a:lnTo>
                <a:lnTo>
                  <a:pt x="3" y="2"/>
                </a:lnTo>
                <a:lnTo>
                  <a:pt x="3" y="0"/>
                </a:lnTo>
                <a:lnTo>
                  <a:pt x="3" y="0"/>
                </a:lnTo>
                <a:close/>
              </a:path>
            </a:pathLst>
          </a:custGeom>
          <a:solidFill>
            <a:srgbClr val="F0EA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" name="Freeform 189">
            <a:extLst>
              <a:ext uri="{FF2B5EF4-FFF2-40B4-BE49-F238E27FC236}">
                <a16:creationId xmlns:a16="http://schemas.microsoft.com/office/drawing/2014/main" id="{582330E3-078D-4B80-88D3-D211F1776C4A}"/>
              </a:ext>
            </a:extLst>
          </p:cNvPr>
          <p:cNvSpPr>
            <a:spLocks/>
          </p:cNvSpPr>
          <p:nvPr/>
        </p:nvSpPr>
        <p:spPr bwMode="auto">
          <a:xfrm>
            <a:off x="1359900" y="1181327"/>
            <a:ext cx="4763" cy="3175"/>
          </a:xfrm>
          <a:custGeom>
            <a:avLst/>
            <a:gdLst>
              <a:gd name="T0" fmla="*/ 3 w 3"/>
              <a:gd name="T1" fmla="*/ 0 h 2"/>
              <a:gd name="T2" fmla="*/ 0 w 3"/>
              <a:gd name="T3" fmla="*/ 0 h 2"/>
              <a:gd name="T4" fmla="*/ 0 w 3"/>
              <a:gd name="T5" fmla="*/ 2 h 2"/>
              <a:gd name="T6" fmla="*/ 3 w 3"/>
              <a:gd name="T7" fmla="*/ 2 h 2"/>
              <a:gd name="T8" fmla="*/ 3 w 3"/>
              <a:gd name="T9" fmla="*/ 2 h 2"/>
              <a:gd name="T10" fmla="*/ 3 w 3"/>
              <a:gd name="T11" fmla="*/ 0 h 2"/>
              <a:gd name="T12" fmla="*/ 3 w 3"/>
              <a:gd name="T13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" h="2">
                <a:moveTo>
                  <a:pt x="3" y="0"/>
                </a:moveTo>
                <a:lnTo>
                  <a:pt x="0" y="0"/>
                </a:lnTo>
                <a:lnTo>
                  <a:pt x="0" y="2"/>
                </a:lnTo>
                <a:lnTo>
                  <a:pt x="3" y="2"/>
                </a:lnTo>
                <a:lnTo>
                  <a:pt x="3" y="2"/>
                </a:lnTo>
                <a:lnTo>
                  <a:pt x="3" y="0"/>
                </a:lnTo>
                <a:lnTo>
                  <a:pt x="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" name="Freeform 190">
            <a:extLst>
              <a:ext uri="{FF2B5EF4-FFF2-40B4-BE49-F238E27FC236}">
                <a16:creationId xmlns:a16="http://schemas.microsoft.com/office/drawing/2014/main" id="{C4363FFC-799C-40CB-B52E-A0816C2ACEEB}"/>
              </a:ext>
            </a:extLst>
          </p:cNvPr>
          <p:cNvSpPr>
            <a:spLocks/>
          </p:cNvSpPr>
          <p:nvPr/>
        </p:nvSpPr>
        <p:spPr bwMode="auto">
          <a:xfrm>
            <a:off x="1375775" y="1181327"/>
            <a:ext cx="3175" cy="3175"/>
          </a:xfrm>
          <a:custGeom>
            <a:avLst/>
            <a:gdLst>
              <a:gd name="T0" fmla="*/ 2 w 2"/>
              <a:gd name="T1" fmla="*/ 0 h 2"/>
              <a:gd name="T2" fmla="*/ 0 w 2"/>
              <a:gd name="T3" fmla="*/ 0 h 2"/>
              <a:gd name="T4" fmla="*/ 0 w 2"/>
              <a:gd name="T5" fmla="*/ 2 h 2"/>
              <a:gd name="T6" fmla="*/ 2 w 2"/>
              <a:gd name="T7" fmla="*/ 2 h 2"/>
              <a:gd name="T8" fmla="*/ 2 w 2"/>
              <a:gd name="T9" fmla="*/ 2 h 2"/>
              <a:gd name="T10" fmla="*/ 2 w 2"/>
              <a:gd name="T11" fmla="*/ 0 h 2"/>
              <a:gd name="T12" fmla="*/ 2 w 2"/>
              <a:gd name="T13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close/>
              </a:path>
            </a:pathLst>
          </a:custGeom>
          <a:solidFill>
            <a:srgbClr val="F0EA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" name="Freeform 191">
            <a:extLst>
              <a:ext uri="{FF2B5EF4-FFF2-40B4-BE49-F238E27FC236}">
                <a16:creationId xmlns:a16="http://schemas.microsoft.com/office/drawing/2014/main" id="{128571B2-26FB-43C9-AB3F-D952F8A3D6E2}"/>
              </a:ext>
            </a:extLst>
          </p:cNvPr>
          <p:cNvSpPr>
            <a:spLocks/>
          </p:cNvSpPr>
          <p:nvPr/>
        </p:nvSpPr>
        <p:spPr bwMode="auto">
          <a:xfrm>
            <a:off x="1375775" y="1181327"/>
            <a:ext cx="3175" cy="3175"/>
          </a:xfrm>
          <a:custGeom>
            <a:avLst/>
            <a:gdLst>
              <a:gd name="T0" fmla="*/ 2 w 2"/>
              <a:gd name="T1" fmla="*/ 0 h 2"/>
              <a:gd name="T2" fmla="*/ 0 w 2"/>
              <a:gd name="T3" fmla="*/ 0 h 2"/>
              <a:gd name="T4" fmla="*/ 0 w 2"/>
              <a:gd name="T5" fmla="*/ 2 h 2"/>
              <a:gd name="T6" fmla="*/ 2 w 2"/>
              <a:gd name="T7" fmla="*/ 2 h 2"/>
              <a:gd name="T8" fmla="*/ 2 w 2"/>
              <a:gd name="T9" fmla="*/ 2 h 2"/>
              <a:gd name="T10" fmla="*/ 2 w 2"/>
              <a:gd name="T11" fmla="*/ 0 h 2"/>
              <a:gd name="T12" fmla="*/ 2 w 2"/>
              <a:gd name="T13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" name="Freeform 192">
            <a:extLst>
              <a:ext uri="{FF2B5EF4-FFF2-40B4-BE49-F238E27FC236}">
                <a16:creationId xmlns:a16="http://schemas.microsoft.com/office/drawing/2014/main" id="{0919C3B5-AFC4-4A80-96DB-E7CA3EFF2762}"/>
              </a:ext>
            </a:extLst>
          </p:cNvPr>
          <p:cNvSpPr>
            <a:spLocks/>
          </p:cNvSpPr>
          <p:nvPr/>
        </p:nvSpPr>
        <p:spPr bwMode="auto">
          <a:xfrm>
            <a:off x="1390063" y="1181327"/>
            <a:ext cx="4763" cy="3175"/>
          </a:xfrm>
          <a:custGeom>
            <a:avLst/>
            <a:gdLst>
              <a:gd name="T0" fmla="*/ 3 w 3"/>
              <a:gd name="T1" fmla="*/ 0 h 2"/>
              <a:gd name="T2" fmla="*/ 0 w 3"/>
              <a:gd name="T3" fmla="*/ 0 h 2"/>
              <a:gd name="T4" fmla="*/ 0 w 3"/>
              <a:gd name="T5" fmla="*/ 2 h 2"/>
              <a:gd name="T6" fmla="*/ 3 w 3"/>
              <a:gd name="T7" fmla="*/ 2 h 2"/>
              <a:gd name="T8" fmla="*/ 3 w 3"/>
              <a:gd name="T9" fmla="*/ 2 h 2"/>
              <a:gd name="T10" fmla="*/ 3 w 3"/>
              <a:gd name="T11" fmla="*/ 0 h 2"/>
              <a:gd name="T12" fmla="*/ 3 w 3"/>
              <a:gd name="T13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" h="2">
                <a:moveTo>
                  <a:pt x="3" y="0"/>
                </a:moveTo>
                <a:lnTo>
                  <a:pt x="0" y="0"/>
                </a:lnTo>
                <a:lnTo>
                  <a:pt x="0" y="2"/>
                </a:lnTo>
                <a:lnTo>
                  <a:pt x="3" y="2"/>
                </a:lnTo>
                <a:lnTo>
                  <a:pt x="3" y="2"/>
                </a:lnTo>
                <a:lnTo>
                  <a:pt x="3" y="0"/>
                </a:lnTo>
                <a:lnTo>
                  <a:pt x="3" y="0"/>
                </a:lnTo>
                <a:close/>
              </a:path>
            </a:pathLst>
          </a:custGeom>
          <a:solidFill>
            <a:srgbClr val="F0EA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" name="Freeform 193">
            <a:extLst>
              <a:ext uri="{FF2B5EF4-FFF2-40B4-BE49-F238E27FC236}">
                <a16:creationId xmlns:a16="http://schemas.microsoft.com/office/drawing/2014/main" id="{B9A031C8-1C80-431D-BA1C-B805C83F8EFA}"/>
              </a:ext>
            </a:extLst>
          </p:cNvPr>
          <p:cNvSpPr>
            <a:spLocks/>
          </p:cNvSpPr>
          <p:nvPr/>
        </p:nvSpPr>
        <p:spPr bwMode="auto">
          <a:xfrm>
            <a:off x="1390063" y="1181327"/>
            <a:ext cx="4763" cy="3175"/>
          </a:xfrm>
          <a:custGeom>
            <a:avLst/>
            <a:gdLst>
              <a:gd name="T0" fmla="*/ 3 w 3"/>
              <a:gd name="T1" fmla="*/ 0 h 2"/>
              <a:gd name="T2" fmla="*/ 0 w 3"/>
              <a:gd name="T3" fmla="*/ 0 h 2"/>
              <a:gd name="T4" fmla="*/ 0 w 3"/>
              <a:gd name="T5" fmla="*/ 2 h 2"/>
              <a:gd name="T6" fmla="*/ 3 w 3"/>
              <a:gd name="T7" fmla="*/ 2 h 2"/>
              <a:gd name="T8" fmla="*/ 3 w 3"/>
              <a:gd name="T9" fmla="*/ 2 h 2"/>
              <a:gd name="T10" fmla="*/ 3 w 3"/>
              <a:gd name="T11" fmla="*/ 0 h 2"/>
              <a:gd name="T12" fmla="*/ 3 w 3"/>
              <a:gd name="T13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" h="2">
                <a:moveTo>
                  <a:pt x="3" y="0"/>
                </a:moveTo>
                <a:lnTo>
                  <a:pt x="0" y="0"/>
                </a:lnTo>
                <a:lnTo>
                  <a:pt x="0" y="2"/>
                </a:lnTo>
                <a:lnTo>
                  <a:pt x="3" y="2"/>
                </a:lnTo>
                <a:lnTo>
                  <a:pt x="3" y="2"/>
                </a:lnTo>
                <a:lnTo>
                  <a:pt x="3" y="0"/>
                </a:lnTo>
                <a:lnTo>
                  <a:pt x="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" name="Freeform 194">
            <a:extLst>
              <a:ext uri="{FF2B5EF4-FFF2-40B4-BE49-F238E27FC236}">
                <a16:creationId xmlns:a16="http://schemas.microsoft.com/office/drawing/2014/main" id="{D6D6DC61-CA76-4D48-AB58-63E59469E06F}"/>
              </a:ext>
            </a:extLst>
          </p:cNvPr>
          <p:cNvSpPr>
            <a:spLocks/>
          </p:cNvSpPr>
          <p:nvPr/>
        </p:nvSpPr>
        <p:spPr bwMode="auto">
          <a:xfrm>
            <a:off x="1034463" y="1297215"/>
            <a:ext cx="303213" cy="71438"/>
          </a:xfrm>
          <a:custGeom>
            <a:avLst/>
            <a:gdLst>
              <a:gd name="T0" fmla="*/ 22 w 81"/>
              <a:gd name="T1" fmla="*/ 2 h 19"/>
              <a:gd name="T2" fmla="*/ 21 w 81"/>
              <a:gd name="T3" fmla="*/ 1 h 19"/>
              <a:gd name="T4" fmla="*/ 0 w 81"/>
              <a:gd name="T5" fmla="*/ 16 h 19"/>
              <a:gd name="T6" fmla="*/ 5 w 81"/>
              <a:gd name="T7" fmla="*/ 13 h 19"/>
              <a:gd name="T8" fmla="*/ 21 w 81"/>
              <a:gd name="T9" fmla="*/ 14 h 19"/>
              <a:gd name="T10" fmla="*/ 29 w 81"/>
              <a:gd name="T11" fmla="*/ 17 h 19"/>
              <a:gd name="T12" fmla="*/ 37 w 81"/>
              <a:gd name="T13" fmla="*/ 18 h 19"/>
              <a:gd name="T14" fmla="*/ 56 w 81"/>
              <a:gd name="T15" fmla="*/ 15 h 19"/>
              <a:gd name="T16" fmla="*/ 59 w 81"/>
              <a:gd name="T17" fmla="*/ 14 h 19"/>
              <a:gd name="T18" fmla="*/ 75 w 81"/>
              <a:gd name="T19" fmla="*/ 11 h 19"/>
              <a:gd name="T20" fmla="*/ 79 w 81"/>
              <a:gd name="T21" fmla="*/ 15 h 19"/>
              <a:gd name="T22" fmla="*/ 79 w 81"/>
              <a:gd name="T23" fmla="*/ 12 h 19"/>
              <a:gd name="T24" fmla="*/ 81 w 81"/>
              <a:gd name="T25" fmla="*/ 15 h 19"/>
              <a:gd name="T26" fmla="*/ 80 w 81"/>
              <a:gd name="T27" fmla="*/ 12 h 19"/>
              <a:gd name="T28" fmla="*/ 79 w 81"/>
              <a:gd name="T29" fmla="*/ 9 h 19"/>
              <a:gd name="T30" fmla="*/ 76 w 81"/>
              <a:gd name="T31" fmla="*/ 5 h 19"/>
              <a:gd name="T32" fmla="*/ 64 w 81"/>
              <a:gd name="T33" fmla="*/ 0 h 19"/>
              <a:gd name="T34" fmla="*/ 49 w 81"/>
              <a:gd name="T35" fmla="*/ 5 h 19"/>
              <a:gd name="T36" fmla="*/ 47 w 81"/>
              <a:gd name="T37" fmla="*/ 6 h 19"/>
              <a:gd name="T38" fmla="*/ 38 w 81"/>
              <a:gd name="T39" fmla="*/ 7 h 19"/>
              <a:gd name="T40" fmla="*/ 32 w 81"/>
              <a:gd name="T41" fmla="*/ 5 h 19"/>
              <a:gd name="T42" fmla="*/ 27 w 81"/>
              <a:gd name="T43" fmla="*/ 3 h 19"/>
              <a:gd name="T44" fmla="*/ 22 w 81"/>
              <a:gd name="T45" fmla="*/ 2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81" h="19">
                <a:moveTo>
                  <a:pt x="22" y="2"/>
                </a:moveTo>
                <a:cubicBezTo>
                  <a:pt x="22" y="1"/>
                  <a:pt x="21" y="1"/>
                  <a:pt x="21" y="1"/>
                </a:cubicBezTo>
                <a:cubicBezTo>
                  <a:pt x="12" y="0"/>
                  <a:pt x="2" y="7"/>
                  <a:pt x="0" y="16"/>
                </a:cubicBezTo>
                <a:cubicBezTo>
                  <a:pt x="0" y="15"/>
                  <a:pt x="4" y="14"/>
                  <a:pt x="5" y="13"/>
                </a:cubicBezTo>
                <a:cubicBezTo>
                  <a:pt x="10" y="11"/>
                  <a:pt x="16" y="12"/>
                  <a:pt x="21" y="14"/>
                </a:cubicBezTo>
                <a:cubicBezTo>
                  <a:pt x="24" y="15"/>
                  <a:pt x="26" y="16"/>
                  <a:pt x="29" y="17"/>
                </a:cubicBezTo>
                <a:cubicBezTo>
                  <a:pt x="32" y="18"/>
                  <a:pt x="34" y="18"/>
                  <a:pt x="37" y="18"/>
                </a:cubicBezTo>
                <a:cubicBezTo>
                  <a:pt x="44" y="19"/>
                  <a:pt x="50" y="17"/>
                  <a:pt x="56" y="15"/>
                </a:cubicBezTo>
                <a:cubicBezTo>
                  <a:pt x="57" y="15"/>
                  <a:pt x="58" y="15"/>
                  <a:pt x="59" y="14"/>
                </a:cubicBezTo>
                <a:cubicBezTo>
                  <a:pt x="64" y="13"/>
                  <a:pt x="70" y="9"/>
                  <a:pt x="75" y="11"/>
                </a:cubicBezTo>
                <a:cubicBezTo>
                  <a:pt x="77" y="11"/>
                  <a:pt x="79" y="13"/>
                  <a:pt x="79" y="15"/>
                </a:cubicBezTo>
                <a:cubicBezTo>
                  <a:pt x="79" y="14"/>
                  <a:pt x="79" y="13"/>
                  <a:pt x="79" y="12"/>
                </a:cubicBezTo>
                <a:cubicBezTo>
                  <a:pt x="80" y="13"/>
                  <a:pt x="80" y="14"/>
                  <a:pt x="81" y="15"/>
                </a:cubicBezTo>
                <a:cubicBezTo>
                  <a:pt x="80" y="14"/>
                  <a:pt x="81" y="13"/>
                  <a:pt x="80" y="12"/>
                </a:cubicBezTo>
                <a:cubicBezTo>
                  <a:pt x="80" y="11"/>
                  <a:pt x="80" y="10"/>
                  <a:pt x="79" y="9"/>
                </a:cubicBezTo>
                <a:cubicBezTo>
                  <a:pt x="78" y="8"/>
                  <a:pt x="77" y="6"/>
                  <a:pt x="76" y="5"/>
                </a:cubicBezTo>
                <a:cubicBezTo>
                  <a:pt x="73" y="2"/>
                  <a:pt x="69" y="0"/>
                  <a:pt x="64" y="0"/>
                </a:cubicBezTo>
                <a:cubicBezTo>
                  <a:pt x="59" y="0"/>
                  <a:pt x="54" y="2"/>
                  <a:pt x="49" y="5"/>
                </a:cubicBezTo>
                <a:cubicBezTo>
                  <a:pt x="49" y="5"/>
                  <a:pt x="48" y="5"/>
                  <a:pt x="47" y="6"/>
                </a:cubicBezTo>
                <a:cubicBezTo>
                  <a:pt x="44" y="7"/>
                  <a:pt x="41" y="7"/>
                  <a:pt x="38" y="7"/>
                </a:cubicBezTo>
                <a:cubicBezTo>
                  <a:pt x="36" y="6"/>
                  <a:pt x="34" y="6"/>
                  <a:pt x="32" y="5"/>
                </a:cubicBezTo>
                <a:cubicBezTo>
                  <a:pt x="30" y="5"/>
                  <a:pt x="29" y="4"/>
                  <a:pt x="27" y="3"/>
                </a:cubicBezTo>
                <a:cubicBezTo>
                  <a:pt x="25" y="3"/>
                  <a:pt x="24" y="2"/>
                  <a:pt x="22" y="2"/>
                </a:cubicBezTo>
                <a:close/>
              </a:path>
            </a:pathLst>
          </a:custGeom>
          <a:solidFill>
            <a:srgbClr val="4F58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" name="Freeform 195">
            <a:extLst>
              <a:ext uri="{FF2B5EF4-FFF2-40B4-BE49-F238E27FC236}">
                <a16:creationId xmlns:a16="http://schemas.microsoft.com/office/drawing/2014/main" id="{3D9892C4-C13F-4CA9-BD6E-4329B65EB1A6}"/>
              </a:ext>
            </a:extLst>
          </p:cNvPr>
          <p:cNvSpPr>
            <a:spLocks/>
          </p:cNvSpPr>
          <p:nvPr/>
        </p:nvSpPr>
        <p:spPr bwMode="auto">
          <a:xfrm>
            <a:off x="921750" y="1000352"/>
            <a:ext cx="225425" cy="161925"/>
          </a:xfrm>
          <a:custGeom>
            <a:avLst/>
            <a:gdLst>
              <a:gd name="T0" fmla="*/ 4 w 60"/>
              <a:gd name="T1" fmla="*/ 43 h 43"/>
              <a:gd name="T2" fmla="*/ 0 w 60"/>
              <a:gd name="T3" fmla="*/ 39 h 43"/>
              <a:gd name="T4" fmla="*/ 0 w 60"/>
              <a:gd name="T5" fmla="*/ 5 h 43"/>
              <a:gd name="T6" fmla="*/ 4 w 60"/>
              <a:gd name="T7" fmla="*/ 0 h 43"/>
              <a:gd name="T8" fmla="*/ 56 w 60"/>
              <a:gd name="T9" fmla="*/ 0 h 43"/>
              <a:gd name="T10" fmla="*/ 60 w 60"/>
              <a:gd name="T11" fmla="*/ 5 h 43"/>
              <a:gd name="T12" fmla="*/ 60 w 60"/>
              <a:gd name="T13" fmla="*/ 39 h 43"/>
              <a:gd name="T14" fmla="*/ 56 w 60"/>
              <a:gd name="T15" fmla="*/ 43 h 43"/>
              <a:gd name="T16" fmla="*/ 4 w 60"/>
              <a:gd name="T17" fmla="*/ 43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0" h="43">
                <a:moveTo>
                  <a:pt x="4" y="43"/>
                </a:moveTo>
                <a:cubicBezTo>
                  <a:pt x="1" y="43"/>
                  <a:pt x="0" y="41"/>
                  <a:pt x="0" y="39"/>
                </a:cubicBezTo>
                <a:cubicBezTo>
                  <a:pt x="0" y="5"/>
                  <a:pt x="0" y="5"/>
                  <a:pt x="0" y="5"/>
                </a:cubicBezTo>
                <a:cubicBezTo>
                  <a:pt x="0" y="2"/>
                  <a:pt x="1" y="0"/>
                  <a:pt x="4" y="0"/>
                </a:cubicBezTo>
                <a:cubicBezTo>
                  <a:pt x="56" y="0"/>
                  <a:pt x="56" y="0"/>
                  <a:pt x="56" y="0"/>
                </a:cubicBezTo>
                <a:cubicBezTo>
                  <a:pt x="59" y="0"/>
                  <a:pt x="60" y="2"/>
                  <a:pt x="60" y="5"/>
                </a:cubicBezTo>
                <a:cubicBezTo>
                  <a:pt x="60" y="39"/>
                  <a:pt x="60" y="39"/>
                  <a:pt x="60" y="39"/>
                </a:cubicBezTo>
                <a:cubicBezTo>
                  <a:pt x="60" y="41"/>
                  <a:pt x="59" y="43"/>
                  <a:pt x="56" y="43"/>
                </a:cubicBezTo>
                <a:cubicBezTo>
                  <a:pt x="4" y="43"/>
                  <a:pt x="4" y="43"/>
                  <a:pt x="4" y="43"/>
                </a:cubicBezTo>
              </a:path>
            </a:pathLst>
          </a:custGeom>
          <a:solidFill>
            <a:srgbClr val="C1D8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" name="Freeform 196">
            <a:extLst>
              <a:ext uri="{FF2B5EF4-FFF2-40B4-BE49-F238E27FC236}">
                <a16:creationId xmlns:a16="http://schemas.microsoft.com/office/drawing/2014/main" id="{15F7DA2C-3CBC-486B-BFB4-91ECE8D0E127}"/>
              </a:ext>
            </a:extLst>
          </p:cNvPr>
          <p:cNvSpPr>
            <a:spLocks noEditPoints="1"/>
          </p:cNvSpPr>
          <p:nvPr/>
        </p:nvSpPr>
        <p:spPr bwMode="auto">
          <a:xfrm>
            <a:off x="902700" y="986065"/>
            <a:ext cx="261938" cy="195263"/>
          </a:xfrm>
          <a:custGeom>
            <a:avLst/>
            <a:gdLst>
              <a:gd name="T0" fmla="*/ 61 w 70"/>
              <a:gd name="T1" fmla="*/ 0 h 52"/>
              <a:gd name="T2" fmla="*/ 9 w 70"/>
              <a:gd name="T3" fmla="*/ 0 h 52"/>
              <a:gd name="T4" fmla="*/ 0 w 70"/>
              <a:gd name="T5" fmla="*/ 9 h 52"/>
              <a:gd name="T6" fmla="*/ 0 w 70"/>
              <a:gd name="T7" fmla="*/ 43 h 52"/>
              <a:gd name="T8" fmla="*/ 9 w 70"/>
              <a:gd name="T9" fmla="*/ 52 h 52"/>
              <a:gd name="T10" fmla="*/ 61 w 70"/>
              <a:gd name="T11" fmla="*/ 52 h 52"/>
              <a:gd name="T12" fmla="*/ 70 w 70"/>
              <a:gd name="T13" fmla="*/ 43 h 52"/>
              <a:gd name="T14" fmla="*/ 70 w 70"/>
              <a:gd name="T15" fmla="*/ 9 h 52"/>
              <a:gd name="T16" fmla="*/ 61 w 70"/>
              <a:gd name="T17" fmla="*/ 0 h 52"/>
              <a:gd name="T18" fmla="*/ 65 w 70"/>
              <a:gd name="T19" fmla="*/ 43 h 52"/>
              <a:gd name="T20" fmla="*/ 61 w 70"/>
              <a:gd name="T21" fmla="*/ 47 h 52"/>
              <a:gd name="T22" fmla="*/ 9 w 70"/>
              <a:gd name="T23" fmla="*/ 47 h 52"/>
              <a:gd name="T24" fmla="*/ 5 w 70"/>
              <a:gd name="T25" fmla="*/ 43 h 52"/>
              <a:gd name="T26" fmla="*/ 5 w 70"/>
              <a:gd name="T27" fmla="*/ 9 h 52"/>
              <a:gd name="T28" fmla="*/ 9 w 70"/>
              <a:gd name="T29" fmla="*/ 4 h 52"/>
              <a:gd name="T30" fmla="*/ 61 w 70"/>
              <a:gd name="T31" fmla="*/ 4 h 52"/>
              <a:gd name="T32" fmla="*/ 65 w 70"/>
              <a:gd name="T33" fmla="*/ 9 h 52"/>
              <a:gd name="T34" fmla="*/ 65 w 70"/>
              <a:gd name="T35" fmla="*/ 43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" h="52">
                <a:moveTo>
                  <a:pt x="61" y="0"/>
                </a:moveTo>
                <a:cubicBezTo>
                  <a:pt x="9" y="0"/>
                  <a:pt x="9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48"/>
                  <a:pt x="4" y="52"/>
                  <a:pt x="9" y="52"/>
                </a:cubicBezTo>
                <a:cubicBezTo>
                  <a:pt x="61" y="52"/>
                  <a:pt x="61" y="52"/>
                  <a:pt x="61" y="52"/>
                </a:cubicBezTo>
                <a:cubicBezTo>
                  <a:pt x="66" y="52"/>
                  <a:pt x="70" y="48"/>
                  <a:pt x="70" y="43"/>
                </a:cubicBezTo>
                <a:cubicBezTo>
                  <a:pt x="70" y="9"/>
                  <a:pt x="70" y="9"/>
                  <a:pt x="70" y="9"/>
                </a:cubicBezTo>
                <a:cubicBezTo>
                  <a:pt x="70" y="4"/>
                  <a:pt x="66" y="0"/>
                  <a:pt x="61" y="0"/>
                </a:cubicBezTo>
                <a:moveTo>
                  <a:pt x="65" y="43"/>
                </a:moveTo>
                <a:cubicBezTo>
                  <a:pt x="65" y="45"/>
                  <a:pt x="64" y="47"/>
                  <a:pt x="61" y="47"/>
                </a:cubicBezTo>
                <a:cubicBezTo>
                  <a:pt x="9" y="47"/>
                  <a:pt x="9" y="47"/>
                  <a:pt x="9" y="47"/>
                </a:cubicBezTo>
                <a:cubicBezTo>
                  <a:pt x="6" y="47"/>
                  <a:pt x="5" y="45"/>
                  <a:pt x="5" y="43"/>
                </a:cubicBezTo>
                <a:cubicBezTo>
                  <a:pt x="5" y="9"/>
                  <a:pt x="5" y="9"/>
                  <a:pt x="5" y="9"/>
                </a:cubicBezTo>
                <a:cubicBezTo>
                  <a:pt x="5" y="6"/>
                  <a:pt x="6" y="4"/>
                  <a:pt x="9" y="4"/>
                </a:cubicBezTo>
                <a:cubicBezTo>
                  <a:pt x="61" y="4"/>
                  <a:pt x="61" y="4"/>
                  <a:pt x="61" y="4"/>
                </a:cubicBezTo>
                <a:cubicBezTo>
                  <a:pt x="64" y="4"/>
                  <a:pt x="65" y="6"/>
                  <a:pt x="65" y="9"/>
                </a:cubicBezTo>
                <a:cubicBezTo>
                  <a:pt x="65" y="43"/>
                  <a:pt x="65" y="43"/>
                  <a:pt x="65" y="43"/>
                </a:cubicBezTo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" name="Freeform 197">
            <a:extLst>
              <a:ext uri="{FF2B5EF4-FFF2-40B4-BE49-F238E27FC236}">
                <a16:creationId xmlns:a16="http://schemas.microsoft.com/office/drawing/2014/main" id="{CA9943FF-8E6A-4C64-B0EE-CB2DEC157CA6}"/>
              </a:ext>
            </a:extLst>
          </p:cNvPr>
          <p:cNvSpPr>
            <a:spLocks/>
          </p:cNvSpPr>
          <p:nvPr/>
        </p:nvSpPr>
        <p:spPr bwMode="auto">
          <a:xfrm>
            <a:off x="924925" y="1008290"/>
            <a:ext cx="71438" cy="98425"/>
          </a:xfrm>
          <a:custGeom>
            <a:avLst/>
            <a:gdLst>
              <a:gd name="T0" fmla="*/ 19 w 19"/>
              <a:gd name="T1" fmla="*/ 0 h 26"/>
              <a:gd name="T2" fmla="*/ 4 w 19"/>
              <a:gd name="T3" fmla="*/ 0 h 26"/>
              <a:gd name="T4" fmla="*/ 0 w 19"/>
              <a:gd name="T5" fmla="*/ 4 h 26"/>
              <a:gd name="T6" fmla="*/ 0 w 19"/>
              <a:gd name="T7" fmla="*/ 26 h 26"/>
              <a:gd name="T8" fmla="*/ 11 w 19"/>
              <a:gd name="T9" fmla="*/ 13 h 26"/>
              <a:gd name="T10" fmla="*/ 19 w 19"/>
              <a:gd name="T11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" h="26">
                <a:moveTo>
                  <a:pt x="19" y="0"/>
                </a:moveTo>
                <a:cubicBezTo>
                  <a:pt x="4" y="0"/>
                  <a:pt x="4" y="0"/>
                  <a:pt x="4" y="0"/>
                </a:cubicBezTo>
                <a:cubicBezTo>
                  <a:pt x="3" y="1"/>
                  <a:pt x="2" y="2"/>
                  <a:pt x="0" y="4"/>
                </a:cubicBezTo>
                <a:cubicBezTo>
                  <a:pt x="0" y="26"/>
                  <a:pt x="0" y="26"/>
                  <a:pt x="0" y="26"/>
                </a:cubicBezTo>
                <a:cubicBezTo>
                  <a:pt x="4" y="22"/>
                  <a:pt x="8" y="18"/>
                  <a:pt x="11" y="13"/>
                </a:cubicBezTo>
                <a:cubicBezTo>
                  <a:pt x="14" y="8"/>
                  <a:pt x="17" y="4"/>
                  <a:pt x="19" y="0"/>
                </a:cubicBezTo>
              </a:path>
            </a:pathLst>
          </a:custGeom>
          <a:solidFill>
            <a:srgbClr val="E6EFF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" name="Freeform 198">
            <a:extLst>
              <a:ext uri="{FF2B5EF4-FFF2-40B4-BE49-F238E27FC236}">
                <a16:creationId xmlns:a16="http://schemas.microsoft.com/office/drawing/2014/main" id="{F43696A6-EA0B-4493-97C3-85DD0753F934}"/>
              </a:ext>
            </a:extLst>
          </p:cNvPr>
          <p:cNvSpPr>
            <a:spLocks/>
          </p:cNvSpPr>
          <p:nvPr/>
        </p:nvSpPr>
        <p:spPr bwMode="auto">
          <a:xfrm>
            <a:off x="928100" y="1008290"/>
            <a:ext cx="200025" cy="150813"/>
          </a:xfrm>
          <a:custGeom>
            <a:avLst/>
            <a:gdLst>
              <a:gd name="T0" fmla="*/ 53 w 53"/>
              <a:gd name="T1" fmla="*/ 0 h 40"/>
              <a:gd name="T2" fmla="*/ 28 w 53"/>
              <a:gd name="T3" fmla="*/ 0 h 40"/>
              <a:gd name="T4" fmla="*/ 14 w 53"/>
              <a:gd name="T5" fmla="*/ 18 h 40"/>
              <a:gd name="T6" fmla="*/ 0 w 53"/>
              <a:gd name="T7" fmla="*/ 39 h 40"/>
              <a:gd name="T8" fmla="*/ 3 w 53"/>
              <a:gd name="T9" fmla="*/ 40 h 40"/>
              <a:gd name="T10" fmla="*/ 26 w 53"/>
              <a:gd name="T11" fmla="*/ 40 h 40"/>
              <a:gd name="T12" fmla="*/ 33 w 53"/>
              <a:gd name="T13" fmla="*/ 32 h 40"/>
              <a:gd name="T14" fmla="*/ 53 w 53"/>
              <a:gd name="T15" fmla="*/ 0 h 40"/>
              <a:gd name="T16" fmla="*/ 53 w 53"/>
              <a:gd name="T1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3" h="40">
                <a:moveTo>
                  <a:pt x="53" y="0"/>
                </a:moveTo>
                <a:cubicBezTo>
                  <a:pt x="28" y="0"/>
                  <a:pt x="28" y="0"/>
                  <a:pt x="28" y="0"/>
                </a:cubicBezTo>
                <a:cubicBezTo>
                  <a:pt x="24" y="5"/>
                  <a:pt x="19" y="11"/>
                  <a:pt x="14" y="18"/>
                </a:cubicBezTo>
                <a:cubicBezTo>
                  <a:pt x="9" y="25"/>
                  <a:pt x="4" y="32"/>
                  <a:pt x="0" y="39"/>
                </a:cubicBezTo>
                <a:cubicBezTo>
                  <a:pt x="1" y="40"/>
                  <a:pt x="2" y="40"/>
                  <a:pt x="3" y="40"/>
                </a:cubicBezTo>
                <a:cubicBezTo>
                  <a:pt x="26" y="40"/>
                  <a:pt x="26" y="40"/>
                  <a:pt x="26" y="40"/>
                </a:cubicBezTo>
                <a:cubicBezTo>
                  <a:pt x="28" y="37"/>
                  <a:pt x="30" y="35"/>
                  <a:pt x="33" y="32"/>
                </a:cubicBezTo>
                <a:cubicBezTo>
                  <a:pt x="41" y="20"/>
                  <a:pt x="48" y="9"/>
                  <a:pt x="53" y="0"/>
                </a:cubicBezTo>
                <a:cubicBezTo>
                  <a:pt x="53" y="0"/>
                  <a:pt x="53" y="0"/>
                  <a:pt x="53" y="0"/>
                </a:cubicBezTo>
              </a:path>
            </a:pathLst>
          </a:custGeom>
          <a:solidFill>
            <a:srgbClr val="E6EFF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6" name="Freeform 199">
            <a:extLst>
              <a:ext uri="{FF2B5EF4-FFF2-40B4-BE49-F238E27FC236}">
                <a16:creationId xmlns:a16="http://schemas.microsoft.com/office/drawing/2014/main" id="{23C18C69-E55D-4E72-BE99-2160B3098675}"/>
              </a:ext>
            </a:extLst>
          </p:cNvPr>
          <p:cNvSpPr>
            <a:spLocks/>
          </p:cNvSpPr>
          <p:nvPr/>
        </p:nvSpPr>
        <p:spPr bwMode="auto">
          <a:xfrm>
            <a:off x="1048750" y="1035277"/>
            <a:ext cx="93663" cy="123825"/>
          </a:xfrm>
          <a:custGeom>
            <a:avLst/>
            <a:gdLst>
              <a:gd name="T0" fmla="*/ 25 w 25"/>
              <a:gd name="T1" fmla="*/ 0 h 33"/>
              <a:gd name="T2" fmla="*/ 0 w 25"/>
              <a:gd name="T3" fmla="*/ 33 h 33"/>
              <a:gd name="T4" fmla="*/ 6 w 25"/>
              <a:gd name="T5" fmla="*/ 33 h 33"/>
              <a:gd name="T6" fmla="*/ 25 w 25"/>
              <a:gd name="T7" fmla="*/ 7 h 33"/>
              <a:gd name="T8" fmla="*/ 25 w 25"/>
              <a:gd name="T9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33">
                <a:moveTo>
                  <a:pt x="25" y="0"/>
                </a:moveTo>
                <a:cubicBezTo>
                  <a:pt x="18" y="9"/>
                  <a:pt x="9" y="20"/>
                  <a:pt x="0" y="33"/>
                </a:cubicBezTo>
                <a:cubicBezTo>
                  <a:pt x="6" y="33"/>
                  <a:pt x="6" y="33"/>
                  <a:pt x="6" y="33"/>
                </a:cubicBezTo>
                <a:cubicBezTo>
                  <a:pt x="13" y="23"/>
                  <a:pt x="19" y="14"/>
                  <a:pt x="25" y="7"/>
                </a:cubicBezTo>
                <a:cubicBezTo>
                  <a:pt x="25" y="0"/>
                  <a:pt x="25" y="0"/>
                  <a:pt x="25" y="0"/>
                </a:cubicBezTo>
              </a:path>
            </a:pathLst>
          </a:custGeom>
          <a:solidFill>
            <a:srgbClr val="E6EFF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" name="Freeform 200">
            <a:extLst>
              <a:ext uri="{FF2B5EF4-FFF2-40B4-BE49-F238E27FC236}">
                <a16:creationId xmlns:a16="http://schemas.microsoft.com/office/drawing/2014/main" id="{DED4551C-CD71-4BD0-955A-054F23D667FD}"/>
              </a:ext>
            </a:extLst>
          </p:cNvPr>
          <p:cNvSpPr>
            <a:spLocks/>
          </p:cNvSpPr>
          <p:nvPr/>
        </p:nvSpPr>
        <p:spPr bwMode="auto">
          <a:xfrm>
            <a:off x="1086850" y="1082902"/>
            <a:ext cx="55563" cy="76200"/>
          </a:xfrm>
          <a:custGeom>
            <a:avLst/>
            <a:gdLst>
              <a:gd name="T0" fmla="*/ 15 w 15"/>
              <a:gd name="T1" fmla="*/ 0 h 20"/>
              <a:gd name="T2" fmla="*/ 0 w 15"/>
              <a:gd name="T3" fmla="*/ 20 h 20"/>
              <a:gd name="T4" fmla="*/ 6 w 15"/>
              <a:gd name="T5" fmla="*/ 20 h 20"/>
              <a:gd name="T6" fmla="*/ 15 w 15"/>
              <a:gd name="T7" fmla="*/ 8 h 20"/>
              <a:gd name="T8" fmla="*/ 15 w 15"/>
              <a:gd name="T9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" h="20">
                <a:moveTo>
                  <a:pt x="15" y="0"/>
                </a:moveTo>
                <a:cubicBezTo>
                  <a:pt x="10" y="6"/>
                  <a:pt x="5" y="13"/>
                  <a:pt x="0" y="20"/>
                </a:cubicBezTo>
                <a:cubicBezTo>
                  <a:pt x="6" y="20"/>
                  <a:pt x="6" y="20"/>
                  <a:pt x="6" y="20"/>
                </a:cubicBezTo>
                <a:cubicBezTo>
                  <a:pt x="9" y="16"/>
                  <a:pt x="12" y="12"/>
                  <a:pt x="15" y="8"/>
                </a:cubicBezTo>
                <a:cubicBezTo>
                  <a:pt x="15" y="0"/>
                  <a:pt x="15" y="0"/>
                  <a:pt x="15" y="0"/>
                </a:cubicBezTo>
              </a:path>
            </a:pathLst>
          </a:custGeom>
          <a:solidFill>
            <a:srgbClr val="E6EFF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8" name="Freeform 201">
            <a:extLst>
              <a:ext uri="{FF2B5EF4-FFF2-40B4-BE49-F238E27FC236}">
                <a16:creationId xmlns:a16="http://schemas.microsoft.com/office/drawing/2014/main" id="{3DC1AF97-A2C8-4A10-B84A-ED1EF22FFACD}"/>
              </a:ext>
            </a:extLst>
          </p:cNvPr>
          <p:cNvSpPr>
            <a:spLocks/>
          </p:cNvSpPr>
          <p:nvPr/>
        </p:nvSpPr>
        <p:spPr bwMode="auto">
          <a:xfrm>
            <a:off x="861425" y="1060677"/>
            <a:ext cx="41275" cy="38100"/>
          </a:xfrm>
          <a:custGeom>
            <a:avLst/>
            <a:gdLst>
              <a:gd name="T0" fmla="*/ 11 w 11"/>
              <a:gd name="T1" fmla="*/ 10 h 10"/>
              <a:gd name="T2" fmla="*/ 0 w 11"/>
              <a:gd name="T3" fmla="*/ 10 h 10"/>
              <a:gd name="T4" fmla="*/ 0 w 11"/>
              <a:gd name="T5" fmla="*/ 5 h 10"/>
              <a:gd name="T6" fmla="*/ 5 w 11"/>
              <a:gd name="T7" fmla="*/ 0 h 10"/>
              <a:gd name="T8" fmla="*/ 11 w 11"/>
              <a:gd name="T9" fmla="*/ 0 h 10"/>
              <a:gd name="T10" fmla="*/ 11 w 11"/>
              <a:gd name="T11" fmla="*/ 1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" h="10">
                <a:moveTo>
                  <a:pt x="11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0" y="5"/>
                  <a:pt x="0" y="5"/>
                </a:cubicBezTo>
                <a:cubicBezTo>
                  <a:pt x="0" y="2"/>
                  <a:pt x="2" y="0"/>
                  <a:pt x="5" y="0"/>
                </a:cubicBezTo>
                <a:cubicBezTo>
                  <a:pt x="11" y="0"/>
                  <a:pt x="11" y="0"/>
                  <a:pt x="11" y="0"/>
                </a:cubicBezTo>
                <a:lnTo>
                  <a:pt x="11" y="10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" name="Freeform 202">
            <a:extLst>
              <a:ext uri="{FF2B5EF4-FFF2-40B4-BE49-F238E27FC236}">
                <a16:creationId xmlns:a16="http://schemas.microsoft.com/office/drawing/2014/main" id="{4D033D35-CDD3-4402-A45D-1A0133EA69EF}"/>
              </a:ext>
            </a:extLst>
          </p:cNvPr>
          <p:cNvSpPr>
            <a:spLocks/>
          </p:cNvSpPr>
          <p:nvPr/>
        </p:nvSpPr>
        <p:spPr bwMode="auto">
          <a:xfrm>
            <a:off x="1221788" y="1000352"/>
            <a:ext cx="228600" cy="161925"/>
          </a:xfrm>
          <a:custGeom>
            <a:avLst/>
            <a:gdLst>
              <a:gd name="T0" fmla="*/ 57 w 61"/>
              <a:gd name="T1" fmla="*/ 43 h 43"/>
              <a:gd name="T2" fmla="*/ 61 w 61"/>
              <a:gd name="T3" fmla="*/ 39 h 43"/>
              <a:gd name="T4" fmla="*/ 61 w 61"/>
              <a:gd name="T5" fmla="*/ 5 h 43"/>
              <a:gd name="T6" fmla="*/ 57 w 61"/>
              <a:gd name="T7" fmla="*/ 0 h 43"/>
              <a:gd name="T8" fmla="*/ 4 w 61"/>
              <a:gd name="T9" fmla="*/ 0 h 43"/>
              <a:gd name="T10" fmla="*/ 0 w 61"/>
              <a:gd name="T11" fmla="*/ 5 h 43"/>
              <a:gd name="T12" fmla="*/ 0 w 61"/>
              <a:gd name="T13" fmla="*/ 39 h 43"/>
              <a:gd name="T14" fmla="*/ 4 w 61"/>
              <a:gd name="T15" fmla="*/ 43 h 43"/>
              <a:gd name="T16" fmla="*/ 57 w 61"/>
              <a:gd name="T17" fmla="*/ 43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1" h="43">
                <a:moveTo>
                  <a:pt x="57" y="43"/>
                </a:moveTo>
                <a:cubicBezTo>
                  <a:pt x="59" y="43"/>
                  <a:pt x="61" y="41"/>
                  <a:pt x="61" y="39"/>
                </a:cubicBezTo>
                <a:cubicBezTo>
                  <a:pt x="61" y="5"/>
                  <a:pt x="61" y="5"/>
                  <a:pt x="61" y="5"/>
                </a:cubicBezTo>
                <a:cubicBezTo>
                  <a:pt x="61" y="2"/>
                  <a:pt x="59" y="0"/>
                  <a:pt x="57" y="0"/>
                </a:cubicBezTo>
                <a:cubicBezTo>
                  <a:pt x="4" y="0"/>
                  <a:pt x="4" y="0"/>
                  <a:pt x="4" y="0"/>
                </a:cubicBezTo>
                <a:cubicBezTo>
                  <a:pt x="2" y="0"/>
                  <a:pt x="0" y="2"/>
                  <a:pt x="0" y="5"/>
                </a:cubicBezTo>
                <a:cubicBezTo>
                  <a:pt x="0" y="39"/>
                  <a:pt x="0" y="39"/>
                  <a:pt x="0" y="39"/>
                </a:cubicBezTo>
                <a:cubicBezTo>
                  <a:pt x="0" y="41"/>
                  <a:pt x="2" y="43"/>
                  <a:pt x="4" y="43"/>
                </a:cubicBezTo>
                <a:cubicBezTo>
                  <a:pt x="57" y="43"/>
                  <a:pt x="57" y="43"/>
                  <a:pt x="57" y="43"/>
                </a:cubicBezTo>
              </a:path>
            </a:pathLst>
          </a:custGeom>
          <a:solidFill>
            <a:srgbClr val="C1D8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" name="Freeform 203">
            <a:extLst>
              <a:ext uri="{FF2B5EF4-FFF2-40B4-BE49-F238E27FC236}">
                <a16:creationId xmlns:a16="http://schemas.microsoft.com/office/drawing/2014/main" id="{B3BF1B33-E4C0-4885-AF87-8A94CBC8F9DE}"/>
              </a:ext>
            </a:extLst>
          </p:cNvPr>
          <p:cNvSpPr>
            <a:spLocks noEditPoints="1"/>
          </p:cNvSpPr>
          <p:nvPr/>
        </p:nvSpPr>
        <p:spPr bwMode="auto">
          <a:xfrm>
            <a:off x="1205913" y="986065"/>
            <a:ext cx="263525" cy="195263"/>
          </a:xfrm>
          <a:custGeom>
            <a:avLst/>
            <a:gdLst>
              <a:gd name="T0" fmla="*/ 0 w 70"/>
              <a:gd name="T1" fmla="*/ 9 h 52"/>
              <a:gd name="T2" fmla="*/ 0 w 70"/>
              <a:gd name="T3" fmla="*/ 43 h 52"/>
              <a:gd name="T4" fmla="*/ 8 w 70"/>
              <a:gd name="T5" fmla="*/ 52 h 52"/>
              <a:gd name="T6" fmla="*/ 61 w 70"/>
              <a:gd name="T7" fmla="*/ 52 h 52"/>
              <a:gd name="T8" fmla="*/ 70 w 70"/>
              <a:gd name="T9" fmla="*/ 43 h 52"/>
              <a:gd name="T10" fmla="*/ 70 w 70"/>
              <a:gd name="T11" fmla="*/ 9 h 52"/>
              <a:gd name="T12" fmla="*/ 61 w 70"/>
              <a:gd name="T13" fmla="*/ 0 h 52"/>
              <a:gd name="T14" fmla="*/ 8 w 70"/>
              <a:gd name="T15" fmla="*/ 0 h 52"/>
              <a:gd name="T16" fmla="*/ 0 w 70"/>
              <a:gd name="T17" fmla="*/ 9 h 52"/>
              <a:gd name="T18" fmla="*/ 4 w 70"/>
              <a:gd name="T19" fmla="*/ 9 h 52"/>
              <a:gd name="T20" fmla="*/ 8 w 70"/>
              <a:gd name="T21" fmla="*/ 4 h 52"/>
              <a:gd name="T22" fmla="*/ 61 w 70"/>
              <a:gd name="T23" fmla="*/ 4 h 52"/>
              <a:gd name="T24" fmla="*/ 65 w 70"/>
              <a:gd name="T25" fmla="*/ 9 h 52"/>
              <a:gd name="T26" fmla="*/ 65 w 70"/>
              <a:gd name="T27" fmla="*/ 43 h 52"/>
              <a:gd name="T28" fmla="*/ 61 w 70"/>
              <a:gd name="T29" fmla="*/ 47 h 52"/>
              <a:gd name="T30" fmla="*/ 8 w 70"/>
              <a:gd name="T31" fmla="*/ 47 h 52"/>
              <a:gd name="T32" fmla="*/ 4 w 70"/>
              <a:gd name="T33" fmla="*/ 43 h 52"/>
              <a:gd name="T34" fmla="*/ 4 w 70"/>
              <a:gd name="T35" fmla="*/ 9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" h="52">
                <a:moveTo>
                  <a:pt x="0" y="9"/>
                </a:moveTo>
                <a:cubicBezTo>
                  <a:pt x="0" y="43"/>
                  <a:pt x="0" y="43"/>
                  <a:pt x="0" y="43"/>
                </a:cubicBezTo>
                <a:cubicBezTo>
                  <a:pt x="0" y="48"/>
                  <a:pt x="4" y="52"/>
                  <a:pt x="8" y="52"/>
                </a:cubicBezTo>
                <a:cubicBezTo>
                  <a:pt x="61" y="52"/>
                  <a:pt x="61" y="52"/>
                  <a:pt x="61" y="52"/>
                </a:cubicBezTo>
                <a:cubicBezTo>
                  <a:pt x="66" y="52"/>
                  <a:pt x="70" y="48"/>
                  <a:pt x="70" y="43"/>
                </a:cubicBezTo>
                <a:cubicBezTo>
                  <a:pt x="70" y="9"/>
                  <a:pt x="70" y="9"/>
                  <a:pt x="70" y="9"/>
                </a:cubicBezTo>
                <a:cubicBezTo>
                  <a:pt x="70" y="4"/>
                  <a:pt x="66" y="0"/>
                  <a:pt x="61" y="0"/>
                </a:cubicBezTo>
                <a:cubicBezTo>
                  <a:pt x="8" y="0"/>
                  <a:pt x="8" y="0"/>
                  <a:pt x="8" y="0"/>
                </a:cubicBezTo>
                <a:cubicBezTo>
                  <a:pt x="4" y="0"/>
                  <a:pt x="0" y="4"/>
                  <a:pt x="0" y="9"/>
                </a:cubicBezTo>
                <a:moveTo>
                  <a:pt x="4" y="9"/>
                </a:moveTo>
                <a:cubicBezTo>
                  <a:pt x="4" y="6"/>
                  <a:pt x="6" y="4"/>
                  <a:pt x="8" y="4"/>
                </a:cubicBezTo>
                <a:cubicBezTo>
                  <a:pt x="61" y="4"/>
                  <a:pt x="61" y="4"/>
                  <a:pt x="61" y="4"/>
                </a:cubicBezTo>
                <a:cubicBezTo>
                  <a:pt x="63" y="4"/>
                  <a:pt x="65" y="6"/>
                  <a:pt x="65" y="9"/>
                </a:cubicBezTo>
                <a:cubicBezTo>
                  <a:pt x="65" y="43"/>
                  <a:pt x="65" y="43"/>
                  <a:pt x="65" y="43"/>
                </a:cubicBezTo>
                <a:cubicBezTo>
                  <a:pt x="65" y="45"/>
                  <a:pt x="63" y="47"/>
                  <a:pt x="61" y="47"/>
                </a:cubicBezTo>
                <a:cubicBezTo>
                  <a:pt x="8" y="47"/>
                  <a:pt x="8" y="47"/>
                  <a:pt x="8" y="47"/>
                </a:cubicBezTo>
                <a:cubicBezTo>
                  <a:pt x="6" y="47"/>
                  <a:pt x="4" y="45"/>
                  <a:pt x="4" y="43"/>
                </a:cubicBezTo>
                <a:cubicBezTo>
                  <a:pt x="4" y="9"/>
                  <a:pt x="4" y="9"/>
                  <a:pt x="4" y="9"/>
                </a:cubicBezTo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" name="Freeform 204">
            <a:extLst>
              <a:ext uri="{FF2B5EF4-FFF2-40B4-BE49-F238E27FC236}">
                <a16:creationId xmlns:a16="http://schemas.microsoft.com/office/drawing/2014/main" id="{1605FB61-A015-4B30-ADE8-C71BBE352CE6}"/>
              </a:ext>
            </a:extLst>
          </p:cNvPr>
          <p:cNvSpPr>
            <a:spLocks/>
          </p:cNvSpPr>
          <p:nvPr/>
        </p:nvSpPr>
        <p:spPr bwMode="auto">
          <a:xfrm>
            <a:off x="1372600" y="1008290"/>
            <a:ext cx="71438" cy="98425"/>
          </a:xfrm>
          <a:custGeom>
            <a:avLst/>
            <a:gdLst>
              <a:gd name="T0" fmla="*/ 15 w 19"/>
              <a:gd name="T1" fmla="*/ 0 h 26"/>
              <a:gd name="T2" fmla="*/ 0 w 19"/>
              <a:gd name="T3" fmla="*/ 0 h 26"/>
              <a:gd name="T4" fmla="*/ 9 w 19"/>
              <a:gd name="T5" fmla="*/ 13 h 26"/>
              <a:gd name="T6" fmla="*/ 19 w 19"/>
              <a:gd name="T7" fmla="*/ 26 h 26"/>
              <a:gd name="T8" fmla="*/ 19 w 19"/>
              <a:gd name="T9" fmla="*/ 4 h 26"/>
              <a:gd name="T10" fmla="*/ 15 w 19"/>
              <a:gd name="T11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" h="26">
                <a:moveTo>
                  <a:pt x="15" y="0"/>
                </a:moveTo>
                <a:cubicBezTo>
                  <a:pt x="0" y="0"/>
                  <a:pt x="0" y="0"/>
                  <a:pt x="0" y="0"/>
                </a:cubicBezTo>
                <a:cubicBezTo>
                  <a:pt x="2" y="4"/>
                  <a:pt x="5" y="8"/>
                  <a:pt x="9" y="13"/>
                </a:cubicBezTo>
                <a:cubicBezTo>
                  <a:pt x="12" y="18"/>
                  <a:pt x="16" y="22"/>
                  <a:pt x="19" y="26"/>
                </a:cubicBezTo>
                <a:cubicBezTo>
                  <a:pt x="19" y="4"/>
                  <a:pt x="19" y="4"/>
                  <a:pt x="19" y="4"/>
                </a:cubicBezTo>
                <a:cubicBezTo>
                  <a:pt x="19" y="1"/>
                  <a:pt x="17" y="0"/>
                  <a:pt x="15" y="0"/>
                </a:cubicBezTo>
              </a:path>
            </a:pathLst>
          </a:custGeom>
          <a:solidFill>
            <a:srgbClr val="E6EFF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" name="Freeform 206">
            <a:extLst>
              <a:ext uri="{FF2B5EF4-FFF2-40B4-BE49-F238E27FC236}">
                <a16:creationId xmlns:a16="http://schemas.microsoft.com/office/drawing/2014/main" id="{74EB35E9-0388-45DD-B6E5-307C96C2931A}"/>
              </a:ext>
            </a:extLst>
          </p:cNvPr>
          <p:cNvSpPr>
            <a:spLocks/>
          </p:cNvSpPr>
          <p:nvPr/>
        </p:nvSpPr>
        <p:spPr bwMode="auto">
          <a:xfrm>
            <a:off x="1244013" y="1008290"/>
            <a:ext cx="195263" cy="150813"/>
          </a:xfrm>
          <a:custGeom>
            <a:avLst/>
            <a:gdLst>
              <a:gd name="T0" fmla="*/ 24 w 52"/>
              <a:gd name="T1" fmla="*/ 0 h 40"/>
              <a:gd name="T2" fmla="*/ 0 w 52"/>
              <a:gd name="T3" fmla="*/ 0 h 40"/>
              <a:gd name="T4" fmla="*/ 0 w 52"/>
              <a:gd name="T5" fmla="*/ 0 h 40"/>
              <a:gd name="T6" fmla="*/ 20 w 52"/>
              <a:gd name="T7" fmla="*/ 32 h 40"/>
              <a:gd name="T8" fmla="*/ 26 w 52"/>
              <a:gd name="T9" fmla="*/ 40 h 40"/>
              <a:gd name="T10" fmla="*/ 49 w 52"/>
              <a:gd name="T11" fmla="*/ 40 h 40"/>
              <a:gd name="T12" fmla="*/ 52 w 52"/>
              <a:gd name="T13" fmla="*/ 39 h 40"/>
              <a:gd name="T14" fmla="*/ 39 w 52"/>
              <a:gd name="T15" fmla="*/ 18 h 40"/>
              <a:gd name="T16" fmla="*/ 24 w 52"/>
              <a:gd name="T1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2" h="40">
                <a:moveTo>
                  <a:pt x="24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5" y="9"/>
                  <a:pt x="12" y="20"/>
                  <a:pt x="20" y="32"/>
                </a:cubicBezTo>
                <a:cubicBezTo>
                  <a:pt x="22" y="35"/>
                  <a:pt x="24" y="37"/>
                  <a:pt x="26" y="40"/>
                </a:cubicBezTo>
                <a:cubicBezTo>
                  <a:pt x="49" y="40"/>
                  <a:pt x="49" y="40"/>
                  <a:pt x="49" y="40"/>
                </a:cubicBezTo>
                <a:cubicBezTo>
                  <a:pt x="50" y="40"/>
                  <a:pt x="52" y="40"/>
                  <a:pt x="52" y="39"/>
                </a:cubicBezTo>
                <a:cubicBezTo>
                  <a:pt x="48" y="32"/>
                  <a:pt x="44" y="25"/>
                  <a:pt x="39" y="18"/>
                </a:cubicBezTo>
                <a:cubicBezTo>
                  <a:pt x="34" y="11"/>
                  <a:pt x="29" y="5"/>
                  <a:pt x="24" y="0"/>
                </a:cubicBezTo>
              </a:path>
            </a:pathLst>
          </a:custGeom>
          <a:solidFill>
            <a:srgbClr val="E6EFF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" name="Freeform 207">
            <a:extLst>
              <a:ext uri="{FF2B5EF4-FFF2-40B4-BE49-F238E27FC236}">
                <a16:creationId xmlns:a16="http://schemas.microsoft.com/office/drawing/2014/main" id="{8C2E4F41-34C6-4364-816C-E94DD6484F14}"/>
              </a:ext>
            </a:extLst>
          </p:cNvPr>
          <p:cNvSpPr>
            <a:spLocks/>
          </p:cNvSpPr>
          <p:nvPr/>
        </p:nvSpPr>
        <p:spPr bwMode="auto">
          <a:xfrm>
            <a:off x="1229725" y="1035278"/>
            <a:ext cx="93663" cy="123825"/>
          </a:xfrm>
          <a:custGeom>
            <a:avLst/>
            <a:gdLst>
              <a:gd name="T0" fmla="*/ 0 w 25"/>
              <a:gd name="T1" fmla="*/ 0 h 33"/>
              <a:gd name="T2" fmla="*/ 0 w 25"/>
              <a:gd name="T3" fmla="*/ 7 h 33"/>
              <a:gd name="T4" fmla="*/ 19 w 25"/>
              <a:gd name="T5" fmla="*/ 33 h 33"/>
              <a:gd name="T6" fmla="*/ 25 w 25"/>
              <a:gd name="T7" fmla="*/ 33 h 33"/>
              <a:gd name="T8" fmla="*/ 24 w 25"/>
              <a:gd name="T9" fmla="*/ 32 h 33"/>
              <a:gd name="T10" fmla="*/ 0 w 25"/>
              <a:gd name="T11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5" h="33">
                <a:moveTo>
                  <a:pt x="0" y="0"/>
                </a:moveTo>
                <a:cubicBezTo>
                  <a:pt x="0" y="7"/>
                  <a:pt x="0" y="7"/>
                  <a:pt x="0" y="7"/>
                </a:cubicBezTo>
                <a:cubicBezTo>
                  <a:pt x="5" y="14"/>
                  <a:pt x="12" y="23"/>
                  <a:pt x="19" y="33"/>
                </a:cubicBezTo>
                <a:cubicBezTo>
                  <a:pt x="25" y="33"/>
                  <a:pt x="25" y="33"/>
                  <a:pt x="25" y="33"/>
                </a:cubicBezTo>
                <a:cubicBezTo>
                  <a:pt x="24" y="32"/>
                  <a:pt x="24" y="32"/>
                  <a:pt x="24" y="32"/>
                </a:cubicBezTo>
                <a:cubicBezTo>
                  <a:pt x="15" y="20"/>
                  <a:pt x="7" y="8"/>
                  <a:pt x="0" y="0"/>
                </a:cubicBezTo>
              </a:path>
            </a:pathLst>
          </a:custGeom>
          <a:solidFill>
            <a:srgbClr val="E6EFF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" name="Freeform 208">
            <a:extLst>
              <a:ext uri="{FF2B5EF4-FFF2-40B4-BE49-F238E27FC236}">
                <a16:creationId xmlns:a16="http://schemas.microsoft.com/office/drawing/2014/main" id="{63CD0C5A-4E5D-4D81-91A8-76FF3BEDE72A}"/>
              </a:ext>
            </a:extLst>
          </p:cNvPr>
          <p:cNvSpPr>
            <a:spLocks/>
          </p:cNvSpPr>
          <p:nvPr/>
        </p:nvSpPr>
        <p:spPr bwMode="auto">
          <a:xfrm>
            <a:off x="1229725" y="1082903"/>
            <a:ext cx="55563" cy="76200"/>
          </a:xfrm>
          <a:custGeom>
            <a:avLst/>
            <a:gdLst>
              <a:gd name="T0" fmla="*/ 0 w 15"/>
              <a:gd name="T1" fmla="*/ 0 h 20"/>
              <a:gd name="T2" fmla="*/ 0 w 15"/>
              <a:gd name="T3" fmla="*/ 8 h 20"/>
              <a:gd name="T4" fmla="*/ 8 w 15"/>
              <a:gd name="T5" fmla="*/ 20 h 20"/>
              <a:gd name="T6" fmla="*/ 15 w 15"/>
              <a:gd name="T7" fmla="*/ 20 h 20"/>
              <a:gd name="T8" fmla="*/ 0 w 15"/>
              <a:gd name="T9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" h="20">
                <a:moveTo>
                  <a:pt x="0" y="0"/>
                </a:moveTo>
                <a:cubicBezTo>
                  <a:pt x="0" y="8"/>
                  <a:pt x="0" y="8"/>
                  <a:pt x="0" y="8"/>
                </a:cubicBezTo>
                <a:cubicBezTo>
                  <a:pt x="3" y="12"/>
                  <a:pt x="5" y="16"/>
                  <a:pt x="8" y="20"/>
                </a:cubicBezTo>
                <a:cubicBezTo>
                  <a:pt x="15" y="20"/>
                  <a:pt x="15" y="20"/>
                  <a:pt x="15" y="20"/>
                </a:cubicBezTo>
                <a:cubicBezTo>
                  <a:pt x="9" y="13"/>
                  <a:pt x="5" y="6"/>
                  <a:pt x="0" y="0"/>
                </a:cubicBezTo>
              </a:path>
            </a:pathLst>
          </a:custGeom>
          <a:solidFill>
            <a:srgbClr val="E6EFF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" name="Freeform 209">
            <a:extLst>
              <a:ext uri="{FF2B5EF4-FFF2-40B4-BE49-F238E27FC236}">
                <a16:creationId xmlns:a16="http://schemas.microsoft.com/office/drawing/2014/main" id="{8C3029EE-CB23-407B-B89D-64741FD68D51}"/>
              </a:ext>
            </a:extLst>
          </p:cNvPr>
          <p:cNvSpPr>
            <a:spLocks/>
          </p:cNvSpPr>
          <p:nvPr/>
        </p:nvSpPr>
        <p:spPr bwMode="auto">
          <a:xfrm>
            <a:off x="1469438" y="1060678"/>
            <a:ext cx="46038" cy="38100"/>
          </a:xfrm>
          <a:custGeom>
            <a:avLst/>
            <a:gdLst>
              <a:gd name="T0" fmla="*/ 0 w 12"/>
              <a:gd name="T1" fmla="*/ 10 h 10"/>
              <a:gd name="T2" fmla="*/ 12 w 12"/>
              <a:gd name="T3" fmla="*/ 10 h 10"/>
              <a:gd name="T4" fmla="*/ 12 w 12"/>
              <a:gd name="T5" fmla="*/ 5 h 10"/>
              <a:gd name="T6" fmla="*/ 7 w 12"/>
              <a:gd name="T7" fmla="*/ 0 h 10"/>
              <a:gd name="T8" fmla="*/ 0 w 12"/>
              <a:gd name="T9" fmla="*/ 0 h 10"/>
              <a:gd name="T10" fmla="*/ 0 w 12"/>
              <a:gd name="T11" fmla="*/ 1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" h="10">
                <a:moveTo>
                  <a:pt x="0" y="10"/>
                </a:moveTo>
                <a:cubicBezTo>
                  <a:pt x="12" y="10"/>
                  <a:pt x="12" y="10"/>
                  <a:pt x="12" y="10"/>
                </a:cubicBezTo>
                <a:cubicBezTo>
                  <a:pt x="12" y="5"/>
                  <a:pt x="12" y="5"/>
                  <a:pt x="12" y="5"/>
                </a:cubicBezTo>
                <a:cubicBezTo>
                  <a:pt x="12" y="2"/>
                  <a:pt x="9" y="0"/>
                  <a:pt x="7" y="0"/>
                </a:cubicBezTo>
                <a:cubicBezTo>
                  <a:pt x="0" y="0"/>
                  <a:pt x="0" y="0"/>
                  <a:pt x="0" y="0"/>
                </a:cubicBezTo>
                <a:lnTo>
                  <a:pt x="0" y="10"/>
                </a:lnTo>
                <a:close/>
              </a:path>
            </a:pathLst>
          </a:cu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" name="Rectangle 210">
            <a:extLst>
              <a:ext uri="{FF2B5EF4-FFF2-40B4-BE49-F238E27FC236}">
                <a16:creationId xmlns:a16="http://schemas.microsoft.com/office/drawing/2014/main" id="{50EF4302-B72E-43C2-809A-7FA10661E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4638" y="1060678"/>
            <a:ext cx="41275" cy="38100"/>
          </a:xfrm>
          <a:prstGeom prst="rect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" name="Oval 211">
            <a:extLst>
              <a:ext uri="{FF2B5EF4-FFF2-40B4-BE49-F238E27FC236}">
                <a16:creationId xmlns:a16="http://schemas.microsoft.com/office/drawing/2014/main" id="{B018C247-1203-405C-BEE7-BDA110BC1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9400" y="1681390"/>
            <a:ext cx="25400" cy="25400"/>
          </a:xfrm>
          <a:prstGeom prst="ellipse">
            <a:avLst/>
          </a:prstGeom>
          <a:solidFill>
            <a:srgbClr val="4F58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" name="Oval 212">
            <a:extLst>
              <a:ext uri="{FF2B5EF4-FFF2-40B4-BE49-F238E27FC236}">
                <a16:creationId xmlns:a16="http://schemas.microsoft.com/office/drawing/2014/main" id="{FB20B04B-1EC4-4352-9A52-36A9DCE70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9400" y="1759178"/>
            <a:ext cx="25400" cy="26988"/>
          </a:xfrm>
          <a:prstGeom prst="ellipse">
            <a:avLst/>
          </a:prstGeom>
          <a:solidFill>
            <a:srgbClr val="4F58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95" name="Group 294">
            <a:extLst>
              <a:ext uri="{FF2B5EF4-FFF2-40B4-BE49-F238E27FC236}">
                <a16:creationId xmlns:a16="http://schemas.microsoft.com/office/drawing/2014/main" id="{1D22D823-2E16-426A-B1B6-14E2A0156913}"/>
              </a:ext>
            </a:extLst>
          </p:cNvPr>
          <p:cNvGrpSpPr/>
          <p:nvPr/>
        </p:nvGrpSpPr>
        <p:grpSpPr>
          <a:xfrm>
            <a:off x="2425700" y="315310"/>
            <a:ext cx="45719" cy="3278789"/>
            <a:chOff x="2425700" y="315310"/>
            <a:chExt cx="45719" cy="3278789"/>
          </a:xfrm>
        </p:grpSpPr>
        <p:cxnSp>
          <p:nvCxnSpPr>
            <p:cNvPr id="229" name="Straight Connector 228">
              <a:extLst>
                <a:ext uri="{FF2B5EF4-FFF2-40B4-BE49-F238E27FC236}">
                  <a16:creationId xmlns:a16="http://schemas.microsoft.com/office/drawing/2014/main" id="{F4AC720A-9ABE-4C0C-B342-8145C0C2CB32}"/>
                </a:ext>
              </a:extLst>
            </p:cNvPr>
            <p:cNvCxnSpPr>
              <a:cxnSpLocks/>
            </p:cNvCxnSpPr>
            <p:nvPr/>
          </p:nvCxnSpPr>
          <p:spPr>
            <a:xfrm>
              <a:off x="2444750" y="315310"/>
              <a:ext cx="0" cy="327878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0" name="Oval 229">
              <a:extLst>
                <a:ext uri="{FF2B5EF4-FFF2-40B4-BE49-F238E27FC236}">
                  <a16:creationId xmlns:a16="http://schemas.microsoft.com/office/drawing/2014/main" id="{4E07D17F-FA5C-44BA-8DD2-78856C2499C9}"/>
                </a:ext>
              </a:extLst>
            </p:cNvPr>
            <p:cNvSpPr/>
            <p:nvPr/>
          </p:nvSpPr>
          <p:spPr>
            <a:xfrm>
              <a:off x="2425700" y="1828800"/>
              <a:ext cx="45719" cy="47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7B7F1ED0-AA9E-4DEA-BD73-667BE9AC4AE0}"/>
              </a:ext>
            </a:extLst>
          </p:cNvPr>
          <p:cNvCxnSpPr/>
          <p:nvPr/>
        </p:nvCxnSpPr>
        <p:spPr>
          <a:xfrm>
            <a:off x="2708275" y="1412875"/>
            <a:ext cx="3683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Rectangle 232">
            <a:extLst>
              <a:ext uri="{FF2B5EF4-FFF2-40B4-BE49-F238E27FC236}">
                <a16:creationId xmlns:a16="http://schemas.microsoft.com/office/drawing/2014/main" id="{FF2A02DB-F340-4A47-A308-E65597DCDC65}"/>
              </a:ext>
            </a:extLst>
          </p:cNvPr>
          <p:cNvSpPr/>
          <p:nvPr/>
        </p:nvSpPr>
        <p:spPr>
          <a:xfrm>
            <a:off x="2602291" y="376307"/>
            <a:ext cx="355097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spc="300" dirty="0">
                <a:latin typeface="Bebas Neue" panose="020B0606020202050201" pitchFamily="34" charset="0"/>
              </a:rPr>
              <a:t>Ananda </a:t>
            </a:r>
            <a:r>
              <a:rPr lang="en-US" sz="4000" spc="300" dirty="0" err="1">
                <a:latin typeface="Bebas Neue" panose="020B0606020202050201" pitchFamily="34" charset="0"/>
              </a:rPr>
              <a:t>Pratama</a:t>
            </a:r>
            <a:endParaRPr lang="en-US" sz="4000" spc="300" dirty="0">
              <a:latin typeface="Bebas Neue" panose="020B0606020202050201" pitchFamily="34" charset="0"/>
            </a:endParaRP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B2FFE8F9-4152-4570-8EC7-5A676F891AEF}"/>
              </a:ext>
            </a:extLst>
          </p:cNvPr>
          <p:cNvSpPr/>
          <p:nvPr/>
        </p:nvSpPr>
        <p:spPr>
          <a:xfrm>
            <a:off x="2602291" y="988823"/>
            <a:ext cx="13334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+mj-lt"/>
              </a:rPr>
              <a:t>Teller Position</a:t>
            </a: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EADE59E5-FC82-49BD-B569-F34DE201939A}"/>
              </a:ext>
            </a:extLst>
          </p:cNvPr>
          <p:cNvSpPr/>
          <p:nvPr/>
        </p:nvSpPr>
        <p:spPr>
          <a:xfrm>
            <a:off x="2625722" y="1583343"/>
            <a:ext cx="95250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spc="300" dirty="0">
                <a:latin typeface="Bebas Neue" panose="020B0606020202050201" pitchFamily="34" charset="0"/>
              </a:rPr>
              <a:t>PROFILE</a:t>
            </a:r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3DD6A762-E993-41C0-AB00-FF17C965C64F}"/>
              </a:ext>
            </a:extLst>
          </p:cNvPr>
          <p:cNvSpPr/>
          <p:nvPr/>
        </p:nvSpPr>
        <p:spPr>
          <a:xfrm>
            <a:off x="2597738" y="1897290"/>
            <a:ext cx="3968377" cy="199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400" dirty="0"/>
              <a:t>I am a graduate in Financial Management with internship experience at a leading bank. I have strong communication skills, attention to detail, and can work efficiently and quickly. I am eager to grow my career in banking and provide the best service for customers.</a:t>
            </a:r>
            <a:endParaRPr lang="en-US" sz="1400" dirty="0">
              <a:latin typeface="+mj-lt"/>
            </a:endParaRPr>
          </a:p>
        </p:txBody>
      </p:sp>
      <p:sp>
        <p:nvSpPr>
          <p:cNvPr id="237" name="Rectangle 1">
            <a:extLst>
              <a:ext uri="{FF2B5EF4-FFF2-40B4-BE49-F238E27FC236}">
                <a16:creationId xmlns:a16="http://schemas.microsoft.com/office/drawing/2014/main" id="{D4D76E0A-D6A1-4BDC-85FB-A0BEE9940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149" y="1932303"/>
            <a:ext cx="2322147" cy="167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bas Neue" panose="020B0606020202050201" pitchFamily="34" charset="0"/>
              </a:rPr>
              <a:t>Address: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Jl. Raya Merdeka No. 25, Jakarta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bas Neue" panose="020B0606020202050201" pitchFamily="34" charset="0"/>
              </a:rPr>
              <a:t>Phone Number: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0812-3456-7890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bas Neue" panose="020B0606020202050201" pitchFamily="34" charset="0"/>
              </a:rPr>
              <a:t>Email: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ananda.pratama@email.com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grpSp>
        <p:nvGrpSpPr>
          <p:cNvPr id="294" name="Group 293">
            <a:extLst>
              <a:ext uri="{FF2B5EF4-FFF2-40B4-BE49-F238E27FC236}">
                <a16:creationId xmlns:a16="http://schemas.microsoft.com/office/drawing/2014/main" id="{FF3B1713-5287-499B-8764-BC4135EF4921}"/>
              </a:ext>
            </a:extLst>
          </p:cNvPr>
          <p:cNvGrpSpPr/>
          <p:nvPr/>
        </p:nvGrpSpPr>
        <p:grpSpPr>
          <a:xfrm>
            <a:off x="355512" y="4025668"/>
            <a:ext cx="6121488" cy="47626"/>
            <a:chOff x="355512" y="3278186"/>
            <a:chExt cx="6121488" cy="47626"/>
          </a:xfrm>
        </p:grpSpPr>
        <p:cxnSp>
          <p:nvCxnSpPr>
            <p:cNvPr id="238" name="Straight Connector 237">
              <a:extLst>
                <a:ext uri="{FF2B5EF4-FFF2-40B4-BE49-F238E27FC236}">
                  <a16:creationId xmlns:a16="http://schemas.microsoft.com/office/drawing/2014/main" id="{73B06CF5-AA4C-4C6E-91BA-7B44F0C8B77D}"/>
                </a:ext>
              </a:extLst>
            </p:cNvPr>
            <p:cNvCxnSpPr/>
            <p:nvPr/>
          </p:nvCxnSpPr>
          <p:spPr>
            <a:xfrm>
              <a:off x="378372" y="3302000"/>
              <a:ext cx="60986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0" name="Oval 239">
              <a:extLst>
                <a:ext uri="{FF2B5EF4-FFF2-40B4-BE49-F238E27FC236}">
                  <a16:creationId xmlns:a16="http://schemas.microsoft.com/office/drawing/2014/main" id="{0058E459-2738-445F-8F78-9696BBE8E808}"/>
                </a:ext>
              </a:extLst>
            </p:cNvPr>
            <p:cNvSpPr/>
            <p:nvPr/>
          </p:nvSpPr>
          <p:spPr>
            <a:xfrm>
              <a:off x="355512" y="3278187"/>
              <a:ext cx="45719" cy="47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Oval 240">
              <a:extLst>
                <a:ext uri="{FF2B5EF4-FFF2-40B4-BE49-F238E27FC236}">
                  <a16:creationId xmlns:a16="http://schemas.microsoft.com/office/drawing/2014/main" id="{DC9E884A-14C6-4BF4-BB47-066F62A436F1}"/>
                </a:ext>
              </a:extLst>
            </p:cNvPr>
            <p:cNvSpPr/>
            <p:nvPr/>
          </p:nvSpPr>
          <p:spPr>
            <a:xfrm>
              <a:off x="3051563" y="3278186"/>
              <a:ext cx="45719" cy="47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3" name="Rectangle 242">
            <a:extLst>
              <a:ext uri="{FF2B5EF4-FFF2-40B4-BE49-F238E27FC236}">
                <a16:creationId xmlns:a16="http://schemas.microsoft.com/office/drawing/2014/main" id="{1520AC21-896C-4593-B0E4-CB3D098FE84F}"/>
              </a:ext>
            </a:extLst>
          </p:cNvPr>
          <p:cNvSpPr/>
          <p:nvPr/>
        </p:nvSpPr>
        <p:spPr>
          <a:xfrm>
            <a:off x="2956949" y="4125397"/>
            <a:ext cx="190468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spc="300" dirty="0">
                <a:latin typeface="Bebas Neue" panose="020B0606020202050201" pitchFamily="34" charset="0"/>
              </a:rPr>
              <a:t>Work experience</a:t>
            </a:r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608FE118-5C82-41ED-AD5C-51552AD4107A}"/>
              </a:ext>
            </a:extLst>
          </p:cNvPr>
          <p:cNvSpPr/>
          <p:nvPr/>
        </p:nvSpPr>
        <p:spPr>
          <a:xfrm>
            <a:off x="184149" y="4125397"/>
            <a:ext cx="72006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spc="300" dirty="0">
                <a:latin typeface="Bebas Neue" panose="020B0606020202050201" pitchFamily="34" charset="0"/>
              </a:rPr>
              <a:t>Skill</a:t>
            </a:r>
          </a:p>
        </p:txBody>
      </p:sp>
      <p:sp>
        <p:nvSpPr>
          <p:cNvPr id="245" name="Rectangle 2">
            <a:extLst>
              <a:ext uri="{FF2B5EF4-FFF2-40B4-BE49-F238E27FC236}">
                <a16:creationId xmlns:a16="http://schemas.microsoft.com/office/drawing/2014/main" id="{E98C0BE7-0B91-4425-9CB9-CFA6E2F0BD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6949" y="4448042"/>
            <a:ext cx="3716902" cy="2690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/>
              <a:t>Internship at Bank ABC</a:t>
            </a:r>
            <a:br>
              <a:rPr lang="en-US" sz="1400" dirty="0">
                <a:latin typeface="+mj-lt"/>
              </a:rPr>
            </a:br>
            <a:r>
              <a:rPr lang="en-US" sz="1400" dirty="0">
                <a:latin typeface="+mj-lt"/>
              </a:rPr>
              <a:t>Jakarta, July 2023 - September 2023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Assisted with cash deposits and withdrawals for customers.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Managed financial transactions using banking systems.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Provided friendly and efficient customer service.</a:t>
            </a:r>
          </a:p>
        </p:txBody>
      </p:sp>
      <p:sp>
        <p:nvSpPr>
          <p:cNvPr id="248" name="Rectangle 4">
            <a:extLst>
              <a:ext uri="{FF2B5EF4-FFF2-40B4-BE49-F238E27FC236}">
                <a16:creationId xmlns:a16="http://schemas.microsoft.com/office/drawing/2014/main" id="{00C0D412-DD54-4EC3-B4EF-4A84A701A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149" y="4437381"/>
            <a:ext cx="2969970" cy="2321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Proficient in Microsoft Office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Excellent interpersonal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Ability to multitask effectively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Experience in customer service</a:t>
            </a:r>
          </a:p>
        </p:txBody>
      </p:sp>
      <p:sp>
        <p:nvSpPr>
          <p:cNvPr id="250" name="Star: 5 Points 249">
            <a:extLst>
              <a:ext uri="{FF2B5EF4-FFF2-40B4-BE49-F238E27FC236}">
                <a16:creationId xmlns:a16="http://schemas.microsoft.com/office/drawing/2014/main" id="{7B80A56C-9C95-44FD-AB6D-42D9C94614C3}"/>
              </a:ext>
            </a:extLst>
          </p:cNvPr>
          <p:cNvSpPr/>
          <p:nvPr/>
        </p:nvSpPr>
        <p:spPr>
          <a:xfrm>
            <a:off x="269830" y="4875839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Star: 5 Points 250">
            <a:extLst>
              <a:ext uri="{FF2B5EF4-FFF2-40B4-BE49-F238E27FC236}">
                <a16:creationId xmlns:a16="http://schemas.microsoft.com/office/drawing/2014/main" id="{EED8540E-3748-43D5-9CA3-7DBA90700FAD}"/>
              </a:ext>
            </a:extLst>
          </p:cNvPr>
          <p:cNvSpPr/>
          <p:nvPr/>
        </p:nvSpPr>
        <p:spPr>
          <a:xfrm>
            <a:off x="468393" y="4875839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Star: 5 Points 251">
            <a:extLst>
              <a:ext uri="{FF2B5EF4-FFF2-40B4-BE49-F238E27FC236}">
                <a16:creationId xmlns:a16="http://schemas.microsoft.com/office/drawing/2014/main" id="{2B273708-4798-475F-A2BC-E207D3D5A13C}"/>
              </a:ext>
            </a:extLst>
          </p:cNvPr>
          <p:cNvSpPr/>
          <p:nvPr/>
        </p:nvSpPr>
        <p:spPr>
          <a:xfrm>
            <a:off x="666956" y="4875839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Star: 5 Points 252">
            <a:extLst>
              <a:ext uri="{FF2B5EF4-FFF2-40B4-BE49-F238E27FC236}">
                <a16:creationId xmlns:a16="http://schemas.microsoft.com/office/drawing/2014/main" id="{B7B27614-60E3-47B7-AF11-016E58EC5E5C}"/>
              </a:ext>
            </a:extLst>
          </p:cNvPr>
          <p:cNvSpPr/>
          <p:nvPr/>
        </p:nvSpPr>
        <p:spPr>
          <a:xfrm>
            <a:off x="865519" y="4875839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Star: 5 Points 253">
            <a:extLst>
              <a:ext uri="{FF2B5EF4-FFF2-40B4-BE49-F238E27FC236}">
                <a16:creationId xmlns:a16="http://schemas.microsoft.com/office/drawing/2014/main" id="{340935E3-8515-4F53-8BC8-4A6AF3C25427}"/>
              </a:ext>
            </a:extLst>
          </p:cNvPr>
          <p:cNvSpPr/>
          <p:nvPr/>
        </p:nvSpPr>
        <p:spPr>
          <a:xfrm>
            <a:off x="1064082" y="4875839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Star: 5 Points 254">
            <a:extLst>
              <a:ext uri="{FF2B5EF4-FFF2-40B4-BE49-F238E27FC236}">
                <a16:creationId xmlns:a16="http://schemas.microsoft.com/office/drawing/2014/main" id="{72060CE5-BB69-40DB-A19C-8164B9DA7F49}"/>
              </a:ext>
            </a:extLst>
          </p:cNvPr>
          <p:cNvSpPr/>
          <p:nvPr/>
        </p:nvSpPr>
        <p:spPr>
          <a:xfrm>
            <a:off x="1262645" y="4875839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Star: 5 Points 255">
            <a:extLst>
              <a:ext uri="{FF2B5EF4-FFF2-40B4-BE49-F238E27FC236}">
                <a16:creationId xmlns:a16="http://schemas.microsoft.com/office/drawing/2014/main" id="{5D88B9E4-0BED-4E1E-BD6C-C18FBFDF5692}"/>
              </a:ext>
            </a:extLst>
          </p:cNvPr>
          <p:cNvSpPr/>
          <p:nvPr/>
        </p:nvSpPr>
        <p:spPr>
          <a:xfrm>
            <a:off x="1461208" y="4875839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Star: 5 Points 256">
            <a:extLst>
              <a:ext uri="{FF2B5EF4-FFF2-40B4-BE49-F238E27FC236}">
                <a16:creationId xmlns:a16="http://schemas.microsoft.com/office/drawing/2014/main" id="{F3B830EF-8292-4CD7-8912-27A04B1A9BA4}"/>
              </a:ext>
            </a:extLst>
          </p:cNvPr>
          <p:cNvSpPr/>
          <p:nvPr/>
        </p:nvSpPr>
        <p:spPr>
          <a:xfrm>
            <a:off x="1659771" y="4875839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Star: 5 Points 257">
            <a:extLst>
              <a:ext uri="{FF2B5EF4-FFF2-40B4-BE49-F238E27FC236}">
                <a16:creationId xmlns:a16="http://schemas.microsoft.com/office/drawing/2014/main" id="{22FF48F1-FD95-48DA-A048-30F61D92BE38}"/>
              </a:ext>
            </a:extLst>
          </p:cNvPr>
          <p:cNvSpPr/>
          <p:nvPr/>
        </p:nvSpPr>
        <p:spPr>
          <a:xfrm>
            <a:off x="1858334" y="4875839"/>
            <a:ext cx="171363" cy="167481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Star: 5 Points 258">
            <a:extLst>
              <a:ext uri="{FF2B5EF4-FFF2-40B4-BE49-F238E27FC236}">
                <a16:creationId xmlns:a16="http://schemas.microsoft.com/office/drawing/2014/main" id="{520AAEE4-2B59-4985-A5E5-53C0D41889C9}"/>
              </a:ext>
            </a:extLst>
          </p:cNvPr>
          <p:cNvSpPr/>
          <p:nvPr/>
        </p:nvSpPr>
        <p:spPr>
          <a:xfrm>
            <a:off x="2056899" y="4875839"/>
            <a:ext cx="171363" cy="167481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Star: 5 Points 259">
            <a:extLst>
              <a:ext uri="{FF2B5EF4-FFF2-40B4-BE49-F238E27FC236}">
                <a16:creationId xmlns:a16="http://schemas.microsoft.com/office/drawing/2014/main" id="{8BACA5FA-296F-4C54-A1BE-AB96171134F0}"/>
              </a:ext>
            </a:extLst>
          </p:cNvPr>
          <p:cNvSpPr/>
          <p:nvPr/>
        </p:nvSpPr>
        <p:spPr>
          <a:xfrm>
            <a:off x="270830" y="6778231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Star: 5 Points 260">
            <a:extLst>
              <a:ext uri="{FF2B5EF4-FFF2-40B4-BE49-F238E27FC236}">
                <a16:creationId xmlns:a16="http://schemas.microsoft.com/office/drawing/2014/main" id="{AA1696C5-0252-4A61-B489-A4810C240DFA}"/>
              </a:ext>
            </a:extLst>
          </p:cNvPr>
          <p:cNvSpPr/>
          <p:nvPr/>
        </p:nvSpPr>
        <p:spPr>
          <a:xfrm>
            <a:off x="469393" y="6778231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Star: 5 Points 261">
            <a:extLst>
              <a:ext uri="{FF2B5EF4-FFF2-40B4-BE49-F238E27FC236}">
                <a16:creationId xmlns:a16="http://schemas.microsoft.com/office/drawing/2014/main" id="{5D8BFAA7-DA84-4280-9401-B0AAC268149D}"/>
              </a:ext>
            </a:extLst>
          </p:cNvPr>
          <p:cNvSpPr/>
          <p:nvPr/>
        </p:nvSpPr>
        <p:spPr>
          <a:xfrm>
            <a:off x="667956" y="6778231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Star: 5 Points 262">
            <a:extLst>
              <a:ext uri="{FF2B5EF4-FFF2-40B4-BE49-F238E27FC236}">
                <a16:creationId xmlns:a16="http://schemas.microsoft.com/office/drawing/2014/main" id="{D5AFA4D2-843B-4D92-99F5-9E2A4AD1C37C}"/>
              </a:ext>
            </a:extLst>
          </p:cNvPr>
          <p:cNvSpPr/>
          <p:nvPr/>
        </p:nvSpPr>
        <p:spPr>
          <a:xfrm>
            <a:off x="866519" y="6778231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Star: 5 Points 263">
            <a:extLst>
              <a:ext uri="{FF2B5EF4-FFF2-40B4-BE49-F238E27FC236}">
                <a16:creationId xmlns:a16="http://schemas.microsoft.com/office/drawing/2014/main" id="{9EF45F82-2C1B-4F88-B52D-6DE870940B45}"/>
              </a:ext>
            </a:extLst>
          </p:cNvPr>
          <p:cNvSpPr/>
          <p:nvPr/>
        </p:nvSpPr>
        <p:spPr>
          <a:xfrm>
            <a:off x="1065082" y="6778231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Star: 5 Points 264">
            <a:extLst>
              <a:ext uri="{FF2B5EF4-FFF2-40B4-BE49-F238E27FC236}">
                <a16:creationId xmlns:a16="http://schemas.microsoft.com/office/drawing/2014/main" id="{5CDA2CCE-DF53-4DF6-82F0-60E5483A2CB1}"/>
              </a:ext>
            </a:extLst>
          </p:cNvPr>
          <p:cNvSpPr/>
          <p:nvPr/>
        </p:nvSpPr>
        <p:spPr>
          <a:xfrm>
            <a:off x="1263645" y="6778231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Star: 5 Points 265">
            <a:extLst>
              <a:ext uri="{FF2B5EF4-FFF2-40B4-BE49-F238E27FC236}">
                <a16:creationId xmlns:a16="http://schemas.microsoft.com/office/drawing/2014/main" id="{71D6CC45-5C04-463D-A0CB-5598F539F1D3}"/>
              </a:ext>
            </a:extLst>
          </p:cNvPr>
          <p:cNvSpPr/>
          <p:nvPr/>
        </p:nvSpPr>
        <p:spPr>
          <a:xfrm>
            <a:off x="1462208" y="6778231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Star: 5 Points 266">
            <a:extLst>
              <a:ext uri="{FF2B5EF4-FFF2-40B4-BE49-F238E27FC236}">
                <a16:creationId xmlns:a16="http://schemas.microsoft.com/office/drawing/2014/main" id="{A81EB0E3-9726-4BB8-9D5C-3C97CB87ED68}"/>
              </a:ext>
            </a:extLst>
          </p:cNvPr>
          <p:cNvSpPr/>
          <p:nvPr/>
        </p:nvSpPr>
        <p:spPr>
          <a:xfrm>
            <a:off x="1660771" y="6778231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Star: 5 Points 267">
            <a:extLst>
              <a:ext uri="{FF2B5EF4-FFF2-40B4-BE49-F238E27FC236}">
                <a16:creationId xmlns:a16="http://schemas.microsoft.com/office/drawing/2014/main" id="{744A7868-66EF-45B0-A53A-793C80A7DC14}"/>
              </a:ext>
            </a:extLst>
          </p:cNvPr>
          <p:cNvSpPr/>
          <p:nvPr/>
        </p:nvSpPr>
        <p:spPr>
          <a:xfrm>
            <a:off x="1859334" y="6778231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Star: 5 Points 268">
            <a:extLst>
              <a:ext uri="{FF2B5EF4-FFF2-40B4-BE49-F238E27FC236}">
                <a16:creationId xmlns:a16="http://schemas.microsoft.com/office/drawing/2014/main" id="{91C49A5A-F9DD-4B6C-B0B7-D7447A1D594B}"/>
              </a:ext>
            </a:extLst>
          </p:cNvPr>
          <p:cNvSpPr/>
          <p:nvPr/>
        </p:nvSpPr>
        <p:spPr>
          <a:xfrm>
            <a:off x="2057899" y="6778231"/>
            <a:ext cx="171363" cy="167481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Star: 5 Points 269">
            <a:extLst>
              <a:ext uri="{FF2B5EF4-FFF2-40B4-BE49-F238E27FC236}">
                <a16:creationId xmlns:a16="http://schemas.microsoft.com/office/drawing/2014/main" id="{D471E20B-9CCC-4C60-8F19-522C8DC40394}"/>
              </a:ext>
            </a:extLst>
          </p:cNvPr>
          <p:cNvSpPr/>
          <p:nvPr/>
        </p:nvSpPr>
        <p:spPr>
          <a:xfrm>
            <a:off x="266990" y="5567385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Star: 5 Points 270">
            <a:extLst>
              <a:ext uri="{FF2B5EF4-FFF2-40B4-BE49-F238E27FC236}">
                <a16:creationId xmlns:a16="http://schemas.microsoft.com/office/drawing/2014/main" id="{B5D33425-23FC-454B-9664-25F3249E5AB9}"/>
              </a:ext>
            </a:extLst>
          </p:cNvPr>
          <p:cNvSpPr/>
          <p:nvPr/>
        </p:nvSpPr>
        <p:spPr>
          <a:xfrm>
            <a:off x="465553" y="5567385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Star: 5 Points 271">
            <a:extLst>
              <a:ext uri="{FF2B5EF4-FFF2-40B4-BE49-F238E27FC236}">
                <a16:creationId xmlns:a16="http://schemas.microsoft.com/office/drawing/2014/main" id="{D92B396F-6F3D-4094-AF30-4ACF0ECB6BFE}"/>
              </a:ext>
            </a:extLst>
          </p:cNvPr>
          <p:cNvSpPr/>
          <p:nvPr/>
        </p:nvSpPr>
        <p:spPr>
          <a:xfrm>
            <a:off x="664116" y="5567385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Star: 5 Points 272">
            <a:extLst>
              <a:ext uri="{FF2B5EF4-FFF2-40B4-BE49-F238E27FC236}">
                <a16:creationId xmlns:a16="http://schemas.microsoft.com/office/drawing/2014/main" id="{AFAA91D2-5B28-4374-9A49-83CBC3C0BE1D}"/>
              </a:ext>
            </a:extLst>
          </p:cNvPr>
          <p:cNvSpPr/>
          <p:nvPr/>
        </p:nvSpPr>
        <p:spPr>
          <a:xfrm>
            <a:off x="862679" y="5567385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Star: 5 Points 273">
            <a:extLst>
              <a:ext uri="{FF2B5EF4-FFF2-40B4-BE49-F238E27FC236}">
                <a16:creationId xmlns:a16="http://schemas.microsoft.com/office/drawing/2014/main" id="{76C118DF-0FA8-4307-A739-A546D33F685B}"/>
              </a:ext>
            </a:extLst>
          </p:cNvPr>
          <p:cNvSpPr/>
          <p:nvPr/>
        </p:nvSpPr>
        <p:spPr>
          <a:xfrm>
            <a:off x="1061242" y="5567385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Star: 5 Points 274">
            <a:extLst>
              <a:ext uri="{FF2B5EF4-FFF2-40B4-BE49-F238E27FC236}">
                <a16:creationId xmlns:a16="http://schemas.microsoft.com/office/drawing/2014/main" id="{5FBEDB6C-A226-4FE5-9128-74289D860B63}"/>
              </a:ext>
            </a:extLst>
          </p:cNvPr>
          <p:cNvSpPr/>
          <p:nvPr/>
        </p:nvSpPr>
        <p:spPr>
          <a:xfrm>
            <a:off x="1259805" y="5567385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Star: 5 Points 275">
            <a:extLst>
              <a:ext uri="{FF2B5EF4-FFF2-40B4-BE49-F238E27FC236}">
                <a16:creationId xmlns:a16="http://schemas.microsoft.com/office/drawing/2014/main" id="{E6467D5F-4721-4719-B3F5-3FEE32C4AAF3}"/>
              </a:ext>
            </a:extLst>
          </p:cNvPr>
          <p:cNvSpPr/>
          <p:nvPr/>
        </p:nvSpPr>
        <p:spPr>
          <a:xfrm>
            <a:off x="1458368" y="5567385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Star: 5 Points 276">
            <a:extLst>
              <a:ext uri="{FF2B5EF4-FFF2-40B4-BE49-F238E27FC236}">
                <a16:creationId xmlns:a16="http://schemas.microsoft.com/office/drawing/2014/main" id="{1FE767E6-DDC1-4AEC-BFDE-BAB2AE959844}"/>
              </a:ext>
            </a:extLst>
          </p:cNvPr>
          <p:cNvSpPr/>
          <p:nvPr/>
        </p:nvSpPr>
        <p:spPr>
          <a:xfrm>
            <a:off x="1656931" y="5567385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Star: 5 Points 277">
            <a:extLst>
              <a:ext uri="{FF2B5EF4-FFF2-40B4-BE49-F238E27FC236}">
                <a16:creationId xmlns:a16="http://schemas.microsoft.com/office/drawing/2014/main" id="{033EB1BC-2BF7-4F21-BC89-688A484540D9}"/>
              </a:ext>
            </a:extLst>
          </p:cNvPr>
          <p:cNvSpPr/>
          <p:nvPr/>
        </p:nvSpPr>
        <p:spPr>
          <a:xfrm>
            <a:off x="1855494" y="5567385"/>
            <a:ext cx="171363" cy="167481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Star: 5 Points 278">
            <a:extLst>
              <a:ext uri="{FF2B5EF4-FFF2-40B4-BE49-F238E27FC236}">
                <a16:creationId xmlns:a16="http://schemas.microsoft.com/office/drawing/2014/main" id="{88E560F5-796B-42F9-BC99-4609083EF47A}"/>
              </a:ext>
            </a:extLst>
          </p:cNvPr>
          <p:cNvSpPr/>
          <p:nvPr/>
        </p:nvSpPr>
        <p:spPr>
          <a:xfrm>
            <a:off x="2054059" y="5567385"/>
            <a:ext cx="171363" cy="167481"/>
          </a:xfrm>
          <a:prstGeom prst="star5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Star: 5 Points 279">
            <a:extLst>
              <a:ext uri="{FF2B5EF4-FFF2-40B4-BE49-F238E27FC236}">
                <a16:creationId xmlns:a16="http://schemas.microsoft.com/office/drawing/2014/main" id="{84944689-3FF5-4CF1-B902-F4D5A0F995B9}"/>
              </a:ext>
            </a:extLst>
          </p:cNvPr>
          <p:cNvSpPr/>
          <p:nvPr/>
        </p:nvSpPr>
        <p:spPr>
          <a:xfrm>
            <a:off x="266990" y="6153699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Star: 5 Points 280">
            <a:extLst>
              <a:ext uri="{FF2B5EF4-FFF2-40B4-BE49-F238E27FC236}">
                <a16:creationId xmlns:a16="http://schemas.microsoft.com/office/drawing/2014/main" id="{28D60BFD-3CD1-45CE-83B4-663CEDA6F82E}"/>
              </a:ext>
            </a:extLst>
          </p:cNvPr>
          <p:cNvSpPr/>
          <p:nvPr/>
        </p:nvSpPr>
        <p:spPr>
          <a:xfrm>
            <a:off x="465553" y="6153699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Star: 5 Points 281">
            <a:extLst>
              <a:ext uri="{FF2B5EF4-FFF2-40B4-BE49-F238E27FC236}">
                <a16:creationId xmlns:a16="http://schemas.microsoft.com/office/drawing/2014/main" id="{3292503A-0986-42D4-8145-5B48A0407DD4}"/>
              </a:ext>
            </a:extLst>
          </p:cNvPr>
          <p:cNvSpPr/>
          <p:nvPr/>
        </p:nvSpPr>
        <p:spPr>
          <a:xfrm>
            <a:off x="664116" y="6153699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Star: 5 Points 282">
            <a:extLst>
              <a:ext uri="{FF2B5EF4-FFF2-40B4-BE49-F238E27FC236}">
                <a16:creationId xmlns:a16="http://schemas.microsoft.com/office/drawing/2014/main" id="{41434313-D18A-4608-81AC-8AF001BE8384}"/>
              </a:ext>
            </a:extLst>
          </p:cNvPr>
          <p:cNvSpPr/>
          <p:nvPr/>
        </p:nvSpPr>
        <p:spPr>
          <a:xfrm>
            <a:off x="862679" y="6153699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Star: 5 Points 283">
            <a:extLst>
              <a:ext uri="{FF2B5EF4-FFF2-40B4-BE49-F238E27FC236}">
                <a16:creationId xmlns:a16="http://schemas.microsoft.com/office/drawing/2014/main" id="{2959A49E-E25B-408D-9E8A-408E162CFBF7}"/>
              </a:ext>
            </a:extLst>
          </p:cNvPr>
          <p:cNvSpPr/>
          <p:nvPr/>
        </p:nvSpPr>
        <p:spPr>
          <a:xfrm>
            <a:off x="1061242" y="6153699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Star: 5 Points 284">
            <a:extLst>
              <a:ext uri="{FF2B5EF4-FFF2-40B4-BE49-F238E27FC236}">
                <a16:creationId xmlns:a16="http://schemas.microsoft.com/office/drawing/2014/main" id="{784FF554-EA48-4635-BC76-B568B32745AA}"/>
              </a:ext>
            </a:extLst>
          </p:cNvPr>
          <p:cNvSpPr/>
          <p:nvPr/>
        </p:nvSpPr>
        <p:spPr>
          <a:xfrm>
            <a:off x="1259805" y="6153699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Star: 5 Points 285">
            <a:extLst>
              <a:ext uri="{FF2B5EF4-FFF2-40B4-BE49-F238E27FC236}">
                <a16:creationId xmlns:a16="http://schemas.microsoft.com/office/drawing/2014/main" id="{B825B608-EC64-4D7E-BDAE-7F24DDC82412}"/>
              </a:ext>
            </a:extLst>
          </p:cNvPr>
          <p:cNvSpPr/>
          <p:nvPr/>
        </p:nvSpPr>
        <p:spPr>
          <a:xfrm>
            <a:off x="1458368" y="6153699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Star: 5 Points 286">
            <a:extLst>
              <a:ext uri="{FF2B5EF4-FFF2-40B4-BE49-F238E27FC236}">
                <a16:creationId xmlns:a16="http://schemas.microsoft.com/office/drawing/2014/main" id="{9962FF20-08DA-4B87-B479-50813C766324}"/>
              </a:ext>
            </a:extLst>
          </p:cNvPr>
          <p:cNvSpPr/>
          <p:nvPr/>
        </p:nvSpPr>
        <p:spPr>
          <a:xfrm>
            <a:off x="1656931" y="6153699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Star: 5 Points 287">
            <a:extLst>
              <a:ext uri="{FF2B5EF4-FFF2-40B4-BE49-F238E27FC236}">
                <a16:creationId xmlns:a16="http://schemas.microsoft.com/office/drawing/2014/main" id="{0F06F55D-35E3-4D28-BB71-84A5B773ABF0}"/>
              </a:ext>
            </a:extLst>
          </p:cNvPr>
          <p:cNvSpPr/>
          <p:nvPr/>
        </p:nvSpPr>
        <p:spPr>
          <a:xfrm>
            <a:off x="1855494" y="6153699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Star: 5 Points 288">
            <a:extLst>
              <a:ext uri="{FF2B5EF4-FFF2-40B4-BE49-F238E27FC236}">
                <a16:creationId xmlns:a16="http://schemas.microsoft.com/office/drawing/2014/main" id="{4E59A42E-5F11-4124-849A-F097E8E3B4DC}"/>
              </a:ext>
            </a:extLst>
          </p:cNvPr>
          <p:cNvSpPr/>
          <p:nvPr/>
        </p:nvSpPr>
        <p:spPr>
          <a:xfrm>
            <a:off x="2054059" y="6153699"/>
            <a:ext cx="171363" cy="167481"/>
          </a:xfrm>
          <a:prstGeom prst="star5">
            <a:avLst/>
          </a:prstGeom>
          <a:solidFill>
            <a:srgbClr val="FFC0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3" name="Group 292">
            <a:extLst>
              <a:ext uri="{FF2B5EF4-FFF2-40B4-BE49-F238E27FC236}">
                <a16:creationId xmlns:a16="http://schemas.microsoft.com/office/drawing/2014/main" id="{775A4726-E58B-4C5E-ABA9-5956DECC0BA5}"/>
              </a:ext>
            </a:extLst>
          </p:cNvPr>
          <p:cNvGrpSpPr/>
          <p:nvPr/>
        </p:nvGrpSpPr>
        <p:grpSpPr>
          <a:xfrm>
            <a:off x="250047" y="7155394"/>
            <a:ext cx="1051116" cy="47625"/>
            <a:chOff x="250047" y="6404554"/>
            <a:chExt cx="1051116" cy="47625"/>
          </a:xfrm>
        </p:grpSpPr>
        <p:cxnSp>
          <p:nvCxnSpPr>
            <p:cNvPr id="290" name="Straight Connector 289">
              <a:extLst>
                <a:ext uri="{FF2B5EF4-FFF2-40B4-BE49-F238E27FC236}">
                  <a16:creationId xmlns:a16="http://schemas.microsoft.com/office/drawing/2014/main" id="{4176EFEF-F5AF-4FD5-9BDF-A24D478CCB0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2067" y="6425985"/>
              <a:ext cx="1029096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1" name="Oval 290">
              <a:extLst>
                <a:ext uri="{FF2B5EF4-FFF2-40B4-BE49-F238E27FC236}">
                  <a16:creationId xmlns:a16="http://schemas.microsoft.com/office/drawing/2014/main" id="{235DC099-7B9A-40CA-9382-4429B2D055C3}"/>
                </a:ext>
              </a:extLst>
            </p:cNvPr>
            <p:cNvSpPr/>
            <p:nvPr/>
          </p:nvSpPr>
          <p:spPr>
            <a:xfrm>
              <a:off x="250047" y="6404554"/>
              <a:ext cx="45719" cy="47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6" name="Rectangle 295">
            <a:extLst>
              <a:ext uri="{FF2B5EF4-FFF2-40B4-BE49-F238E27FC236}">
                <a16:creationId xmlns:a16="http://schemas.microsoft.com/office/drawing/2014/main" id="{7D9128AC-64C4-4C0D-8F83-461C788B0DE4}"/>
              </a:ext>
            </a:extLst>
          </p:cNvPr>
          <p:cNvSpPr/>
          <p:nvPr/>
        </p:nvSpPr>
        <p:spPr>
          <a:xfrm>
            <a:off x="184149" y="7261523"/>
            <a:ext cx="17075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spc="300" dirty="0">
                <a:latin typeface="Bebas Neue" panose="020B0606020202050201" pitchFamily="34" charset="0"/>
              </a:rPr>
              <a:t>Certifications</a:t>
            </a:r>
          </a:p>
        </p:txBody>
      </p:sp>
      <p:grpSp>
        <p:nvGrpSpPr>
          <p:cNvPr id="297" name="Group 296">
            <a:extLst>
              <a:ext uri="{FF2B5EF4-FFF2-40B4-BE49-F238E27FC236}">
                <a16:creationId xmlns:a16="http://schemas.microsoft.com/office/drawing/2014/main" id="{892860AE-8F5D-4AC9-AF7B-74A1B66F720A}"/>
              </a:ext>
            </a:extLst>
          </p:cNvPr>
          <p:cNvGrpSpPr/>
          <p:nvPr/>
        </p:nvGrpSpPr>
        <p:grpSpPr>
          <a:xfrm>
            <a:off x="3027016" y="7251411"/>
            <a:ext cx="3449984" cy="47625"/>
            <a:chOff x="250047" y="6404554"/>
            <a:chExt cx="3449984" cy="47625"/>
          </a:xfrm>
        </p:grpSpPr>
        <p:cxnSp>
          <p:nvCxnSpPr>
            <p:cNvPr id="298" name="Straight Connector 297">
              <a:extLst>
                <a:ext uri="{FF2B5EF4-FFF2-40B4-BE49-F238E27FC236}">
                  <a16:creationId xmlns:a16="http://schemas.microsoft.com/office/drawing/2014/main" id="{369FAAFB-1471-48C2-9D9A-4A50E05BE25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2068" y="6404554"/>
              <a:ext cx="3427963" cy="21431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9" name="Oval 298">
              <a:extLst>
                <a:ext uri="{FF2B5EF4-FFF2-40B4-BE49-F238E27FC236}">
                  <a16:creationId xmlns:a16="http://schemas.microsoft.com/office/drawing/2014/main" id="{C1A31E0C-5710-434A-9141-6051CE4E030F}"/>
                </a:ext>
              </a:extLst>
            </p:cNvPr>
            <p:cNvSpPr/>
            <p:nvPr/>
          </p:nvSpPr>
          <p:spPr>
            <a:xfrm>
              <a:off x="250047" y="6404554"/>
              <a:ext cx="45719" cy="47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0" name="Rectangle 299">
            <a:extLst>
              <a:ext uri="{FF2B5EF4-FFF2-40B4-BE49-F238E27FC236}">
                <a16:creationId xmlns:a16="http://schemas.microsoft.com/office/drawing/2014/main" id="{01BB3AD3-4C94-49A8-B2C3-BFF0219F320C}"/>
              </a:ext>
            </a:extLst>
          </p:cNvPr>
          <p:cNvSpPr/>
          <p:nvPr/>
        </p:nvSpPr>
        <p:spPr>
          <a:xfrm>
            <a:off x="2956949" y="7438278"/>
            <a:ext cx="133081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spc="300" dirty="0">
                <a:latin typeface="Bebas Neue" panose="020B0606020202050201" pitchFamily="34" charset="0"/>
              </a:rPr>
              <a:t>educations</a:t>
            </a:r>
          </a:p>
        </p:txBody>
      </p:sp>
      <p:sp>
        <p:nvSpPr>
          <p:cNvPr id="303" name="Rectangle 302">
            <a:extLst>
              <a:ext uri="{FF2B5EF4-FFF2-40B4-BE49-F238E27FC236}">
                <a16:creationId xmlns:a16="http://schemas.microsoft.com/office/drawing/2014/main" id="{055AB144-DA17-4560-9881-556763CAF3F6}"/>
              </a:ext>
            </a:extLst>
          </p:cNvPr>
          <p:cNvSpPr/>
          <p:nvPr/>
        </p:nvSpPr>
        <p:spPr>
          <a:xfrm>
            <a:off x="184149" y="7605418"/>
            <a:ext cx="2517941" cy="7052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latin typeface="+mj-lt"/>
              </a:rPr>
              <a:t>Customer Service Certification from ABC Training Center (2023)</a:t>
            </a:r>
          </a:p>
        </p:txBody>
      </p:sp>
      <p:sp>
        <p:nvSpPr>
          <p:cNvPr id="304" name="Rectangle 303">
            <a:extLst>
              <a:ext uri="{FF2B5EF4-FFF2-40B4-BE49-F238E27FC236}">
                <a16:creationId xmlns:a16="http://schemas.microsoft.com/office/drawing/2014/main" id="{AB74386A-070A-47DB-AC08-42B448B45B32}"/>
              </a:ext>
            </a:extLst>
          </p:cNvPr>
          <p:cNvSpPr/>
          <p:nvPr/>
        </p:nvSpPr>
        <p:spPr>
          <a:xfrm>
            <a:off x="2956949" y="7856498"/>
            <a:ext cx="3429000" cy="107459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/>
              <a:t>Bachelor’s in Financial Management</a:t>
            </a:r>
            <a:br>
              <a:rPr lang="en-US" sz="1400" dirty="0"/>
            </a:br>
            <a:r>
              <a:rPr lang="en-US" sz="1400" dirty="0">
                <a:latin typeface="+mj-lt"/>
              </a:rPr>
              <a:t>XYZ University, Jakarta</a:t>
            </a:r>
            <a:br>
              <a:rPr lang="en-US" sz="1400" dirty="0">
                <a:latin typeface="+mj-lt"/>
              </a:rPr>
            </a:br>
            <a:r>
              <a:rPr lang="en-US" sz="1400" dirty="0">
                <a:latin typeface="+mj-lt"/>
              </a:rPr>
              <a:t>Graduated: 2024</a:t>
            </a:r>
          </a:p>
        </p:txBody>
      </p:sp>
      <p:grpSp>
        <p:nvGrpSpPr>
          <p:cNvPr id="305" name="Group 304">
            <a:extLst>
              <a:ext uri="{FF2B5EF4-FFF2-40B4-BE49-F238E27FC236}">
                <a16:creationId xmlns:a16="http://schemas.microsoft.com/office/drawing/2014/main" id="{6E34ACE3-57C7-4FEE-90CA-EB0B397BB277}"/>
              </a:ext>
            </a:extLst>
          </p:cNvPr>
          <p:cNvGrpSpPr/>
          <p:nvPr/>
        </p:nvGrpSpPr>
        <p:grpSpPr>
          <a:xfrm>
            <a:off x="240925" y="8371562"/>
            <a:ext cx="1051116" cy="47625"/>
            <a:chOff x="250047" y="6404554"/>
            <a:chExt cx="1051116" cy="47625"/>
          </a:xfrm>
        </p:grpSpPr>
        <p:cxnSp>
          <p:nvCxnSpPr>
            <p:cNvPr id="306" name="Straight Connector 305">
              <a:extLst>
                <a:ext uri="{FF2B5EF4-FFF2-40B4-BE49-F238E27FC236}">
                  <a16:creationId xmlns:a16="http://schemas.microsoft.com/office/drawing/2014/main" id="{46B8CA50-2427-4F32-9879-37B2A155A69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2067" y="6425985"/>
              <a:ext cx="1029096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7" name="Oval 306">
              <a:extLst>
                <a:ext uri="{FF2B5EF4-FFF2-40B4-BE49-F238E27FC236}">
                  <a16:creationId xmlns:a16="http://schemas.microsoft.com/office/drawing/2014/main" id="{E946A6BB-FAA6-4DB8-8FFB-A13EABF1E36B}"/>
                </a:ext>
              </a:extLst>
            </p:cNvPr>
            <p:cNvSpPr/>
            <p:nvPr/>
          </p:nvSpPr>
          <p:spPr>
            <a:xfrm>
              <a:off x="250047" y="6404554"/>
              <a:ext cx="45719" cy="47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8" name="Rectangle 307">
            <a:extLst>
              <a:ext uri="{FF2B5EF4-FFF2-40B4-BE49-F238E27FC236}">
                <a16:creationId xmlns:a16="http://schemas.microsoft.com/office/drawing/2014/main" id="{CB791298-15B7-4E13-922C-36ED886A0FF8}"/>
              </a:ext>
            </a:extLst>
          </p:cNvPr>
          <p:cNvSpPr/>
          <p:nvPr/>
        </p:nvSpPr>
        <p:spPr>
          <a:xfrm>
            <a:off x="184149" y="8543915"/>
            <a:ext cx="134524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spc="300" dirty="0">
                <a:latin typeface="Bebas Neue" panose="020B0606020202050201" pitchFamily="34" charset="0"/>
              </a:rPr>
              <a:t>References</a:t>
            </a:r>
          </a:p>
        </p:txBody>
      </p:sp>
      <p:sp>
        <p:nvSpPr>
          <p:cNvPr id="313" name="Rectangle 312">
            <a:extLst>
              <a:ext uri="{FF2B5EF4-FFF2-40B4-BE49-F238E27FC236}">
                <a16:creationId xmlns:a16="http://schemas.microsoft.com/office/drawing/2014/main" id="{1761F49C-AD7E-4C03-A210-3647AAD4C5AE}"/>
              </a:ext>
            </a:extLst>
          </p:cNvPr>
          <p:cNvSpPr/>
          <p:nvPr/>
        </p:nvSpPr>
        <p:spPr>
          <a:xfrm>
            <a:off x="184149" y="8953172"/>
            <a:ext cx="249553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+mj-lt"/>
              </a:rPr>
              <a:t>Budi </a:t>
            </a:r>
            <a:r>
              <a:rPr lang="en-US" sz="1400" dirty="0" err="1">
                <a:latin typeface="+mj-lt"/>
              </a:rPr>
              <a:t>Santoso</a:t>
            </a:r>
            <a:r>
              <a:rPr lang="en-US" sz="1400" dirty="0">
                <a:latin typeface="+mj-lt"/>
              </a:rPr>
              <a:t>, Branch Manager at Bank ABC</a:t>
            </a:r>
            <a:br>
              <a:rPr lang="en-US" sz="1400" dirty="0">
                <a:latin typeface="+mj-lt"/>
              </a:rPr>
            </a:br>
            <a:r>
              <a:rPr lang="en-US" sz="1400" dirty="0">
                <a:latin typeface="+mj-lt"/>
              </a:rPr>
              <a:t>(0812-1234-5678)</a:t>
            </a:r>
          </a:p>
        </p:txBody>
      </p:sp>
    </p:spTree>
    <p:extLst>
      <p:ext uri="{BB962C8B-B14F-4D97-AF65-F5344CB8AC3E}">
        <p14:creationId xmlns:p14="http://schemas.microsoft.com/office/powerpoint/2010/main" val="1760891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168</Words>
  <Application>Microsoft Office PowerPoint</Application>
  <PresentationFormat>A4 Paper (210x297 mm)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Bebas Neue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CV Teller Position</dc:title>
  <dc:creator>Muhamad Rizki Sunarya</dc:creator>
  <cp:keywords>Funij.com</cp:keywords>
  <cp:lastModifiedBy>Muhamad Rizki Sunarya</cp:lastModifiedBy>
  <cp:revision>6</cp:revision>
  <dcterms:created xsi:type="dcterms:W3CDTF">2025-05-14T08:48:33Z</dcterms:created>
  <dcterms:modified xsi:type="dcterms:W3CDTF">2025-05-15T03:00:58Z</dcterms:modified>
</cp:coreProperties>
</file>