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</p:sldIdLst>
  <p:sldSz cx="6858000" cy="9906000" type="A4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994" y="966"/>
      </p:cViewPr>
      <p:guideLst>
        <p:guide orient="horz" pos="309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36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1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5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6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3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9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0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9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7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0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A03-9F89-4240-86C1-6F3BBE0CF3A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28C7E-1E4E-4BC7-95A4-303C19F4A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8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>
            <a:extLst>
              <a:ext uri="{FF2B5EF4-FFF2-40B4-BE49-F238E27FC236}">
                <a16:creationId xmlns:a16="http://schemas.microsoft.com/office/drawing/2014/main" id="{095ECD31-D26F-4650-B6D1-F5D521F98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0"/>
            <a:ext cx="6858000" cy="989965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5EAE83-0C68-4522-91A2-493369E682B0}"/>
              </a:ext>
            </a:extLst>
          </p:cNvPr>
          <p:cNvSpPr/>
          <p:nvPr/>
        </p:nvSpPr>
        <p:spPr>
          <a:xfrm>
            <a:off x="1920876" y="310984"/>
            <a:ext cx="30620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TradeGothic LT CondEighteen" panose="02000806020000020004" pitchFamily="2" charset="0"/>
              </a:rPr>
              <a:t>Rina </a:t>
            </a:r>
            <a:r>
              <a:rPr lang="en-US" sz="4400" b="1" dirty="0" err="1">
                <a:latin typeface="TradeGothic LT CondEighteen" panose="02000806020000020004" pitchFamily="2" charset="0"/>
              </a:rPr>
              <a:t>Salsabila</a:t>
            </a:r>
            <a:endParaRPr lang="en-US" sz="4400" dirty="0">
              <a:latin typeface="TradeGothic LT CondEighteen" panose="02000806020000020004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2F2BE8-8988-4CC2-9522-A40072A4B8D7}"/>
              </a:ext>
            </a:extLst>
          </p:cNvPr>
          <p:cNvSpPr/>
          <p:nvPr/>
        </p:nvSpPr>
        <p:spPr>
          <a:xfrm>
            <a:off x="2731533" y="895759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Gadugi" panose="020B0502040204020203" pitchFamily="34" charset="0"/>
              </a:rPr>
              <a:t>Bookkeeper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C6DB21-2CE5-4BC7-A90A-AFE1B97CA5AA}"/>
              </a:ext>
            </a:extLst>
          </p:cNvPr>
          <p:cNvSpPr/>
          <p:nvPr/>
        </p:nvSpPr>
        <p:spPr>
          <a:xfrm>
            <a:off x="218576" y="2013326"/>
            <a:ext cx="3192517" cy="4486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+mj-lt"/>
              </a:rPr>
              <a:t>Bookkeeper 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latin typeface="+mj-lt"/>
              </a:rPr>
              <a:t>CV </a:t>
            </a:r>
            <a:r>
              <a:rPr lang="en-US" sz="1600" b="1" dirty="0" err="1">
                <a:latin typeface="+mj-lt"/>
              </a:rPr>
              <a:t>Maju</a:t>
            </a:r>
            <a:r>
              <a:rPr lang="en-US" sz="1600" b="1" dirty="0">
                <a:latin typeface="+mj-lt"/>
              </a:rPr>
              <a:t> Jaya | Jakarta</a:t>
            </a:r>
            <a:br>
              <a:rPr lang="en-US" sz="1600" dirty="0">
                <a:latin typeface="+mj-lt"/>
              </a:rPr>
            </a:br>
            <a:r>
              <a:rPr lang="en-US" sz="1600" i="1" dirty="0" err="1">
                <a:latin typeface="+mj-lt"/>
              </a:rPr>
              <a:t>Januari</a:t>
            </a:r>
            <a:r>
              <a:rPr lang="en-US" sz="1600" i="1" dirty="0">
                <a:latin typeface="+mj-lt"/>
              </a:rPr>
              <a:t> 2020 – Mei 2025</a:t>
            </a:r>
            <a:endParaRPr lang="en-US" sz="1600" dirty="0"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+mj-lt"/>
              </a:rPr>
              <a:t>Mengelola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pembukuan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untuk</a:t>
            </a:r>
            <a:r>
              <a:rPr lang="en-US" sz="1600" dirty="0">
                <a:latin typeface="+mj-lt"/>
              </a:rPr>
              <a:t> 3 divisi </a:t>
            </a:r>
            <a:r>
              <a:rPr lang="en-US" sz="1600" dirty="0" err="1">
                <a:latin typeface="+mj-lt"/>
              </a:rPr>
              <a:t>bisnis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secara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simultan</a:t>
            </a:r>
            <a:r>
              <a:rPr lang="en-US" sz="1600" dirty="0">
                <a:latin typeface="+mj-lt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+mj-lt"/>
              </a:rPr>
              <a:t>Meningkatkan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efisiensi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pelaporan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bulanan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sebesar</a:t>
            </a:r>
            <a:r>
              <a:rPr lang="en-US" sz="1600" dirty="0">
                <a:latin typeface="+mj-lt"/>
              </a:rPr>
              <a:t> 30% </a:t>
            </a:r>
            <a:r>
              <a:rPr lang="en-US" sz="1600" dirty="0" err="1">
                <a:latin typeface="+mj-lt"/>
              </a:rPr>
              <a:t>dengan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otomasi</a:t>
            </a:r>
            <a:r>
              <a:rPr lang="en-US" sz="1600" dirty="0">
                <a:latin typeface="+mj-lt"/>
              </a:rPr>
              <a:t> spreadsheet.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+mj-lt"/>
              </a:rPr>
              <a:t>Menyiapkan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laporan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pajak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tahunan</a:t>
            </a:r>
            <a:r>
              <a:rPr lang="en-US" sz="1600" dirty="0">
                <a:latin typeface="+mj-lt"/>
              </a:rPr>
              <a:t> dan </a:t>
            </a:r>
            <a:r>
              <a:rPr lang="en-US" sz="1600" dirty="0" err="1">
                <a:latin typeface="+mj-lt"/>
              </a:rPr>
              <a:t>berkoordinasi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dengan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konsultan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pajak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eksternal</a:t>
            </a:r>
            <a:r>
              <a:rPr lang="en-US" sz="1600" dirty="0">
                <a:latin typeface="+mj-lt"/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2C85D-EE90-437F-BE4E-E1360F2B8105}"/>
              </a:ext>
            </a:extLst>
          </p:cNvPr>
          <p:cNvSpPr/>
          <p:nvPr/>
        </p:nvSpPr>
        <p:spPr>
          <a:xfrm>
            <a:off x="218574" y="6440835"/>
            <a:ext cx="3192519" cy="3378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+mj-lt"/>
              </a:rPr>
              <a:t>Assistant Bookkeeper | PT Usaha Sejahtera | Bandung</a:t>
            </a:r>
            <a:br>
              <a:rPr lang="en-US" sz="1600" dirty="0">
                <a:latin typeface="+mj-lt"/>
              </a:rPr>
            </a:br>
            <a:r>
              <a:rPr lang="en-US" sz="1600" i="1" dirty="0" err="1">
                <a:latin typeface="+mj-lt"/>
              </a:rPr>
              <a:t>Juni</a:t>
            </a:r>
            <a:r>
              <a:rPr lang="en-US" sz="1600" i="1" dirty="0">
                <a:latin typeface="+mj-lt"/>
              </a:rPr>
              <a:t> 2017 – </a:t>
            </a:r>
            <a:r>
              <a:rPr lang="en-US" sz="1600" i="1" dirty="0" err="1">
                <a:latin typeface="+mj-lt"/>
              </a:rPr>
              <a:t>Desember</a:t>
            </a:r>
            <a:r>
              <a:rPr lang="en-US" sz="1600" i="1" dirty="0">
                <a:latin typeface="+mj-lt"/>
              </a:rPr>
              <a:t> 2019</a:t>
            </a:r>
            <a:endParaRPr lang="en-US" sz="1600" dirty="0"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+mj-lt"/>
              </a:rPr>
              <a:t>Melakukan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rekonsiliasi</a:t>
            </a:r>
            <a:r>
              <a:rPr lang="en-US" sz="1600" dirty="0">
                <a:latin typeface="+mj-lt"/>
              </a:rPr>
              <a:t> bank dan </a:t>
            </a:r>
            <a:r>
              <a:rPr lang="en-US" sz="1600" dirty="0" err="1">
                <a:latin typeface="+mj-lt"/>
              </a:rPr>
              <a:t>pencatatan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transaksi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harian</a:t>
            </a:r>
            <a:r>
              <a:rPr lang="en-US" sz="1600" dirty="0">
                <a:latin typeface="+mj-lt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+mj-lt"/>
              </a:rPr>
              <a:t>Membantu</a:t>
            </a:r>
            <a:r>
              <a:rPr lang="en-US" sz="1600" dirty="0">
                <a:latin typeface="+mj-lt"/>
              </a:rPr>
              <a:t> proses </a:t>
            </a:r>
            <a:r>
              <a:rPr lang="en-US" sz="1600" dirty="0" err="1">
                <a:latin typeface="+mj-lt"/>
              </a:rPr>
              <a:t>penggajian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untuk</a:t>
            </a:r>
            <a:r>
              <a:rPr lang="en-US" sz="1600" dirty="0">
                <a:latin typeface="+mj-lt"/>
              </a:rPr>
              <a:t> 50+ </a:t>
            </a:r>
            <a:r>
              <a:rPr lang="en-US" sz="1600" dirty="0" err="1">
                <a:latin typeface="+mj-lt"/>
              </a:rPr>
              <a:t>karyawan</a:t>
            </a:r>
            <a:r>
              <a:rPr lang="en-US" sz="1600" dirty="0">
                <a:latin typeface="+mj-lt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+mj-lt"/>
              </a:rPr>
              <a:t>Membuat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laporan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keuangan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bulanan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untuk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manajemen</a:t>
            </a:r>
            <a:r>
              <a:rPr lang="en-US" sz="1600" dirty="0">
                <a:latin typeface="+mj-lt"/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F39CDB-8841-4B6D-9706-87CF5E6DD171}"/>
              </a:ext>
            </a:extLst>
          </p:cNvPr>
          <p:cNvSpPr/>
          <p:nvPr/>
        </p:nvSpPr>
        <p:spPr>
          <a:xfrm>
            <a:off x="236483" y="1661210"/>
            <a:ext cx="2595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radeGothic LT CondEighteen" panose="02000806020000020004" pitchFamily="2" charset="0"/>
              </a:rPr>
              <a:t>Pengalaman</a:t>
            </a:r>
            <a:r>
              <a:rPr lang="en-US" b="1" dirty="0">
                <a:latin typeface="TradeGothic LT CondEighteen" panose="02000806020000020004" pitchFamily="2" charset="0"/>
              </a:rPr>
              <a:t> </a:t>
            </a:r>
            <a:r>
              <a:rPr lang="en-US" b="1" dirty="0" err="1">
                <a:latin typeface="TradeGothic LT CondEighteen" panose="02000806020000020004" pitchFamily="2" charset="0"/>
              </a:rPr>
              <a:t>Kerja</a:t>
            </a:r>
            <a:endParaRPr lang="en-US" b="1" dirty="0">
              <a:latin typeface="TradeGothic LT CondEighteen" panose="02000806020000020004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33A544-EB51-4825-A4FB-467B8645E83F}"/>
              </a:ext>
            </a:extLst>
          </p:cNvPr>
          <p:cNvSpPr/>
          <p:nvPr/>
        </p:nvSpPr>
        <p:spPr>
          <a:xfrm>
            <a:off x="3766315" y="2162382"/>
            <a:ext cx="2742767" cy="1531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err="1">
                <a:latin typeface="+mj-lt"/>
              </a:rPr>
              <a:t>rina.salsabila@email.com</a:t>
            </a:r>
            <a:endParaRPr lang="en-US" sz="16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+mj-lt"/>
              </a:rPr>
              <a:t>+62 812-3456-7890 </a:t>
            </a:r>
            <a:r>
              <a:rPr lang="en-US" sz="1600" dirty="0" err="1">
                <a:latin typeface="+mj-lt"/>
              </a:rPr>
              <a:t>linkedin.com</a:t>
            </a:r>
            <a:r>
              <a:rPr lang="en-US" sz="1600" dirty="0">
                <a:latin typeface="+mj-lt"/>
              </a:rPr>
              <a:t>/in/</a:t>
            </a:r>
            <a:r>
              <a:rPr lang="en-US" sz="1600" dirty="0" err="1">
                <a:latin typeface="+mj-lt"/>
              </a:rPr>
              <a:t>rinasalsa</a:t>
            </a:r>
            <a:endParaRPr lang="en-US" sz="16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+mj-lt"/>
              </a:rPr>
              <a:t>Jakarta, Indonesia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DCDC11-EF57-41B9-87AA-EF7D1815D8E4}"/>
              </a:ext>
            </a:extLst>
          </p:cNvPr>
          <p:cNvSpPr/>
          <p:nvPr/>
        </p:nvSpPr>
        <p:spPr>
          <a:xfrm>
            <a:off x="3766315" y="1661210"/>
            <a:ext cx="2433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radeGothic LT CondEighteen" panose="02000806020000020004" pitchFamily="2" charset="0"/>
              </a:rPr>
              <a:t>Kontak</a:t>
            </a:r>
            <a:endParaRPr lang="en-US" b="1" dirty="0">
              <a:latin typeface="TradeGothic LT CondEighteen" panose="02000806020000020004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8F30AD-BFA8-47B6-B092-0E6FDC3914DD}"/>
              </a:ext>
            </a:extLst>
          </p:cNvPr>
          <p:cNvSpPr/>
          <p:nvPr/>
        </p:nvSpPr>
        <p:spPr>
          <a:xfrm>
            <a:off x="3766315" y="4772705"/>
            <a:ext cx="2600294" cy="1162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+mj-lt"/>
              </a:rPr>
              <a:t>Diploma III </a:t>
            </a:r>
            <a:r>
              <a:rPr lang="en-US" sz="1600" b="1" dirty="0" err="1">
                <a:latin typeface="+mj-lt"/>
              </a:rPr>
              <a:t>Akuntansi</a:t>
            </a:r>
            <a:br>
              <a:rPr lang="en-US" sz="1600" dirty="0">
                <a:latin typeface="+mj-lt"/>
              </a:rPr>
            </a:br>
            <a:r>
              <a:rPr lang="en-US" sz="1600" dirty="0" err="1">
                <a:latin typeface="+mj-lt"/>
              </a:rPr>
              <a:t>Universitas</a:t>
            </a:r>
            <a:r>
              <a:rPr lang="en-US" sz="1600" dirty="0">
                <a:latin typeface="+mj-lt"/>
              </a:rPr>
              <a:t> Negeri Jakarta  2014 – 2017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ABC020-F5BF-4070-8B3A-4BFA7DE32220}"/>
              </a:ext>
            </a:extLst>
          </p:cNvPr>
          <p:cNvSpPr/>
          <p:nvPr/>
        </p:nvSpPr>
        <p:spPr>
          <a:xfrm>
            <a:off x="3766315" y="4275486"/>
            <a:ext cx="2433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radeGothic LT CondEighteen" panose="02000806020000020004" pitchFamily="2" charset="0"/>
              </a:rPr>
              <a:t>Pendidikan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CAC7B0B-DA82-41E3-B63F-7805FD382322}"/>
              </a:ext>
            </a:extLst>
          </p:cNvPr>
          <p:cNvSpPr/>
          <p:nvPr/>
        </p:nvSpPr>
        <p:spPr>
          <a:xfrm>
            <a:off x="3766315" y="7073086"/>
            <a:ext cx="2546019" cy="2270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+mj-lt"/>
              </a:rPr>
              <a:t>Pembukuan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Harian</a:t>
            </a:r>
            <a:endParaRPr lang="en-US" sz="1600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+mj-lt"/>
              </a:rPr>
              <a:t>Rekonsiliasi</a:t>
            </a:r>
            <a:r>
              <a:rPr lang="en-US" sz="1600" dirty="0">
                <a:latin typeface="+mj-lt"/>
              </a:rPr>
              <a:t> Bank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+mj-lt"/>
              </a:rPr>
              <a:t>Penggajian</a:t>
            </a:r>
            <a:endParaRPr lang="en-US" sz="1600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+mj-lt"/>
              </a:rPr>
              <a:t>Pelaporan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Pajak</a:t>
            </a:r>
            <a:endParaRPr lang="en-US" sz="1600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+mj-lt"/>
              </a:rPr>
              <a:t>QuickBooks &amp; Xero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+mj-lt"/>
              </a:rPr>
              <a:t>Microsoft Excel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6D5FE2-9B1E-4A00-9E44-4B588691C74C}"/>
              </a:ext>
            </a:extLst>
          </p:cNvPr>
          <p:cNvSpPr/>
          <p:nvPr/>
        </p:nvSpPr>
        <p:spPr>
          <a:xfrm>
            <a:off x="3766315" y="6555678"/>
            <a:ext cx="2433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radeGothic LT CondEighteen" panose="02000806020000020004" pitchFamily="2" charset="0"/>
              </a:rPr>
              <a:t>Keahlian</a:t>
            </a:r>
            <a:endParaRPr lang="en-US" b="1" dirty="0">
              <a:latin typeface="TradeGothic LT CondEighteen" panose="02000806020000020004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A547E7-DE62-46DA-AA25-F270B67F5A2F}"/>
              </a:ext>
            </a:extLst>
          </p:cNvPr>
          <p:cNvSpPr/>
          <p:nvPr/>
        </p:nvSpPr>
        <p:spPr>
          <a:xfrm>
            <a:off x="3832990" y="4655081"/>
            <a:ext cx="1587954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6518F8-B2F7-4931-B269-D578390902A6}"/>
              </a:ext>
            </a:extLst>
          </p:cNvPr>
          <p:cNvSpPr/>
          <p:nvPr/>
        </p:nvSpPr>
        <p:spPr>
          <a:xfrm>
            <a:off x="3832990" y="2076165"/>
            <a:ext cx="1587954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361C91-A1EA-44E0-9927-5AA2DD9B6DC9}"/>
              </a:ext>
            </a:extLst>
          </p:cNvPr>
          <p:cNvSpPr/>
          <p:nvPr/>
        </p:nvSpPr>
        <p:spPr>
          <a:xfrm>
            <a:off x="3832990" y="6967976"/>
            <a:ext cx="1587954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08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130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Gadugi</vt:lpstr>
      <vt:lpstr>TradeGothic LT CondEighteen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Resume Bookkeeper</dc:title>
  <dc:creator>Muhamad Rizki Sunarya</dc:creator>
  <cp:lastModifiedBy>Muhamad Rizki Sunarya</cp:lastModifiedBy>
  <cp:revision>4</cp:revision>
  <cp:lastPrinted>2025-06-02T05:52:45Z</cp:lastPrinted>
  <dcterms:created xsi:type="dcterms:W3CDTF">2025-06-02T05:52:35Z</dcterms:created>
  <dcterms:modified xsi:type="dcterms:W3CDTF">2025-06-02T08:14:09Z</dcterms:modified>
</cp:coreProperties>
</file>