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797675" cy="9928225"/>
  <p:embeddedFontLst>
    <p:embeddedFont>
      <p:font typeface="Helvetica Neue" panose="020B0604020202020204" charset="0"/>
      <p:regular r:id="rId44"/>
      <p:bold r:id="rId45"/>
      <p:italic r:id="rId46"/>
      <p:boldItalic r:id="rId47"/>
    </p:embeddedFont>
    <p:embeddedFont>
      <p:font typeface="Impact" panose="020B0806030902050204" pitchFamily="34" charset="0"/>
      <p:regular r:id="rId48"/>
    </p:embeddedFont>
    <p:embeddedFont>
      <p:font typeface="Lustria" panose="020B0604020202020204" charset="0"/>
      <p:regular r:id="rId49"/>
    </p:embeddedFont>
    <p:embeddedFont>
      <p:font typeface="Open Sans" panose="020B0606030504020204" pitchFamily="34" charset="0"/>
      <p:regular r:id="rId50"/>
      <p:bold r:id="rId51"/>
      <p:italic r:id="rId52"/>
      <p:boldItalic r:id="rId53"/>
    </p:embeddedFont>
    <p:embeddedFont>
      <p:font typeface="PT Serif" panose="020A0603040505020204" pitchFamily="18" charset="0"/>
      <p:regular r:id="rId54"/>
      <p:bold r:id="rId55"/>
      <p:italic r:id="rId56"/>
      <p:boldItalic r:id="rId57"/>
    </p:embeddedFont>
    <p:embeddedFont>
      <p:font typeface="Radio Canada" panose="020B0604020202020204" charset="0"/>
      <p:regular r:id="rId58"/>
      <p:bold r:id="rId59"/>
      <p:italic r:id="rId60"/>
      <p:boldItalic r:id="rId61"/>
    </p:embeddedFont>
    <p:embeddedFont>
      <p:font typeface="Rubik" panose="020B0604020202020204" charset="-79"/>
      <p:regular r:id="rId62"/>
      <p:bold r:id="rId63"/>
      <p:italic r:id="rId64"/>
      <p:boldItalic r:id="rId65"/>
    </p:embeddedFont>
    <p:embeddedFont>
      <p:font typeface="Verdana" panose="020B0604030504040204" pitchFamily="3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1" roundtripDataSignature="AMtx7mg+HEoCOM3XucnuMFX0yNIqrRkd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95002A-C253-4BDD-834F-DAAE6C177932}">
  <a:tblStyle styleId="{7F95002A-C253-4BDD-834F-DAAE6C17793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955" autoAdjust="0"/>
  </p:normalViewPr>
  <p:slideViewPr>
    <p:cSldViewPr snapToGrid="0">
      <p:cViewPr varScale="1">
        <p:scale>
          <a:sx n="61" d="100"/>
          <a:sy n="61" d="100"/>
        </p:scale>
        <p:origin x="247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4.fntdata"/><Relationship Id="rId63" Type="http://schemas.openxmlformats.org/officeDocument/2006/relationships/font" Target="fonts/font20.fntdata"/><Relationship Id="rId68" Type="http://schemas.openxmlformats.org/officeDocument/2006/relationships/font" Target="fonts/font2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font" Target="fonts/font23.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font" Target="fonts/font21.fntdata"/><Relationship Id="rId69" Type="http://schemas.openxmlformats.org/officeDocument/2006/relationships/font" Target="fonts/font26.fntdata"/><Relationship Id="rId8" Type="http://schemas.openxmlformats.org/officeDocument/2006/relationships/slide" Target="slides/slide7.xml"/><Relationship Id="rId51" Type="http://schemas.openxmlformats.org/officeDocument/2006/relationships/font" Target="fonts/font8.fntdata"/><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font" Target="fonts/font22.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7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13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0443" y="0"/>
            <a:ext cx="2945659" cy="49813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30091"/>
            <a:ext cx="2945659" cy="49813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s.psychiatryonline.org/doi/epub/10.1176/appi.ps.20110037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scope.org.uk/advice-and-support/disability-friendly-employers#Job-websites-for-disabled-people-clic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lbda.org/symptoms/?_gl=1*1p9r6x6*_gcl_au*MTc1NjkxNTU3NC4xNzI4NjYwNTQy*_ga*ODA3NzMzMDYxLjE3Mjg2NjA1NDE.*_ga_3R4B0BZ6K3*MTcyODY2MDU0Mi4xLjEuMTcyODY2MDU2Mi40MC4wLjA."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rontiersin.org/journals/genetics/articles/10.3389/fgene.2023.1163361/ful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Covering what it is, history, treatment, considerations when working with someone who has this diagnosis</a:t>
            </a:r>
            <a:endParaRPr/>
          </a:p>
        </p:txBody>
      </p:sp>
      <p:sp>
        <p:nvSpPr>
          <p:cNvPr id="89" name="Google Shape;89;p1: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9: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solidFill>
                  <a:srgbClr val="000000"/>
                </a:solidFill>
                <a:latin typeface="Verdana"/>
                <a:ea typeface="Verdana"/>
                <a:cs typeface="Verdana"/>
                <a:sym typeface="Verdana"/>
              </a:rPr>
              <a:t>Pronounced - folly a durhh</a:t>
            </a: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r>
              <a:rPr lang="en-GB" b="0" i="0">
                <a:solidFill>
                  <a:srgbClr val="000000"/>
                </a:solidFill>
                <a:latin typeface="Verdana"/>
                <a:ea typeface="Verdana"/>
                <a:cs typeface="Verdana"/>
                <a:sym typeface="Verdana"/>
              </a:rPr>
              <a:t>AKA – Shared delusional disorder: </a:t>
            </a:r>
            <a:br>
              <a:rPr lang="en-GB" b="0" i="0">
                <a:solidFill>
                  <a:srgbClr val="000000"/>
                </a:solidFill>
                <a:latin typeface="Verdana"/>
                <a:ea typeface="Verdana"/>
                <a:cs typeface="Verdana"/>
                <a:sym typeface="Verdana"/>
              </a:rPr>
            </a:br>
            <a:r>
              <a:rPr lang="en-GB" b="0" i="0">
                <a:solidFill>
                  <a:srgbClr val="000000"/>
                </a:solidFill>
                <a:latin typeface="Verdana"/>
                <a:ea typeface="Verdana"/>
                <a:cs typeface="Verdana"/>
                <a:sym typeface="Verdana"/>
              </a:rPr>
              <a:t>A delusional disorder shared by two or more people with close emotional links. Only one of the people suffers from a genuine psychotic disorder; the delusions are induced in the other(s) and usually disappear when the people are separated (ICD-10, DSM-IV)</a:t>
            </a:r>
            <a:br>
              <a:rPr lang="en-GB" b="0" i="0">
                <a:solidFill>
                  <a:srgbClr val="000000"/>
                </a:solidFill>
                <a:latin typeface="Verdana"/>
                <a:ea typeface="Verdana"/>
                <a:cs typeface="Verdana"/>
                <a:sym typeface="Verdana"/>
              </a:rPr>
            </a:br>
            <a:br>
              <a:rPr lang="en-GB" b="0" i="0">
                <a:solidFill>
                  <a:srgbClr val="000000"/>
                </a:solidFill>
                <a:latin typeface="Verdana"/>
                <a:ea typeface="Verdana"/>
                <a:cs typeface="Verdana"/>
                <a:sym typeface="Verdana"/>
              </a:rPr>
            </a:br>
            <a:r>
              <a:rPr lang="en-GB" b="0" i="0">
                <a:solidFill>
                  <a:srgbClr val="666666"/>
                </a:solidFill>
                <a:latin typeface="Arial"/>
                <a:ea typeface="Arial"/>
                <a:cs typeface="Arial"/>
                <a:sym typeface="Arial"/>
              </a:rPr>
              <a:t>Now re-categorised under DSM-V Section 298.9: Other specific schizophrenia spectrum and other psychotic disorder.</a:t>
            </a:r>
            <a:endParaRPr/>
          </a:p>
          <a:p>
            <a:pPr marL="0" lvl="0" indent="0" algn="l" rtl="0">
              <a:lnSpc>
                <a:spcPct val="100000"/>
              </a:lnSpc>
              <a:spcBef>
                <a:spcPts val="0"/>
              </a:spcBef>
              <a:spcAft>
                <a:spcPts val="0"/>
              </a:spcAft>
              <a:buSzPts val="1400"/>
              <a:buNone/>
            </a:pPr>
            <a:br>
              <a:rPr lang="en-GB" b="0" i="0">
                <a:solidFill>
                  <a:srgbClr val="666666"/>
                </a:solidFill>
                <a:latin typeface="Arial"/>
                <a:ea typeface="Arial"/>
                <a:cs typeface="Arial"/>
                <a:sym typeface="Arial"/>
              </a:rPr>
            </a:br>
            <a:r>
              <a:rPr lang="en-GB" b="0" i="0">
                <a:solidFill>
                  <a:srgbClr val="666666"/>
                </a:solidFill>
                <a:latin typeface="Arial"/>
                <a:ea typeface="Arial"/>
                <a:cs typeface="Arial"/>
                <a:sym typeface="Arial"/>
              </a:rPr>
              <a:t>Under ICD-10 &amp; ICD-11, this illness is diagnosed as an induced delusional disorder.</a:t>
            </a:r>
            <a:endParaRPr/>
          </a:p>
          <a:p>
            <a:pPr marL="0" lvl="0" indent="0" algn="l" rtl="0">
              <a:lnSpc>
                <a:spcPct val="100000"/>
              </a:lnSpc>
              <a:spcBef>
                <a:spcPts val="0"/>
              </a:spcBef>
              <a:spcAft>
                <a:spcPts val="0"/>
              </a:spcAft>
              <a:buSzPts val="1400"/>
              <a:buNone/>
            </a:pPr>
            <a:endParaRPr/>
          </a:p>
        </p:txBody>
      </p:sp>
      <p:sp>
        <p:nvSpPr>
          <p:cNvPr id="161" name="Google Shape;161;p9: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1: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i="0">
                <a:solidFill>
                  <a:srgbClr val="222222"/>
                </a:solidFill>
                <a:latin typeface="Radio Canada"/>
                <a:ea typeface="Radio Canada"/>
                <a:cs typeface="Radio Canada"/>
                <a:sym typeface="Radio Canada"/>
              </a:rPr>
              <a:t>A </a:t>
            </a:r>
            <a:r>
              <a:rPr lang="en-GB" b="0" i="0" u="sng" strike="noStrike">
                <a:solidFill>
                  <a:srgbClr val="0550C8"/>
                </a:solidFill>
                <a:latin typeface="Radio Canada"/>
                <a:ea typeface="Radio Canada"/>
                <a:cs typeface="Radio Canada"/>
                <a:sym typeface="Radio Canada"/>
                <a:hlinkClick r:id="rId3">
                  <a:extLst>
                    <a:ext uri="{A12FA001-AC4F-418D-AE19-62706E023703}">
                      <ahyp:hlinkClr xmlns:ahyp="http://schemas.microsoft.com/office/drawing/2018/hyperlinkcolor" val="tx"/>
                    </a:ext>
                  </a:extLst>
                </a:hlinkClick>
              </a:rPr>
              <a:t>2012 study</a:t>
            </a:r>
            <a:r>
              <a:rPr lang="en-GB" b="0" i="0">
                <a:solidFill>
                  <a:srgbClr val="222222"/>
                </a:solidFill>
                <a:latin typeface="Radio Canada"/>
                <a:ea typeface="Radio Canada"/>
                <a:cs typeface="Radio Canada"/>
                <a:sym typeface="Radio Canada"/>
              </a:rPr>
              <a:t> found that, in 41 movies studied, a majority of schizophrenic characters displayed violent behaviour toward others and themselves, and almost a third of those characters displayed homicidal tendencies. </a:t>
            </a:r>
            <a:endParaRPr>
              <a:solidFill>
                <a:srgbClr val="222222"/>
              </a:solidFill>
              <a:latin typeface="Radio Canada"/>
              <a:ea typeface="Radio Canada"/>
              <a:cs typeface="Radio Canada"/>
              <a:sym typeface="Radio Canada"/>
            </a:endParaRPr>
          </a:p>
          <a:p>
            <a:pPr marL="0" lvl="0" indent="0" algn="l" rtl="0">
              <a:lnSpc>
                <a:spcPct val="100000"/>
              </a:lnSpc>
              <a:spcBef>
                <a:spcPts val="0"/>
              </a:spcBef>
              <a:spcAft>
                <a:spcPts val="0"/>
              </a:spcAft>
              <a:buSzPts val="1400"/>
              <a:buNone/>
            </a:pPr>
            <a:endParaRPr>
              <a:solidFill>
                <a:srgbClr val="222222"/>
              </a:solidFill>
              <a:latin typeface="Radio Canada"/>
              <a:ea typeface="Radio Canada"/>
              <a:cs typeface="Radio Canada"/>
              <a:sym typeface="Radio Canada"/>
            </a:endParaRPr>
          </a:p>
          <a:p>
            <a:pPr marL="0" lvl="0" indent="0" algn="l" rtl="0">
              <a:lnSpc>
                <a:spcPct val="100000"/>
              </a:lnSpc>
              <a:spcBef>
                <a:spcPts val="0"/>
              </a:spcBef>
              <a:spcAft>
                <a:spcPts val="0"/>
              </a:spcAft>
              <a:buSzPts val="1400"/>
              <a:buNone/>
            </a:pPr>
            <a:r>
              <a:rPr lang="en-GB">
                <a:solidFill>
                  <a:srgbClr val="222222"/>
                </a:solidFill>
                <a:latin typeface="Radio Canada"/>
                <a:ea typeface="Radio Canada"/>
                <a:cs typeface="Radio Canada"/>
                <a:sym typeface="Radio Canada"/>
              </a:rPr>
              <a:t>Hearing voice - ‘voices from god’</a:t>
            </a:r>
            <a:endParaRPr/>
          </a:p>
          <a:p>
            <a:pPr marL="0" lvl="0" indent="0" algn="l" rtl="0">
              <a:lnSpc>
                <a:spcPct val="100000"/>
              </a:lnSpc>
              <a:spcBef>
                <a:spcPts val="0"/>
              </a:spcBef>
              <a:spcAft>
                <a:spcPts val="0"/>
              </a:spcAft>
              <a:buSzPts val="1400"/>
              <a:buNone/>
            </a:pPr>
            <a:br>
              <a:rPr lang="en-GB">
                <a:solidFill>
                  <a:srgbClr val="222222"/>
                </a:solidFill>
                <a:latin typeface="Radio Canada"/>
                <a:ea typeface="Radio Canada"/>
                <a:cs typeface="Radio Canada"/>
                <a:sym typeface="Radio Canada"/>
              </a:rPr>
            </a:br>
            <a:r>
              <a:rPr lang="en-GB">
                <a:solidFill>
                  <a:srgbClr val="222222"/>
                </a:solidFill>
                <a:latin typeface="Radio Canada"/>
                <a:ea typeface="Radio Canada"/>
                <a:cs typeface="Radio Canada"/>
                <a:sym typeface="Radio Canada"/>
              </a:rPr>
              <a:t>Or this represents jinn or demons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Racial disparities: </a:t>
            </a:r>
            <a:br>
              <a:rPr lang="en-GB"/>
            </a:br>
            <a:r>
              <a:rPr lang="en-GB"/>
              <a:t>- </a:t>
            </a:r>
            <a:r>
              <a:rPr lang="en-GB" b="0" i="0">
                <a:solidFill>
                  <a:srgbClr val="000000"/>
                </a:solidFill>
                <a:latin typeface="Helvetica Neue"/>
                <a:ea typeface="Helvetica Neue"/>
                <a:cs typeface="Helvetica Neue"/>
                <a:sym typeface="Helvetica Neue"/>
              </a:rPr>
              <a:t>Rates of psychotic disorders, such as schizophrenia, can be as much as 5 times higher in some ethnic minority groups such as people of black Caribbean or African heritage in the UK. More likely to be treated medically that other groups. Something that older generations are quite aware of. </a:t>
            </a:r>
            <a:endParaRPr/>
          </a:p>
          <a:p>
            <a:pPr marL="0" lvl="0" indent="0" algn="l" rtl="0">
              <a:lnSpc>
                <a:spcPct val="100000"/>
              </a:lnSpc>
              <a:spcBef>
                <a:spcPts val="0"/>
              </a:spcBef>
              <a:spcAft>
                <a:spcPts val="0"/>
              </a:spcAft>
              <a:buSzPts val="1400"/>
              <a:buNone/>
            </a:pPr>
            <a:endParaRPr>
              <a:solidFill>
                <a:srgbClr val="222222"/>
              </a:solidFill>
              <a:latin typeface="Radio Canada"/>
              <a:ea typeface="Radio Canada"/>
              <a:cs typeface="Radio Canada"/>
              <a:sym typeface="Radio Canada"/>
            </a:endParaRPr>
          </a:p>
        </p:txBody>
      </p:sp>
      <p:sp>
        <p:nvSpPr>
          <p:cNvPr id="170" name="Google Shape;170;p11: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30: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Psychosis </a:t>
            </a:r>
            <a:br>
              <a:rPr lang="en-GB"/>
            </a:br>
            <a:br>
              <a:rPr lang="en-GB"/>
            </a:br>
            <a:r>
              <a:rPr lang="en-GB"/>
              <a:t>Bible: Mark 5:1 onwards: </a:t>
            </a:r>
            <a:endParaRPr/>
          </a:p>
          <a:p>
            <a:pPr marL="457200" lvl="0" indent="-228600" algn="l" rtl="0">
              <a:lnSpc>
                <a:spcPct val="100000"/>
              </a:lnSpc>
              <a:spcBef>
                <a:spcPts val="0"/>
              </a:spcBef>
              <a:spcAft>
                <a:spcPts val="0"/>
              </a:spcAft>
              <a:buSzPts val="1400"/>
              <a:buNone/>
            </a:pPr>
            <a:r>
              <a:rPr lang="en-GB" b="1" i="0" baseline="30000">
                <a:solidFill>
                  <a:srgbClr val="000000"/>
                </a:solidFill>
                <a:latin typeface="Arial"/>
                <a:ea typeface="Arial"/>
                <a:cs typeface="Arial"/>
                <a:sym typeface="Arial"/>
              </a:rPr>
              <a:t>3 </a:t>
            </a:r>
            <a:r>
              <a:rPr lang="en-GB" b="0" i="0">
                <a:solidFill>
                  <a:srgbClr val="000000"/>
                </a:solidFill>
                <a:latin typeface="Arial"/>
                <a:ea typeface="Arial"/>
                <a:cs typeface="Arial"/>
                <a:sym typeface="Arial"/>
              </a:rPr>
              <a:t>This man lived in the tombs, and no one could bind him anymore, not even with a chain. </a:t>
            </a:r>
            <a:r>
              <a:rPr lang="en-GB" b="1" i="0" baseline="30000">
                <a:solidFill>
                  <a:srgbClr val="000000"/>
                </a:solidFill>
                <a:latin typeface="Arial"/>
                <a:ea typeface="Arial"/>
                <a:cs typeface="Arial"/>
                <a:sym typeface="Arial"/>
              </a:rPr>
              <a:t>4 </a:t>
            </a:r>
            <a:r>
              <a:rPr lang="en-GB" b="0" i="0">
                <a:solidFill>
                  <a:srgbClr val="000000"/>
                </a:solidFill>
                <a:latin typeface="Arial"/>
                <a:ea typeface="Arial"/>
                <a:cs typeface="Arial"/>
                <a:sym typeface="Arial"/>
              </a:rPr>
              <a:t>For he had often been chained hand and foot, but he tore the chains apart and broke the irons on his feet. No one was strong enough to subdue him. </a:t>
            </a:r>
            <a:r>
              <a:rPr lang="en-GB" b="1" i="0" baseline="30000">
                <a:solidFill>
                  <a:srgbClr val="000000"/>
                </a:solidFill>
                <a:latin typeface="Arial"/>
                <a:ea typeface="Arial"/>
                <a:cs typeface="Arial"/>
                <a:sym typeface="Arial"/>
              </a:rPr>
              <a:t>5 </a:t>
            </a:r>
            <a:r>
              <a:rPr lang="en-GB" b="0" i="0">
                <a:solidFill>
                  <a:srgbClr val="000000"/>
                </a:solidFill>
                <a:latin typeface="Arial"/>
                <a:ea typeface="Arial"/>
                <a:cs typeface="Arial"/>
                <a:sym typeface="Arial"/>
              </a:rPr>
              <a:t>Night and day among the tombs and in the hills he would cry out and cut himself with stones.</a:t>
            </a:r>
            <a:endParaRPr/>
          </a:p>
          <a:p>
            <a:pPr marL="457200" lvl="0" indent="-228600" algn="l" rtl="0">
              <a:lnSpc>
                <a:spcPct val="100000"/>
              </a:lnSpc>
              <a:spcBef>
                <a:spcPts val="0"/>
              </a:spcBef>
              <a:spcAft>
                <a:spcPts val="0"/>
              </a:spcAft>
              <a:buSzPts val="1400"/>
              <a:buNone/>
            </a:pPr>
            <a:r>
              <a:rPr lang="en-GB" b="1" i="0" baseline="30000">
                <a:solidFill>
                  <a:srgbClr val="000000"/>
                </a:solidFill>
                <a:latin typeface="Arial"/>
                <a:ea typeface="Arial"/>
                <a:cs typeface="Arial"/>
                <a:sym typeface="Arial"/>
              </a:rPr>
              <a:t>6 </a:t>
            </a:r>
            <a:r>
              <a:rPr lang="en-GB" b="0" i="0">
                <a:solidFill>
                  <a:srgbClr val="000000"/>
                </a:solidFill>
                <a:latin typeface="Arial"/>
                <a:ea typeface="Arial"/>
                <a:cs typeface="Arial"/>
                <a:sym typeface="Arial"/>
              </a:rPr>
              <a:t>When he saw Jesus from a distance, he ran and fell on his knees in front of him. </a:t>
            </a:r>
            <a:r>
              <a:rPr lang="en-GB" b="1" i="0" baseline="30000">
                <a:solidFill>
                  <a:srgbClr val="000000"/>
                </a:solidFill>
                <a:latin typeface="Arial"/>
                <a:ea typeface="Arial"/>
                <a:cs typeface="Arial"/>
                <a:sym typeface="Arial"/>
              </a:rPr>
              <a:t>7 </a:t>
            </a:r>
            <a:r>
              <a:rPr lang="en-GB" b="0" i="0">
                <a:solidFill>
                  <a:srgbClr val="000000"/>
                </a:solidFill>
                <a:latin typeface="Arial"/>
                <a:ea typeface="Arial"/>
                <a:cs typeface="Arial"/>
                <a:sym typeface="Arial"/>
              </a:rPr>
              <a:t>He shouted at the top of his voice, “What do you want with me, Jesus, Son of the Most High God? In God’s name don’t torture me!” </a:t>
            </a:r>
            <a:r>
              <a:rPr lang="en-GB" b="1" i="0" baseline="30000">
                <a:solidFill>
                  <a:srgbClr val="000000"/>
                </a:solidFill>
                <a:latin typeface="Arial"/>
                <a:ea typeface="Arial"/>
                <a:cs typeface="Arial"/>
                <a:sym typeface="Arial"/>
              </a:rPr>
              <a:t>8 </a:t>
            </a:r>
            <a:r>
              <a:rPr lang="en-GB" b="0" i="0">
                <a:solidFill>
                  <a:srgbClr val="000000"/>
                </a:solidFill>
                <a:latin typeface="Arial"/>
                <a:ea typeface="Arial"/>
                <a:cs typeface="Arial"/>
                <a:sym typeface="Arial"/>
              </a:rPr>
              <a:t>For Jesus had said to him, “Come out of this man, you impure spirit!”</a:t>
            </a:r>
            <a:endParaRPr/>
          </a:p>
          <a:p>
            <a:pPr marL="457200" lvl="0" indent="-228600" algn="l" rtl="0">
              <a:lnSpc>
                <a:spcPct val="100000"/>
              </a:lnSpc>
              <a:spcBef>
                <a:spcPts val="0"/>
              </a:spcBef>
              <a:spcAft>
                <a:spcPts val="0"/>
              </a:spcAft>
              <a:buSzPts val="1400"/>
              <a:buNone/>
            </a:pPr>
            <a:r>
              <a:rPr lang="en-GB" b="1" i="0" baseline="30000">
                <a:solidFill>
                  <a:srgbClr val="000000"/>
                </a:solidFill>
                <a:latin typeface="Arial"/>
                <a:ea typeface="Arial"/>
                <a:cs typeface="Arial"/>
                <a:sym typeface="Arial"/>
              </a:rPr>
              <a:t>9 </a:t>
            </a:r>
            <a:r>
              <a:rPr lang="en-GB" b="0" i="0">
                <a:solidFill>
                  <a:srgbClr val="000000"/>
                </a:solidFill>
                <a:latin typeface="Arial"/>
                <a:ea typeface="Arial"/>
                <a:cs typeface="Arial"/>
                <a:sym typeface="Arial"/>
              </a:rPr>
              <a:t>Then Jesus asked him, “What is your name?”</a:t>
            </a:r>
            <a:endParaRPr/>
          </a:p>
          <a:p>
            <a:pPr marL="457200" lvl="0" indent="-228600" algn="l" rtl="0">
              <a:lnSpc>
                <a:spcPct val="100000"/>
              </a:lnSpc>
              <a:spcBef>
                <a:spcPts val="0"/>
              </a:spcBef>
              <a:spcAft>
                <a:spcPts val="0"/>
              </a:spcAft>
              <a:buSzPts val="1400"/>
              <a:buNone/>
            </a:pPr>
            <a:r>
              <a:rPr lang="en-GB" b="0" i="0">
                <a:solidFill>
                  <a:srgbClr val="000000"/>
                </a:solidFill>
                <a:latin typeface="Arial"/>
                <a:ea typeface="Arial"/>
                <a:cs typeface="Arial"/>
                <a:sym typeface="Arial"/>
              </a:rPr>
              <a:t>“My name is Legion,” he replied, “for we are many.” </a:t>
            </a:r>
            <a:r>
              <a:rPr lang="en-GB" b="1" i="0" baseline="30000">
                <a:solidFill>
                  <a:srgbClr val="000000"/>
                </a:solidFill>
                <a:latin typeface="Arial"/>
                <a:ea typeface="Arial"/>
                <a:cs typeface="Arial"/>
                <a:sym typeface="Arial"/>
              </a:rPr>
              <a:t>10 </a:t>
            </a:r>
            <a:r>
              <a:rPr lang="en-GB" b="0" i="0">
                <a:solidFill>
                  <a:srgbClr val="000000"/>
                </a:solidFill>
                <a:latin typeface="Arial"/>
                <a:ea typeface="Arial"/>
                <a:cs typeface="Arial"/>
                <a:sym typeface="Arial"/>
              </a:rPr>
              <a:t>And he begged Jesus again and again not to send them out of the area.</a:t>
            </a:r>
            <a:endParaRPr/>
          </a:p>
          <a:p>
            <a:pPr marL="0" lvl="0" indent="0" algn="l" rtl="0">
              <a:lnSpc>
                <a:spcPct val="100000"/>
              </a:lnSpc>
              <a:spcBef>
                <a:spcPts val="0"/>
              </a:spcBef>
              <a:spcAft>
                <a:spcPts val="0"/>
              </a:spcAft>
              <a:buSzPts val="1400"/>
              <a:buNone/>
            </a:pPr>
            <a:br>
              <a:rPr lang="en-GB"/>
            </a:br>
            <a:r>
              <a:rPr lang="en-GB"/>
              <a:t>Quran 2:275</a:t>
            </a:r>
            <a:br>
              <a:rPr lang="en-GB"/>
            </a:br>
            <a:r>
              <a:rPr lang="en-GB" b="0" i="0">
                <a:solidFill>
                  <a:srgbClr val="4D5156"/>
                </a:solidFill>
                <a:latin typeface="Arial"/>
                <a:ea typeface="Arial"/>
                <a:cs typeface="Arial"/>
                <a:sym typeface="Arial"/>
              </a:rPr>
              <a:t>(275) Those who consume interest will stand ˹on Judgment Day˺ like those driven to madness by Satan's touch. That is because they say, “Trade is no di...</a:t>
            </a:r>
            <a:endParaRPr/>
          </a:p>
        </p:txBody>
      </p:sp>
      <p:sp>
        <p:nvSpPr>
          <p:cNvPr id="182" name="Google Shape;182;p30: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0b0774212a_0_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30b0774212a_0_0: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g30b0774212a_0_0:notes"/>
          <p:cNvSpPr txBox="1">
            <a:spLocks noGrp="1"/>
          </p:cNvSpPr>
          <p:nvPr>
            <p:ph type="sldNum" idx="12"/>
          </p:nvPr>
        </p:nvSpPr>
        <p:spPr>
          <a:xfrm>
            <a:off x="3850443" y="9430091"/>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2: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Before the building of the Victorian asylums there was only one hospital for people with mental illness in the UK: the Bethlem.</a:t>
            </a:r>
            <a:br>
              <a:rPr lang="en-GB"/>
            </a:br>
            <a:br>
              <a:rPr lang="en-GB"/>
            </a:br>
            <a:r>
              <a:rPr lang="en-GB"/>
              <a:t>County Asylums Act, 1808 - Victorian age on both sides of the Atlantic built large institutional asylums into which people with schizophrenia were confined often for many years and sometimes for life.</a:t>
            </a:r>
            <a:br>
              <a:rPr lang="en-GB"/>
            </a:br>
            <a:br>
              <a:rPr lang="en-GB"/>
            </a:br>
            <a:r>
              <a:rPr lang="en-GB"/>
              <a:t>Faced with the seemingly intractable problem of an incurable condition that led to disturbed behaviour, in the 1930s the Nazi regime in Germany embarked on an ambitious programme to eradicate schizophrenia from the race by the use of euthanasia.</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Asylums were shut down in 1980s/1990 (Thatcher’s government), the ‘Care in the Community’ policy. All were gone by 2015.</a:t>
            </a:r>
            <a:endParaRPr/>
          </a:p>
          <a:p>
            <a:pPr marL="0" lvl="0" indent="0" algn="l" rtl="0">
              <a:lnSpc>
                <a:spcPct val="100000"/>
              </a:lnSpc>
              <a:spcBef>
                <a:spcPts val="0"/>
              </a:spcBef>
              <a:spcAft>
                <a:spcPts val="0"/>
              </a:spcAft>
              <a:buSzPts val="1400"/>
              <a:buNone/>
            </a:pPr>
            <a:br>
              <a:rPr lang="en-GB"/>
            </a:br>
            <a:r>
              <a:rPr lang="en-GB" sz="1100" b="1"/>
              <a:t>Antipsychotic medication: a new dawn</a:t>
            </a:r>
            <a:endParaRPr sz="1100" b="1"/>
          </a:p>
          <a:p>
            <a:pPr marL="0" lvl="0" indent="0" algn="l" rtl="0">
              <a:lnSpc>
                <a:spcPct val="100000"/>
              </a:lnSpc>
              <a:spcBef>
                <a:spcPts val="0"/>
              </a:spcBef>
              <a:spcAft>
                <a:spcPts val="0"/>
              </a:spcAft>
              <a:buSzPts val="1400"/>
              <a:buNone/>
            </a:pPr>
            <a:r>
              <a:rPr lang="en-GB" sz="1100"/>
              <a:t>In the middle of the 20th century scientists developing new types of antihistamine drugs found that the new drugs were also effective in controlling the psychotic symptoms of schizophrenia. This was the first generation of the new antipsychotics or neuroleptic drugs called typical antipsychotics</a:t>
            </a:r>
            <a:br>
              <a:rPr lang="en-GB" sz="1100"/>
            </a:br>
            <a:br>
              <a:rPr lang="en-GB" sz="1100"/>
            </a:br>
            <a:r>
              <a:rPr lang="en-GB" sz="1100"/>
              <a:t>1952 two French psychiatrists, Jean Delay and Paul Deniker tried prescribing chlorpromazine for schizophrenia and found that it had a calming effect on their patients that was significantly different from the effects of the tranquillisers that had been widely used before for this condition. Rather than simply blunting the effect of the hallucinations this drug did actually seem to reduce the symptoms altogether:</a:t>
            </a:r>
            <a:br>
              <a:rPr lang="en-GB" sz="1100"/>
            </a:br>
            <a:r>
              <a:rPr lang="en-GB" sz="1100"/>
              <a:t>chlorpromazine, haloperidol and flupenthixol were not without their problems and tended to cause more problems with side effects than the more modern ones.</a:t>
            </a:r>
            <a:br>
              <a:rPr lang="en-GB" sz="1100"/>
            </a:br>
            <a:br>
              <a:rPr lang="en-GB" sz="1100"/>
            </a:br>
            <a:r>
              <a:rPr lang="en-GB" sz="1100"/>
              <a:t>The early drugs had profound sedating effects and could cause tremors in the arms and legs similar to those caused by Parkinsons disease along with other physical side effects. These effects were known as extra-pyrimidal symptoms by psychiatrists. Fortunately the tremors responded well to some of the anti-Parkinsons drugs available at the time but the sedating effect had no easy remedy and led to a considerable reduction in the quality of life for many sufferers.</a:t>
            </a: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en-GB" sz="1100"/>
              <a:t>Previous treatment lacked effectiveness</a:t>
            </a:r>
            <a:br>
              <a:rPr lang="en-GB" sz="1100"/>
            </a:br>
            <a:br>
              <a:rPr lang="en-GB" sz="1100"/>
            </a:br>
            <a:r>
              <a:rPr lang="en-GB" sz="1100"/>
              <a:t>The beneficial humanitarian effect of the antipsychotic drugs should not be underestimated. Before the introduction of these drugs in the UK about 70% of people with a diagnosis of schizophrenia were continuously confined in mental hospitals often for years at a time: today it is only about 5% and the average length of stay in hospital is measured in months</a:t>
            </a:r>
            <a:endParaRPr/>
          </a:p>
        </p:txBody>
      </p:sp>
      <p:sp>
        <p:nvSpPr>
          <p:cNvPr id="196" name="Google Shape;196;p12: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3: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In high secure are the folks that there are films, books and news reports about: </a:t>
            </a:r>
            <a:endParaRPr/>
          </a:p>
          <a:p>
            <a:pPr marL="0" lvl="0" indent="0" algn="l" rtl="0">
              <a:lnSpc>
                <a:spcPct val="100000"/>
              </a:lnSpc>
              <a:spcBef>
                <a:spcPts val="0"/>
              </a:spcBef>
              <a:spcAft>
                <a:spcPts val="0"/>
              </a:spcAft>
              <a:buSzPts val="1400"/>
              <a:buNone/>
            </a:pPr>
            <a:r>
              <a:rPr lang="en-GB"/>
              <a:t>- Ian Huntley</a:t>
            </a:r>
            <a:endParaRPr/>
          </a:p>
          <a:p>
            <a:pPr marL="0" lvl="0" indent="0" algn="l" rtl="0">
              <a:lnSpc>
                <a:spcPct val="100000"/>
              </a:lnSpc>
              <a:spcBef>
                <a:spcPts val="0"/>
              </a:spcBef>
              <a:spcAft>
                <a:spcPts val="0"/>
              </a:spcAft>
              <a:buSzPts val="1400"/>
              <a:buNone/>
            </a:pPr>
            <a:r>
              <a:rPr lang="en-GB"/>
              <a:t>- Ronnie Kray (?)</a:t>
            </a:r>
            <a:endParaRPr/>
          </a:p>
          <a:p>
            <a:pPr marL="0" lvl="0" indent="0" algn="l" rtl="0">
              <a:lnSpc>
                <a:spcPct val="100000"/>
              </a:lnSpc>
              <a:spcBef>
                <a:spcPts val="0"/>
              </a:spcBef>
              <a:spcAft>
                <a:spcPts val="0"/>
              </a:spcAft>
              <a:buSzPts val="1400"/>
              <a:buNone/>
            </a:pPr>
            <a:r>
              <a:rPr lang="en-GB"/>
              <a:t>- </a:t>
            </a:r>
            <a:endParaRPr/>
          </a:p>
          <a:p>
            <a:pPr marL="0" lvl="0" indent="0" algn="l" rtl="0">
              <a:lnSpc>
                <a:spcPct val="100000"/>
              </a:lnSpc>
              <a:spcBef>
                <a:spcPts val="0"/>
              </a:spcBef>
              <a:spcAft>
                <a:spcPts val="0"/>
              </a:spcAft>
              <a:buSzPts val="1400"/>
              <a:buNone/>
            </a:pPr>
            <a:br>
              <a:rPr lang="en-GB"/>
            </a:br>
            <a:r>
              <a:rPr lang="en-GB"/>
              <a:t>Can be sectioned to hospital under the MHA 2003, to reside in hospital under the care of treatment team.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People can live their whole lives there. Not uncommon to meet patients who had been there for 20 years plus</a:t>
            </a:r>
            <a:br>
              <a:rPr lang="en-GB"/>
            </a:br>
            <a:endParaRPr/>
          </a:p>
          <a:p>
            <a:pPr marL="0" lvl="0" indent="0" algn="l" rtl="0">
              <a:lnSpc>
                <a:spcPct val="100000"/>
              </a:lnSpc>
              <a:spcBef>
                <a:spcPts val="0"/>
              </a:spcBef>
              <a:spcAft>
                <a:spcPts val="0"/>
              </a:spcAft>
              <a:buSzPts val="1400"/>
              <a:buNone/>
            </a:pPr>
            <a:r>
              <a:rPr lang="en-GB"/>
              <a:t>10 years ago, push to move more people out of Broadmoor to Medium &amp; Low secure</a:t>
            </a:r>
            <a:endParaRPr/>
          </a:p>
        </p:txBody>
      </p:sp>
      <p:sp>
        <p:nvSpPr>
          <p:cNvPr id="207" name="Google Shape;207;p13: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5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50: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dirty="0"/>
              <a:t>Working with him for 18 months</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en-GB" dirty="0"/>
              <a:t>When psychotic, experienced ‘flight of ideas’ with a grandiose delusional quality, ‘catatonia’ and hallucinations (hearing voices).</a:t>
            </a:r>
            <a:br>
              <a:rPr lang="en-GB" dirty="0"/>
            </a:br>
            <a:endParaRPr dirty="0"/>
          </a:p>
          <a:p>
            <a:pPr marL="457200" marR="0" lvl="0" indent="-228600" algn="l" rtl="0">
              <a:lnSpc>
                <a:spcPct val="100000"/>
              </a:lnSpc>
              <a:spcBef>
                <a:spcPts val="0"/>
              </a:spcBef>
              <a:spcAft>
                <a:spcPts val="0"/>
              </a:spcAft>
              <a:buSzPts val="1400"/>
              <a:buNone/>
            </a:pPr>
            <a:r>
              <a:rPr lang="en-GB" dirty="0"/>
              <a:t>Had lived in mental health institutions on and off for 20s years. First experience involved being held down by police. </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en-GB" dirty="0"/>
              <a:t>Medication worked to minimise psychotic symptoms (still there we thought, but in a minor way), but the side effects were dreadful – weight gain/hunger, sleep disruption, constipation . </a:t>
            </a:r>
            <a:endParaRPr dirty="0"/>
          </a:p>
          <a:p>
            <a:pPr marL="457200" marR="0" lvl="0" indent="-228600" algn="l" rtl="0">
              <a:lnSpc>
                <a:spcPct val="100000"/>
              </a:lnSpc>
              <a:spcBef>
                <a:spcPts val="0"/>
              </a:spcBef>
              <a:spcAft>
                <a:spcPts val="0"/>
              </a:spcAft>
              <a:buSzPts val="1400"/>
              <a:buNone/>
            </a:pPr>
            <a:r>
              <a:rPr lang="en-GB" dirty="0"/>
              <a:t>CMHT were reluctant to consider alternatives, so he disengaged with treatment, he deteriorated, cycle repeats.</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en-GB" dirty="0"/>
              <a:t>Eventually told that he would be given injection via depot delivery, slow releasing </a:t>
            </a:r>
            <a:br>
              <a:rPr lang="en-GB" dirty="0"/>
            </a:br>
            <a:r>
              <a:rPr lang="en-GB" dirty="0"/>
              <a:t>He had committed a crime in hospital when he attacked a nurse and the nurse pressed charges, which led to his section being 3 to 37/41 due to concerns about public safety. </a:t>
            </a:r>
            <a:br>
              <a:rPr lang="en-GB" dirty="0"/>
            </a:br>
            <a:r>
              <a:rPr lang="en-GB" dirty="0"/>
              <a:t>- Consider stigma, view of self (crazy, criminal, etc), </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en-GB" dirty="0"/>
              <a:t>Likeable on the ward, but staff noticed he would be frustrated and sarcastic around ward-based rules that were poorly explained. Especially if it involved his girlfriend who he’d visit during leave.</a:t>
            </a:r>
            <a:endParaRPr dirty="0"/>
          </a:p>
          <a:p>
            <a:pPr marL="457200" marR="0" lvl="0" indent="-228600" algn="l" rtl="0">
              <a:lnSpc>
                <a:spcPct val="100000"/>
              </a:lnSpc>
              <a:spcBef>
                <a:spcPts val="0"/>
              </a:spcBef>
              <a:spcAft>
                <a:spcPts val="0"/>
              </a:spcAft>
              <a:buSzPts val="1400"/>
              <a:buNone/>
            </a:pPr>
            <a:r>
              <a:rPr lang="en-GB" dirty="0"/>
              <a:t>- “Internal fight against being </a:t>
            </a:r>
            <a:r>
              <a:rPr lang="en-GB" dirty="0" err="1"/>
              <a:t>instituationalised</a:t>
            </a:r>
            <a:r>
              <a:rPr lang="en-GB" dirty="0"/>
              <a:t>”</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en-GB" dirty="0"/>
              <a:t>Had an extensive knowledge of antipsychotic meds, </a:t>
            </a:r>
            <a:r>
              <a:rPr lang="en-GB" dirty="0" err="1"/>
              <a:t>skeptical</a:t>
            </a:r>
            <a:r>
              <a:rPr lang="en-GB" dirty="0"/>
              <a:t> of psychology</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en-GB" dirty="0"/>
              <a:t>Clozapine treatment (once optimised) was life changing for him. Said he didn’t mind this on depot, reported side effects, but that they were more manageable. Engaged well with psychology and OT to think through his trauma and future life in the community. </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en-GB" b="1" dirty="0"/>
              <a:t>Not untypical in many ways - Consider if working with folks who have felt like ‘guinea pigs’, seen significant changes in workplace attitudes wary of treatment, </a:t>
            </a:r>
            <a:r>
              <a:rPr lang="en-GB" b="1" dirty="0" err="1"/>
              <a:t>esp</a:t>
            </a:r>
            <a:r>
              <a:rPr lang="en-GB" b="1" dirty="0"/>
              <a:t> medication, wary of health care professionals, and carry stigma of madness, potential for violence and then what means for us</a:t>
            </a:r>
            <a:r>
              <a:rPr lang="en-GB" dirty="0"/>
              <a:t>.</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en-GB" dirty="0"/>
              <a:t>He out and living life in the community, wanted to do some construction work.</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endParaRPr dirty="0"/>
          </a:p>
        </p:txBody>
      </p:sp>
      <p:sp>
        <p:nvSpPr>
          <p:cNvPr id="214" name="Google Shape;214;p50: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4: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Bio – Psychiatrist, SLT, OT</a:t>
            </a:r>
            <a:endParaRPr/>
          </a:p>
          <a:p>
            <a:pPr marL="0" lvl="0" indent="0" algn="l" rtl="0">
              <a:lnSpc>
                <a:spcPct val="100000"/>
              </a:lnSpc>
              <a:spcBef>
                <a:spcPts val="0"/>
              </a:spcBef>
              <a:spcAft>
                <a:spcPts val="0"/>
              </a:spcAft>
              <a:buSzPts val="1400"/>
              <a:buNone/>
            </a:pPr>
            <a:br>
              <a:rPr lang="en-GB"/>
            </a:br>
            <a:r>
              <a:rPr lang="en-GB"/>
              <a:t>Psychology – Clin/Counselling Psych, Forensic Psych, High Intensity CBT,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Social – familial support, social workers,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Some overlap: </a:t>
            </a:r>
            <a:br>
              <a:rPr lang="en-GB"/>
            </a:br>
            <a:r>
              <a:rPr lang="en-GB"/>
              <a:t>Psychology – psychiatrists, psycho, nursing</a:t>
            </a:r>
            <a:endParaRPr/>
          </a:p>
          <a:p>
            <a:pPr marL="0" lvl="0" indent="0" algn="l" rtl="0">
              <a:lnSpc>
                <a:spcPct val="100000"/>
              </a:lnSpc>
              <a:spcBef>
                <a:spcPts val="0"/>
              </a:spcBef>
              <a:spcAft>
                <a:spcPts val="0"/>
              </a:spcAft>
              <a:buSzPts val="1400"/>
              <a:buNone/>
            </a:pPr>
            <a:r>
              <a:rPr lang="en-GB"/>
              <a:t>Bio – GP, SP</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RCs can expanded to include other professions</a:t>
            </a:r>
            <a:endParaRPr/>
          </a:p>
        </p:txBody>
      </p:sp>
      <p:sp>
        <p:nvSpPr>
          <p:cNvPr id="222" name="Google Shape;222;p14: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5: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15: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6: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Greater risks of exploitation, violence, substance misuse in this community, </a:t>
            </a:r>
            <a:endParaRPr/>
          </a:p>
          <a:p>
            <a:pPr marL="0" lvl="0" indent="0" algn="l" rtl="0">
              <a:lnSpc>
                <a:spcPct val="100000"/>
              </a:lnSpc>
              <a:spcBef>
                <a:spcPts val="0"/>
              </a:spcBef>
              <a:spcAft>
                <a:spcPts val="0"/>
              </a:spcAft>
              <a:buSzPts val="1400"/>
              <a:buNone/>
            </a:pPr>
            <a:r>
              <a:rPr lang="en-GB"/>
              <a:t>How do we need to consider in their social situation that minimises the likelihood of this happening?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u="sng">
                <a:solidFill>
                  <a:schemeClr val="hlink"/>
                </a:solidFill>
                <a:hlinkClick r:id="rId3"/>
              </a:rPr>
              <a:t>Finding disability-friendly employers | Disability charity Scope UK</a:t>
            </a:r>
            <a:br>
              <a:rPr lang="en-GB"/>
            </a:br>
            <a:br>
              <a:rPr lang="en-GB"/>
            </a:br>
            <a:r>
              <a:rPr lang="en-GB"/>
              <a:t>OT bit of a crossover between all of them</a:t>
            </a:r>
            <a:endParaRPr/>
          </a:p>
        </p:txBody>
      </p:sp>
      <p:sp>
        <p:nvSpPr>
          <p:cNvPr id="239" name="Google Shape;239;p16: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Neurosis in MH services, research are categories as ‘common mental health disorders’ </a:t>
            </a:r>
            <a:br>
              <a:rPr lang="en-GB"/>
            </a:br>
            <a:br>
              <a:rPr lang="en-GB"/>
            </a:br>
            <a:r>
              <a:rPr lang="en-GB"/>
              <a:t>Note that personality disorders are treated/considered more on the severe end also, but don’t fit well into this frame.</a:t>
            </a:r>
            <a:endParaRPr/>
          </a:p>
        </p:txBody>
      </p:sp>
      <p:sp>
        <p:nvSpPr>
          <p:cNvPr id="101" name="Google Shape;101;p2: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7: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i="0">
                <a:solidFill>
                  <a:srgbClr val="212B32"/>
                </a:solidFill>
                <a:latin typeface="Arial"/>
                <a:ea typeface="Arial"/>
                <a:cs typeface="Arial"/>
                <a:sym typeface="Arial"/>
              </a:rPr>
              <a:t> CBT for psychosis is based on an understanding of how people make sense of their experiences and why some people become distressed by them.</a:t>
            </a:r>
            <a:endParaRPr/>
          </a:p>
          <a:p>
            <a:pPr marL="0" lvl="0" indent="0" algn="l" rtl="0">
              <a:lnSpc>
                <a:spcPct val="100000"/>
              </a:lnSpc>
              <a:spcBef>
                <a:spcPts val="0"/>
              </a:spcBef>
              <a:spcAft>
                <a:spcPts val="0"/>
              </a:spcAft>
              <a:buSzPts val="1400"/>
              <a:buNone/>
            </a:pPr>
            <a:r>
              <a:rPr lang="en-GB" b="0" i="0">
                <a:solidFill>
                  <a:srgbClr val="212B32"/>
                </a:solidFill>
                <a:latin typeface="Arial"/>
                <a:ea typeface="Arial"/>
                <a:cs typeface="Arial"/>
                <a:sym typeface="Arial"/>
              </a:rPr>
              <a:t>- Building awareness of triggers, </a:t>
            </a:r>
            <a:br>
              <a:rPr lang="en-GB" b="0" i="0">
                <a:solidFill>
                  <a:srgbClr val="212B32"/>
                </a:solidFill>
                <a:latin typeface="Arial"/>
                <a:ea typeface="Arial"/>
                <a:cs typeface="Arial"/>
                <a:sym typeface="Arial"/>
              </a:rPr>
            </a:br>
            <a:r>
              <a:rPr lang="en-GB" b="0" i="0">
                <a:solidFill>
                  <a:srgbClr val="212B32"/>
                </a:solidFill>
                <a:latin typeface="Arial"/>
                <a:ea typeface="Arial"/>
                <a:cs typeface="Arial"/>
                <a:sym typeface="Arial"/>
              </a:rPr>
              <a:t>- Making sense of delusions</a:t>
            </a:r>
            <a:endParaRPr b="0" i="0">
              <a:solidFill>
                <a:srgbClr val="212B32"/>
              </a:solidFill>
              <a:latin typeface="Arial"/>
              <a:ea typeface="Arial"/>
              <a:cs typeface="Arial"/>
              <a:sym typeface="Arial"/>
            </a:endParaRPr>
          </a:p>
          <a:p>
            <a:pPr marL="0" lvl="0" indent="0" algn="l" rtl="0">
              <a:lnSpc>
                <a:spcPct val="100000"/>
              </a:lnSpc>
              <a:spcBef>
                <a:spcPts val="0"/>
              </a:spcBef>
              <a:spcAft>
                <a:spcPts val="0"/>
              </a:spcAft>
              <a:buSzPts val="1400"/>
              <a:buNone/>
            </a:pPr>
            <a:endParaRPr>
              <a:solidFill>
                <a:srgbClr val="212B32"/>
              </a:solidFill>
            </a:endParaRPr>
          </a:p>
          <a:p>
            <a:pPr marL="0" lvl="0" indent="0" algn="l" rtl="0">
              <a:lnSpc>
                <a:spcPct val="100000"/>
              </a:lnSpc>
              <a:spcBef>
                <a:spcPts val="0"/>
              </a:spcBef>
              <a:spcAft>
                <a:spcPts val="0"/>
              </a:spcAft>
              <a:buSzPts val="1400"/>
              <a:buNone/>
            </a:pPr>
            <a:r>
              <a:rPr lang="en-GB">
                <a:solidFill>
                  <a:srgbClr val="212B32"/>
                </a:solidFill>
              </a:rPr>
              <a:t>Building insight – delusion work</a:t>
            </a:r>
            <a:br>
              <a:rPr lang="en-GB" b="0" i="0">
                <a:solidFill>
                  <a:srgbClr val="212B32"/>
                </a:solidFill>
                <a:latin typeface="Arial"/>
                <a:ea typeface="Arial"/>
                <a:cs typeface="Arial"/>
                <a:sym typeface="Arial"/>
              </a:rPr>
            </a:br>
            <a:endParaRPr b="0" i="0">
              <a:solidFill>
                <a:srgbClr val="212B32"/>
              </a:solidFill>
              <a:latin typeface="Arial"/>
              <a:ea typeface="Arial"/>
              <a:cs typeface="Arial"/>
              <a:sym typeface="Arial"/>
            </a:endParaRPr>
          </a:p>
          <a:p>
            <a:pPr marL="0" lvl="0" indent="0" algn="l" rtl="0">
              <a:lnSpc>
                <a:spcPct val="100000"/>
              </a:lnSpc>
              <a:spcBef>
                <a:spcPts val="0"/>
              </a:spcBef>
              <a:spcAft>
                <a:spcPts val="0"/>
              </a:spcAft>
              <a:buSzPts val="1400"/>
              <a:buNone/>
            </a:pPr>
            <a:r>
              <a:rPr lang="en-GB">
                <a:solidFill>
                  <a:srgbClr val="212B32"/>
                </a:solidFill>
              </a:rPr>
              <a:t>Family therapy in psychosis</a:t>
            </a:r>
            <a:br>
              <a:rPr lang="en-GB">
                <a:solidFill>
                  <a:srgbClr val="212B32"/>
                </a:solidFill>
              </a:rPr>
            </a:br>
            <a:br>
              <a:rPr lang="en-GB" b="0" i="0">
                <a:solidFill>
                  <a:srgbClr val="212B32"/>
                </a:solidFill>
                <a:latin typeface="Arial"/>
                <a:ea typeface="Arial"/>
                <a:cs typeface="Arial"/>
                <a:sym typeface="Arial"/>
              </a:rPr>
            </a:br>
            <a:r>
              <a:rPr lang="en-GB" b="0" i="0">
                <a:solidFill>
                  <a:srgbClr val="212B32"/>
                </a:solidFill>
                <a:latin typeface="Arial"/>
                <a:ea typeface="Arial"/>
                <a:cs typeface="Arial"/>
                <a:sym typeface="Arial"/>
              </a:rPr>
              <a:t>When someone is ‘floridly psychotic’, typically having someone’s medical input optimised helps FIRST</a:t>
            </a:r>
            <a:endParaRPr/>
          </a:p>
        </p:txBody>
      </p:sp>
      <p:sp>
        <p:nvSpPr>
          <p:cNvPr id="246" name="Google Shape;246;p17: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8: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Largely coming from a medical standpoint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GAME: Name as many as you can: </a:t>
            </a:r>
            <a:endParaRPr/>
          </a:p>
          <a:p>
            <a:pPr marL="0" lvl="0" indent="0" algn="l" rtl="0">
              <a:lnSpc>
                <a:spcPct val="100000"/>
              </a:lnSpc>
              <a:spcBef>
                <a:spcPts val="0"/>
              </a:spcBef>
              <a:spcAft>
                <a:spcPts val="0"/>
              </a:spcAft>
              <a:buSzPts val="1400"/>
              <a:buNone/>
            </a:pPr>
            <a:r>
              <a:rPr lang="en-GB"/>
              <a:t>Antipsychotics</a:t>
            </a:r>
            <a:endParaRPr/>
          </a:p>
          <a:p>
            <a:pPr marL="0" lvl="0" indent="0" algn="l" rtl="0">
              <a:lnSpc>
                <a:spcPct val="100000"/>
              </a:lnSpc>
              <a:spcBef>
                <a:spcPts val="0"/>
              </a:spcBef>
              <a:spcAft>
                <a:spcPts val="0"/>
              </a:spcAft>
              <a:buSzPts val="1400"/>
              <a:buNone/>
            </a:pPr>
            <a:r>
              <a:rPr lang="en-GB"/>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Mood stabilisers</a:t>
            </a:r>
            <a:endParaRPr/>
          </a:p>
          <a:p>
            <a:pPr marL="0" lvl="0" indent="0" algn="l" rtl="0">
              <a:lnSpc>
                <a:spcPct val="100000"/>
              </a:lnSpc>
              <a:spcBef>
                <a:spcPts val="0"/>
              </a:spcBef>
              <a:spcAft>
                <a:spcPts val="0"/>
              </a:spcAft>
              <a:buSzPts val="1400"/>
              <a:buNone/>
            </a:pPr>
            <a:r>
              <a:rPr lang="en-GB"/>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Sleep medication</a:t>
            </a:r>
            <a:endParaRPr/>
          </a:p>
          <a:p>
            <a:pPr marL="0" lvl="0" indent="0" algn="l" rtl="0">
              <a:lnSpc>
                <a:spcPct val="100000"/>
              </a:lnSpc>
              <a:spcBef>
                <a:spcPts val="0"/>
              </a:spcBef>
              <a:spcAft>
                <a:spcPts val="0"/>
              </a:spcAft>
              <a:buSzPts val="1400"/>
              <a:buNone/>
            </a:pPr>
            <a:r>
              <a:rPr lang="en-GB"/>
              <a:t>- Zopiclone</a:t>
            </a:r>
            <a:endParaRPr/>
          </a:p>
        </p:txBody>
      </p:sp>
      <p:sp>
        <p:nvSpPr>
          <p:cNvPr id="253" name="Google Shape;253;p18: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5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51: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60" name="Google Shape;260;p51: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22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9: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Evidence suggests that various mental illness are linked to neurotransmitter receptor signaling pathways </a:t>
            </a:r>
            <a:br>
              <a:rPr lang="en-GB"/>
            </a:br>
            <a:br>
              <a:rPr lang="en-GB"/>
            </a:br>
            <a:r>
              <a:rPr lang="en-GB"/>
              <a:t>Pathways involving: dopamine, serotonin, GPCPs, trace amines and histamines</a:t>
            </a:r>
            <a:endParaRPr/>
          </a:p>
        </p:txBody>
      </p:sp>
      <p:sp>
        <p:nvSpPr>
          <p:cNvPr id="267" name="Google Shape;267;p19: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21: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21: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23: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a:t>Post-mortem brains of patients with schizophrenia reveal abnormally high levels of dopamine (plus uncreased metabolites and D2 receptors) – in ventral striatum</a:t>
            </a:r>
            <a:endParaRPr/>
          </a:p>
          <a:p>
            <a:pPr marL="0" lvl="0" indent="0" algn="l" rtl="0">
              <a:lnSpc>
                <a:spcPct val="100000"/>
              </a:lnSpc>
              <a:spcBef>
                <a:spcPts val="0"/>
              </a:spcBef>
              <a:spcAft>
                <a:spcPts val="0"/>
              </a:spcAft>
              <a:buSzPts val="1400"/>
              <a:buNone/>
            </a:pPr>
            <a:br>
              <a:rPr lang="en-GB"/>
            </a:br>
            <a:r>
              <a:rPr lang="en-GB"/>
              <a:t>Antidepressant medication works to increase availability of one of the neurotransmitters (monoamines. E.g. noradrenaline)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Be concerned when a patient with psychosis is on antipsychotics and using substances as well.</a:t>
            </a:r>
            <a:endParaRPr/>
          </a:p>
        </p:txBody>
      </p:sp>
      <p:sp>
        <p:nvSpPr>
          <p:cNvPr id="285" name="Google Shape;285;p23: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0: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Neurotransmitter pathway.</a:t>
            </a:r>
            <a:br>
              <a:rPr lang="en-GB"/>
            </a:br>
            <a:br>
              <a:rPr lang="en-GB"/>
            </a:br>
            <a:r>
              <a:rPr lang="en-GB"/>
              <a:t>Interaction between two neurons passing one to the other – synapse is the gap in between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One gives, one receives. </a:t>
            </a:r>
            <a:br>
              <a:rPr lang="en-GB"/>
            </a:br>
            <a:br>
              <a:rPr lang="en-GB"/>
            </a:br>
            <a:r>
              <a:rPr lang="en-GB"/>
              <a:t>Medications impact the amount of chemical being released, or impacts the amount being received. </a:t>
            </a:r>
            <a:endParaRPr/>
          </a:p>
          <a:p>
            <a:pPr marL="0" lvl="0" indent="0" algn="l" rtl="0">
              <a:lnSpc>
                <a:spcPct val="100000"/>
              </a:lnSpc>
              <a:spcBef>
                <a:spcPts val="0"/>
              </a:spcBef>
              <a:spcAft>
                <a:spcPts val="0"/>
              </a:spcAft>
              <a:buSzPts val="1400"/>
              <a:buNone/>
            </a:pPr>
            <a:br>
              <a:rPr lang="en-GB"/>
            </a:br>
            <a:r>
              <a:rPr lang="en-GB"/>
              <a:t>Impacting on particular receptors (D1, D2, D3, D4)</a:t>
            </a:r>
            <a:endParaRPr/>
          </a:p>
        </p:txBody>
      </p:sp>
      <p:sp>
        <p:nvSpPr>
          <p:cNvPr id="296" name="Google Shape;296;p20: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6: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Aripiprazole</a:t>
            </a:r>
            <a:endParaRPr/>
          </a:p>
          <a:p>
            <a:pPr marL="0" lvl="0" indent="0" algn="l" rtl="0">
              <a:lnSpc>
                <a:spcPct val="100000"/>
              </a:lnSpc>
              <a:spcBef>
                <a:spcPts val="0"/>
              </a:spcBef>
              <a:spcAft>
                <a:spcPts val="0"/>
              </a:spcAft>
              <a:buSzPts val="1400"/>
              <a:buNone/>
            </a:pPr>
            <a:r>
              <a:rPr lang="en-GB"/>
              <a:t>Clozapine</a:t>
            </a:r>
            <a:endParaRPr/>
          </a:p>
          <a:p>
            <a:pPr marL="0" lvl="0" indent="0" algn="l" rtl="0">
              <a:lnSpc>
                <a:spcPct val="100000"/>
              </a:lnSpc>
              <a:spcBef>
                <a:spcPts val="0"/>
              </a:spcBef>
              <a:spcAft>
                <a:spcPts val="0"/>
              </a:spcAft>
              <a:buSzPts val="1400"/>
              <a:buNone/>
            </a:pPr>
            <a:r>
              <a:rPr lang="en-GB"/>
              <a:t>Olanzapine</a:t>
            </a:r>
            <a:endParaRPr/>
          </a:p>
          <a:p>
            <a:pPr marL="0" lvl="0" indent="0" algn="l" rtl="0">
              <a:lnSpc>
                <a:spcPct val="100000"/>
              </a:lnSpc>
              <a:spcBef>
                <a:spcPts val="0"/>
              </a:spcBef>
              <a:spcAft>
                <a:spcPts val="0"/>
              </a:spcAft>
              <a:buSzPts val="1400"/>
              <a:buNone/>
            </a:pPr>
            <a:r>
              <a:rPr lang="en-GB"/>
              <a:t>Chlorpromazine</a:t>
            </a:r>
            <a:endParaRPr/>
          </a:p>
          <a:p>
            <a:pPr marL="0" lvl="0" indent="0" algn="l" rtl="0">
              <a:lnSpc>
                <a:spcPct val="100000"/>
              </a:lnSpc>
              <a:spcBef>
                <a:spcPts val="0"/>
              </a:spcBef>
              <a:spcAft>
                <a:spcPts val="0"/>
              </a:spcAft>
              <a:buSzPts val="1400"/>
              <a:buNone/>
            </a:pPr>
            <a:r>
              <a:rPr lang="en-GB"/>
              <a:t>Risperidone</a:t>
            </a:r>
            <a:endParaRPr/>
          </a:p>
          <a:p>
            <a:pPr marL="0" lvl="0" indent="0" algn="l" rtl="0">
              <a:lnSpc>
                <a:spcPct val="100000"/>
              </a:lnSpc>
              <a:spcBef>
                <a:spcPts val="0"/>
              </a:spcBef>
              <a:spcAft>
                <a:spcPts val="0"/>
              </a:spcAft>
              <a:buSzPts val="1400"/>
              <a:buNone/>
            </a:pPr>
            <a:r>
              <a:rPr lang="en-GB" b="1"/>
              <a:t>Haloperidol – 1</a:t>
            </a:r>
            <a:r>
              <a:rPr lang="en-GB" b="1" baseline="30000"/>
              <a:t>st</a:t>
            </a:r>
            <a:r>
              <a:rPr lang="en-GB" b="1"/>
              <a:t> gen</a:t>
            </a:r>
            <a:endParaRPr/>
          </a:p>
          <a:p>
            <a:pPr marL="0" lvl="0" indent="0" algn="l" rtl="0">
              <a:lnSpc>
                <a:spcPct val="100000"/>
              </a:lnSpc>
              <a:spcBef>
                <a:spcPts val="0"/>
              </a:spcBef>
              <a:spcAft>
                <a:spcPts val="0"/>
              </a:spcAft>
              <a:buSzPts val="1400"/>
              <a:buNone/>
            </a:pPr>
            <a:r>
              <a:rPr lang="en-GB"/>
              <a:t>Fluphenazine</a:t>
            </a:r>
            <a:endParaRPr/>
          </a:p>
          <a:p>
            <a:pPr marL="0" lvl="0" indent="0" algn="l" rtl="0">
              <a:lnSpc>
                <a:spcPct val="100000"/>
              </a:lnSpc>
              <a:spcBef>
                <a:spcPts val="0"/>
              </a:spcBef>
              <a:spcAft>
                <a:spcPts val="0"/>
              </a:spcAft>
              <a:buSzPts val="1400"/>
              <a:buNone/>
            </a:pPr>
            <a:r>
              <a:rPr lang="en-GB"/>
              <a:t>Promazine</a:t>
            </a:r>
            <a:endParaRPr/>
          </a:p>
          <a:p>
            <a:pPr marL="0" lvl="0" indent="0" algn="l" rtl="0">
              <a:lnSpc>
                <a:spcPct val="100000"/>
              </a:lnSpc>
              <a:spcBef>
                <a:spcPts val="0"/>
              </a:spcBef>
              <a:spcAft>
                <a:spcPts val="0"/>
              </a:spcAft>
              <a:buSzPts val="1400"/>
              <a:buNone/>
            </a:pPr>
            <a:r>
              <a:rPr lang="en-GB"/>
              <a:t>Quetiapine</a:t>
            </a:r>
            <a:endParaRPr/>
          </a:p>
          <a:p>
            <a:pPr marL="0" lvl="0" indent="0" algn="l" rtl="0">
              <a:lnSpc>
                <a:spcPct val="100000"/>
              </a:lnSpc>
              <a:spcBef>
                <a:spcPts val="0"/>
              </a:spcBef>
              <a:spcAft>
                <a:spcPts val="0"/>
              </a:spcAft>
              <a:buSzPts val="1400"/>
              <a:buNone/>
            </a:pPr>
            <a:r>
              <a:rPr lang="en-GB"/>
              <a:t>Droperidol</a:t>
            </a:r>
            <a:endParaRPr/>
          </a:p>
          <a:p>
            <a:pPr marL="0" lvl="0" indent="0" algn="l" rtl="0">
              <a:lnSpc>
                <a:spcPct val="100000"/>
              </a:lnSpc>
              <a:spcBef>
                <a:spcPts val="0"/>
              </a:spcBef>
              <a:spcAft>
                <a:spcPts val="0"/>
              </a:spcAft>
              <a:buSzPts val="1400"/>
              <a:buNone/>
            </a:pPr>
            <a:r>
              <a:rPr lang="en-GB" b="1"/>
              <a:t>Penfluridol – 1</a:t>
            </a:r>
            <a:r>
              <a:rPr lang="en-GB" b="1" baseline="30000"/>
              <a:t>st</a:t>
            </a:r>
            <a:r>
              <a:rPr lang="en-GB" b="1"/>
              <a:t> gen</a:t>
            </a:r>
            <a:endParaRPr/>
          </a:p>
          <a:p>
            <a:pPr marL="0" lvl="0" indent="0" algn="l" rtl="0">
              <a:lnSpc>
                <a:spcPct val="100000"/>
              </a:lnSpc>
              <a:spcBef>
                <a:spcPts val="0"/>
              </a:spcBef>
              <a:spcAft>
                <a:spcPts val="0"/>
              </a:spcAft>
              <a:buSzPts val="1400"/>
              <a:buNone/>
            </a:pPr>
            <a:r>
              <a:rPr lang="en-GB"/>
              <a:t>Thioperamide</a:t>
            </a:r>
            <a:endParaRPr/>
          </a:p>
          <a:p>
            <a:pPr marL="0" lvl="0" indent="0" algn="l" rtl="0">
              <a:lnSpc>
                <a:spcPct val="100000"/>
              </a:lnSpc>
              <a:spcBef>
                <a:spcPts val="0"/>
              </a:spcBef>
              <a:spcAft>
                <a:spcPts val="0"/>
              </a:spcAft>
              <a:buSzPts val="1400"/>
              <a:buNone/>
            </a:pPr>
            <a:r>
              <a:rPr lang="en-GB"/>
              <a:t>Promazine</a:t>
            </a:r>
            <a:endParaRPr/>
          </a:p>
        </p:txBody>
      </p:sp>
      <p:sp>
        <p:nvSpPr>
          <p:cNvPr id="303" name="Google Shape;303;p26: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5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52: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Aripiprazole</a:t>
            </a:r>
            <a:endParaRPr/>
          </a:p>
          <a:p>
            <a:pPr marL="0" lvl="0" indent="0" algn="l" rtl="0">
              <a:lnSpc>
                <a:spcPct val="100000"/>
              </a:lnSpc>
              <a:spcBef>
                <a:spcPts val="0"/>
              </a:spcBef>
              <a:spcAft>
                <a:spcPts val="0"/>
              </a:spcAft>
              <a:buSzPts val="1400"/>
              <a:buNone/>
            </a:pPr>
            <a:r>
              <a:rPr lang="en-GB"/>
              <a:t>Clozapine</a:t>
            </a:r>
            <a:endParaRPr/>
          </a:p>
          <a:p>
            <a:pPr marL="0" lvl="0" indent="0" algn="l" rtl="0">
              <a:lnSpc>
                <a:spcPct val="100000"/>
              </a:lnSpc>
              <a:spcBef>
                <a:spcPts val="0"/>
              </a:spcBef>
              <a:spcAft>
                <a:spcPts val="0"/>
              </a:spcAft>
              <a:buSzPts val="1400"/>
              <a:buNone/>
            </a:pPr>
            <a:r>
              <a:rPr lang="en-GB"/>
              <a:t>Olanzapine</a:t>
            </a:r>
            <a:endParaRPr/>
          </a:p>
          <a:p>
            <a:pPr marL="0" lvl="0" indent="0" algn="l" rtl="0">
              <a:lnSpc>
                <a:spcPct val="100000"/>
              </a:lnSpc>
              <a:spcBef>
                <a:spcPts val="0"/>
              </a:spcBef>
              <a:spcAft>
                <a:spcPts val="0"/>
              </a:spcAft>
              <a:buSzPts val="1400"/>
              <a:buNone/>
            </a:pPr>
            <a:r>
              <a:rPr lang="en-GB"/>
              <a:t>Chlorpromazine</a:t>
            </a:r>
            <a:endParaRPr/>
          </a:p>
          <a:p>
            <a:pPr marL="0" lvl="0" indent="0" algn="l" rtl="0">
              <a:lnSpc>
                <a:spcPct val="100000"/>
              </a:lnSpc>
              <a:spcBef>
                <a:spcPts val="0"/>
              </a:spcBef>
              <a:spcAft>
                <a:spcPts val="0"/>
              </a:spcAft>
              <a:buSzPts val="1400"/>
              <a:buNone/>
            </a:pPr>
            <a:r>
              <a:rPr lang="en-GB"/>
              <a:t>Risperidone</a:t>
            </a:r>
            <a:endParaRPr/>
          </a:p>
          <a:p>
            <a:pPr marL="0" lvl="0" indent="0" algn="l" rtl="0">
              <a:lnSpc>
                <a:spcPct val="100000"/>
              </a:lnSpc>
              <a:spcBef>
                <a:spcPts val="0"/>
              </a:spcBef>
              <a:spcAft>
                <a:spcPts val="0"/>
              </a:spcAft>
              <a:buSzPts val="1400"/>
              <a:buNone/>
            </a:pPr>
            <a:r>
              <a:rPr lang="en-GB" b="1"/>
              <a:t>Haloperidol – 1</a:t>
            </a:r>
            <a:r>
              <a:rPr lang="en-GB" b="1" baseline="30000"/>
              <a:t>st</a:t>
            </a:r>
            <a:r>
              <a:rPr lang="en-GB" b="1"/>
              <a:t> gen</a:t>
            </a:r>
            <a:endParaRPr/>
          </a:p>
          <a:p>
            <a:pPr marL="0" lvl="0" indent="0" algn="l" rtl="0">
              <a:lnSpc>
                <a:spcPct val="100000"/>
              </a:lnSpc>
              <a:spcBef>
                <a:spcPts val="0"/>
              </a:spcBef>
              <a:spcAft>
                <a:spcPts val="0"/>
              </a:spcAft>
              <a:buSzPts val="1400"/>
              <a:buNone/>
            </a:pPr>
            <a:r>
              <a:rPr lang="en-GB"/>
              <a:t>Fluphenazine</a:t>
            </a:r>
            <a:endParaRPr/>
          </a:p>
          <a:p>
            <a:pPr marL="0" lvl="0" indent="0" algn="l" rtl="0">
              <a:lnSpc>
                <a:spcPct val="100000"/>
              </a:lnSpc>
              <a:spcBef>
                <a:spcPts val="0"/>
              </a:spcBef>
              <a:spcAft>
                <a:spcPts val="0"/>
              </a:spcAft>
              <a:buSzPts val="1400"/>
              <a:buNone/>
            </a:pPr>
            <a:r>
              <a:rPr lang="en-GB"/>
              <a:t>Promazine</a:t>
            </a:r>
            <a:endParaRPr/>
          </a:p>
          <a:p>
            <a:pPr marL="0" lvl="0" indent="0" algn="l" rtl="0">
              <a:lnSpc>
                <a:spcPct val="100000"/>
              </a:lnSpc>
              <a:spcBef>
                <a:spcPts val="0"/>
              </a:spcBef>
              <a:spcAft>
                <a:spcPts val="0"/>
              </a:spcAft>
              <a:buSzPts val="1400"/>
              <a:buNone/>
            </a:pPr>
            <a:r>
              <a:rPr lang="en-GB"/>
              <a:t>Quetiapine</a:t>
            </a:r>
            <a:endParaRPr/>
          </a:p>
          <a:p>
            <a:pPr marL="0" lvl="0" indent="0" algn="l" rtl="0">
              <a:lnSpc>
                <a:spcPct val="100000"/>
              </a:lnSpc>
              <a:spcBef>
                <a:spcPts val="0"/>
              </a:spcBef>
              <a:spcAft>
                <a:spcPts val="0"/>
              </a:spcAft>
              <a:buSzPts val="1400"/>
              <a:buNone/>
            </a:pPr>
            <a:r>
              <a:rPr lang="en-GB"/>
              <a:t>Droperidol</a:t>
            </a:r>
            <a:endParaRPr/>
          </a:p>
          <a:p>
            <a:pPr marL="0" lvl="0" indent="0" algn="l" rtl="0">
              <a:lnSpc>
                <a:spcPct val="100000"/>
              </a:lnSpc>
              <a:spcBef>
                <a:spcPts val="0"/>
              </a:spcBef>
              <a:spcAft>
                <a:spcPts val="0"/>
              </a:spcAft>
              <a:buSzPts val="1400"/>
              <a:buNone/>
            </a:pPr>
            <a:r>
              <a:rPr lang="en-GB" b="1"/>
              <a:t>Penfluridol – 1</a:t>
            </a:r>
            <a:r>
              <a:rPr lang="en-GB" b="1" baseline="30000"/>
              <a:t>st</a:t>
            </a:r>
            <a:r>
              <a:rPr lang="en-GB" b="1"/>
              <a:t> gen</a:t>
            </a:r>
            <a:endParaRPr/>
          </a:p>
          <a:p>
            <a:pPr marL="0" lvl="0" indent="0" algn="l" rtl="0">
              <a:lnSpc>
                <a:spcPct val="100000"/>
              </a:lnSpc>
              <a:spcBef>
                <a:spcPts val="0"/>
              </a:spcBef>
              <a:spcAft>
                <a:spcPts val="0"/>
              </a:spcAft>
              <a:buSzPts val="1400"/>
              <a:buNone/>
            </a:pPr>
            <a:r>
              <a:rPr lang="en-GB"/>
              <a:t>Thioperamide</a:t>
            </a:r>
            <a:endParaRPr/>
          </a:p>
          <a:p>
            <a:pPr marL="0" lvl="0" indent="0" algn="l" rtl="0">
              <a:lnSpc>
                <a:spcPct val="100000"/>
              </a:lnSpc>
              <a:spcBef>
                <a:spcPts val="0"/>
              </a:spcBef>
              <a:spcAft>
                <a:spcPts val="0"/>
              </a:spcAft>
              <a:buSzPts val="1400"/>
              <a:buNone/>
            </a:pPr>
            <a:r>
              <a:rPr lang="en-GB"/>
              <a:t>Promazine</a:t>
            </a:r>
            <a:endParaRPr/>
          </a:p>
        </p:txBody>
      </p:sp>
      <p:sp>
        <p:nvSpPr>
          <p:cNvPr id="310" name="Google Shape;310;p52: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7: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So we want to get this right!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Get it wrong, greater risk of disengagement </a:t>
            </a:r>
            <a:endParaRPr/>
          </a:p>
        </p:txBody>
      </p:sp>
      <p:sp>
        <p:nvSpPr>
          <p:cNvPr id="319" name="Google Shape;319;p27: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Negative symptoms - reduce your baselines functioning in a way that’s unhelpful </a:t>
            </a:r>
            <a:endParaRPr/>
          </a:p>
          <a:p>
            <a:pPr marL="0" lvl="0" indent="0" algn="l" rtl="0">
              <a:lnSpc>
                <a:spcPct val="100000"/>
              </a:lnSpc>
              <a:spcBef>
                <a:spcPts val="0"/>
              </a:spcBef>
              <a:spcAft>
                <a:spcPts val="0"/>
              </a:spcAft>
              <a:buSzPts val="1400"/>
              <a:buNone/>
            </a:pPr>
            <a:r>
              <a:rPr lang="en-GB"/>
              <a:t>Positive symptoms - elevates baseline function in a way that’s unhelpful</a:t>
            </a:r>
            <a:endParaRPr/>
          </a:p>
        </p:txBody>
      </p:sp>
      <p:sp>
        <p:nvSpPr>
          <p:cNvPr id="109" name="Google Shape;109;p3: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4: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Atypical drugs (aka new generation) appear to more commonly used. As effective as the 1</a:t>
            </a:r>
            <a:r>
              <a:rPr lang="en-GB" baseline="30000"/>
              <a:t>st</a:t>
            </a:r>
            <a:r>
              <a:rPr lang="en-GB"/>
              <a:t> gen, but with less side effects. Including: </a:t>
            </a:r>
            <a:r>
              <a:rPr lang="en-GB" b="0" i="0">
                <a:solidFill>
                  <a:srgbClr val="040C28"/>
                </a:solidFill>
                <a:latin typeface="Arial"/>
                <a:ea typeface="Arial"/>
                <a:cs typeface="Arial"/>
                <a:sym typeface="Arial"/>
              </a:rPr>
              <a:t>ziprasidone, paliperidone, and aripiprazole</a:t>
            </a:r>
            <a:r>
              <a:rPr lang="en-GB" b="0" i="0">
                <a:solidFill>
                  <a:srgbClr val="474747"/>
                </a:solidFill>
                <a:latin typeface="Arial"/>
                <a:ea typeface="Arial"/>
                <a:cs typeface="Arial"/>
                <a:sym typeface="Arial"/>
              </a:rPr>
              <a:t> </a:t>
            </a:r>
            <a:endParaRPr/>
          </a:p>
          <a:p>
            <a:pPr marL="0" lvl="0" indent="0" algn="l" rtl="0">
              <a:lnSpc>
                <a:spcPct val="100000"/>
              </a:lnSpc>
              <a:spcBef>
                <a:spcPts val="0"/>
              </a:spcBef>
              <a:spcAft>
                <a:spcPts val="0"/>
              </a:spcAft>
              <a:buSzPts val="1400"/>
              <a:buNone/>
            </a:pPr>
            <a:endParaRPr b="0" i="0">
              <a:solidFill>
                <a:srgbClr val="474747"/>
              </a:solidFill>
              <a:latin typeface="Arial"/>
              <a:ea typeface="Arial"/>
              <a:cs typeface="Arial"/>
              <a:sym typeface="Arial"/>
            </a:endParaRPr>
          </a:p>
          <a:p>
            <a:pPr marL="0" lvl="0" indent="0" algn="l" rtl="0">
              <a:lnSpc>
                <a:spcPct val="100000"/>
              </a:lnSpc>
              <a:spcBef>
                <a:spcPts val="0"/>
              </a:spcBef>
              <a:spcAft>
                <a:spcPts val="0"/>
              </a:spcAft>
              <a:buSzPts val="1400"/>
              <a:buNone/>
            </a:pPr>
            <a:r>
              <a:rPr lang="en-GB" b="0" i="0">
                <a:solidFill>
                  <a:srgbClr val="474747"/>
                </a:solidFill>
                <a:latin typeface="Arial"/>
                <a:ea typeface="Arial"/>
                <a:cs typeface="Arial"/>
                <a:sym typeface="Arial"/>
              </a:rPr>
              <a:t>Typically all working on dopaminergic pathway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Clozapine is considered a drug for ‘treatment resistant’ psychosis</a:t>
            </a:r>
            <a:br>
              <a:rPr lang="en-GB"/>
            </a:br>
            <a:r>
              <a:rPr lang="en-GB"/>
              <a:t>- Requires a higher clinical demand as greater monitoring is required, including regular blood tests are required as it can reduce the number of white blood cells in your body. </a:t>
            </a:r>
            <a:br>
              <a:rPr lang="en-GB"/>
            </a:br>
            <a:br>
              <a:rPr lang="en-GB"/>
            </a:br>
            <a:endParaRPr/>
          </a:p>
        </p:txBody>
      </p:sp>
      <p:sp>
        <p:nvSpPr>
          <p:cNvPr id="326" name="Google Shape;326;p24: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28: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28: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5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53: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Atypical drugs (aka new generation) appear to more commonly used. As effective as the 1</a:t>
            </a:r>
            <a:r>
              <a:rPr lang="en-GB" baseline="30000"/>
              <a:t>st</a:t>
            </a:r>
            <a:r>
              <a:rPr lang="en-GB"/>
              <a:t> gen, but with less side effects. Including: </a:t>
            </a:r>
            <a:r>
              <a:rPr lang="en-GB" b="0" i="0">
                <a:solidFill>
                  <a:srgbClr val="040C28"/>
                </a:solidFill>
                <a:latin typeface="Arial"/>
                <a:ea typeface="Arial"/>
                <a:cs typeface="Arial"/>
                <a:sym typeface="Arial"/>
              </a:rPr>
              <a:t>ziprasidone, paliperidone, and aripiprazole</a:t>
            </a:r>
            <a:r>
              <a:rPr lang="en-GB" b="0" i="0">
                <a:solidFill>
                  <a:srgbClr val="474747"/>
                </a:solidFill>
                <a:latin typeface="Arial"/>
                <a:ea typeface="Arial"/>
                <a:cs typeface="Arial"/>
                <a:sym typeface="Arial"/>
              </a:rPr>
              <a:t> </a:t>
            </a:r>
            <a:endParaRPr/>
          </a:p>
          <a:p>
            <a:pPr marL="0" lvl="0" indent="0" algn="l" rtl="0">
              <a:lnSpc>
                <a:spcPct val="100000"/>
              </a:lnSpc>
              <a:spcBef>
                <a:spcPts val="0"/>
              </a:spcBef>
              <a:spcAft>
                <a:spcPts val="0"/>
              </a:spcAft>
              <a:buSzPts val="1400"/>
              <a:buNone/>
            </a:pPr>
            <a:endParaRPr b="0" i="0">
              <a:solidFill>
                <a:srgbClr val="474747"/>
              </a:solidFill>
              <a:latin typeface="Arial"/>
              <a:ea typeface="Arial"/>
              <a:cs typeface="Arial"/>
              <a:sym typeface="Arial"/>
            </a:endParaRPr>
          </a:p>
          <a:p>
            <a:pPr marL="0" lvl="0" indent="0" algn="l" rtl="0">
              <a:lnSpc>
                <a:spcPct val="100000"/>
              </a:lnSpc>
              <a:spcBef>
                <a:spcPts val="0"/>
              </a:spcBef>
              <a:spcAft>
                <a:spcPts val="0"/>
              </a:spcAft>
              <a:buSzPts val="1400"/>
              <a:buNone/>
            </a:pPr>
            <a:r>
              <a:rPr lang="en-GB" b="0" i="0">
                <a:solidFill>
                  <a:srgbClr val="474747"/>
                </a:solidFill>
                <a:latin typeface="Arial"/>
                <a:ea typeface="Arial"/>
                <a:cs typeface="Arial"/>
                <a:sym typeface="Arial"/>
              </a:rPr>
              <a:t>Typically all working on dopaminergic pathway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Clozapine is considered a drug for ‘treatment resistant’ psychosis</a:t>
            </a:r>
            <a:br>
              <a:rPr lang="en-GB"/>
            </a:br>
            <a:r>
              <a:rPr lang="en-GB"/>
              <a:t>- Requires a higher clinical demand as greater monitoring is required, including regular blood tests are required as it can reduce the number of white blood cells in your body. </a:t>
            </a:r>
            <a:br>
              <a:rPr lang="en-GB"/>
            </a:br>
            <a:br>
              <a:rPr lang="en-GB"/>
            </a:br>
            <a:endParaRPr/>
          </a:p>
        </p:txBody>
      </p:sp>
      <p:sp>
        <p:nvSpPr>
          <p:cNvPr id="339" name="Google Shape;339;p53: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5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54: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54: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9: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p29: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32: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p32: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33: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i="0">
                <a:solidFill>
                  <a:srgbClr val="000000"/>
                </a:solidFill>
                <a:latin typeface="Arial"/>
                <a:ea typeface="Arial"/>
                <a:cs typeface="Arial"/>
                <a:sym typeface="Arial"/>
              </a:rPr>
              <a:t>Some debate in large studies, some reports 2 – 3x higher psychosis in tbi compared to gen pop, or 60% increase post TBI. Others do not report high amounts of psychosis in tbi patients compared to gen pop, when controlled for substance misuse disorders</a:t>
            </a:r>
            <a:br>
              <a:rPr lang="en-GB" b="0" i="0">
                <a:solidFill>
                  <a:srgbClr val="000000"/>
                </a:solidFill>
                <a:latin typeface="Arial"/>
                <a:ea typeface="Arial"/>
                <a:cs typeface="Arial"/>
                <a:sym typeface="Arial"/>
              </a:rPr>
            </a:br>
            <a:br>
              <a:rPr lang="en-GB" b="0" i="0">
                <a:solidFill>
                  <a:srgbClr val="000000"/>
                </a:solidFill>
                <a:latin typeface="Arial"/>
                <a:ea typeface="Arial"/>
                <a:cs typeface="Arial"/>
                <a:sym typeface="Arial"/>
              </a:rPr>
            </a:br>
            <a:r>
              <a:rPr lang="en-GB" b="0" i="0">
                <a:solidFill>
                  <a:srgbClr val="000000"/>
                </a:solidFill>
                <a:latin typeface="Arial"/>
                <a:ea typeface="Arial"/>
                <a:cs typeface="Arial"/>
                <a:sym typeface="Arial"/>
              </a:rPr>
              <a:t>In practice, the sometimes-long latency between TBI and the subsequent development of psychosis makes the required temporal association for the diagnosis of psychosis due to TBI difficult to establish. </a:t>
            </a:r>
            <a:br>
              <a:rPr lang="en-GB" b="0" i="0">
                <a:solidFill>
                  <a:srgbClr val="000000"/>
                </a:solidFill>
                <a:latin typeface="Arial"/>
                <a:ea typeface="Arial"/>
                <a:cs typeface="Arial"/>
                <a:sym typeface="Arial"/>
              </a:rPr>
            </a:br>
            <a:r>
              <a:rPr lang="en-GB" b="0" i="0">
                <a:solidFill>
                  <a:srgbClr val="000000"/>
                </a:solidFill>
                <a:latin typeface="Arial"/>
                <a:ea typeface="Arial"/>
                <a:cs typeface="Arial"/>
                <a:sym typeface="Arial"/>
              </a:rPr>
              <a:t>There are tricky confounders with this: the large latency period, using family hx psych disorder as inclusion criterion, bidirectional relationships.</a:t>
            </a:r>
            <a:br>
              <a:rPr lang="en-GB" b="0" i="0">
                <a:solidFill>
                  <a:srgbClr val="000000"/>
                </a:solidFill>
                <a:latin typeface="Arial"/>
                <a:ea typeface="Arial"/>
                <a:cs typeface="Arial"/>
                <a:sym typeface="Arial"/>
              </a:rPr>
            </a:br>
            <a:br>
              <a:rPr lang="en-GB" b="0" i="0">
                <a:solidFill>
                  <a:srgbClr val="000000"/>
                </a:solidFill>
                <a:latin typeface="Arial"/>
                <a:ea typeface="Arial"/>
                <a:cs typeface="Arial"/>
                <a:sym typeface="Arial"/>
              </a:rPr>
            </a:br>
            <a:r>
              <a:rPr lang="en-GB" b="0" i="0">
                <a:solidFill>
                  <a:srgbClr val="000000"/>
                </a:solidFill>
                <a:latin typeface="Arial"/>
                <a:ea typeface="Arial"/>
                <a:cs typeface="Arial"/>
                <a:sym typeface="Arial"/>
              </a:rPr>
              <a:t>In fact, posttraumatic psychosis demonstrates a bimodal latency period, with a relative minority of patients developing hallucinations and delusions symptoms in the </a:t>
            </a:r>
            <a:r>
              <a:rPr lang="en-GB" b="1" i="0">
                <a:solidFill>
                  <a:srgbClr val="000000"/>
                </a:solidFill>
                <a:latin typeface="Arial"/>
                <a:ea typeface="Arial"/>
                <a:cs typeface="Arial"/>
                <a:sym typeface="Arial"/>
              </a:rPr>
              <a:t>early period </a:t>
            </a:r>
            <a:r>
              <a:rPr lang="en-GB" b="0" i="0">
                <a:solidFill>
                  <a:srgbClr val="000000"/>
                </a:solidFill>
                <a:latin typeface="Arial"/>
                <a:ea typeface="Arial"/>
                <a:cs typeface="Arial"/>
                <a:sym typeface="Arial"/>
              </a:rPr>
              <a:t>after TBI and a larger subset first developing such symptoms </a:t>
            </a:r>
            <a:r>
              <a:rPr lang="en-GB" b="1" i="0">
                <a:solidFill>
                  <a:srgbClr val="000000"/>
                </a:solidFill>
                <a:latin typeface="Arial"/>
                <a:ea typeface="Arial"/>
                <a:cs typeface="Arial"/>
                <a:sym typeface="Arial"/>
              </a:rPr>
              <a:t>years-sometimes decades-after </a:t>
            </a:r>
            <a:r>
              <a:rPr lang="en-GB" b="0" i="0">
                <a:solidFill>
                  <a:srgbClr val="000000"/>
                </a:solidFill>
                <a:latin typeface="Arial"/>
                <a:ea typeface="Arial"/>
                <a:cs typeface="Arial"/>
                <a:sym typeface="Arial"/>
              </a:rPr>
              <a:t>injury, with the mean onset of psychosis after TBI being four to five years.</a:t>
            </a:r>
            <a:endParaRPr/>
          </a:p>
          <a:p>
            <a:pPr marL="0" lvl="0" indent="0" algn="l" rtl="0">
              <a:lnSpc>
                <a:spcPct val="100000"/>
              </a:lnSpc>
              <a:spcBef>
                <a:spcPts val="0"/>
              </a:spcBef>
              <a:spcAft>
                <a:spcPts val="0"/>
              </a:spcAft>
              <a:buSzPts val="1400"/>
              <a:buNone/>
            </a:pPr>
            <a:endParaRPr b="0" i="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GB" b="0" i="0">
                <a:solidFill>
                  <a:srgbClr val="000000"/>
                </a:solidFill>
                <a:latin typeface="Arial"/>
                <a:ea typeface="Arial"/>
                <a:cs typeface="Arial"/>
                <a:sym typeface="Arial"/>
              </a:rPr>
              <a:t>Delusional disorder occurs about twice as often as schizophrenia-like psychosis, tends to occur late, and often features misidentification themes</a:t>
            </a:r>
            <a:endParaRPr/>
          </a:p>
          <a:p>
            <a:pPr marL="0" lvl="0" indent="0" algn="l" rtl="0">
              <a:lnSpc>
                <a:spcPct val="100000"/>
              </a:lnSpc>
              <a:spcBef>
                <a:spcPts val="0"/>
              </a:spcBef>
              <a:spcAft>
                <a:spcPts val="0"/>
              </a:spcAft>
              <a:buSzPts val="1400"/>
              <a:buNone/>
            </a:pPr>
            <a:endParaRPr b="0" i="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GB" b="0" i="0">
                <a:solidFill>
                  <a:srgbClr val="000000"/>
                </a:solidFill>
                <a:latin typeface="Arial"/>
                <a:ea typeface="Arial"/>
                <a:cs typeface="Arial"/>
                <a:sym typeface="Arial"/>
              </a:rPr>
              <a:t>Less common prodromal symptoms include: formal though disorder, avolition and affective flattening</a:t>
            </a:r>
            <a:br>
              <a:rPr lang="en-GB" b="0" i="0">
                <a:solidFill>
                  <a:srgbClr val="000000"/>
                </a:solidFill>
                <a:latin typeface="Arial"/>
                <a:ea typeface="Arial"/>
                <a:cs typeface="Arial"/>
                <a:sym typeface="Arial"/>
              </a:rPr>
            </a:br>
            <a:br>
              <a:rPr lang="en-GB" b="0" i="0">
                <a:solidFill>
                  <a:srgbClr val="000000"/>
                </a:solidFill>
                <a:latin typeface="Arial"/>
                <a:ea typeface="Arial"/>
                <a:cs typeface="Arial"/>
                <a:sym typeface="Arial"/>
              </a:rPr>
            </a:br>
            <a:r>
              <a:rPr lang="en-GB" b="0" i="0">
                <a:solidFill>
                  <a:srgbClr val="000000"/>
                </a:solidFill>
                <a:latin typeface="Arial"/>
                <a:ea typeface="Arial"/>
                <a:cs typeface="Arial"/>
                <a:sym typeface="Arial"/>
              </a:rPr>
              <a:t>Left hemisphere-particularly left temporal-injuries are more commonly associated with the schizophrenia-like psychosis form of posttraumatic psychosis; right-sided injuries are more frequently associated with its delusional disorder form. A history of another pre-TBI neurologic disorder may also increase the risk of posttraumatic psychosis.</a:t>
            </a:r>
            <a:br>
              <a:rPr lang="en-GB" b="0" i="0">
                <a:solidFill>
                  <a:srgbClr val="000000"/>
                </a:solidFill>
                <a:latin typeface="Arial"/>
                <a:ea typeface="Arial"/>
                <a:cs typeface="Arial"/>
                <a:sym typeface="Arial"/>
              </a:rPr>
            </a:br>
            <a:br>
              <a:rPr lang="en-GB" b="0" i="0">
                <a:solidFill>
                  <a:srgbClr val="000000"/>
                </a:solidFill>
                <a:latin typeface="Arial"/>
                <a:ea typeface="Arial"/>
                <a:cs typeface="Arial"/>
                <a:sym typeface="Arial"/>
              </a:rPr>
            </a:br>
            <a:r>
              <a:rPr lang="en-GB" b="0" i="0">
                <a:solidFill>
                  <a:srgbClr val="000000"/>
                </a:solidFill>
                <a:latin typeface="Arial"/>
                <a:ea typeface="Arial"/>
                <a:cs typeface="Arial"/>
                <a:sym typeface="Arial"/>
              </a:rPr>
              <a:t>MRI and CT scans typically show abnormality in the temporal and frontal regions. Abnormal EEG in 70 – 87% of cases. Focal temporal or frontal slowing is most common</a:t>
            </a:r>
            <a:endParaRPr/>
          </a:p>
        </p:txBody>
      </p:sp>
      <p:sp>
        <p:nvSpPr>
          <p:cNvPr id="365" name="Google Shape;365;p33: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34: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i="0">
                <a:solidFill>
                  <a:srgbClr val="000000"/>
                </a:solidFill>
                <a:latin typeface="Arial"/>
                <a:ea typeface="Arial"/>
                <a:cs typeface="Arial"/>
                <a:sym typeface="Arial"/>
              </a:rPr>
              <a:t>Relationship between TBI and psychosis is complex and appears to be influenced strongly by patient-specific factors. Some debate in large studies, some reports 2 – 3x higher psychosis in tbi compared to gen pop, or 60% increase post TBI. Others do not report high amounts of psychosis in tbi patients compared to gen pop, when controlled for substance misuse disorders</a:t>
            </a:r>
            <a:br>
              <a:rPr lang="en-GB" b="0" i="0">
                <a:solidFill>
                  <a:srgbClr val="000000"/>
                </a:solidFill>
                <a:latin typeface="Arial"/>
                <a:ea typeface="Arial"/>
                <a:cs typeface="Arial"/>
                <a:sym typeface="Arial"/>
              </a:rPr>
            </a:br>
            <a:br>
              <a:rPr lang="en-GB" b="0" i="0">
                <a:solidFill>
                  <a:srgbClr val="000000"/>
                </a:solidFill>
                <a:latin typeface="Arial"/>
                <a:ea typeface="Arial"/>
                <a:cs typeface="Arial"/>
                <a:sym typeface="Arial"/>
              </a:rPr>
            </a:br>
            <a:r>
              <a:rPr lang="en-GB" b="0" i="0">
                <a:solidFill>
                  <a:srgbClr val="000000"/>
                </a:solidFill>
                <a:latin typeface="Arial"/>
                <a:ea typeface="Arial"/>
                <a:cs typeface="Arial"/>
                <a:sym typeface="Arial"/>
              </a:rPr>
              <a:t>In practice, the sometimes-long latency between TBI and the subsequent development of psychosis makes the required temporal association for the diagnosis of psychosis due to TBI difficult to establish. </a:t>
            </a:r>
            <a:br>
              <a:rPr lang="en-GB" b="0" i="0">
                <a:solidFill>
                  <a:srgbClr val="000000"/>
                </a:solidFill>
                <a:latin typeface="Arial"/>
                <a:ea typeface="Arial"/>
                <a:cs typeface="Arial"/>
                <a:sym typeface="Arial"/>
              </a:rPr>
            </a:br>
            <a:br>
              <a:rPr lang="en-GB" b="0" i="0">
                <a:solidFill>
                  <a:srgbClr val="000000"/>
                </a:solidFill>
                <a:latin typeface="Arial"/>
                <a:ea typeface="Arial"/>
                <a:cs typeface="Arial"/>
                <a:sym typeface="Arial"/>
              </a:rPr>
            </a:br>
            <a:r>
              <a:rPr lang="en-GB" b="0" i="0">
                <a:solidFill>
                  <a:srgbClr val="000000"/>
                </a:solidFill>
                <a:latin typeface="Arial"/>
                <a:ea typeface="Arial"/>
                <a:cs typeface="Arial"/>
                <a:sym typeface="Arial"/>
              </a:rPr>
              <a:t>There are tricky confounders with this: the large latency period, using family hx psych disorder as inclusion criterion, bidirectional relationships, genetics.</a:t>
            </a:r>
            <a:endParaRPr/>
          </a:p>
          <a:p>
            <a:pPr marL="0" lvl="0" indent="0" algn="l" rtl="0">
              <a:lnSpc>
                <a:spcPct val="100000"/>
              </a:lnSpc>
              <a:spcBef>
                <a:spcPts val="0"/>
              </a:spcBef>
              <a:spcAft>
                <a:spcPts val="0"/>
              </a:spcAft>
              <a:buSzPts val="1400"/>
              <a:buNone/>
            </a:pPr>
            <a:endParaRPr b="0" i="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GB" b="0" i="0">
                <a:solidFill>
                  <a:srgbClr val="000000"/>
                </a:solidFill>
                <a:latin typeface="Arial"/>
                <a:ea typeface="Arial"/>
                <a:cs typeface="Arial"/>
                <a:sym typeface="Arial"/>
              </a:rPr>
              <a:t>Re. genetics: </a:t>
            </a:r>
            <a:br>
              <a:rPr lang="en-GB" b="0" i="0">
                <a:solidFill>
                  <a:srgbClr val="000000"/>
                </a:solidFill>
                <a:latin typeface="Arial"/>
                <a:ea typeface="Arial"/>
                <a:cs typeface="Arial"/>
                <a:sym typeface="Arial"/>
              </a:rPr>
            </a:br>
            <a:br>
              <a:rPr lang="en-GB" b="0" i="0">
                <a:solidFill>
                  <a:srgbClr val="000000"/>
                </a:solidFill>
                <a:latin typeface="Arial"/>
                <a:ea typeface="Arial"/>
                <a:cs typeface="Arial"/>
                <a:sym typeface="Arial"/>
              </a:rPr>
            </a:br>
            <a:r>
              <a:rPr lang="en-GB" b="0" i="0">
                <a:solidFill>
                  <a:srgbClr val="000000"/>
                </a:solidFill>
                <a:latin typeface="Arial"/>
                <a:ea typeface="Arial"/>
                <a:cs typeface="Arial"/>
                <a:sym typeface="Arial"/>
              </a:rPr>
              <a:t>In some cases, TBI may act as a stressor in a stress-diathesis model of schizophrenia, interacting with underlying genetic susceptibility to produce psychosis. Studies on family history of schizophrenia as a risk factor for psychosis after TBI support this model.</a:t>
            </a:r>
            <a:endParaRPr/>
          </a:p>
          <a:p>
            <a:pPr marL="0" lvl="0" indent="0" algn="l" rtl="0">
              <a:lnSpc>
                <a:spcPct val="100000"/>
              </a:lnSpc>
              <a:spcBef>
                <a:spcPts val="0"/>
              </a:spcBef>
              <a:spcAft>
                <a:spcPts val="0"/>
              </a:spcAft>
              <a:buSzPts val="1400"/>
              <a:buNone/>
            </a:pPr>
            <a:br>
              <a:rPr lang="en-GB"/>
            </a:br>
            <a:r>
              <a:rPr lang="en-GB"/>
              <a:t>For example, c</a:t>
            </a:r>
            <a:r>
              <a:rPr lang="en-GB" b="0" i="0">
                <a:solidFill>
                  <a:srgbClr val="000000"/>
                </a:solidFill>
                <a:latin typeface="Arial"/>
                <a:ea typeface="Arial"/>
                <a:cs typeface="Arial"/>
                <a:sym typeface="Arial"/>
              </a:rPr>
              <a:t>hildhood head trauma, which occurs more frequently in schizophrenic patients than in depressive, bipolar, and non-psychiatric controls could be interpreted as a marker of impaired caretaking, with schizophrenic patients placed at higher risk of early TBI merely by virtue of being offspring of parents with schizophrenia</a:t>
            </a:r>
            <a:endParaRPr/>
          </a:p>
        </p:txBody>
      </p:sp>
      <p:sp>
        <p:nvSpPr>
          <p:cNvPr id="372" name="Google Shape;372;p34: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35: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i="0">
                <a:solidFill>
                  <a:srgbClr val="000000"/>
                </a:solidFill>
                <a:latin typeface="Arial"/>
                <a:ea typeface="Arial"/>
                <a:cs typeface="Arial"/>
                <a:sym typeface="Arial"/>
              </a:rPr>
              <a:t>neurodevelopmental and psychiatric history, substance use disorders, and family history of psychosis. </a:t>
            </a:r>
            <a:br>
              <a:rPr lang="en-GB" b="0" i="0">
                <a:solidFill>
                  <a:srgbClr val="000000"/>
                </a:solidFill>
                <a:latin typeface="Arial"/>
                <a:ea typeface="Arial"/>
                <a:cs typeface="Arial"/>
                <a:sym typeface="Arial"/>
              </a:rPr>
            </a:br>
            <a:br>
              <a:rPr lang="en-GB" b="0" i="0">
                <a:solidFill>
                  <a:srgbClr val="000000"/>
                </a:solidFill>
                <a:latin typeface="Arial"/>
                <a:ea typeface="Arial"/>
                <a:cs typeface="Arial"/>
                <a:sym typeface="Arial"/>
              </a:rPr>
            </a:br>
            <a:r>
              <a:rPr lang="en-GB" b="0" i="0">
                <a:solidFill>
                  <a:srgbClr val="000000"/>
                </a:solidFill>
                <a:latin typeface="Arial"/>
                <a:ea typeface="Arial"/>
                <a:cs typeface="Arial"/>
                <a:sym typeface="Arial"/>
              </a:rPr>
              <a:t>Careful probing of the weeks and months prior to TBI </a:t>
            </a:r>
            <a:endParaRPr/>
          </a:p>
        </p:txBody>
      </p:sp>
      <p:sp>
        <p:nvSpPr>
          <p:cNvPr id="383" name="Google Shape;383;p35: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5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55: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96" name="Google Shape;396;p55: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39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Post traumatic psychosis</a:t>
            </a:r>
            <a:endParaRPr/>
          </a:p>
        </p:txBody>
      </p:sp>
      <p:sp>
        <p:nvSpPr>
          <p:cNvPr id="116" name="Google Shape;116;p4: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36: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i="0">
                <a:solidFill>
                  <a:srgbClr val="333333"/>
                </a:solidFill>
                <a:latin typeface="Open Sans"/>
                <a:ea typeface="Open Sans"/>
                <a:cs typeface="Open Sans"/>
                <a:sym typeface="Open Sans"/>
              </a:rPr>
              <a:t>The disease burden associated with psychosis in LBD patients is significantly higher compared to other types of dementia or even to LBD without psychosis. </a:t>
            </a:r>
            <a:endParaRPr/>
          </a:p>
          <a:p>
            <a:pPr marL="0" lvl="0" indent="0" algn="l" rtl="0">
              <a:lnSpc>
                <a:spcPct val="100000"/>
              </a:lnSpc>
              <a:spcBef>
                <a:spcPts val="0"/>
              </a:spcBef>
              <a:spcAft>
                <a:spcPts val="0"/>
              </a:spcAft>
              <a:buSzPts val="1400"/>
              <a:buNone/>
            </a:pPr>
            <a:endParaRPr b="0" i="0">
              <a:solidFill>
                <a:srgbClr val="333333"/>
              </a:solidFill>
              <a:latin typeface="Open Sans"/>
              <a:ea typeface="Open Sans"/>
              <a:cs typeface="Open Sans"/>
              <a:sym typeface="Open Sans"/>
            </a:endParaRPr>
          </a:p>
          <a:p>
            <a:pPr marL="0" lvl="0" indent="0" algn="l" rtl="0">
              <a:lnSpc>
                <a:spcPct val="100000"/>
              </a:lnSpc>
              <a:spcBef>
                <a:spcPts val="0"/>
              </a:spcBef>
              <a:spcAft>
                <a:spcPts val="0"/>
              </a:spcAft>
              <a:buClr>
                <a:srgbClr val="676767"/>
              </a:buClr>
              <a:buSzPts val="1200"/>
              <a:buFont typeface="Arial"/>
              <a:buChar char="•"/>
            </a:pPr>
            <a:r>
              <a:rPr lang="en-GB" b="0" i="0">
                <a:solidFill>
                  <a:srgbClr val="676767"/>
                </a:solidFill>
                <a:latin typeface="Rubik"/>
                <a:ea typeface="Rubik"/>
                <a:cs typeface="Rubik"/>
                <a:sym typeface="Rubik"/>
              </a:rPr>
              <a:t>Some individuals will start out with a movement disorder leading to the diagnosis of Parkinson’s disease and later develop dementia. This is diagnosed as Parkinson’s disease dementia.</a:t>
            </a:r>
            <a:endParaRPr/>
          </a:p>
          <a:p>
            <a:pPr marL="0" lvl="0" indent="0" algn="l" rtl="0">
              <a:lnSpc>
                <a:spcPct val="100000"/>
              </a:lnSpc>
              <a:spcBef>
                <a:spcPts val="0"/>
              </a:spcBef>
              <a:spcAft>
                <a:spcPts val="0"/>
              </a:spcAft>
              <a:buClr>
                <a:srgbClr val="676767"/>
              </a:buClr>
              <a:buSzPts val="1200"/>
              <a:buFont typeface="Arial"/>
              <a:buChar char="•"/>
            </a:pPr>
            <a:r>
              <a:rPr lang="en-GB" b="0" i="0">
                <a:solidFill>
                  <a:srgbClr val="676767"/>
                </a:solidFill>
                <a:latin typeface="Rubik"/>
                <a:ea typeface="Rubik"/>
                <a:cs typeface="Rubik"/>
                <a:sym typeface="Rubik"/>
              </a:rPr>
              <a:t>Another group of individuals will start out with a cognitive/memory disorder that may be mistaken for AD, but over time two or more distinctive features become apparent, leading to the diagnosis of ‘dementia with Lewy bodies’ (DLB).</a:t>
            </a:r>
            <a:endParaRPr/>
          </a:p>
          <a:p>
            <a:pPr marL="0" lvl="0" indent="0" algn="l" rtl="0">
              <a:lnSpc>
                <a:spcPct val="100000"/>
              </a:lnSpc>
              <a:spcBef>
                <a:spcPts val="0"/>
              </a:spcBef>
              <a:spcAft>
                <a:spcPts val="0"/>
              </a:spcAft>
              <a:buClr>
                <a:srgbClr val="676767"/>
              </a:buClr>
              <a:buSzPts val="1200"/>
              <a:buFont typeface="Arial"/>
              <a:buChar char="•"/>
            </a:pPr>
            <a:r>
              <a:rPr lang="en-GB" b="0" i="0">
                <a:solidFill>
                  <a:srgbClr val="676767"/>
                </a:solidFill>
                <a:latin typeface="Rubik"/>
                <a:ea typeface="Rubik"/>
                <a:cs typeface="Rubik"/>
                <a:sym typeface="Rubik"/>
              </a:rPr>
              <a:t>Lastly, a small group will first present with neuropsychiatric symptoms, which can include hallucinations, behavioral problems, and difficulty with complex mental activities, also leading to an initial diagnosis of DLB.</a:t>
            </a:r>
            <a:endParaRPr/>
          </a:p>
          <a:p>
            <a:pPr marL="0" lvl="0" indent="0" algn="l" rtl="0">
              <a:lnSpc>
                <a:spcPct val="100000"/>
              </a:lnSpc>
              <a:spcBef>
                <a:spcPts val="0"/>
              </a:spcBef>
              <a:spcAft>
                <a:spcPts val="0"/>
              </a:spcAft>
              <a:buSzPts val="1400"/>
              <a:buNone/>
            </a:pPr>
            <a:endParaRPr b="0" i="0">
              <a:solidFill>
                <a:srgbClr val="333333"/>
              </a:solidFill>
              <a:latin typeface="Open Sans"/>
              <a:ea typeface="Open Sans"/>
              <a:cs typeface="Open Sans"/>
              <a:sym typeface="Open Sans"/>
            </a:endParaRPr>
          </a:p>
          <a:p>
            <a:pPr marL="0" lvl="0" indent="0" algn="l" rtl="0">
              <a:lnSpc>
                <a:spcPct val="100000"/>
              </a:lnSpc>
              <a:spcBef>
                <a:spcPts val="0"/>
              </a:spcBef>
              <a:spcAft>
                <a:spcPts val="0"/>
              </a:spcAft>
              <a:buSzPts val="1400"/>
              <a:buNone/>
            </a:pPr>
            <a:endParaRPr b="0" i="0">
              <a:solidFill>
                <a:srgbClr val="333333"/>
              </a:solidFill>
              <a:latin typeface="Open Sans"/>
              <a:ea typeface="Open Sans"/>
              <a:cs typeface="Open Sans"/>
              <a:sym typeface="Open Sans"/>
            </a:endParaRPr>
          </a:p>
          <a:p>
            <a:pPr marL="0" lvl="0" indent="0" algn="l" rtl="0">
              <a:lnSpc>
                <a:spcPct val="100000"/>
              </a:lnSpc>
              <a:spcBef>
                <a:spcPts val="0"/>
              </a:spcBef>
              <a:spcAft>
                <a:spcPts val="0"/>
              </a:spcAft>
              <a:buSzPts val="1400"/>
              <a:buNone/>
            </a:pPr>
            <a:r>
              <a:rPr lang="en-GB" b="0" i="0">
                <a:solidFill>
                  <a:srgbClr val="212121"/>
                </a:solidFill>
                <a:latin typeface="Arial"/>
                <a:ea typeface="Arial"/>
                <a:cs typeface="Arial"/>
                <a:sym typeface="Arial"/>
              </a:rPr>
              <a:t>If addition of pharmacological agents is required, consideration should be given to acetylcholinesterase inhibitors, pimavanserin </a:t>
            </a:r>
            <a:r>
              <a:rPr lang="en-GB" b="0" i="0">
                <a:solidFill>
                  <a:srgbClr val="333333"/>
                </a:solidFill>
                <a:latin typeface="Open Sans"/>
                <a:ea typeface="Open Sans"/>
                <a:cs typeface="Open Sans"/>
                <a:sym typeface="Open Sans"/>
              </a:rPr>
              <a:t>Effective care management processes should include consideration of de-prescribing any offending agents including anticholinergics and dopaminergic agents, followed by nonpharmacological and low risk pharmacological approach</a:t>
            </a:r>
            <a:endParaRPr/>
          </a:p>
          <a:p>
            <a:pPr marL="0" lvl="0" indent="0" algn="l" rtl="0">
              <a:lnSpc>
                <a:spcPct val="100000"/>
              </a:lnSpc>
              <a:spcBef>
                <a:spcPts val="0"/>
              </a:spcBef>
              <a:spcAft>
                <a:spcPts val="0"/>
              </a:spcAft>
              <a:buSzPts val="1400"/>
              <a:buNone/>
            </a:pPr>
            <a:endParaRPr b="0" i="0">
              <a:solidFill>
                <a:srgbClr val="333333"/>
              </a:solidFill>
              <a:latin typeface="Open Sans"/>
              <a:ea typeface="Open Sans"/>
              <a:cs typeface="Open Sans"/>
              <a:sym typeface="Open Sans"/>
            </a:endParaRPr>
          </a:p>
          <a:p>
            <a:pPr marL="0" lvl="0" indent="0" algn="l" rtl="0">
              <a:lnSpc>
                <a:spcPct val="100000"/>
              </a:lnSpc>
              <a:spcBef>
                <a:spcPts val="0"/>
              </a:spcBef>
              <a:spcAft>
                <a:spcPts val="0"/>
              </a:spcAft>
              <a:buSzPts val="1400"/>
              <a:buNone/>
            </a:pPr>
            <a:r>
              <a:rPr lang="en-GB" b="0" i="0">
                <a:solidFill>
                  <a:srgbClr val="333333"/>
                </a:solidFill>
                <a:latin typeface="Open Sans"/>
                <a:ea typeface="Open Sans"/>
                <a:cs typeface="Open Sans"/>
                <a:sym typeface="Open Sans"/>
              </a:rPr>
              <a:t>Atypical antipsychotics such as quetiapine or clozapine ought to  be considered</a:t>
            </a:r>
            <a:br>
              <a:rPr lang="en-GB" b="0" i="0">
                <a:solidFill>
                  <a:srgbClr val="333333"/>
                </a:solidFill>
                <a:latin typeface="Open Sans"/>
                <a:ea typeface="Open Sans"/>
                <a:cs typeface="Open Sans"/>
                <a:sym typeface="Open Sans"/>
              </a:rPr>
            </a:br>
            <a:br>
              <a:rPr lang="en-GB" b="0" i="0">
                <a:solidFill>
                  <a:srgbClr val="333333"/>
                </a:solidFill>
                <a:latin typeface="Open Sans"/>
                <a:ea typeface="Open Sans"/>
                <a:cs typeface="Open Sans"/>
                <a:sym typeface="Open Sans"/>
              </a:rPr>
            </a:br>
            <a:r>
              <a:rPr lang="en-GB" b="0" i="0">
                <a:solidFill>
                  <a:srgbClr val="333333"/>
                </a:solidFill>
                <a:latin typeface="Open Sans"/>
                <a:ea typeface="Open Sans"/>
                <a:cs typeface="Open Sans"/>
                <a:sym typeface="Open Sans"/>
              </a:rPr>
              <a:t>Side effects of these medications should be considered prior to selection and initiation of a medication regimen. </a:t>
            </a:r>
            <a:br>
              <a:rPr lang="en-GB" b="0" i="0">
                <a:solidFill>
                  <a:srgbClr val="333333"/>
                </a:solidFill>
                <a:latin typeface="Open Sans"/>
                <a:ea typeface="Open Sans"/>
                <a:cs typeface="Open Sans"/>
                <a:sym typeface="Open Sans"/>
              </a:rPr>
            </a:br>
            <a:br>
              <a:rPr lang="en-GB" b="0" i="0">
                <a:solidFill>
                  <a:srgbClr val="333333"/>
                </a:solidFill>
                <a:latin typeface="Open Sans"/>
                <a:ea typeface="Open Sans"/>
                <a:cs typeface="Open Sans"/>
                <a:sym typeface="Open Sans"/>
              </a:rPr>
            </a:br>
            <a:endParaRPr/>
          </a:p>
        </p:txBody>
      </p:sp>
      <p:sp>
        <p:nvSpPr>
          <p:cNvPr id="402" name="Google Shape;402;p36: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37: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24C68"/>
              </a:buClr>
              <a:buSzPts val="1200"/>
              <a:buFont typeface="Arial"/>
              <a:buChar char="•"/>
            </a:pPr>
            <a:r>
              <a:rPr lang="en-GB" b="1" i="0" u="sng" strike="noStrike" dirty="0">
                <a:solidFill>
                  <a:srgbClr val="624C68"/>
                </a:solidFill>
                <a:latin typeface="Rubik"/>
                <a:ea typeface="Rubik"/>
                <a:cs typeface="Rubik"/>
                <a:sym typeface="Rubik"/>
                <a:hlinkClick r:id="rId3">
                  <a:extLst>
                    <a:ext uri="{A12FA001-AC4F-418D-AE19-62706E023703}">
                      <ahyp:hlinkClr xmlns:ahyp="http://schemas.microsoft.com/office/drawing/2018/hyperlinkcolor" val="tx"/>
                    </a:ext>
                  </a:extLst>
                </a:hlinkClick>
              </a:rPr>
              <a:t>he most common symptoms of LBD include:</a:t>
            </a:r>
            <a:r>
              <a:rPr lang="en-GB" b="1" i="0" u="none" strike="noStrike" dirty="0">
                <a:solidFill>
                  <a:srgbClr val="624C68"/>
                </a:solidFill>
                <a:latin typeface="Rubik"/>
                <a:ea typeface="Rubik"/>
                <a:cs typeface="Rubik"/>
                <a:sym typeface="Rubik"/>
              </a:rPr>
              <a:t> </a:t>
            </a:r>
            <a:r>
              <a:rPr lang="en-GB" b="0" i="0" dirty="0">
                <a:solidFill>
                  <a:srgbClr val="676767"/>
                </a:solidFill>
                <a:latin typeface="Rubik"/>
                <a:ea typeface="Rubik"/>
                <a:cs typeface="Rubik"/>
                <a:sym typeface="Rubik"/>
              </a:rPr>
              <a:t>Impaired thinking, such as loss of executive function (planning, processing information), memory, or the ability to understand visual information</a:t>
            </a:r>
            <a:endParaRPr dirty="0"/>
          </a:p>
          <a:p>
            <a:pPr marL="0" lvl="0" indent="0" algn="l" rtl="0">
              <a:lnSpc>
                <a:spcPct val="100000"/>
              </a:lnSpc>
              <a:spcBef>
                <a:spcPts val="0"/>
              </a:spcBef>
              <a:spcAft>
                <a:spcPts val="0"/>
              </a:spcAft>
              <a:buClr>
                <a:srgbClr val="676767"/>
              </a:buClr>
              <a:buSzPts val="1200"/>
              <a:buFont typeface="Arial"/>
              <a:buChar char="•"/>
            </a:pPr>
            <a:r>
              <a:rPr lang="en-GB" b="0" i="0" dirty="0">
                <a:solidFill>
                  <a:srgbClr val="676767"/>
                </a:solidFill>
                <a:latin typeface="Rubik"/>
                <a:ea typeface="Rubik"/>
                <a:cs typeface="Rubik"/>
                <a:sym typeface="Rubik"/>
              </a:rPr>
              <a:t>Fluctuations in cognition, attention, or alertness</a:t>
            </a:r>
            <a:endParaRPr dirty="0"/>
          </a:p>
          <a:p>
            <a:pPr marL="0" lvl="0" indent="0" algn="l" rtl="0">
              <a:lnSpc>
                <a:spcPct val="100000"/>
              </a:lnSpc>
              <a:spcBef>
                <a:spcPts val="0"/>
              </a:spcBef>
              <a:spcAft>
                <a:spcPts val="0"/>
              </a:spcAft>
              <a:buClr>
                <a:srgbClr val="676767"/>
              </a:buClr>
              <a:buSzPts val="1200"/>
              <a:buFont typeface="Arial"/>
              <a:buChar char="•"/>
            </a:pPr>
            <a:r>
              <a:rPr lang="en-GB" b="0" i="0" dirty="0">
                <a:solidFill>
                  <a:srgbClr val="676767"/>
                </a:solidFill>
                <a:latin typeface="Rubik"/>
                <a:ea typeface="Rubik"/>
                <a:cs typeface="Rubik"/>
                <a:sym typeface="Rubik"/>
              </a:rPr>
              <a:t>Problems with movement, including tremors, stiffness, slowness, and difficulty walking</a:t>
            </a:r>
            <a:endParaRPr dirty="0"/>
          </a:p>
          <a:p>
            <a:pPr marL="0" lvl="0" indent="0" algn="l" rtl="0">
              <a:lnSpc>
                <a:spcPct val="100000"/>
              </a:lnSpc>
              <a:spcBef>
                <a:spcPts val="0"/>
              </a:spcBef>
              <a:spcAft>
                <a:spcPts val="0"/>
              </a:spcAft>
              <a:buClr>
                <a:srgbClr val="676767"/>
              </a:buClr>
              <a:buSzPts val="1200"/>
              <a:buFont typeface="Arial"/>
              <a:buChar char="•"/>
            </a:pPr>
            <a:r>
              <a:rPr lang="en-GB" b="0" i="0" dirty="0">
                <a:solidFill>
                  <a:srgbClr val="676767"/>
                </a:solidFill>
                <a:latin typeface="Rubik"/>
                <a:ea typeface="Rubik"/>
                <a:cs typeface="Rubik"/>
                <a:sym typeface="Rubik"/>
              </a:rPr>
              <a:t>Visual hallucinations (seeing things that are not present)</a:t>
            </a:r>
            <a:endParaRPr dirty="0"/>
          </a:p>
          <a:p>
            <a:pPr marL="0" lvl="0" indent="0" algn="l" rtl="0">
              <a:lnSpc>
                <a:spcPct val="100000"/>
              </a:lnSpc>
              <a:spcBef>
                <a:spcPts val="0"/>
              </a:spcBef>
              <a:spcAft>
                <a:spcPts val="0"/>
              </a:spcAft>
              <a:buClr>
                <a:srgbClr val="676767"/>
              </a:buClr>
              <a:buSzPts val="1200"/>
              <a:buFont typeface="Arial"/>
              <a:buChar char="•"/>
            </a:pPr>
            <a:r>
              <a:rPr lang="en-GB" b="0" i="0" dirty="0">
                <a:solidFill>
                  <a:srgbClr val="676767"/>
                </a:solidFill>
                <a:latin typeface="Rubik"/>
                <a:ea typeface="Rubik"/>
                <a:cs typeface="Rubik"/>
                <a:sym typeface="Rubik"/>
              </a:rPr>
              <a:t>Sleep disorders, such as acting out one’s dreams while asleep</a:t>
            </a:r>
            <a:endParaRPr dirty="0"/>
          </a:p>
          <a:p>
            <a:pPr marL="0" lvl="0" indent="0" algn="l" rtl="0">
              <a:lnSpc>
                <a:spcPct val="100000"/>
              </a:lnSpc>
              <a:spcBef>
                <a:spcPts val="0"/>
              </a:spcBef>
              <a:spcAft>
                <a:spcPts val="0"/>
              </a:spcAft>
              <a:buClr>
                <a:srgbClr val="676767"/>
              </a:buClr>
              <a:buSzPts val="1200"/>
              <a:buFont typeface="Arial"/>
              <a:buChar char="•"/>
            </a:pPr>
            <a:r>
              <a:rPr lang="en-GB" b="0" i="0" dirty="0" err="1">
                <a:solidFill>
                  <a:srgbClr val="676767"/>
                </a:solidFill>
                <a:latin typeface="Rubik"/>
                <a:ea typeface="Rubik"/>
                <a:cs typeface="Rubik"/>
                <a:sym typeface="Rubik"/>
              </a:rPr>
              <a:t>Behavioral</a:t>
            </a:r>
            <a:r>
              <a:rPr lang="en-GB" b="0" i="0" dirty="0">
                <a:solidFill>
                  <a:srgbClr val="676767"/>
                </a:solidFill>
                <a:latin typeface="Rubik"/>
                <a:ea typeface="Rubik"/>
                <a:cs typeface="Rubik"/>
                <a:sym typeface="Rubik"/>
              </a:rPr>
              <a:t> and mood symptoms, including depression, apathy, anxiety, agitation, delusions, or paranoia</a:t>
            </a:r>
            <a:endParaRPr dirty="0"/>
          </a:p>
          <a:p>
            <a:pPr marL="0" lvl="0" indent="0" algn="l" rtl="0">
              <a:lnSpc>
                <a:spcPct val="100000"/>
              </a:lnSpc>
              <a:spcBef>
                <a:spcPts val="0"/>
              </a:spcBef>
              <a:spcAft>
                <a:spcPts val="0"/>
              </a:spcAft>
              <a:buClr>
                <a:srgbClr val="676767"/>
              </a:buClr>
              <a:buSzPts val="1200"/>
              <a:buFont typeface="Arial"/>
              <a:buChar char="•"/>
            </a:pPr>
            <a:r>
              <a:rPr lang="en-GB" b="0" i="0" dirty="0">
                <a:solidFill>
                  <a:srgbClr val="676767"/>
                </a:solidFill>
                <a:latin typeface="Rubik"/>
                <a:ea typeface="Rubik"/>
                <a:cs typeface="Rubik"/>
                <a:sym typeface="Rubik"/>
              </a:rPr>
              <a:t>Changes in autonomic body functions, such as blood pressure control, temperature regulation, and bladder and bowel function</a:t>
            </a:r>
            <a:endParaRPr dirty="0"/>
          </a:p>
          <a:p>
            <a:pPr marL="0" lvl="0" indent="0" algn="l" rtl="0">
              <a:lnSpc>
                <a:spcPct val="100000"/>
              </a:lnSpc>
              <a:spcBef>
                <a:spcPts val="0"/>
              </a:spcBef>
              <a:spcAft>
                <a:spcPts val="0"/>
              </a:spcAft>
              <a:buSzPts val="1400"/>
              <a:buNone/>
            </a:pPr>
            <a:br>
              <a:rPr lang="en-GB" b="0" i="0" dirty="0">
                <a:solidFill>
                  <a:srgbClr val="333333"/>
                </a:solidFill>
                <a:latin typeface="Open Sans"/>
                <a:ea typeface="Open Sans"/>
                <a:cs typeface="Open Sans"/>
                <a:sym typeface="Open Sans"/>
              </a:rPr>
            </a:br>
            <a:r>
              <a:rPr lang="en-GB" b="0" i="0" dirty="0">
                <a:solidFill>
                  <a:srgbClr val="676767"/>
                </a:solidFill>
                <a:latin typeface="Rubik"/>
                <a:ea typeface="Rubik"/>
                <a:cs typeface="Rubik"/>
                <a:sym typeface="Rubik"/>
              </a:rPr>
              <a:t>Cholinesterase inhibitors are sometimes effective in treating hallucinations and other psychiatric symptoms of LBD. In addition, newer ‘atypical’ antipsychotic medications may be tried. Most LBD experts prefer quetiapine or clozapine when treatment is necessary for safety or quality of life concerns. </a:t>
            </a:r>
            <a:br>
              <a:rPr lang="en-GB" b="0" i="0" dirty="0">
                <a:solidFill>
                  <a:srgbClr val="676767"/>
                </a:solidFill>
                <a:latin typeface="Rubik"/>
                <a:ea typeface="Rubik"/>
                <a:cs typeface="Rubik"/>
                <a:sym typeface="Rubik"/>
              </a:rPr>
            </a:br>
            <a:br>
              <a:rPr lang="en-GB" b="0" i="0" dirty="0">
                <a:solidFill>
                  <a:srgbClr val="676767"/>
                </a:solidFill>
                <a:latin typeface="Rubik"/>
                <a:ea typeface="Rubik"/>
                <a:cs typeface="Rubik"/>
                <a:sym typeface="Rubik"/>
              </a:rPr>
            </a:br>
            <a:r>
              <a:rPr lang="en-GB" b="0" i="0" dirty="0">
                <a:solidFill>
                  <a:srgbClr val="676767"/>
                </a:solidFill>
                <a:latin typeface="Rubik"/>
                <a:ea typeface="Rubik"/>
                <a:cs typeface="Rubik"/>
                <a:sym typeface="Rubik"/>
              </a:rPr>
              <a:t>While older ‘traditional’ antipsychotic medications such as </a:t>
            </a:r>
            <a:r>
              <a:rPr lang="en-GB" b="0" i="0" dirty="0" err="1">
                <a:solidFill>
                  <a:srgbClr val="676767"/>
                </a:solidFill>
                <a:latin typeface="Rubik"/>
                <a:ea typeface="Rubik"/>
                <a:cs typeface="Rubik"/>
                <a:sym typeface="Rubik"/>
              </a:rPr>
              <a:t>thorazine</a:t>
            </a:r>
            <a:r>
              <a:rPr lang="en-GB" b="0" i="0" dirty="0">
                <a:solidFill>
                  <a:srgbClr val="676767"/>
                </a:solidFill>
                <a:latin typeface="Rubik"/>
                <a:ea typeface="Rubik"/>
                <a:cs typeface="Rubik"/>
                <a:sym typeface="Rubik"/>
              </a:rPr>
              <a:t> and haloperidol are commonly prescribed for Alzheimer’s patients with disruptive </a:t>
            </a:r>
            <a:r>
              <a:rPr lang="en-GB" b="0" i="0" dirty="0" err="1">
                <a:solidFill>
                  <a:srgbClr val="676767"/>
                </a:solidFill>
                <a:latin typeface="Rubik"/>
                <a:ea typeface="Rubik"/>
                <a:cs typeface="Rubik"/>
                <a:sym typeface="Rubik"/>
              </a:rPr>
              <a:t>behavior</a:t>
            </a:r>
            <a:r>
              <a:rPr lang="en-GB" b="0" i="0" dirty="0">
                <a:solidFill>
                  <a:srgbClr val="676767"/>
                </a:solidFill>
                <a:latin typeface="Rubik"/>
                <a:ea typeface="Rubik"/>
                <a:cs typeface="Rubik"/>
                <a:sym typeface="Rubik"/>
              </a:rPr>
              <a:t>, these medications may cause severe side effects in those with LBD. For this reason, older traditional antipsychotic medications like haloperidol should be avoided.</a:t>
            </a:r>
            <a:endParaRPr b="0" i="0" dirty="0">
              <a:solidFill>
                <a:srgbClr val="333333"/>
              </a:solidFill>
              <a:latin typeface="Open Sans"/>
              <a:ea typeface="Open Sans"/>
              <a:cs typeface="Open Sans"/>
              <a:sym typeface="Open Sans"/>
            </a:endParaRPr>
          </a:p>
          <a:p>
            <a:pPr marL="0" lvl="0" indent="0" algn="l" rtl="0">
              <a:lnSpc>
                <a:spcPct val="100000"/>
              </a:lnSpc>
              <a:spcBef>
                <a:spcPts val="0"/>
              </a:spcBef>
              <a:spcAft>
                <a:spcPts val="0"/>
              </a:spcAft>
              <a:buSzPts val="1400"/>
              <a:buNone/>
            </a:pPr>
            <a:br>
              <a:rPr lang="en-GB" b="0" i="0" dirty="0">
                <a:solidFill>
                  <a:srgbClr val="333333"/>
                </a:solidFill>
                <a:latin typeface="Open Sans"/>
                <a:ea typeface="Open Sans"/>
                <a:cs typeface="Open Sans"/>
                <a:sym typeface="Open Sans"/>
              </a:rPr>
            </a:br>
            <a:r>
              <a:rPr lang="en-GB" b="0" i="0" dirty="0">
                <a:solidFill>
                  <a:srgbClr val="333333"/>
                </a:solidFill>
                <a:latin typeface="Open Sans"/>
                <a:ea typeface="Open Sans"/>
                <a:cs typeface="Open Sans"/>
                <a:sym typeface="Open Sans"/>
              </a:rPr>
              <a:t>WARNING </a:t>
            </a:r>
            <a:r>
              <a:rPr lang="en-GB" b="0" i="0" dirty="0">
                <a:solidFill>
                  <a:srgbClr val="676767"/>
                </a:solidFill>
                <a:latin typeface="Rubik"/>
                <a:ea typeface="Rubik"/>
                <a:cs typeface="Rubik"/>
                <a:sym typeface="Rubik"/>
              </a:rPr>
              <a:t>Up to 50% of LBD patients treated with any antipsychotic medication may have a severe reaction, such as worsening confusion, heavy sedation, and increased or possibly irreversible parkinsonism. If severe fever or muscle rigidity occurs, contact your doctor immediately; you may have a potentially life-threatening condition that is treated by stopping the medication.</a:t>
            </a:r>
            <a:endParaRPr dirty="0"/>
          </a:p>
        </p:txBody>
      </p:sp>
      <p:sp>
        <p:nvSpPr>
          <p:cNvPr id="412" name="Google Shape;412;p37: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5: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u="sng">
                <a:solidFill>
                  <a:schemeClr val="hlink"/>
                </a:solidFill>
                <a:hlinkClick r:id="rId3"/>
              </a:rPr>
              <a:t>https://www.frontiersin.org/journals/genetics/articles/10.3389/fgene.2023.1163361/full</a:t>
            </a:r>
            <a:br>
              <a:rPr lang="en-GB"/>
            </a:br>
            <a:br>
              <a:rPr lang="en-GB"/>
            </a:br>
            <a:endParaRPr/>
          </a:p>
        </p:txBody>
      </p:sp>
      <p:sp>
        <p:nvSpPr>
          <p:cNvPr id="125" name="Google Shape;125;p5: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6: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6: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7: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a:t>(Grandiose Delusions) -Beliefs of being the queen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39" name="Google Shape;139;p7: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0: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10: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br>
              <a:rPr lang="en-GB"/>
            </a:br>
            <a:r>
              <a:rPr lang="en-GB"/>
              <a:t>Whiting et al 2021 meta analysis - </a:t>
            </a:r>
            <a:r>
              <a:rPr lang="en-GB" b="0" i="0">
                <a:solidFill>
                  <a:srgbClr val="2C2C2C"/>
                </a:solidFill>
                <a:latin typeface="PT Serif"/>
                <a:ea typeface="PT Serif"/>
                <a:cs typeface="PT Serif"/>
                <a:sym typeface="PT Serif"/>
              </a:rPr>
              <a:t> </a:t>
            </a:r>
            <a:endParaRPr/>
          </a:p>
          <a:p>
            <a:pPr marL="0" lvl="0" indent="0" algn="l" rtl="0">
              <a:lnSpc>
                <a:spcPct val="100000"/>
              </a:lnSpc>
              <a:spcBef>
                <a:spcPts val="0"/>
              </a:spcBef>
              <a:spcAft>
                <a:spcPts val="0"/>
              </a:spcAft>
              <a:buSzPts val="1400"/>
              <a:buNone/>
            </a:pPr>
            <a:r>
              <a:rPr lang="en-GB" b="0" i="0">
                <a:solidFill>
                  <a:srgbClr val="2C2C2C"/>
                </a:solidFill>
                <a:latin typeface="PT Serif"/>
                <a:ea typeface="PT Serif"/>
                <a:cs typeface="PT Serif"/>
                <a:sym typeface="PT Serif"/>
              </a:rPr>
              <a:t>24 individual studies of a modest increased risk of perpetration of violence in people with schizophrenia, but it provides the necessary context – that over a period of around four decades, this amounts to no more than 1 in 4 men and 1 in 10 women with schizophrenia for serious violent outcomes. (</a:t>
            </a:r>
            <a:br>
              <a:rPr lang="en-GB" b="0" i="0">
                <a:solidFill>
                  <a:srgbClr val="2C2C2C"/>
                </a:solidFill>
                <a:latin typeface="PT Serif"/>
                <a:ea typeface="PT Serif"/>
                <a:cs typeface="PT Serif"/>
                <a:sym typeface="PT Serif"/>
              </a:rPr>
            </a:br>
            <a:br>
              <a:rPr lang="en-GB" b="0" i="0">
                <a:solidFill>
                  <a:srgbClr val="2C2C2C"/>
                </a:solidFill>
                <a:latin typeface="PT Serif"/>
                <a:ea typeface="PT Serif"/>
                <a:cs typeface="PT Serif"/>
                <a:sym typeface="PT Serif"/>
              </a:rPr>
            </a:br>
            <a:r>
              <a:rPr lang="en-GB" b="0" i="1">
                <a:solidFill>
                  <a:srgbClr val="2C2C2C"/>
                </a:solidFill>
                <a:latin typeface="PT Serif"/>
                <a:ea typeface="PT Serif"/>
                <a:cs typeface="PT Serif"/>
                <a:sym typeface="PT Serif"/>
              </a:rPr>
              <a:t>“</a:t>
            </a:r>
            <a:r>
              <a:rPr lang="en-GB" b="0" i="1">
                <a:solidFill>
                  <a:srgbClr val="333333"/>
                </a:solidFill>
                <a:latin typeface="Arial"/>
                <a:ea typeface="Arial"/>
                <a:cs typeface="Arial"/>
                <a:sym typeface="Arial"/>
              </a:rPr>
              <a:t>The meta-analysis included 24 studies of violence perpetration outcomes in 15 countries over 4 decades (N = 51 309 individuals with schizophrenia spectrum disorders; reported mean age of 21 to 54 years at follow-up; of those studies that reported outcomes separately by sex, there were 19 976 male individuals and 14 275 female individuals). There was an increase in risk of violence perpetration in men with schizophrenia and other psychoses (pooled odds ratio [OR], 4.5; 95% CI, 3.6-5.6) with substantial heterogeneity (I</a:t>
            </a:r>
            <a:r>
              <a:rPr lang="en-GB" b="0" i="1" baseline="30000">
                <a:solidFill>
                  <a:srgbClr val="333333"/>
                </a:solidFill>
                <a:latin typeface="Arial"/>
                <a:ea typeface="Arial"/>
                <a:cs typeface="Arial"/>
                <a:sym typeface="Arial"/>
              </a:rPr>
              <a:t>2</a:t>
            </a:r>
            <a:r>
              <a:rPr lang="en-GB" b="0" i="1">
                <a:solidFill>
                  <a:srgbClr val="333333"/>
                </a:solidFill>
                <a:latin typeface="Arial"/>
                <a:ea typeface="Arial"/>
                <a:cs typeface="Arial"/>
                <a:sym typeface="Arial"/>
              </a:rPr>
              <a:t> = 85%; 95% CI, 77-91). The risk was also elevated in women (pooled OR, 10.2; 95% CI, 7.1-14.6), with substantial heterogeneity (I</a:t>
            </a:r>
            <a:r>
              <a:rPr lang="en-GB" b="0" i="1" baseline="30000">
                <a:solidFill>
                  <a:srgbClr val="333333"/>
                </a:solidFill>
                <a:latin typeface="Arial"/>
                <a:ea typeface="Arial"/>
                <a:cs typeface="Arial"/>
                <a:sym typeface="Arial"/>
              </a:rPr>
              <a:t>2</a:t>
            </a:r>
            <a:r>
              <a:rPr lang="en-GB" b="0" i="1">
                <a:solidFill>
                  <a:srgbClr val="333333"/>
                </a:solidFill>
                <a:latin typeface="Arial"/>
                <a:ea typeface="Arial"/>
                <a:cs typeface="Arial"/>
                <a:sym typeface="Arial"/>
              </a:rPr>
              <a:t> = 66%; 95% CI, 31-83). Odds of perpetrating sexual offenses (OR, 5.1; 95% CI, 3.8-6.8) and homicide (OR, 17.7; 95% CI, 13.9-22.6) were also investigated. Three studies found increased relative risks of arson but data were not pooled for this analysis owing to heterogeneity of outcomes. Absolute risks of violence perpetration in register-based studies were less than 1 in 20 in women with schizophrenia spectrum disorders and less than 1 in 4 in men over a 35-year period.”</a:t>
            </a:r>
            <a:br>
              <a:rPr lang="en-GB"/>
            </a:br>
            <a:br>
              <a:rPr lang="en-GB"/>
            </a:br>
            <a:r>
              <a:rPr lang="en-GB"/>
              <a:t>Can give a case example of a man who believed the Tamil Tigers were trying to recruit him. </a:t>
            </a:r>
            <a:endParaRPr/>
          </a:p>
          <a:p>
            <a:pPr marL="0" lvl="0" indent="0" algn="l" rtl="0">
              <a:lnSpc>
                <a:spcPct val="100000"/>
              </a:lnSpc>
              <a:spcBef>
                <a:spcPts val="0"/>
              </a:spcBef>
              <a:spcAft>
                <a:spcPts val="0"/>
              </a:spcAft>
              <a:buSzPts val="1400"/>
              <a:buNone/>
            </a:pPr>
            <a:r>
              <a:rPr lang="en-GB"/>
              <a:t>- Running scared, tried opening random car doors to use as a getaway vehicle, threatened to hurt others who get close.</a:t>
            </a:r>
            <a:br>
              <a:rPr lang="en-GB"/>
            </a:br>
            <a:br>
              <a:rPr lang="en-GB"/>
            </a:br>
            <a:r>
              <a:rPr lang="en-GB"/>
              <a:t>Culturally we have gotten used to talking about psychosis in this way, need always helpful. </a:t>
            </a:r>
            <a:endParaRPr/>
          </a:p>
        </p:txBody>
      </p:sp>
      <p:sp>
        <p:nvSpPr>
          <p:cNvPr id="153" name="Google Shape;153;p8: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9"/>
          <p:cNvSpPr txBox="1">
            <a:spLocks noGrp="1"/>
          </p:cNvSpPr>
          <p:nvPr>
            <p:ph type="ctrTitle"/>
          </p:nvPr>
        </p:nvSpPr>
        <p:spPr>
          <a:xfrm>
            <a:off x="704088" y="889820"/>
            <a:ext cx="9989574" cy="359860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5400"/>
              <a:buFont typeface="Open San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9"/>
          <p:cNvSpPr txBox="1">
            <a:spLocks noGrp="1"/>
          </p:cNvSpPr>
          <p:nvPr>
            <p:ph type="subTitle" idx="1"/>
          </p:nvPr>
        </p:nvSpPr>
        <p:spPr>
          <a:xfrm>
            <a:off x="704088" y="4488426"/>
            <a:ext cx="6991776" cy="1302774"/>
          </a:xfrm>
          <a:prstGeom prst="rect">
            <a:avLst/>
          </a:prstGeom>
          <a:noFill/>
          <a:ln>
            <a:noFill/>
          </a:ln>
        </p:spPr>
        <p:txBody>
          <a:bodyPr spcFirstLastPara="1" wrap="square" lIns="91425" tIns="45700" rIns="91425" bIns="45700" anchor="b" anchorCtr="0">
            <a:normAutofit/>
          </a:bodyPr>
          <a:lstStyle>
            <a:lvl1pPr lvl="0" algn="l">
              <a:lnSpc>
                <a:spcPct val="110000"/>
              </a:lnSpc>
              <a:spcBef>
                <a:spcPts val="1000"/>
              </a:spcBef>
              <a:spcAft>
                <a:spcPts val="0"/>
              </a:spcAft>
              <a:buClr>
                <a:schemeClr val="dk1"/>
              </a:buClr>
              <a:buSzPts val="2000"/>
              <a:buNone/>
              <a:defRPr sz="20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9"/>
          <p:cNvSpPr txBox="1">
            <a:spLocks noGrp="1"/>
          </p:cNvSpPr>
          <p:nvPr>
            <p:ph type="dt" idx="10"/>
          </p:nvPr>
        </p:nvSpPr>
        <p:spPr>
          <a:xfrm>
            <a:off x="8369448" y="6356350"/>
            <a:ext cx="254956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9"/>
          <p:cNvSpPr txBox="1">
            <a:spLocks noGrp="1"/>
          </p:cNvSpPr>
          <p:nvPr>
            <p:ph type="ftr" idx="11"/>
          </p:nvPr>
        </p:nvSpPr>
        <p:spPr>
          <a:xfrm>
            <a:off x="704088" y="6356350"/>
            <a:ext cx="453972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9"/>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48"/>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8"/>
          <p:cNvSpPr txBox="1">
            <a:spLocks noGrp="1"/>
          </p:cNvSpPr>
          <p:nvPr>
            <p:ph type="body" idx="1"/>
          </p:nvPr>
        </p:nvSpPr>
        <p:spPr>
          <a:xfrm rot="5400000">
            <a:off x="4176320" y="-1253693"/>
            <a:ext cx="3739896" cy="10691265"/>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8"/>
          <p:cNvSpPr txBox="1">
            <a:spLocks noGrp="1"/>
          </p:cNvSpPr>
          <p:nvPr>
            <p:ph type="dt" idx="10"/>
          </p:nvPr>
        </p:nvSpPr>
        <p:spPr>
          <a:xfrm>
            <a:off x="8369448" y="6356350"/>
            <a:ext cx="254956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8"/>
          <p:cNvSpPr txBox="1">
            <a:spLocks noGrp="1"/>
          </p:cNvSpPr>
          <p:nvPr>
            <p:ph type="ftr" idx="11"/>
          </p:nvPr>
        </p:nvSpPr>
        <p:spPr>
          <a:xfrm>
            <a:off x="704088" y="6356350"/>
            <a:ext cx="453972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8"/>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49"/>
          <p:cNvSpPr txBox="1">
            <a:spLocks noGrp="1"/>
          </p:cNvSpPr>
          <p:nvPr>
            <p:ph type="title"/>
          </p:nvPr>
        </p:nvSpPr>
        <p:spPr>
          <a:xfrm rot="5400000">
            <a:off x="7924366" y="2315931"/>
            <a:ext cx="4984956" cy="234904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9"/>
          <p:cNvSpPr txBox="1">
            <a:spLocks noGrp="1"/>
          </p:cNvSpPr>
          <p:nvPr>
            <p:ph type="body" idx="1"/>
          </p:nvPr>
        </p:nvSpPr>
        <p:spPr>
          <a:xfrm rot="5400000">
            <a:off x="2513147" y="-746247"/>
            <a:ext cx="4984956" cy="8473395"/>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9"/>
          <p:cNvSpPr txBox="1">
            <a:spLocks noGrp="1"/>
          </p:cNvSpPr>
          <p:nvPr>
            <p:ph type="dt" idx="10"/>
          </p:nvPr>
        </p:nvSpPr>
        <p:spPr>
          <a:xfrm>
            <a:off x="8369448" y="6356350"/>
            <a:ext cx="254956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9"/>
          <p:cNvSpPr txBox="1">
            <a:spLocks noGrp="1"/>
          </p:cNvSpPr>
          <p:nvPr>
            <p:ph type="ftr" idx="11"/>
          </p:nvPr>
        </p:nvSpPr>
        <p:spPr>
          <a:xfrm>
            <a:off x="704088" y="6356350"/>
            <a:ext cx="453972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9"/>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40"/>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0"/>
          <p:cNvSpPr txBox="1">
            <a:spLocks noGrp="1"/>
          </p:cNvSpPr>
          <p:nvPr>
            <p:ph type="body" idx="1"/>
          </p:nvPr>
        </p:nvSpPr>
        <p:spPr>
          <a:xfrm>
            <a:off x="700635" y="2221992"/>
            <a:ext cx="10691265" cy="3739896"/>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0"/>
          <p:cNvSpPr txBox="1">
            <a:spLocks noGrp="1"/>
          </p:cNvSpPr>
          <p:nvPr>
            <p:ph type="dt" idx="10"/>
          </p:nvPr>
        </p:nvSpPr>
        <p:spPr>
          <a:xfrm>
            <a:off x="8369448" y="6356350"/>
            <a:ext cx="254956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0"/>
          <p:cNvSpPr txBox="1">
            <a:spLocks noGrp="1"/>
          </p:cNvSpPr>
          <p:nvPr>
            <p:ph type="ftr" idx="11"/>
          </p:nvPr>
        </p:nvSpPr>
        <p:spPr>
          <a:xfrm>
            <a:off x="704088" y="6356350"/>
            <a:ext cx="453972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0"/>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41"/>
          <p:cNvSpPr txBox="1">
            <a:spLocks noGrp="1"/>
          </p:cNvSpPr>
          <p:nvPr>
            <p:ph type="title"/>
          </p:nvPr>
        </p:nvSpPr>
        <p:spPr>
          <a:xfrm>
            <a:off x="715383" y="1709738"/>
            <a:ext cx="10632067" cy="285273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6000"/>
              <a:buFont typeface="Ope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1"/>
          <p:cNvSpPr txBox="1">
            <a:spLocks noGrp="1"/>
          </p:cNvSpPr>
          <p:nvPr>
            <p:ph type="body" idx="1"/>
          </p:nvPr>
        </p:nvSpPr>
        <p:spPr>
          <a:xfrm>
            <a:off x="715383" y="4589463"/>
            <a:ext cx="10632067"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888888"/>
              </a:buClr>
              <a:buSzPts val="2400"/>
              <a:buNone/>
              <a:defRPr sz="2400">
                <a:solidFill>
                  <a:srgbClr val="888888"/>
                </a:solidFill>
              </a:defRPr>
            </a:lvl1pPr>
            <a:lvl2pPr marL="914400" lvl="1" indent="-228600" algn="l">
              <a:lnSpc>
                <a:spcPct val="110000"/>
              </a:lnSpc>
              <a:spcBef>
                <a:spcPts val="500"/>
              </a:spcBef>
              <a:spcAft>
                <a:spcPts val="0"/>
              </a:spcAft>
              <a:buClr>
                <a:srgbClr val="888888"/>
              </a:buClr>
              <a:buSzPts val="2000"/>
              <a:buNone/>
              <a:defRPr sz="2000">
                <a:solidFill>
                  <a:srgbClr val="888888"/>
                </a:solidFill>
              </a:defRPr>
            </a:lvl2pPr>
            <a:lvl3pPr marL="1371600" lvl="2" indent="-228600" algn="l">
              <a:lnSpc>
                <a:spcPct val="110000"/>
              </a:lnSpc>
              <a:spcBef>
                <a:spcPts val="500"/>
              </a:spcBef>
              <a:spcAft>
                <a:spcPts val="0"/>
              </a:spcAft>
              <a:buClr>
                <a:srgbClr val="888888"/>
              </a:buClr>
              <a:buSzPts val="1800"/>
              <a:buNone/>
              <a:defRPr sz="1800">
                <a:solidFill>
                  <a:srgbClr val="888888"/>
                </a:solidFill>
              </a:defRPr>
            </a:lvl3pPr>
            <a:lvl4pPr marL="1828800" lvl="3" indent="-228600" algn="l">
              <a:lnSpc>
                <a:spcPct val="110000"/>
              </a:lnSpc>
              <a:spcBef>
                <a:spcPts val="500"/>
              </a:spcBef>
              <a:spcAft>
                <a:spcPts val="0"/>
              </a:spcAft>
              <a:buClr>
                <a:srgbClr val="888888"/>
              </a:buClr>
              <a:buSzPts val="1600"/>
              <a:buNone/>
              <a:defRPr sz="1600">
                <a:solidFill>
                  <a:srgbClr val="888888"/>
                </a:solidFill>
              </a:defRPr>
            </a:lvl4pPr>
            <a:lvl5pPr marL="2286000" lvl="4" indent="-228600" algn="l">
              <a:lnSpc>
                <a:spcPct val="11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41"/>
          <p:cNvSpPr txBox="1">
            <a:spLocks noGrp="1"/>
          </p:cNvSpPr>
          <p:nvPr>
            <p:ph type="dt" idx="10"/>
          </p:nvPr>
        </p:nvSpPr>
        <p:spPr>
          <a:xfrm>
            <a:off x="8369448" y="6356350"/>
            <a:ext cx="254956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1"/>
          <p:cNvSpPr txBox="1">
            <a:spLocks noGrp="1"/>
          </p:cNvSpPr>
          <p:nvPr>
            <p:ph type="ftr" idx="11"/>
          </p:nvPr>
        </p:nvSpPr>
        <p:spPr>
          <a:xfrm>
            <a:off x="704088" y="6356350"/>
            <a:ext cx="453972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1"/>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44"/>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4"/>
          <p:cNvSpPr txBox="1">
            <a:spLocks noGrp="1"/>
          </p:cNvSpPr>
          <p:nvPr>
            <p:ph type="dt" idx="10"/>
          </p:nvPr>
        </p:nvSpPr>
        <p:spPr>
          <a:xfrm>
            <a:off x="8369448" y="6356350"/>
            <a:ext cx="254956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4"/>
          <p:cNvSpPr txBox="1">
            <a:spLocks noGrp="1"/>
          </p:cNvSpPr>
          <p:nvPr>
            <p:ph type="ftr" idx="11"/>
          </p:nvPr>
        </p:nvSpPr>
        <p:spPr>
          <a:xfrm>
            <a:off x="704088" y="6356350"/>
            <a:ext cx="453972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4"/>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42"/>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body" idx="1"/>
          </p:nvPr>
        </p:nvSpPr>
        <p:spPr>
          <a:xfrm>
            <a:off x="704088" y="2221992"/>
            <a:ext cx="5212080" cy="3739896"/>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2"/>
          <p:cNvSpPr txBox="1">
            <a:spLocks noGrp="1"/>
          </p:cNvSpPr>
          <p:nvPr>
            <p:ph type="body" idx="2"/>
          </p:nvPr>
        </p:nvSpPr>
        <p:spPr>
          <a:xfrm>
            <a:off x="6181344" y="2221992"/>
            <a:ext cx="5212080" cy="3739896"/>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2"/>
          <p:cNvSpPr txBox="1">
            <a:spLocks noGrp="1"/>
          </p:cNvSpPr>
          <p:nvPr>
            <p:ph type="dt" idx="10"/>
          </p:nvPr>
        </p:nvSpPr>
        <p:spPr>
          <a:xfrm>
            <a:off x="8369448" y="6356350"/>
            <a:ext cx="254956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2"/>
          <p:cNvSpPr txBox="1">
            <a:spLocks noGrp="1"/>
          </p:cNvSpPr>
          <p:nvPr>
            <p:ph type="ftr" idx="11"/>
          </p:nvPr>
        </p:nvSpPr>
        <p:spPr>
          <a:xfrm>
            <a:off x="704088" y="6356350"/>
            <a:ext cx="453972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2"/>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43"/>
          <p:cNvSpPr txBox="1">
            <a:spLocks noGrp="1"/>
          </p:cNvSpPr>
          <p:nvPr>
            <p:ph type="title"/>
          </p:nvPr>
        </p:nvSpPr>
        <p:spPr>
          <a:xfrm>
            <a:off x="704087" y="929147"/>
            <a:ext cx="10689336" cy="798451"/>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body" idx="1"/>
          </p:nvPr>
        </p:nvSpPr>
        <p:spPr>
          <a:xfrm>
            <a:off x="704088" y="1756538"/>
            <a:ext cx="5212080" cy="657225"/>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chemeClr val="dk1"/>
              </a:buClr>
              <a:buSzPts val="1600"/>
              <a:buNone/>
              <a:defRPr sz="1600" b="1">
                <a:latin typeface="Open Sans"/>
                <a:ea typeface="Open Sans"/>
                <a:cs typeface="Open Sans"/>
                <a:sym typeface="Open Sans"/>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43"/>
          <p:cNvSpPr txBox="1">
            <a:spLocks noGrp="1"/>
          </p:cNvSpPr>
          <p:nvPr>
            <p:ph type="body" idx="2"/>
          </p:nvPr>
        </p:nvSpPr>
        <p:spPr>
          <a:xfrm>
            <a:off x="704088" y="2442702"/>
            <a:ext cx="5212080" cy="3519185"/>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3"/>
          <p:cNvSpPr txBox="1">
            <a:spLocks noGrp="1"/>
          </p:cNvSpPr>
          <p:nvPr>
            <p:ph type="body" idx="3"/>
          </p:nvPr>
        </p:nvSpPr>
        <p:spPr>
          <a:xfrm>
            <a:off x="6181344" y="1756538"/>
            <a:ext cx="5212080" cy="657225"/>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chemeClr val="dk1"/>
              </a:buClr>
              <a:buSzPts val="1600"/>
              <a:buNone/>
              <a:defRPr sz="1600" b="1">
                <a:latin typeface="Open Sans"/>
                <a:ea typeface="Open Sans"/>
                <a:cs typeface="Open Sans"/>
                <a:sym typeface="Open Sans"/>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43"/>
          <p:cNvSpPr txBox="1">
            <a:spLocks noGrp="1"/>
          </p:cNvSpPr>
          <p:nvPr>
            <p:ph type="body" idx="4"/>
          </p:nvPr>
        </p:nvSpPr>
        <p:spPr>
          <a:xfrm>
            <a:off x="6181344" y="2442702"/>
            <a:ext cx="5212080" cy="3519185"/>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3"/>
          <p:cNvSpPr txBox="1">
            <a:spLocks noGrp="1"/>
          </p:cNvSpPr>
          <p:nvPr>
            <p:ph type="dt" idx="10"/>
          </p:nvPr>
        </p:nvSpPr>
        <p:spPr>
          <a:xfrm>
            <a:off x="8369448" y="6356350"/>
            <a:ext cx="254956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3"/>
          <p:cNvSpPr txBox="1">
            <a:spLocks noGrp="1"/>
          </p:cNvSpPr>
          <p:nvPr>
            <p:ph type="ftr" idx="11"/>
          </p:nvPr>
        </p:nvSpPr>
        <p:spPr>
          <a:xfrm>
            <a:off x="704088" y="6356350"/>
            <a:ext cx="453972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3"/>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45"/>
          <p:cNvSpPr txBox="1">
            <a:spLocks noGrp="1"/>
          </p:cNvSpPr>
          <p:nvPr>
            <p:ph type="dt" idx="10"/>
          </p:nvPr>
        </p:nvSpPr>
        <p:spPr>
          <a:xfrm>
            <a:off x="8369448" y="6356350"/>
            <a:ext cx="254956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5"/>
          <p:cNvSpPr txBox="1">
            <a:spLocks noGrp="1"/>
          </p:cNvSpPr>
          <p:nvPr>
            <p:ph type="ftr" idx="11"/>
          </p:nvPr>
        </p:nvSpPr>
        <p:spPr>
          <a:xfrm>
            <a:off x="704088" y="6356350"/>
            <a:ext cx="453972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46"/>
          <p:cNvSpPr txBox="1">
            <a:spLocks noGrp="1"/>
          </p:cNvSpPr>
          <p:nvPr>
            <p:ph type="title"/>
          </p:nvPr>
        </p:nvSpPr>
        <p:spPr>
          <a:xfrm>
            <a:off x="704088" y="1069848"/>
            <a:ext cx="4093599" cy="131673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3200"/>
              <a:buFont typeface="Open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6"/>
          <p:cNvSpPr txBox="1">
            <a:spLocks noGrp="1"/>
          </p:cNvSpPr>
          <p:nvPr>
            <p:ph type="body" idx="1"/>
          </p:nvPr>
        </p:nvSpPr>
        <p:spPr>
          <a:xfrm>
            <a:off x="5183188" y="1069848"/>
            <a:ext cx="6172200" cy="4791202"/>
          </a:xfrm>
          <a:prstGeom prst="rect">
            <a:avLst/>
          </a:prstGeom>
          <a:noFill/>
          <a:ln>
            <a:noFill/>
          </a:ln>
        </p:spPr>
        <p:txBody>
          <a:bodyPr spcFirstLastPara="1" wrap="square" lIns="91425" tIns="45700" rIns="91425" bIns="45700" anchor="t" anchorCtr="0">
            <a:normAutofit/>
          </a:bodyPr>
          <a:lstStyle>
            <a:lvl1pPr marL="457200" lvl="0" indent="-431800" algn="l">
              <a:lnSpc>
                <a:spcPct val="110000"/>
              </a:lnSpc>
              <a:spcBef>
                <a:spcPts val="1000"/>
              </a:spcBef>
              <a:spcAft>
                <a:spcPts val="0"/>
              </a:spcAft>
              <a:buClr>
                <a:schemeClr val="dk1"/>
              </a:buClr>
              <a:buSzPts val="3200"/>
              <a:buChar char="•"/>
              <a:defRPr sz="3200"/>
            </a:lvl1pPr>
            <a:lvl2pPr marL="914400" lvl="1" indent="-406400" algn="l">
              <a:lnSpc>
                <a:spcPct val="110000"/>
              </a:lnSpc>
              <a:spcBef>
                <a:spcPts val="500"/>
              </a:spcBef>
              <a:spcAft>
                <a:spcPts val="0"/>
              </a:spcAft>
              <a:buClr>
                <a:schemeClr val="dk1"/>
              </a:buClr>
              <a:buSzPts val="2800"/>
              <a:buChar char="•"/>
              <a:defRPr sz="2800"/>
            </a:lvl2pPr>
            <a:lvl3pPr marL="1371600" lvl="2" indent="-381000" algn="l">
              <a:lnSpc>
                <a:spcPct val="110000"/>
              </a:lnSpc>
              <a:spcBef>
                <a:spcPts val="500"/>
              </a:spcBef>
              <a:spcAft>
                <a:spcPts val="0"/>
              </a:spcAft>
              <a:buClr>
                <a:schemeClr val="dk1"/>
              </a:buClr>
              <a:buSzPts val="2400"/>
              <a:buChar char="•"/>
              <a:defRPr sz="2400"/>
            </a:lvl3pPr>
            <a:lvl4pPr marL="1828800" lvl="3" indent="-355600" algn="l">
              <a:lnSpc>
                <a:spcPct val="110000"/>
              </a:lnSpc>
              <a:spcBef>
                <a:spcPts val="500"/>
              </a:spcBef>
              <a:spcAft>
                <a:spcPts val="0"/>
              </a:spcAft>
              <a:buClr>
                <a:schemeClr val="dk1"/>
              </a:buClr>
              <a:buSzPts val="2000"/>
              <a:buChar char="•"/>
              <a:defRPr sz="2000"/>
            </a:lvl4pPr>
            <a:lvl5pPr marL="2286000" lvl="4" indent="-355600" algn="l">
              <a:lnSpc>
                <a:spcPct val="11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46"/>
          <p:cNvSpPr txBox="1">
            <a:spLocks noGrp="1"/>
          </p:cNvSpPr>
          <p:nvPr>
            <p:ph type="body" idx="2"/>
          </p:nvPr>
        </p:nvSpPr>
        <p:spPr>
          <a:xfrm>
            <a:off x="704088" y="2551176"/>
            <a:ext cx="4093599" cy="331927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1600"/>
              <a:buNone/>
              <a:defRPr sz="1600"/>
            </a:lvl1pPr>
            <a:lvl2pPr marL="914400" lvl="1" indent="-228600" algn="l">
              <a:lnSpc>
                <a:spcPct val="110000"/>
              </a:lnSpc>
              <a:spcBef>
                <a:spcPts val="500"/>
              </a:spcBef>
              <a:spcAft>
                <a:spcPts val="0"/>
              </a:spcAft>
              <a:buClr>
                <a:schemeClr val="dk1"/>
              </a:buClr>
              <a:buSzPts val="1400"/>
              <a:buNone/>
              <a:defRPr sz="1400"/>
            </a:lvl2pPr>
            <a:lvl3pPr marL="1371600" lvl="2" indent="-228600" algn="l">
              <a:lnSpc>
                <a:spcPct val="110000"/>
              </a:lnSpc>
              <a:spcBef>
                <a:spcPts val="500"/>
              </a:spcBef>
              <a:spcAft>
                <a:spcPts val="0"/>
              </a:spcAft>
              <a:buClr>
                <a:schemeClr val="dk1"/>
              </a:buClr>
              <a:buSzPts val="1200"/>
              <a:buNone/>
              <a:defRPr sz="1200"/>
            </a:lvl3pPr>
            <a:lvl4pPr marL="1828800" lvl="3" indent="-228600" algn="l">
              <a:lnSpc>
                <a:spcPct val="110000"/>
              </a:lnSpc>
              <a:spcBef>
                <a:spcPts val="500"/>
              </a:spcBef>
              <a:spcAft>
                <a:spcPts val="0"/>
              </a:spcAft>
              <a:buClr>
                <a:schemeClr val="dk1"/>
              </a:buClr>
              <a:buSzPts val="1000"/>
              <a:buNone/>
              <a:defRPr sz="1000"/>
            </a:lvl4pPr>
            <a:lvl5pPr marL="2286000" lvl="4" indent="-228600" algn="l">
              <a:lnSpc>
                <a:spcPct val="11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46"/>
          <p:cNvSpPr txBox="1">
            <a:spLocks noGrp="1"/>
          </p:cNvSpPr>
          <p:nvPr>
            <p:ph type="dt" idx="10"/>
          </p:nvPr>
        </p:nvSpPr>
        <p:spPr>
          <a:xfrm>
            <a:off x="8369448" y="6356350"/>
            <a:ext cx="254956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6"/>
          <p:cNvSpPr txBox="1">
            <a:spLocks noGrp="1"/>
          </p:cNvSpPr>
          <p:nvPr>
            <p:ph type="ftr" idx="11"/>
          </p:nvPr>
        </p:nvSpPr>
        <p:spPr>
          <a:xfrm>
            <a:off x="704088" y="6356350"/>
            <a:ext cx="453972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6"/>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47"/>
          <p:cNvSpPr txBox="1">
            <a:spLocks noGrp="1"/>
          </p:cNvSpPr>
          <p:nvPr>
            <p:ph type="title"/>
          </p:nvPr>
        </p:nvSpPr>
        <p:spPr>
          <a:xfrm>
            <a:off x="704088" y="1066800"/>
            <a:ext cx="4103431" cy="131752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3200"/>
              <a:buFont typeface="Open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7"/>
          <p:cNvSpPr>
            <a:spLocks noGrp="1"/>
          </p:cNvSpPr>
          <p:nvPr>
            <p:ph type="pic" idx="2"/>
          </p:nvPr>
        </p:nvSpPr>
        <p:spPr>
          <a:xfrm>
            <a:off x="5183188" y="1066800"/>
            <a:ext cx="6172200" cy="4794250"/>
          </a:xfrm>
          <a:prstGeom prst="rect">
            <a:avLst/>
          </a:prstGeom>
          <a:noFill/>
          <a:ln>
            <a:noFill/>
          </a:ln>
        </p:spPr>
      </p:sp>
      <p:sp>
        <p:nvSpPr>
          <p:cNvPr id="70" name="Google Shape;70;p47"/>
          <p:cNvSpPr txBox="1">
            <a:spLocks noGrp="1"/>
          </p:cNvSpPr>
          <p:nvPr>
            <p:ph type="body" idx="1"/>
          </p:nvPr>
        </p:nvSpPr>
        <p:spPr>
          <a:xfrm>
            <a:off x="704088" y="2552700"/>
            <a:ext cx="4103431" cy="33162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1600"/>
              <a:buNone/>
              <a:defRPr sz="1600"/>
            </a:lvl1pPr>
            <a:lvl2pPr marL="914400" lvl="1" indent="-228600" algn="l">
              <a:lnSpc>
                <a:spcPct val="110000"/>
              </a:lnSpc>
              <a:spcBef>
                <a:spcPts val="500"/>
              </a:spcBef>
              <a:spcAft>
                <a:spcPts val="0"/>
              </a:spcAft>
              <a:buClr>
                <a:schemeClr val="dk1"/>
              </a:buClr>
              <a:buSzPts val="1400"/>
              <a:buNone/>
              <a:defRPr sz="1400"/>
            </a:lvl2pPr>
            <a:lvl3pPr marL="1371600" lvl="2" indent="-228600" algn="l">
              <a:lnSpc>
                <a:spcPct val="110000"/>
              </a:lnSpc>
              <a:spcBef>
                <a:spcPts val="500"/>
              </a:spcBef>
              <a:spcAft>
                <a:spcPts val="0"/>
              </a:spcAft>
              <a:buClr>
                <a:schemeClr val="dk1"/>
              </a:buClr>
              <a:buSzPts val="1200"/>
              <a:buNone/>
              <a:defRPr sz="1200"/>
            </a:lvl3pPr>
            <a:lvl4pPr marL="1828800" lvl="3" indent="-228600" algn="l">
              <a:lnSpc>
                <a:spcPct val="110000"/>
              </a:lnSpc>
              <a:spcBef>
                <a:spcPts val="500"/>
              </a:spcBef>
              <a:spcAft>
                <a:spcPts val="0"/>
              </a:spcAft>
              <a:buClr>
                <a:schemeClr val="dk1"/>
              </a:buClr>
              <a:buSzPts val="1000"/>
              <a:buNone/>
              <a:defRPr sz="1000"/>
            </a:lvl4pPr>
            <a:lvl5pPr marL="2286000" lvl="4" indent="-228600" algn="l">
              <a:lnSpc>
                <a:spcPct val="11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47"/>
          <p:cNvSpPr txBox="1">
            <a:spLocks noGrp="1"/>
          </p:cNvSpPr>
          <p:nvPr>
            <p:ph type="dt" idx="10"/>
          </p:nvPr>
        </p:nvSpPr>
        <p:spPr>
          <a:xfrm>
            <a:off x="8369448" y="6356350"/>
            <a:ext cx="254956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7"/>
          <p:cNvSpPr txBox="1">
            <a:spLocks noGrp="1"/>
          </p:cNvSpPr>
          <p:nvPr>
            <p:ph type="ftr" idx="11"/>
          </p:nvPr>
        </p:nvSpPr>
        <p:spPr>
          <a:xfrm>
            <a:off x="704088" y="6356350"/>
            <a:ext cx="453972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7"/>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dk1"/>
              </a:buClr>
              <a:buSzPts val="4000"/>
              <a:buFont typeface="Open Sans"/>
              <a:buNone/>
              <a:defRPr sz="40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8"/>
          <p:cNvSpPr txBox="1">
            <a:spLocks noGrp="1"/>
          </p:cNvSpPr>
          <p:nvPr>
            <p:ph type="body" idx="1"/>
          </p:nvPr>
        </p:nvSpPr>
        <p:spPr>
          <a:xfrm>
            <a:off x="700635" y="2221992"/>
            <a:ext cx="10691265" cy="373989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0000"/>
              </a:lnSpc>
              <a:spcBef>
                <a:spcPts val="10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1pPr>
            <a:lvl2pPr marL="914400" marR="0" lvl="1" indent="-342900" algn="l" rtl="0">
              <a:lnSpc>
                <a:spcPct val="11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Lustria"/>
                <a:ea typeface="Lustria"/>
                <a:cs typeface="Lustria"/>
                <a:sym typeface="Lustria"/>
              </a:defRPr>
            </a:lvl3pPr>
            <a:lvl4pPr marL="1828800" marR="0" lvl="3" indent="-317500" algn="l" rtl="0">
              <a:lnSpc>
                <a:spcPct val="110000"/>
              </a:lnSpc>
              <a:spcBef>
                <a:spcPts val="500"/>
              </a:spcBef>
              <a:spcAft>
                <a:spcPts val="0"/>
              </a:spcAft>
              <a:buClr>
                <a:schemeClr val="dk1"/>
              </a:buClr>
              <a:buSzPts val="1400"/>
              <a:buFont typeface="Arial"/>
              <a:buChar char="•"/>
              <a:defRPr sz="1400" b="0" i="0" u="none" strike="noStrike" cap="none">
                <a:solidFill>
                  <a:schemeClr val="dk1"/>
                </a:solidFill>
                <a:latin typeface="Lustria"/>
                <a:ea typeface="Lustria"/>
                <a:cs typeface="Lustria"/>
                <a:sym typeface="Lustria"/>
              </a:defRPr>
            </a:lvl4pPr>
            <a:lvl5pPr marL="2286000" marR="0" lvl="4" indent="-317500" algn="l" rtl="0">
              <a:lnSpc>
                <a:spcPct val="110000"/>
              </a:lnSpc>
              <a:spcBef>
                <a:spcPts val="500"/>
              </a:spcBef>
              <a:spcAft>
                <a:spcPts val="0"/>
              </a:spcAft>
              <a:buClr>
                <a:schemeClr val="dk1"/>
              </a:buClr>
              <a:buSzPts val="1400"/>
              <a:buFont typeface="Arial"/>
              <a:buChar char="•"/>
              <a:defRPr sz="1400" b="0" i="0" u="none" strike="noStrike" cap="none">
                <a:solidFill>
                  <a:schemeClr val="dk1"/>
                </a:solidFill>
                <a:latin typeface="Lustria"/>
                <a:ea typeface="Lustria"/>
                <a:cs typeface="Lustria"/>
                <a:sym typeface="Lustr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9pPr>
          </a:lstStyle>
          <a:p>
            <a:endParaRPr/>
          </a:p>
        </p:txBody>
      </p:sp>
      <p:sp>
        <p:nvSpPr>
          <p:cNvPr id="12" name="Google Shape;12;p38"/>
          <p:cNvSpPr txBox="1">
            <a:spLocks noGrp="1"/>
          </p:cNvSpPr>
          <p:nvPr>
            <p:ph type="dt" idx="10"/>
          </p:nvPr>
        </p:nvSpPr>
        <p:spPr>
          <a:xfrm>
            <a:off x="8369448" y="6356350"/>
            <a:ext cx="2549564"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9pPr>
          </a:lstStyle>
          <a:p>
            <a:endParaRPr/>
          </a:p>
        </p:txBody>
      </p:sp>
      <p:sp>
        <p:nvSpPr>
          <p:cNvPr id="13" name="Google Shape;13;p38"/>
          <p:cNvSpPr txBox="1">
            <a:spLocks noGrp="1"/>
          </p:cNvSpPr>
          <p:nvPr>
            <p:ph type="ftr" idx="11"/>
          </p:nvPr>
        </p:nvSpPr>
        <p:spPr>
          <a:xfrm>
            <a:off x="704088" y="6356350"/>
            <a:ext cx="453972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9pPr>
          </a:lstStyle>
          <a:p>
            <a:endParaRPr/>
          </a:p>
        </p:txBody>
      </p:sp>
      <p:sp>
        <p:nvSpPr>
          <p:cNvPr id="14" name="Google Shape;14;p38"/>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GB"/>
              <a:t>‹#›</a:t>
            </a:fld>
            <a:endParaRPr/>
          </a:p>
        </p:txBody>
      </p:sp>
      <p:cxnSp>
        <p:nvCxnSpPr>
          <p:cNvPr id="15" name="Google Shape;15;p38"/>
          <p:cNvCxnSpPr/>
          <p:nvPr/>
        </p:nvCxnSpPr>
        <p:spPr>
          <a:xfrm>
            <a:off x="800100" y="723900"/>
            <a:ext cx="10591800" cy="0"/>
          </a:xfrm>
          <a:prstGeom prst="straightConnector1">
            <a:avLst/>
          </a:prstGeom>
          <a:noFill/>
          <a:ln w="44450" cap="flat" cmpd="sng">
            <a:solidFill>
              <a:schemeClr val="dk1"/>
            </a:solidFill>
            <a:prstDash val="solid"/>
            <a:miter lim="800000"/>
            <a:headEnd type="none" w="sm" len="sm"/>
            <a:tailEnd type="none" w="sm" len="sm"/>
          </a:ln>
        </p:spPr>
      </p:cxnSp>
      <p:cxnSp>
        <p:nvCxnSpPr>
          <p:cNvPr id="16" name="Google Shape;16;p38"/>
          <p:cNvCxnSpPr/>
          <p:nvPr/>
        </p:nvCxnSpPr>
        <p:spPr>
          <a:xfrm>
            <a:off x="800100" y="6142781"/>
            <a:ext cx="10591800" cy="0"/>
          </a:xfrm>
          <a:prstGeom prst="straightConnector1">
            <a:avLst/>
          </a:prstGeom>
          <a:noFill/>
          <a:ln w="12700" cap="flat" cmpd="sng">
            <a:solidFill>
              <a:schemeClr val="dk1"/>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stria"/>
              <a:ea typeface="Lustria"/>
              <a:cs typeface="Lustria"/>
              <a:sym typeface="Lustria"/>
            </a:endParaRPr>
          </a:p>
        </p:txBody>
      </p:sp>
      <p:cxnSp>
        <p:nvCxnSpPr>
          <p:cNvPr id="92" name="Google Shape;92;p1"/>
          <p:cNvCxnSpPr/>
          <p:nvPr/>
        </p:nvCxnSpPr>
        <p:spPr>
          <a:xfrm>
            <a:off x="800100" y="4555080"/>
            <a:ext cx="10591800" cy="0"/>
          </a:xfrm>
          <a:prstGeom prst="straightConnector1">
            <a:avLst/>
          </a:prstGeom>
          <a:noFill/>
          <a:ln w="44450" cap="flat" cmpd="sng">
            <a:solidFill>
              <a:schemeClr val="dk1"/>
            </a:solidFill>
            <a:prstDash val="solid"/>
            <a:miter lim="800000"/>
            <a:headEnd type="none" w="sm" len="sm"/>
            <a:tailEnd type="none" w="sm" len="sm"/>
          </a:ln>
        </p:spPr>
      </p:cxnSp>
      <p:pic>
        <p:nvPicPr>
          <p:cNvPr id="93" name="Google Shape;93;p1" descr="A marble with brown and aqua colours"/>
          <p:cNvPicPr preferRelativeResize="0"/>
          <p:nvPr/>
        </p:nvPicPr>
        <p:blipFill rotWithShape="1">
          <a:blip r:embed="rId3">
            <a:alphaModFix/>
          </a:blip>
          <a:srcRect t="18559" r="2" b="30350"/>
          <a:stretch/>
        </p:blipFill>
        <p:spPr>
          <a:xfrm>
            <a:off x="800100" y="712915"/>
            <a:ext cx="10591800" cy="3842162"/>
          </a:xfrm>
          <a:prstGeom prst="rect">
            <a:avLst/>
          </a:prstGeom>
          <a:noFill/>
          <a:ln>
            <a:noFill/>
          </a:ln>
        </p:spPr>
      </p:pic>
      <p:sp>
        <p:nvSpPr>
          <p:cNvPr id="94" name="Google Shape;94;p1"/>
          <p:cNvSpPr txBox="1">
            <a:spLocks noGrp="1"/>
          </p:cNvSpPr>
          <p:nvPr>
            <p:ph type="ctrTitle"/>
          </p:nvPr>
        </p:nvSpPr>
        <p:spPr>
          <a:xfrm>
            <a:off x="703400" y="4702835"/>
            <a:ext cx="10801350" cy="97877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5400"/>
              <a:buFont typeface="Open Sans"/>
              <a:buNone/>
            </a:pPr>
            <a:r>
              <a:rPr lang="en-GB">
                <a:latin typeface="Lustria"/>
                <a:ea typeface="Lustria"/>
                <a:cs typeface="Lustria"/>
                <a:sym typeface="Lustria"/>
              </a:rPr>
              <a:t>PSYCHOSIS</a:t>
            </a:r>
            <a:endParaRPr>
              <a:latin typeface="Lustria"/>
              <a:ea typeface="Lustria"/>
              <a:cs typeface="Lustria"/>
              <a:sym typeface="Lustria"/>
            </a:endParaRPr>
          </a:p>
        </p:txBody>
      </p:sp>
      <p:sp>
        <p:nvSpPr>
          <p:cNvPr id="95" name="Google Shape;95;p1"/>
          <p:cNvSpPr txBox="1">
            <a:spLocks noGrp="1"/>
          </p:cNvSpPr>
          <p:nvPr>
            <p:ph type="subTitle" idx="1"/>
          </p:nvPr>
        </p:nvSpPr>
        <p:spPr>
          <a:xfrm>
            <a:off x="723064" y="5717566"/>
            <a:ext cx="9470954" cy="72133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1200"/>
              <a:buNone/>
            </a:pPr>
            <a:r>
              <a:rPr lang="en-GB" sz="1200" b="1" dirty="0"/>
              <a:t>Dr Dapo Olafimihan</a:t>
            </a:r>
            <a:br>
              <a:rPr lang="en-GB" sz="1000" dirty="0"/>
            </a:br>
            <a:r>
              <a:rPr lang="en-GB" sz="1000" b="1" dirty="0">
                <a:solidFill>
                  <a:srgbClr val="A27451"/>
                </a:solidFill>
              </a:rPr>
              <a:t>Clinical Psychologist</a:t>
            </a:r>
            <a:br>
              <a:rPr lang="en-GB" sz="1000" b="1" dirty="0">
                <a:solidFill>
                  <a:srgbClr val="A27451"/>
                </a:solidFill>
              </a:rPr>
            </a:br>
            <a:endParaRPr b="1" dirty="0">
              <a:solidFill>
                <a:srgbClr val="A27451"/>
              </a:solidFill>
            </a:endParaRPr>
          </a:p>
        </p:txBody>
      </p:sp>
      <p:sp>
        <p:nvSpPr>
          <p:cNvPr id="96" name="Google Shape;96;p1"/>
          <p:cNvSpPr txBox="1"/>
          <p:nvPr/>
        </p:nvSpPr>
        <p:spPr>
          <a:xfrm>
            <a:off x="7117071" y="3937762"/>
            <a:ext cx="3867048" cy="945769"/>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accent2"/>
              </a:buClr>
              <a:buSzPts val="2200"/>
              <a:buFont typeface="Noto Sans Symbols"/>
              <a:buNone/>
            </a:pPr>
            <a:endParaRPr sz="2200" b="0" i="0" u="none" strike="noStrike" cap="none">
              <a:solidFill>
                <a:schemeClr val="dk2"/>
              </a:solidFill>
              <a:latin typeface="Lustria"/>
              <a:ea typeface="Lustria"/>
              <a:cs typeface="Lustria"/>
              <a:sym typeface="Lustria"/>
            </a:endParaRPr>
          </a:p>
        </p:txBody>
      </p:sp>
      <p:pic>
        <p:nvPicPr>
          <p:cNvPr id="5" name="Picture 4">
            <a:extLst>
              <a:ext uri="{FF2B5EF4-FFF2-40B4-BE49-F238E27FC236}">
                <a16:creationId xmlns:a16="http://schemas.microsoft.com/office/drawing/2014/main" id="{CF4570A3-2117-1D72-8142-FC243E89FE3C}"/>
              </a:ext>
            </a:extLst>
          </p:cNvPr>
          <p:cNvPicPr>
            <a:picLocks noChangeAspect="1"/>
          </p:cNvPicPr>
          <p:nvPr/>
        </p:nvPicPr>
        <p:blipFill>
          <a:blip r:embed="rId4"/>
          <a:stretch>
            <a:fillRect/>
          </a:stretch>
        </p:blipFill>
        <p:spPr>
          <a:xfrm>
            <a:off x="8037949" y="4702835"/>
            <a:ext cx="3670692" cy="15968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stria"/>
              <a:ea typeface="Lustria"/>
              <a:cs typeface="Lustria"/>
              <a:sym typeface="Lustria"/>
            </a:endParaRPr>
          </a:p>
        </p:txBody>
      </p:sp>
      <p:pic>
        <p:nvPicPr>
          <p:cNvPr id="164" name="Google Shape;164;p9" descr="A person with a face paint"/>
          <p:cNvPicPr preferRelativeResize="0"/>
          <p:nvPr/>
        </p:nvPicPr>
        <p:blipFill rotWithShape="1">
          <a:blip r:embed="rId3">
            <a:alphaModFix/>
          </a:blip>
          <a:srcRect l="4000" r="297"/>
          <a:stretch/>
        </p:blipFill>
        <p:spPr>
          <a:xfrm>
            <a:off x="20" y="-1"/>
            <a:ext cx="4663420" cy="6858001"/>
          </a:xfrm>
          <a:prstGeom prst="rect">
            <a:avLst/>
          </a:prstGeom>
          <a:noFill/>
          <a:ln>
            <a:noFill/>
          </a:ln>
        </p:spPr>
      </p:pic>
      <p:sp>
        <p:nvSpPr>
          <p:cNvPr id="165" name="Google Shape;165;p9"/>
          <p:cNvSpPr txBox="1">
            <a:spLocks noGrp="1"/>
          </p:cNvSpPr>
          <p:nvPr>
            <p:ph type="body" idx="1"/>
          </p:nvPr>
        </p:nvSpPr>
        <p:spPr>
          <a:xfrm>
            <a:off x="5134356" y="1942592"/>
            <a:ext cx="6236208" cy="3941064"/>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2400"/>
              <a:buChar char="•"/>
            </a:pPr>
            <a:r>
              <a:rPr lang="en-GB" sz="2400"/>
              <a:t>Folie á deux</a:t>
            </a:r>
            <a:endParaRPr/>
          </a:p>
          <a:p>
            <a:pPr marL="685800" lvl="1" indent="-228600" algn="l" rtl="0">
              <a:lnSpc>
                <a:spcPct val="110000"/>
              </a:lnSpc>
              <a:spcBef>
                <a:spcPts val="500"/>
              </a:spcBef>
              <a:spcAft>
                <a:spcPts val="0"/>
              </a:spcAft>
              <a:buClr>
                <a:schemeClr val="dk1"/>
              </a:buClr>
              <a:buSzPts val="2000"/>
              <a:buChar char="•"/>
            </a:pPr>
            <a:r>
              <a:rPr lang="en-GB" sz="2000"/>
              <a:t>Extremely rare, debated even (re-categorised in DSM-V), but there are some case examples of this. </a:t>
            </a:r>
            <a:br>
              <a:rPr lang="en-GB" sz="2000"/>
            </a:br>
            <a:br>
              <a:rPr lang="en-GB"/>
            </a:br>
            <a:br>
              <a:rPr lang="en-GB"/>
            </a:br>
            <a:br>
              <a:rPr lang="en-GB"/>
            </a:br>
            <a:endParaRPr/>
          </a:p>
        </p:txBody>
      </p:sp>
      <p:cxnSp>
        <p:nvCxnSpPr>
          <p:cNvPr id="166" name="Google Shape;166;p9"/>
          <p:cNvCxnSpPr/>
          <p:nvPr/>
        </p:nvCxnSpPr>
        <p:spPr>
          <a:xfrm>
            <a:off x="5346871" y="722376"/>
            <a:ext cx="1638300" cy="0"/>
          </a:xfrm>
          <a:prstGeom prst="straightConnector1">
            <a:avLst/>
          </a:prstGeom>
          <a:noFill/>
          <a:ln w="44450" cap="flat" cmpd="sng">
            <a:solidFill>
              <a:schemeClr val="dk1"/>
            </a:solidFill>
            <a:prstDash val="solid"/>
            <a:miter lim="800000"/>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1"/>
          <p:cNvSpPr txBox="1">
            <a:spLocks noGrp="1"/>
          </p:cNvSpPr>
          <p:nvPr>
            <p:ph type="title"/>
          </p:nvPr>
        </p:nvSpPr>
        <p:spPr>
          <a:xfrm>
            <a:off x="700636" y="914400"/>
            <a:ext cx="6837800" cy="1307592"/>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dk1"/>
              </a:buClr>
              <a:buSzPct val="100000"/>
              <a:buFont typeface="Open Sans"/>
              <a:buNone/>
            </a:pPr>
            <a:r>
              <a:rPr lang="en-GB">
                <a:latin typeface="Lustria"/>
                <a:ea typeface="Lustria"/>
                <a:cs typeface="Lustria"/>
                <a:sym typeface="Lustria"/>
              </a:rPr>
              <a:t>PSYCHOSIS: CULTURAL-HISTORICAL CONSIDERATIONS	</a:t>
            </a:r>
            <a:r>
              <a:rPr lang="en-GB"/>
              <a:t>	</a:t>
            </a:r>
            <a:endParaRPr/>
          </a:p>
        </p:txBody>
      </p:sp>
      <p:sp>
        <p:nvSpPr>
          <p:cNvPr id="173" name="Google Shape;173;p11"/>
          <p:cNvSpPr txBox="1">
            <a:spLocks noGrp="1"/>
          </p:cNvSpPr>
          <p:nvPr>
            <p:ph type="body" idx="1"/>
          </p:nvPr>
        </p:nvSpPr>
        <p:spPr>
          <a:xfrm>
            <a:off x="700635" y="2811438"/>
            <a:ext cx="10691265" cy="3150449"/>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2000"/>
              <a:buChar char="•"/>
            </a:pPr>
            <a:r>
              <a:rPr lang="en-GB"/>
              <a:t>‘Madness’</a:t>
            </a:r>
            <a:endParaRPr/>
          </a:p>
          <a:p>
            <a:pPr marL="228600" lvl="0" indent="-228600" algn="l" rtl="0">
              <a:lnSpc>
                <a:spcPct val="110000"/>
              </a:lnSpc>
              <a:spcBef>
                <a:spcPts val="1000"/>
              </a:spcBef>
              <a:spcAft>
                <a:spcPts val="0"/>
              </a:spcAft>
              <a:buClr>
                <a:schemeClr val="dk1"/>
              </a:buClr>
              <a:buSzPts val="2000"/>
              <a:buChar char="•"/>
            </a:pPr>
            <a:r>
              <a:rPr lang="en-GB"/>
              <a:t>Divinity </a:t>
            </a:r>
            <a:endParaRPr/>
          </a:p>
          <a:p>
            <a:pPr marL="228600" lvl="0" indent="-228600" algn="l" rtl="0">
              <a:lnSpc>
                <a:spcPct val="110000"/>
              </a:lnSpc>
              <a:spcBef>
                <a:spcPts val="1000"/>
              </a:spcBef>
              <a:spcAft>
                <a:spcPts val="0"/>
              </a:spcAft>
              <a:buClr>
                <a:schemeClr val="dk1"/>
              </a:buClr>
              <a:buSzPts val="2000"/>
              <a:buChar char="•"/>
            </a:pPr>
            <a:r>
              <a:rPr lang="en-GB"/>
              <a:t>Asylums</a:t>
            </a:r>
            <a:endParaRPr/>
          </a:p>
          <a:p>
            <a:pPr marL="228600" lvl="0" indent="-228600" algn="l" rtl="0">
              <a:lnSpc>
                <a:spcPct val="110000"/>
              </a:lnSpc>
              <a:spcBef>
                <a:spcPts val="1000"/>
              </a:spcBef>
              <a:spcAft>
                <a:spcPts val="0"/>
              </a:spcAft>
              <a:buClr>
                <a:schemeClr val="dk1"/>
              </a:buClr>
              <a:buSzPts val="2000"/>
              <a:buChar char="•"/>
            </a:pPr>
            <a:r>
              <a:rPr lang="en-GB"/>
              <a:t>Racial disparities in the UK</a:t>
            </a:r>
            <a:endParaRPr/>
          </a:p>
          <a:p>
            <a:pPr marL="0" lvl="0" indent="0" algn="l" rtl="0">
              <a:lnSpc>
                <a:spcPct val="110000"/>
              </a:lnSpc>
              <a:spcBef>
                <a:spcPts val="1000"/>
              </a:spcBef>
              <a:spcAft>
                <a:spcPts val="0"/>
              </a:spcAft>
              <a:buClr>
                <a:schemeClr val="dk1"/>
              </a:buClr>
              <a:buSzPts val="2000"/>
              <a:buNone/>
            </a:pPr>
            <a:endParaRPr/>
          </a:p>
          <a:p>
            <a:pPr marL="228600" lvl="0" indent="-101600" algn="l" rtl="0">
              <a:lnSpc>
                <a:spcPct val="110000"/>
              </a:lnSpc>
              <a:spcBef>
                <a:spcPts val="1000"/>
              </a:spcBef>
              <a:spcAft>
                <a:spcPts val="0"/>
              </a:spcAft>
              <a:buClr>
                <a:schemeClr val="dk1"/>
              </a:buClr>
              <a:buSzPts val="2000"/>
              <a:buNone/>
            </a:pPr>
            <a:endParaRPr/>
          </a:p>
        </p:txBody>
      </p:sp>
      <p:pic>
        <p:nvPicPr>
          <p:cNvPr id="174" name="Google Shape;174;p11" descr="A person looking at the camera&#10;&#10;Description automatically generated"/>
          <p:cNvPicPr preferRelativeResize="0"/>
          <p:nvPr/>
        </p:nvPicPr>
        <p:blipFill rotWithShape="1">
          <a:blip r:embed="rId3">
            <a:alphaModFix/>
          </a:blip>
          <a:srcRect/>
          <a:stretch/>
        </p:blipFill>
        <p:spPr>
          <a:xfrm>
            <a:off x="7812789" y="1120295"/>
            <a:ext cx="1468513" cy="2203394"/>
          </a:xfrm>
          <a:prstGeom prst="rect">
            <a:avLst/>
          </a:prstGeom>
          <a:noFill/>
          <a:ln>
            <a:noFill/>
          </a:ln>
        </p:spPr>
      </p:pic>
      <p:pic>
        <p:nvPicPr>
          <p:cNvPr id="175" name="Google Shape;175;p11" descr="A group of people standing in front of a red and white background&#10;&#10;Description automatically generated"/>
          <p:cNvPicPr preferRelativeResize="0"/>
          <p:nvPr/>
        </p:nvPicPr>
        <p:blipFill rotWithShape="1">
          <a:blip r:embed="rId4">
            <a:alphaModFix/>
          </a:blip>
          <a:srcRect/>
          <a:stretch/>
        </p:blipFill>
        <p:spPr>
          <a:xfrm flipH="1">
            <a:off x="9281301" y="2058704"/>
            <a:ext cx="1468513" cy="2203394"/>
          </a:xfrm>
          <a:prstGeom prst="rect">
            <a:avLst/>
          </a:prstGeom>
          <a:noFill/>
          <a:ln>
            <a:noFill/>
          </a:ln>
        </p:spPr>
      </p:pic>
      <p:pic>
        <p:nvPicPr>
          <p:cNvPr id="176" name="Google Shape;176;p11" descr="A poster for a movie&#10;&#10;Description automatically generated"/>
          <p:cNvPicPr preferRelativeResize="0"/>
          <p:nvPr/>
        </p:nvPicPr>
        <p:blipFill rotWithShape="1">
          <a:blip r:embed="rId5">
            <a:alphaModFix/>
          </a:blip>
          <a:srcRect/>
          <a:stretch/>
        </p:blipFill>
        <p:spPr>
          <a:xfrm>
            <a:off x="6343860" y="2691197"/>
            <a:ext cx="1468929" cy="2203394"/>
          </a:xfrm>
          <a:prstGeom prst="rect">
            <a:avLst/>
          </a:prstGeom>
          <a:noFill/>
          <a:ln>
            <a:noFill/>
          </a:ln>
        </p:spPr>
      </p:pic>
      <p:pic>
        <p:nvPicPr>
          <p:cNvPr id="177" name="Google Shape;177;p11" descr="A person and person with their hand up&#10;&#10;Description automatically generated"/>
          <p:cNvPicPr preferRelativeResize="0"/>
          <p:nvPr/>
        </p:nvPicPr>
        <p:blipFill rotWithShape="1">
          <a:blip r:embed="rId6">
            <a:alphaModFix/>
          </a:blip>
          <a:srcRect/>
          <a:stretch/>
        </p:blipFill>
        <p:spPr>
          <a:xfrm>
            <a:off x="7812580" y="3253146"/>
            <a:ext cx="1468513" cy="2203394"/>
          </a:xfrm>
          <a:prstGeom prst="rect">
            <a:avLst/>
          </a:prstGeom>
          <a:noFill/>
          <a:ln>
            <a:noFill/>
          </a:ln>
        </p:spPr>
      </p:pic>
      <p:pic>
        <p:nvPicPr>
          <p:cNvPr id="178" name="Google Shape;178;p11" descr="A person looking up with his head up&#10;&#10;Description automatically generated"/>
          <p:cNvPicPr preferRelativeResize="0"/>
          <p:nvPr/>
        </p:nvPicPr>
        <p:blipFill rotWithShape="1">
          <a:blip r:embed="rId7">
            <a:alphaModFix/>
          </a:blip>
          <a:srcRect/>
          <a:stretch/>
        </p:blipFill>
        <p:spPr>
          <a:xfrm>
            <a:off x="9281093" y="4238625"/>
            <a:ext cx="1743075" cy="2619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0"/>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t>CULTURAL CONSIDERATIONS: SPIRITUALITY</a:t>
            </a:r>
            <a:endParaRPr/>
          </a:p>
        </p:txBody>
      </p:sp>
      <p:sp>
        <p:nvSpPr>
          <p:cNvPr id="185" name="Google Shape;185;p30"/>
          <p:cNvSpPr txBox="1">
            <a:spLocks noGrp="1"/>
          </p:cNvSpPr>
          <p:nvPr>
            <p:ph type="body" idx="1"/>
          </p:nvPr>
        </p:nvSpPr>
        <p:spPr>
          <a:xfrm>
            <a:off x="700635" y="2221992"/>
            <a:ext cx="10691265" cy="3739896"/>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endParaRPr/>
          </a:p>
          <a:p>
            <a:pPr marL="228600" lvl="0" indent="-228600" algn="l" rtl="0">
              <a:lnSpc>
                <a:spcPct val="110000"/>
              </a:lnSpc>
              <a:spcBef>
                <a:spcPts val="0"/>
              </a:spcBef>
              <a:spcAft>
                <a:spcPts val="0"/>
              </a:spcAft>
              <a:buClr>
                <a:schemeClr val="dk1"/>
              </a:buClr>
              <a:buSzPts val="2000"/>
              <a:buChar char="•"/>
            </a:pPr>
            <a:r>
              <a:rPr lang="en-GB"/>
              <a:t>Reflections in religious texts</a:t>
            </a:r>
            <a:br>
              <a:rPr lang="en-GB"/>
            </a:br>
            <a:endParaRPr/>
          </a:p>
          <a:p>
            <a:pPr marL="228600" lvl="0" indent="-228600" algn="l" rtl="0">
              <a:lnSpc>
                <a:spcPct val="110000"/>
              </a:lnSpc>
              <a:spcBef>
                <a:spcPts val="0"/>
              </a:spcBef>
              <a:spcAft>
                <a:spcPts val="0"/>
              </a:spcAft>
              <a:buClr>
                <a:schemeClr val="dk1"/>
              </a:buClr>
              <a:buSzPts val="2000"/>
              <a:buChar char="•"/>
            </a:pPr>
            <a:r>
              <a:rPr lang="en-GB"/>
              <a:t>Hearing from God? </a:t>
            </a:r>
            <a:endParaRPr/>
          </a:p>
          <a:p>
            <a:pPr marL="228600" lvl="0" indent="-228600" algn="l" rtl="0">
              <a:lnSpc>
                <a:spcPct val="110000"/>
              </a:lnSpc>
              <a:spcBef>
                <a:spcPts val="1000"/>
              </a:spcBef>
              <a:spcAft>
                <a:spcPts val="0"/>
              </a:spcAft>
              <a:buClr>
                <a:schemeClr val="dk1"/>
              </a:buClr>
              <a:buSzPts val="2000"/>
              <a:buChar char="•"/>
            </a:pPr>
            <a:r>
              <a:rPr lang="en-GB"/>
              <a:t>Hearing from dead relatives?</a:t>
            </a:r>
            <a:endParaRPr/>
          </a:p>
          <a:p>
            <a:pPr marL="228600" lvl="0" indent="-228600" algn="l" rtl="0">
              <a:lnSpc>
                <a:spcPct val="110000"/>
              </a:lnSpc>
              <a:spcBef>
                <a:spcPts val="1000"/>
              </a:spcBef>
              <a:spcAft>
                <a:spcPts val="0"/>
              </a:spcAft>
              <a:buClr>
                <a:schemeClr val="dk1"/>
              </a:buClr>
              <a:buSzPts val="2000"/>
              <a:buChar char="•"/>
            </a:pPr>
            <a:r>
              <a:rPr lang="en-GB"/>
              <a:t>Delusions of healing?</a:t>
            </a:r>
            <a:endParaRPr/>
          </a:p>
          <a:p>
            <a:pPr marL="685800" lvl="1" indent="-114300" algn="l" rtl="0">
              <a:lnSpc>
                <a:spcPct val="110000"/>
              </a:lnSpc>
              <a:spcBef>
                <a:spcPts val="500"/>
              </a:spcBef>
              <a:spcAft>
                <a:spcPts val="0"/>
              </a:spcAft>
              <a:buClr>
                <a:schemeClr val="dk1"/>
              </a:buClr>
              <a:buSzPts val="1800"/>
              <a:buNone/>
            </a:pPr>
            <a:endParaRPr/>
          </a:p>
          <a:p>
            <a:pPr marL="228600" lvl="0" indent="-101600" algn="l" rtl="0">
              <a:lnSpc>
                <a:spcPct val="110000"/>
              </a:lnSpc>
              <a:spcBef>
                <a:spcPts val="1000"/>
              </a:spcBef>
              <a:spcAft>
                <a:spcPts val="0"/>
              </a:spcAft>
              <a:buClr>
                <a:schemeClr val="dk1"/>
              </a:buClr>
              <a:buSzPts val="20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30b0774212a_0_0"/>
          <p:cNvSpPr txBox="1">
            <a:spLocks noGrp="1"/>
          </p:cNvSpPr>
          <p:nvPr>
            <p:ph type="title"/>
          </p:nvPr>
        </p:nvSpPr>
        <p:spPr>
          <a:xfrm>
            <a:off x="715383" y="1709738"/>
            <a:ext cx="10632067" cy="285273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6000"/>
              <a:buNone/>
            </a:pPr>
            <a:r>
              <a:rPr lang="en-GB"/>
              <a:t>TREATMENT IN UK MH SERVICES</a:t>
            </a:r>
            <a:endParaRPr/>
          </a:p>
        </p:txBody>
      </p:sp>
      <p:sp>
        <p:nvSpPr>
          <p:cNvPr id="192" name="Google Shape;192;g30b0774212a_0_0"/>
          <p:cNvSpPr txBox="1">
            <a:spLocks noGrp="1"/>
          </p:cNvSpPr>
          <p:nvPr>
            <p:ph type="body" idx="1"/>
          </p:nvPr>
        </p:nvSpPr>
        <p:spPr>
          <a:xfrm>
            <a:off x="715383" y="4589463"/>
            <a:ext cx="10632067"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110000"/>
              </a:lnSpc>
              <a:spcBef>
                <a:spcPts val="1000"/>
              </a:spcBef>
              <a:spcAft>
                <a:spcPts val="0"/>
              </a:spcAft>
              <a:buClr>
                <a:srgbClr val="888888"/>
              </a:buClr>
              <a:buSzPts val="24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2"/>
          <p:cNvSpPr txBox="1">
            <a:spLocks noGrp="1"/>
          </p:cNvSpPr>
          <p:nvPr>
            <p:ph type="title"/>
          </p:nvPr>
        </p:nvSpPr>
        <p:spPr>
          <a:xfrm>
            <a:off x="700635" y="914400"/>
            <a:ext cx="10691265" cy="1041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latin typeface="Lustria"/>
                <a:ea typeface="Lustria"/>
                <a:cs typeface="Lustria"/>
                <a:sym typeface="Lustria"/>
              </a:rPr>
              <a:t>HISTORY OF DIAGNOSIS &amp; TREATMENT</a:t>
            </a:r>
            <a:endParaRPr>
              <a:latin typeface="Lustria"/>
              <a:ea typeface="Lustria"/>
              <a:cs typeface="Lustria"/>
              <a:sym typeface="Lustria"/>
            </a:endParaRPr>
          </a:p>
        </p:txBody>
      </p:sp>
      <p:sp>
        <p:nvSpPr>
          <p:cNvPr id="199" name="Google Shape;199;p12"/>
          <p:cNvSpPr txBox="1">
            <a:spLocks noGrp="1"/>
          </p:cNvSpPr>
          <p:nvPr>
            <p:ph type="body" idx="1"/>
          </p:nvPr>
        </p:nvSpPr>
        <p:spPr>
          <a:xfrm>
            <a:off x="853036" y="2572513"/>
            <a:ext cx="1931107" cy="2329688"/>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2000"/>
              <a:buChar char="•"/>
            </a:pPr>
            <a:r>
              <a:rPr lang="en-GB"/>
              <a:t>Asylums</a:t>
            </a:r>
            <a:endParaRPr/>
          </a:p>
          <a:p>
            <a:pPr marL="0" lvl="0" indent="0" algn="l" rtl="0">
              <a:lnSpc>
                <a:spcPct val="110000"/>
              </a:lnSpc>
              <a:spcBef>
                <a:spcPts val="1000"/>
              </a:spcBef>
              <a:spcAft>
                <a:spcPts val="0"/>
              </a:spcAft>
              <a:buClr>
                <a:schemeClr val="dk1"/>
              </a:buClr>
              <a:buSzPts val="2000"/>
              <a:buNone/>
            </a:pPr>
            <a:r>
              <a:rPr lang="en-GB"/>
              <a:t>1808</a:t>
            </a:r>
            <a:endParaRPr/>
          </a:p>
        </p:txBody>
      </p:sp>
      <p:cxnSp>
        <p:nvCxnSpPr>
          <p:cNvPr id="200" name="Google Shape;200;p12"/>
          <p:cNvCxnSpPr/>
          <p:nvPr/>
        </p:nvCxnSpPr>
        <p:spPr>
          <a:xfrm>
            <a:off x="1244600" y="2032000"/>
            <a:ext cx="10058400" cy="0"/>
          </a:xfrm>
          <a:prstGeom prst="straightConnector1">
            <a:avLst/>
          </a:prstGeom>
          <a:noFill/>
          <a:ln w="79375" cap="flat" cmpd="sng">
            <a:solidFill>
              <a:srgbClr val="F3A60D"/>
            </a:solidFill>
            <a:prstDash val="solid"/>
            <a:miter lim="800000"/>
            <a:headEnd type="triangle" w="med" len="med"/>
            <a:tailEnd type="triangle" w="med" len="med"/>
          </a:ln>
        </p:spPr>
      </p:cxnSp>
      <p:sp>
        <p:nvSpPr>
          <p:cNvPr id="201" name="Google Shape;201;p12"/>
          <p:cNvSpPr txBox="1"/>
          <p:nvPr/>
        </p:nvSpPr>
        <p:spPr>
          <a:xfrm>
            <a:off x="6273800" y="2496312"/>
            <a:ext cx="2153641" cy="2372726"/>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10000"/>
              </a:lnSpc>
              <a:spcBef>
                <a:spcPts val="0"/>
              </a:spcBef>
              <a:spcAft>
                <a:spcPts val="0"/>
              </a:spcAft>
              <a:buClr>
                <a:schemeClr val="dk1"/>
              </a:buClr>
              <a:buSzPts val="2000"/>
              <a:buFont typeface="Arial"/>
              <a:buChar char="•"/>
            </a:pPr>
            <a:r>
              <a:rPr lang="en-GB" sz="2000" b="0" i="0" u="none" strike="noStrike" cap="none">
                <a:solidFill>
                  <a:schemeClr val="dk1"/>
                </a:solidFill>
                <a:latin typeface="Lustria"/>
                <a:ea typeface="Lustria"/>
                <a:cs typeface="Lustria"/>
                <a:sym typeface="Lustria"/>
              </a:rPr>
              <a:t>‘Care in the Community Policy’ (1980s/1990s) </a:t>
            </a:r>
            <a:endParaRPr/>
          </a:p>
        </p:txBody>
      </p:sp>
      <p:sp>
        <p:nvSpPr>
          <p:cNvPr id="202" name="Google Shape;202;p12"/>
          <p:cNvSpPr txBox="1"/>
          <p:nvPr/>
        </p:nvSpPr>
        <p:spPr>
          <a:xfrm>
            <a:off x="3171825" y="2496312"/>
            <a:ext cx="2439679" cy="232968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10000"/>
              </a:lnSpc>
              <a:spcBef>
                <a:spcPts val="0"/>
              </a:spcBef>
              <a:spcAft>
                <a:spcPts val="0"/>
              </a:spcAft>
              <a:buClr>
                <a:schemeClr val="dk1"/>
              </a:buClr>
              <a:buSzPts val="2000"/>
              <a:buFont typeface="Arial"/>
              <a:buChar char="•"/>
            </a:pPr>
            <a:r>
              <a:rPr lang="en-GB" sz="2000" b="0" i="0" u="none" strike="noStrike" cap="none" dirty="0">
                <a:solidFill>
                  <a:schemeClr val="dk1"/>
                </a:solidFill>
                <a:latin typeface="Lustria"/>
                <a:ea typeface="Lustria"/>
                <a:cs typeface="Lustria"/>
                <a:sym typeface="Lustria"/>
              </a:rPr>
              <a:t>Antipsychotics (France – 1952)</a:t>
            </a:r>
            <a:endParaRPr dirty="0"/>
          </a:p>
        </p:txBody>
      </p:sp>
      <p:sp>
        <p:nvSpPr>
          <p:cNvPr id="203" name="Google Shape;203;p12"/>
          <p:cNvSpPr txBox="1"/>
          <p:nvPr/>
        </p:nvSpPr>
        <p:spPr>
          <a:xfrm>
            <a:off x="9238259" y="2452046"/>
            <a:ext cx="2153641" cy="2372726"/>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10000"/>
              </a:lnSpc>
              <a:spcBef>
                <a:spcPts val="0"/>
              </a:spcBef>
              <a:spcAft>
                <a:spcPts val="0"/>
              </a:spcAft>
              <a:buClr>
                <a:schemeClr val="dk1"/>
              </a:buClr>
              <a:buSzPts val="2000"/>
              <a:buFont typeface="Arial"/>
              <a:buChar char="•"/>
            </a:pPr>
            <a:r>
              <a:rPr lang="en-GB" sz="2000" b="0" i="0" u="none" strike="noStrike" cap="none">
                <a:solidFill>
                  <a:schemeClr val="dk1"/>
                </a:solidFill>
                <a:latin typeface="Lustria"/>
                <a:ea typeface="Lustria"/>
                <a:cs typeface="Lustria"/>
                <a:sym typeface="Lustria"/>
              </a:rPr>
              <a:t>CMHT &amp; Secure services (shake up)</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3"/>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latin typeface="Lustria"/>
                <a:ea typeface="Lustria"/>
                <a:cs typeface="Lustria"/>
                <a:sym typeface="Lustria"/>
              </a:rPr>
              <a:t>SERVICES</a:t>
            </a:r>
            <a:endParaRPr>
              <a:latin typeface="Lustria"/>
              <a:ea typeface="Lustria"/>
              <a:cs typeface="Lustria"/>
              <a:sym typeface="Lustria"/>
            </a:endParaRPr>
          </a:p>
        </p:txBody>
      </p:sp>
      <p:sp>
        <p:nvSpPr>
          <p:cNvPr id="210" name="Google Shape;210;p13"/>
          <p:cNvSpPr txBox="1">
            <a:spLocks noGrp="1"/>
          </p:cNvSpPr>
          <p:nvPr>
            <p:ph type="body" idx="1"/>
          </p:nvPr>
        </p:nvSpPr>
        <p:spPr>
          <a:xfrm>
            <a:off x="700635" y="2221992"/>
            <a:ext cx="10691265" cy="3739896"/>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2000"/>
              <a:buChar char="•"/>
            </a:pPr>
            <a:r>
              <a:rPr lang="en-GB" dirty="0"/>
              <a:t>CMHT</a:t>
            </a:r>
          </a:p>
          <a:p>
            <a:pPr marL="228600" lvl="0" indent="-228600" algn="l" rtl="0">
              <a:lnSpc>
                <a:spcPct val="110000"/>
              </a:lnSpc>
              <a:spcBef>
                <a:spcPts val="0"/>
              </a:spcBef>
              <a:spcAft>
                <a:spcPts val="0"/>
              </a:spcAft>
              <a:buClr>
                <a:schemeClr val="dk1"/>
              </a:buClr>
              <a:buSzPts val="2000"/>
              <a:buChar char="•"/>
            </a:pPr>
            <a:r>
              <a:rPr lang="en-GB" dirty="0"/>
              <a:t>Acute Ward</a:t>
            </a:r>
          </a:p>
          <a:p>
            <a:pPr marL="0" lvl="0" indent="0" algn="l" rtl="0">
              <a:lnSpc>
                <a:spcPct val="110000"/>
              </a:lnSpc>
              <a:spcBef>
                <a:spcPts val="0"/>
              </a:spcBef>
              <a:spcAft>
                <a:spcPts val="0"/>
              </a:spcAft>
              <a:buClr>
                <a:schemeClr val="dk1"/>
              </a:buClr>
              <a:buSzPts val="2000"/>
              <a:buNone/>
            </a:pPr>
            <a:endParaRPr lang="en-GB" dirty="0"/>
          </a:p>
          <a:p>
            <a:pPr marL="0" lvl="0" indent="0" algn="l" rtl="0">
              <a:lnSpc>
                <a:spcPct val="110000"/>
              </a:lnSpc>
              <a:spcBef>
                <a:spcPts val="0"/>
              </a:spcBef>
              <a:spcAft>
                <a:spcPts val="0"/>
              </a:spcAft>
              <a:buClr>
                <a:schemeClr val="dk1"/>
              </a:buClr>
              <a:buSzPts val="2000"/>
              <a:buNone/>
            </a:pPr>
            <a:r>
              <a:rPr lang="en-GB" dirty="0"/>
              <a:t>Forensic services:</a:t>
            </a:r>
            <a:endParaRPr dirty="0"/>
          </a:p>
          <a:p>
            <a:pPr marL="228600" lvl="0" indent="-228600" algn="l" rtl="0">
              <a:lnSpc>
                <a:spcPct val="110000"/>
              </a:lnSpc>
              <a:spcBef>
                <a:spcPts val="1000"/>
              </a:spcBef>
              <a:spcAft>
                <a:spcPts val="0"/>
              </a:spcAft>
              <a:buClr>
                <a:schemeClr val="dk1"/>
              </a:buClr>
              <a:buSzPts val="2000"/>
              <a:buChar char="•"/>
            </a:pPr>
            <a:r>
              <a:rPr lang="en-GB" dirty="0"/>
              <a:t>Low &amp; Medium Secure Services</a:t>
            </a:r>
          </a:p>
          <a:p>
            <a:pPr marL="228600" lvl="0" indent="-228600" algn="l" rtl="0">
              <a:lnSpc>
                <a:spcPct val="110000"/>
              </a:lnSpc>
              <a:spcBef>
                <a:spcPts val="1000"/>
              </a:spcBef>
              <a:spcAft>
                <a:spcPts val="0"/>
              </a:spcAft>
              <a:buClr>
                <a:schemeClr val="dk1"/>
              </a:buClr>
              <a:buSzPts val="2000"/>
              <a:buChar char="•"/>
            </a:pPr>
            <a:r>
              <a:rPr lang="en-GB" dirty="0"/>
              <a:t>High Secure Services (4 nationally)</a:t>
            </a:r>
            <a:endParaRPr dirty="0"/>
          </a:p>
          <a:p>
            <a:pPr marL="685800" lvl="1" indent="-114300" algn="l" rtl="0">
              <a:lnSpc>
                <a:spcPct val="110000"/>
              </a:lnSpc>
              <a:spcBef>
                <a:spcPts val="500"/>
              </a:spcBef>
              <a:spcAft>
                <a:spcPts val="0"/>
              </a:spcAft>
              <a:buClr>
                <a:schemeClr val="dk1"/>
              </a:buClr>
              <a:buSzPts val="180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50"/>
          <p:cNvSpPr txBox="1">
            <a:spLocks noGrp="1"/>
          </p:cNvSpPr>
          <p:nvPr>
            <p:ph type="title"/>
          </p:nvPr>
        </p:nvSpPr>
        <p:spPr>
          <a:xfrm>
            <a:off x="700635" y="914400"/>
            <a:ext cx="10691265" cy="96926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800"/>
              <a:buNone/>
            </a:pPr>
            <a:r>
              <a:rPr lang="en-GB" b="1">
                <a:latin typeface="Lustria"/>
                <a:ea typeface="Lustria"/>
                <a:cs typeface="Lustria"/>
                <a:sym typeface="Lustria"/>
              </a:rPr>
              <a:t>Case Example: </a:t>
            </a:r>
            <a:r>
              <a:rPr lang="en-GB">
                <a:latin typeface="Lustria"/>
                <a:ea typeface="Lustria"/>
                <a:cs typeface="Lustria"/>
                <a:sym typeface="Lustria"/>
              </a:rPr>
              <a:t>David</a:t>
            </a:r>
            <a:endParaRPr/>
          </a:p>
        </p:txBody>
      </p:sp>
      <p:sp>
        <p:nvSpPr>
          <p:cNvPr id="217" name="Google Shape;217;p50"/>
          <p:cNvSpPr txBox="1">
            <a:spLocks noGrp="1"/>
          </p:cNvSpPr>
          <p:nvPr>
            <p:ph type="body" idx="1"/>
          </p:nvPr>
        </p:nvSpPr>
        <p:spPr>
          <a:xfrm>
            <a:off x="6096000" y="1737360"/>
            <a:ext cx="4456581" cy="4206240"/>
          </a:xfrm>
          <a:prstGeom prst="rect">
            <a:avLst/>
          </a:prstGeom>
          <a:noFill/>
          <a:ln>
            <a:noFill/>
          </a:ln>
        </p:spPr>
        <p:txBody>
          <a:bodyPr spcFirstLastPara="1" wrap="square" lIns="91425" tIns="45700" rIns="91425" bIns="45700" anchor="t" anchorCtr="0">
            <a:normAutofit fontScale="92500" lnSpcReduction="20000"/>
          </a:bodyPr>
          <a:lstStyle/>
          <a:p>
            <a:pPr marL="457200" lvl="0" indent="-342900" algn="l" rtl="0">
              <a:lnSpc>
                <a:spcPct val="110000"/>
              </a:lnSpc>
              <a:spcBef>
                <a:spcPts val="1000"/>
              </a:spcBef>
              <a:spcAft>
                <a:spcPts val="0"/>
              </a:spcAft>
              <a:buSzPct val="97297"/>
              <a:buFont typeface="Lustria"/>
              <a:buChar char="-"/>
            </a:pPr>
            <a:r>
              <a:rPr lang="en-GB" dirty="0"/>
              <a:t>Age 52</a:t>
            </a:r>
            <a:endParaRPr dirty="0"/>
          </a:p>
          <a:p>
            <a:pPr marL="457200" lvl="0" indent="-342900" algn="l" rtl="0">
              <a:lnSpc>
                <a:spcPct val="110000"/>
              </a:lnSpc>
              <a:spcBef>
                <a:spcPts val="1000"/>
              </a:spcBef>
              <a:spcAft>
                <a:spcPts val="0"/>
              </a:spcAft>
              <a:buSzPct val="97297"/>
              <a:buFont typeface="Lustria"/>
              <a:buChar char="-"/>
            </a:pPr>
            <a:r>
              <a:rPr lang="en-GB" dirty="0"/>
              <a:t>Schizophrenia (‘remitting &amp; relapsing’) </a:t>
            </a:r>
            <a:endParaRPr dirty="0"/>
          </a:p>
          <a:p>
            <a:pPr marL="457200" lvl="0" indent="-342900" algn="l" rtl="0">
              <a:lnSpc>
                <a:spcPct val="110000"/>
              </a:lnSpc>
              <a:spcBef>
                <a:spcPts val="1000"/>
              </a:spcBef>
              <a:spcAft>
                <a:spcPts val="0"/>
              </a:spcAft>
              <a:buSzPct val="97297"/>
              <a:buFont typeface="Lustria"/>
              <a:buChar char="-"/>
            </a:pPr>
            <a:r>
              <a:rPr lang="en-GB" dirty="0"/>
              <a:t>Diagnosed in late 90s</a:t>
            </a:r>
            <a:endParaRPr dirty="0"/>
          </a:p>
          <a:p>
            <a:pPr marL="457200" lvl="0" indent="-342900" algn="l" rtl="0">
              <a:lnSpc>
                <a:spcPct val="110000"/>
              </a:lnSpc>
              <a:spcBef>
                <a:spcPts val="1000"/>
              </a:spcBef>
              <a:spcAft>
                <a:spcPts val="0"/>
              </a:spcAft>
              <a:buSzPct val="97297"/>
              <a:buFont typeface="Lustria"/>
              <a:buChar char="-"/>
            </a:pPr>
            <a:r>
              <a:rPr lang="en-GB" dirty="0"/>
              <a:t>Low Secure Unit, sectioned under MHA 37/41, hospital with crown court order </a:t>
            </a:r>
            <a:endParaRPr dirty="0"/>
          </a:p>
          <a:p>
            <a:pPr marL="457200" lvl="0" indent="-342900" algn="l" rtl="0">
              <a:lnSpc>
                <a:spcPct val="110000"/>
              </a:lnSpc>
              <a:spcBef>
                <a:spcPts val="1000"/>
              </a:spcBef>
              <a:spcAft>
                <a:spcPts val="0"/>
              </a:spcAft>
              <a:buSzPct val="97297"/>
              <a:buFont typeface="Lustria"/>
              <a:buChar char="-"/>
            </a:pPr>
            <a:r>
              <a:rPr lang="en-GB" dirty="0"/>
              <a:t>Significant Relationships</a:t>
            </a:r>
            <a:endParaRPr dirty="0"/>
          </a:p>
          <a:p>
            <a:pPr marL="457200" lvl="0" indent="-342900" algn="l" rtl="0">
              <a:lnSpc>
                <a:spcPct val="110000"/>
              </a:lnSpc>
              <a:spcBef>
                <a:spcPts val="1000"/>
              </a:spcBef>
              <a:spcAft>
                <a:spcPts val="0"/>
              </a:spcAft>
              <a:buSzPct val="97297"/>
              <a:buFont typeface="Lustria"/>
              <a:buChar char="-"/>
            </a:pPr>
            <a:r>
              <a:rPr lang="en-GB" dirty="0"/>
              <a:t>Treatment plan (key areas):</a:t>
            </a:r>
            <a:endParaRPr dirty="0"/>
          </a:p>
          <a:p>
            <a:pPr marL="914400" lvl="1" indent="-342900" algn="l" rtl="0">
              <a:lnSpc>
                <a:spcPct val="110000"/>
              </a:lnSpc>
              <a:spcBef>
                <a:spcPts val="500"/>
              </a:spcBef>
              <a:spcAft>
                <a:spcPts val="0"/>
              </a:spcAft>
              <a:buSzPct val="108108"/>
              <a:buFont typeface="Lustria"/>
              <a:buChar char="-"/>
            </a:pPr>
            <a:r>
              <a:rPr lang="en-GB" dirty="0"/>
              <a:t>OT</a:t>
            </a:r>
            <a:br>
              <a:rPr lang="en-GB" dirty="0"/>
            </a:br>
            <a:r>
              <a:rPr lang="en-GB" dirty="0"/>
              <a:t>Psychology</a:t>
            </a:r>
            <a:br>
              <a:rPr lang="en-GB" dirty="0"/>
            </a:br>
            <a:r>
              <a:rPr lang="en-GB" dirty="0"/>
              <a:t>Psychiatry</a:t>
            </a:r>
            <a:endParaRPr dirty="0"/>
          </a:p>
        </p:txBody>
      </p:sp>
      <p:pic>
        <p:nvPicPr>
          <p:cNvPr id="218" name="Google Shape;218;p50" descr="A person in a jacket&#10;&#10;Description automatically generated"/>
          <p:cNvPicPr preferRelativeResize="0"/>
          <p:nvPr/>
        </p:nvPicPr>
        <p:blipFill rotWithShape="1">
          <a:blip r:embed="rId3">
            <a:alphaModFix/>
          </a:blip>
          <a:srcRect/>
          <a:stretch/>
        </p:blipFill>
        <p:spPr>
          <a:xfrm>
            <a:off x="1090764" y="2043540"/>
            <a:ext cx="3518502" cy="35185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stria"/>
              <a:ea typeface="Lustria"/>
              <a:cs typeface="Lustria"/>
              <a:sym typeface="Lustria"/>
            </a:endParaRPr>
          </a:p>
        </p:txBody>
      </p:sp>
      <p:pic>
        <p:nvPicPr>
          <p:cNvPr id="225" name="Google Shape;225;p14" descr="Close up image of hands applauding"/>
          <p:cNvPicPr preferRelativeResize="0"/>
          <p:nvPr/>
        </p:nvPicPr>
        <p:blipFill rotWithShape="1">
          <a:blip r:embed="rId3">
            <a:alphaModFix/>
          </a:blip>
          <a:srcRect l="36272" r="22895" b="2"/>
          <a:stretch/>
        </p:blipFill>
        <p:spPr>
          <a:xfrm>
            <a:off x="20" y="-17929"/>
            <a:ext cx="4206220" cy="6875929"/>
          </a:xfrm>
          <a:prstGeom prst="rect">
            <a:avLst/>
          </a:prstGeom>
          <a:noFill/>
          <a:ln>
            <a:noFill/>
          </a:ln>
        </p:spPr>
      </p:pic>
      <p:sp>
        <p:nvSpPr>
          <p:cNvPr id="226" name="Google Shape;226;p14"/>
          <p:cNvSpPr txBox="1">
            <a:spLocks noGrp="1"/>
          </p:cNvSpPr>
          <p:nvPr>
            <p:ph type="title"/>
          </p:nvPr>
        </p:nvSpPr>
        <p:spPr>
          <a:xfrm>
            <a:off x="4866968" y="914400"/>
            <a:ext cx="6627924" cy="75216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latin typeface="Lustria"/>
                <a:ea typeface="Lustria"/>
                <a:cs typeface="Lustria"/>
                <a:sym typeface="Lustria"/>
              </a:rPr>
              <a:t>TREATMENT</a:t>
            </a:r>
            <a:endParaRPr>
              <a:latin typeface="Lustria"/>
              <a:ea typeface="Lustria"/>
              <a:cs typeface="Lustria"/>
              <a:sym typeface="Lustria"/>
            </a:endParaRPr>
          </a:p>
        </p:txBody>
      </p:sp>
      <p:sp>
        <p:nvSpPr>
          <p:cNvPr id="227" name="Google Shape;227;p14"/>
          <p:cNvSpPr txBox="1">
            <a:spLocks noGrp="1"/>
          </p:cNvSpPr>
          <p:nvPr>
            <p:ph type="body" idx="1"/>
          </p:nvPr>
        </p:nvSpPr>
        <p:spPr>
          <a:xfrm>
            <a:off x="4917665" y="1760369"/>
            <a:ext cx="6627924" cy="373989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000"/>
              <a:buChar char="•"/>
            </a:pPr>
            <a:r>
              <a:rPr lang="en-GB"/>
              <a:t>Often involves:</a:t>
            </a:r>
            <a:endParaRPr/>
          </a:p>
          <a:p>
            <a:pPr marL="685800" lvl="1" indent="-228600" algn="l" rtl="0">
              <a:lnSpc>
                <a:spcPct val="100000"/>
              </a:lnSpc>
              <a:spcBef>
                <a:spcPts val="500"/>
              </a:spcBef>
              <a:spcAft>
                <a:spcPts val="0"/>
              </a:spcAft>
              <a:buClr>
                <a:schemeClr val="dk1"/>
              </a:buClr>
              <a:buSzPts val="1800"/>
              <a:buChar char="•"/>
            </a:pPr>
            <a:r>
              <a:rPr lang="en-GB"/>
              <a:t>OT</a:t>
            </a:r>
            <a:endParaRPr/>
          </a:p>
          <a:p>
            <a:pPr marL="685800" lvl="1" indent="-228600" algn="l" rtl="0">
              <a:lnSpc>
                <a:spcPct val="100000"/>
              </a:lnSpc>
              <a:spcBef>
                <a:spcPts val="500"/>
              </a:spcBef>
              <a:spcAft>
                <a:spcPts val="0"/>
              </a:spcAft>
              <a:buClr>
                <a:schemeClr val="dk1"/>
              </a:buClr>
              <a:buSzPts val="1800"/>
              <a:buChar char="•"/>
            </a:pPr>
            <a:r>
              <a:rPr lang="en-GB"/>
              <a:t>SLT</a:t>
            </a:r>
            <a:endParaRPr/>
          </a:p>
          <a:p>
            <a:pPr marL="685800" lvl="1" indent="-228600" algn="l" rtl="0">
              <a:lnSpc>
                <a:spcPct val="100000"/>
              </a:lnSpc>
              <a:spcBef>
                <a:spcPts val="500"/>
              </a:spcBef>
              <a:spcAft>
                <a:spcPts val="0"/>
              </a:spcAft>
              <a:buClr>
                <a:schemeClr val="dk1"/>
              </a:buClr>
              <a:buSzPts val="1800"/>
              <a:buChar char="•"/>
            </a:pPr>
            <a:r>
              <a:rPr lang="en-GB"/>
              <a:t>Medicine - Psychiatrist (typically, RC) </a:t>
            </a:r>
            <a:endParaRPr/>
          </a:p>
          <a:p>
            <a:pPr marL="685800" lvl="1" indent="-228600" algn="l" rtl="0">
              <a:lnSpc>
                <a:spcPct val="100000"/>
              </a:lnSpc>
              <a:spcBef>
                <a:spcPts val="500"/>
              </a:spcBef>
              <a:spcAft>
                <a:spcPts val="0"/>
              </a:spcAft>
              <a:buClr>
                <a:schemeClr val="dk1"/>
              </a:buClr>
              <a:buSzPts val="1800"/>
              <a:buChar char="•"/>
            </a:pPr>
            <a:r>
              <a:rPr lang="en-GB"/>
              <a:t>Psychology</a:t>
            </a:r>
            <a:endParaRPr/>
          </a:p>
          <a:p>
            <a:pPr marL="685800" lvl="1" indent="-228600" algn="l" rtl="0">
              <a:lnSpc>
                <a:spcPct val="100000"/>
              </a:lnSpc>
              <a:spcBef>
                <a:spcPts val="500"/>
              </a:spcBef>
              <a:spcAft>
                <a:spcPts val="0"/>
              </a:spcAft>
              <a:buClr>
                <a:schemeClr val="dk1"/>
              </a:buClr>
              <a:buSzPts val="1800"/>
              <a:buChar char="•"/>
            </a:pPr>
            <a:r>
              <a:rPr lang="en-GB"/>
              <a:t>Nursing</a:t>
            </a:r>
            <a:endParaRPr/>
          </a:p>
          <a:p>
            <a:pPr marL="685800" lvl="1" indent="-228600" algn="l" rtl="0">
              <a:lnSpc>
                <a:spcPct val="100000"/>
              </a:lnSpc>
              <a:spcBef>
                <a:spcPts val="500"/>
              </a:spcBef>
              <a:spcAft>
                <a:spcPts val="0"/>
              </a:spcAft>
              <a:buClr>
                <a:schemeClr val="dk1"/>
              </a:buClr>
              <a:buSzPts val="1800"/>
              <a:buChar char="•"/>
            </a:pPr>
            <a:r>
              <a:rPr lang="en-GB"/>
              <a:t>Social Work</a:t>
            </a:r>
            <a:endParaRPr/>
          </a:p>
          <a:p>
            <a:pPr marL="457200" lvl="1" indent="0" algn="l" rtl="0">
              <a:lnSpc>
                <a:spcPct val="100000"/>
              </a:lnSpc>
              <a:spcBef>
                <a:spcPts val="500"/>
              </a:spcBef>
              <a:spcAft>
                <a:spcPts val="0"/>
              </a:spcAft>
              <a:buClr>
                <a:schemeClr val="dk1"/>
              </a:buClr>
              <a:buSzPts val="1800"/>
              <a:buNone/>
            </a:pPr>
            <a:endParaRPr/>
          </a:p>
        </p:txBody>
      </p:sp>
      <p:cxnSp>
        <p:nvCxnSpPr>
          <p:cNvPr id="228" name="Google Shape;228;p14"/>
          <p:cNvCxnSpPr/>
          <p:nvPr/>
        </p:nvCxnSpPr>
        <p:spPr>
          <a:xfrm>
            <a:off x="4917665" y="722376"/>
            <a:ext cx="6476356" cy="0"/>
          </a:xfrm>
          <a:prstGeom prst="straightConnector1">
            <a:avLst/>
          </a:prstGeom>
          <a:noFill/>
          <a:ln w="44450" cap="flat" cmpd="sng">
            <a:solidFill>
              <a:schemeClr val="dk1"/>
            </a:solidFill>
            <a:prstDash val="solid"/>
            <a:miter lim="800000"/>
            <a:headEnd type="none" w="sm" len="sm"/>
            <a:tailEnd type="none" w="sm" len="sm"/>
          </a:ln>
        </p:spPr>
      </p:cxnSp>
      <p:cxnSp>
        <p:nvCxnSpPr>
          <p:cNvPr id="229" name="Google Shape;229;p14"/>
          <p:cNvCxnSpPr/>
          <p:nvPr/>
        </p:nvCxnSpPr>
        <p:spPr>
          <a:xfrm>
            <a:off x="4917665" y="6144768"/>
            <a:ext cx="6476356" cy="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5" descr="A diagram of different types of health&#10;&#10;Description automatically generated"/>
          <p:cNvPicPr preferRelativeResize="0"/>
          <p:nvPr/>
        </p:nvPicPr>
        <p:blipFill rotWithShape="1">
          <a:blip r:embed="rId3">
            <a:alphaModFix/>
          </a:blip>
          <a:srcRect/>
          <a:stretch/>
        </p:blipFill>
        <p:spPr>
          <a:xfrm>
            <a:off x="1696065" y="0"/>
            <a:ext cx="8096864" cy="6841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6"/>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latin typeface="Lustria"/>
                <a:ea typeface="Lustria"/>
                <a:cs typeface="Lustria"/>
                <a:sym typeface="Lustria"/>
              </a:rPr>
              <a:t>SOCIAL</a:t>
            </a:r>
            <a:endParaRPr>
              <a:latin typeface="Lustria"/>
              <a:ea typeface="Lustria"/>
              <a:cs typeface="Lustria"/>
              <a:sym typeface="Lustria"/>
            </a:endParaRPr>
          </a:p>
        </p:txBody>
      </p:sp>
      <p:sp>
        <p:nvSpPr>
          <p:cNvPr id="242" name="Google Shape;242;p16"/>
          <p:cNvSpPr txBox="1">
            <a:spLocks noGrp="1"/>
          </p:cNvSpPr>
          <p:nvPr>
            <p:ph type="body" idx="1"/>
          </p:nvPr>
        </p:nvSpPr>
        <p:spPr>
          <a:xfrm>
            <a:off x="700635" y="2203704"/>
            <a:ext cx="4615077" cy="3739896"/>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2000"/>
              <a:buChar char="•"/>
            </a:pPr>
            <a:r>
              <a:rPr lang="en-GB"/>
              <a:t>Housing</a:t>
            </a:r>
            <a:endParaRPr/>
          </a:p>
          <a:p>
            <a:pPr marL="228600" lvl="0" indent="-228600" algn="l" rtl="0">
              <a:lnSpc>
                <a:spcPct val="110000"/>
              </a:lnSpc>
              <a:spcBef>
                <a:spcPts val="1000"/>
              </a:spcBef>
              <a:spcAft>
                <a:spcPts val="0"/>
              </a:spcAft>
              <a:buClr>
                <a:schemeClr val="dk1"/>
              </a:buClr>
              <a:buSzPts val="2000"/>
              <a:buChar char="•"/>
            </a:pPr>
            <a:r>
              <a:rPr lang="en-GB"/>
              <a:t>Benefits</a:t>
            </a:r>
            <a:endParaRPr/>
          </a:p>
          <a:p>
            <a:pPr marL="228600" lvl="0" indent="-228600" algn="l" rtl="0">
              <a:lnSpc>
                <a:spcPct val="110000"/>
              </a:lnSpc>
              <a:spcBef>
                <a:spcPts val="1000"/>
              </a:spcBef>
              <a:spcAft>
                <a:spcPts val="0"/>
              </a:spcAft>
              <a:buClr>
                <a:schemeClr val="dk1"/>
              </a:buClr>
              <a:buSzPts val="2000"/>
              <a:buChar char="•"/>
            </a:pPr>
            <a:r>
              <a:rPr lang="en-GB"/>
              <a:t>Meaningful activity</a:t>
            </a:r>
            <a:endParaRPr/>
          </a:p>
          <a:p>
            <a:pPr marL="228600" lvl="0" indent="-228600" algn="l" rtl="0">
              <a:lnSpc>
                <a:spcPct val="110000"/>
              </a:lnSpc>
              <a:spcBef>
                <a:spcPts val="1000"/>
              </a:spcBef>
              <a:spcAft>
                <a:spcPts val="0"/>
              </a:spcAft>
              <a:buClr>
                <a:schemeClr val="dk1"/>
              </a:buClr>
              <a:buSzPts val="2000"/>
              <a:buChar char="•"/>
            </a:pPr>
            <a:r>
              <a:rPr lang="en-GB"/>
              <a:t>Employment/return to employment  </a:t>
            </a:r>
            <a:endParaRPr/>
          </a:p>
          <a:p>
            <a:pPr marL="228600" lvl="0" indent="-228600" algn="l" rtl="0">
              <a:lnSpc>
                <a:spcPct val="110000"/>
              </a:lnSpc>
              <a:spcBef>
                <a:spcPts val="1000"/>
              </a:spcBef>
              <a:spcAft>
                <a:spcPts val="0"/>
              </a:spcAft>
              <a:buClr>
                <a:schemeClr val="dk1"/>
              </a:buClr>
              <a:buSzPts val="2000"/>
              <a:buChar char="•"/>
            </a:pPr>
            <a:r>
              <a:rPr lang="en-GB"/>
              <a:t>Relationships (childcare, carer assessments)</a:t>
            </a:r>
            <a:endParaRPr/>
          </a:p>
          <a:p>
            <a:pPr marL="228600" lvl="0" indent="-101600" algn="l" rtl="0">
              <a:lnSpc>
                <a:spcPct val="110000"/>
              </a:lnSpc>
              <a:spcBef>
                <a:spcPts val="1000"/>
              </a:spcBef>
              <a:spcAft>
                <a:spcPts val="0"/>
              </a:spcAft>
              <a:buClr>
                <a:schemeClr val="dk1"/>
              </a:buClr>
              <a:buSzPts val="2000"/>
              <a:buNone/>
            </a:pPr>
            <a:endParaRPr/>
          </a:p>
          <a:p>
            <a:pPr marL="228600" lvl="0" indent="-101600" algn="l" rtl="0">
              <a:lnSpc>
                <a:spcPct val="110000"/>
              </a:lnSpc>
              <a:spcBef>
                <a:spcPts val="1000"/>
              </a:spcBef>
              <a:spcAft>
                <a:spcPts val="0"/>
              </a:spcAft>
              <a:buClr>
                <a:schemeClr val="dk1"/>
              </a:buClr>
              <a:buSzPts val="2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xfrm>
            <a:off x="700635" y="914400"/>
            <a:ext cx="10691265" cy="800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latin typeface="Lustria"/>
                <a:ea typeface="Lustria"/>
                <a:cs typeface="Lustria"/>
                <a:sym typeface="Lustria"/>
              </a:rPr>
              <a:t>NEUROSIS 						PSYCHOSIS</a:t>
            </a:r>
            <a:endParaRPr>
              <a:latin typeface="Lustria"/>
              <a:ea typeface="Lustria"/>
              <a:cs typeface="Lustria"/>
              <a:sym typeface="Lustria"/>
            </a:endParaRPr>
          </a:p>
        </p:txBody>
      </p:sp>
      <p:sp>
        <p:nvSpPr>
          <p:cNvPr id="104" name="Google Shape;104;p2"/>
          <p:cNvSpPr txBox="1">
            <a:spLocks noGrp="1"/>
          </p:cNvSpPr>
          <p:nvPr>
            <p:ph type="body" idx="1"/>
          </p:nvPr>
        </p:nvSpPr>
        <p:spPr>
          <a:xfrm>
            <a:off x="700635" y="2216913"/>
            <a:ext cx="3363365" cy="3269488"/>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GB"/>
              <a:t>Depression</a:t>
            </a:r>
            <a:endParaRPr/>
          </a:p>
          <a:p>
            <a:pPr marL="0" lvl="0" indent="0" algn="l" rtl="0">
              <a:lnSpc>
                <a:spcPct val="110000"/>
              </a:lnSpc>
              <a:spcBef>
                <a:spcPts val="1000"/>
              </a:spcBef>
              <a:spcAft>
                <a:spcPts val="0"/>
              </a:spcAft>
              <a:buClr>
                <a:schemeClr val="dk1"/>
              </a:buClr>
              <a:buSzPts val="2000"/>
              <a:buNone/>
            </a:pPr>
            <a:br>
              <a:rPr lang="en-GB"/>
            </a:br>
            <a:r>
              <a:rPr lang="en-GB"/>
              <a:t>Anxiety</a:t>
            </a:r>
            <a:br>
              <a:rPr lang="en-GB"/>
            </a:br>
            <a:br>
              <a:rPr lang="en-GB"/>
            </a:br>
            <a:r>
              <a:rPr lang="en-GB"/>
              <a:t>OCD</a:t>
            </a:r>
            <a:br>
              <a:rPr lang="en-GB"/>
            </a:br>
            <a:br>
              <a:rPr lang="en-GB"/>
            </a:br>
            <a:r>
              <a:rPr lang="en-GB"/>
              <a:t>Phobia</a:t>
            </a:r>
            <a:endParaRPr/>
          </a:p>
        </p:txBody>
      </p:sp>
      <p:cxnSp>
        <p:nvCxnSpPr>
          <p:cNvPr id="105" name="Google Shape;105;p2"/>
          <p:cNvCxnSpPr/>
          <p:nvPr/>
        </p:nvCxnSpPr>
        <p:spPr>
          <a:xfrm>
            <a:off x="965200" y="1879600"/>
            <a:ext cx="10058400" cy="0"/>
          </a:xfrm>
          <a:prstGeom prst="straightConnector1">
            <a:avLst/>
          </a:prstGeom>
          <a:noFill/>
          <a:ln w="79375" cap="flat" cmpd="sng">
            <a:solidFill>
              <a:srgbClr val="F3A60D"/>
            </a:solidFill>
            <a:prstDash val="solid"/>
            <a:miter lim="800000"/>
            <a:headEnd type="triangle" w="med" len="med"/>
            <a:tailEnd type="triangl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7"/>
          <p:cNvSpPr txBox="1">
            <a:spLocks noGrp="1"/>
          </p:cNvSpPr>
          <p:nvPr>
            <p:ph type="title"/>
          </p:nvPr>
        </p:nvSpPr>
        <p:spPr>
          <a:xfrm>
            <a:off x="700635" y="914400"/>
            <a:ext cx="10691265" cy="9753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latin typeface="Lustria"/>
                <a:ea typeface="Lustria"/>
                <a:cs typeface="Lustria"/>
                <a:sym typeface="Lustria"/>
              </a:rPr>
              <a:t>PSYCHOLOGICAL</a:t>
            </a:r>
            <a:endParaRPr>
              <a:latin typeface="Lustria"/>
              <a:ea typeface="Lustria"/>
              <a:cs typeface="Lustria"/>
              <a:sym typeface="Lustria"/>
            </a:endParaRPr>
          </a:p>
        </p:txBody>
      </p:sp>
      <p:sp>
        <p:nvSpPr>
          <p:cNvPr id="249" name="Google Shape;249;p17"/>
          <p:cNvSpPr txBox="1">
            <a:spLocks noGrp="1"/>
          </p:cNvSpPr>
          <p:nvPr>
            <p:ph type="body" idx="1"/>
          </p:nvPr>
        </p:nvSpPr>
        <p:spPr>
          <a:xfrm>
            <a:off x="750367" y="1889760"/>
            <a:ext cx="10691265" cy="3739896"/>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2000"/>
              <a:buChar char="•"/>
            </a:pPr>
            <a:r>
              <a:rPr lang="en-GB"/>
              <a:t>CBT for Psychosis</a:t>
            </a:r>
            <a:endParaRPr/>
          </a:p>
          <a:p>
            <a:pPr marL="228600" lvl="0" indent="-228600" algn="l" rtl="0">
              <a:lnSpc>
                <a:spcPct val="110000"/>
              </a:lnSpc>
              <a:spcBef>
                <a:spcPts val="1000"/>
              </a:spcBef>
              <a:spcAft>
                <a:spcPts val="0"/>
              </a:spcAft>
              <a:buClr>
                <a:schemeClr val="dk1"/>
              </a:buClr>
              <a:buSzPts val="2000"/>
              <a:buChar char="•"/>
            </a:pPr>
            <a:r>
              <a:rPr lang="en-GB"/>
              <a:t>Trauma work</a:t>
            </a:r>
            <a:endParaRPr/>
          </a:p>
          <a:p>
            <a:pPr marL="228600" lvl="0" indent="-228600" algn="l" rtl="0">
              <a:lnSpc>
                <a:spcPct val="110000"/>
              </a:lnSpc>
              <a:spcBef>
                <a:spcPts val="1000"/>
              </a:spcBef>
              <a:spcAft>
                <a:spcPts val="0"/>
              </a:spcAft>
              <a:buClr>
                <a:schemeClr val="dk1"/>
              </a:buClr>
              <a:buSzPts val="2000"/>
              <a:buChar char="•"/>
            </a:pPr>
            <a:r>
              <a:rPr lang="en-GB"/>
              <a:t>Family Therapy</a:t>
            </a:r>
            <a:endParaRPr/>
          </a:p>
          <a:p>
            <a:pPr marL="228600" lvl="0" indent="-228600" algn="l" rtl="0">
              <a:lnSpc>
                <a:spcPct val="110000"/>
              </a:lnSpc>
              <a:spcBef>
                <a:spcPts val="1000"/>
              </a:spcBef>
              <a:spcAft>
                <a:spcPts val="0"/>
              </a:spcAft>
              <a:buClr>
                <a:schemeClr val="dk1"/>
              </a:buClr>
              <a:buSzPts val="2000"/>
              <a:buChar char="•"/>
            </a:pPr>
            <a:r>
              <a:rPr lang="en-GB"/>
              <a:t>‘Hearing Voices’ groups</a:t>
            </a:r>
            <a:endParaRPr/>
          </a:p>
          <a:p>
            <a:pPr marL="457200" lvl="1" indent="0" algn="l" rtl="0">
              <a:lnSpc>
                <a:spcPct val="110000"/>
              </a:lnSpc>
              <a:spcBef>
                <a:spcPts val="500"/>
              </a:spcBef>
              <a:spcAft>
                <a:spcPts val="0"/>
              </a:spcAft>
              <a:buClr>
                <a:schemeClr val="dk1"/>
              </a:buClr>
              <a:buSzPts val="18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8"/>
          <p:cNvSpPr txBox="1">
            <a:spLocks noGrp="1"/>
          </p:cNvSpPr>
          <p:nvPr>
            <p:ph type="title"/>
          </p:nvPr>
        </p:nvSpPr>
        <p:spPr>
          <a:xfrm>
            <a:off x="750367" y="896112"/>
            <a:ext cx="10691265" cy="95097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latin typeface="Lustria"/>
                <a:ea typeface="Lustria"/>
                <a:cs typeface="Lustria"/>
                <a:sym typeface="Lustria"/>
              </a:rPr>
              <a:t>BIOLOGICAL</a:t>
            </a:r>
            <a:endParaRPr>
              <a:latin typeface="Lustria"/>
              <a:ea typeface="Lustria"/>
              <a:cs typeface="Lustria"/>
              <a:sym typeface="Lustria"/>
            </a:endParaRPr>
          </a:p>
        </p:txBody>
      </p:sp>
      <p:sp>
        <p:nvSpPr>
          <p:cNvPr id="256" name="Google Shape;256;p18"/>
          <p:cNvSpPr txBox="1">
            <a:spLocks noGrp="1"/>
          </p:cNvSpPr>
          <p:nvPr>
            <p:ph type="body" idx="1"/>
          </p:nvPr>
        </p:nvSpPr>
        <p:spPr>
          <a:xfrm>
            <a:off x="700635" y="1865376"/>
            <a:ext cx="10691265" cy="4096512"/>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2000"/>
              <a:buChar char="•"/>
            </a:pPr>
            <a:r>
              <a:rPr lang="en-GB"/>
              <a:t>Antipsychotic medication (aka psychotropics)</a:t>
            </a:r>
            <a:endParaRPr/>
          </a:p>
          <a:p>
            <a:pPr marL="228600" lvl="0" indent="-228600" algn="l" rtl="0">
              <a:lnSpc>
                <a:spcPct val="110000"/>
              </a:lnSpc>
              <a:spcBef>
                <a:spcPts val="1000"/>
              </a:spcBef>
              <a:spcAft>
                <a:spcPts val="0"/>
              </a:spcAft>
              <a:buClr>
                <a:schemeClr val="dk1"/>
              </a:buClr>
              <a:buSzPts val="2000"/>
              <a:buChar char="•"/>
            </a:pPr>
            <a:r>
              <a:rPr lang="en-GB"/>
              <a:t>Mood stabilisers (e.g. schizoaffective disorders)</a:t>
            </a:r>
            <a:endParaRPr/>
          </a:p>
          <a:p>
            <a:pPr marL="228600" lvl="0" indent="-228600" algn="l" rtl="0">
              <a:lnSpc>
                <a:spcPct val="110000"/>
              </a:lnSpc>
              <a:spcBef>
                <a:spcPts val="1000"/>
              </a:spcBef>
              <a:spcAft>
                <a:spcPts val="0"/>
              </a:spcAft>
              <a:buClr>
                <a:schemeClr val="dk1"/>
              </a:buClr>
              <a:buSzPts val="2000"/>
              <a:buChar char="•"/>
            </a:pPr>
            <a:r>
              <a:rPr lang="en-GB"/>
              <a:t>Sleep </a:t>
            </a:r>
            <a:endParaRPr/>
          </a:p>
          <a:p>
            <a:pPr marL="228600" lvl="0" indent="-228600" algn="l" rtl="0">
              <a:lnSpc>
                <a:spcPct val="110000"/>
              </a:lnSpc>
              <a:spcBef>
                <a:spcPts val="1000"/>
              </a:spcBef>
              <a:spcAft>
                <a:spcPts val="0"/>
              </a:spcAft>
              <a:buClr>
                <a:schemeClr val="dk1"/>
              </a:buClr>
              <a:buSzPts val="2000"/>
              <a:buChar char="•"/>
            </a:pPr>
            <a:r>
              <a:rPr lang="en-GB"/>
              <a:t>Diet</a:t>
            </a:r>
            <a:endParaRPr/>
          </a:p>
          <a:p>
            <a:pPr marL="228600" lvl="0" indent="-228600" algn="l" rtl="0">
              <a:lnSpc>
                <a:spcPct val="110000"/>
              </a:lnSpc>
              <a:spcBef>
                <a:spcPts val="1000"/>
              </a:spcBef>
              <a:spcAft>
                <a:spcPts val="0"/>
              </a:spcAft>
              <a:buClr>
                <a:schemeClr val="dk1"/>
              </a:buClr>
              <a:buSzPts val="2000"/>
              <a:buChar char="•"/>
            </a:pPr>
            <a:r>
              <a:rPr lang="en-GB"/>
              <a:t>Physical Exercise</a:t>
            </a:r>
            <a:endParaRPr/>
          </a:p>
          <a:p>
            <a:pPr marL="0" lvl="0" indent="0" algn="l" rtl="0">
              <a:lnSpc>
                <a:spcPct val="110000"/>
              </a:lnSpc>
              <a:spcBef>
                <a:spcPts val="1000"/>
              </a:spcBef>
              <a:spcAft>
                <a:spcPts val="0"/>
              </a:spcAft>
              <a:buClr>
                <a:schemeClr val="dk1"/>
              </a:buClr>
              <a:buSzPts val="20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51"/>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What are Antipsychotic meds are doing in the brain?</a:t>
            </a:r>
            <a:endParaRPr/>
          </a:p>
        </p:txBody>
      </p:sp>
      <p:pic>
        <p:nvPicPr>
          <p:cNvPr id="263" name="Google Shape;263;p51" descr="Computer Generated Lights"/>
          <p:cNvPicPr preferRelativeResize="0"/>
          <p:nvPr/>
        </p:nvPicPr>
        <p:blipFill rotWithShape="1">
          <a:blip r:embed="rId3">
            <a:alphaModFix/>
          </a:blip>
          <a:srcRect t="18158" r="-1" b="26827"/>
          <a:stretch/>
        </p:blipFill>
        <p:spPr>
          <a:xfrm>
            <a:off x="700635" y="2412492"/>
            <a:ext cx="10691265" cy="435254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9"/>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t>THE BIG PLAYERS</a:t>
            </a:r>
            <a:endParaRPr/>
          </a:p>
        </p:txBody>
      </p:sp>
      <p:sp>
        <p:nvSpPr>
          <p:cNvPr id="270" name="Google Shape;270;p19"/>
          <p:cNvSpPr txBox="1">
            <a:spLocks noGrp="1"/>
          </p:cNvSpPr>
          <p:nvPr>
            <p:ph type="body" idx="1"/>
          </p:nvPr>
        </p:nvSpPr>
        <p:spPr>
          <a:xfrm>
            <a:off x="856559" y="2282998"/>
            <a:ext cx="3987888" cy="3739896"/>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Clr>
                <a:schemeClr val="dk1"/>
              </a:buClr>
              <a:buSzPts val="2000"/>
              <a:buNone/>
            </a:pPr>
            <a:r>
              <a:rPr lang="en-GB">
                <a:latin typeface="Impact"/>
                <a:ea typeface="Impact"/>
                <a:cs typeface="Impact"/>
                <a:sym typeface="Impact"/>
              </a:rPr>
              <a:t>DOPAMINE</a:t>
            </a:r>
            <a:endParaRPr/>
          </a:p>
        </p:txBody>
      </p:sp>
      <p:sp>
        <p:nvSpPr>
          <p:cNvPr id="271" name="Google Shape;271;p19"/>
          <p:cNvSpPr txBox="1"/>
          <p:nvPr/>
        </p:nvSpPr>
        <p:spPr>
          <a:xfrm>
            <a:off x="4377905" y="3341690"/>
            <a:ext cx="3336723" cy="462214"/>
          </a:xfrm>
          <a:prstGeom prst="rect">
            <a:avLst/>
          </a:prstGeom>
          <a:noFill/>
          <a:ln>
            <a:noFill/>
          </a:ln>
        </p:spPr>
        <p:txBody>
          <a:bodyPr spcFirstLastPara="1" wrap="square" lIns="91425" tIns="45700" rIns="91425" bIns="45700" anchor="t" anchorCtr="0">
            <a:normAutofit/>
          </a:bodyPr>
          <a:lstStyle/>
          <a:p>
            <a:pPr marL="0" marR="0" lvl="0" indent="0" algn="ctr" rtl="0">
              <a:lnSpc>
                <a:spcPct val="110000"/>
              </a:lnSpc>
              <a:spcBef>
                <a:spcPts val="0"/>
              </a:spcBef>
              <a:spcAft>
                <a:spcPts val="0"/>
              </a:spcAft>
              <a:buClr>
                <a:schemeClr val="dk1"/>
              </a:buClr>
              <a:buSzPts val="2000"/>
              <a:buFont typeface="Arial"/>
              <a:buNone/>
            </a:pPr>
            <a:r>
              <a:rPr lang="en-GB" sz="2000" b="0" i="0" u="none" strike="noStrike" cap="none">
                <a:solidFill>
                  <a:schemeClr val="dk1"/>
                </a:solidFill>
                <a:latin typeface="Impact"/>
                <a:ea typeface="Impact"/>
                <a:cs typeface="Impact"/>
                <a:sym typeface="Impact"/>
              </a:rPr>
              <a:t>SEROTONIN</a:t>
            </a:r>
            <a:endParaRPr sz="1400" b="0" i="0" u="none" strike="noStrike" cap="none">
              <a:solidFill>
                <a:srgbClr val="000000"/>
              </a:solidFill>
              <a:latin typeface="Arial"/>
              <a:ea typeface="Arial"/>
              <a:cs typeface="Arial"/>
              <a:sym typeface="Arial"/>
            </a:endParaRPr>
          </a:p>
        </p:txBody>
      </p:sp>
      <p:sp>
        <p:nvSpPr>
          <p:cNvPr id="272" name="Google Shape;272;p19"/>
          <p:cNvSpPr txBox="1"/>
          <p:nvPr/>
        </p:nvSpPr>
        <p:spPr>
          <a:xfrm>
            <a:off x="6658215" y="2203704"/>
            <a:ext cx="3336723" cy="462214"/>
          </a:xfrm>
          <a:prstGeom prst="rect">
            <a:avLst/>
          </a:prstGeom>
          <a:noFill/>
          <a:ln>
            <a:noFill/>
          </a:ln>
        </p:spPr>
        <p:txBody>
          <a:bodyPr spcFirstLastPara="1" wrap="square" lIns="91425" tIns="45700" rIns="91425" bIns="45700" anchor="t" anchorCtr="0">
            <a:normAutofit/>
          </a:bodyPr>
          <a:lstStyle/>
          <a:p>
            <a:pPr marL="0" marR="0" lvl="0" indent="0" algn="ctr" rtl="0">
              <a:lnSpc>
                <a:spcPct val="110000"/>
              </a:lnSpc>
              <a:spcBef>
                <a:spcPts val="0"/>
              </a:spcBef>
              <a:spcAft>
                <a:spcPts val="0"/>
              </a:spcAft>
              <a:buClr>
                <a:schemeClr val="dk1"/>
              </a:buClr>
              <a:buSzPts val="2000"/>
              <a:buFont typeface="Arial"/>
              <a:buNone/>
            </a:pPr>
            <a:r>
              <a:rPr lang="en-GB" sz="2000" b="0" i="0" u="none" strike="noStrike" cap="none">
                <a:solidFill>
                  <a:schemeClr val="dk1"/>
                </a:solidFill>
                <a:latin typeface="Impact"/>
                <a:ea typeface="Impact"/>
                <a:cs typeface="Impact"/>
                <a:sym typeface="Impact"/>
              </a:rPr>
              <a:t>Trace amines</a:t>
            </a:r>
            <a:endParaRPr sz="1400" b="0" i="0" u="none" strike="noStrike" cap="none">
              <a:solidFill>
                <a:srgbClr val="000000"/>
              </a:solidFill>
              <a:latin typeface="Arial"/>
              <a:ea typeface="Arial"/>
              <a:cs typeface="Arial"/>
              <a:sym typeface="Arial"/>
            </a:endParaRPr>
          </a:p>
        </p:txBody>
      </p:sp>
      <p:sp>
        <p:nvSpPr>
          <p:cNvPr id="273" name="Google Shape;273;p19"/>
          <p:cNvSpPr txBox="1"/>
          <p:nvPr/>
        </p:nvSpPr>
        <p:spPr>
          <a:xfrm>
            <a:off x="450163" y="4837473"/>
            <a:ext cx="3336723" cy="462214"/>
          </a:xfrm>
          <a:prstGeom prst="rect">
            <a:avLst/>
          </a:prstGeom>
          <a:noFill/>
          <a:ln>
            <a:noFill/>
          </a:ln>
        </p:spPr>
        <p:txBody>
          <a:bodyPr spcFirstLastPara="1" wrap="square" lIns="91425" tIns="45700" rIns="91425" bIns="45700" anchor="t" anchorCtr="0">
            <a:normAutofit/>
          </a:bodyPr>
          <a:lstStyle/>
          <a:p>
            <a:pPr marL="0" marR="0" lvl="0" indent="0" algn="ctr" rtl="0">
              <a:lnSpc>
                <a:spcPct val="110000"/>
              </a:lnSpc>
              <a:spcBef>
                <a:spcPts val="0"/>
              </a:spcBef>
              <a:spcAft>
                <a:spcPts val="0"/>
              </a:spcAft>
              <a:buClr>
                <a:schemeClr val="dk1"/>
              </a:buClr>
              <a:buSzPts val="2000"/>
              <a:buFont typeface="Arial"/>
              <a:buNone/>
            </a:pPr>
            <a:r>
              <a:rPr lang="en-GB" sz="2000" b="0" i="0" u="none" strike="noStrike" cap="none">
                <a:solidFill>
                  <a:schemeClr val="dk1"/>
                </a:solidFill>
                <a:latin typeface="Impact"/>
                <a:ea typeface="Impact"/>
                <a:cs typeface="Impact"/>
                <a:sym typeface="Impact"/>
              </a:rPr>
              <a:t>GPCPs</a:t>
            </a:r>
            <a:endParaRPr sz="1400" b="0" i="0" u="none" strike="noStrike" cap="none">
              <a:solidFill>
                <a:srgbClr val="000000"/>
              </a:solidFill>
              <a:latin typeface="Arial"/>
              <a:ea typeface="Arial"/>
              <a:cs typeface="Arial"/>
              <a:sym typeface="Arial"/>
            </a:endParaRPr>
          </a:p>
        </p:txBody>
      </p:sp>
      <p:sp>
        <p:nvSpPr>
          <p:cNvPr id="274" name="Google Shape;274;p19"/>
          <p:cNvSpPr txBox="1"/>
          <p:nvPr/>
        </p:nvSpPr>
        <p:spPr>
          <a:xfrm>
            <a:off x="7714628" y="4837473"/>
            <a:ext cx="3336723" cy="462214"/>
          </a:xfrm>
          <a:prstGeom prst="rect">
            <a:avLst/>
          </a:prstGeom>
          <a:noFill/>
          <a:ln>
            <a:noFill/>
          </a:ln>
        </p:spPr>
        <p:txBody>
          <a:bodyPr spcFirstLastPara="1" wrap="square" lIns="91425" tIns="45700" rIns="91425" bIns="45700" anchor="t" anchorCtr="0">
            <a:normAutofit/>
          </a:bodyPr>
          <a:lstStyle/>
          <a:p>
            <a:pPr marL="0" marR="0" lvl="0" indent="0" algn="ctr" rtl="0">
              <a:lnSpc>
                <a:spcPct val="110000"/>
              </a:lnSpc>
              <a:spcBef>
                <a:spcPts val="0"/>
              </a:spcBef>
              <a:spcAft>
                <a:spcPts val="0"/>
              </a:spcAft>
              <a:buClr>
                <a:schemeClr val="dk1"/>
              </a:buClr>
              <a:buSzPts val="2000"/>
              <a:buFont typeface="Arial"/>
              <a:buNone/>
            </a:pPr>
            <a:r>
              <a:rPr lang="en-GB" sz="2000" b="0" i="0" u="none" strike="noStrike" cap="none">
                <a:solidFill>
                  <a:schemeClr val="dk1"/>
                </a:solidFill>
                <a:latin typeface="Impact"/>
                <a:ea typeface="Impact"/>
                <a:cs typeface="Impact"/>
                <a:sym typeface="Impact"/>
              </a:rPr>
              <a:t>Histamine</a:t>
            </a:r>
            <a:endParaRPr sz="1400" b="0" i="0" u="none" strike="noStrike" cap="none">
              <a:solidFill>
                <a:srgbClr val="000000"/>
              </a:solidFill>
              <a:latin typeface="Arial"/>
              <a:ea typeface="Arial"/>
              <a:cs typeface="Arial"/>
              <a:sym typeface="Arial"/>
            </a:endParaRPr>
          </a:p>
        </p:txBody>
      </p:sp>
      <p:sp>
        <p:nvSpPr>
          <p:cNvPr id="275" name="Google Shape;275;p19"/>
          <p:cNvSpPr/>
          <p:nvPr/>
        </p:nvSpPr>
        <p:spPr>
          <a:xfrm>
            <a:off x="1294658" y="2020527"/>
            <a:ext cx="3111690" cy="1009935"/>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aphicFrame>
        <p:nvGraphicFramePr>
          <p:cNvPr id="281" name="Google Shape;281;p21"/>
          <p:cNvGraphicFramePr/>
          <p:nvPr/>
        </p:nvGraphicFramePr>
        <p:xfrm>
          <a:off x="2008909" y="762000"/>
          <a:ext cx="8021800" cy="5389400"/>
        </p:xfrm>
        <a:graphic>
          <a:graphicData uri="http://schemas.openxmlformats.org/drawingml/2006/table">
            <a:tbl>
              <a:tblPr>
                <a:noFill/>
                <a:tableStyleId>{7F95002A-C253-4BDD-834F-DAAE6C177932}</a:tableStyleId>
              </a:tblPr>
              <a:tblGrid>
                <a:gridCol w="4010900">
                  <a:extLst>
                    <a:ext uri="{9D8B030D-6E8A-4147-A177-3AD203B41FA5}">
                      <a16:colId xmlns:a16="http://schemas.microsoft.com/office/drawing/2014/main" val="20000"/>
                    </a:ext>
                  </a:extLst>
                </a:gridCol>
                <a:gridCol w="4010900">
                  <a:extLst>
                    <a:ext uri="{9D8B030D-6E8A-4147-A177-3AD203B41FA5}">
                      <a16:colId xmlns:a16="http://schemas.microsoft.com/office/drawing/2014/main" val="20001"/>
                    </a:ext>
                  </a:extLst>
                </a:gridCol>
              </a:tblGrid>
              <a:tr h="546750">
                <a:tc>
                  <a:txBody>
                    <a:bodyPr/>
                    <a:lstStyle/>
                    <a:p>
                      <a:pPr marL="0" marR="0" lvl="0" indent="0" algn="l" rtl="0">
                        <a:lnSpc>
                          <a:spcPct val="100000"/>
                        </a:lnSpc>
                        <a:spcBef>
                          <a:spcPts val="0"/>
                        </a:spcBef>
                        <a:spcAft>
                          <a:spcPts val="0"/>
                        </a:spcAft>
                        <a:buClr>
                          <a:srgbClr val="000000"/>
                        </a:buClr>
                        <a:buSzPts val="1600"/>
                        <a:buFont typeface="Arial"/>
                        <a:buNone/>
                      </a:pPr>
                      <a:r>
                        <a:rPr lang="en-GB" sz="1600" b="1" u="none" strike="noStrike" cap="none"/>
                        <a:t>Serotonin</a:t>
                      </a:r>
                      <a:endParaRPr sz="1400" u="none" strike="noStrike" cap="none"/>
                    </a:p>
                  </a:txBody>
                  <a:tcPr marL="67750" marR="67750" marT="67750" marB="67750" anchor="ctr">
                    <a:lnL w="9525" cap="flat" cmpd="sng">
                      <a:solidFill>
                        <a:srgbClr val="380FCA"/>
                      </a:solidFill>
                      <a:prstDash val="solid"/>
                      <a:round/>
                      <a:headEnd type="none" w="sm" len="sm"/>
                      <a:tailEnd type="none" w="sm" len="sm"/>
                    </a:lnL>
                    <a:lnR w="9525" cap="flat" cmpd="sng">
                      <a:solidFill>
                        <a:srgbClr val="D811CA"/>
                      </a:solidFill>
                      <a:prstDash val="solid"/>
                      <a:round/>
                      <a:headEnd type="none" w="sm" len="sm"/>
                      <a:tailEnd type="none" w="sm" len="sm"/>
                    </a:lnR>
                    <a:lnT w="9525" cap="flat" cmpd="sng">
                      <a:solidFill>
                        <a:srgbClr val="380FCA"/>
                      </a:solidFill>
                      <a:prstDash val="solid"/>
                      <a:round/>
                      <a:headEnd type="none" w="sm" len="sm"/>
                      <a:tailEnd type="none" w="sm" len="sm"/>
                    </a:lnT>
                    <a:lnB w="9525" cap="flat" cmpd="sng">
                      <a:solidFill>
                        <a:srgbClr val="580DCA"/>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b="1" u="none" strike="noStrike" cap="none"/>
                        <a:t>Dopamine</a:t>
                      </a:r>
                      <a:endParaRPr sz="1400" u="none" strike="noStrike" cap="none"/>
                    </a:p>
                  </a:txBody>
                  <a:tcPr marL="67750" marR="67750" marT="67750" marB="67750" anchor="ctr">
                    <a:lnL w="9525" cap="flat" cmpd="sng">
                      <a:solidFill>
                        <a:srgbClr val="D811CA"/>
                      </a:solidFill>
                      <a:prstDash val="solid"/>
                      <a:round/>
                      <a:headEnd type="none" w="sm" len="sm"/>
                      <a:tailEnd type="none" w="sm" len="sm"/>
                    </a:lnL>
                    <a:lnR w="9525" cap="flat" cmpd="sng">
                      <a:solidFill>
                        <a:srgbClr val="D811CA"/>
                      </a:solidFill>
                      <a:prstDash val="solid"/>
                      <a:round/>
                      <a:headEnd type="none" w="sm" len="sm"/>
                      <a:tailEnd type="none" w="sm" len="sm"/>
                    </a:lnR>
                    <a:lnT w="9525" cap="flat" cmpd="sng">
                      <a:solidFill>
                        <a:srgbClr val="D811CA"/>
                      </a:solidFill>
                      <a:prstDash val="solid"/>
                      <a:round/>
                      <a:headEnd type="none" w="sm" len="sm"/>
                      <a:tailEnd type="none" w="sm" len="sm"/>
                    </a:lnT>
                    <a:lnB w="9525" cap="flat" cmpd="sng">
                      <a:solidFill>
                        <a:srgbClr val="980FCA"/>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54675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An inhibitory neurotransmitter</a:t>
                      </a:r>
                      <a:endParaRPr sz="1400" u="none" strike="noStrike" cap="none"/>
                    </a:p>
                  </a:txBody>
                  <a:tcPr marL="67750" marR="67750" marT="67750" marB="67750" anchor="ctr">
                    <a:lnL w="9525" cap="flat" cmpd="sng">
                      <a:solidFill>
                        <a:srgbClr val="580DCA"/>
                      </a:solidFill>
                      <a:prstDash val="solid"/>
                      <a:round/>
                      <a:headEnd type="none" w="sm" len="sm"/>
                      <a:tailEnd type="none" w="sm" len="sm"/>
                    </a:lnL>
                    <a:lnR w="9525" cap="flat" cmpd="sng">
                      <a:solidFill>
                        <a:srgbClr val="980FCA"/>
                      </a:solidFill>
                      <a:prstDash val="solid"/>
                      <a:round/>
                      <a:headEnd type="none" w="sm" len="sm"/>
                      <a:tailEnd type="none" w="sm" len="sm"/>
                    </a:lnR>
                    <a:lnT w="9525" cap="flat" cmpd="sng">
                      <a:solidFill>
                        <a:srgbClr val="580DCA"/>
                      </a:solidFill>
                      <a:prstDash val="solid"/>
                      <a:round/>
                      <a:headEnd type="none" w="sm" len="sm"/>
                      <a:tailEnd type="none" w="sm" len="sm"/>
                    </a:lnT>
                    <a:lnB w="9525" cap="flat" cmpd="sng">
                      <a:solidFill>
                        <a:srgbClr val="2810CA"/>
                      </a:solidFill>
                      <a:prstDash val="solid"/>
                      <a:round/>
                      <a:headEnd type="none" w="sm" len="sm"/>
                      <a:tailEnd type="none" w="sm" len="sm"/>
                    </a:lnB>
                    <a:solidFill>
                      <a:srgbClr val="F4F6FC"/>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An excitatory neurotransmitter</a:t>
                      </a:r>
                      <a:endParaRPr sz="1400" u="none" strike="noStrike" cap="none"/>
                    </a:p>
                  </a:txBody>
                  <a:tcPr marL="67750" marR="67750" marT="67750" marB="67750" anchor="ctr">
                    <a:lnL w="9525" cap="flat" cmpd="sng">
                      <a:solidFill>
                        <a:srgbClr val="980FCA"/>
                      </a:solidFill>
                      <a:prstDash val="solid"/>
                      <a:round/>
                      <a:headEnd type="none" w="sm" len="sm"/>
                      <a:tailEnd type="none" w="sm" len="sm"/>
                    </a:lnL>
                    <a:lnR w="9525" cap="flat" cmpd="sng">
                      <a:solidFill>
                        <a:srgbClr val="980FCA"/>
                      </a:solidFill>
                      <a:prstDash val="solid"/>
                      <a:round/>
                      <a:headEnd type="none" w="sm" len="sm"/>
                      <a:tailEnd type="none" w="sm" len="sm"/>
                    </a:lnR>
                    <a:lnT w="9525" cap="flat" cmpd="sng">
                      <a:solidFill>
                        <a:srgbClr val="980FCA"/>
                      </a:solidFill>
                      <a:prstDash val="solid"/>
                      <a:round/>
                      <a:headEnd type="none" w="sm" len="sm"/>
                      <a:tailEnd type="none" w="sm" len="sm"/>
                    </a:lnT>
                    <a:lnB w="9525" cap="flat" cmpd="sng">
                      <a:solidFill>
                        <a:srgbClr val="B810CA"/>
                      </a:solidFill>
                      <a:prstDash val="solid"/>
                      <a:round/>
                      <a:headEnd type="none" w="sm" len="sm"/>
                      <a:tailEnd type="none" w="sm" len="sm"/>
                    </a:lnB>
                    <a:solidFill>
                      <a:srgbClr val="F4F6FC"/>
                    </a:solidFill>
                  </a:tcPr>
                </a:tc>
                <a:extLst>
                  <a:ext uri="{0D108BD9-81ED-4DB2-BD59-A6C34878D82A}">
                    <a16:rowId xmlns:a16="http://schemas.microsoft.com/office/drawing/2014/main" val="10001"/>
                  </a:ext>
                </a:extLst>
              </a:tr>
              <a:tr h="54675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Regulate Mood</a:t>
                      </a:r>
                      <a:endParaRPr sz="1400" u="none" strike="noStrike" cap="none"/>
                    </a:p>
                  </a:txBody>
                  <a:tcPr marL="67750" marR="67750" marT="67750" marB="67750" anchor="ctr">
                    <a:lnL w="9525" cap="flat" cmpd="sng">
                      <a:solidFill>
                        <a:srgbClr val="2810CA"/>
                      </a:solidFill>
                      <a:prstDash val="solid"/>
                      <a:round/>
                      <a:headEnd type="none" w="sm" len="sm"/>
                      <a:tailEnd type="none" w="sm" len="sm"/>
                    </a:lnL>
                    <a:lnR w="9525" cap="flat" cmpd="sng">
                      <a:solidFill>
                        <a:srgbClr val="B810CA"/>
                      </a:solidFill>
                      <a:prstDash val="solid"/>
                      <a:round/>
                      <a:headEnd type="none" w="sm" len="sm"/>
                      <a:tailEnd type="none" w="sm" len="sm"/>
                    </a:lnR>
                    <a:lnT w="9525" cap="flat" cmpd="sng">
                      <a:solidFill>
                        <a:srgbClr val="2810CA"/>
                      </a:solidFill>
                      <a:prstDash val="solid"/>
                      <a:round/>
                      <a:headEnd type="none" w="sm" len="sm"/>
                      <a:tailEnd type="none" w="sm" len="sm"/>
                    </a:lnT>
                    <a:lnB w="9525" cap="flat" cmpd="sng">
                      <a:solidFill>
                        <a:srgbClr val="A811CA"/>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Regulate Motivation</a:t>
                      </a:r>
                      <a:endParaRPr sz="1400" u="none" strike="noStrike" cap="none"/>
                    </a:p>
                  </a:txBody>
                  <a:tcPr marL="67750" marR="67750" marT="67750" marB="67750" anchor="ctr">
                    <a:lnL w="9525" cap="flat" cmpd="sng">
                      <a:solidFill>
                        <a:srgbClr val="B810CA"/>
                      </a:solidFill>
                      <a:prstDash val="solid"/>
                      <a:round/>
                      <a:headEnd type="none" w="sm" len="sm"/>
                      <a:tailEnd type="none" w="sm" len="sm"/>
                    </a:lnL>
                    <a:lnR w="9525" cap="flat" cmpd="sng">
                      <a:solidFill>
                        <a:srgbClr val="B810CA"/>
                      </a:solidFill>
                      <a:prstDash val="solid"/>
                      <a:round/>
                      <a:headEnd type="none" w="sm" len="sm"/>
                      <a:tailEnd type="none" w="sm" len="sm"/>
                    </a:lnR>
                    <a:lnT w="9525" cap="flat" cmpd="sng">
                      <a:solidFill>
                        <a:srgbClr val="B810CA"/>
                      </a:solidFill>
                      <a:prstDash val="solid"/>
                      <a:round/>
                      <a:headEnd type="none" w="sm" len="sm"/>
                      <a:tailEnd type="none" w="sm" len="sm"/>
                    </a:lnT>
                    <a:lnB w="9525" cap="flat" cmpd="sng">
                      <a:solidFill>
                        <a:srgbClr val="E810CA"/>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249725">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Associated with feelings of happiness, focus, and calm</a:t>
                      </a:r>
                      <a:endParaRPr sz="1400" u="none" strike="noStrike" cap="none"/>
                    </a:p>
                  </a:txBody>
                  <a:tcPr marL="67750" marR="67750" marT="67750" marB="67750" anchor="ctr">
                    <a:lnL w="9525" cap="flat" cmpd="sng">
                      <a:solidFill>
                        <a:srgbClr val="A811CA"/>
                      </a:solidFill>
                      <a:prstDash val="solid"/>
                      <a:round/>
                      <a:headEnd type="none" w="sm" len="sm"/>
                      <a:tailEnd type="none" w="sm" len="sm"/>
                    </a:lnL>
                    <a:lnR w="9525" cap="flat" cmpd="sng">
                      <a:solidFill>
                        <a:srgbClr val="E810CA"/>
                      </a:solidFill>
                      <a:prstDash val="solid"/>
                      <a:round/>
                      <a:headEnd type="none" w="sm" len="sm"/>
                      <a:tailEnd type="none" w="sm" len="sm"/>
                    </a:lnR>
                    <a:lnT w="9525" cap="flat" cmpd="sng">
                      <a:solidFill>
                        <a:srgbClr val="A811CA"/>
                      </a:solidFill>
                      <a:prstDash val="solid"/>
                      <a:round/>
                      <a:headEnd type="none" w="sm" len="sm"/>
                      <a:tailEnd type="none" w="sm" len="sm"/>
                    </a:lnT>
                    <a:lnB w="9525" cap="flat" cmpd="sng">
                      <a:solidFill>
                        <a:srgbClr val="580DCA"/>
                      </a:solidFill>
                      <a:prstDash val="solid"/>
                      <a:round/>
                      <a:headEnd type="none" w="sm" len="sm"/>
                      <a:tailEnd type="none" w="sm" len="sm"/>
                    </a:lnB>
                    <a:solidFill>
                      <a:srgbClr val="F4F6FC"/>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Associated with feelings of rewards, motivation, and being productive</a:t>
                      </a:r>
                      <a:endParaRPr sz="1400" u="none" strike="noStrike" cap="none"/>
                    </a:p>
                  </a:txBody>
                  <a:tcPr marL="67750" marR="67750" marT="67750" marB="67750" anchor="ctr">
                    <a:lnL w="9525" cap="flat" cmpd="sng">
                      <a:solidFill>
                        <a:srgbClr val="E810CA"/>
                      </a:solidFill>
                      <a:prstDash val="solid"/>
                      <a:round/>
                      <a:headEnd type="none" w="sm" len="sm"/>
                      <a:tailEnd type="none" w="sm" len="sm"/>
                    </a:lnL>
                    <a:lnR w="9525" cap="flat" cmpd="sng">
                      <a:solidFill>
                        <a:srgbClr val="E810CA"/>
                      </a:solidFill>
                      <a:prstDash val="solid"/>
                      <a:round/>
                      <a:headEnd type="none" w="sm" len="sm"/>
                      <a:tailEnd type="none" w="sm" len="sm"/>
                    </a:lnR>
                    <a:lnT w="9525" cap="flat" cmpd="sng">
                      <a:solidFill>
                        <a:srgbClr val="E810CA"/>
                      </a:solidFill>
                      <a:prstDash val="solid"/>
                      <a:round/>
                      <a:headEnd type="none" w="sm" len="sm"/>
                      <a:tailEnd type="none" w="sm" len="sm"/>
                    </a:lnT>
                    <a:lnB w="9525" cap="flat" cmpd="sng">
                      <a:solidFill>
                        <a:srgbClr val="D811CA"/>
                      </a:solidFill>
                      <a:prstDash val="solid"/>
                      <a:round/>
                      <a:headEnd type="none" w="sm" len="sm"/>
                      <a:tailEnd type="none" w="sm" len="sm"/>
                    </a:lnB>
                    <a:solidFill>
                      <a:srgbClr val="F4F6FC"/>
                    </a:solidFill>
                  </a:tcPr>
                </a:tc>
                <a:extLst>
                  <a:ext uri="{0D108BD9-81ED-4DB2-BD59-A6C34878D82A}">
                    <a16:rowId xmlns:a16="http://schemas.microsoft.com/office/drawing/2014/main" val="10003"/>
                  </a:ext>
                </a:extLst>
              </a:tr>
              <a:tr h="898225">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Contributes to sleep and digestion</a:t>
                      </a:r>
                      <a:endParaRPr sz="1400" u="none" strike="noStrike" cap="none"/>
                    </a:p>
                  </a:txBody>
                  <a:tcPr marL="67750" marR="67750" marT="67750" marB="67750" anchor="ctr">
                    <a:lnL w="9525" cap="flat" cmpd="sng">
                      <a:solidFill>
                        <a:srgbClr val="580DCA"/>
                      </a:solidFill>
                      <a:prstDash val="solid"/>
                      <a:round/>
                      <a:headEnd type="none" w="sm" len="sm"/>
                      <a:tailEnd type="none" w="sm" len="sm"/>
                    </a:lnL>
                    <a:lnR w="9525" cap="flat" cmpd="sng">
                      <a:solidFill>
                        <a:srgbClr val="D811CA"/>
                      </a:solidFill>
                      <a:prstDash val="solid"/>
                      <a:round/>
                      <a:headEnd type="none" w="sm" len="sm"/>
                      <a:tailEnd type="none" w="sm" len="sm"/>
                    </a:lnR>
                    <a:lnT w="9525" cap="flat" cmpd="sng">
                      <a:solidFill>
                        <a:srgbClr val="580DCA"/>
                      </a:solidFill>
                      <a:prstDash val="solid"/>
                      <a:round/>
                      <a:headEnd type="none" w="sm" len="sm"/>
                      <a:tailEnd type="none" w="sm" len="sm"/>
                    </a:lnT>
                    <a:lnB w="9525" cap="flat" cmpd="sng">
                      <a:solidFill>
                        <a:srgbClr val="380CCA"/>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Important for normal movement and balance</a:t>
                      </a:r>
                      <a:endParaRPr sz="1400" u="none" strike="noStrike" cap="none"/>
                    </a:p>
                  </a:txBody>
                  <a:tcPr marL="67750" marR="67750" marT="67750" marB="67750" anchor="ctr">
                    <a:lnL w="9525" cap="flat" cmpd="sng">
                      <a:solidFill>
                        <a:srgbClr val="D811CA"/>
                      </a:solidFill>
                      <a:prstDash val="solid"/>
                      <a:round/>
                      <a:headEnd type="none" w="sm" len="sm"/>
                      <a:tailEnd type="none" w="sm" len="sm"/>
                    </a:lnL>
                    <a:lnR w="9525" cap="flat" cmpd="sng">
                      <a:solidFill>
                        <a:srgbClr val="D811CA"/>
                      </a:solidFill>
                      <a:prstDash val="solid"/>
                      <a:round/>
                      <a:headEnd type="none" w="sm" len="sm"/>
                      <a:tailEnd type="none" w="sm" len="sm"/>
                    </a:lnR>
                    <a:lnT w="9525" cap="flat" cmpd="sng">
                      <a:solidFill>
                        <a:srgbClr val="D811CA"/>
                      </a:solidFill>
                      <a:prstDash val="solid"/>
                      <a:round/>
                      <a:headEnd type="none" w="sm" len="sm"/>
                      <a:tailEnd type="none" w="sm" len="sm"/>
                    </a:lnT>
                    <a:lnB w="9525" cap="flat" cmpd="sng">
                      <a:solidFill>
                        <a:srgbClr val="380CCA"/>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160120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Deficiency is linked with sensitivity to pain, aggressiveness, anxiety, and depression.</a:t>
                      </a:r>
                      <a:endParaRPr sz="1400" u="none" strike="noStrike" cap="none"/>
                    </a:p>
                  </a:txBody>
                  <a:tcPr marL="67750" marR="67750" marT="67750" marB="67750" anchor="ctr">
                    <a:lnL w="9525" cap="flat" cmpd="sng">
                      <a:solidFill>
                        <a:srgbClr val="380CCA"/>
                      </a:solidFill>
                      <a:prstDash val="solid"/>
                      <a:round/>
                      <a:headEnd type="none" w="sm" len="sm"/>
                      <a:tailEnd type="none" w="sm" len="sm"/>
                    </a:lnL>
                    <a:lnR w="9525" cap="flat" cmpd="sng">
                      <a:solidFill>
                        <a:srgbClr val="380CCA"/>
                      </a:solidFill>
                      <a:prstDash val="solid"/>
                      <a:round/>
                      <a:headEnd type="none" w="sm" len="sm"/>
                      <a:tailEnd type="none" w="sm" len="sm"/>
                    </a:lnR>
                    <a:lnT w="9525" cap="flat" cmpd="sng">
                      <a:solidFill>
                        <a:srgbClr val="380CCA"/>
                      </a:solidFill>
                      <a:prstDash val="solid"/>
                      <a:round/>
                      <a:headEnd type="none" w="sm" len="sm"/>
                      <a:tailEnd type="none" w="sm" len="sm"/>
                    </a:lnT>
                    <a:lnB w="9525" cap="flat" cmpd="sng">
                      <a:solidFill>
                        <a:srgbClr val="380CCA"/>
                      </a:solidFill>
                      <a:prstDash val="solid"/>
                      <a:round/>
                      <a:headEnd type="none" w="sm" len="sm"/>
                      <a:tailEnd type="none" w="sm" len="sm"/>
                    </a:lnB>
                    <a:solidFill>
                      <a:srgbClr val="F4F6FC"/>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Deficiency is linked with sensitivity to memory loss, low sex drive, poor digestion, and poor cognition.</a:t>
                      </a:r>
                      <a:endParaRPr sz="1400" u="none" strike="noStrike" cap="none"/>
                    </a:p>
                  </a:txBody>
                  <a:tcPr marL="67750" marR="67750" marT="67750" marB="67750" anchor="ctr">
                    <a:lnL w="9525" cap="flat" cmpd="sng">
                      <a:solidFill>
                        <a:srgbClr val="380CCA"/>
                      </a:solidFill>
                      <a:prstDash val="solid"/>
                      <a:round/>
                      <a:headEnd type="none" w="sm" len="sm"/>
                      <a:tailEnd type="none" w="sm" len="sm"/>
                    </a:lnL>
                    <a:lnR w="9525" cap="flat" cmpd="sng">
                      <a:solidFill>
                        <a:srgbClr val="380CCA"/>
                      </a:solidFill>
                      <a:prstDash val="solid"/>
                      <a:round/>
                      <a:headEnd type="none" w="sm" len="sm"/>
                      <a:tailEnd type="none" w="sm" len="sm"/>
                    </a:lnR>
                    <a:lnT w="9525" cap="flat" cmpd="sng">
                      <a:solidFill>
                        <a:srgbClr val="380CCA"/>
                      </a:solidFill>
                      <a:prstDash val="solid"/>
                      <a:round/>
                      <a:headEnd type="none" w="sm" len="sm"/>
                      <a:tailEnd type="none" w="sm" len="sm"/>
                    </a:lnT>
                    <a:lnB w="9525" cap="flat" cmpd="sng">
                      <a:solidFill>
                        <a:srgbClr val="380CCA"/>
                      </a:solidFill>
                      <a:prstDash val="solid"/>
                      <a:round/>
                      <a:headEnd type="none" w="sm" len="sm"/>
                      <a:tailEnd type="none" w="sm" len="sm"/>
                    </a:lnB>
                    <a:solidFill>
                      <a:srgbClr val="F4F6FC"/>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6"/>
        <p:cNvGrpSpPr/>
        <p:nvPr/>
      </p:nvGrpSpPr>
      <p:grpSpPr>
        <a:xfrm>
          <a:off x="0" y="0"/>
          <a:ext cx="0" cy="0"/>
          <a:chOff x="0" y="0"/>
          <a:chExt cx="0" cy="0"/>
        </a:xfrm>
      </p:grpSpPr>
      <p:sp>
        <p:nvSpPr>
          <p:cNvPr id="287" name="Google Shape;287;p2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stria"/>
              <a:ea typeface="Lustria"/>
              <a:cs typeface="Lustria"/>
              <a:sym typeface="Lustria"/>
            </a:endParaRPr>
          </a:p>
        </p:txBody>
      </p:sp>
      <p:sp>
        <p:nvSpPr>
          <p:cNvPr id="288" name="Google Shape;288;p23"/>
          <p:cNvSpPr txBox="1">
            <a:spLocks noGrp="1"/>
          </p:cNvSpPr>
          <p:nvPr>
            <p:ph type="title"/>
          </p:nvPr>
        </p:nvSpPr>
        <p:spPr>
          <a:xfrm>
            <a:off x="704087" y="559064"/>
            <a:ext cx="3306747" cy="154682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dk1"/>
              </a:buClr>
              <a:buSzPct val="111111"/>
              <a:buFont typeface="Open Sans"/>
              <a:buNone/>
            </a:pPr>
            <a:r>
              <a:rPr lang="en-GB" sz="3600"/>
              <a:t>DOPAMINERGIC </a:t>
            </a:r>
            <a:br>
              <a:rPr lang="en-GB" sz="3600"/>
            </a:br>
            <a:r>
              <a:rPr lang="en-GB" sz="3600"/>
              <a:t>PATHWAY</a:t>
            </a:r>
            <a:endParaRPr/>
          </a:p>
        </p:txBody>
      </p:sp>
      <p:sp>
        <p:nvSpPr>
          <p:cNvPr id="289" name="Google Shape;289;p23"/>
          <p:cNvSpPr txBox="1">
            <a:spLocks noGrp="1"/>
          </p:cNvSpPr>
          <p:nvPr>
            <p:ph type="body" idx="1"/>
          </p:nvPr>
        </p:nvSpPr>
        <p:spPr>
          <a:xfrm>
            <a:off x="4643022" y="622249"/>
            <a:ext cx="6844892" cy="5639712"/>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2000"/>
              <a:buChar char="•"/>
            </a:pPr>
            <a:r>
              <a:rPr lang="en-GB"/>
              <a:t>Post-mortem brains of patients with schizophrenia reveal abnormally high levels of dopamine (plus uncreased metabolites and D2 receptors)</a:t>
            </a:r>
            <a:endParaRPr/>
          </a:p>
          <a:p>
            <a:pPr marL="228600" lvl="0" indent="-228600" algn="l" rtl="0">
              <a:lnSpc>
                <a:spcPct val="110000"/>
              </a:lnSpc>
              <a:spcBef>
                <a:spcPts val="1000"/>
              </a:spcBef>
              <a:spcAft>
                <a:spcPts val="0"/>
              </a:spcAft>
              <a:buClr>
                <a:schemeClr val="dk1"/>
              </a:buClr>
              <a:buSzPts val="2000"/>
              <a:buChar char="•"/>
            </a:pPr>
            <a:r>
              <a:rPr lang="en-GB"/>
              <a:t>Amphetamines (MDMA, Meth) works on this pathway</a:t>
            </a:r>
            <a:endParaRPr/>
          </a:p>
          <a:p>
            <a:pPr marL="228600" lvl="0" indent="-101600" algn="l" rtl="0">
              <a:lnSpc>
                <a:spcPct val="110000"/>
              </a:lnSpc>
              <a:spcBef>
                <a:spcPts val="1000"/>
              </a:spcBef>
              <a:spcAft>
                <a:spcPts val="0"/>
              </a:spcAft>
              <a:buClr>
                <a:schemeClr val="dk1"/>
              </a:buClr>
              <a:buSzPts val="2000"/>
              <a:buNone/>
            </a:pPr>
            <a:endParaRPr/>
          </a:p>
          <a:p>
            <a:pPr marL="228600" lvl="0" indent="-228600" algn="l" rtl="0">
              <a:lnSpc>
                <a:spcPct val="110000"/>
              </a:lnSpc>
              <a:spcBef>
                <a:spcPts val="1000"/>
              </a:spcBef>
              <a:spcAft>
                <a:spcPts val="0"/>
              </a:spcAft>
              <a:buClr>
                <a:schemeClr val="dk1"/>
              </a:buClr>
              <a:buSzPts val="2000"/>
              <a:buChar char="•"/>
            </a:pPr>
            <a:r>
              <a:rPr lang="en-GB"/>
              <a:t>Symptoms of psychosis diminish when stimulation in dopamine receptors reduce</a:t>
            </a:r>
            <a:endParaRPr/>
          </a:p>
          <a:p>
            <a:pPr marL="228600" lvl="0" indent="-101600" algn="l" rtl="0">
              <a:lnSpc>
                <a:spcPct val="110000"/>
              </a:lnSpc>
              <a:spcBef>
                <a:spcPts val="1000"/>
              </a:spcBef>
              <a:spcAft>
                <a:spcPts val="0"/>
              </a:spcAft>
              <a:buClr>
                <a:schemeClr val="dk1"/>
              </a:buClr>
              <a:buSzPts val="2000"/>
              <a:buNone/>
            </a:pPr>
            <a:endParaRPr/>
          </a:p>
        </p:txBody>
      </p:sp>
      <p:cxnSp>
        <p:nvCxnSpPr>
          <p:cNvPr id="290" name="Google Shape;290;p23"/>
          <p:cNvCxnSpPr/>
          <p:nvPr/>
        </p:nvCxnSpPr>
        <p:spPr>
          <a:xfrm rot="10800000" flipH="1">
            <a:off x="4223541" y="723900"/>
            <a:ext cx="15948" cy="5450072"/>
          </a:xfrm>
          <a:prstGeom prst="straightConnector1">
            <a:avLst/>
          </a:prstGeom>
          <a:noFill/>
          <a:ln w="12700" cap="flat" cmpd="sng">
            <a:solidFill>
              <a:schemeClr val="dk1"/>
            </a:solidFill>
            <a:prstDash val="solid"/>
            <a:miter lim="800000"/>
            <a:headEnd type="none" w="sm" len="sm"/>
            <a:tailEnd type="none" w="sm" len="sm"/>
          </a:ln>
        </p:spPr>
      </p:cxnSp>
      <p:sp>
        <p:nvSpPr>
          <p:cNvPr id="291" name="Google Shape;291;p23"/>
          <p:cNvSpPr txBox="1"/>
          <p:nvPr/>
        </p:nvSpPr>
        <p:spPr>
          <a:xfrm>
            <a:off x="600700" y="3219137"/>
            <a:ext cx="3306747" cy="1546828"/>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3600"/>
              <a:buFont typeface="Open Sans"/>
              <a:buNone/>
            </a:pPr>
            <a:endParaRPr sz="3600" b="0" i="0" u="none" strike="noStrike" cap="none">
              <a:solidFill>
                <a:schemeClr val="dk1"/>
              </a:solidFill>
              <a:latin typeface="Open Sans"/>
              <a:ea typeface="Open Sans"/>
              <a:cs typeface="Open Sans"/>
              <a:sym typeface="Open Sans"/>
            </a:endParaRPr>
          </a:p>
        </p:txBody>
      </p:sp>
      <p:pic>
        <p:nvPicPr>
          <p:cNvPr id="292" name="Google Shape;292;p23" descr="Two men standing in front of a concrete wall&#10;&#10;Description automatically generated"/>
          <p:cNvPicPr preferRelativeResize="0"/>
          <p:nvPr/>
        </p:nvPicPr>
        <p:blipFill rotWithShape="1">
          <a:blip r:embed="rId3">
            <a:alphaModFix/>
          </a:blip>
          <a:srcRect/>
          <a:stretch/>
        </p:blipFill>
        <p:spPr>
          <a:xfrm>
            <a:off x="449865" y="2886628"/>
            <a:ext cx="3323811" cy="221184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20" descr="A diagram of a cell membrane&#10;&#10;Description automatically generated"/>
          <p:cNvPicPr preferRelativeResize="0">
            <a:picLocks noGrp="1"/>
          </p:cNvPicPr>
          <p:nvPr>
            <p:ph type="body" idx="1"/>
          </p:nvPr>
        </p:nvPicPr>
        <p:blipFill rotWithShape="1">
          <a:blip r:embed="rId3">
            <a:alphaModFix/>
          </a:blip>
          <a:srcRect/>
          <a:stretch/>
        </p:blipFill>
        <p:spPr>
          <a:xfrm>
            <a:off x="272954" y="1220649"/>
            <a:ext cx="6359857" cy="4429524"/>
          </a:xfrm>
          <a:prstGeom prst="rect">
            <a:avLst/>
          </a:prstGeom>
          <a:noFill/>
          <a:ln>
            <a:noFill/>
          </a:ln>
        </p:spPr>
      </p:pic>
      <p:pic>
        <p:nvPicPr>
          <p:cNvPr id="299" name="Google Shape;299;p20" descr="Diagram of a synapse and synapse&#10;&#10;Description automatically generated"/>
          <p:cNvPicPr preferRelativeResize="0"/>
          <p:nvPr/>
        </p:nvPicPr>
        <p:blipFill rotWithShape="1">
          <a:blip r:embed="rId4">
            <a:alphaModFix/>
          </a:blip>
          <a:srcRect/>
          <a:stretch/>
        </p:blipFill>
        <p:spPr>
          <a:xfrm>
            <a:off x="6632811" y="931233"/>
            <a:ext cx="4212609" cy="54237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6"/>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t>GUESS THE MEDS?</a:t>
            </a:r>
            <a:endParaRPr/>
          </a:p>
        </p:txBody>
      </p:sp>
      <p:sp>
        <p:nvSpPr>
          <p:cNvPr id="306" name="Google Shape;306;p26"/>
          <p:cNvSpPr txBox="1"/>
          <p:nvPr/>
        </p:nvSpPr>
        <p:spPr>
          <a:xfrm>
            <a:off x="2304300" y="3059668"/>
            <a:ext cx="52959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Name as many antipsychotic meds as you can</a:t>
            </a:r>
            <a:r>
              <a:rPr lang="en-GB" sz="1400" b="0" i="0" u="none" strike="noStrike" cap="none">
                <a:solidFill>
                  <a:srgbClr val="000000"/>
                </a:solidFill>
                <a:latin typeface="Arial"/>
                <a:ea typeface="Arial"/>
                <a:cs typeface="Arial"/>
                <a:sym typeface="Arial"/>
              </a:rPr>
              <a: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2"/>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t>GUESS THE MEDS?</a:t>
            </a:r>
            <a:endParaRPr/>
          </a:p>
        </p:txBody>
      </p:sp>
      <p:sp>
        <p:nvSpPr>
          <p:cNvPr id="313" name="Google Shape;313;p52"/>
          <p:cNvSpPr txBox="1">
            <a:spLocks noGrp="1"/>
          </p:cNvSpPr>
          <p:nvPr>
            <p:ph type="body" idx="1"/>
          </p:nvPr>
        </p:nvSpPr>
        <p:spPr>
          <a:xfrm>
            <a:off x="700636" y="2221992"/>
            <a:ext cx="2984674" cy="3739896"/>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2000"/>
              <a:buChar char="•"/>
            </a:pPr>
            <a:r>
              <a:rPr lang="en-GB"/>
              <a:t>Aripiprazole</a:t>
            </a:r>
            <a:endParaRPr/>
          </a:p>
          <a:p>
            <a:pPr marL="228600" lvl="0" indent="-228600" algn="l" rtl="0">
              <a:lnSpc>
                <a:spcPct val="110000"/>
              </a:lnSpc>
              <a:spcBef>
                <a:spcPts val="1000"/>
              </a:spcBef>
              <a:spcAft>
                <a:spcPts val="0"/>
              </a:spcAft>
              <a:buClr>
                <a:schemeClr val="dk1"/>
              </a:buClr>
              <a:buSzPts val="2000"/>
              <a:buChar char="•"/>
            </a:pPr>
            <a:r>
              <a:rPr lang="en-GB"/>
              <a:t>Clozapine</a:t>
            </a:r>
            <a:endParaRPr/>
          </a:p>
          <a:p>
            <a:pPr marL="228600" lvl="0" indent="-228600" algn="l" rtl="0">
              <a:lnSpc>
                <a:spcPct val="110000"/>
              </a:lnSpc>
              <a:spcBef>
                <a:spcPts val="1000"/>
              </a:spcBef>
              <a:spcAft>
                <a:spcPts val="0"/>
              </a:spcAft>
              <a:buClr>
                <a:schemeClr val="dk1"/>
              </a:buClr>
              <a:buSzPts val="2000"/>
              <a:buChar char="•"/>
            </a:pPr>
            <a:r>
              <a:rPr lang="en-GB"/>
              <a:t>Olanzapine</a:t>
            </a:r>
            <a:endParaRPr/>
          </a:p>
          <a:p>
            <a:pPr marL="228600" lvl="0" indent="-228600" algn="l" rtl="0">
              <a:lnSpc>
                <a:spcPct val="110000"/>
              </a:lnSpc>
              <a:spcBef>
                <a:spcPts val="1000"/>
              </a:spcBef>
              <a:spcAft>
                <a:spcPts val="0"/>
              </a:spcAft>
              <a:buClr>
                <a:schemeClr val="dk1"/>
              </a:buClr>
              <a:buSzPts val="2000"/>
              <a:buChar char="•"/>
            </a:pPr>
            <a:r>
              <a:rPr lang="en-GB"/>
              <a:t>Chlorpromazine</a:t>
            </a:r>
            <a:endParaRPr/>
          </a:p>
          <a:p>
            <a:pPr marL="228600" lvl="0" indent="-228600" algn="l" rtl="0">
              <a:lnSpc>
                <a:spcPct val="110000"/>
              </a:lnSpc>
              <a:spcBef>
                <a:spcPts val="1000"/>
              </a:spcBef>
              <a:spcAft>
                <a:spcPts val="0"/>
              </a:spcAft>
              <a:buClr>
                <a:schemeClr val="dk1"/>
              </a:buClr>
              <a:buSzPts val="2000"/>
              <a:buChar char="•"/>
            </a:pPr>
            <a:r>
              <a:rPr lang="en-GB"/>
              <a:t>Risperidone</a:t>
            </a:r>
            <a:endParaRPr/>
          </a:p>
          <a:p>
            <a:pPr marL="228600" lvl="0" indent="-228600" algn="l" rtl="0">
              <a:lnSpc>
                <a:spcPct val="110000"/>
              </a:lnSpc>
              <a:spcBef>
                <a:spcPts val="1000"/>
              </a:spcBef>
              <a:spcAft>
                <a:spcPts val="0"/>
              </a:spcAft>
              <a:buClr>
                <a:schemeClr val="dk1"/>
              </a:buClr>
              <a:buSzPts val="2000"/>
              <a:buChar char="•"/>
            </a:pPr>
            <a:r>
              <a:rPr lang="en-GB"/>
              <a:t>Haloperidol</a:t>
            </a:r>
            <a:endParaRPr/>
          </a:p>
          <a:p>
            <a:pPr marL="228600" lvl="0" indent="-228600" algn="l" rtl="0">
              <a:lnSpc>
                <a:spcPct val="110000"/>
              </a:lnSpc>
              <a:spcBef>
                <a:spcPts val="1000"/>
              </a:spcBef>
              <a:spcAft>
                <a:spcPts val="0"/>
              </a:spcAft>
              <a:buClr>
                <a:schemeClr val="dk1"/>
              </a:buClr>
              <a:buSzPts val="2000"/>
              <a:buChar char="•"/>
            </a:pPr>
            <a:r>
              <a:rPr lang="en-GB"/>
              <a:t>Fluphenazine</a:t>
            </a:r>
            <a:endParaRPr/>
          </a:p>
          <a:p>
            <a:pPr marL="228600" lvl="0" indent="-228600" algn="l" rtl="0">
              <a:lnSpc>
                <a:spcPct val="110000"/>
              </a:lnSpc>
              <a:spcBef>
                <a:spcPts val="1000"/>
              </a:spcBef>
              <a:spcAft>
                <a:spcPts val="0"/>
              </a:spcAft>
              <a:buClr>
                <a:schemeClr val="dk1"/>
              </a:buClr>
              <a:buSzPts val="2000"/>
              <a:buChar char="•"/>
            </a:pPr>
            <a:r>
              <a:rPr lang="en-GB"/>
              <a:t>Promazine</a:t>
            </a:r>
            <a:endParaRPr/>
          </a:p>
        </p:txBody>
      </p:sp>
      <p:sp>
        <p:nvSpPr>
          <p:cNvPr id="314" name="Google Shape;314;p52"/>
          <p:cNvSpPr txBox="1"/>
          <p:nvPr/>
        </p:nvSpPr>
        <p:spPr>
          <a:xfrm>
            <a:off x="5355763" y="2203704"/>
            <a:ext cx="2984674" cy="3739896"/>
          </a:xfrm>
          <a:prstGeom prst="rect">
            <a:avLst/>
          </a:prstGeom>
          <a:noFill/>
          <a:ln>
            <a:noFill/>
          </a:ln>
        </p:spPr>
        <p:txBody>
          <a:bodyPr spcFirstLastPara="1" wrap="square" lIns="91425" tIns="45700" rIns="91425" bIns="45700" anchor="t" anchorCtr="0">
            <a:normAutofit/>
          </a:bodyPr>
          <a:lstStyle/>
          <a:p>
            <a:pPr marL="228600" marR="0" lvl="0" indent="-101600" algn="l" rtl="0">
              <a:lnSpc>
                <a:spcPct val="110000"/>
              </a:lnSpc>
              <a:spcBef>
                <a:spcPts val="0"/>
              </a:spcBef>
              <a:spcAft>
                <a:spcPts val="0"/>
              </a:spcAft>
              <a:buClr>
                <a:schemeClr val="dk1"/>
              </a:buClr>
              <a:buSzPts val="2000"/>
              <a:buFont typeface="Arial"/>
              <a:buNone/>
            </a:pPr>
            <a:endParaRPr sz="2000" b="0" i="0" u="none" strike="noStrike" cap="none">
              <a:solidFill>
                <a:schemeClr val="dk1"/>
              </a:solidFill>
              <a:latin typeface="Lustria"/>
              <a:ea typeface="Lustria"/>
              <a:cs typeface="Lustria"/>
              <a:sym typeface="Lustria"/>
            </a:endParaRPr>
          </a:p>
        </p:txBody>
      </p:sp>
      <p:sp>
        <p:nvSpPr>
          <p:cNvPr id="315" name="Google Shape;315;p52"/>
          <p:cNvSpPr txBox="1"/>
          <p:nvPr/>
        </p:nvSpPr>
        <p:spPr>
          <a:xfrm>
            <a:off x="5923800" y="2106722"/>
            <a:ext cx="2984674" cy="3739896"/>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10000"/>
              </a:lnSpc>
              <a:spcBef>
                <a:spcPts val="0"/>
              </a:spcBef>
              <a:spcAft>
                <a:spcPts val="0"/>
              </a:spcAft>
              <a:buClr>
                <a:schemeClr val="dk1"/>
              </a:buClr>
              <a:buSzPts val="2000"/>
              <a:buFont typeface="Arial"/>
              <a:buChar char="•"/>
            </a:pPr>
            <a:r>
              <a:rPr lang="en-GB" sz="2000" b="0" i="0" u="none" strike="noStrike" cap="none">
                <a:solidFill>
                  <a:schemeClr val="dk1"/>
                </a:solidFill>
                <a:latin typeface="Lustria"/>
                <a:ea typeface="Lustria"/>
                <a:cs typeface="Lustria"/>
                <a:sym typeface="Lustria"/>
              </a:rPr>
              <a:t>Quetiapine</a:t>
            </a:r>
            <a:endParaRPr sz="1400" b="0" i="0" u="none" strike="noStrike" cap="none">
              <a:solidFill>
                <a:srgbClr val="000000"/>
              </a:solidFill>
              <a:latin typeface="Arial"/>
              <a:ea typeface="Arial"/>
              <a:cs typeface="Arial"/>
              <a:sym typeface="Arial"/>
            </a:endParaRPr>
          </a:p>
          <a:p>
            <a:pPr marL="228600" marR="0" lvl="0" indent="-228600" algn="l" rtl="0">
              <a:lnSpc>
                <a:spcPct val="110000"/>
              </a:lnSpc>
              <a:spcBef>
                <a:spcPts val="1000"/>
              </a:spcBef>
              <a:spcAft>
                <a:spcPts val="0"/>
              </a:spcAft>
              <a:buClr>
                <a:schemeClr val="dk1"/>
              </a:buClr>
              <a:buSzPts val="2000"/>
              <a:buFont typeface="Arial"/>
              <a:buChar char="•"/>
            </a:pPr>
            <a:r>
              <a:rPr lang="en-GB" sz="2000" b="0" i="0" u="none" strike="noStrike" cap="none">
                <a:solidFill>
                  <a:schemeClr val="dk1"/>
                </a:solidFill>
                <a:latin typeface="Lustria"/>
                <a:ea typeface="Lustria"/>
                <a:cs typeface="Lustria"/>
                <a:sym typeface="Lustria"/>
              </a:rPr>
              <a:t>Droperidol</a:t>
            </a:r>
            <a:endParaRPr sz="1400" b="0" i="0" u="none" strike="noStrike" cap="none">
              <a:solidFill>
                <a:srgbClr val="000000"/>
              </a:solidFill>
              <a:latin typeface="Arial"/>
              <a:ea typeface="Arial"/>
              <a:cs typeface="Arial"/>
              <a:sym typeface="Arial"/>
            </a:endParaRPr>
          </a:p>
          <a:p>
            <a:pPr marL="228600" marR="0" lvl="0" indent="-228600" algn="l" rtl="0">
              <a:lnSpc>
                <a:spcPct val="110000"/>
              </a:lnSpc>
              <a:spcBef>
                <a:spcPts val="1000"/>
              </a:spcBef>
              <a:spcAft>
                <a:spcPts val="0"/>
              </a:spcAft>
              <a:buClr>
                <a:schemeClr val="dk1"/>
              </a:buClr>
              <a:buSzPts val="2000"/>
              <a:buFont typeface="Arial"/>
              <a:buChar char="•"/>
            </a:pPr>
            <a:r>
              <a:rPr lang="en-GB" sz="2000" b="0" i="0" u="none" strike="noStrike" cap="none">
                <a:solidFill>
                  <a:schemeClr val="dk1"/>
                </a:solidFill>
                <a:latin typeface="Lustria"/>
                <a:ea typeface="Lustria"/>
                <a:cs typeface="Lustria"/>
                <a:sym typeface="Lustria"/>
              </a:rPr>
              <a:t>Penfluridol</a:t>
            </a:r>
            <a:endParaRPr sz="1400" b="0" i="0" u="none" strike="noStrike" cap="none">
              <a:solidFill>
                <a:srgbClr val="000000"/>
              </a:solidFill>
              <a:latin typeface="Arial"/>
              <a:ea typeface="Arial"/>
              <a:cs typeface="Arial"/>
              <a:sym typeface="Arial"/>
            </a:endParaRPr>
          </a:p>
          <a:p>
            <a:pPr marL="228600" marR="0" lvl="0" indent="-228600" algn="l" rtl="0">
              <a:lnSpc>
                <a:spcPct val="110000"/>
              </a:lnSpc>
              <a:spcBef>
                <a:spcPts val="1000"/>
              </a:spcBef>
              <a:spcAft>
                <a:spcPts val="0"/>
              </a:spcAft>
              <a:buClr>
                <a:schemeClr val="dk1"/>
              </a:buClr>
              <a:buSzPts val="2000"/>
              <a:buFont typeface="Arial"/>
              <a:buChar char="•"/>
            </a:pPr>
            <a:r>
              <a:rPr lang="en-GB" sz="2000" b="0" i="0" u="none" strike="noStrike" cap="none">
                <a:solidFill>
                  <a:schemeClr val="dk1"/>
                </a:solidFill>
                <a:latin typeface="Lustria"/>
                <a:ea typeface="Lustria"/>
                <a:cs typeface="Lustria"/>
                <a:sym typeface="Lustria"/>
              </a:rPr>
              <a:t>Thioperamide</a:t>
            </a:r>
            <a:endParaRPr sz="1400" b="0" i="0" u="none" strike="noStrike" cap="none">
              <a:solidFill>
                <a:srgbClr val="000000"/>
              </a:solidFill>
              <a:latin typeface="Arial"/>
              <a:ea typeface="Arial"/>
              <a:cs typeface="Arial"/>
              <a:sym typeface="Arial"/>
            </a:endParaRPr>
          </a:p>
          <a:p>
            <a:pPr marL="228600" marR="0" lvl="0" indent="-228600" algn="l" rtl="0">
              <a:lnSpc>
                <a:spcPct val="110000"/>
              </a:lnSpc>
              <a:spcBef>
                <a:spcPts val="1000"/>
              </a:spcBef>
              <a:spcAft>
                <a:spcPts val="0"/>
              </a:spcAft>
              <a:buClr>
                <a:schemeClr val="dk1"/>
              </a:buClr>
              <a:buSzPts val="2000"/>
              <a:buFont typeface="Arial"/>
              <a:buChar char="•"/>
            </a:pPr>
            <a:r>
              <a:rPr lang="en-GB" sz="2000" b="0" i="0" u="none" strike="noStrike" cap="none">
                <a:solidFill>
                  <a:schemeClr val="dk1"/>
                </a:solidFill>
                <a:latin typeface="Lustria"/>
                <a:ea typeface="Lustria"/>
                <a:cs typeface="Lustria"/>
                <a:sym typeface="Lustria"/>
              </a:rPr>
              <a:t>Promazine</a:t>
            </a:r>
            <a:endParaRPr sz="2000" b="0" i="0" u="none" strike="noStrike" cap="none">
              <a:solidFill>
                <a:schemeClr val="dk1"/>
              </a:solidFill>
              <a:latin typeface="Lustria"/>
              <a:ea typeface="Lustria"/>
              <a:cs typeface="Lustria"/>
              <a:sym typeface="Lustr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7"/>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latin typeface="Lustria"/>
                <a:ea typeface="Lustria"/>
                <a:cs typeface="Lustria"/>
                <a:sym typeface="Lustria"/>
              </a:rPr>
              <a:t>POTENTIAL SIDE EFFECTS</a:t>
            </a:r>
            <a:endParaRPr>
              <a:latin typeface="Lustria"/>
              <a:ea typeface="Lustria"/>
              <a:cs typeface="Lustria"/>
              <a:sym typeface="Lustria"/>
            </a:endParaRPr>
          </a:p>
        </p:txBody>
      </p:sp>
      <p:sp>
        <p:nvSpPr>
          <p:cNvPr id="322" name="Google Shape;322;p27"/>
          <p:cNvSpPr txBox="1">
            <a:spLocks noGrp="1"/>
          </p:cNvSpPr>
          <p:nvPr>
            <p:ph type="body" idx="1"/>
          </p:nvPr>
        </p:nvSpPr>
        <p:spPr>
          <a:xfrm>
            <a:off x="700635" y="1924334"/>
            <a:ext cx="10691265" cy="4037554"/>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110000"/>
              </a:lnSpc>
              <a:spcBef>
                <a:spcPts val="0"/>
              </a:spcBef>
              <a:spcAft>
                <a:spcPts val="0"/>
              </a:spcAft>
              <a:buClr>
                <a:schemeClr val="dk1"/>
              </a:buClr>
              <a:buSzPct val="117647"/>
              <a:buChar char="•"/>
            </a:pPr>
            <a:r>
              <a:rPr lang="en-GB"/>
              <a:t>Myocarditis</a:t>
            </a:r>
            <a:endParaRPr/>
          </a:p>
          <a:p>
            <a:pPr marL="228600" lvl="0" indent="-228600" algn="l" rtl="0">
              <a:lnSpc>
                <a:spcPct val="110000"/>
              </a:lnSpc>
              <a:spcBef>
                <a:spcPts val="0"/>
              </a:spcBef>
              <a:spcAft>
                <a:spcPts val="0"/>
              </a:spcAft>
              <a:buClr>
                <a:schemeClr val="dk1"/>
              </a:buClr>
              <a:buSzPct val="117647"/>
              <a:buChar char="•"/>
            </a:pPr>
            <a:r>
              <a:rPr lang="en-GB"/>
              <a:t>Weight gain</a:t>
            </a:r>
            <a:endParaRPr/>
          </a:p>
          <a:p>
            <a:pPr marL="228600" lvl="0" indent="-228600" algn="l" rtl="0">
              <a:lnSpc>
                <a:spcPct val="110000"/>
              </a:lnSpc>
              <a:spcBef>
                <a:spcPts val="0"/>
              </a:spcBef>
              <a:spcAft>
                <a:spcPts val="0"/>
              </a:spcAft>
              <a:buClr>
                <a:schemeClr val="dk1"/>
              </a:buClr>
              <a:buSzPct val="117647"/>
              <a:buChar char="•"/>
            </a:pPr>
            <a:r>
              <a:rPr lang="en-GB"/>
              <a:t>Disrupted BP</a:t>
            </a:r>
            <a:endParaRPr/>
          </a:p>
          <a:p>
            <a:pPr marL="228600" lvl="0" indent="-228600" algn="l" rtl="0">
              <a:lnSpc>
                <a:spcPct val="110000"/>
              </a:lnSpc>
              <a:spcBef>
                <a:spcPts val="1000"/>
              </a:spcBef>
              <a:spcAft>
                <a:spcPts val="0"/>
              </a:spcAft>
              <a:buClr>
                <a:schemeClr val="dk1"/>
              </a:buClr>
              <a:buSzPct val="117647"/>
              <a:buChar char="•"/>
            </a:pPr>
            <a:r>
              <a:rPr lang="en-GB"/>
              <a:t>Erectile Dysfunction</a:t>
            </a:r>
            <a:endParaRPr/>
          </a:p>
          <a:p>
            <a:pPr marL="228600" lvl="0" indent="-228600" algn="l" rtl="0">
              <a:lnSpc>
                <a:spcPct val="110000"/>
              </a:lnSpc>
              <a:spcBef>
                <a:spcPts val="1000"/>
              </a:spcBef>
              <a:spcAft>
                <a:spcPts val="0"/>
              </a:spcAft>
              <a:buClr>
                <a:schemeClr val="dk1"/>
              </a:buClr>
              <a:buSzPct val="117647"/>
              <a:buChar char="•"/>
            </a:pPr>
            <a:r>
              <a:rPr lang="en-GB"/>
              <a:t>Reduced cognitive ability</a:t>
            </a:r>
            <a:endParaRPr/>
          </a:p>
          <a:p>
            <a:pPr marL="228600" lvl="0" indent="-228600" algn="l" rtl="0">
              <a:lnSpc>
                <a:spcPct val="110000"/>
              </a:lnSpc>
              <a:spcBef>
                <a:spcPts val="1000"/>
              </a:spcBef>
              <a:spcAft>
                <a:spcPts val="0"/>
              </a:spcAft>
              <a:buClr>
                <a:schemeClr val="dk1"/>
              </a:buClr>
              <a:buSzPct val="117647"/>
              <a:buChar char="•"/>
            </a:pPr>
            <a:r>
              <a:rPr lang="en-GB"/>
              <a:t>Constipation</a:t>
            </a:r>
            <a:endParaRPr/>
          </a:p>
          <a:p>
            <a:pPr marL="228600" lvl="0" indent="-228600" algn="l" rtl="0">
              <a:lnSpc>
                <a:spcPct val="110000"/>
              </a:lnSpc>
              <a:spcBef>
                <a:spcPts val="1000"/>
              </a:spcBef>
              <a:spcAft>
                <a:spcPts val="0"/>
              </a:spcAft>
              <a:buClr>
                <a:schemeClr val="dk1"/>
              </a:buClr>
              <a:buSzPct val="117647"/>
              <a:buChar char="•"/>
            </a:pPr>
            <a:r>
              <a:rPr lang="en-GB"/>
              <a:t>Low or high blood pressure</a:t>
            </a:r>
            <a:endParaRPr/>
          </a:p>
          <a:p>
            <a:pPr marL="228600" lvl="0" indent="-228600" algn="l" rtl="0">
              <a:lnSpc>
                <a:spcPct val="110000"/>
              </a:lnSpc>
              <a:spcBef>
                <a:spcPts val="1000"/>
              </a:spcBef>
              <a:spcAft>
                <a:spcPts val="0"/>
              </a:spcAft>
              <a:buClr>
                <a:schemeClr val="dk1"/>
              </a:buClr>
              <a:buSzPct val="117647"/>
              <a:buChar char="•"/>
            </a:pPr>
            <a:r>
              <a:rPr lang="en-GB"/>
              <a:t>Fast heartbeat</a:t>
            </a:r>
            <a:endParaRPr/>
          </a:p>
          <a:p>
            <a:pPr marL="228600" lvl="0" indent="-228600" algn="l" rtl="0">
              <a:lnSpc>
                <a:spcPct val="110000"/>
              </a:lnSpc>
              <a:spcBef>
                <a:spcPts val="1000"/>
              </a:spcBef>
              <a:spcAft>
                <a:spcPts val="0"/>
              </a:spcAft>
              <a:buClr>
                <a:schemeClr val="dk1"/>
              </a:buClr>
              <a:buSzPct val="117647"/>
              <a:buChar char="•"/>
            </a:pPr>
            <a:r>
              <a:rPr lang="en-GB"/>
              <a:t>Fever</a:t>
            </a:r>
            <a:endParaRPr/>
          </a:p>
          <a:p>
            <a:pPr marL="228600" lvl="0" indent="-228600" algn="l" rtl="0">
              <a:lnSpc>
                <a:spcPct val="110000"/>
              </a:lnSpc>
              <a:spcBef>
                <a:spcPts val="1000"/>
              </a:spcBef>
              <a:spcAft>
                <a:spcPts val="0"/>
              </a:spcAft>
              <a:buClr>
                <a:schemeClr val="dk1"/>
              </a:buClr>
              <a:buSzPct val="117647"/>
              <a:buChar char="•"/>
            </a:pPr>
            <a:r>
              <a:rPr lang="en-GB"/>
              <a:t>Dizziness or fainting</a:t>
            </a:r>
            <a:endParaRPr/>
          </a:p>
          <a:p>
            <a:pPr marL="228600" lvl="0" indent="-228600" algn="l" rtl="0">
              <a:lnSpc>
                <a:spcPct val="110000"/>
              </a:lnSpc>
              <a:spcBef>
                <a:spcPts val="1000"/>
              </a:spcBef>
              <a:spcAft>
                <a:spcPts val="0"/>
              </a:spcAft>
              <a:buClr>
                <a:schemeClr val="dk1"/>
              </a:buClr>
              <a:buSzPct val="117647"/>
              <a:buChar char="•"/>
            </a:pPr>
            <a:r>
              <a:rPr lang="en-GB"/>
              <a:t>Headache</a:t>
            </a:r>
            <a:endParaRPr/>
          </a:p>
          <a:p>
            <a:pPr marL="228600" lvl="0" indent="-228600" algn="l" rtl="0">
              <a:lnSpc>
                <a:spcPct val="110000"/>
              </a:lnSpc>
              <a:spcBef>
                <a:spcPts val="1000"/>
              </a:spcBef>
              <a:spcAft>
                <a:spcPts val="0"/>
              </a:spcAft>
              <a:buClr>
                <a:schemeClr val="dk1"/>
              </a:buClr>
              <a:buSzPct val="117647"/>
              <a:buChar char="•"/>
            </a:pPr>
            <a:r>
              <a:rPr lang="en-GB"/>
              <a:t>Drowsiness or sedation</a:t>
            </a:r>
            <a:endParaRPr/>
          </a:p>
          <a:p>
            <a:pPr marL="228600" lvl="0" indent="-101600" algn="l" rtl="0">
              <a:lnSpc>
                <a:spcPct val="110000"/>
              </a:lnSpc>
              <a:spcBef>
                <a:spcPts val="1000"/>
              </a:spcBef>
              <a:spcAft>
                <a:spcPts val="0"/>
              </a:spcAft>
              <a:buClr>
                <a:schemeClr val="dk1"/>
              </a:buClr>
              <a:buSzPct val="117647"/>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latin typeface="Lustria"/>
                <a:ea typeface="Lustria"/>
                <a:cs typeface="Lustria"/>
                <a:sym typeface="Lustria"/>
              </a:rPr>
              <a:t>PSYCHOSIS:</a:t>
            </a:r>
            <a:endParaRPr>
              <a:latin typeface="Lustria"/>
              <a:ea typeface="Lustria"/>
              <a:cs typeface="Lustria"/>
              <a:sym typeface="Lustria"/>
            </a:endParaRPr>
          </a:p>
        </p:txBody>
      </p:sp>
      <p:sp>
        <p:nvSpPr>
          <p:cNvPr id="112" name="Google Shape;112;p3"/>
          <p:cNvSpPr txBox="1">
            <a:spLocks noGrp="1"/>
          </p:cNvSpPr>
          <p:nvPr>
            <p:ph type="body" idx="1"/>
          </p:nvPr>
        </p:nvSpPr>
        <p:spPr>
          <a:xfrm>
            <a:off x="700635" y="2221992"/>
            <a:ext cx="10691265" cy="3739896"/>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2000"/>
              <a:buChar char="•"/>
            </a:pPr>
            <a:r>
              <a:rPr lang="en-GB"/>
              <a:t>Defining features: </a:t>
            </a:r>
            <a:endParaRPr/>
          </a:p>
          <a:p>
            <a:pPr marL="685800" lvl="1" indent="-228600" algn="l" rtl="0">
              <a:lnSpc>
                <a:spcPct val="110000"/>
              </a:lnSpc>
              <a:spcBef>
                <a:spcPts val="500"/>
              </a:spcBef>
              <a:spcAft>
                <a:spcPts val="0"/>
              </a:spcAft>
              <a:buClr>
                <a:schemeClr val="dk1"/>
              </a:buClr>
              <a:buSzPts val="1800"/>
              <a:buChar char="•"/>
            </a:pPr>
            <a:r>
              <a:rPr lang="en-GB"/>
              <a:t>Hallucinations (e.g. hearing voices)</a:t>
            </a:r>
            <a:endParaRPr/>
          </a:p>
          <a:p>
            <a:pPr marL="685800" lvl="1" indent="-228600" algn="l" rtl="0">
              <a:lnSpc>
                <a:spcPct val="110000"/>
              </a:lnSpc>
              <a:spcBef>
                <a:spcPts val="500"/>
              </a:spcBef>
              <a:spcAft>
                <a:spcPts val="0"/>
              </a:spcAft>
              <a:buClr>
                <a:schemeClr val="dk1"/>
              </a:buClr>
              <a:buSzPts val="1800"/>
              <a:buChar char="•"/>
            </a:pPr>
            <a:r>
              <a:rPr lang="en-GB"/>
              <a:t>Delusions (bizarre)</a:t>
            </a:r>
            <a:endParaRPr/>
          </a:p>
          <a:p>
            <a:pPr marL="457200" lvl="1" indent="0" algn="l" rtl="0">
              <a:lnSpc>
                <a:spcPct val="110000"/>
              </a:lnSpc>
              <a:spcBef>
                <a:spcPts val="500"/>
              </a:spcBef>
              <a:spcAft>
                <a:spcPts val="0"/>
              </a:spcAft>
              <a:buClr>
                <a:schemeClr val="dk1"/>
              </a:buClr>
              <a:buSzPts val="1800"/>
              <a:buNone/>
            </a:pPr>
            <a:endParaRPr/>
          </a:p>
          <a:p>
            <a:pPr marL="457200" lvl="1" indent="0" algn="l" rtl="0">
              <a:lnSpc>
                <a:spcPct val="110000"/>
              </a:lnSpc>
              <a:spcBef>
                <a:spcPts val="500"/>
              </a:spcBef>
              <a:spcAft>
                <a:spcPts val="0"/>
              </a:spcAft>
              <a:buClr>
                <a:schemeClr val="dk1"/>
              </a:buClr>
              <a:buSzPts val="1800"/>
              <a:buNone/>
            </a:pPr>
            <a:r>
              <a:rPr lang="en-GB"/>
              <a:t>DSM-V adds - </a:t>
            </a:r>
            <a:r>
              <a:rPr lang="en-GB" b="1"/>
              <a:t>two or more</a:t>
            </a:r>
            <a:r>
              <a:rPr lang="en-GB"/>
              <a:t> of one of the following: disorganised speech (frequent derailment/incoherent), catatonia/grossly disorganised behaviour, negative symptoms (avolition, diminished emotional expression, self-neglect).  </a:t>
            </a:r>
            <a:endParaRPr/>
          </a:p>
          <a:p>
            <a:pPr marL="685800" lvl="1" indent="-114300" algn="l" rtl="0">
              <a:lnSpc>
                <a:spcPct val="110000"/>
              </a:lnSpc>
              <a:spcBef>
                <a:spcPts val="500"/>
              </a:spcBef>
              <a:spcAft>
                <a:spcPts val="0"/>
              </a:spcAft>
              <a:buClr>
                <a:schemeClr val="dk1"/>
              </a:buClr>
              <a:buSzPts val="1800"/>
              <a:buNone/>
            </a:pPr>
            <a:endParaRPr/>
          </a:p>
          <a:p>
            <a:pPr marL="457200" lvl="1" indent="0" algn="l" rtl="0">
              <a:lnSpc>
                <a:spcPct val="110000"/>
              </a:lnSpc>
              <a:spcBef>
                <a:spcPts val="500"/>
              </a:spcBef>
              <a:spcAft>
                <a:spcPts val="0"/>
              </a:spcAft>
              <a:buClr>
                <a:schemeClr val="dk1"/>
              </a:buClr>
              <a:buSzPts val="1800"/>
              <a:buNone/>
            </a:pPr>
            <a:r>
              <a:rPr lang="en-GB"/>
              <a:t>Experiencing this “for a significant period of time during a 1-month period”</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24"/>
          <p:cNvPicPr preferRelativeResize="0"/>
          <p:nvPr/>
        </p:nvPicPr>
        <p:blipFill rotWithShape="1">
          <a:blip r:embed="rId3">
            <a:alphaModFix/>
          </a:blip>
          <a:srcRect l="43368" t="28390" r="9507" b="45273"/>
          <a:stretch/>
        </p:blipFill>
        <p:spPr>
          <a:xfrm>
            <a:off x="800100" y="1050878"/>
            <a:ext cx="9838583" cy="43987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8"/>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t>‘TREATMENT-RESISTANT PSYCHOSIS’</a:t>
            </a:r>
            <a:endParaRPr/>
          </a:p>
        </p:txBody>
      </p:sp>
      <p:sp>
        <p:nvSpPr>
          <p:cNvPr id="335" name="Google Shape;335;p28"/>
          <p:cNvSpPr txBox="1">
            <a:spLocks noGrp="1"/>
          </p:cNvSpPr>
          <p:nvPr>
            <p:ph type="body" idx="1"/>
          </p:nvPr>
        </p:nvSpPr>
        <p:spPr>
          <a:xfrm>
            <a:off x="700635" y="2221992"/>
            <a:ext cx="10691265" cy="3739896"/>
          </a:xfrm>
          <a:prstGeom prst="rect">
            <a:avLst/>
          </a:prstGeom>
          <a:noFill/>
          <a:ln>
            <a:noFill/>
          </a:ln>
        </p:spPr>
        <p:txBody>
          <a:bodyPr spcFirstLastPara="1" wrap="square" lIns="91425" tIns="45700" rIns="91425" bIns="45700" anchor="t" anchorCtr="0">
            <a:normAutofit/>
          </a:bodyPr>
          <a:lstStyle/>
          <a:p>
            <a:pPr marL="228600" lvl="0" indent="-101600" algn="l" rtl="0">
              <a:lnSpc>
                <a:spcPct val="110000"/>
              </a:lnSpc>
              <a:spcBef>
                <a:spcPts val="0"/>
              </a:spcBef>
              <a:spcAft>
                <a:spcPts val="0"/>
              </a:spcAft>
              <a:buClr>
                <a:schemeClr val="dk1"/>
              </a:buClr>
              <a:buSzPts val="20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53"/>
          <p:cNvPicPr preferRelativeResize="0"/>
          <p:nvPr/>
        </p:nvPicPr>
        <p:blipFill rotWithShape="1">
          <a:blip r:embed="rId3">
            <a:alphaModFix/>
          </a:blip>
          <a:srcRect l="43368" t="28390" r="9507" b="45273"/>
          <a:stretch/>
        </p:blipFill>
        <p:spPr>
          <a:xfrm>
            <a:off x="800100" y="1050878"/>
            <a:ext cx="9838583" cy="439877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4"/>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t>PATIENT DISCUSSION &amp; MEDICAL REVIEWS</a:t>
            </a:r>
            <a:endParaRPr/>
          </a:p>
        </p:txBody>
      </p:sp>
      <p:sp>
        <p:nvSpPr>
          <p:cNvPr id="348" name="Google Shape;348;p54"/>
          <p:cNvSpPr txBox="1">
            <a:spLocks noGrp="1"/>
          </p:cNvSpPr>
          <p:nvPr>
            <p:ph type="body" idx="1"/>
          </p:nvPr>
        </p:nvSpPr>
        <p:spPr>
          <a:xfrm>
            <a:off x="700635" y="2060812"/>
            <a:ext cx="10691265" cy="3901076"/>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GB" b="1"/>
              <a:t>Questions to ask: </a:t>
            </a:r>
            <a:endParaRPr b="1"/>
          </a:p>
          <a:p>
            <a:pPr marL="0" lvl="0" indent="0" algn="l" rtl="0">
              <a:lnSpc>
                <a:spcPct val="110000"/>
              </a:lnSpc>
              <a:spcBef>
                <a:spcPts val="1000"/>
              </a:spcBef>
              <a:spcAft>
                <a:spcPts val="0"/>
              </a:spcAft>
              <a:buClr>
                <a:schemeClr val="dk1"/>
              </a:buClr>
              <a:buSzPts val="2000"/>
              <a:buNone/>
            </a:pPr>
            <a:r>
              <a:rPr lang="en-GB"/>
              <a:t>Times of day when patient is most alert &amp; able to engage</a:t>
            </a:r>
            <a:endParaRPr/>
          </a:p>
          <a:p>
            <a:pPr marL="0" lvl="0" indent="0" algn="l" rtl="0">
              <a:lnSpc>
                <a:spcPct val="110000"/>
              </a:lnSpc>
              <a:spcBef>
                <a:spcPts val="1000"/>
              </a:spcBef>
              <a:spcAft>
                <a:spcPts val="0"/>
              </a:spcAft>
              <a:buClr>
                <a:schemeClr val="dk1"/>
              </a:buClr>
              <a:buSzPts val="2000"/>
              <a:buNone/>
            </a:pPr>
            <a:r>
              <a:rPr lang="en-GB"/>
              <a:t>Medical review: might include changes to the type, administration, timing</a:t>
            </a:r>
            <a:br>
              <a:rPr lang="en-GB"/>
            </a:br>
            <a:br>
              <a:rPr lang="en-GB"/>
            </a:br>
            <a:r>
              <a:rPr lang="en-GB"/>
              <a:t>Medication administration - Depot medication vs oral (self-administered), etc</a:t>
            </a:r>
            <a:endParaRPr/>
          </a:p>
          <a:p>
            <a:pPr marL="0" lvl="0" indent="0" algn="l" rtl="0">
              <a:lnSpc>
                <a:spcPct val="110000"/>
              </a:lnSpc>
              <a:spcBef>
                <a:spcPts val="1000"/>
              </a:spcBef>
              <a:spcAft>
                <a:spcPts val="0"/>
              </a:spcAft>
              <a:buClr>
                <a:schemeClr val="dk1"/>
              </a:buClr>
              <a:buSzPts val="2000"/>
              <a:buNone/>
            </a:pPr>
            <a:br>
              <a:rPr lang="en-GB"/>
            </a:br>
            <a:r>
              <a:rPr lang="en-GB"/>
              <a:t>Changes in the times of day. </a:t>
            </a:r>
            <a:br>
              <a:rPr lang="en-GB"/>
            </a:br>
            <a:br>
              <a:rPr lang="en-GB"/>
            </a:b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9"/>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t>PATIENT DISCUSSION &amp; MEDICAL REVIEWS</a:t>
            </a:r>
            <a:endParaRPr/>
          </a:p>
        </p:txBody>
      </p:sp>
      <p:sp>
        <p:nvSpPr>
          <p:cNvPr id="355" name="Google Shape;355;p29"/>
          <p:cNvSpPr txBox="1">
            <a:spLocks noGrp="1"/>
          </p:cNvSpPr>
          <p:nvPr>
            <p:ph type="body" idx="1"/>
          </p:nvPr>
        </p:nvSpPr>
        <p:spPr>
          <a:xfrm>
            <a:off x="700635" y="2060812"/>
            <a:ext cx="10691265" cy="3901076"/>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br>
              <a:rPr lang="en-GB"/>
            </a:br>
            <a:br>
              <a:rPr lang="en-GB"/>
            </a:br>
            <a:r>
              <a:rPr lang="en-GB"/>
              <a:t>It’s perfectly reasonable to request a medical review asking that the patient wants to engage better in the morning for work/structured activity. So, could the drowsy meds be taken at night instead/late afternoon? </a:t>
            </a:r>
            <a:br>
              <a:rPr lang="en-GB"/>
            </a:br>
            <a:br>
              <a:rPr lang="en-GB"/>
            </a:br>
            <a:r>
              <a:rPr lang="en-GB"/>
              <a:t>Where possible, health teams would consider this. Can include this in care plans if they know what a patient’s goals might be.</a:t>
            </a:r>
            <a:endParaRPr/>
          </a:p>
          <a:p>
            <a:pPr marL="0" lvl="0" indent="0" algn="l" rtl="0">
              <a:lnSpc>
                <a:spcPct val="110000"/>
              </a:lnSpc>
              <a:spcBef>
                <a:spcPts val="1000"/>
              </a:spcBef>
              <a:spcAft>
                <a:spcPts val="0"/>
              </a:spcAft>
              <a:buClr>
                <a:schemeClr val="dk1"/>
              </a:buClr>
              <a:buSzPts val="2000"/>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2"/>
          <p:cNvSpPr txBox="1">
            <a:spLocks noGrp="1"/>
          </p:cNvSpPr>
          <p:nvPr>
            <p:ph type="title"/>
          </p:nvPr>
        </p:nvSpPr>
        <p:spPr>
          <a:xfrm>
            <a:off x="1751514" y="2920621"/>
            <a:ext cx="5877586" cy="1307592"/>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dk1"/>
              </a:buClr>
              <a:buSzPct val="111111"/>
              <a:buFont typeface="Open Sans"/>
              <a:buNone/>
            </a:pPr>
            <a:r>
              <a:rPr lang="en-GB" dirty="0">
                <a:latin typeface="Lustria"/>
                <a:ea typeface="Lustria"/>
                <a:cs typeface="Lustria"/>
                <a:sym typeface="Lustria"/>
              </a:rPr>
              <a:t>PSYCHOSIS IN NEURO SERVICES</a:t>
            </a:r>
            <a:endParaRPr dirty="0">
              <a:latin typeface="Lustria"/>
              <a:ea typeface="Lustria"/>
              <a:cs typeface="Lustria"/>
              <a:sym typeface="Lustri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3"/>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t>PSYCHOSIS FOLLOWING TBI</a:t>
            </a:r>
            <a:endParaRPr/>
          </a:p>
        </p:txBody>
      </p:sp>
      <p:sp>
        <p:nvSpPr>
          <p:cNvPr id="368" name="Google Shape;368;p33"/>
          <p:cNvSpPr txBox="1">
            <a:spLocks noGrp="1"/>
          </p:cNvSpPr>
          <p:nvPr>
            <p:ph type="body" idx="1"/>
          </p:nvPr>
        </p:nvSpPr>
        <p:spPr>
          <a:xfrm>
            <a:off x="700635" y="2221992"/>
            <a:ext cx="10691265" cy="3739896"/>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2000"/>
              <a:buChar char="•"/>
            </a:pPr>
            <a:r>
              <a:rPr lang="en-GB"/>
              <a:t>Aka Posttraumatic psychosis</a:t>
            </a:r>
            <a:endParaRPr/>
          </a:p>
          <a:p>
            <a:pPr marL="228600" lvl="0" indent="-228600" algn="l" rtl="0">
              <a:lnSpc>
                <a:spcPct val="110000"/>
              </a:lnSpc>
              <a:spcBef>
                <a:spcPts val="1000"/>
              </a:spcBef>
              <a:spcAft>
                <a:spcPts val="0"/>
              </a:spcAft>
              <a:buClr>
                <a:schemeClr val="dk1"/>
              </a:buClr>
              <a:buSzPts val="2000"/>
              <a:buChar char="•"/>
            </a:pPr>
            <a:r>
              <a:rPr lang="en-GB"/>
              <a:t>1 in 20</a:t>
            </a:r>
            <a:endParaRPr/>
          </a:p>
          <a:p>
            <a:pPr marL="228600" lvl="0" indent="-228600" algn="l" rtl="0">
              <a:lnSpc>
                <a:spcPct val="110000"/>
              </a:lnSpc>
              <a:spcBef>
                <a:spcPts val="1000"/>
              </a:spcBef>
              <a:spcAft>
                <a:spcPts val="0"/>
              </a:spcAft>
              <a:buClr>
                <a:schemeClr val="dk1"/>
              </a:buClr>
              <a:buSzPts val="2000"/>
              <a:buChar char="•"/>
            </a:pPr>
            <a:r>
              <a:rPr lang="en-GB"/>
              <a:t>Some – early, MOST – later </a:t>
            </a:r>
            <a:endParaRPr/>
          </a:p>
          <a:p>
            <a:pPr marL="228600" lvl="0" indent="-228600" algn="l" rtl="0">
              <a:lnSpc>
                <a:spcPct val="110000"/>
              </a:lnSpc>
              <a:spcBef>
                <a:spcPts val="1000"/>
              </a:spcBef>
              <a:spcAft>
                <a:spcPts val="0"/>
              </a:spcAft>
              <a:buClr>
                <a:schemeClr val="dk1"/>
              </a:buClr>
              <a:buSzPts val="2000"/>
              <a:buChar char="•"/>
            </a:pPr>
            <a:r>
              <a:rPr lang="en-GB"/>
              <a:t>Early signs before psychotic symptoms emerge:</a:t>
            </a:r>
            <a:endParaRPr/>
          </a:p>
          <a:p>
            <a:pPr marL="685800" lvl="1" indent="-228600" algn="l" rtl="0">
              <a:lnSpc>
                <a:spcPct val="110000"/>
              </a:lnSpc>
              <a:spcBef>
                <a:spcPts val="500"/>
              </a:spcBef>
              <a:spcAft>
                <a:spcPts val="0"/>
              </a:spcAft>
              <a:buClr>
                <a:srgbClr val="000000"/>
              </a:buClr>
              <a:buSzPts val="1800"/>
              <a:buChar char="•"/>
            </a:pPr>
            <a:r>
              <a:rPr lang="en-GB" b="0" i="0">
                <a:solidFill>
                  <a:srgbClr val="000000"/>
                </a:solidFill>
                <a:latin typeface="Arial"/>
                <a:ea typeface="Arial"/>
                <a:cs typeface="Arial"/>
                <a:sym typeface="Arial"/>
              </a:rPr>
              <a:t>affective instability, bizarre behaviour, performance decline at school or work, social withdrawal, and antisocial behavior</a:t>
            </a:r>
            <a:endParaRPr/>
          </a:p>
          <a:p>
            <a:pPr marL="228600" lvl="0" indent="-228600" algn="l" rtl="0">
              <a:lnSpc>
                <a:spcPct val="110000"/>
              </a:lnSpc>
              <a:spcBef>
                <a:spcPts val="1000"/>
              </a:spcBef>
              <a:spcAft>
                <a:spcPts val="0"/>
              </a:spcAft>
              <a:buClr>
                <a:schemeClr val="dk1"/>
              </a:buClr>
              <a:buSzPts val="2000"/>
              <a:buChar char="•"/>
            </a:pPr>
            <a:r>
              <a:rPr lang="en-GB"/>
              <a:t>Typically: </a:t>
            </a:r>
            <a:endParaRPr/>
          </a:p>
          <a:p>
            <a:pPr marL="685800" lvl="1" indent="-228600" algn="l" rtl="0">
              <a:lnSpc>
                <a:spcPct val="110000"/>
              </a:lnSpc>
              <a:spcBef>
                <a:spcPts val="500"/>
              </a:spcBef>
              <a:spcAft>
                <a:spcPts val="0"/>
              </a:spcAft>
              <a:buClr>
                <a:schemeClr val="dk1"/>
              </a:buClr>
              <a:buSzPts val="1800"/>
              <a:buChar char="•"/>
            </a:pPr>
            <a:r>
              <a:rPr lang="en-GB"/>
              <a:t>Delusional Disorder Or Schizphrenic symptoms</a:t>
            </a:r>
            <a:endParaRPr/>
          </a:p>
          <a:p>
            <a:pPr marL="457200" lvl="1" indent="0" algn="l" rtl="0">
              <a:lnSpc>
                <a:spcPct val="110000"/>
              </a:lnSpc>
              <a:spcBef>
                <a:spcPts val="500"/>
              </a:spcBef>
              <a:spcAft>
                <a:spcPts val="0"/>
              </a:spcAft>
              <a:buClr>
                <a:schemeClr val="dk1"/>
              </a:buClr>
              <a:buSzPts val="1800"/>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3"/>
        <p:cNvGrpSpPr/>
        <p:nvPr/>
      </p:nvGrpSpPr>
      <p:grpSpPr>
        <a:xfrm>
          <a:off x="0" y="0"/>
          <a:ext cx="0" cy="0"/>
          <a:chOff x="0" y="0"/>
          <a:chExt cx="0" cy="0"/>
        </a:xfrm>
      </p:grpSpPr>
      <p:cxnSp>
        <p:nvCxnSpPr>
          <p:cNvPr id="374" name="Google Shape;374;p34"/>
          <p:cNvCxnSpPr/>
          <p:nvPr/>
        </p:nvCxnSpPr>
        <p:spPr>
          <a:xfrm>
            <a:off x="800100" y="723900"/>
            <a:ext cx="10591800" cy="0"/>
          </a:xfrm>
          <a:prstGeom prst="straightConnector1">
            <a:avLst/>
          </a:prstGeom>
          <a:noFill/>
          <a:ln w="44450" cap="flat" cmpd="sng">
            <a:solidFill>
              <a:schemeClr val="dk1"/>
            </a:solidFill>
            <a:prstDash val="solid"/>
            <a:miter lim="800000"/>
            <a:headEnd type="none" w="sm" len="sm"/>
            <a:tailEnd type="none" w="sm" len="sm"/>
          </a:ln>
        </p:spPr>
      </p:cxnSp>
      <p:cxnSp>
        <p:nvCxnSpPr>
          <p:cNvPr id="375" name="Google Shape;375;p34"/>
          <p:cNvCxnSpPr/>
          <p:nvPr/>
        </p:nvCxnSpPr>
        <p:spPr>
          <a:xfrm>
            <a:off x="800100" y="6142781"/>
            <a:ext cx="10591800" cy="0"/>
          </a:xfrm>
          <a:prstGeom prst="straightConnector1">
            <a:avLst/>
          </a:prstGeom>
          <a:noFill/>
          <a:ln w="12700" cap="flat" cmpd="sng">
            <a:solidFill>
              <a:schemeClr val="dk1"/>
            </a:solidFill>
            <a:prstDash val="solid"/>
            <a:miter lim="800000"/>
            <a:headEnd type="none" w="sm" len="sm"/>
            <a:tailEnd type="none" w="sm" len="sm"/>
          </a:ln>
        </p:spPr>
      </p:cxnSp>
      <p:sp>
        <p:nvSpPr>
          <p:cNvPr id="376" name="Google Shape;376;p3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stria"/>
              <a:ea typeface="Lustria"/>
              <a:cs typeface="Lustria"/>
              <a:sym typeface="Lustria"/>
            </a:endParaRPr>
          </a:p>
        </p:txBody>
      </p:sp>
      <p:sp>
        <p:nvSpPr>
          <p:cNvPr id="377" name="Google Shape;377;p34"/>
          <p:cNvSpPr txBox="1">
            <a:spLocks noGrp="1"/>
          </p:cNvSpPr>
          <p:nvPr>
            <p:ph type="title"/>
          </p:nvPr>
        </p:nvSpPr>
        <p:spPr>
          <a:xfrm>
            <a:off x="685799" y="899024"/>
            <a:ext cx="3243263" cy="391494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400"/>
              <a:buFont typeface="Open Sans"/>
              <a:buNone/>
            </a:pPr>
            <a:r>
              <a:rPr lang="en-GB" sz="3400" dirty="0"/>
              <a:t>COMPLEX RELATIONSHIP </a:t>
            </a:r>
            <a:endParaRPr dirty="0"/>
          </a:p>
        </p:txBody>
      </p:sp>
      <p:cxnSp>
        <p:nvCxnSpPr>
          <p:cNvPr id="378" name="Google Shape;378;p34"/>
          <p:cNvCxnSpPr/>
          <p:nvPr/>
        </p:nvCxnSpPr>
        <p:spPr>
          <a:xfrm>
            <a:off x="800100" y="723900"/>
            <a:ext cx="1371600" cy="0"/>
          </a:xfrm>
          <a:prstGeom prst="straightConnector1">
            <a:avLst/>
          </a:prstGeom>
          <a:noFill/>
          <a:ln w="44450" cap="flat" cmpd="sng">
            <a:solidFill>
              <a:schemeClr val="dk1"/>
            </a:solidFill>
            <a:prstDash val="solid"/>
            <a:miter lim="800000"/>
            <a:headEnd type="none" w="sm" len="sm"/>
            <a:tailEnd type="none" w="sm" len="sm"/>
          </a:ln>
        </p:spPr>
      </p:cxnSp>
      <p:pic>
        <p:nvPicPr>
          <p:cNvPr id="379" name="Google Shape;379;p34" descr="A group of people in clothing pointing at each other&#10;&#10;Description automatically generated"/>
          <p:cNvPicPr preferRelativeResize="0">
            <a:picLocks noGrp="1"/>
          </p:cNvPicPr>
          <p:nvPr>
            <p:ph type="body" idx="1"/>
          </p:nvPr>
        </p:nvPicPr>
        <p:blipFill rotWithShape="1">
          <a:blip r:embed="rId3">
            <a:alphaModFix/>
          </a:blip>
          <a:srcRect/>
          <a:stretch/>
        </p:blipFill>
        <p:spPr>
          <a:xfrm>
            <a:off x="4103802" y="723901"/>
            <a:ext cx="7222895" cy="54102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4"/>
        <p:cNvGrpSpPr/>
        <p:nvPr/>
      </p:nvGrpSpPr>
      <p:grpSpPr>
        <a:xfrm>
          <a:off x="0" y="0"/>
          <a:ext cx="0" cy="0"/>
          <a:chOff x="0" y="0"/>
          <a:chExt cx="0" cy="0"/>
        </a:xfrm>
      </p:grpSpPr>
      <p:cxnSp>
        <p:nvCxnSpPr>
          <p:cNvPr id="385" name="Google Shape;385;p35"/>
          <p:cNvCxnSpPr/>
          <p:nvPr/>
        </p:nvCxnSpPr>
        <p:spPr>
          <a:xfrm>
            <a:off x="800100" y="723900"/>
            <a:ext cx="10591800" cy="0"/>
          </a:xfrm>
          <a:prstGeom prst="straightConnector1">
            <a:avLst/>
          </a:prstGeom>
          <a:noFill/>
          <a:ln w="44450" cap="flat" cmpd="sng">
            <a:solidFill>
              <a:schemeClr val="dk1"/>
            </a:solidFill>
            <a:prstDash val="solid"/>
            <a:miter lim="800000"/>
            <a:headEnd type="none" w="sm" len="sm"/>
            <a:tailEnd type="none" w="sm" len="sm"/>
          </a:ln>
        </p:spPr>
      </p:cxnSp>
      <p:cxnSp>
        <p:nvCxnSpPr>
          <p:cNvPr id="386" name="Google Shape;386;p35"/>
          <p:cNvCxnSpPr/>
          <p:nvPr/>
        </p:nvCxnSpPr>
        <p:spPr>
          <a:xfrm>
            <a:off x="800100" y="6142781"/>
            <a:ext cx="10591800" cy="0"/>
          </a:xfrm>
          <a:prstGeom prst="straightConnector1">
            <a:avLst/>
          </a:prstGeom>
          <a:noFill/>
          <a:ln w="12700" cap="flat" cmpd="sng">
            <a:solidFill>
              <a:schemeClr val="dk1"/>
            </a:solidFill>
            <a:prstDash val="solid"/>
            <a:miter lim="800000"/>
            <a:headEnd type="none" w="sm" len="sm"/>
            <a:tailEnd type="none" w="sm" len="sm"/>
          </a:ln>
        </p:spPr>
      </p:cxnSp>
      <p:sp>
        <p:nvSpPr>
          <p:cNvPr id="387" name="Google Shape;387;p3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stria"/>
              <a:ea typeface="Lustria"/>
              <a:cs typeface="Lustria"/>
              <a:sym typeface="Lustria"/>
            </a:endParaRPr>
          </a:p>
        </p:txBody>
      </p:sp>
      <p:sp>
        <p:nvSpPr>
          <p:cNvPr id="388" name="Google Shape;388;p35"/>
          <p:cNvSpPr txBox="1">
            <a:spLocks noGrp="1"/>
          </p:cNvSpPr>
          <p:nvPr>
            <p:ph type="title"/>
          </p:nvPr>
        </p:nvSpPr>
        <p:spPr>
          <a:xfrm>
            <a:off x="685800" y="899024"/>
            <a:ext cx="3271838" cy="391494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400"/>
              <a:buFont typeface="Open Sans"/>
              <a:buNone/>
            </a:pPr>
            <a:r>
              <a:rPr lang="en-GB" sz="3400" dirty="0"/>
              <a:t>COMPLEX RELATIONSHIP </a:t>
            </a:r>
            <a:endParaRPr dirty="0"/>
          </a:p>
        </p:txBody>
      </p:sp>
      <p:cxnSp>
        <p:nvCxnSpPr>
          <p:cNvPr id="389" name="Google Shape;389;p35"/>
          <p:cNvCxnSpPr/>
          <p:nvPr/>
        </p:nvCxnSpPr>
        <p:spPr>
          <a:xfrm>
            <a:off x="800100" y="723900"/>
            <a:ext cx="1371600" cy="0"/>
          </a:xfrm>
          <a:prstGeom prst="straightConnector1">
            <a:avLst/>
          </a:prstGeom>
          <a:noFill/>
          <a:ln w="44450" cap="flat" cmpd="sng">
            <a:solidFill>
              <a:schemeClr val="dk1"/>
            </a:solidFill>
            <a:prstDash val="solid"/>
            <a:miter lim="800000"/>
            <a:headEnd type="none" w="sm" len="sm"/>
            <a:tailEnd type="none" w="sm" len="sm"/>
          </a:ln>
        </p:spPr>
      </p:cxnSp>
      <p:pic>
        <p:nvPicPr>
          <p:cNvPr id="390" name="Google Shape;390;p35" descr="A group of people in clothing pointing at each other&#10;&#10;Description automatically generated"/>
          <p:cNvPicPr preferRelativeResize="0">
            <a:picLocks noGrp="1"/>
          </p:cNvPicPr>
          <p:nvPr>
            <p:ph type="body" idx="1"/>
          </p:nvPr>
        </p:nvPicPr>
        <p:blipFill rotWithShape="1">
          <a:blip r:embed="rId3">
            <a:alphaModFix/>
          </a:blip>
          <a:srcRect/>
          <a:stretch/>
        </p:blipFill>
        <p:spPr>
          <a:xfrm>
            <a:off x="4103803" y="723901"/>
            <a:ext cx="3837040" cy="2874077"/>
          </a:xfrm>
          <a:prstGeom prst="rect">
            <a:avLst/>
          </a:prstGeom>
          <a:noFill/>
          <a:ln>
            <a:noFill/>
          </a:ln>
        </p:spPr>
      </p:pic>
      <p:sp>
        <p:nvSpPr>
          <p:cNvPr id="391" name="Google Shape;391;p35"/>
          <p:cNvSpPr txBox="1"/>
          <p:nvPr/>
        </p:nvSpPr>
        <p:spPr>
          <a:xfrm>
            <a:off x="1007705" y="3769566"/>
            <a:ext cx="3076031"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Lustria"/>
                <a:ea typeface="Lustria"/>
                <a:cs typeface="Lustria"/>
                <a:sym typeface="Lustria"/>
              </a:rPr>
              <a:t>So.. Assessment should include a comprehensive history of</a:t>
            </a:r>
            <a:endParaRPr sz="1800" b="1" i="0" u="none" strike="noStrike" cap="none">
              <a:solidFill>
                <a:schemeClr val="dk1"/>
              </a:solidFill>
              <a:latin typeface="Lustria"/>
              <a:ea typeface="Lustria"/>
              <a:cs typeface="Lustria"/>
              <a:sym typeface="Lustria"/>
            </a:endParaRPr>
          </a:p>
        </p:txBody>
      </p:sp>
      <p:sp>
        <p:nvSpPr>
          <p:cNvPr id="392" name="Google Shape;392;p35"/>
          <p:cNvSpPr txBox="1"/>
          <p:nvPr/>
        </p:nvSpPr>
        <p:spPr>
          <a:xfrm>
            <a:off x="3011892" y="4620261"/>
            <a:ext cx="480407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Lustria"/>
                <a:ea typeface="Lustria"/>
                <a:cs typeface="Lustria"/>
                <a:sym typeface="Lustria"/>
              </a:rPr>
              <a:t>pre-injury risk factors</a:t>
            </a:r>
            <a:endParaRPr sz="2400" b="0" i="0" u="none" strike="noStrike" cap="none">
              <a:solidFill>
                <a:schemeClr val="dk1"/>
              </a:solidFill>
              <a:latin typeface="Lustria"/>
              <a:ea typeface="Lustria"/>
              <a:cs typeface="Lustria"/>
              <a:sym typeface="Lustri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5"/>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800"/>
              <a:buNone/>
            </a:pPr>
            <a:r>
              <a:rPr lang="en-GB">
                <a:latin typeface="Lustria"/>
                <a:ea typeface="Lustria"/>
                <a:cs typeface="Lustria"/>
                <a:sym typeface="Lustria"/>
              </a:rPr>
              <a:t>Encephalitis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700635" y="914400"/>
            <a:ext cx="10691265" cy="800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latin typeface="Lustria"/>
                <a:ea typeface="Lustria"/>
                <a:cs typeface="Lustria"/>
                <a:sym typeface="Lustria"/>
              </a:rPr>
              <a:t>NEUROSIS 						PSYCHOSIS</a:t>
            </a:r>
            <a:endParaRPr>
              <a:latin typeface="Lustria"/>
              <a:ea typeface="Lustria"/>
              <a:cs typeface="Lustria"/>
              <a:sym typeface="Lustria"/>
            </a:endParaRPr>
          </a:p>
        </p:txBody>
      </p:sp>
      <p:sp>
        <p:nvSpPr>
          <p:cNvPr id="119" name="Google Shape;119;p4"/>
          <p:cNvSpPr txBox="1">
            <a:spLocks noGrp="1"/>
          </p:cNvSpPr>
          <p:nvPr>
            <p:ph type="body" idx="1"/>
          </p:nvPr>
        </p:nvSpPr>
        <p:spPr>
          <a:xfrm>
            <a:off x="700635" y="2216913"/>
            <a:ext cx="3363365" cy="3269488"/>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GB"/>
              <a:t>Depression</a:t>
            </a:r>
            <a:endParaRPr/>
          </a:p>
          <a:p>
            <a:pPr marL="0" lvl="0" indent="0" algn="l" rtl="0">
              <a:lnSpc>
                <a:spcPct val="110000"/>
              </a:lnSpc>
              <a:spcBef>
                <a:spcPts val="1000"/>
              </a:spcBef>
              <a:spcAft>
                <a:spcPts val="0"/>
              </a:spcAft>
              <a:buClr>
                <a:schemeClr val="dk1"/>
              </a:buClr>
              <a:buSzPts val="2000"/>
              <a:buNone/>
            </a:pPr>
            <a:br>
              <a:rPr lang="en-GB"/>
            </a:br>
            <a:r>
              <a:rPr lang="en-GB"/>
              <a:t>Anxiety</a:t>
            </a:r>
            <a:br>
              <a:rPr lang="en-GB"/>
            </a:br>
            <a:br>
              <a:rPr lang="en-GB"/>
            </a:br>
            <a:r>
              <a:rPr lang="en-GB"/>
              <a:t>OCD</a:t>
            </a:r>
            <a:br>
              <a:rPr lang="en-GB"/>
            </a:br>
            <a:br>
              <a:rPr lang="en-GB"/>
            </a:br>
            <a:r>
              <a:rPr lang="en-GB"/>
              <a:t>Phobia</a:t>
            </a:r>
            <a:endParaRPr/>
          </a:p>
        </p:txBody>
      </p:sp>
      <p:sp>
        <p:nvSpPr>
          <p:cNvPr id="120" name="Google Shape;120;p4"/>
          <p:cNvSpPr txBox="1"/>
          <p:nvPr/>
        </p:nvSpPr>
        <p:spPr>
          <a:xfrm>
            <a:off x="7632698" y="2432813"/>
            <a:ext cx="3858667" cy="3510787"/>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10000"/>
              </a:lnSpc>
              <a:spcBef>
                <a:spcPts val="0"/>
              </a:spcBef>
              <a:spcAft>
                <a:spcPts val="0"/>
              </a:spcAft>
              <a:buClr>
                <a:srgbClr val="000000"/>
              </a:buClr>
              <a:buSzPct val="100000"/>
              <a:buFont typeface="Arial"/>
              <a:buNone/>
            </a:pPr>
            <a:r>
              <a:rPr lang="en-GB" sz="2000" b="0" i="0" u="none" strike="noStrike" cap="none">
                <a:solidFill>
                  <a:srgbClr val="000000"/>
                </a:solidFill>
                <a:latin typeface="Lustria"/>
                <a:ea typeface="Lustria"/>
                <a:cs typeface="Lustria"/>
                <a:sym typeface="Lustria"/>
              </a:rPr>
              <a:t>Schizophrenia</a:t>
            </a:r>
            <a:br>
              <a:rPr lang="en-GB" sz="2000" b="0" i="0" u="none" strike="noStrike" cap="none">
                <a:solidFill>
                  <a:srgbClr val="000000"/>
                </a:solidFill>
                <a:latin typeface="Lustria"/>
                <a:ea typeface="Lustria"/>
                <a:cs typeface="Lustria"/>
                <a:sym typeface="Lustria"/>
              </a:rPr>
            </a:br>
            <a:br>
              <a:rPr lang="en-GB" sz="2000" b="0" i="0" u="none" strike="noStrike" cap="none">
                <a:solidFill>
                  <a:srgbClr val="000000"/>
                </a:solidFill>
                <a:latin typeface="Lustria"/>
                <a:ea typeface="Lustria"/>
                <a:cs typeface="Lustria"/>
                <a:sym typeface="Lustria"/>
              </a:rPr>
            </a:br>
            <a:r>
              <a:rPr lang="en-GB" sz="2000" b="0" i="0" u="none" strike="noStrike" cap="none">
                <a:solidFill>
                  <a:srgbClr val="000000"/>
                </a:solidFill>
                <a:latin typeface="Lustria"/>
                <a:ea typeface="Lustria"/>
                <a:cs typeface="Lustria"/>
                <a:sym typeface="Lustria"/>
              </a:rPr>
              <a:t>Schizoaffective disorder</a:t>
            </a:r>
            <a:br>
              <a:rPr lang="en-GB" sz="2000" b="0" i="0" u="none" strike="noStrike" cap="none">
                <a:solidFill>
                  <a:srgbClr val="000000"/>
                </a:solidFill>
                <a:latin typeface="Lustria"/>
                <a:ea typeface="Lustria"/>
                <a:cs typeface="Lustria"/>
                <a:sym typeface="Lustria"/>
              </a:rPr>
            </a:br>
            <a:br>
              <a:rPr lang="en-GB" sz="2000" b="0" i="0" u="none" strike="noStrike" cap="none">
                <a:solidFill>
                  <a:srgbClr val="000000"/>
                </a:solidFill>
                <a:latin typeface="Lustria"/>
                <a:ea typeface="Lustria"/>
                <a:cs typeface="Lustria"/>
                <a:sym typeface="Lustria"/>
              </a:rPr>
            </a:br>
            <a:r>
              <a:rPr lang="en-GB" sz="2000" b="0" i="0" u="none" strike="noStrike" cap="none">
                <a:solidFill>
                  <a:srgbClr val="000000"/>
                </a:solidFill>
                <a:latin typeface="Lustria"/>
                <a:ea typeface="Lustria"/>
                <a:cs typeface="Lustria"/>
                <a:sym typeface="Lustria"/>
              </a:rPr>
              <a:t>Delusional disorder</a:t>
            </a:r>
            <a:br>
              <a:rPr lang="en-GB" sz="2000" b="0" i="0" u="none" strike="noStrike" cap="none">
                <a:solidFill>
                  <a:srgbClr val="000000"/>
                </a:solidFill>
                <a:latin typeface="Lustria"/>
                <a:ea typeface="Lustria"/>
                <a:cs typeface="Lustria"/>
                <a:sym typeface="Lustria"/>
              </a:rPr>
            </a:br>
            <a:br>
              <a:rPr lang="en-GB" sz="2000" b="0" i="0" u="none" strike="noStrike" cap="none">
                <a:solidFill>
                  <a:srgbClr val="000000"/>
                </a:solidFill>
                <a:latin typeface="Lustria"/>
                <a:ea typeface="Lustria"/>
                <a:cs typeface="Lustria"/>
                <a:sym typeface="Lustria"/>
              </a:rPr>
            </a:br>
            <a:r>
              <a:rPr lang="en-GB" sz="2000" b="0" i="0" u="none" strike="noStrike" cap="none">
                <a:solidFill>
                  <a:srgbClr val="000000"/>
                </a:solidFill>
                <a:latin typeface="Lustria"/>
                <a:ea typeface="Lustria"/>
                <a:cs typeface="Lustria"/>
                <a:sym typeface="Lustria"/>
              </a:rPr>
              <a:t>Somatic Symptom Disorder</a:t>
            </a:r>
            <a:br>
              <a:rPr lang="en-GB" sz="2000" b="0" i="0" u="none" strike="noStrike" cap="none">
                <a:solidFill>
                  <a:srgbClr val="000000"/>
                </a:solidFill>
                <a:latin typeface="Lustria"/>
                <a:ea typeface="Lustria"/>
                <a:cs typeface="Lustria"/>
                <a:sym typeface="Lustria"/>
              </a:rPr>
            </a:br>
            <a:br>
              <a:rPr lang="en-GB" sz="2000" b="0" i="0" u="none" strike="noStrike" cap="none">
                <a:solidFill>
                  <a:srgbClr val="000000"/>
                </a:solidFill>
                <a:latin typeface="Lustria"/>
                <a:ea typeface="Lustria"/>
                <a:cs typeface="Lustria"/>
                <a:sym typeface="Lustria"/>
              </a:rPr>
            </a:br>
            <a:r>
              <a:rPr lang="en-GB" sz="2000" b="0" i="0" u="none" strike="noStrike" cap="none">
                <a:solidFill>
                  <a:srgbClr val="000000"/>
                </a:solidFill>
                <a:latin typeface="Lustria"/>
                <a:ea typeface="Lustria"/>
                <a:cs typeface="Lustria"/>
                <a:sym typeface="Lustria"/>
              </a:rPr>
              <a:t>Post-partum Psychosis</a:t>
            </a:r>
            <a:br>
              <a:rPr lang="en-GB" sz="2000" b="0" i="0" u="none" strike="noStrike" cap="none">
                <a:solidFill>
                  <a:srgbClr val="000000"/>
                </a:solidFill>
                <a:latin typeface="Lustria"/>
                <a:ea typeface="Lustria"/>
                <a:cs typeface="Lustria"/>
                <a:sym typeface="Lustria"/>
              </a:rPr>
            </a:br>
            <a:br>
              <a:rPr lang="en-GB" sz="2000" b="0" i="0" u="none" strike="noStrike" cap="none">
                <a:solidFill>
                  <a:srgbClr val="000000"/>
                </a:solidFill>
                <a:latin typeface="Lustria"/>
                <a:ea typeface="Lustria"/>
                <a:cs typeface="Lustria"/>
                <a:sym typeface="Lustria"/>
              </a:rPr>
            </a:br>
            <a:r>
              <a:rPr lang="en-GB" sz="2000" b="0" i="0" u="none" strike="noStrike" cap="none">
                <a:solidFill>
                  <a:srgbClr val="000000"/>
                </a:solidFill>
                <a:latin typeface="Lustria"/>
                <a:ea typeface="Lustria"/>
                <a:cs typeface="Lustria"/>
                <a:sym typeface="Lustria"/>
              </a:rPr>
              <a:t>Single episode psychosis</a:t>
            </a:r>
            <a:br>
              <a:rPr lang="en-GB" sz="2000" b="0" i="0" u="none" strike="noStrike" cap="none">
                <a:solidFill>
                  <a:srgbClr val="000000"/>
                </a:solidFill>
                <a:latin typeface="Lustria"/>
                <a:ea typeface="Lustria"/>
                <a:cs typeface="Lustria"/>
                <a:sym typeface="Lustria"/>
              </a:rPr>
            </a:br>
            <a:br>
              <a:rPr lang="en-GB" sz="2000" b="0" i="0" u="none" strike="noStrike" cap="none">
                <a:solidFill>
                  <a:srgbClr val="000000"/>
                </a:solidFill>
                <a:latin typeface="Lustria"/>
                <a:ea typeface="Lustria"/>
                <a:cs typeface="Lustria"/>
                <a:sym typeface="Lustria"/>
              </a:rPr>
            </a:br>
            <a:r>
              <a:rPr lang="en-GB" sz="2000" b="0" i="0" u="none" strike="noStrike" cap="none">
                <a:solidFill>
                  <a:srgbClr val="000000"/>
                </a:solidFill>
                <a:latin typeface="Lustria"/>
                <a:ea typeface="Lustria"/>
                <a:cs typeface="Lustria"/>
                <a:sym typeface="Lustria"/>
              </a:rPr>
              <a:t>Substance-induced psychosis</a:t>
            </a:r>
            <a:endParaRPr sz="1400" b="0" i="0" u="none" strike="noStrike" cap="none">
              <a:solidFill>
                <a:srgbClr val="000000"/>
              </a:solidFill>
              <a:latin typeface="Arial"/>
              <a:ea typeface="Arial"/>
              <a:cs typeface="Arial"/>
              <a:sym typeface="Arial"/>
            </a:endParaRPr>
          </a:p>
        </p:txBody>
      </p:sp>
      <p:cxnSp>
        <p:nvCxnSpPr>
          <p:cNvPr id="121" name="Google Shape;121;p4"/>
          <p:cNvCxnSpPr/>
          <p:nvPr/>
        </p:nvCxnSpPr>
        <p:spPr>
          <a:xfrm>
            <a:off x="1244600" y="2032000"/>
            <a:ext cx="10058400" cy="0"/>
          </a:xfrm>
          <a:prstGeom prst="straightConnector1">
            <a:avLst/>
          </a:prstGeom>
          <a:noFill/>
          <a:ln w="79375" cap="flat" cmpd="sng">
            <a:solidFill>
              <a:srgbClr val="F3A60D"/>
            </a:solidFill>
            <a:prstDash val="solid"/>
            <a:miter lim="800000"/>
            <a:headEnd type="triangle" w="med" len="med"/>
            <a:tailEnd type="triangle" w="med" len="med"/>
          </a:ln>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3"/>
        <p:cNvGrpSpPr/>
        <p:nvPr/>
      </p:nvGrpSpPr>
      <p:grpSpPr>
        <a:xfrm>
          <a:off x="0" y="0"/>
          <a:ext cx="0" cy="0"/>
          <a:chOff x="0" y="0"/>
          <a:chExt cx="0" cy="0"/>
        </a:xfrm>
      </p:grpSpPr>
      <p:sp>
        <p:nvSpPr>
          <p:cNvPr id="404" name="Google Shape;404;p3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ustria"/>
              <a:buNone/>
            </a:pPr>
            <a:endParaRPr sz="1800" b="0" i="0" u="none" strike="noStrike" cap="none">
              <a:solidFill>
                <a:srgbClr val="FFFFFF"/>
              </a:solidFill>
              <a:latin typeface="Lustria"/>
              <a:ea typeface="Lustria"/>
              <a:cs typeface="Lustria"/>
              <a:sym typeface="Lustria"/>
            </a:endParaRPr>
          </a:p>
        </p:txBody>
      </p:sp>
      <p:cxnSp>
        <p:nvCxnSpPr>
          <p:cNvPr id="405" name="Google Shape;405;p36"/>
          <p:cNvCxnSpPr/>
          <p:nvPr/>
        </p:nvCxnSpPr>
        <p:spPr>
          <a:xfrm>
            <a:off x="800100" y="723900"/>
            <a:ext cx="10591800" cy="0"/>
          </a:xfrm>
          <a:prstGeom prst="straightConnector1">
            <a:avLst/>
          </a:prstGeom>
          <a:noFill/>
          <a:ln w="44450" cap="flat" cmpd="sng">
            <a:solidFill>
              <a:schemeClr val="dk1"/>
            </a:solidFill>
            <a:prstDash val="solid"/>
            <a:miter lim="800000"/>
            <a:headEnd type="none" w="sm" len="sm"/>
            <a:tailEnd type="none" w="sm" len="sm"/>
          </a:ln>
        </p:spPr>
      </p:cxnSp>
      <p:cxnSp>
        <p:nvCxnSpPr>
          <p:cNvPr id="406" name="Google Shape;406;p36"/>
          <p:cNvCxnSpPr/>
          <p:nvPr/>
        </p:nvCxnSpPr>
        <p:spPr>
          <a:xfrm>
            <a:off x="800100" y="6142781"/>
            <a:ext cx="10591800" cy="0"/>
          </a:xfrm>
          <a:prstGeom prst="straightConnector1">
            <a:avLst/>
          </a:prstGeom>
          <a:noFill/>
          <a:ln w="12700" cap="flat" cmpd="sng">
            <a:solidFill>
              <a:schemeClr val="dk1"/>
            </a:solidFill>
            <a:prstDash val="solid"/>
            <a:miter lim="800000"/>
            <a:headEnd type="none" w="sm" len="sm"/>
            <a:tailEnd type="none" w="sm" len="sm"/>
          </a:ln>
        </p:spPr>
      </p:cxnSp>
      <p:sp>
        <p:nvSpPr>
          <p:cNvPr id="407" name="Google Shape;407;p36"/>
          <p:cNvSpPr txBox="1">
            <a:spLocks noGrp="1"/>
          </p:cNvSpPr>
          <p:nvPr>
            <p:ph type="title"/>
          </p:nvPr>
        </p:nvSpPr>
        <p:spPr>
          <a:xfrm>
            <a:off x="702129" y="914760"/>
            <a:ext cx="3678485" cy="354376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b="1"/>
              <a:t>LEWY BODY DEMENTIA </a:t>
            </a:r>
            <a:endParaRPr/>
          </a:p>
        </p:txBody>
      </p:sp>
      <p:sp>
        <p:nvSpPr>
          <p:cNvPr id="408" name="Google Shape;408;p36"/>
          <p:cNvSpPr txBox="1">
            <a:spLocks noGrp="1"/>
          </p:cNvSpPr>
          <p:nvPr>
            <p:ph type="body" idx="1"/>
          </p:nvPr>
        </p:nvSpPr>
        <p:spPr>
          <a:xfrm>
            <a:off x="4773168" y="993228"/>
            <a:ext cx="6720840" cy="4935981"/>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10000"/>
              </a:lnSpc>
              <a:spcBef>
                <a:spcPts val="0"/>
              </a:spcBef>
              <a:spcAft>
                <a:spcPts val="0"/>
              </a:spcAft>
              <a:buClr>
                <a:schemeClr val="dk1"/>
              </a:buClr>
              <a:buSzPts val="2000"/>
              <a:buChar char="•"/>
            </a:pPr>
            <a:r>
              <a:rPr lang="en-GB"/>
              <a:t>2</a:t>
            </a:r>
            <a:r>
              <a:rPr lang="en-GB" baseline="30000"/>
              <a:t>nd</a:t>
            </a:r>
            <a:r>
              <a:rPr lang="en-GB"/>
              <a:t> most common</a:t>
            </a:r>
            <a:endParaRPr/>
          </a:p>
          <a:p>
            <a:pPr marL="228600" lvl="0" indent="-101600" algn="l" rtl="0">
              <a:lnSpc>
                <a:spcPct val="110000"/>
              </a:lnSpc>
              <a:spcBef>
                <a:spcPts val="1000"/>
              </a:spcBef>
              <a:spcAft>
                <a:spcPts val="0"/>
              </a:spcAft>
              <a:buClr>
                <a:schemeClr val="dk1"/>
              </a:buClr>
              <a:buSzPts val="2000"/>
              <a:buNone/>
            </a:pPr>
            <a:endParaRPr/>
          </a:p>
          <a:p>
            <a:pPr marL="228600" lvl="0" indent="-228600" algn="l" rtl="0">
              <a:lnSpc>
                <a:spcPct val="110000"/>
              </a:lnSpc>
              <a:spcBef>
                <a:spcPts val="1000"/>
              </a:spcBef>
              <a:spcAft>
                <a:spcPts val="0"/>
              </a:spcAft>
              <a:buClr>
                <a:schemeClr val="dk1"/>
              </a:buClr>
              <a:buSzPts val="2000"/>
              <a:buChar char="•"/>
            </a:pPr>
            <a:r>
              <a:rPr lang="en-GB"/>
              <a:t>Three common presentations, where all three eventually develop</a:t>
            </a:r>
            <a:endParaRPr/>
          </a:p>
          <a:p>
            <a:pPr marL="685800" lvl="1" indent="-228600" algn="l" rtl="0">
              <a:lnSpc>
                <a:spcPct val="110000"/>
              </a:lnSpc>
              <a:spcBef>
                <a:spcPts val="500"/>
              </a:spcBef>
              <a:spcAft>
                <a:spcPts val="0"/>
              </a:spcAft>
              <a:buClr>
                <a:schemeClr val="dk1"/>
              </a:buClr>
              <a:buSzPts val="1800"/>
              <a:buChar char="•"/>
            </a:pPr>
            <a:r>
              <a:rPr lang="en-GB"/>
              <a:t>Movement disorder</a:t>
            </a:r>
            <a:endParaRPr/>
          </a:p>
          <a:p>
            <a:pPr marL="685800" lvl="1" indent="-228600" algn="l" rtl="0">
              <a:lnSpc>
                <a:spcPct val="110000"/>
              </a:lnSpc>
              <a:spcBef>
                <a:spcPts val="500"/>
              </a:spcBef>
              <a:spcAft>
                <a:spcPts val="0"/>
              </a:spcAft>
              <a:buClr>
                <a:schemeClr val="dk1"/>
              </a:buClr>
              <a:buSzPts val="1800"/>
              <a:buChar char="•"/>
            </a:pPr>
            <a:r>
              <a:rPr lang="en-GB"/>
              <a:t>Cog/memory</a:t>
            </a:r>
            <a:endParaRPr/>
          </a:p>
          <a:p>
            <a:pPr marL="685800" lvl="1" indent="-228600" algn="l" rtl="0">
              <a:lnSpc>
                <a:spcPct val="110000"/>
              </a:lnSpc>
              <a:spcBef>
                <a:spcPts val="500"/>
              </a:spcBef>
              <a:spcAft>
                <a:spcPts val="0"/>
              </a:spcAft>
              <a:buClr>
                <a:schemeClr val="dk1"/>
              </a:buClr>
              <a:buSzPts val="1800"/>
              <a:buChar char="•"/>
            </a:pPr>
            <a:r>
              <a:rPr lang="en-GB"/>
              <a:t>Neuropsych – hallucinations, behavioural, reduction in cog fx (planning, </a:t>
            </a:r>
            <a:endParaRPr/>
          </a:p>
          <a:p>
            <a:pPr marL="228600" lvl="0" indent="-228600" algn="l" rtl="0">
              <a:lnSpc>
                <a:spcPct val="110000"/>
              </a:lnSpc>
              <a:spcBef>
                <a:spcPts val="1000"/>
              </a:spcBef>
              <a:spcAft>
                <a:spcPts val="0"/>
              </a:spcAft>
              <a:buClr>
                <a:schemeClr val="dk1"/>
              </a:buClr>
              <a:buSzPts val="2000"/>
              <a:buChar char="•"/>
            </a:pPr>
            <a:r>
              <a:rPr lang="en-GB"/>
              <a:t>Atypical antipsychotics are encouraged – Quetiapine &amp; Clozapine</a:t>
            </a:r>
            <a:endParaRPr/>
          </a:p>
          <a:p>
            <a:pPr marL="228600" lvl="0" indent="-101600" algn="l" rtl="0">
              <a:lnSpc>
                <a:spcPct val="110000"/>
              </a:lnSpc>
              <a:spcBef>
                <a:spcPts val="1000"/>
              </a:spcBef>
              <a:spcAft>
                <a:spcPts val="0"/>
              </a:spcAft>
              <a:buClr>
                <a:schemeClr val="dk1"/>
              </a:buClr>
              <a:buSzPts val="2000"/>
              <a:buNone/>
            </a:pPr>
            <a:endParaRPr/>
          </a:p>
          <a:p>
            <a:pPr marL="228600" lvl="0" indent="-228600" algn="l" rtl="0">
              <a:lnSpc>
                <a:spcPct val="110000"/>
              </a:lnSpc>
              <a:spcBef>
                <a:spcPts val="1000"/>
              </a:spcBef>
              <a:spcAft>
                <a:spcPts val="0"/>
              </a:spcAft>
              <a:buClr>
                <a:schemeClr val="dk1"/>
              </a:buClr>
              <a:buSzPts val="2000"/>
              <a:buChar char="•"/>
            </a:pPr>
            <a:r>
              <a:rPr lang="en-GB"/>
              <a:t>Significant side effects highlighted to treating teams/ RCs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3"/>
        <p:cNvGrpSpPr/>
        <p:nvPr/>
      </p:nvGrpSpPr>
      <p:grpSpPr>
        <a:xfrm>
          <a:off x="0" y="0"/>
          <a:ext cx="0" cy="0"/>
          <a:chOff x="0" y="0"/>
          <a:chExt cx="0" cy="0"/>
        </a:xfrm>
      </p:grpSpPr>
      <p:sp>
        <p:nvSpPr>
          <p:cNvPr id="414" name="Google Shape;414;p3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ustria"/>
              <a:buNone/>
            </a:pPr>
            <a:endParaRPr sz="1800" b="0" i="0" u="none" strike="noStrike" cap="none">
              <a:solidFill>
                <a:srgbClr val="FFFFFF"/>
              </a:solidFill>
              <a:latin typeface="Lustria"/>
              <a:ea typeface="Lustria"/>
              <a:cs typeface="Lustria"/>
              <a:sym typeface="Lustria"/>
            </a:endParaRPr>
          </a:p>
        </p:txBody>
      </p:sp>
      <p:cxnSp>
        <p:nvCxnSpPr>
          <p:cNvPr id="415" name="Google Shape;415;p37"/>
          <p:cNvCxnSpPr/>
          <p:nvPr/>
        </p:nvCxnSpPr>
        <p:spPr>
          <a:xfrm>
            <a:off x="800100" y="723900"/>
            <a:ext cx="10591800" cy="0"/>
          </a:xfrm>
          <a:prstGeom prst="straightConnector1">
            <a:avLst/>
          </a:prstGeom>
          <a:noFill/>
          <a:ln w="44450" cap="flat" cmpd="sng">
            <a:solidFill>
              <a:schemeClr val="dk1"/>
            </a:solidFill>
            <a:prstDash val="solid"/>
            <a:miter lim="800000"/>
            <a:headEnd type="none" w="sm" len="sm"/>
            <a:tailEnd type="none" w="sm" len="sm"/>
          </a:ln>
        </p:spPr>
      </p:cxnSp>
      <p:cxnSp>
        <p:nvCxnSpPr>
          <p:cNvPr id="416" name="Google Shape;416;p37"/>
          <p:cNvCxnSpPr/>
          <p:nvPr/>
        </p:nvCxnSpPr>
        <p:spPr>
          <a:xfrm>
            <a:off x="800100" y="6142781"/>
            <a:ext cx="10591800" cy="0"/>
          </a:xfrm>
          <a:prstGeom prst="straightConnector1">
            <a:avLst/>
          </a:prstGeom>
          <a:noFill/>
          <a:ln w="12700" cap="flat" cmpd="sng">
            <a:solidFill>
              <a:schemeClr val="dk1"/>
            </a:solidFill>
            <a:prstDash val="solid"/>
            <a:miter lim="800000"/>
            <a:headEnd type="none" w="sm" len="sm"/>
            <a:tailEnd type="none" w="sm" len="sm"/>
          </a:ln>
        </p:spPr>
      </p:cxnSp>
      <p:sp>
        <p:nvSpPr>
          <p:cNvPr id="417" name="Google Shape;417;p37"/>
          <p:cNvSpPr txBox="1">
            <a:spLocks noGrp="1"/>
          </p:cNvSpPr>
          <p:nvPr>
            <p:ph type="title"/>
          </p:nvPr>
        </p:nvSpPr>
        <p:spPr>
          <a:xfrm>
            <a:off x="702129" y="914760"/>
            <a:ext cx="3678485" cy="354376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b="1"/>
              <a:t>LEWY BODY DEMENTIA </a:t>
            </a:r>
            <a:endParaRPr/>
          </a:p>
        </p:txBody>
      </p:sp>
      <p:sp>
        <p:nvSpPr>
          <p:cNvPr id="418" name="Google Shape;418;p37"/>
          <p:cNvSpPr txBox="1">
            <a:spLocks noGrp="1"/>
          </p:cNvSpPr>
          <p:nvPr>
            <p:ph type="body" idx="1"/>
          </p:nvPr>
        </p:nvSpPr>
        <p:spPr>
          <a:xfrm>
            <a:off x="4773168" y="993228"/>
            <a:ext cx="6720840" cy="4935981"/>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GB"/>
              <a:t>Treatment</a:t>
            </a:r>
            <a:endParaRPr/>
          </a:p>
          <a:p>
            <a:pPr marL="0" lvl="0" indent="0" algn="l" rtl="0">
              <a:lnSpc>
                <a:spcPct val="110000"/>
              </a:lnSpc>
              <a:spcBef>
                <a:spcPts val="1000"/>
              </a:spcBef>
              <a:spcAft>
                <a:spcPts val="0"/>
              </a:spcAft>
              <a:buClr>
                <a:schemeClr val="dk1"/>
              </a:buClr>
              <a:buSzPts val="2000"/>
              <a:buNone/>
            </a:pPr>
            <a:r>
              <a:rPr lang="en-GB"/>
              <a:t>- Atypical antipsychotics are encouraged – Quetiapine &amp; Clozapine</a:t>
            </a:r>
            <a:endParaRPr/>
          </a:p>
          <a:p>
            <a:pPr marL="228600" lvl="0" indent="-101600" algn="l" rtl="0">
              <a:lnSpc>
                <a:spcPct val="110000"/>
              </a:lnSpc>
              <a:spcBef>
                <a:spcPts val="1000"/>
              </a:spcBef>
              <a:spcAft>
                <a:spcPts val="0"/>
              </a:spcAft>
              <a:buClr>
                <a:schemeClr val="dk1"/>
              </a:buClr>
              <a:buSzPts val="2000"/>
              <a:buNone/>
            </a:pPr>
            <a:endParaRPr/>
          </a:p>
          <a:p>
            <a:pPr marL="228600" lvl="0" indent="-228600" algn="l" rtl="0">
              <a:lnSpc>
                <a:spcPct val="110000"/>
              </a:lnSpc>
              <a:spcBef>
                <a:spcPts val="1000"/>
              </a:spcBef>
              <a:spcAft>
                <a:spcPts val="0"/>
              </a:spcAft>
              <a:buClr>
                <a:schemeClr val="dk1"/>
              </a:buClr>
              <a:buSzPts val="2000"/>
              <a:buChar char="•"/>
            </a:pPr>
            <a:r>
              <a:rPr lang="en-GB"/>
              <a:t>Significant side effects highlighted to treating teams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title"/>
          </p:nvPr>
        </p:nvSpPr>
        <p:spPr>
          <a:xfrm>
            <a:off x="700635" y="914400"/>
            <a:ext cx="10691265" cy="688932"/>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dk1"/>
              </a:buClr>
              <a:buSzPct val="111111"/>
              <a:buFont typeface="Open Sans"/>
              <a:buNone/>
            </a:pPr>
            <a:r>
              <a:rPr lang="en-GB">
                <a:latin typeface="Lustria"/>
                <a:ea typeface="Lustria"/>
                <a:cs typeface="Lustria"/>
                <a:sym typeface="Lustria"/>
              </a:rPr>
              <a:t>ONSET &amp; CAUSES</a:t>
            </a:r>
            <a:endParaRPr>
              <a:latin typeface="Lustria"/>
              <a:ea typeface="Lustria"/>
              <a:cs typeface="Lustria"/>
              <a:sym typeface="Lustria"/>
            </a:endParaRPr>
          </a:p>
        </p:txBody>
      </p:sp>
      <p:sp>
        <p:nvSpPr>
          <p:cNvPr id="128" name="Google Shape;128;p5"/>
          <p:cNvSpPr txBox="1">
            <a:spLocks noGrp="1"/>
          </p:cNvSpPr>
          <p:nvPr>
            <p:ph type="body" idx="1"/>
          </p:nvPr>
        </p:nvSpPr>
        <p:spPr>
          <a:xfrm>
            <a:off x="700635" y="2016667"/>
            <a:ext cx="10691400" cy="3739800"/>
          </a:xfrm>
          <a:prstGeom prst="rect">
            <a:avLst/>
          </a:prstGeom>
          <a:noFill/>
          <a:ln>
            <a:noFill/>
          </a:ln>
        </p:spPr>
        <p:txBody>
          <a:bodyPr spcFirstLastPara="1" wrap="square" lIns="91425" tIns="45700" rIns="91425" bIns="45700" anchor="t" anchorCtr="0">
            <a:normAutofit fontScale="92500" lnSpcReduction="10000"/>
          </a:bodyPr>
          <a:lstStyle/>
          <a:p>
            <a:pPr marL="228600" lvl="0" indent="-209550" algn="l" rtl="0">
              <a:lnSpc>
                <a:spcPct val="110000"/>
              </a:lnSpc>
              <a:spcBef>
                <a:spcPts val="1000"/>
              </a:spcBef>
              <a:spcAft>
                <a:spcPts val="0"/>
              </a:spcAft>
              <a:buClr>
                <a:schemeClr val="dk1"/>
              </a:buClr>
              <a:buSzPct val="100000"/>
              <a:buChar char="•"/>
            </a:pPr>
            <a:r>
              <a:rPr lang="en-GB">
                <a:latin typeface="Lustria"/>
                <a:ea typeface="Lustria"/>
                <a:cs typeface="Lustria"/>
                <a:sym typeface="Lustria"/>
              </a:rPr>
              <a:t>Onset typically, early adulthood 21-25 (males), 25-30 (females)18 – 35 - “young person’s illness”</a:t>
            </a:r>
            <a:endParaRPr>
              <a:latin typeface="Lustria"/>
              <a:ea typeface="Lustria"/>
              <a:cs typeface="Lustria"/>
              <a:sym typeface="Lustria"/>
            </a:endParaRPr>
          </a:p>
          <a:p>
            <a:pPr marL="228600" lvl="0" indent="-209550" algn="l" rtl="0">
              <a:lnSpc>
                <a:spcPct val="110000"/>
              </a:lnSpc>
              <a:spcBef>
                <a:spcPts val="1000"/>
              </a:spcBef>
              <a:spcAft>
                <a:spcPts val="0"/>
              </a:spcAft>
              <a:buClr>
                <a:schemeClr val="dk1"/>
              </a:buClr>
              <a:buSzPct val="100000"/>
              <a:buChar char="•"/>
            </a:pPr>
            <a:r>
              <a:rPr lang="en-GB">
                <a:latin typeface="Lustria"/>
                <a:ea typeface="Lustria"/>
                <a:cs typeface="Lustria"/>
                <a:sym typeface="Lustria"/>
              </a:rPr>
              <a:t>Prevalence = 0.7% (2016)</a:t>
            </a:r>
            <a:endParaRPr>
              <a:latin typeface="Lustria"/>
              <a:ea typeface="Lustria"/>
              <a:cs typeface="Lustria"/>
              <a:sym typeface="Lustria"/>
            </a:endParaRPr>
          </a:p>
          <a:p>
            <a:pPr marL="228600" lvl="0" indent="-209550" algn="l" rtl="0">
              <a:lnSpc>
                <a:spcPct val="110000"/>
              </a:lnSpc>
              <a:spcBef>
                <a:spcPts val="1000"/>
              </a:spcBef>
              <a:spcAft>
                <a:spcPts val="0"/>
              </a:spcAft>
              <a:buClr>
                <a:srgbClr val="000000"/>
              </a:buClr>
              <a:buSzPct val="100000"/>
              <a:buChar char="•"/>
            </a:pPr>
            <a:r>
              <a:rPr lang="en-GB" b="0" i="0">
                <a:solidFill>
                  <a:srgbClr val="000000"/>
                </a:solidFill>
                <a:latin typeface="Lustria"/>
                <a:ea typeface="Lustria"/>
                <a:cs typeface="Lustria"/>
                <a:sym typeface="Lustria"/>
              </a:rPr>
              <a:t>Life expectancy = Average - 15 years </a:t>
            </a:r>
            <a:endParaRPr>
              <a:latin typeface="Lustria"/>
              <a:ea typeface="Lustria"/>
              <a:cs typeface="Lustria"/>
              <a:sym typeface="Lustria"/>
            </a:endParaRPr>
          </a:p>
          <a:p>
            <a:pPr marL="228600" lvl="0" indent="-209550" algn="l" rtl="0">
              <a:lnSpc>
                <a:spcPct val="110000"/>
              </a:lnSpc>
              <a:spcBef>
                <a:spcPts val="1000"/>
              </a:spcBef>
              <a:spcAft>
                <a:spcPts val="0"/>
              </a:spcAft>
              <a:buClr>
                <a:schemeClr val="dk1"/>
              </a:buClr>
              <a:buSzPct val="100000"/>
              <a:buChar char="•"/>
            </a:pPr>
            <a:r>
              <a:rPr lang="en-GB">
                <a:latin typeface="Lustria"/>
                <a:ea typeface="Lustria"/>
                <a:cs typeface="Lustria"/>
                <a:sym typeface="Lustria"/>
              </a:rPr>
              <a:t>Trauma</a:t>
            </a:r>
            <a:endParaRPr>
              <a:latin typeface="Lustria"/>
              <a:ea typeface="Lustria"/>
              <a:cs typeface="Lustria"/>
              <a:sym typeface="Lustria"/>
            </a:endParaRPr>
          </a:p>
          <a:p>
            <a:pPr marL="685800" lvl="1" indent="-211454" algn="l" rtl="0">
              <a:lnSpc>
                <a:spcPct val="110000"/>
              </a:lnSpc>
              <a:spcBef>
                <a:spcPts val="500"/>
              </a:spcBef>
              <a:spcAft>
                <a:spcPts val="0"/>
              </a:spcAft>
              <a:buClr>
                <a:schemeClr val="dk1"/>
              </a:buClr>
              <a:buSzPct val="100000"/>
              <a:buChar char="•"/>
            </a:pPr>
            <a:r>
              <a:rPr lang="en-GB">
                <a:latin typeface="Lustria"/>
                <a:ea typeface="Lustria"/>
                <a:cs typeface="Lustria"/>
                <a:sym typeface="Lustria"/>
              </a:rPr>
              <a:t>E.g, loss, neglect, childbirth, brain injury</a:t>
            </a:r>
            <a:endParaRPr>
              <a:latin typeface="Lustria"/>
              <a:ea typeface="Lustria"/>
              <a:cs typeface="Lustria"/>
              <a:sym typeface="Lustria"/>
            </a:endParaRPr>
          </a:p>
          <a:p>
            <a:pPr marL="228600" lvl="0" indent="-209550" algn="l" rtl="0">
              <a:spcBef>
                <a:spcPts val="0"/>
              </a:spcBef>
              <a:spcAft>
                <a:spcPts val="0"/>
              </a:spcAft>
              <a:buSzPct val="100000"/>
              <a:buChar char="•"/>
            </a:pPr>
            <a:r>
              <a:rPr lang="en-GB"/>
              <a:t>Heritability - 50 - 80% (Hilker et al., 2018)</a:t>
            </a:r>
            <a:endParaRPr/>
          </a:p>
          <a:p>
            <a:pPr marL="228600" lvl="0" indent="-197802" algn="l" rtl="0">
              <a:spcBef>
                <a:spcPts val="0"/>
              </a:spcBef>
              <a:spcAft>
                <a:spcPts val="0"/>
              </a:spcAft>
              <a:buSzPct val="90000"/>
              <a:buChar char="•"/>
            </a:pPr>
            <a:r>
              <a:rPr lang="en-GB"/>
              <a:t>Autoimmune encephalitis</a:t>
            </a:r>
            <a:endParaRPr/>
          </a:p>
          <a:p>
            <a:pPr marL="228600" lvl="0" indent="-209550" algn="l" rtl="0">
              <a:lnSpc>
                <a:spcPct val="110000"/>
              </a:lnSpc>
              <a:spcBef>
                <a:spcPts val="1000"/>
              </a:spcBef>
              <a:spcAft>
                <a:spcPts val="0"/>
              </a:spcAft>
              <a:buClr>
                <a:schemeClr val="dk1"/>
              </a:buClr>
              <a:buSzPct val="100000"/>
              <a:buChar char="•"/>
            </a:pPr>
            <a:r>
              <a:rPr lang="en-GB">
                <a:latin typeface="Lustria"/>
                <a:ea typeface="Lustria"/>
                <a:cs typeface="Lustria"/>
                <a:sym typeface="Lustria"/>
              </a:rPr>
              <a:t>Drug use </a:t>
            </a:r>
            <a:endParaRPr>
              <a:latin typeface="Lustria"/>
              <a:ea typeface="Lustria"/>
              <a:cs typeface="Lustria"/>
              <a:sym typeface="Lustria"/>
            </a:endParaRPr>
          </a:p>
          <a:p>
            <a:pPr marL="685800" lvl="1" indent="-211454" algn="l" rtl="0">
              <a:lnSpc>
                <a:spcPct val="110000"/>
              </a:lnSpc>
              <a:spcBef>
                <a:spcPts val="500"/>
              </a:spcBef>
              <a:spcAft>
                <a:spcPts val="0"/>
              </a:spcAft>
              <a:buClr>
                <a:schemeClr val="dk1"/>
              </a:buClr>
              <a:buSzPct val="100000"/>
              <a:buChar char="•"/>
            </a:pPr>
            <a:r>
              <a:rPr lang="en-GB">
                <a:latin typeface="Lustria"/>
                <a:ea typeface="Lustria"/>
                <a:cs typeface="Lustria"/>
                <a:sym typeface="Lustria"/>
              </a:rPr>
              <a:t>THC</a:t>
            </a:r>
            <a:endParaRPr>
              <a:latin typeface="Lustria"/>
              <a:ea typeface="Lustria"/>
              <a:cs typeface="Lustria"/>
              <a:sym typeface="Lustria"/>
            </a:endParaRPr>
          </a:p>
          <a:p>
            <a:pPr marL="457200" lvl="1" indent="0" algn="l" rtl="0">
              <a:lnSpc>
                <a:spcPct val="110000"/>
              </a:lnSpc>
              <a:spcBef>
                <a:spcPts val="500"/>
              </a:spcBef>
              <a:spcAft>
                <a:spcPts val="0"/>
              </a:spcAft>
              <a:buClr>
                <a:schemeClr val="dk1"/>
              </a:buClr>
              <a:buSzPct val="100000"/>
              <a:buNone/>
            </a:pPr>
            <a:endParaRPr/>
          </a:p>
          <a:p>
            <a:pPr marL="228600" lvl="0" indent="-111125" algn="l" rtl="0">
              <a:lnSpc>
                <a:spcPct val="110000"/>
              </a:lnSpc>
              <a:spcBef>
                <a:spcPts val="1000"/>
              </a:spcBef>
              <a:spcAft>
                <a:spcPts val="0"/>
              </a:spcAft>
              <a:buClr>
                <a:schemeClr val="dk1"/>
              </a:buClr>
              <a:buSzPct val="1000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txBox="1">
            <a:spLocks noGrp="1"/>
          </p:cNvSpPr>
          <p:nvPr>
            <p:ph type="title"/>
          </p:nvPr>
        </p:nvSpPr>
        <p:spPr>
          <a:xfrm>
            <a:off x="700635" y="914400"/>
            <a:ext cx="10691265" cy="102713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latin typeface="Lustria"/>
                <a:ea typeface="Lustria"/>
                <a:cs typeface="Lustria"/>
                <a:sym typeface="Lustria"/>
              </a:rPr>
              <a:t>HALLUCINATIONS</a:t>
            </a:r>
            <a:endParaRPr>
              <a:latin typeface="Lustria"/>
              <a:ea typeface="Lustria"/>
              <a:cs typeface="Lustria"/>
              <a:sym typeface="Lustria"/>
            </a:endParaRPr>
          </a:p>
        </p:txBody>
      </p:sp>
      <p:sp>
        <p:nvSpPr>
          <p:cNvPr id="135" name="Google Shape;135;p6"/>
          <p:cNvSpPr txBox="1">
            <a:spLocks noGrp="1"/>
          </p:cNvSpPr>
          <p:nvPr>
            <p:ph type="body" idx="1"/>
          </p:nvPr>
        </p:nvSpPr>
        <p:spPr>
          <a:xfrm>
            <a:off x="700635" y="2033516"/>
            <a:ext cx="10691265" cy="3928372"/>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2000"/>
              <a:buChar char="•"/>
            </a:pPr>
            <a:r>
              <a:rPr lang="en-GB"/>
              <a:t>Sensory experiences not confirmed in reality</a:t>
            </a:r>
            <a:endParaRPr/>
          </a:p>
          <a:p>
            <a:pPr marL="685800" lvl="1" indent="-228600" algn="l" rtl="0">
              <a:lnSpc>
                <a:spcPct val="110000"/>
              </a:lnSpc>
              <a:spcBef>
                <a:spcPts val="500"/>
              </a:spcBef>
              <a:spcAft>
                <a:spcPts val="0"/>
              </a:spcAft>
              <a:buClr>
                <a:schemeClr val="dk1"/>
              </a:buClr>
              <a:buSzPts val="1800"/>
              <a:buChar char="•"/>
            </a:pPr>
            <a:r>
              <a:rPr lang="en-GB"/>
              <a:t>Auditory (e.g. voices)</a:t>
            </a:r>
            <a:endParaRPr/>
          </a:p>
          <a:p>
            <a:pPr marL="685800" lvl="1" indent="-228600" algn="l" rtl="0">
              <a:lnSpc>
                <a:spcPct val="110000"/>
              </a:lnSpc>
              <a:spcBef>
                <a:spcPts val="500"/>
              </a:spcBef>
              <a:spcAft>
                <a:spcPts val="0"/>
              </a:spcAft>
              <a:buClr>
                <a:schemeClr val="dk1"/>
              </a:buClr>
              <a:buSzPts val="1800"/>
              <a:buChar char="•"/>
            </a:pPr>
            <a:r>
              <a:rPr lang="en-GB"/>
              <a:t>Olfactory</a:t>
            </a:r>
            <a:endParaRPr/>
          </a:p>
          <a:p>
            <a:pPr marL="685800" lvl="1" indent="-228600" algn="l" rtl="0">
              <a:lnSpc>
                <a:spcPct val="110000"/>
              </a:lnSpc>
              <a:spcBef>
                <a:spcPts val="500"/>
              </a:spcBef>
              <a:spcAft>
                <a:spcPts val="0"/>
              </a:spcAft>
              <a:buClr>
                <a:schemeClr val="dk1"/>
              </a:buClr>
              <a:buSzPts val="1800"/>
              <a:buChar char="•"/>
            </a:pPr>
            <a:r>
              <a:rPr lang="en-GB"/>
              <a:t>Tactile</a:t>
            </a:r>
            <a:endParaRPr/>
          </a:p>
          <a:p>
            <a:pPr marL="685800" lvl="1" indent="-228600" algn="l" rtl="0">
              <a:lnSpc>
                <a:spcPct val="110000"/>
              </a:lnSpc>
              <a:spcBef>
                <a:spcPts val="500"/>
              </a:spcBef>
              <a:spcAft>
                <a:spcPts val="0"/>
              </a:spcAft>
              <a:buClr>
                <a:schemeClr val="dk1"/>
              </a:buClr>
              <a:buSzPts val="1800"/>
              <a:buChar char="•"/>
            </a:pPr>
            <a:r>
              <a:rPr lang="en-GB"/>
              <a:t>Visual</a:t>
            </a:r>
            <a:endParaRPr/>
          </a:p>
          <a:p>
            <a:pPr marL="685800" lvl="1" indent="-228600" algn="l" rtl="0">
              <a:lnSpc>
                <a:spcPct val="110000"/>
              </a:lnSpc>
              <a:spcBef>
                <a:spcPts val="500"/>
              </a:spcBef>
              <a:spcAft>
                <a:spcPts val="0"/>
              </a:spcAft>
              <a:buClr>
                <a:schemeClr val="dk1"/>
              </a:buClr>
              <a:buSzPts val="1800"/>
              <a:buChar char="•"/>
            </a:pPr>
            <a:r>
              <a:rPr lang="en-GB"/>
              <a:t>Gustatory</a:t>
            </a:r>
            <a:endParaRPr/>
          </a:p>
          <a:p>
            <a:pPr marL="1143000" lvl="2" indent="-228600" algn="l" rtl="0">
              <a:lnSpc>
                <a:spcPct val="110000"/>
              </a:lnSpc>
              <a:spcBef>
                <a:spcPts val="500"/>
              </a:spcBef>
              <a:spcAft>
                <a:spcPts val="0"/>
              </a:spcAft>
              <a:buClr>
                <a:schemeClr val="dk1"/>
              </a:buClr>
              <a:buSzPts val="1600"/>
              <a:buChar char="•"/>
            </a:pPr>
            <a:r>
              <a:rPr lang="en-GB" i="1"/>
              <a:t>“She tried to poison me...tastes like petrol”</a:t>
            </a:r>
            <a:endParaRPr/>
          </a:p>
          <a:p>
            <a:pPr marL="1143000" lvl="2" indent="-127000" algn="l" rtl="0">
              <a:lnSpc>
                <a:spcPct val="110000"/>
              </a:lnSpc>
              <a:spcBef>
                <a:spcPts val="500"/>
              </a:spcBef>
              <a:spcAft>
                <a:spcPts val="0"/>
              </a:spcAft>
              <a:buClr>
                <a:schemeClr val="dk1"/>
              </a:buClr>
              <a:buSzPts val="1600"/>
              <a:buNone/>
            </a:pPr>
            <a:endParaRPr/>
          </a:p>
          <a:p>
            <a:pPr marL="685800" lvl="1" indent="-114300" algn="l" rtl="0">
              <a:lnSpc>
                <a:spcPct val="110000"/>
              </a:lnSpc>
              <a:spcBef>
                <a:spcPts val="500"/>
              </a:spcBef>
              <a:spcAft>
                <a:spcPts val="0"/>
              </a:spcAft>
              <a:buClr>
                <a:schemeClr val="dk1"/>
              </a:buClr>
              <a:buSzPts val="1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latin typeface="Lustria"/>
                <a:ea typeface="Lustria"/>
                <a:cs typeface="Lustria"/>
                <a:sym typeface="Lustria"/>
              </a:rPr>
              <a:t>DELUSIONS</a:t>
            </a:r>
            <a:endParaRPr>
              <a:latin typeface="Lustria"/>
              <a:ea typeface="Lustria"/>
              <a:cs typeface="Lustria"/>
              <a:sym typeface="Lustria"/>
            </a:endParaRPr>
          </a:p>
        </p:txBody>
      </p:sp>
      <p:sp>
        <p:nvSpPr>
          <p:cNvPr id="142" name="Google Shape;142;p7"/>
          <p:cNvSpPr txBox="1">
            <a:spLocks noGrp="1"/>
          </p:cNvSpPr>
          <p:nvPr>
            <p:ph type="body" idx="1"/>
          </p:nvPr>
        </p:nvSpPr>
        <p:spPr>
          <a:xfrm>
            <a:off x="700635" y="2221992"/>
            <a:ext cx="10691265" cy="3739896"/>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2000"/>
              <a:buChar char="•"/>
            </a:pPr>
            <a:r>
              <a:rPr lang="en-GB" dirty="0"/>
              <a:t>Previously 4 main major types of delusions (note how many of these are spoken of in colloquial terms!)</a:t>
            </a:r>
            <a:br>
              <a:rPr lang="en-GB" dirty="0"/>
            </a:br>
            <a:endParaRPr dirty="0"/>
          </a:p>
          <a:p>
            <a:pPr marL="228600" lvl="0" indent="-228600" algn="l" rtl="0">
              <a:lnSpc>
                <a:spcPct val="110000"/>
              </a:lnSpc>
              <a:spcBef>
                <a:spcPts val="0"/>
              </a:spcBef>
              <a:spcAft>
                <a:spcPts val="0"/>
              </a:spcAft>
              <a:buClr>
                <a:schemeClr val="dk1"/>
              </a:buClr>
              <a:buSzPts val="2000"/>
              <a:buChar char="•"/>
            </a:pPr>
            <a:r>
              <a:rPr lang="en-GB" dirty="0"/>
              <a:t>Delusions of Grandeur </a:t>
            </a:r>
          </a:p>
          <a:p>
            <a:pPr marL="228600" lvl="0" indent="-228600" algn="l" rtl="0">
              <a:lnSpc>
                <a:spcPct val="110000"/>
              </a:lnSpc>
              <a:spcBef>
                <a:spcPts val="0"/>
              </a:spcBef>
              <a:spcAft>
                <a:spcPts val="0"/>
              </a:spcAft>
              <a:buClr>
                <a:schemeClr val="dk1"/>
              </a:buClr>
              <a:buSzPts val="2000"/>
              <a:buChar char="•"/>
            </a:pPr>
            <a:r>
              <a:rPr lang="en-GB" dirty="0"/>
              <a:t>Persecutory Delusions (most common)</a:t>
            </a:r>
            <a:endParaRPr dirty="0"/>
          </a:p>
          <a:p>
            <a:pPr marL="228600" lvl="0" indent="-228600" algn="l" rtl="0">
              <a:lnSpc>
                <a:spcPct val="110000"/>
              </a:lnSpc>
              <a:spcBef>
                <a:spcPts val="1000"/>
              </a:spcBef>
              <a:spcAft>
                <a:spcPts val="0"/>
              </a:spcAft>
              <a:buClr>
                <a:schemeClr val="dk1"/>
              </a:buClr>
              <a:buSzPts val="2000"/>
              <a:buChar char="•"/>
            </a:pPr>
            <a:r>
              <a:rPr lang="en-GB" dirty="0"/>
              <a:t>Erotomania</a:t>
            </a:r>
            <a:endParaRPr dirty="0"/>
          </a:p>
          <a:p>
            <a:pPr marL="228600" lvl="0" indent="-228600" algn="l" rtl="0">
              <a:lnSpc>
                <a:spcPct val="110000"/>
              </a:lnSpc>
              <a:spcBef>
                <a:spcPts val="1000"/>
              </a:spcBef>
              <a:spcAft>
                <a:spcPts val="0"/>
              </a:spcAft>
              <a:buClr>
                <a:schemeClr val="dk1"/>
              </a:buClr>
              <a:buSzPts val="2000"/>
              <a:buChar char="•"/>
            </a:pPr>
            <a:r>
              <a:rPr lang="en-GB" dirty="0"/>
              <a:t>Somatic (Somatosensory)</a:t>
            </a:r>
            <a:br>
              <a:rPr lang="en-GB" dirty="0"/>
            </a:b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0"/>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latin typeface="Lustria"/>
                <a:ea typeface="Lustria"/>
                <a:cs typeface="Lustria"/>
                <a:sym typeface="Lustria"/>
              </a:rPr>
              <a:t>BIT OF FUN.. </a:t>
            </a:r>
            <a:endParaRPr>
              <a:latin typeface="Lustria"/>
              <a:ea typeface="Lustria"/>
              <a:cs typeface="Lustria"/>
              <a:sym typeface="Lustria"/>
            </a:endParaRPr>
          </a:p>
        </p:txBody>
      </p:sp>
      <p:sp>
        <p:nvSpPr>
          <p:cNvPr id="149" name="Google Shape;149;p10"/>
          <p:cNvSpPr txBox="1">
            <a:spLocks noGrp="1"/>
          </p:cNvSpPr>
          <p:nvPr>
            <p:ph type="body" idx="1"/>
          </p:nvPr>
        </p:nvSpPr>
        <p:spPr>
          <a:xfrm>
            <a:off x="700635" y="2221992"/>
            <a:ext cx="10691265" cy="3739896"/>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2000"/>
              <a:buChar char="•"/>
            </a:pPr>
            <a:r>
              <a:rPr lang="en-GB"/>
              <a:t>With the person next to you, name as many films as you can that depict psychosis/schizophrenia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txBox="1">
            <a:spLocks noGrp="1"/>
          </p:cNvSpPr>
          <p:nvPr>
            <p:ph type="title"/>
          </p:nvPr>
        </p:nvSpPr>
        <p:spPr>
          <a:xfrm>
            <a:off x="700635" y="914400"/>
            <a:ext cx="10691265" cy="130759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latin typeface="Lustria"/>
                <a:ea typeface="Lustria"/>
                <a:cs typeface="Lustria"/>
                <a:sym typeface="Lustria"/>
              </a:rPr>
              <a:t>CRIMINALITY? VIOLENCE?</a:t>
            </a:r>
            <a:endParaRPr>
              <a:latin typeface="Lustria"/>
              <a:ea typeface="Lustria"/>
              <a:cs typeface="Lustria"/>
              <a:sym typeface="Lustria"/>
            </a:endParaRPr>
          </a:p>
        </p:txBody>
      </p:sp>
      <p:sp>
        <p:nvSpPr>
          <p:cNvPr id="156" name="Google Shape;156;p8"/>
          <p:cNvSpPr txBox="1">
            <a:spLocks noGrp="1"/>
          </p:cNvSpPr>
          <p:nvPr>
            <p:ph type="body" idx="1"/>
          </p:nvPr>
        </p:nvSpPr>
        <p:spPr>
          <a:xfrm>
            <a:off x="700635" y="2221992"/>
            <a:ext cx="4417275" cy="3591954"/>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2000"/>
              <a:buChar char="•"/>
            </a:pPr>
            <a:r>
              <a:rPr lang="en-GB"/>
              <a:t>Link? Not necessarily. </a:t>
            </a:r>
            <a:endParaRPr/>
          </a:p>
          <a:p>
            <a:pPr marL="228600" lvl="0" indent="-228600" algn="l" rtl="0">
              <a:lnSpc>
                <a:spcPct val="110000"/>
              </a:lnSpc>
              <a:spcBef>
                <a:spcPts val="1000"/>
              </a:spcBef>
              <a:spcAft>
                <a:spcPts val="0"/>
              </a:spcAft>
              <a:buClr>
                <a:schemeClr val="dk1"/>
              </a:buClr>
              <a:buSzPts val="2000"/>
              <a:buChar char="•"/>
            </a:pPr>
            <a:r>
              <a:rPr lang="en-GB"/>
              <a:t>Most with psychosis are not violent. </a:t>
            </a:r>
            <a:endParaRPr/>
          </a:p>
          <a:p>
            <a:pPr marL="228600" lvl="0" indent="-101600" algn="l" rtl="0">
              <a:lnSpc>
                <a:spcPct val="110000"/>
              </a:lnSpc>
              <a:spcBef>
                <a:spcPts val="1000"/>
              </a:spcBef>
              <a:spcAft>
                <a:spcPts val="0"/>
              </a:spcAft>
              <a:buClr>
                <a:schemeClr val="dk1"/>
              </a:buClr>
              <a:buSzPts val="2000"/>
              <a:buNone/>
            </a:pPr>
            <a:endParaRPr/>
          </a:p>
          <a:p>
            <a:pPr marL="228600" lvl="0" indent="-228600" algn="l" rtl="0">
              <a:lnSpc>
                <a:spcPct val="110000"/>
              </a:lnSpc>
              <a:spcBef>
                <a:spcPts val="1000"/>
              </a:spcBef>
              <a:spcAft>
                <a:spcPts val="0"/>
              </a:spcAft>
              <a:buClr>
                <a:schemeClr val="dk1"/>
              </a:buClr>
              <a:buSzPts val="2000"/>
              <a:buChar char="•"/>
            </a:pPr>
            <a:r>
              <a:rPr lang="en-GB"/>
              <a:t>Hallucinations</a:t>
            </a:r>
            <a:endParaRPr/>
          </a:p>
          <a:p>
            <a:pPr marL="685800" lvl="1" indent="-228600" algn="l" rtl="0">
              <a:lnSpc>
                <a:spcPct val="110000"/>
              </a:lnSpc>
              <a:spcBef>
                <a:spcPts val="500"/>
              </a:spcBef>
              <a:spcAft>
                <a:spcPts val="0"/>
              </a:spcAft>
              <a:buClr>
                <a:schemeClr val="dk1"/>
              </a:buClr>
              <a:buSzPts val="1800"/>
              <a:buChar char="•"/>
            </a:pPr>
            <a:r>
              <a:rPr lang="en-GB"/>
              <a:t> Threats</a:t>
            </a:r>
            <a:endParaRPr/>
          </a:p>
          <a:p>
            <a:pPr marL="685800" lvl="1" indent="-228600" algn="l" rtl="0">
              <a:lnSpc>
                <a:spcPct val="110000"/>
              </a:lnSpc>
              <a:spcBef>
                <a:spcPts val="500"/>
              </a:spcBef>
              <a:spcAft>
                <a:spcPts val="0"/>
              </a:spcAft>
              <a:buClr>
                <a:schemeClr val="dk1"/>
              </a:buClr>
              <a:buSzPts val="1800"/>
              <a:buChar char="•"/>
            </a:pPr>
            <a:r>
              <a:rPr lang="en-GB"/>
              <a:t>Delusions</a:t>
            </a:r>
            <a:endParaRPr/>
          </a:p>
          <a:p>
            <a:pPr marL="685800" lvl="1" indent="-228600" algn="l" rtl="0">
              <a:lnSpc>
                <a:spcPct val="110000"/>
              </a:lnSpc>
              <a:spcBef>
                <a:spcPts val="500"/>
              </a:spcBef>
              <a:spcAft>
                <a:spcPts val="0"/>
              </a:spcAft>
              <a:buClr>
                <a:schemeClr val="dk1"/>
              </a:buClr>
              <a:buSzPts val="1800"/>
              <a:buChar char="•"/>
            </a:pPr>
            <a:r>
              <a:rPr lang="en-GB"/>
              <a:t>Erotomania, Persecutory</a:t>
            </a:r>
            <a:endParaRPr/>
          </a:p>
          <a:p>
            <a:pPr marL="685800" lvl="1" indent="-114300" algn="l" rtl="0">
              <a:lnSpc>
                <a:spcPct val="110000"/>
              </a:lnSpc>
              <a:spcBef>
                <a:spcPts val="500"/>
              </a:spcBef>
              <a:spcAft>
                <a:spcPts val="0"/>
              </a:spcAft>
              <a:buClr>
                <a:schemeClr val="dk1"/>
              </a:buClr>
              <a:buSzPts val="1800"/>
              <a:buNone/>
            </a:pPr>
            <a:endParaRPr/>
          </a:p>
          <a:p>
            <a:pPr marL="685800" lvl="1" indent="-114300" algn="l" rtl="0">
              <a:lnSpc>
                <a:spcPct val="110000"/>
              </a:lnSpc>
              <a:spcBef>
                <a:spcPts val="500"/>
              </a:spcBef>
              <a:spcAft>
                <a:spcPts val="0"/>
              </a:spcAft>
              <a:buClr>
                <a:schemeClr val="dk1"/>
              </a:buClr>
              <a:buSzPts val="1800"/>
              <a:buNone/>
            </a:pPr>
            <a:endParaRPr/>
          </a:p>
        </p:txBody>
      </p:sp>
      <p:sp>
        <p:nvSpPr>
          <p:cNvPr id="157" name="Google Shape;157;p8"/>
          <p:cNvSpPr txBox="1"/>
          <p:nvPr/>
        </p:nvSpPr>
        <p:spPr>
          <a:xfrm>
            <a:off x="6202957" y="2194378"/>
            <a:ext cx="4417275" cy="3591954"/>
          </a:xfrm>
          <a:prstGeom prst="rect">
            <a:avLst/>
          </a:prstGeom>
          <a:noFill/>
          <a:ln>
            <a:noFill/>
          </a:ln>
        </p:spPr>
        <p:txBody>
          <a:bodyPr spcFirstLastPara="1" wrap="square" lIns="91425" tIns="45700" rIns="91425" bIns="45700" anchor="t" anchorCtr="0">
            <a:normAutofit/>
          </a:bodyPr>
          <a:lstStyle/>
          <a:p>
            <a:pPr marL="457200" marR="0" lvl="1" indent="0" algn="l" rtl="0">
              <a:lnSpc>
                <a:spcPct val="110000"/>
              </a:lnSpc>
              <a:spcBef>
                <a:spcPts val="0"/>
              </a:spcBef>
              <a:spcAft>
                <a:spcPts val="0"/>
              </a:spcAft>
              <a:buClr>
                <a:schemeClr val="dk1"/>
              </a:buClr>
              <a:buSzPts val="1800"/>
              <a:buFont typeface="Arial"/>
              <a:buNone/>
            </a:pPr>
            <a:endParaRPr sz="1800" b="0" i="0" u="none" strike="noStrike" cap="none">
              <a:solidFill>
                <a:schemeClr val="dk1"/>
              </a:solidFill>
              <a:latin typeface="Lustria"/>
              <a:ea typeface="Lustria"/>
              <a:cs typeface="Lustria"/>
              <a:sym typeface="Lustria"/>
            </a:endParaRPr>
          </a:p>
          <a:p>
            <a:pPr marL="685800" marR="0" lvl="1" indent="-114300" algn="l" rtl="0">
              <a:lnSpc>
                <a:spcPct val="110000"/>
              </a:lnSpc>
              <a:spcBef>
                <a:spcPts val="500"/>
              </a:spcBef>
              <a:spcAft>
                <a:spcPts val="0"/>
              </a:spcAft>
              <a:buClr>
                <a:schemeClr val="dk1"/>
              </a:buClr>
              <a:buSzPts val="1800"/>
              <a:buFont typeface="Arial"/>
              <a:buNone/>
            </a:pPr>
            <a:endParaRPr sz="1800" b="0" i="0" u="none" strike="noStrike" cap="none">
              <a:solidFill>
                <a:schemeClr val="dk1"/>
              </a:solidFill>
              <a:latin typeface="Lustria"/>
              <a:ea typeface="Lustria"/>
              <a:cs typeface="Lustria"/>
              <a:sym typeface="Lustria"/>
            </a:endParaRPr>
          </a:p>
        </p:txBody>
      </p:sp>
    </p:spTree>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4430</Words>
  <Application>Microsoft Office PowerPoint</Application>
  <PresentationFormat>Widescreen</PresentationFormat>
  <Paragraphs>411</Paragraphs>
  <Slides>41</Slides>
  <Notes>41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Noto Sans Symbols</vt:lpstr>
      <vt:lpstr>Helvetica Neue</vt:lpstr>
      <vt:lpstr>PT Serif</vt:lpstr>
      <vt:lpstr>Rubik</vt:lpstr>
      <vt:lpstr>Lustria</vt:lpstr>
      <vt:lpstr>Open Sans</vt:lpstr>
      <vt:lpstr>Arial</vt:lpstr>
      <vt:lpstr>Radio Canada</vt:lpstr>
      <vt:lpstr>Impact</vt:lpstr>
      <vt:lpstr>Verdana</vt:lpstr>
      <vt:lpstr>ChronicleVTI</vt:lpstr>
      <vt:lpstr>PSYCHOSIS</vt:lpstr>
      <vt:lpstr>NEUROSIS       PSYCHOSIS</vt:lpstr>
      <vt:lpstr>PSYCHOSIS:</vt:lpstr>
      <vt:lpstr>NEUROSIS       PSYCHOSIS</vt:lpstr>
      <vt:lpstr>ONSET &amp; CAUSES</vt:lpstr>
      <vt:lpstr>HALLUCINATIONS</vt:lpstr>
      <vt:lpstr>DELUSIONS</vt:lpstr>
      <vt:lpstr>BIT OF FUN.. </vt:lpstr>
      <vt:lpstr>CRIMINALITY? VIOLENCE?</vt:lpstr>
      <vt:lpstr>PowerPoint Presentation</vt:lpstr>
      <vt:lpstr>PSYCHOSIS: CULTURAL-HISTORICAL CONSIDERATIONS  </vt:lpstr>
      <vt:lpstr>CULTURAL CONSIDERATIONS: SPIRITUALITY</vt:lpstr>
      <vt:lpstr>TREATMENT IN UK MH SERVICES</vt:lpstr>
      <vt:lpstr>HISTORY OF DIAGNOSIS &amp; TREATMENT</vt:lpstr>
      <vt:lpstr>SERVICES</vt:lpstr>
      <vt:lpstr>Case Example: David</vt:lpstr>
      <vt:lpstr>TREATMENT</vt:lpstr>
      <vt:lpstr>PowerPoint Presentation</vt:lpstr>
      <vt:lpstr>SOCIAL</vt:lpstr>
      <vt:lpstr>PSYCHOLOGICAL</vt:lpstr>
      <vt:lpstr>BIOLOGICAL</vt:lpstr>
      <vt:lpstr>What are Antipsychotic meds are doing in the brain?</vt:lpstr>
      <vt:lpstr>THE BIG PLAYERS</vt:lpstr>
      <vt:lpstr>PowerPoint Presentation</vt:lpstr>
      <vt:lpstr>DOPAMINERGIC  PATHWAY</vt:lpstr>
      <vt:lpstr>PowerPoint Presentation</vt:lpstr>
      <vt:lpstr>GUESS THE MEDS?</vt:lpstr>
      <vt:lpstr>GUESS THE MEDS?</vt:lpstr>
      <vt:lpstr>POTENTIAL SIDE EFFECTS</vt:lpstr>
      <vt:lpstr>PowerPoint Presentation</vt:lpstr>
      <vt:lpstr>‘TREATMENT-RESISTANT PSYCHOSIS’</vt:lpstr>
      <vt:lpstr>PowerPoint Presentation</vt:lpstr>
      <vt:lpstr>PATIENT DISCUSSION &amp; MEDICAL REVIEWS</vt:lpstr>
      <vt:lpstr>PATIENT DISCUSSION &amp; MEDICAL REVIEWS</vt:lpstr>
      <vt:lpstr>PSYCHOSIS IN NEURO SERVICES</vt:lpstr>
      <vt:lpstr>PSYCHOSIS FOLLOWING TBI</vt:lpstr>
      <vt:lpstr>COMPLEX RELATIONSHIP </vt:lpstr>
      <vt:lpstr>COMPLEX RELATIONSHIP </vt:lpstr>
      <vt:lpstr>Encephalitis</vt:lpstr>
      <vt:lpstr>LEWY BODY DEMENTIA </vt:lpstr>
      <vt:lpstr>LEWY BODY DEMENTIA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Olafimihan, Oladapo</dc:creator>
  <cp:lastModifiedBy>Dapo Olafimihan</cp:lastModifiedBy>
  <cp:revision>2</cp:revision>
  <dcterms:created xsi:type="dcterms:W3CDTF">2024-09-13T14:20:39Z</dcterms:created>
  <dcterms:modified xsi:type="dcterms:W3CDTF">2025-01-28T22:32:49Z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ddfdc5a3-8493-444b-8535-e910dd4e881b</vt:lpwstr>
  </property>
</Properties>
</file>