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</p:sldMasterIdLst>
  <p:notesMasterIdLst>
    <p:notesMasterId r:id="rId14"/>
  </p:notesMasterIdLst>
  <p:sldIdLst>
    <p:sldId id="257" r:id="rId10"/>
    <p:sldId id="258" r:id="rId11"/>
    <p:sldId id="259" r:id="rId12"/>
    <p:sldId id="260" r:id="rId13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Klicken Sie auf , um die Haupttextstile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6.xml"/><Relationship Id="rId7" Type="http://schemas.openxmlformats.org/officeDocument/2006/relationships/image" Target="../media/image5.png"/><Relationship Id="rId6" Type="http://schemas.openxmlformats.org/officeDocument/2006/relationships/tags" Target="../tags/tag15.xml"/><Relationship Id="rId5" Type="http://schemas.openxmlformats.org/officeDocument/2006/relationships/image" Target="../media/image4.png"/><Relationship Id="rId4" Type="http://schemas.openxmlformats.org/officeDocument/2006/relationships/tags" Target="../tags/tag14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8.png"/><Relationship Id="rId6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tags" Target="../tags/tag2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image" Target="../media/image1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 t="214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13" name="图片 12" descr="/Users/wangweisen/Desktop/书.png书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305493" y="3590662"/>
            <a:ext cx="5568315" cy="32673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685800" y="1013931"/>
            <a:ext cx="10820400" cy="1800000"/>
          </a:xfrm>
        </p:spPr>
        <p:txBody>
          <a:bodyPr wrap="square" anchor="b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5800" b="0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85798" y="2931456"/>
            <a:ext cx="10820400" cy="504000"/>
          </a:xfrm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pic>
        <p:nvPicPr>
          <p:cNvPr id="11" name="图片 10" descr="/Users/wangweisen/Desktop/球.png球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5244447"/>
            <a:ext cx="1798320" cy="1613553"/>
          </a:xfrm>
          <a:prstGeom prst="rect">
            <a:avLst/>
          </a:prstGeom>
        </p:spPr>
      </p:pic>
      <p:pic>
        <p:nvPicPr>
          <p:cNvPr id="12" name="图片 11" descr="/Users/wangweisen/Desktop/眼镜.png眼镜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10393680" y="0"/>
            <a:ext cx="1798320" cy="1134442"/>
          </a:xfrm>
          <a:prstGeom prst="rect">
            <a:avLst/>
          </a:prstGeom>
        </p:spPr>
      </p:pic>
      <p:pic>
        <p:nvPicPr>
          <p:cNvPr id="13" name="图片 12" descr="/Users/wangweisen/Desktop/灯泡.png灯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1367155" cy="9768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765300" y="1438910"/>
            <a:ext cx="2273935" cy="914400"/>
          </a:xfrm>
        </p:spPr>
        <p:txBody>
          <a:bodyPr vert="horz" wrap="square" lIns="0" rtlCol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pc="0" baseline="0" dirty="0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pPr marL="0" lvl="0" algn="ctr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159"/>
            <a:ext cx="12189600" cy="6857683"/>
          </a:xfrm>
          <a:prstGeom prst="rect">
            <a:avLst/>
          </a:prstGeom>
        </p:spPr>
      </p:pic>
      <p:pic>
        <p:nvPicPr>
          <p:cNvPr id="10" name="图片 9" descr="图层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585839"/>
            <a:ext cx="511162" cy="2307101"/>
          </a:xfrm>
          <a:prstGeom prst="rect">
            <a:avLst/>
          </a:prstGeom>
        </p:spPr>
      </p:pic>
      <p:pic>
        <p:nvPicPr>
          <p:cNvPr id="11" name="图片 10" descr="/Users/wangweisen/Desktop/书.png书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7541247" y="3564890"/>
            <a:ext cx="4650740" cy="32931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711200" y="2641600"/>
            <a:ext cx="8743950" cy="1509379"/>
          </a:xfr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en-US" sz="5400" b="0" i="0" u="none" strike="noStrike" kern="0" cap="none" spc="0" normalizeH="0" baseline="0" noProof="1" dirty="0">
                <a:solidFill>
                  <a:schemeClr val="lt1"/>
                </a:solidFill>
                <a:uFillTx/>
                <a:latin typeface="+mj-lt"/>
              </a:defRPr>
            </a:lvl1pPr>
          </a:lstStyle>
          <a:p>
            <a:pPr marL="0" marR="0" lvl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711200" y="646328"/>
            <a:ext cx="8743950" cy="1824574"/>
          </a:xfrm>
          <a:noFill/>
        </p:spPr>
        <p:txBody>
          <a:bodyPr wrap="none"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8000" b="0" spc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4800" y="1233488"/>
            <a:ext cx="5181600" cy="4944112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313200" y="1233488"/>
            <a:ext cx="5181600" cy="4944112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4800" y="1246687"/>
            <a:ext cx="5157787" cy="376959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94800" y="1740878"/>
            <a:ext cx="5157787" cy="444878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311612" y="1246687"/>
            <a:ext cx="5183188" cy="376959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311612" y="1740878"/>
            <a:ext cx="5183188" cy="444878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4800" y="1233488"/>
            <a:ext cx="10811400" cy="431189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 t="2142"/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13" name="图片 12" descr="/Users/wangweisen/Desktop/花.png花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627623" y="3783"/>
            <a:ext cx="3853177" cy="57696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136015" y="2019300"/>
            <a:ext cx="6229985" cy="235585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1.xml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image" Target="../media/image3.png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3.png"/><Relationship Id="rId2" Type="http://schemas.openxmlformats.org/officeDocument/2006/relationships/tags" Target="../tags/tag76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3.png"/><Relationship Id="rId2" Type="http://schemas.openxmlformats.org/officeDocument/2006/relationships/tags" Target="../tags/tag87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3.png"/><Relationship Id="rId2" Type="http://schemas.openxmlformats.org/officeDocument/2006/relationships/tags" Target="../tags/tag98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3.png"/><Relationship Id="rId2" Type="http://schemas.openxmlformats.org/officeDocument/2006/relationships/tags" Target="../tags/tag109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image" Target="../media/image3.png"/><Relationship Id="rId2" Type="http://schemas.openxmlformats.org/officeDocument/2006/relationships/tags" Target="../tags/tag120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3.png"/><Relationship Id="rId2" Type="http://schemas.openxmlformats.org/officeDocument/2006/relationships/tags" Target="../tags/tag131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Sie, um den Stil des Haupttitels zu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auf , um die Haupttextstile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/Users/wangweisen/Desktop/封面页_设计模板87.png封面页_设计模板87"/>
          <p:cNvPicPr/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Klicken Sie, um den Titel hinzuzufügen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800" y="1233488"/>
            <a:ext cx="10811400" cy="494411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lt1">
              <a:lumMod val="100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lt1">
              <a:lumMod val="10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0.xml"/><Relationship Id="rId3" Type="http://schemas.openxmlformats.org/officeDocument/2006/relationships/image" Target="../media/image10.jpeg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image" Target="../media/image21.jpeg"/><Relationship Id="rId6" Type="http://schemas.openxmlformats.org/officeDocument/2006/relationships/tags" Target="../tags/tag214.xml"/><Relationship Id="rId5" Type="http://schemas.openxmlformats.org/officeDocument/2006/relationships/image" Target="../media/image20.jpeg"/><Relationship Id="rId4" Type="http://schemas.openxmlformats.org/officeDocument/2006/relationships/tags" Target="../tags/tag213.xml"/><Relationship Id="rId3" Type="http://schemas.openxmlformats.org/officeDocument/2006/relationships/image" Target="../media/image19.jpeg"/><Relationship Id="rId2" Type="http://schemas.openxmlformats.org/officeDocument/2006/relationships/tags" Target="../tags/tag212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6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image" Target="../media/image13.jpe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6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image" Target="../media/image23.jpeg"/><Relationship Id="rId4" Type="http://schemas.openxmlformats.org/officeDocument/2006/relationships/tags" Target="../tags/tag240.xml"/><Relationship Id="rId3" Type="http://schemas.openxmlformats.org/officeDocument/2006/relationships/image" Target="../media/image22.jpeg"/><Relationship Id="rId2" Type="http://schemas.openxmlformats.org/officeDocument/2006/relationships/tags" Target="../tags/tag239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51.xml"/><Relationship Id="rId16" Type="http://schemas.openxmlformats.org/officeDocument/2006/relationships/image" Target="../media/image12.jpeg"/><Relationship Id="rId15" Type="http://schemas.openxmlformats.org/officeDocument/2006/relationships/tags" Target="../tags/tag250.xml"/><Relationship Id="rId14" Type="http://schemas.openxmlformats.org/officeDocument/2006/relationships/tags" Target="../tags/tag249.xml"/><Relationship Id="rId13" Type="http://schemas.openxmlformats.org/officeDocument/2006/relationships/tags" Target="../tags/tag248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tags" Target="../tags/tag23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image" Target="../media/image24.jpeg"/><Relationship Id="rId2" Type="http://schemas.openxmlformats.org/officeDocument/2006/relationships/tags" Target="../tags/tag253.xml"/><Relationship Id="rId11" Type="http://schemas.openxmlformats.org/officeDocument/2006/relationships/slideLayout" Target="../slideLayouts/slideLayout27.xml"/><Relationship Id="rId10" Type="http://schemas.openxmlformats.org/officeDocument/2006/relationships/tags" Target="../tags/tag260.xml"/><Relationship Id="rId1" Type="http://schemas.openxmlformats.org/officeDocument/2006/relationships/tags" Target="../tags/tag25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image" Target="../media/image25.jpeg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image" Target="../media/image22.jpeg"/><Relationship Id="rId4" Type="http://schemas.openxmlformats.org/officeDocument/2006/relationships/tags" Target="../tags/tag273.xml"/><Relationship Id="rId3" Type="http://schemas.openxmlformats.org/officeDocument/2006/relationships/image" Target="../media/image16.jpeg"/><Relationship Id="rId2" Type="http://schemas.openxmlformats.org/officeDocument/2006/relationships/tags" Target="../tags/tag272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84.xml"/><Relationship Id="rId16" Type="http://schemas.openxmlformats.org/officeDocument/2006/relationships/image" Target="../media/image11.jpeg"/><Relationship Id="rId15" Type="http://schemas.openxmlformats.org/officeDocument/2006/relationships/tags" Target="../tags/tag283.xml"/><Relationship Id="rId14" Type="http://schemas.openxmlformats.org/officeDocument/2006/relationships/tags" Target="../tags/tag282.xml"/><Relationship Id="rId13" Type="http://schemas.openxmlformats.org/officeDocument/2006/relationships/tags" Target="../tags/tag281.xml"/><Relationship Id="rId12" Type="http://schemas.openxmlformats.org/officeDocument/2006/relationships/tags" Target="../tags/tag280.xml"/><Relationship Id="rId11" Type="http://schemas.openxmlformats.org/officeDocument/2006/relationships/tags" Target="../tags/tag279.xml"/><Relationship Id="rId10" Type="http://schemas.openxmlformats.org/officeDocument/2006/relationships/tags" Target="../tags/tag278.xml"/><Relationship Id="rId1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image" Target="../media/image26.jpe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8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tags" Target="../tags/tag28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image" Target="../media/image21.jpeg"/><Relationship Id="rId4" Type="http://schemas.openxmlformats.org/officeDocument/2006/relationships/tags" Target="../tags/tag300.xml"/><Relationship Id="rId3" Type="http://schemas.openxmlformats.org/officeDocument/2006/relationships/image" Target="../media/image27.jpeg"/><Relationship Id="rId2" Type="http://schemas.openxmlformats.org/officeDocument/2006/relationships/tags" Target="../tags/tag299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11.xml"/><Relationship Id="rId16" Type="http://schemas.openxmlformats.org/officeDocument/2006/relationships/image" Target="../media/image28.jpeg"/><Relationship Id="rId15" Type="http://schemas.openxmlformats.org/officeDocument/2006/relationships/tags" Target="../tags/tag310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tags" Target="../tags/tag29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image" Target="../media/image29.jpe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26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image" Target="../media/image15.jpeg"/><Relationship Id="rId4" Type="http://schemas.openxmlformats.org/officeDocument/2006/relationships/tags" Target="../tags/tag324.xml"/><Relationship Id="rId3" Type="http://schemas.openxmlformats.org/officeDocument/2006/relationships/image" Target="../media/image30.jpeg"/><Relationship Id="rId2" Type="http://schemas.openxmlformats.org/officeDocument/2006/relationships/tags" Target="../tags/tag323.xml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35.xml"/><Relationship Id="rId16" Type="http://schemas.openxmlformats.org/officeDocument/2006/relationships/image" Target="../media/image31.jpeg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image" Target="../media/image12.jpeg"/><Relationship Id="rId4" Type="http://schemas.openxmlformats.org/officeDocument/2006/relationships/tags" Target="../tags/tag158.xml"/><Relationship Id="rId3" Type="http://schemas.openxmlformats.org/officeDocument/2006/relationships/image" Target="../media/image11.jpeg"/><Relationship Id="rId2" Type="http://schemas.openxmlformats.org/officeDocument/2006/relationships/tags" Target="../tags/tag157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3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tags" Target="../tags/tag15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image" Target="../media/image13.jpe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4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4.jpeg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image" Target="../media/image16.jpeg"/><Relationship Id="rId4" Type="http://schemas.openxmlformats.org/officeDocument/2006/relationships/tags" Target="../tags/tag184.xml"/><Relationship Id="rId3" Type="http://schemas.openxmlformats.org/officeDocument/2006/relationships/image" Target="../media/image15.jpeg"/><Relationship Id="rId2" Type="http://schemas.openxmlformats.org/officeDocument/2006/relationships/tags" Target="../tags/tag183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95.xml"/><Relationship Id="rId16" Type="http://schemas.openxmlformats.org/officeDocument/2006/relationships/image" Target="../media/image17.jpeg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6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image" Target="../media/image18.jpeg"/><Relationship Id="rId2" Type="http://schemas.openxmlformats.org/officeDocument/2006/relationships/tags" Target="../tags/tag200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5.xml"/><Relationship Id="rId12" Type="http://schemas.openxmlformats.org/officeDocument/2006/relationships/tags" Target="../tags/tag209.xml"/><Relationship Id="rId11" Type="http://schemas.openxmlformats.org/officeDocument/2006/relationships/tags" Target="../tags/tag208.xml"/><Relationship Id="rId10" Type="http://schemas.openxmlformats.org/officeDocument/2006/relationships/tags" Target="../tags/tag207.xml"/><Relationship Id="rId1" Type="http://schemas.openxmlformats.org/officeDocument/2006/relationships/tags" Target="../tags/tag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013931"/>
            <a:ext cx="10820400" cy="1800000"/>
          </a:xfrm>
        </p:spPr>
        <p:txBody>
          <a:bodyPr>
            <a:normAutofit fontScale="90000"/>
          </a:bodyPr>
          <a:lstStyle/>
          <a:p>
            <a:r>
              <a:rPr lang="en-US" dirty="0"/>
              <a:t>Einzigartige Investitionsmöglichkeit 11.000 Hektar große Farm</a:t>
            </a:r>
            <a:endParaRPr lang="en-US" dirty="0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685798" y="2931456"/>
            <a:ext cx="10820400" cy="504000"/>
          </a:xfrm>
        </p:spPr>
        <p:txBody>
          <a:bodyPr>
            <a:noAutofit/>
          </a:bodyPr>
          <a:lstStyle/>
          <a:p>
            <a:r>
              <a:rPr lang="en-US" altLang="en-GB" sz="2000"/>
              <a:t>Gemeinde Quela, in der Region Lower Kassange</a:t>
            </a:r>
            <a:endParaRPr lang="en-US" altLang="en-GB" sz="2000"/>
          </a:p>
          <a:p>
            <a:r>
              <a:rPr lang="en-US" altLang="en-GB" sz="2000"/>
              <a:t>Gebiet </a:t>
            </a:r>
            <a:r>
              <a:rPr lang="de-DE" altLang="en-US" sz="2000">
                <a:latin typeface="Calibri" panose="020F0502020204030204" charset="0"/>
              </a:rPr>
              <a:t>Chandela - Angola</a:t>
            </a:r>
            <a:endParaRPr lang="de-DE" altLang="en-US" sz="2000">
              <a:latin typeface="Calibri" panose="020F0502020204030204" charset="0"/>
            </a:endParaRPr>
          </a:p>
        </p:txBody>
      </p:sp>
      <p:pic>
        <p:nvPicPr>
          <p:cNvPr id="2" name="Picture 1" descr="IMG-20241119-WA0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20" y="3552825"/>
            <a:ext cx="4912360" cy="327533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Verschiedene Einnahmeströme</a:t>
            </a:r>
            <a:endParaRPr lang="zh-CN" altLang="en-US"/>
          </a:p>
          <a:p>
            <a:pPr lvl="1"/>
            <a:r>
              <a:rPr lang="zh-CN" altLang="en-US"/>
              <a:t>Nutzung bestehender Bergbauaktivitäten zur Diversifizierung des Einkommens.</a:t>
            </a:r>
            <a:endParaRPr lang="zh-CN" altLang="en-US"/>
          </a:p>
          <a:p>
            <a:r>
              <a:rPr lang="zh-CN" altLang="en-US"/>
              <a:t>Nachgewiesene Mineralvorkommen</a:t>
            </a:r>
            <a:endParaRPr lang="zh-CN" altLang="en-US"/>
          </a:p>
          <a:p>
            <a:pPr lvl="1"/>
            <a:r>
              <a:rPr lang="zh-CN" altLang="en-US"/>
              <a:t>Nutzen Sie die bekannten Mineralreserven des Grundstücks.</a:t>
            </a:r>
            <a:endParaRPr lang="zh-CN" altLang="en-US"/>
          </a:p>
          <a:p>
            <a:r>
              <a:rPr lang="zh-CN" altLang="en-US"/>
              <a:t>Etablierte Infrastruktur</a:t>
            </a:r>
            <a:endParaRPr lang="zh-CN" altLang="en-US"/>
          </a:p>
          <a:p>
            <a:pPr lvl="1"/>
            <a:r>
              <a:rPr lang="zh-CN" altLang="en-US"/>
              <a:t>Nutzung vorhandener Straßen, Energie und Einrichtungen zur Senkung der Anlaufkosten.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Etablierter Bergbausektor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Strategische Lage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Municipio do quela\calandula_18520008655fdf306db0890.jpgcalandula_18520008655fdf306db089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050" r="6050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Municipio do quela\images.jpegimages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3658" r="3658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Municipio do quela\IMG-20241119-WA0004.jpgIMG-20241119-WA000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113" b="1113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Ideal für den Anbau einer Vielzahl von Kulturpflanzen.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300" b="1" dirty="0">
                <a:solidFill>
                  <a:schemeClr val="accent5"/>
                </a:solidFill>
                <a:latin typeface="+mj-lt"/>
              </a:rPr>
              <a:t>Fruchtbarer Boden</a:t>
            </a:r>
            <a:endParaRPr lang="en-US" sz="13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Zuverlässige Bewässerung für ganzjährige Produktivität.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7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Reichhaltige Wasserressourcen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Optimale Temperatur- und Niederschlagsmuster.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300" b="1" dirty="0">
                <a:solidFill>
                  <a:schemeClr val="accent5"/>
                </a:solidFill>
                <a:latin typeface="+mj-lt"/>
              </a:rPr>
              <a:t>Günstiges Wetter</a:t>
            </a:r>
            <a:endParaRPr lang="en-US" sz="13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200" y="2641600"/>
            <a:ext cx="8743950" cy="1509379"/>
          </a:xfrm>
        </p:spPr>
        <p:txBody>
          <a:bodyPr/>
          <a:lstStyle/>
          <a:p>
            <a:r>
              <a:rPr lang="en-US"/>
              <a:t>Bodenschätze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11200" y="646328"/>
            <a:ext cx="8743950" cy="1824574"/>
          </a:xfrm>
        </p:spPr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:\Meine Ablage\Negócios em África\Projectos Angola\Projectos_ Minas_de Angola\Goldbergbau.jpgGoldbergba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6000" b="3600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Diamantenabbau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Die Region Quela ist für ihre bedeutenden Diamantenvorkommen bekannt.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+mj-lt"/>
                <a:sym typeface="+mn-ea"/>
              </a:rPr>
              <a:t>Riesige Mineralienvorkommen</a:t>
            </a:r>
            <a:endParaRPr lang="en-US" sz="1400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Möglichkeit zur Erschließung neuer Bergbaukonzessionen auf landwirtschaftlichen Flächen.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+mj-lt"/>
                <a:sym typeface="+mn-ea"/>
              </a:rPr>
              <a:t>Potenzial zur Erweiterung</a:t>
            </a:r>
            <a:endParaRPr lang="en-US" sz="1400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In dem Gebiet sind derzeit mehrere aktive Diamantenminen in Betrieb.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Etablierte Bergbaubetriebe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Ölprospektion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ipio do quela\IMG-20241119-WA0002.jpgIMG-20241119-WA000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2301" b="1230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ipio do quela\oil.jpgoil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1194" b="21194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Umfassende geologische Untersuchungen deuten darauf hin, dass auf dem Grundstück erhebliche Ölreserven vorhanden sind.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Bedeutende Ölreserven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Lage der Farm bietet eine einzigartige Gelegenheit für die Ölexploration und -förderung.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Ungenutztes Potenzial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geologische Beschaffenheit des Geländes ist für eine erfolgreiche Erdölprospektion sehr förderlich.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Günstige geologische Bedingungen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ipio do quela\IMG-20241119-WA0003.jpgIMG-20241119-WA000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2047" b="12047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 dirty="0">
                <a:latin typeface="+mj-lt"/>
              </a:rPr>
              <a:t>Entwicklung der Infrastruktur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Municipio do quela\divers material.jpgdivers material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922" b="4922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Bei der Erkundung wurden verschiedene mineralische Ressourcen gefunden, darunter Gold, Kupfer und Seltene Erden.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Mineralische Vorkommen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Verkehrsnetz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Eine gut ausgebaute Straßen- und Eisenbahninfrastruktur, die den effizienten Abbau und Transport von Mineralien erleichtert.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Entwicklung der Infrastruktur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r="15978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Zugang zu zuverlässigen Strom-, Wasser- und Kommunikationsnetzen zur Unterstützung des Bergbaubetriebs.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Verfügbarkeit von öffentlichen Dienstleistungen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200" y="2641600"/>
            <a:ext cx="8743950" cy="1509379"/>
          </a:xfrm>
        </p:spPr>
        <p:txBody>
          <a:bodyPr/>
          <a:lstStyle/>
          <a:p>
            <a:r>
              <a:rPr lang="en-US"/>
              <a:t>Vorteile der Investition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11200" y="646328"/>
            <a:ext cx="8743950" cy="1824574"/>
          </a:xfrm>
        </p:spPr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Anbau von Nutzpflanzen</a:t>
            </a:r>
            <a:endParaRPr lang="zh-CN" altLang="en-US"/>
          </a:p>
          <a:p>
            <a:pPr lvl="1"/>
            <a:r>
              <a:rPr lang="zh-CN" altLang="en-US"/>
              <a:t>Bauen Sie eine Vielzahl von hochwertigen Pflanzen an, um stabile Erträge zu erzielen.</a:t>
            </a:r>
            <a:endParaRPr lang="zh-CN" altLang="en-US"/>
          </a:p>
          <a:p>
            <a:r>
              <a:rPr lang="zh-CN" altLang="en-US"/>
              <a:t>Rinderzucht</a:t>
            </a:r>
            <a:endParaRPr lang="zh-CN" altLang="en-US"/>
          </a:p>
          <a:p>
            <a:pPr lvl="1"/>
            <a:r>
              <a:rPr lang="zh-CN" altLang="en-US"/>
              <a:t>Züchten Sie Vieh, Geflügel und andere Tiere, um zusätzliches Einkommen zu erzielen.</a:t>
            </a:r>
            <a:endParaRPr lang="zh-CN" altLang="en-US"/>
          </a:p>
          <a:p>
            <a:r>
              <a:rPr lang="zh-CN" altLang="en-US"/>
              <a:t>Agrotourismus</a:t>
            </a:r>
            <a:endParaRPr lang="zh-CN" altLang="en-US"/>
          </a:p>
          <a:p>
            <a:pPr lvl="1"/>
            <a:r>
              <a:rPr lang="zh-CN" altLang="en-US"/>
              <a:t>Entwicklung ökotouristischer Aktivitäten, um Besucher anzuziehen.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Diversifizierte Einkommensströme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Sichere Investition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ipio do quela\IMG-20241119-WA0010.jpgIMG-20241119-WA00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312" r="1312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ipio do quela\IMG-20241119-WA0002.jpgIMG-20241119-WA00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2301" b="1230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11.000 Hektar Ackerland für eine diversifizierte landwirtschaftliche Produktion.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Ausgedehnte landwirtschaftliche Flächen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Vorhandene Bewässerungs-, Lager- und Transporteinrichtungen ermöglichen einen effizienten Betrieb.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Etablierte Infrastruktur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idealen klimatischen Bedingungen ermöglichen das ganze Jahr über den Anbau ertragreicher Pflanzen.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Günstiges Wetter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ipio do quela\IMG-20241119-WA0001.jpgIMG-20241119-WA0001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651" r="65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5300" y="1438910"/>
            <a:ext cx="2273935" cy="914400"/>
          </a:xfrm>
        </p:spPr>
        <p:txBody>
          <a:bodyPr/>
          <a:lstStyle/>
          <a:p>
            <a:r>
              <a:rPr lang="en-US"/>
              <a:t>Inhalt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1555433" y="2831462"/>
            <a:ext cx="999490" cy="657225"/>
          </a:xfrm>
          <a:prstGeom prst="rect">
            <a:avLst/>
          </a:prstGeom>
        </p:spPr>
        <p:txBody>
          <a:bodyPr vert="horz" wrap="none" bIns="36000" rtlCol="0" anchor="ctr" anchorCtr="0">
            <a:noAutofit/>
          </a:bodyPr>
          <a:lstStyle>
            <a:defPPr>
              <a:defRPr lang="en-US"/>
            </a:defPPr>
            <a:lvl1pPr algn="r">
              <a:lnSpc>
                <a:spcPct val="92000"/>
              </a:lnSpc>
              <a:defRPr sz="4300">
                <a:solidFill>
                  <a:schemeClr val="lt1"/>
                </a:solidFill>
                <a:latin typeface="Arial" panose="020B0604020202020204" pitchFamily="34" charset="0"/>
                <a:ea typeface="汉仪雅酷黑 45W" panose="020B0404020202020204" charset="-122"/>
                <a:cs typeface="汉仪雅酷黑 45W" panose="020B0404020202020204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lt1">
                    <a:lumMod val="10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dirty="0">
              <a:solidFill>
                <a:schemeClr val="lt1">
                  <a:lumMod val="100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2605723" y="2831462"/>
            <a:ext cx="3801110" cy="6572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</a:rPr>
              <a:t>Übersicht über die landwirtschaftlichen Flächen</a:t>
            </a:r>
            <a:endParaRPr lang="en-US" sz="2400" b="1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15" name="序号"/>
          <p:cNvSpPr txBox="1"/>
          <p:nvPr>
            <p:custDataLst>
              <p:tags r:id="rId4"/>
            </p:custDataLst>
          </p:nvPr>
        </p:nvSpPr>
        <p:spPr>
          <a:xfrm>
            <a:off x="6406833" y="2831462"/>
            <a:ext cx="999490" cy="657225"/>
          </a:xfrm>
          <a:prstGeom prst="rect">
            <a:avLst/>
          </a:prstGeom>
        </p:spPr>
        <p:txBody>
          <a:bodyPr vert="horz" wrap="none" bIns="36000" rtlCol="0" anchor="ctr" anchorCtr="0">
            <a:noAutofit/>
          </a:bodyPr>
          <a:lstStyle>
            <a:defPPr>
              <a:defRPr lang="en-US"/>
            </a:defPPr>
            <a:lvl1pPr algn="r">
              <a:lnSpc>
                <a:spcPct val="92000"/>
              </a:lnSpc>
              <a:defRPr sz="4300">
                <a:solidFill>
                  <a:schemeClr val="lt1"/>
                </a:solidFill>
                <a:latin typeface="Arial" panose="020B0604020202020204" pitchFamily="34" charset="0"/>
                <a:ea typeface="汉仪雅酷黑 45W" panose="020B0404020202020204" charset="-122"/>
                <a:cs typeface="汉仪雅酷黑 45W" panose="020B0404020202020204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lt1">
                    <a:lumMod val="10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dirty="0">
              <a:solidFill>
                <a:schemeClr val="lt1">
                  <a:lumMod val="100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项标题"/>
          <p:cNvSpPr txBox="1"/>
          <p:nvPr>
            <p:custDataLst>
              <p:tags r:id="rId5"/>
            </p:custDataLst>
          </p:nvPr>
        </p:nvSpPr>
        <p:spPr>
          <a:xfrm>
            <a:off x="7457123" y="2831462"/>
            <a:ext cx="3801110" cy="6572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</a:rPr>
              <a:t>Landwirtschaftliches Potenzial</a:t>
            </a:r>
            <a:endParaRPr lang="en-US" sz="2400" b="1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3" name="序号"/>
          <p:cNvSpPr txBox="1"/>
          <p:nvPr>
            <p:custDataLst>
              <p:tags r:id="rId6"/>
            </p:custDataLst>
          </p:nvPr>
        </p:nvSpPr>
        <p:spPr>
          <a:xfrm>
            <a:off x="1555433" y="3853814"/>
            <a:ext cx="999490" cy="657225"/>
          </a:xfrm>
          <a:prstGeom prst="rect">
            <a:avLst/>
          </a:prstGeom>
        </p:spPr>
        <p:txBody>
          <a:bodyPr vert="horz" wrap="none" bIns="36000" rtlCol="0" anchor="ctr" anchorCtr="0">
            <a:noAutofit/>
          </a:bodyPr>
          <a:lstStyle>
            <a:defPPr>
              <a:defRPr lang="en-US"/>
            </a:defPPr>
            <a:lvl1pPr algn="r">
              <a:lnSpc>
                <a:spcPct val="92000"/>
              </a:lnSpc>
              <a:defRPr sz="4300">
                <a:solidFill>
                  <a:schemeClr val="lt1"/>
                </a:solidFill>
                <a:latin typeface="Arial" panose="020B0604020202020204" pitchFamily="34" charset="0"/>
                <a:ea typeface="汉仪雅酷黑 45W" panose="020B0404020202020204" charset="-122"/>
                <a:cs typeface="汉仪雅酷黑 45W" panose="020B0404020202020204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lt1">
                    <a:lumMod val="10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dirty="0">
              <a:solidFill>
                <a:schemeClr val="lt1">
                  <a:lumMod val="100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项标题"/>
          <p:cNvSpPr txBox="1"/>
          <p:nvPr>
            <p:custDataLst>
              <p:tags r:id="rId7"/>
            </p:custDataLst>
          </p:nvPr>
        </p:nvSpPr>
        <p:spPr>
          <a:xfrm>
            <a:off x="2605723" y="3853814"/>
            <a:ext cx="3801110" cy="6572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</a:rPr>
              <a:t>Bodenschätze</a:t>
            </a:r>
            <a:endParaRPr lang="en-US" sz="2400" b="1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21" name="序号"/>
          <p:cNvSpPr txBox="1"/>
          <p:nvPr>
            <p:custDataLst>
              <p:tags r:id="rId8"/>
            </p:custDataLst>
          </p:nvPr>
        </p:nvSpPr>
        <p:spPr>
          <a:xfrm>
            <a:off x="6406833" y="3853814"/>
            <a:ext cx="999490" cy="657225"/>
          </a:xfrm>
          <a:prstGeom prst="rect">
            <a:avLst/>
          </a:prstGeom>
        </p:spPr>
        <p:txBody>
          <a:bodyPr vert="horz" wrap="none" bIns="36000" rtlCol="0" anchor="ctr" anchorCtr="0">
            <a:noAutofit/>
          </a:bodyPr>
          <a:lstStyle>
            <a:defPPr>
              <a:defRPr lang="en-US"/>
            </a:defPPr>
            <a:lvl1pPr algn="r">
              <a:lnSpc>
                <a:spcPct val="92000"/>
              </a:lnSpc>
              <a:defRPr sz="4300">
                <a:solidFill>
                  <a:schemeClr val="lt1"/>
                </a:solidFill>
                <a:latin typeface="Arial" panose="020B0604020202020204" pitchFamily="34" charset="0"/>
                <a:ea typeface="汉仪雅酷黑 45W" panose="020B0404020202020204" charset="-122"/>
                <a:cs typeface="汉仪雅酷黑 45W" panose="020B0404020202020204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lt1">
                    <a:lumMod val="10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dirty="0">
              <a:solidFill>
                <a:schemeClr val="lt1">
                  <a:lumMod val="100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项标题"/>
          <p:cNvSpPr txBox="1"/>
          <p:nvPr>
            <p:custDataLst>
              <p:tags r:id="rId9"/>
            </p:custDataLst>
          </p:nvPr>
        </p:nvSpPr>
        <p:spPr>
          <a:xfrm>
            <a:off x="7457123" y="3853814"/>
            <a:ext cx="3801110" cy="6572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</a:rPr>
              <a:t>Vorteile der Investition</a:t>
            </a:r>
            <a:endParaRPr lang="en-US" sz="2400" b="1">
              <a:solidFill>
                <a:schemeClr val="lt1">
                  <a:lumMod val="100000"/>
                </a:schemeClr>
              </a:solidFill>
            </a:endParaRPr>
          </a:p>
        </p:txBody>
      </p:sp>
      <p:sp>
        <p:nvSpPr>
          <p:cNvPr id="30" name="序号"/>
          <p:cNvSpPr txBox="1"/>
          <p:nvPr>
            <p:custDataLst>
              <p:tags r:id="rId10"/>
            </p:custDataLst>
          </p:nvPr>
        </p:nvSpPr>
        <p:spPr>
          <a:xfrm>
            <a:off x="1555433" y="4876166"/>
            <a:ext cx="999490" cy="657225"/>
          </a:xfrm>
          <a:prstGeom prst="rect">
            <a:avLst/>
          </a:prstGeom>
        </p:spPr>
        <p:txBody>
          <a:bodyPr vert="horz" wrap="none" bIns="36000" rtlCol="0" anchor="ctr" anchorCtr="0">
            <a:noAutofit/>
          </a:bodyPr>
          <a:lstStyle>
            <a:defPPr>
              <a:defRPr lang="en-US"/>
            </a:defPPr>
            <a:lvl1pPr algn="r">
              <a:lnSpc>
                <a:spcPct val="92000"/>
              </a:lnSpc>
              <a:defRPr sz="4300">
                <a:solidFill>
                  <a:schemeClr val="lt1"/>
                </a:solidFill>
                <a:latin typeface="Arial" panose="020B0604020202020204" pitchFamily="34" charset="0"/>
                <a:ea typeface="汉仪雅酷黑 45W" panose="020B0404020202020204" charset="-122"/>
                <a:cs typeface="汉仪雅酷黑 45W" panose="020B0404020202020204" charset="-122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lt1">
                    <a:lumMod val="100000"/>
                  </a:schemeClr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dirty="0">
              <a:solidFill>
                <a:schemeClr val="lt1">
                  <a:lumMod val="100000"/>
                </a:schemeClr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项标题"/>
          <p:cNvSpPr txBox="1"/>
          <p:nvPr>
            <p:custDataLst>
              <p:tags r:id="rId11"/>
            </p:custDataLst>
          </p:nvPr>
        </p:nvSpPr>
        <p:spPr>
          <a:xfrm>
            <a:off x="2605723" y="4876166"/>
            <a:ext cx="3801110" cy="6572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</a:rPr>
              <a:t>Finanzielle Daten</a:t>
            </a:r>
            <a:endParaRPr lang="en-US" sz="2400" b="1">
              <a:solidFill>
                <a:schemeClr val="lt1">
                  <a:lumMod val="100000"/>
                </a:schemeClr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G:\Meine Ablage\Negócios em África\Projectos Angola\Municipio do quela\IMG-20241119-WA0006.jpgIMG-20241119-WA000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19196" b="19196"/>
          <a:stretch>
            <a:fillRect/>
          </a:stretch>
        </p:blipFill>
        <p:spPr>
          <a:xfrm>
            <a:off x="5447762" y="1235247"/>
            <a:ext cx="6047199" cy="2923200"/>
          </a:xfrm>
          <a:custGeom>
            <a:avLst/>
            <a:gdLst>
              <a:gd name="connsiteX0" fmla="*/ 0 w 6884130"/>
              <a:gd name="connsiteY0" fmla="*/ 0 h 2935140"/>
              <a:gd name="connsiteX1" fmla="*/ 6884130 w 6884130"/>
              <a:gd name="connsiteY1" fmla="*/ 0 h 2935140"/>
              <a:gd name="connsiteX2" fmla="*/ 6884130 w 6884130"/>
              <a:gd name="connsiteY2" fmla="*/ 2935140 h 2935140"/>
              <a:gd name="connsiteX3" fmla="*/ 0 w 6884130"/>
              <a:gd name="connsiteY3" fmla="*/ 2935140 h 29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4130" h="2935140">
                <a:moveTo>
                  <a:pt x="0" y="0"/>
                </a:moveTo>
                <a:lnTo>
                  <a:pt x="6884130" y="0"/>
                </a:lnTo>
                <a:lnTo>
                  <a:pt x="6884130" y="2935140"/>
                </a:lnTo>
                <a:lnTo>
                  <a:pt x="0" y="2935140"/>
                </a:lnTo>
                <a:close/>
              </a:path>
            </a:pathLst>
          </a:custGeom>
          <a:ln w="6350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95325" y="1228897"/>
            <a:ext cx="4752438" cy="2935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7686" y="1628148"/>
            <a:ext cx="4148125" cy="2094765"/>
          </a:xfrm>
        </p:spPr>
        <p:txBody>
          <a:bodyPr wrap="square" lIns="0" tIns="0" rIns="0" bIns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pc="0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Wachstumschancen</a:t>
            </a:r>
            <a:endParaRPr lang="en-US" spc="0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709661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Weitläufiger Besitz von 11.000 Hektar mit fruchtbarem Boden.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09661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Weitläufige landwirtschaftliche Flächen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7194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Geeignet für eine breite Palette von hochwertigen Kulturen.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67194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Potenzial für diversifizierte Kulturen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63486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Ideale Wetterbedingungen für die landwirtschaftliche Produktion das ganze Jahr über.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63486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Günstiges Wetter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200" y="2641600"/>
            <a:ext cx="8743950" cy="1509379"/>
          </a:xfrm>
        </p:spPr>
        <p:txBody>
          <a:bodyPr/>
          <a:lstStyle/>
          <a:p>
            <a:r>
              <a:rPr lang="en-US"/>
              <a:t>Finanzielle Daten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11200" y="646328"/>
            <a:ext cx="8743950" cy="1824574"/>
          </a:xfrm>
        </p:spPr>
        <p:txBody>
          <a:bodyPr/>
          <a:lstStyle/>
          <a:p>
            <a:r>
              <a:rPr lang="en-US"/>
              <a:t>05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Attraktive Bewertung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ipio do quela\growth potential.jpggrowth potential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874" b="20874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ipio do quela\IMG-20241119-WA0004.jpgIMG-20241119-WA000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849" b="11849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Quela-Farm erstreckt sich über 11.000 Hektar, ein beträchtliches Vermögen mit großem Potenzial.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Erheblicher Vermögenswert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Der Betrieb ist preislich konkurrenzfähig und bietet eine attraktive Investitionsmöglichkeit.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Angebotspreis: 22.000.000 USD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Günstige Preise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Größe des Betriebs ermöglicht eine Erweiterung und eine Steigerung der Produktivität.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Wachstumspotenzial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_esta no Site\expaning market.jpgexpaning marke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5073" b="507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:\Meine Ablage\Negócios em África\Projectos Angola\Municipio do quela\documents.jpgdocuments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5643" b="35643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Umfassende Dokumentation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Umfassende Finanzunterlagen, einschließlich Gewinn- und Verlustrechnungen, Bilanzen und Kapitalflussrechnungen.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+mj-lt"/>
                <a:sym typeface="+mn-ea"/>
              </a:rPr>
              <a:t>Detaillierte Finanzausweise</a:t>
            </a:r>
            <a:endParaRPr lang="en-US" sz="2000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Detaillierte Projektionen der Einnahmen, Ausgaben und Rentabilität für den Investitionshorizont.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+mj-lt"/>
                <a:sym typeface="+mn-ea"/>
              </a:rPr>
              <a:t>Prognostizierte Cashflows</a:t>
            </a:r>
            <a:endParaRPr lang="en-US" sz="1400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Unabhängige Bewertung des Marktwerts und des Einkommenspotenzials des Betriebs.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+mj-lt"/>
                <a:sym typeface="+mn-ea"/>
              </a:rPr>
              <a:t>Bewertungsbericht</a:t>
            </a:r>
            <a:endParaRPr lang="en-US" sz="14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Kontakte für Investoren</a:t>
            </a:r>
            <a:endParaRPr lang="en-US" spc="0">
              <a:latin typeface="+mj-lt"/>
            </a:endParaRPr>
          </a:p>
        </p:txBody>
      </p:sp>
      <p:pic>
        <p:nvPicPr>
          <p:cNvPr id="2" name="图片 1" descr="C:\Users\btamb\OneDrive\Desktop\Alle Ordners\Negocios em Africa\Ttodo para a Website\KI Pictures\tailored Investment.jpgtailored Investmen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874" b="20874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ipio do quela\IMG-20241119-WA0007.jpgIMG-20241119-WA00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2291" b="1229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Erfahrene Fachleute mit nachweislicher Erfahrung in landwirtschaftlichen Großbetrieben.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Erfahrenes Team im Agribusiness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 engagiertes Team, das regelmäßig über den Stand der Dinge informiert und die Fragen der Anleger beantwortet.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Umfassende Investor Relations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Detaillierte Quartals- und Jahresabschlüsse, die von den Anlegern analysiert werden können.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Transparente Finanzberichterstattung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ipio do quela\relationship.jpgrelationship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7006" b="17006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64490" y="441325"/>
            <a:ext cx="6229985" cy="2355850"/>
          </a:xfrm>
        </p:spPr>
        <p:txBody>
          <a:bodyPr/>
          <a:lstStyle/>
          <a:p>
            <a:r>
              <a:rPr lang="en-US"/>
              <a:t>Dankeschön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5494020" y="3737610"/>
            <a:ext cx="6451600" cy="2030095"/>
          </a:xfrm>
          <a:prstGeom prst="rect">
            <a:avLst/>
          </a:prstGeom>
        </p:spPr>
        <p:txBody>
          <a:bodyPr wrap="square">
            <a:spAutoFit/>
          </a:bodyPr>
          <a:p>
            <a:r>
              <a:t>Kontaktieren Sie uns für weitere Informationen oder um eine Besichtigung zu vereinbaren.</a:t>
            </a:r>
            <a:r>
              <a:rPr lang="en-US" altLang="en-GB"/>
              <a:t>Nelson </a:t>
            </a:r>
            <a:r>
              <a:rPr lang="en-US" altLang="en-GB"/>
              <a:t>João </a:t>
            </a:r>
            <a:r>
              <a:rPr lang="en-US" altLang="en-US"/>
              <a:t>DikílaProject </a:t>
            </a:r>
            <a:r>
              <a:rPr lang="en-US" altLang="en-GB"/>
              <a:t>and Relationship ManagerContinental Capital ConnectTelefon: [+244 926 018 253]E-Mail: [joao.dikila@continentalcapitalconnect.com]Lassen Sie sich diese einzigartige Investitionsmöglichkeit nicht entgehen!</a:t>
            </a:r>
            <a:endParaRPr lang="en-US" altLang="en-GB"/>
          </a:p>
          <a:p>
            <a:endParaRPr lang="en-US" altLang="en-GB"/>
          </a:p>
        </p:txBody>
      </p:sp>
      <p:sp>
        <p:nvSpPr>
          <p:cNvPr id="3" name="Text Box 2"/>
          <p:cNvSpPr txBox="1"/>
          <p:nvPr/>
        </p:nvSpPr>
        <p:spPr>
          <a:xfrm>
            <a:off x="582295" y="62579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de-DE" altLang="en-GB" dirty="0">
                <a:latin typeface="Calibri" panose="020F0502020204030204" charset="0"/>
              </a:rPr>
              <a:t>Kontinentale Kapitalverbindung</a:t>
            </a:r>
            <a:endParaRPr lang="de-DE" altLang="en-GB" dirty="0">
              <a:latin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200" y="2641600"/>
            <a:ext cx="8743950" cy="1509379"/>
          </a:xfrm>
        </p:spPr>
        <p:txBody>
          <a:bodyPr/>
          <a:lstStyle/>
          <a:p>
            <a:r>
              <a:rPr lang="en-US"/>
              <a:t>Übersicht über die landwirtschaftlichen Flächen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11200" y="646328"/>
            <a:ext cx="8743950" cy="1824574"/>
          </a:xfrm>
        </p:spPr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Größe und Standort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ipio do quela\IMG-20241119-WA0001.jpgIMG-20241119-WA000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7276" b="17276"/>
          <a:stretch>
            <a:fillRect/>
          </a:stretch>
        </p:blipFill>
        <p:spPr>
          <a:xfrm>
            <a:off x="6247580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Municipio do quela/IMG-20241119-WA0003.jpgIMG-20241119-WA000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5478" b="25478"/>
          <a:stretch>
            <a:fillRect/>
          </a:stretch>
        </p:blipFill>
        <p:spPr>
          <a:xfrm>
            <a:off x="699565" y="1359936"/>
            <a:ext cx="5225643" cy="1971562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 flipV="1">
            <a:off x="699565" y="348684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940479" y="4240734"/>
            <a:ext cx="4988812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Einer der größten Bauernhöfe in der Region Quela.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940479" y="348684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11.000 Hektar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 flipV="1">
            <a:off x="6262200" y="3472225"/>
            <a:ext cx="0" cy="272512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6503114" y="4226114"/>
            <a:ext cx="4988813" cy="19715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Sie liegt in einem fruchtbaren landwirtschaftlichen Gebiet mit idealem Klima.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503114" y="3472225"/>
            <a:ext cx="4988812" cy="6227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kern="0" dirty="0">
                <a:solidFill>
                  <a:schemeClr val="accent1"/>
                </a:solidFill>
                <a:latin typeface="+mj-lt"/>
                <a:sym typeface="+mn-ea"/>
              </a:rPr>
              <a:t>Beste Lage für landwirtschaftliche Flächen</a:t>
            </a:r>
            <a:endParaRPr lang="en-US" sz="24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Bergbaulizenz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Projectos_ Minas_de Angola\Goldbergbau.jpgGoldbergbau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1754" b="31754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85540" y="4297680"/>
            <a:ext cx="571706" cy="5717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57978" y="4900512"/>
            <a:ext cx="4060380" cy="1164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Exploration umfasst Schürfrechte für wertvolle Mineralvorkommen wie Gold, Kupfer und Kobalt.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58613" y="4372637"/>
            <a:ext cx="4060380" cy="4128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Wertvolle Mineralvorkommen</a:t>
            </a:r>
            <a:endParaRPr lang="en-US" sz="22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6470468" y="4297680"/>
            <a:ext cx="571706" cy="5717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7242905" y="4900512"/>
            <a:ext cx="4060380" cy="1164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Umfassende geologische Untersuchungen deuten darauf hin, dass es auf landwirtschaftlichen Flächen erhebliche unerschlossene Bodenschätze gibt.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243541" y="4372637"/>
            <a:ext cx="4060381" cy="4128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Unerschlossenes Ressourcenpotenzial</a:t>
            </a:r>
            <a:endParaRPr lang="en-US" sz="22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Bergbaulizenz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\Meine Ablage\Negócios em África\Projectos Angola\Municipio do quela\mining license.jpgmining licens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4234" r="4234"/>
          <a:stretch>
            <a:fillRect/>
          </a:stretch>
        </p:blipFill>
        <p:spPr>
          <a:xfrm>
            <a:off x="977128" y="1453247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354280" y="3817871"/>
            <a:ext cx="5259228" cy="1292806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Entwicklung von Bergbauaktivitäten kann zusätzliche Einnahmequellen erschließen und Investitionen diversifizieren.</a:t>
            </a:r>
            <a:endParaRPr lang="en-US" sz="2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54280" y="3226959"/>
            <a:ext cx="5259228" cy="47157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Gelegenheit zur Diversifizierung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Landnutzungsrechte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Municipio do quela\IMG-20241119-WA0007.jpgIMG-20241119-WA00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2291" b="1229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Municipio do quela\IMG-20241119-WA0010.jpgIMG-20241119-WA00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312" r="1312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Garantierte Landnutzungsrechte für 50 Jahre mit der Option auf Verlängerung.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Sicherer Landbesitz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Geeignet für eine Vielzahl von hochwertigen Nutzpflanzen und Viehbeständen.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Diversifiziertes landwirtschaftliches Potenzial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Vorhandene Bewässerungs-, Lager- und Transporteinrichtungen.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Etablierte Infrastruktur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Municipio do quela\IMG-20241119-WA0005.jpgIMG-20241119-WA000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33757" b="33757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200" y="2641600"/>
            <a:ext cx="8743950" cy="1509379"/>
          </a:xfrm>
        </p:spPr>
        <p:txBody>
          <a:bodyPr/>
          <a:lstStyle/>
          <a:p>
            <a:r>
              <a:rPr lang="en-US"/>
              <a:t>Landwirtschaftliches Potenzial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711200" y="646328"/>
            <a:ext cx="8743950" cy="1824574"/>
          </a:xfrm>
        </p:spPr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盘子里的食物和咖啡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19531" r="3019" b="9535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Vielfältige Einsatzmöglichkeiten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Aufgrund des fruchtbaren Bodens und des günstigen Klimas eignet sich das Gebiet für eine Vielzahl von Kulturpflanzen.</a:t>
            </a:r>
            <a:endParaRPr 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Anbau von Nutzpflanzen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Rinder-, Schaf- und Ziegenzucht wird durch ausgedehnte Weideflächen und Wasserressourcen unterstützt.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Rinderzucht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Potenzial für die Erzeugung von Solar- und Windenergie zur Versorgung von landwirtschaftlichen Betrieben.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Erneuerbare Energien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CHIP_GROUPID" val="62f21348295c1bf6da6fc98f"/>
  <p:tag name="KSO_WM_CHIP_XID" val="62f21364295c1bf6da6fc9a0"/>
  <p:tag name="KSO_WM_UNIT_DEC_AREA_ID" val="b7fe5e9e30d24f77aece748e64e74a4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bd045f21eea4050a6fd342744c07f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11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22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CHIP_GROUPID" val="62f21348295c1bf6da6fc98f"/>
  <p:tag name="KSO_WM_CHIP_XID" val="62f21364295c1bf6da6fc996"/>
  <p:tag name="KSO_WM_UNIT_DEC_AREA_ID" val="a064e949e181447db59ae2bf88cda68e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775527b5b424a3894032976e74227d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33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1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The title goes here"/>
</p:tagLst>
</file>

<file path=ppt/tags/tag139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68_1*f*4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Name"/>
</p:tagLst>
</file>

<file path=ppt/tags/tag14.xml><?xml version="1.0" encoding="utf-8"?>
<p:tagLst xmlns:p="http://schemas.openxmlformats.org/presentationml/2006/main">
  <p:tag name="KSO_WM_CHIP_GROUPID" val="62f21348295c1bf6da6fc98f"/>
  <p:tag name="KSO_WM_CHIP_XID" val="62f21364295c1bf6da6fc995"/>
  <p:tag name="KSO_WM_UNIT_DEC_AREA_ID" val="a612d3ffd10a46beb25fa6e232f2bdaf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604315f103048e8ae8817f10441536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SPECIAL_SOURCE" val="bdnull"/>
  <p:tag name="KSO_WM_SLIDE_ID" val="custom20233468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68"/>
  <p:tag name="KSO_WM_SLIDE_LAYOUT" val="a_f"/>
  <p:tag name="KSO_WM_SLIDE_LAYOUT_CNT" val="1_1"/>
  <p:tag name="KSO_WM_TEMPLATE_THUMBS_INDEX" val="1、9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5"/>
  <p:tag name="KSO_WM_DIAGRAM_GROUP_CODE" val="l1-1"/>
  <p:tag name="KSO_WM_UNIT_TYPE" val="a"/>
  <p:tag name="KSO_WM_UNIT_INDEX" val="1"/>
  <p:tag name="KSO_WM_UNIT_PRESET_TEXT" val="Contents "/>
  <p:tag name="KSO_WM_UNIT_TEXT_FILL_FORE_SCHEMECOLOR_INDEX" val="2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i*1_1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2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f*1_1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SUBTYPE" val="a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2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i*1_2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2"/>
  <p:tag name="KSO_WM_UNIT_TEXT_FILL_TYPE" val="1"/>
  <p:tag name="KSO_WM_UNIT_USESOURCEFORMAT_APPLY" val="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f*1_2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SUBTYPE" val="a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2"/>
  <p:tag name="KSO_WM_UNIT_TEXT_FILL_TYPE" val="1"/>
  <p:tag name="KSO_WM_UNIT_USESOURCEFORMAT_APPLY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i*1_3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2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f*1_3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SUBTYPE" val="a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2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i*1_4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2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f*1_4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SUBTYPE" val="a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CHIP_GROUPID" val="62f21348295c1bf6da6fc98f"/>
  <p:tag name="KSO_WM_CHIP_XID" val="62f21364295c1bf6da6fc994"/>
  <p:tag name="KSO_WM_UNIT_DEC_AREA_ID" val="349dad548e744e75800b45d3ae5e21bb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8649e15246148879f18609705cddd5a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i*1_5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TEXT_FILL_FORE_SCHEMECOLOR_INDEX" val="2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68_5*l_h_f*1_5_1"/>
  <p:tag name="KSO_WM_TEMPLATE_CATEGORY" val="custom"/>
  <p:tag name="KSO_WM_TEMPLATE_INDEX" val="20233468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l_h_f"/>
  <p:tag name="KSO_WM_UNIT_INDEX" val="1_5_1"/>
  <p:tag name="KSO_WM_DIAGRAM_VERSION" val="3"/>
  <p:tag name="KSO_WM_DIAGRAM_COLOR_TRICK" val="1"/>
  <p:tag name="KSO_WM_DIAGRAM_COLOR_TEXT_CAN_REMOVE" val="n"/>
  <p:tag name="KSO_WM_UNIT_SUBTYPE" val="a"/>
  <p:tag name="KSO_WM_DIAGRAM_MAX_ITEMCNT" val="6"/>
  <p:tag name="KSO_WM_DIAGRAM_MIN_ITEMCNT" val="2"/>
  <p:tag name="KSO_WM_DIAGRAM_VIRTUALLY_FRAME" val="{&quot;height&quot;:212.7503204345703,&quot;width&quot;: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2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SLIDE_ID" val="custom20233468_5"/>
  <p:tag name="KSO_WM_TEMPLATE_SUBCATEGORY" val="0"/>
  <p:tag name="KSO_WM_TEMPLATE_MASTER_TYPE" val="0"/>
  <p:tag name="KSO_WM_TEMPLATE_COLOR_TYPE" val="0"/>
  <p:tag name="KSO_WM_SLIDE_ITEM_CNT" val="5"/>
  <p:tag name="KSO_WM_SLIDE_INDEX" val="5"/>
  <p:tag name="KSO_WM_TAG_VERSION" val="3.0"/>
  <p:tag name="KSO_WM_BEAUTIFY_FLAG" val="#wm#"/>
  <p:tag name="KSO_WM_TEMPLATE_CATEGORY" val="custom"/>
  <p:tag name="KSO_WM_TEMPLATE_INDEX" val="20233468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7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Your title here"/>
</p:tagLst>
</file>

<file path=ppt/tags/tag154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68_7*e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01"/>
</p:tagLst>
</file>

<file path=ppt/tags/tag155.xml><?xml version="1.0" encoding="utf-8"?>
<p:tagLst xmlns:p="http://schemas.openxmlformats.org/presentationml/2006/main">
  <p:tag name="KSO_WM_SPECIAL_SOURCE" val="bdnull"/>
  <p:tag name="KSO_WM_SLIDE_ID" val="custom20233468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68"/>
  <p:tag name="KSO_WM_SLIDE_LAYOUT" val="a_e"/>
  <p:tag name="KSO_WM_SLIDE_LAYOUT_CNT" val="1_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51_1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51_1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1449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51_1*l_h_i*1_1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16.xml><?xml version="1.0" encoding="utf-8"?>
<p:tagLst xmlns:p="http://schemas.openxmlformats.org/presentationml/2006/main">
  <p:tag name="KSO_WM_CHIP_GROUPID" val="62f21348295c1bf6da6fc98f"/>
  <p:tag name="KSO_WM_CHIP_XID" val="62f21364295c1bf6da6fc993"/>
  <p:tag name="KSO_WM_UNIT_DEC_AREA_ID" val="aa2a09a0816447809b4f42233886b0e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7c8cbf2b50442ab9b8f0965899d683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1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1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51_1*l_h_i*1_2_2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DIAGRAM_VERSION" val="3"/>
  <p:tag name="KSO_WM_DIAGRAM_COLOR_TRICK" val="1"/>
  <p:tag name="KSO_WM_DIAGRAM_COLOR_TEXT_CAN_REMOVE" val="n"/>
  <p:tag name="KSO_WM_UNIT_LINE_FORE_SCHEMECOLOR_INDEX" val="5"/>
  <p:tag name="KSO_WM_UNIT_USESOURCEFORMAT_APPLY" val="0"/>
</p:tagLst>
</file>

<file path=ppt/tags/tag16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1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0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1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094970703125,&quot;left&quot;:54.42494628906261,&quot;top&quot;:107.0720028374138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68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1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1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1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1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1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1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68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178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17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1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1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68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9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9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68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7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Your title here"/>
</p:tagLst>
</file>

<file path=ppt/tags/tag197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68_7*e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02"/>
</p:tagLst>
</file>

<file path=ppt/tags/tag198.xml><?xml version="1.0" encoding="utf-8"?>
<p:tagLst xmlns:p="http://schemas.openxmlformats.org/presentationml/2006/main">
  <p:tag name="KSO_WM_SPECIAL_SOURCE" val="bdnull"/>
  <p:tag name="KSO_WM_SLIDE_ID" val="custom20233468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68"/>
  <p:tag name="KSO_WM_SLIDE_LAYOUT" val="a_e"/>
  <p:tag name="KSO_WM_SLIDE_LAYOUT_CNT" val="1_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CHIP_GROUPID" val="62f21348295c1bf6da6fc98f"/>
  <p:tag name="KSO_WM_CHIP_XID" val="62f21364295c1bf6da6fc99f"/>
  <p:tag name="KSO_WM_UNIT_DEC_AREA_ID" val="89314f58d1b44e3697055986834a258f"/>
  <p:tag name="KSO_WM_CHIP_FILLAREA_FILL_RULE" val="{&quot;fill_align&quot;:&quot;c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ad55d273d094d8e8c339f31a9da97b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68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1.xml><?xml version="1.0" encoding="utf-8"?>
<p:tagLst xmlns:p="http://schemas.openxmlformats.org/presentationml/2006/main">
  <p:tag name="KSO_WM_CHIP_GROUPID" val="62f21348295c1bf6da6fc98f"/>
  <p:tag name="KSO_WM_CHIP_XID" val="62f21364295c1bf6da6fc99b"/>
  <p:tag name="KSO_WM_UNIT_DEC_AREA_ID" val="c2c2c76809544bb1ae7e2124ecdcf31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5457cc402ca42ddb04ed2c8ad24ed8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TEMPLATE_CATEGORY" val="custom"/>
  <p:tag name="KSO_WM_TEMPLATE_INDEX" val="20233468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3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4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1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.xml><?xml version="1.0" encoding="utf-8"?>
<p:tagLst xmlns:p="http://schemas.openxmlformats.org/presentationml/2006/main">
  <p:tag name="KSO_WM_CHIP_GROUPID" val="62f21348295c1bf6da6fc98f"/>
  <p:tag name="KSO_WM_CHIP_XID" val="62f21364295c1bf6da6fc999"/>
  <p:tag name="KSO_WM_UNIT_DEC_AREA_ID" val="d7f6fdf254c74dbfb2abcb13e2fb5e4d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2acabc223fa4ff0a2896056eb7283f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24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7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Your title here"/>
</p:tagLst>
</file>

<file path=ppt/tags/tag226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68_7*e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03"/>
</p:tagLst>
</file>

<file path=ppt/tags/tag227.xml><?xml version="1.0" encoding="utf-8"?>
<p:tagLst xmlns:p="http://schemas.openxmlformats.org/presentationml/2006/main">
  <p:tag name="KSO_WM_SPECIAL_SOURCE" val="bdnull"/>
  <p:tag name="KSO_WM_SLIDE_ID" val="custom20233468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28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CHIP_GROUPID" val="62f21348295c1bf6da6fc98f"/>
  <p:tag name="KSO_WM_CHIP_XID" val="62f21364295c1bf6da6fc99a"/>
  <p:tag name="KSO_WM_UNIT_DEC_AREA_ID" val="44f92b04ddfa4c5c9aae70025c5edaa6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8aaa8b8784e41fcb06bd94b94e70d94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231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23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23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23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236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237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51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53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left&quot;:491.1050393700787,&quot;top&quot;:137.01626130832466,&quot;width&quot;:414.05181102362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416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64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416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7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Your title here"/>
</p:tagLst>
</file>

<file path=ppt/tags/tag26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68_7*e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04"/>
</p:tagLst>
</file>

<file path=ppt/tags/tag269.xml><?xml version="1.0" encoding="utf-8"?>
<p:tagLst xmlns:p="http://schemas.openxmlformats.org/presentationml/2006/main">
  <p:tag name="KSO_WM_SPECIAL_SOURCE" val="bdnull"/>
  <p:tag name="KSO_WM_SLIDE_ID" val="custom20233468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TEMPLATE_CATEGORY" val="custom"/>
  <p:tag name="KSO_WM_TEMPLATE_INDEX" val="20238416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8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5.xml><?xml version="1.0" encoding="utf-8"?>
<p:tagLst xmlns:p="http://schemas.openxmlformats.org/presentationml/2006/main">
  <p:tag name="KSO_WM_UNIT_VALUE" val="811*16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9_1*d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9_1*i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9"/>
  <p:tag name="KSO_WM_UNIT_ID" val="custom20238339_1*a*1"/>
  <p:tag name="KSO_WM_UNIT_PRESET_TEXT" val="The title goes here"/>
  <p:tag name="KSO_WM_UNIT_TEXT_FILL_FORE_SCHEMECOLOR_INDEX" val="2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2_3*l_h_f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2_3*l_h_a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2_3*l_h_f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2_3*l_h_a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2_3*l_h_f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2_3*l_h_a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850.447*57.5039"/>
  <p:tag name="KSO_WM_SLIDE_POSITION" val="55.75*400.888"/>
  <p:tag name="KSO_WM_TEMPLATE_INDEX" val="20238245"/>
  <p:tag name="KSO_WM_TEMPLATE_SUBCATEGORY" val="0"/>
  <p:tag name="KSO_WM_SLIDE_INDEX" val="1"/>
  <p:tag name="KSO_WM_TAG_VERSION" val="3.0"/>
  <p:tag name="KSO_WM_SLIDE_ID" val="custom20238339_1"/>
  <p:tag name="KSO_WM_SLIDE_ITEM_CNT" val="4"/>
  <p:tag name="KSO_WM_SPECIAL_SOURCE" val="bdnull"/>
</p:tagLst>
</file>

<file path=ppt/tags/tag2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7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Your title here"/>
</p:tagLst>
</file>

<file path=ppt/tags/tag296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68_7*e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05"/>
</p:tagLst>
</file>

<file path=ppt/tags/tag297.xml><?xml version="1.0" encoding="utf-8"?>
<p:tagLst xmlns:p="http://schemas.openxmlformats.org/presentationml/2006/main">
  <p:tag name="KSO_WM_SPECIAL_SOURCE" val="bdnull"/>
  <p:tag name="KSO_WM_SLIDE_ID" val="custom20233468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LAYOUT" val="a_e"/>
  <p:tag name="KSO_WM_SLIDE_LAYOUT_CNT" val="1_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1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2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31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16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17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18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19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21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3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68_9*a*1"/>
  <p:tag name="KSO_WM_TEMPLATE_CATEGORY" val="custom"/>
  <p:tag name="KSO_WM_TEMPLATE_INDEX" val="20233468"/>
  <p:tag name="KSO_WM_UNIT_LAYERLEVEL" val="1"/>
  <p:tag name="KSO_WM_TAG_VERSION" val="3.0"/>
  <p:tag name="KSO_WM_BEAUTIFY_FLAG" val="#wm#"/>
  <p:tag name="KSO_WM_UNIT_PRESET_TEXT" val="THANKS"/>
</p:tagLst>
</file>

<file path=ppt/tags/tag337.xml><?xml version="1.0" encoding="utf-8"?>
<p:tagLst xmlns:p="http://schemas.openxmlformats.org/presentationml/2006/main">
  <p:tag name="KSO_WM_SPECIAL_SOURCE" val="bdnull"/>
  <p:tag name="KSO_WM_SLIDE_ID" val="custom20233468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245"/>
  <p:tag name="KSO_WM_SLIDE_LAYOUT" val="a"/>
  <p:tag name="KSO_WM_SLIDE_LAYOUT_CNT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CHIP_GROUPID" val="62f21348295c1bf6da6fc98f"/>
  <p:tag name="KSO_WM_CHIP_XID" val="62f21364295c1bf6da6fc9a0"/>
  <p:tag name="KSO_WM_UNIT_DEC_AREA_ID" val="b7fe5e9e30d24f77aece748e64e74a4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bd045f21eea4050a6fd342744c07f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CHIP_GROUPID" val="62f21348295c1bf6da6fc98f"/>
  <p:tag name="KSO_WM_CHIP_XID" val="62f21364295c1bf6da6fc997"/>
  <p:tag name="KSO_WM_UNIT_DEC_AREA_ID" val="6bc9c7ab13624c88a089ab14bf56b6e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6a67ed0a53453480986db390155c7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6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7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8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5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68"/>
  <p:tag name="KSO_WM_TEMPLATE_THUMBS_INDEX" val="1、9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CHIP_GROUPID" val="62f21348295c1bf6da6fc98f"/>
  <p:tag name="KSO_WM_CHIP_XID" val="62f21364295c1bf6da6fc99e"/>
  <p:tag name="KSO_WM_UNIT_DEC_AREA_ID" val="9d3a61e87e0d48cca2ee399ce70f084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081e221799945c29236480b29c10cd8"/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自定义 2707">
      <a:dk1>
        <a:srgbClr val="000000"/>
      </a:dk1>
      <a:lt1>
        <a:srgbClr val="FFFFFF"/>
      </a:lt1>
      <a:dk2>
        <a:srgbClr val="29363B"/>
      </a:dk2>
      <a:lt2>
        <a:srgbClr val="FFFFFF"/>
      </a:lt2>
      <a:accent1>
        <a:srgbClr val="87A5C7"/>
      </a:accent1>
      <a:accent2>
        <a:srgbClr val="9EAAB0"/>
      </a:accent2>
      <a:accent3>
        <a:srgbClr val="F1AF97"/>
      </a:accent3>
      <a:accent4>
        <a:srgbClr val="C1B7B8"/>
      </a:accent4>
      <a:accent5>
        <a:srgbClr val="D6B8B2"/>
      </a:accent5>
      <a:accent6>
        <a:srgbClr val="E6AFA2"/>
      </a:accent6>
      <a:hlink>
        <a:srgbClr val="304FFE"/>
      </a:hlink>
      <a:folHlink>
        <a:srgbClr val="492067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5079</ap:Words>
  <ap:Application>WPS Presentation</ap:Application>
  <ap:PresentationFormat>Widescreen</ap:PresentationFormat>
  <ap:Paragraphs>269</ap:Paragraphs>
  <ap:Slides>25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11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25</vt:i4>
      </vt:variant>
    </vt:vector>
  </ap:HeadingPairs>
  <ap:TitlesOfParts>
    <vt:vector baseType="lpstr" size="44">
      <vt:lpstr>Arial</vt:lpstr>
      <vt:lpstr>SimSun</vt:lpstr>
      <vt:lpstr>Wingdings</vt:lpstr>
      <vt:lpstr>Calibri</vt:lpstr>
      <vt:lpstr>汉仪雅酷黑 45W</vt:lpstr>
      <vt:lpstr>Nunito Sans ExtraBold</vt:lpstr>
      <vt:lpstr>Segoe Print</vt:lpstr>
      <vt:lpstr>Nunito Sans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Unique Investment Opportunity 11,000 Hectare Farm</vt:lpstr>
      <vt:lpstr>Contents </vt:lpstr>
      <vt:lpstr>Farmland Overview</vt:lpstr>
      <vt:lpstr>Size and Location</vt:lpstr>
      <vt:lpstr>Mining License</vt:lpstr>
      <vt:lpstr>Mining License</vt:lpstr>
      <vt:lpstr>Land Use Rights</vt:lpstr>
      <vt:lpstr>Agricultural Potential</vt:lpstr>
      <vt:lpstr>Diverse Utilization Possibilities</vt:lpstr>
      <vt:lpstr>Established Mining Sector</vt:lpstr>
      <vt:lpstr>Strategic Location</vt:lpstr>
      <vt:lpstr>Mineral Resources</vt:lpstr>
      <vt:lpstr>PowerPoint 演示文稿</vt:lpstr>
      <vt:lpstr>Oil Prospecting</vt:lpstr>
      <vt:lpstr>Infrastructure Development</vt:lpstr>
      <vt:lpstr>Infrastructure Development</vt:lpstr>
      <vt:lpstr>Investment Advantages</vt:lpstr>
      <vt:lpstr>Diversified Income Streams</vt:lpstr>
      <vt:lpstr>Secure Investment</vt:lpstr>
      <vt:lpstr>Growth Opportunities</vt:lpstr>
      <vt:lpstr>Financial Details</vt:lpstr>
      <vt:lpstr>Attractive Valuation</vt:lpstr>
      <vt:lpstr>PowerPoint 演示文稿</vt:lpstr>
      <vt:lpstr>Investor Contacts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Unique Investment Opportunity 11,000 Hectare Farm</dc:title>
  <dc:creator>Benvindo Tambuila</dc:creator>
  <lastModifiedBy>Benvindo Tambuila</lastModifiedBy>
  <revision>2</revision>
  <dcterms:created xsi:type="dcterms:W3CDTF">2024-11-29T21:23:00.0000000Z</dcterms:created>
  <dcterms:modified xsi:type="dcterms:W3CDTF">2024-12-02T16:39:26.0000000Z</dcterms:modified>
  <keywords>docId:3D634A6F2541F3C9C3B5AE88DFFA9317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5C6B44A54DF54CF4B6F097C786C47F1B_11</vt:lpwstr>
  </property>
  <property fmtid="{D5CDD505-2E9C-101B-9397-08002B2CF9AE}" pid="3" name="KSOProductBuildVer">
    <vt:lpwstr>2057-12.2.0.18911</vt:lpwstr>
  </property>
</Properties>
</file>