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9"/>
  </p:notesMasterIdLst>
  <p:sldIdLst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2.png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5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1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 userDrawn="1">
            <p:custDataLst>
              <p:tags r:id="rId3"/>
            </p:custDataLst>
          </p:nvPr>
        </p:nvSpPr>
        <p:spPr>
          <a:xfrm>
            <a:off x="546100" y="669290"/>
            <a:ext cx="11075035" cy="5509260"/>
          </a:xfrm>
          <a:prstGeom prst="roundRect">
            <a:avLst>
              <a:gd name="adj" fmla="val 8299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997583" y="1671535"/>
            <a:ext cx="6950985" cy="3228691"/>
          </a:xfrm>
        </p:spPr>
        <p:txBody>
          <a:bodyPr vert="horz" wrap="square" lIns="0" tIns="38100" rIns="76200" bIns="38100" rtlCol="0"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en-US" sz="5200" b="1" i="0" u="none" strike="noStrike" kern="0" cap="none" spc="0" normalizeH="0" baseline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FillTx/>
                <a:latin typeface="+mj-lt"/>
              </a:defRPr>
            </a:lvl1pPr>
          </a:lstStyle>
          <a:p>
            <a:pPr marL="0" marR="0" lvl="0" fontAlgn="auto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97584" y="897624"/>
            <a:ext cx="6165216" cy="595476"/>
          </a:xfrm>
        </p:spPr>
        <p:txBody>
          <a:bodyPr vert="horz" wrap="square" lIns="0" tIns="0" rIns="82550" bIns="0" rtlCol="0" anchor="b" anchorCtr="0">
            <a:normAutofit/>
          </a:bodyPr>
          <a:lstStyle>
            <a:lvl1pPr marL="0" indent="0" algn="l" hangingPunct="1">
              <a:buFont typeface="Arial" panose="020B0604020202020204" pitchFamily="34" charset="0"/>
              <a:buNone/>
              <a:defRPr kumimoji="0" lang="en-US" sz="2200" b="1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j-lt"/>
              </a:defRPr>
            </a:lvl1pPr>
          </a:lstStyle>
          <a:p>
            <a:pPr marL="114300" marR="0" lvl="0" indent="-34290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997584" y="5078661"/>
            <a:ext cx="5695316" cy="881714"/>
          </a:xfrm>
        </p:spPr>
        <p:txBody>
          <a:bodyPr vert="horz" wrap="square" lIns="0" tIns="0" rIns="82550" bIns="0" rtlCol="0"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en-US" sz="16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</a:defRPr>
            </a:lvl1pPr>
          </a:lstStyle>
          <a:p>
            <a:pPr marL="57150" marR="0" lvl="0" indent="-285750" fontAlgn="auto" hangingPunct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pic>
        <p:nvPicPr>
          <p:cNvPr id="15" name="图片 14" descr="爱吃"/>
          <p:cNvPicPr/>
          <p:nvPr userDrawn="1">
            <p:custDataLst>
              <p:tags r:id="rId10"/>
            </p:custDataLst>
          </p:nvPr>
        </p:nvPicPr>
        <p:blipFill>
          <a:blip r:embed="rId11"/>
          <a:srcRect t="-15125"/>
          <a:stretch>
            <a:fillRect/>
          </a:stretch>
        </p:blipFill>
        <p:spPr>
          <a:xfrm>
            <a:off x="6531048" y="906143"/>
            <a:ext cx="4927514" cy="5951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5960" y="445224"/>
            <a:ext cx="10800000" cy="720000"/>
          </a:xfrm>
        </p:spPr>
        <p:txBody>
          <a:bodyPr wrap="square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pic>
        <p:nvPicPr>
          <p:cNvPr id="10" name="图片 9" descr="fsafsg-0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 l="84746" b="73444"/>
          <a:stretch>
            <a:fillRect/>
          </a:stretch>
        </p:blipFill>
        <p:spPr>
          <a:xfrm>
            <a:off x="10336317" y="0"/>
            <a:ext cx="1852495" cy="1805917"/>
          </a:xfrm>
          <a:prstGeom prst="rect">
            <a:avLst/>
          </a:prstGeom>
        </p:spPr>
      </p:pic>
      <p:pic>
        <p:nvPicPr>
          <p:cNvPr id="11" name="图片 10" descr="adfsfs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 t="-36678" r="-21885"/>
          <a:stretch>
            <a:fillRect/>
          </a:stretch>
        </p:blipFill>
        <p:spPr>
          <a:xfrm>
            <a:off x="0" y="5052083"/>
            <a:ext cx="1852576" cy="180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圆角矩形 5"/>
          <p:cNvSpPr/>
          <p:nvPr userDrawn="1">
            <p:custDataLst>
              <p:tags r:id="rId3"/>
            </p:custDataLst>
          </p:nvPr>
        </p:nvSpPr>
        <p:spPr>
          <a:xfrm>
            <a:off x="546100" y="669290"/>
            <a:ext cx="11075035" cy="5509260"/>
          </a:xfrm>
          <a:prstGeom prst="roundRect">
            <a:avLst>
              <a:gd name="adj" fmla="val 8399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 descr="1 [已恢复]-02"/>
          <p:cNvPicPr/>
          <p:nvPr userDrawn="1">
            <p:custDataLst>
              <p:tags r:id="rId4"/>
            </p:custDataLst>
          </p:nvPr>
        </p:nvPicPr>
        <p:blipFill>
          <a:blip r:embed="rId5"/>
          <a:srcRect l="55417" t="35188"/>
          <a:stretch>
            <a:fillRect/>
          </a:stretch>
        </p:blipFill>
        <p:spPr>
          <a:xfrm>
            <a:off x="6740712" y="2415600"/>
            <a:ext cx="5451288" cy="44423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787460" y="1001901"/>
            <a:ext cx="6186275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cxnSp>
        <p:nvCxnSpPr>
          <p:cNvPr id="13" name="直接连接符 12"/>
          <p:cNvCxnSpPr/>
          <p:nvPr userDrawn="1">
            <p:custDataLst>
              <p:tags r:id="rId10"/>
            </p:custDataLst>
          </p:nvPr>
        </p:nvCxnSpPr>
        <p:spPr>
          <a:xfrm>
            <a:off x="1789842" y="2401415"/>
            <a:ext cx="269795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>
            <p:custDataLst>
              <p:tags r:id="rId11"/>
            </p:custDataLst>
          </p:nvPr>
        </p:nvCxnSpPr>
        <p:spPr>
          <a:xfrm>
            <a:off x="1787461" y="2401415"/>
            <a:ext cx="504825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 userDrawn="1">
            <p:custDataLst>
              <p:tags r:id="rId3"/>
            </p:custDataLst>
          </p:nvPr>
        </p:nvSpPr>
        <p:spPr>
          <a:xfrm>
            <a:off x="631190" y="1326515"/>
            <a:ext cx="10935970" cy="4211320"/>
          </a:xfrm>
          <a:prstGeom prst="roundRect">
            <a:avLst>
              <a:gd name="adj" fmla="val 8399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 descr="水果蛋糕"/>
          <p:cNvPicPr/>
          <p:nvPr userDrawn="1">
            <p:custDataLst>
              <p:tags r:id="rId4"/>
            </p:custDataLst>
          </p:nvPr>
        </p:nvPicPr>
        <p:blipFill>
          <a:blip r:embed="rId5"/>
          <a:srcRect t="-693" b="-923"/>
          <a:stretch>
            <a:fillRect/>
          </a:stretch>
        </p:blipFill>
        <p:spPr>
          <a:xfrm>
            <a:off x="1536700" y="2025897"/>
            <a:ext cx="2687506" cy="28125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92320" y="3175635"/>
            <a:ext cx="6746240" cy="2305685"/>
          </a:xfrm>
        </p:spPr>
        <p:txBody>
          <a:bodyPr wrap="square" anchor="t">
            <a:normAutofit/>
          </a:bodyPr>
          <a:lstStyle>
            <a:lvl1pPr algn="ctr">
              <a:defRPr sz="50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057096" y="1829212"/>
            <a:ext cx="5816600" cy="122400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5960" y="479791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9788" y="39775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5960" y="452279"/>
            <a:ext cx="10800000" cy="720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 userDrawn="1">
            <p:custDataLst>
              <p:tags r:id="rId3"/>
            </p:custDataLst>
          </p:nvPr>
        </p:nvSpPr>
        <p:spPr>
          <a:xfrm>
            <a:off x="546100" y="669290"/>
            <a:ext cx="11074400" cy="5509260"/>
          </a:xfrm>
          <a:prstGeom prst="roundRect">
            <a:avLst>
              <a:gd name="adj" fmla="val 8399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14" descr="爱吃"/>
          <p:cNvPicPr/>
          <p:nvPr userDrawn="1">
            <p:custDataLst>
              <p:tags r:id="rId4"/>
            </p:custDataLst>
          </p:nvPr>
        </p:nvPicPr>
        <p:blipFill>
          <a:blip r:embed="rId5"/>
          <a:srcRect t="-15125"/>
          <a:stretch>
            <a:fillRect/>
          </a:stretch>
        </p:blipFill>
        <p:spPr>
          <a:xfrm>
            <a:off x="6531048" y="893762"/>
            <a:ext cx="4927514" cy="59518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38200" y="2069690"/>
            <a:ext cx="5530459" cy="18000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838200" y="4323095"/>
            <a:ext cx="5530459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image" Target="../media/image3.png"/><Relationship Id="rId16" Type="http://schemas.openxmlformats.org/officeDocument/2006/relationships/tags" Target="../tags/tag75.xml"/><Relationship Id="rId15" Type="http://schemas.openxmlformats.org/officeDocument/2006/relationships/image" Target="../media/image2.png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4" Type="http://schemas.openxmlformats.org/officeDocument/2006/relationships/theme" Target="../theme/theme3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image" Target="../media/image3.png"/><Relationship Id="rId6" Type="http://schemas.openxmlformats.org/officeDocument/2006/relationships/tags" Target="../tags/tag103.xml"/><Relationship Id="rId5" Type="http://schemas.openxmlformats.org/officeDocument/2006/relationships/image" Target="../media/image2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heme" Target="../theme/theme4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theme" Target="../theme/theme5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image" Target="../media/image3.png"/><Relationship Id="rId6" Type="http://schemas.openxmlformats.org/officeDocument/2006/relationships/tags" Target="../tags/tag131.xml"/><Relationship Id="rId5" Type="http://schemas.openxmlformats.org/officeDocument/2006/relationships/image" Target="../media/image2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4" Type="http://schemas.openxmlformats.org/officeDocument/2006/relationships/theme" Target="../theme/theme6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editar el estilo del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圆角矩形 12"/>
          <p:cNvSpPr/>
          <p:nvPr userDrawn="1">
            <p:custDataLst>
              <p:tags r:id="rId13"/>
            </p:custDataLst>
          </p:nvPr>
        </p:nvSpPr>
        <p:spPr>
          <a:xfrm>
            <a:off x="622935" y="341630"/>
            <a:ext cx="11014710" cy="929567"/>
          </a:xfrm>
          <a:prstGeom prst="roundRect">
            <a:avLst>
              <a:gd name="adj" fmla="val 49184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图片 9" descr="fsafsg-0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 l="84746" b="73444"/>
          <a:stretch>
            <a:fillRect/>
          </a:stretch>
        </p:blipFill>
        <p:spPr>
          <a:xfrm>
            <a:off x="10336317" y="0"/>
            <a:ext cx="1852495" cy="1805917"/>
          </a:xfrm>
          <a:prstGeom prst="rect">
            <a:avLst/>
          </a:prstGeom>
        </p:spPr>
      </p:pic>
      <p:pic>
        <p:nvPicPr>
          <p:cNvPr id="11" name="图片 10" descr="adfsfs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 t="-36678" r="-21885"/>
          <a:stretch>
            <a:fillRect/>
          </a:stretch>
        </p:blipFill>
        <p:spPr>
          <a:xfrm>
            <a:off x="0" y="5052083"/>
            <a:ext cx="1852576" cy="180591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圆角矩形 12"/>
          <p:cNvSpPr/>
          <p:nvPr userDrawn="1">
            <p:custDataLst>
              <p:tags r:id="rId3"/>
            </p:custDataLst>
          </p:nvPr>
        </p:nvSpPr>
        <p:spPr>
          <a:xfrm>
            <a:off x="622935" y="341630"/>
            <a:ext cx="11014710" cy="929567"/>
          </a:xfrm>
          <a:prstGeom prst="roundRect">
            <a:avLst>
              <a:gd name="adj" fmla="val 49184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图片 9" descr="fsafsg-0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84746" b="73444"/>
          <a:stretch>
            <a:fillRect/>
          </a:stretch>
        </p:blipFill>
        <p:spPr>
          <a:xfrm>
            <a:off x="10336317" y="0"/>
            <a:ext cx="1852495" cy="1805917"/>
          </a:xfrm>
          <a:prstGeom prst="rect">
            <a:avLst/>
          </a:prstGeom>
        </p:spPr>
      </p:pic>
      <p:pic>
        <p:nvPicPr>
          <p:cNvPr id="11" name="图片 10" descr="adfsfs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t="-36678" r="-21885"/>
          <a:stretch>
            <a:fillRect/>
          </a:stretch>
        </p:blipFill>
        <p:spPr>
          <a:xfrm>
            <a:off x="0" y="5052083"/>
            <a:ext cx="1852576" cy="180591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圆角矩形 12"/>
          <p:cNvSpPr/>
          <p:nvPr userDrawn="1">
            <p:custDataLst>
              <p:tags r:id="rId3"/>
            </p:custDataLst>
          </p:nvPr>
        </p:nvSpPr>
        <p:spPr>
          <a:xfrm>
            <a:off x="622935" y="341630"/>
            <a:ext cx="11014710" cy="929567"/>
          </a:xfrm>
          <a:prstGeom prst="roundRect">
            <a:avLst>
              <a:gd name="adj" fmla="val 49184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图片 9" descr="fsafsg-0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84746" b="73444"/>
          <a:stretch>
            <a:fillRect/>
          </a:stretch>
        </p:blipFill>
        <p:spPr>
          <a:xfrm>
            <a:off x="10336317" y="0"/>
            <a:ext cx="1852495" cy="1805917"/>
          </a:xfrm>
          <a:prstGeom prst="rect">
            <a:avLst/>
          </a:prstGeom>
        </p:spPr>
      </p:pic>
      <p:pic>
        <p:nvPicPr>
          <p:cNvPr id="11" name="图片 10" descr="adfsfs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t="-36678" r="-21885"/>
          <a:stretch>
            <a:fillRect/>
          </a:stretch>
        </p:blipFill>
        <p:spPr>
          <a:xfrm>
            <a:off x="0" y="5052083"/>
            <a:ext cx="1852576" cy="180591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圆角矩形 12"/>
          <p:cNvSpPr/>
          <p:nvPr userDrawn="1">
            <p:custDataLst>
              <p:tags r:id="rId3"/>
            </p:custDataLst>
          </p:nvPr>
        </p:nvSpPr>
        <p:spPr>
          <a:xfrm>
            <a:off x="622935" y="341630"/>
            <a:ext cx="11014710" cy="929567"/>
          </a:xfrm>
          <a:prstGeom prst="roundRect">
            <a:avLst>
              <a:gd name="adj" fmla="val 49184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图片 9" descr="fsafsg-0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84746" b="73444"/>
          <a:stretch>
            <a:fillRect/>
          </a:stretch>
        </p:blipFill>
        <p:spPr>
          <a:xfrm>
            <a:off x="10336317" y="0"/>
            <a:ext cx="1852495" cy="1805917"/>
          </a:xfrm>
          <a:prstGeom prst="rect">
            <a:avLst/>
          </a:prstGeom>
        </p:spPr>
      </p:pic>
      <p:pic>
        <p:nvPicPr>
          <p:cNvPr id="11" name="图片 10" descr="adfsfs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t="-36678" r="-21885"/>
          <a:stretch>
            <a:fillRect/>
          </a:stretch>
        </p:blipFill>
        <p:spPr>
          <a:xfrm>
            <a:off x="0" y="5052083"/>
            <a:ext cx="1852576" cy="180591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圆角矩形 12"/>
          <p:cNvSpPr/>
          <p:nvPr userDrawn="1">
            <p:custDataLst>
              <p:tags r:id="rId3"/>
            </p:custDataLst>
          </p:nvPr>
        </p:nvSpPr>
        <p:spPr>
          <a:xfrm>
            <a:off x="622935" y="341630"/>
            <a:ext cx="11014710" cy="929567"/>
          </a:xfrm>
          <a:prstGeom prst="roundRect">
            <a:avLst>
              <a:gd name="adj" fmla="val 49184"/>
            </a:avLst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图片 9" descr="fsafsg-0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84746" b="73444"/>
          <a:stretch>
            <a:fillRect/>
          </a:stretch>
        </p:blipFill>
        <p:spPr>
          <a:xfrm>
            <a:off x="10336317" y="0"/>
            <a:ext cx="1852495" cy="1805917"/>
          </a:xfrm>
          <a:prstGeom prst="rect">
            <a:avLst/>
          </a:prstGeom>
        </p:spPr>
      </p:pic>
      <p:pic>
        <p:nvPicPr>
          <p:cNvPr id="11" name="图片 10" descr="adfsfs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t="-36678" r="-21885"/>
          <a:stretch>
            <a:fillRect/>
          </a:stretch>
        </p:blipFill>
        <p:spPr>
          <a:xfrm>
            <a:off x="0" y="5052083"/>
            <a:ext cx="1852576" cy="180591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20000"/>
              <a:lumOff val="80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image" Target="../media/image18.jpeg"/><Relationship Id="rId4" Type="http://schemas.openxmlformats.org/officeDocument/2006/relationships/tags" Target="../tags/tag228.xml"/><Relationship Id="rId3" Type="http://schemas.openxmlformats.org/officeDocument/2006/relationships/image" Target="../media/image17.jpeg"/><Relationship Id="rId2" Type="http://schemas.openxmlformats.org/officeDocument/2006/relationships/tags" Target="../tags/tag227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39.xml"/><Relationship Id="rId16" Type="http://schemas.openxmlformats.org/officeDocument/2006/relationships/image" Target="../media/image19.jpeg"/><Relationship Id="rId15" Type="http://schemas.openxmlformats.org/officeDocument/2006/relationships/tags" Target="../tags/tag238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image" Target="../media/image8.jpeg"/><Relationship Id="rId6" Type="http://schemas.openxmlformats.org/officeDocument/2006/relationships/tags" Target="../tags/tag156.xml"/><Relationship Id="rId5" Type="http://schemas.openxmlformats.org/officeDocument/2006/relationships/image" Target="../media/image7.jpeg"/><Relationship Id="rId4" Type="http://schemas.openxmlformats.org/officeDocument/2006/relationships/tags" Target="../tags/tag155.xml"/><Relationship Id="rId3" Type="http://schemas.openxmlformats.org/officeDocument/2006/relationships/image" Target="../media/image6.jpeg"/><Relationship Id="rId2" Type="http://schemas.openxmlformats.org/officeDocument/2006/relationships/tags" Target="../tags/tag15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9.png"/><Relationship Id="rId2" Type="http://schemas.openxmlformats.org/officeDocument/2006/relationships/tags" Target="../tags/tag168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image" Target="../media/image11.jpeg"/><Relationship Id="rId4" Type="http://schemas.openxmlformats.org/officeDocument/2006/relationships/tags" Target="../tags/tag183.xml"/><Relationship Id="rId3" Type="http://schemas.openxmlformats.org/officeDocument/2006/relationships/image" Target="../media/image10.jpeg"/><Relationship Id="rId2" Type="http://schemas.openxmlformats.org/officeDocument/2006/relationships/tags" Target="../tags/tag182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194.xml"/><Relationship Id="rId16" Type="http://schemas.openxmlformats.org/officeDocument/2006/relationships/image" Target="../media/image12.jpeg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3.jpe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6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image" Target="../media/image16.jpeg"/><Relationship Id="rId6" Type="http://schemas.openxmlformats.org/officeDocument/2006/relationships/tags" Target="../tags/tag211.xml"/><Relationship Id="rId5" Type="http://schemas.openxmlformats.org/officeDocument/2006/relationships/image" Target="../media/image15.jpeg"/><Relationship Id="rId4" Type="http://schemas.openxmlformats.org/officeDocument/2006/relationships/tags" Target="../tags/tag210.xml"/><Relationship Id="rId3" Type="http://schemas.openxmlformats.org/officeDocument/2006/relationships/image" Target="../media/image14.jpeg"/><Relationship Id="rId2" Type="http://schemas.openxmlformats.org/officeDocument/2006/relationships/tags" Target="../tags/tag209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97585" y="1671320"/>
            <a:ext cx="6666230" cy="3228975"/>
          </a:xfrm>
        </p:spPr>
        <p:txBody>
          <a:bodyPr wrap="square">
            <a:normAutofit fontScale="90000"/>
          </a:bodyPr>
          <a:lstStyle/>
          <a:p>
            <a:r>
              <a:rPr lang="en-US" altLang="en-GB"/>
              <a:t>Universidad llave en mano en Luanda - su oportunidad de inversión</a:t>
            </a:r>
            <a:endParaRPr lang="en-US" altLang="en-GB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97584" y="897624"/>
            <a:ext cx="6165216" cy="595476"/>
          </a:xfrm>
        </p:spPr>
        <p:txBody>
          <a:bodyPr wrap="square">
            <a:normAutofit/>
          </a:bodyPr>
          <a:lstStyle/>
          <a:p>
            <a:r>
              <a:rPr lang="de-DE" altLang="en-US" dirty="0">
                <a:latin typeface="Calibri" panose="020F0502020204030204" charset="0"/>
              </a:rPr>
              <a:t>www.continentalcapitalconnect.com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997584" y="5078661"/>
            <a:ext cx="5695316" cy="881714"/>
          </a:xfrm>
        </p:spPr>
        <p:txBody>
          <a:bodyPr wrap="square">
            <a:normAutofit/>
          </a:bodyPr>
          <a:lstStyle/>
          <a:p>
            <a:r>
              <a:rPr lang="de-DE" altLang="en-US" dirty="0">
                <a:latin typeface="Calibri" panose="020F0502020204030204" charset="0"/>
              </a:rPr>
              <a:t>Nelson João Dekíla</a:t>
            </a:r>
            <a:endParaRPr lang="de-DE" altLang="en-US" dirty="0">
              <a:latin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92320" y="3175635"/>
            <a:ext cx="6746240" cy="2305685"/>
          </a:xfrm>
        </p:spPr>
        <p:txBody>
          <a:bodyPr/>
          <a:lstStyle/>
          <a:p>
            <a:r>
              <a:rPr lang="en-US"/>
              <a:t>Preparación de las instalaciones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57096" y="1829212"/>
            <a:ext cx="5816600" cy="1224000"/>
          </a:xfrm>
        </p:spPr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Tamaño y precio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Amplios campus</a:t>
            </a:r>
            <a:endParaRPr lang="zh-CN" altLang="en-US"/>
          </a:p>
          <a:p>
            <a:pPr lvl="1"/>
            <a:r>
              <a:rPr lang="zh-CN" altLang="en-US"/>
              <a:t>Las amplias instalaciones acogen a una creciente población estudiantil.</a:t>
            </a:r>
            <a:endParaRPr lang="zh-CN" altLang="en-US"/>
          </a:p>
          <a:p>
            <a:r>
              <a:rPr lang="zh-CN" altLang="en-US"/>
              <a:t>Matrícula asequible</a:t>
            </a:r>
            <a:endParaRPr lang="zh-CN" altLang="en-US"/>
          </a:p>
          <a:p>
            <a:pPr lvl="1"/>
            <a:r>
              <a:rPr lang="zh-CN" altLang="en-US"/>
              <a:t>Los precios competitivos hacen que la educación sea accesible.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Disponibilidad inmediata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UNIVERSIDADE A VENDA\IMG-20241201-WA0030.jpgIMG-20241201-WA003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2386" b="1238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UNIVERSIDADE A VENDA\IMG-20241201-WA0033_original.jpgIMG-20241201-WA0033_original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87" b="28487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Aulas totalmente equipadas disponibles para su uso inmediato.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Aulas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Laboratorios científicos y tecnológicos bien equipados y preparados para apoyar la investigación.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Laboratorios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Dormitorios modernos con comodidades para el alojamiento de estudiantes.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Dormitorios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UNIVERSIDADE A VENDA\IMG-20241201-WA0032.jpgIMG-20241201-WA003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2301" b="1230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2069690"/>
            <a:ext cx="5530459" cy="1800000"/>
          </a:xfrm>
        </p:spPr>
        <p:txBody>
          <a:bodyPr/>
          <a:lstStyle/>
          <a:p>
            <a: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5615940" y="819150"/>
            <a:ext cx="5530215" cy="533400"/>
          </a:xfrm>
        </p:spPr>
        <p:txBody>
          <a:bodyPr/>
          <a:lstStyle/>
          <a:p>
            <a:r>
              <a:rPr lang="de-DE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</a:rPr>
              <a:t>Continental Capital Connect</a:t>
            </a:r>
            <a:endParaRPr lang="de-DE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24815" y="4818380"/>
            <a:ext cx="6096000" cy="1351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en-GB" sz="1200">
                <a:sym typeface="+mn-ea"/>
              </a:rPr>
              <a:t>Póngase en contacto y reserve su visita:Nelson </a:t>
            </a:r>
            <a:r>
              <a:rPr lang="en-US" altLang="en-US" sz="1200">
                <a:sym typeface="+mn-ea"/>
              </a:rPr>
              <a:t>João </a:t>
            </a:r>
            <a:r>
              <a:rPr lang="en-US" altLang="en-GB" sz="1200">
                <a:sym typeface="+mn-ea"/>
              </a:rPr>
              <a:t>DikílaGerente de </a:t>
            </a:r>
            <a:r>
              <a:rPr lang="en-US" altLang="en-GB" sz="1200">
                <a:sym typeface="+mn-ea"/>
              </a:rPr>
              <a:t>Proyectos </a:t>
            </a:r>
            <a:r>
              <a:rPr lang="en-US" altLang="en-GB" sz="1200">
                <a:sym typeface="+mn-ea"/>
              </a:rPr>
              <a:t>y Relaciones</a:t>
            </a:r>
            <a:endParaRPr lang="en-US" altLang="en-GB" sz="1200">
              <a:sym typeface="+mn-ea"/>
            </a:endParaRPr>
          </a:p>
          <a:p>
            <a:pPr algn="l"/>
            <a:r>
              <a:rPr lang="en-US" altLang="en-GB" sz="1200">
                <a:sym typeface="+mn-ea"/>
              </a:rPr>
              <a:t>Continental Capital Connect</a:t>
            </a:r>
            <a:endParaRPr lang="en-US" altLang="en-GB" sz="1200">
              <a:sym typeface="+mn-ea"/>
            </a:endParaRPr>
          </a:p>
          <a:p>
            <a:pPr algn="l"/>
            <a:r>
              <a:rPr lang="en-US" altLang="en-GB" sz="1200">
                <a:sym typeface="+mn-ea"/>
              </a:rPr>
              <a:t>Teléfono: [+244 926 018 253]</a:t>
            </a:r>
            <a:endParaRPr lang="en-US" altLang="en-GB" sz="1200">
              <a:sym typeface="+mn-ea"/>
            </a:endParaRPr>
          </a:p>
          <a:p>
            <a:pPr algn="l"/>
            <a:r>
              <a:rPr lang="en-US" altLang="en-GB" sz="1200">
                <a:sym typeface="+mn-ea"/>
              </a:rPr>
              <a:t>Email:[joao.dikila@continentalcapitalconnect.com]¡No se pierda esta oportunidad única de inversión!</a:t>
            </a:r>
            <a:endParaRPr lang="en-US" altLang="en-GB" sz="1200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87460" y="1001901"/>
            <a:ext cx="6186275" cy="1081088"/>
          </a:xfrm>
        </p:spPr>
        <p:txBody>
          <a:bodyPr/>
          <a:lstStyle/>
          <a:p>
            <a:r>
              <a:rPr lang="en-US"/>
              <a:t>Contenido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1486349" y="2924810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01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2277627" y="2924810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Adquisición de la Universidad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4" name="序号"/>
          <p:cNvSpPr txBox="1"/>
          <p:nvPr>
            <p:custDataLst>
              <p:tags r:id="rId4"/>
            </p:custDataLst>
          </p:nvPr>
        </p:nvSpPr>
        <p:spPr>
          <a:xfrm>
            <a:off x="1486349" y="3845839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02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5" name="项标题"/>
          <p:cNvSpPr txBox="1"/>
          <p:nvPr>
            <p:custDataLst>
              <p:tags r:id="rId5"/>
            </p:custDataLst>
          </p:nvPr>
        </p:nvSpPr>
        <p:spPr>
          <a:xfrm>
            <a:off x="2277627" y="3845839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Características universitarias</a:t>
            </a:r>
            <a:endParaRPr lang="en-US" sz="2200" b="1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7" name="序号"/>
          <p:cNvSpPr txBox="1"/>
          <p:nvPr>
            <p:custDataLst>
              <p:tags r:id="rId6"/>
            </p:custDataLst>
          </p:nvPr>
        </p:nvSpPr>
        <p:spPr>
          <a:xfrm>
            <a:off x="1486349" y="4766868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03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18" name="项标题"/>
          <p:cNvSpPr txBox="1"/>
          <p:nvPr>
            <p:custDataLst>
              <p:tags r:id="rId7"/>
            </p:custDataLst>
          </p:nvPr>
        </p:nvSpPr>
        <p:spPr>
          <a:xfrm>
            <a:off x="2277627" y="4766868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Preparación de las instalaciones</a:t>
            </a:r>
            <a:endParaRPr lang="en-US" sz="2200" b="1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92320" y="3175635"/>
            <a:ext cx="6746240" cy="2305685"/>
          </a:xfrm>
        </p:spPr>
        <p:txBody>
          <a:bodyPr/>
          <a:lstStyle/>
          <a:p>
            <a:r>
              <a:rPr lang="en-US"/>
              <a:t>Adquisición de la Universidad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57096" y="1829212"/>
            <a:ext cx="5816600" cy="1224000"/>
          </a:xfrm>
        </p:spPr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Descripción de la propiedad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UNIVERSIDADE A VENDA\IMG-20241201-WA0035.jpgIMG-20241201-WA00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88" b="2988"/>
          <a:stretch>
            <a:fillRect/>
          </a:stretch>
        </p:blipFill>
        <p:spPr>
          <a:xfrm>
            <a:off x="758327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/Meine Ablage/Negócios em África/Projectos Angola/UNIVERSIDADE A VENDA/IMG-20241201-WA0030.jpgIMG-20241201-WA003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111" b="36111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UNIVERSIDADE A VENDA\IMG-20241201-WA0031.jpgIMG-20241201-WA00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2271" b="22271"/>
          <a:stretch>
            <a:fillRect/>
          </a:stretch>
        </p:blipFill>
        <p:spPr>
          <a:xfrm>
            <a:off x="4192964" y="171553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Amplios terrenos con modernas instalaciones.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Campus espacioso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Cercanía al centro de la ciudad.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875" y="4672330"/>
            <a:ext cx="2261870" cy="46101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Ubicación práctica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Zonas de aparcamiento exclusivas para estudiantes y personal.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Amplio aparcamiento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UNIVERSIDADE A VENDA\Design ohne Titel.pngDesign ohne Tite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8741" r="18741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Oportunidad única para inversores y educadores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El crecimiento económico y demográfico de Luanda presenta lucrativas oportunidades de inversión.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Atractivo potencial de inversión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Las asociaciones con universidades angoleñas pueden fomentar el intercambio de conocimientos.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Colaboración con instituciones locales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966" y="517871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universidad puede ofrecer programas dirigidos a estudiantes locales e internacionales.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Oferta educativa diversa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92320" y="3175635"/>
            <a:ext cx="6746240" cy="2305685"/>
          </a:xfrm>
        </p:spPr>
        <p:txBody>
          <a:bodyPr/>
          <a:lstStyle/>
          <a:p>
            <a:r>
              <a:rPr lang="en-US"/>
              <a:t>Características universitarias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57096" y="1829212"/>
            <a:ext cx="5816600" cy="1224000"/>
          </a:xfrm>
        </p:spPr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Infraestructura técnica y equipamiento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UNIVERSIDADE A VENDA\bibliothek.jpgbibliothek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9688" b="19688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UNIVERSIDADE A VENDA\IMG-20241201-WA0033.jpgIMG-20241201-WA00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553" b="2855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405" y="4381500"/>
            <a:ext cx="3244850" cy="18173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Laboratorios y talleres de última generación.</a:t>
            </a:r>
            <a:endParaRPr lang="en-US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Instalaciones modernas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Infraestructura y equipos informáticos de vanguardia.</a:t>
            </a:r>
            <a:endParaRPr lang="en-US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Tecnología avanzada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Centros de investigación y bibliotecas especializados.</a:t>
            </a:r>
            <a:endParaRPr lang="en-US" b="1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Recursos especializados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UNIVERSIDADE A VENDA\It univerity.jpgIt univerity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20281" b="2028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Ayudas tecnológicas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Equipado con la última tecnología e infraestructura.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Instalaciones modernas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Integra herramientas digitales de vanguardia para el aprendizaje.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Plan de estudios innovador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Competente en la utilización de la tecnología para mejorar la enseñanza.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Profesorado experto en tecnología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Ventajas adicionales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UNIVERSIDADE A VENDA\IMG-20241201-WA0036.jpgIMG-20241201-WA00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313" b="8313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UNIVERSIDADE A VENDA\study programs.jpgstudy programs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19197" b="19197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UNIVERSIDADE A VENDA\Vibrant school life.jpgVibrant school lif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2846" b="12846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Ofrece una amplia gama de programas académicos.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Plan de estudios diverso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Laboratorios y aulas tecnológicamente avanzados.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875" y="4777105"/>
            <a:ext cx="2393315" cy="282575"/>
          </a:xfrm>
          <a:prstGeom prst="rect">
            <a:avLst/>
          </a:prstGeom>
          <a:noFill/>
        </p:spPr>
        <p:txBody>
          <a:bodyPr wrap="square" lIns="0" tIns="0" rIns="0" bIns="0" anchor="t" anchorCtr="0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Instalaciones de vanguardia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Clubes, organizaciones y actividades extraescolares florecientes.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Vibrante vida estudiantil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CHIP_GROUPID" val="62de4dd4c23dfd8dd4a1be7b"/>
  <p:tag name="KSO_WM_CHIP_XID" val="62de4e76c23dfd8dd4a1d563"/>
  <p:tag name="KSO_WM_UNIT_DEC_AREA_ID" val="3b33a3badc384bcc8594042ffd35d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d234ab7f6f491c98860777091231b9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CHIP_GROUPID" val="62de4dd4c23dfd8dd4a1be7b"/>
  <p:tag name="KSO_WM_CHIP_XID" val="62de4e76c23dfd8dd4a1d56f"/>
  <p:tag name="KSO_WM_UNIT_DEC_AREA_ID" val="d9405c8cac92494286358a46c44f686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9bb5c372e74a8ab593d4f4f0418787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10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57"/>
</p:tagLst>
</file>

<file path=ppt/tags/tag1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CHIP_GROUPID" val="62de4dd4c23dfd8dd4a1be7b"/>
  <p:tag name="KSO_WM_CHIP_XID" val="62de4e76c23dfd8dd4a1d563"/>
  <p:tag name="KSO_WM_UNIT_DEC_AREA_ID" val="3b33a3badc384bcc8594042ffd35d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d234ab7f6f491c98860777091231b9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CHIP_GROUPID" val="62de4dd4c23dfd8dd4a1be7b"/>
  <p:tag name="KSO_WM_CHIP_XID" val="62de4e76c23dfd8dd4a1d56f"/>
  <p:tag name="KSO_WM_UNIT_DEC_AREA_ID" val="d9405c8cac92494286358a46c44f686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9bb5c372e74a8ab593d4f4f0418787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11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57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CHIP_GROUPID" val="62de4dd4c23dfd8dd4a1be7b"/>
  <p:tag name="KSO_WM_CHIP_XID" val="62de4e76c23dfd8dd4a1d563"/>
  <p:tag name="KSO_WM_UNIT_DEC_AREA_ID" val="3b33a3badc384bcc8594042ffd35d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d234ab7f6f491c98860777091231b9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CHIP_GROUPID" val="62de4dd4c23dfd8dd4a1be7b"/>
  <p:tag name="KSO_WM_CHIP_XID" val="62de4e76c23dfd8dd4a1d56f"/>
  <p:tag name="KSO_WM_UNIT_DEC_AREA_ID" val="d9405c8cac92494286358a46c44f686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9bb5c372e74a8ab593d4f4f0418787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133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57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PRESET_TEXT" val="The title goes here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57_1*a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Add description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8057_1*b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SUBTYPE" val="b"/>
  <p:tag name="KSO_WM_UNIT_PRESET_TEXT" val="Name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57_1*f*4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57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57"/>
  <p:tag name="KSO_WM_SLIDE_LAYOUT" val="a_b_f"/>
  <p:tag name="KSO_WM_SLIDE_LAYOUT_CNT" val="1_1_1"/>
</p:tagLst>
</file>

<file path=ppt/tags/tag142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 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057_3*a*1"/>
  <p:tag name="KSO_WM_TEMPLATE_CATEGORY" val="custom"/>
  <p:tag name="KSO_WM_TEMPLATE_INDEX" val="20238057"/>
  <p:tag name="KSO_WM_UNIT_LAYERLEVEL" val="1"/>
  <p:tag name="KSO_WM_TAG_VERSION" val="3.0"/>
  <p:tag name="KSO_WM_BEAUTIFY_FLAG" val="#wm#"/>
  <p:tag name="KSO_WM_UNIT_TEXT_FILL_FORE_SCHEMECOLOR_INDEX" val="15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277.30999755859375,&quot;width&quot;:393.7144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1617_3*l_h_i*1_1_1"/>
  <p:tag name="KSO_WM_TEMPLATE_CATEGORY" val="custom"/>
  <p:tag name="KSO_WM_TEMPLATE_INDEX" val="20231617"/>
  <p:tag name="KSO_WM_UNIT_LAYERLEVEL" val="1_1_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277.30999755859375,&quot;width&quot;:393.7144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1617_3*l_h_f*1_1_1"/>
  <p:tag name="KSO_WM_TEMPLATE_CATEGORY" val="custom"/>
  <p:tag name="KSO_WM_TEMPLATE_INDEX" val="20231617"/>
  <p:tag name="KSO_WM_UNIT_LAYERLEVEL" val="1_1_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277.30999755859375,&quot;width&quot;:393.7144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1617_3*l_h_i*1_2_1"/>
  <p:tag name="KSO_WM_TEMPLATE_CATEGORY" val="custom"/>
  <p:tag name="KSO_WM_TEMPLATE_INDEX" val="20231617"/>
  <p:tag name="KSO_WM_UNIT_LAYERLEVEL" val="1_1_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277.30999755859375,&quot;width&quot;:393.7144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1617_3*l_h_f*1_2_1"/>
  <p:tag name="KSO_WM_TEMPLATE_CATEGORY" val="custom"/>
  <p:tag name="KSO_WM_TEMPLATE_INDEX" val="20231617"/>
  <p:tag name="KSO_WM_UNIT_LAYERLEVEL" val="1_1_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277.30999755859375,&quot;width&quot;:393.7144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1617_3*l_h_i*1_3_1"/>
  <p:tag name="KSO_WM_TEMPLATE_CATEGORY" val="custom"/>
  <p:tag name="KSO_WM_TEMPLATE_INDEX" val="20231617"/>
  <p:tag name="KSO_WM_UNIT_LAYERLEVEL" val="1_1_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DIAGRAM_MAX_ITEMCNT" val="6"/>
  <p:tag name="KSO_WM_DIAGRAM_MIN_ITEMCNT" val="2"/>
  <p:tag name="KSO_WM_DIAGRAM_VIRTUALLY_FRAME" val="{&quot;height&quot;:277.30999755859375,&quot;width&quot;:393.7144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1617_3*l_h_f*1_3_1"/>
  <p:tag name="KSO_WM_TEMPLATE_CATEGORY" val="custom"/>
  <p:tag name="KSO_WM_TEMPLATE_INDEX" val="20231617"/>
  <p:tag name="KSO_WM_UNIT_LAYERLEVEL" val="1_1_1"/>
  <p:tag name="KSO_WM_TAG_VERSION" val="3.0"/>
  <p:tag name="KSO_WM_BEAUTIFY_FLAG" val="#wm#"/>
  <p:tag name="KSO_WM_UNIT_TEXT_FILL_FORE_SCHEMECOLOR_INDEX" val="2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SPECIAL_SOURCE" val="bdnull"/>
  <p:tag name="KSO_WM_SLIDE_ID" val="custom20238057_3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57"/>
  <p:tag name="KSO_WM_SLIDE_LAYOUT" val="a_l"/>
  <p:tag name="KSO_WM_SLIDE_LAYOUT_CNT" val="1_1"/>
</p:tagLst>
</file>

<file path=ppt/tags/tag15.xml><?xml version="1.0" encoding="utf-8"?>
<p:tagLst xmlns:p="http://schemas.openxmlformats.org/presentationml/2006/main">
  <p:tag name="KSO_WM_CHIP_GROUPID" val="62de4dd4c23dfd8dd4a1be7b"/>
  <p:tag name="KSO_WM_CHIP_XID" val="62de4e76c23dfd8dd4a1d563"/>
  <p:tag name="KSO_WM_UNIT_DEC_AREA_ID" val="3b33a3badc384bcc8594042ffd35d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d234ab7f6f491c98860777091231b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2*i*3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57_7*a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PRESET_TEXT" val="01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57_7*e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SPECIAL_SOURCE" val="bdnull"/>
  <p:tag name="KSO_WM_SLIDE_ID" val="custom20238057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57"/>
  <p:tag name="KSO_WM_SLIDE_LAYOUT" val="a_e"/>
  <p:tag name="KSO_WM_SLIDE_LAYOUT_CNT" val="1_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52.7047244094489,&quot;left&quot;:0.0069417734222042785,&quot;top&quot;:135.0811023622047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55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52.7047244094489,&quot;left&quot;:0.0069417734222042785,&quot;top&quot;:135.0811023622047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56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52.7047244094489,&quot;left&quot;:0.0069417734222042785,&quot;top&quot;:135.0811023622047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57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CHIP_GROUPID" val="62de4dd4c23dfd8dd4a1be7b"/>
  <p:tag name="KSO_WM_CHIP_XID" val="62de4e76c23dfd8dd4a1d56f"/>
  <p:tag name="KSO_WM_UNIT_DEC_AREA_ID" val="d9405c8cac92494286358a46c44f686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9bb5c372e74a8ab593d4f4f041878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52.7047244094489,&quot;left&quot;:0.0069417734222042785,&quot;top&quot;:135.08110236220472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63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64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DIAGRAM_VIRTUALLY_FRAME" val="{&quot;height&quot;:352.7047244094489,&quot;left&quot;:0.0069417734222042785,&quot;top&quot;:135.08110236220472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66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57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50007874015756,&quot;left&quot;:88.87508484367308,&quot;top&quot;:219.6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057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57_7*a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PRESET_TEXT" val="02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57_7*e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PECIAL_SOURCE" val="bdnull"/>
  <p:tag name="KSO_WM_SLIDE_ID" val="custom20238057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57"/>
  <p:tag name="KSO_WM_SLIDE_LAYOUT" val="a_e"/>
  <p:tag name="KSO_WM_SLIDE_LAYOUT_CNT" val="1_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8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8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CHIP_GROUPID" val="62de4dd4c23dfd8dd4a1be7b"/>
  <p:tag name="KSO_WM_CHIP_XID" val="62de4e76c23dfd8dd4a1d1f9"/>
  <p:tag name="KSO_WM_UNIT_DEC_AREA_ID" val="1cd9b9e1ae5a492fb09cb97a61ba87ee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7f4ffa320c24d95ba234c3f572128d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57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9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057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1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1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057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57_7*a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PRESET_TEXT" val="03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8057_7*e*1"/>
  <p:tag name="KSO_WM_TEMPLATE_CATEGORY" val="custom"/>
  <p:tag name="KSO_WM_TEMPLATE_INDEX" val="20238057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SPECIAL_SOURCE" val="bdnull"/>
  <p:tag name="KSO_WM_SLIDE_ID" val="custom20238057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057"/>
  <p:tag name="KSO_WM_SLIDE_LAYOUT" val="a_e"/>
  <p:tag name="KSO_WM_SLIDE_LAYOUT_CNT" val="1_1"/>
</p:tagLst>
</file>

<file path=ppt/tags/tag225.xml><?xml version="1.0" encoding="utf-8"?>
<p:tagLst xmlns:p="http://schemas.openxmlformats.org/presentationml/2006/main">
  <p:tag name="KSO_WM_TEMPLATE_CATEGORY" val="custom"/>
  <p:tag name="KSO_WM_TEMPLATE_INDEX" val="20238057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9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.xml><?xml version="1.0" encoding="utf-8"?>
<p:tagLst xmlns:p="http://schemas.openxmlformats.org/presentationml/2006/main">
  <p:tag name="KSO_WM_UNIT_BLOCK" val="0"/>
  <p:tag name="KSO_WM_UNIT_DEC_AREA_ID" val="6773485982d74bc3986bea6416f6e367"/>
  <p:tag name="KSO_WM_CHIP_GROUPID" val="619326cc18adb49c6c1f3ec4"/>
  <p:tag name="KSO_WM_CHIP_XID" val="6193567418adb49c6c1f40cc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5d1f399cb3ee4a0e895d3eeaf5e0da9a"/>
  <p:tag name="KSO_WM_UNIT_LINE_FORE_SCHEMECOLOR_INDEX_BRIGHTNESS" val="0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57_9*a*1"/>
  <p:tag name="KSO_WM_TEMPLATE_CATEGORY" val="custom"/>
  <p:tag name="KSO_WM_TEMPLATE_INDEX" val="20238057"/>
  <p:tag name="KSO_WM_UNIT_LAYERLEVEL" val="1"/>
  <p:tag name="KSO_WM_TAG_VERSION" val="3.0"/>
  <p:tag name="KSO_WM_BEAUTIFY_FLAG" val="#wm#"/>
  <p:tag name="KSO_WM_UNIT_PRESET_TEXT" val="THANKS"/>
</p:tagLst>
</file>

<file path=ppt/tags/tag241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57_9*f*4"/>
  <p:tag name="KSO_WM_TEMPLATE_CATEGORY" val="custom"/>
  <p:tag name="KSO_WM_TEMPLATE_INDEX" val="20238057"/>
  <p:tag name="KSO_WM_UNIT_LAYERLEVEL" val="1"/>
  <p:tag name="KSO_WM_TAG_VERSION" val="3.0"/>
  <p:tag name="KSO_WM_BEAUTIFY_FLAG" val="#wm#"/>
  <p:tag name="KSO_WM_UNIT_PRESET_TEXT" val="Name"/>
</p:tagLst>
</file>

<file path=ppt/tags/tag242.xml><?xml version="1.0" encoding="utf-8"?>
<p:tagLst xmlns:p="http://schemas.openxmlformats.org/presentationml/2006/main">
  <p:tag name="KSO_WM_SPECIAL_SOURCE" val="bdnull"/>
  <p:tag name="KSO_WM_SLIDE_ID" val="custom20238057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f"/>
  <p:tag name="KSO_WM_SLIDE_LAYOUT_CNT" val="1_1"/>
</p:tagLst>
</file>

<file path=ppt/tags/tag25.xml><?xml version="1.0" encoding="utf-8"?>
<p:tagLst xmlns:p="http://schemas.openxmlformats.org/presentationml/2006/main">
  <p:tag name="KSO_WM_UNIT_BLOCK" val="0"/>
  <p:tag name="KSO_WM_UNIT_DEC_AREA_ID" val="0987d7ee9b994b5189356eec9bbd0bfa"/>
  <p:tag name="KSO_WM_CHIP_GROUPID" val="619326cc18adb49c6c1f3ec4"/>
  <p:tag name="KSO_WM_CHIP_XID" val="6193567418adb49c6c1f40cc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5d1f399cb3ee4a0e895d3eeaf5e0da9a"/>
  <p:tag name="KSO_WM_UNIT_LINE_FORE_SCHEMECOLOR_INDEX_BRIGHTNESS" val="-0.25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CHIP_GROUPID" val="62de4dd4c23dfd8dd4a1be7b"/>
  <p:tag name="KSO_WM_CHIP_XID" val="62de4e76c23dfd8dd4a1d48c"/>
  <p:tag name="KSO_WM_UNIT_DEC_AREA_ID" val="d5fc19d695a34766b98b5ee3a878b396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61325fbc65c4eb6af04c971a54a615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CHIP_GROUPID" val="62de4dd4c23dfd8dd4a1be7b"/>
  <p:tag name="KSO_WM_CHIP_XID" val="62de4e76c23dfd8dd4a1d359"/>
  <p:tag name="KSO_WM_UNIT_DEC_AREA_ID" val="b2788beabe85477b91c2b4e57ca26c74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d50d2ef914e33af67dc3e7f8f53f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CHIP_GROUPID" val="62de4dd4c23dfd8dd4a1be7b"/>
  <p:tag name="KSO_WM_CHIP_XID" val="62de4e76c23dfd8dd4a1d563"/>
  <p:tag name="KSO_WM_UNIT_DEC_AREA_ID" val="3b33a3badc384bcc8594042ffd35d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d234ab7f6f491c98860777091231b9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CHIP_GROUPID" val="62de4dd4c23dfd8dd4a1be7b"/>
  <p:tag name="KSO_WM_CHIP_XID" val="62de4e76c23dfd8dd4a1d56f"/>
  <p:tag name="KSO_WM_UNIT_DEC_AREA_ID" val="d9405c8cac92494286358a46c44f686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9bb5c372e74a8ab593d4f4f0418787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7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57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CHIP_GROUPID" val="62de4dd4c23dfd8dd4a1be7b"/>
  <p:tag name="KSO_WM_CHIP_XID" val="62de4e76c23dfd8dd4a1d563"/>
  <p:tag name="KSO_WM_UNIT_DEC_AREA_ID" val="3b33a3badc384bcc8594042ffd35d418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d234ab7f6f491c98860777091231b9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CHIP_GROUPID" val="62de4dd4c23dfd8dd4a1be7b"/>
  <p:tag name="KSO_WM_CHIP_XID" val="62de4e76c23dfd8dd4a1d56f"/>
  <p:tag name="KSO_WM_UNIT_DEC_AREA_ID" val="d9405c8cac92494286358a46c44f686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9bb5c372e74a8ab593d4f4f0418787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CHIP_GROUPID" val="62de4dd4c23dfd8dd4a1be7b"/>
  <p:tag name="KSO_WM_CHIP_XID" val="62de4e76c23dfd8dd4a1d68e"/>
  <p:tag name="KSO_WM_UNIT_DEC_AREA_ID" val="9debc345eb364611a04b0a20c6ed91a1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cc28e511d554de998c7a8bd6162460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57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57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渐变极光幻影主题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317FF"/>
      </a:accent1>
      <a:accent2>
        <a:srgbClr val="4216FF"/>
      </a:accent2>
      <a:accent3>
        <a:srgbClr val="7115FF"/>
      </a:accent3>
      <a:accent4>
        <a:srgbClr val="A115FF"/>
      </a:accent4>
      <a:accent5>
        <a:srgbClr val="D014FF"/>
      </a:accent5>
      <a:accent6>
        <a:srgbClr val="FF13FF"/>
      </a:accent6>
      <a:hlink>
        <a:srgbClr val="0563C1"/>
      </a:hlink>
      <a:folHlink>
        <a:srgbClr val="954F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渐变极光幻影主题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317FF"/>
      </a:accent1>
      <a:accent2>
        <a:srgbClr val="4216FF"/>
      </a:accent2>
      <a:accent3>
        <a:srgbClr val="7115FF"/>
      </a:accent3>
      <a:accent4>
        <a:srgbClr val="A115FF"/>
      </a:accent4>
      <a:accent5>
        <a:srgbClr val="D014FF"/>
      </a:accent5>
      <a:accent6>
        <a:srgbClr val="FF13FF"/>
      </a:accent6>
      <a:hlink>
        <a:srgbClr val="0563C1"/>
      </a:hlink>
      <a:folHlink>
        <a:srgbClr val="954F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渐变极光幻影主题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317FF"/>
      </a:accent1>
      <a:accent2>
        <a:srgbClr val="4216FF"/>
      </a:accent2>
      <a:accent3>
        <a:srgbClr val="7115FF"/>
      </a:accent3>
      <a:accent4>
        <a:srgbClr val="A115FF"/>
      </a:accent4>
      <a:accent5>
        <a:srgbClr val="D014FF"/>
      </a:accent5>
      <a:accent6>
        <a:srgbClr val="FF13FF"/>
      </a:accent6>
      <a:hlink>
        <a:srgbClr val="0563C1"/>
      </a:hlink>
      <a:folHlink>
        <a:srgbClr val="954F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渐变极光幻影主题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317FF"/>
      </a:accent1>
      <a:accent2>
        <a:srgbClr val="4216FF"/>
      </a:accent2>
      <a:accent3>
        <a:srgbClr val="7115FF"/>
      </a:accent3>
      <a:accent4>
        <a:srgbClr val="A115FF"/>
      </a:accent4>
      <a:accent5>
        <a:srgbClr val="D014FF"/>
      </a:accent5>
      <a:accent6>
        <a:srgbClr val="FF13FF"/>
      </a:accent6>
      <a:hlink>
        <a:srgbClr val="0563C1"/>
      </a:hlink>
      <a:folHlink>
        <a:srgbClr val="954F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渐变极光幻影主题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317FF"/>
      </a:accent1>
      <a:accent2>
        <a:srgbClr val="4216FF"/>
      </a:accent2>
      <a:accent3>
        <a:srgbClr val="7115FF"/>
      </a:accent3>
      <a:accent4>
        <a:srgbClr val="A115FF"/>
      </a:accent4>
      <a:accent5>
        <a:srgbClr val="D014FF"/>
      </a:accent5>
      <a:accent6>
        <a:srgbClr val="FF13FF"/>
      </a:accent6>
      <a:hlink>
        <a:srgbClr val="0563C1"/>
      </a:hlink>
      <a:folHlink>
        <a:srgbClr val="954F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2210</ap:Words>
  <ap:Application>WPS Presentation</ap:Application>
  <ap:PresentationFormat>Widescreen</ap:PresentationFormat>
  <ap:Paragraphs>150</ap:Paragraphs>
  <ap:Slides>13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13</vt:i4>
      </vt:variant>
    </vt:vector>
  </ap:HeadingPairs>
  <ap:TitlesOfParts>
    <vt:vector baseType="lpstr" size="29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Lato</vt:lpstr>
      <vt:lpstr>Segoe Print</vt:lpstr>
      <vt:lpstr>Manrope ExtraBold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University in Luanda</vt:lpstr>
      <vt:lpstr>Contents </vt:lpstr>
      <vt:lpstr>Acquisition of the University</vt:lpstr>
      <vt:lpstr>Property Description</vt:lpstr>
      <vt:lpstr>Unique Opportunity for Investors and Educators</vt:lpstr>
      <vt:lpstr>University Features</vt:lpstr>
      <vt:lpstr>Technical Infrastructure and Equipment</vt:lpstr>
      <vt:lpstr>Technological Aids</vt:lpstr>
      <vt:lpstr>Additional Advantages</vt:lpstr>
      <vt:lpstr>Facility Readiness</vt:lpstr>
      <vt:lpstr>Size and Price</vt:lpstr>
      <vt:lpstr>Immediate Availability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Turnkey university in Luanda - your investment opportunity</dc:title>
  <dc:creator>Benvindo Tambuila</dc:creator>
  <lastModifiedBy>Benvindo Tambuila</lastModifiedBy>
  <revision>1</revision>
  <dcterms:created xsi:type="dcterms:W3CDTF">2024-12-03T12:07:54.0000000Z</dcterms:created>
  <dcterms:modified xsi:type="dcterms:W3CDTF">2024-12-03T12:07:54.0000000Z</dcterms:modified>
  <keywords>, docId:BB59C53DA2859BB63293EFF80D05D4CC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CA76F5482C674BEBB4C076820195E81F_11</vt:lpwstr>
  </property>
  <property fmtid="{D5CDD505-2E9C-101B-9397-08002B2CF9AE}" pid="3" name="KSOProductBuildVer">
    <vt:lpwstr>2057-12.2.0.18911</vt:lpwstr>
  </property>
</Properties>
</file>