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embeddedFontLst>
    <p:embeddedFont>
      <p:font typeface="Calibri Light" panose="020F0302020204030204" charset="0"/>
      <p:regular r:id="rId31"/>
      <p:italic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Charis SIL" charset="0"/>
      <p:regular r:id="rId37"/>
    </p:embeddedFont>
    <p:embeddedFont>
      <p:font typeface="Crimson Text SemiBold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0"/>
            <a:ext cx="12169827" cy="6858000"/>
          </a:xfrm>
          <a:prstGeom prst="rect">
            <a:avLst/>
          </a:prstGeom>
        </p:spPr>
      </p:pic>
      <p:pic>
        <p:nvPicPr>
          <p:cNvPr id="10" name="图片 9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9" name="署名"/>
          <p:cNvSpPr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8994711" y="4309110"/>
            <a:ext cx="2158430" cy="51170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>
            <a:off x="5984875" y="3815715"/>
            <a:ext cx="5229860" cy="429260"/>
          </a:xfrm>
          <a:prstGeom prst="rect">
            <a:avLst/>
          </a:prstGeom>
          <a:noFill/>
        </p:spPr>
        <p:txBody>
          <a:bodyPr wrap="square" lIns="0" tIns="0" rIns="71755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0" normalizeH="0" baseline="0" noProof="1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1" hasCustomPrompt="1"/>
            <p:custDataLst>
              <p:tags r:id="rId9"/>
            </p:custDataLst>
          </p:nvPr>
        </p:nvSpPr>
        <p:spPr>
          <a:xfrm>
            <a:off x="4284980" y="984885"/>
            <a:ext cx="6929755" cy="2830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>
            <a:fillRect/>
          </a:stretch>
        </p:blipFill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 descr="3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76915" y="1054100"/>
            <a:ext cx="642620" cy="335915"/>
          </a:xfrm>
          <a:prstGeom prst="rect">
            <a:avLst/>
          </a:prstGeom>
        </p:spPr>
      </p:pic>
      <p:pic>
        <p:nvPicPr>
          <p:cNvPr id="37" name="图片 36" descr="3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0230" y="3277235"/>
            <a:ext cx="448945" cy="234950"/>
          </a:xfrm>
          <a:prstGeom prst="rect">
            <a:avLst/>
          </a:prstGeom>
        </p:spPr>
      </p:pic>
      <p:pic>
        <p:nvPicPr>
          <p:cNvPr id="9" name="图片 8" descr="gg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24185" y="4663440"/>
            <a:ext cx="819150" cy="1224915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88669" y="835660"/>
            <a:ext cx="7602039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6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effectLst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75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9485" y="2189480"/>
            <a:ext cx="780415" cy="897255"/>
          </a:xfrm>
          <a:prstGeom prst="rect">
            <a:avLst/>
          </a:prstGeom>
        </p:spPr>
      </p:pic>
      <p:pic>
        <p:nvPicPr>
          <p:cNvPr id="10" name="图片 9" descr="3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4320" y="1170305"/>
            <a:ext cx="642620" cy="335915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02309" y="2189480"/>
            <a:ext cx="6804480" cy="194881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aseline="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800397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799087" cy="864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24" cy="6858000"/>
          </a:xfrm>
          <a:prstGeom prst="rect">
            <a:avLst/>
          </a:prstGeom>
        </p:spPr>
      </p:pic>
      <p:pic>
        <p:nvPicPr>
          <p:cNvPr id="9" name="图片 8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8" name="署名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8976049" y="4321810"/>
            <a:ext cx="2177091" cy="48656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5059680" y="2042795"/>
            <a:ext cx="6155055" cy="2093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image" Target="../media/image9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heme" Target="../theme/theme3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9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theme" Target="../theme/theme4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9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2" Type="http://schemas.openxmlformats.org/officeDocument/2006/relationships/theme" Target="../theme/theme5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9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heme" Target="../theme/theme6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o estilo do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4.xml"/><Relationship Id="rId4" Type="http://schemas.openxmlformats.org/officeDocument/2006/relationships/image" Target="../media/image10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11.jpe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2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image" Target="../media/image22.jpe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24.jpeg"/><Relationship Id="rId4" Type="http://schemas.openxmlformats.org/officeDocument/2006/relationships/tags" Target="../tags/tag236.xml"/><Relationship Id="rId3" Type="http://schemas.openxmlformats.org/officeDocument/2006/relationships/image" Target="../media/image23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47.xml"/><Relationship Id="rId16" Type="http://schemas.openxmlformats.org/officeDocument/2006/relationships/image" Target="../media/image19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9.xml"/><Relationship Id="rId2" Type="http://schemas.openxmlformats.org/officeDocument/2006/relationships/image" Target="../media/image25.png"/><Relationship Id="rId1" Type="http://schemas.openxmlformats.org/officeDocument/2006/relationships/tags" Target="../tags/tag24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26.jpeg"/><Relationship Id="rId2" Type="http://schemas.openxmlformats.org/officeDocument/2006/relationships/tags" Target="../tags/tag251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image" Target="../media/image27.jpeg"/><Relationship Id="rId4" Type="http://schemas.openxmlformats.org/officeDocument/2006/relationships/tags" Target="../tags/tag263.xml"/><Relationship Id="rId3" Type="http://schemas.openxmlformats.org/officeDocument/2006/relationships/image" Target="../media/image20.jpeg"/><Relationship Id="rId2" Type="http://schemas.openxmlformats.org/officeDocument/2006/relationships/tags" Target="../tags/tag262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74.xml"/><Relationship Id="rId16" Type="http://schemas.openxmlformats.org/officeDocument/2006/relationships/image" Target="../media/image28.jpeg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tags" Target="../tags/tag2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5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8.xml"/><Relationship Id="rId3" Type="http://schemas.openxmlformats.org/officeDocument/2006/relationships/image" Target="../media/image30.jpeg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12.jpeg"/><Relationship Id="rId4" Type="http://schemas.openxmlformats.org/officeDocument/2006/relationships/tags" Target="../tags/tag149.xml"/><Relationship Id="rId3" Type="http://schemas.openxmlformats.org/officeDocument/2006/relationships/image" Target="../media/image11.jpeg"/><Relationship Id="rId2" Type="http://schemas.openxmlformats.org/officeDocument/2006/relationships/tags" Target="../tags/tag148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60.xml"/><Relationship Id="rId16" Type="http://schemas.openxmlformats.org/officeDocument/2006/relationships/image" Target="../media/image13.jpeg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14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image" Target="../media/image14.jpeg"/><Relationship Id="rId6" Type="http://schemas.openxmlformats.org/officeDocument/2006/relationships/tags" Target="../tags/tag177.xml"/><Relationship Id="rId5" Type="http://schemas.openxmlformats.org/officeDocument/2006/relationships/image" Target="../media/image16.jpeg"/><Relationship Id="rId4" Type="http://schemas.openxmlformats.org/officeDocument/2006/relationships/tags" Target="../tags/tag176.xml"/><Relationship Id="rId3" Type="http://schemas.openxmlformats.org/officeDocument/2006/relationships/image" Target="../media/image15.jpeg"/><Relationship Id="rId2" Type="http://schemas.openxmlformats.org/officeDocument/2006/relationships/tags" Target="../tags/tag17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image" Target="../media/image17.jpeg"/><Relationship Id="rId1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8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image" Target="../media/image20.jpeg"/><Relationship Id="rId4" Type="http://schemas.openxmlformats.org/officeDocument/2006/relationships/tags" Target="../tags/tag205.xml"/><Relationship Id="rId3" Type="http://schemas.openxmlformats.org/officeDocument/2006/relationships/image" Target="../media/image19.jpeg"/><Relationship Id="rId2" Type="http://schemas.openxmlformats.org/officeDocument/2006/relationships/tags" Target="../tags/tag20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16.xml"/><Relationship Id="rId16" Type="http://schemas.openxmlformats.org/officeDocument/2006/relationships/image" Target="../media/image21.jpe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slide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8994711" y="4309110"/>
            <a:ext cx="2158430" cy="511706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769735" y="6238240"/>
            <a:ext cx="5229860" cy="429260"/>
          </a:xfrm>
        </p:spPr>
        <p:txBody>
          <a:bodyPr/>
          <a:lstStyle/>
          <a:p>
            <a:r>
              <a:rPr lang="de-DE" altLang="en-US" sz="2400" b="1">
                <a:latin typeface="Calibri" panose="020F0502020204030204" charset="0"/>
              </a:rPr>
              <a:t>Continental Capital Connect</a:t>
            </a:r>
            <a:endParaRPr lang="de-DE" altLang="en-US" sz="2400" b="1">
              <a:latin typeface="Calibri" panose="020F050202020403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3640455" y="300355"/>
            <a:ext cx="7955915" cy="2830830"/>
          </a:xfrm>
        </p:spPr>
        <p:txBody>
          <a:bodyPr/>
          <a:lstStyle/>
          <a:p>
            <a:r>
              <a:rPr lang="en-US" altLang="zh-CN" dirty="0"/>
              <a:t>Imóveis de luxo na Baía de Luanda</a:t>
            </a:r>
            <a:endParaRPr lang="en-US" altLang="zh-CN" dirty="0"/>
          </a:p>
        </p:txBody>
      </p:sp>
      <p:pic>
        <p:nvPicPr>
          <p:cNvPr id="2" name="Picture 1" descr="Design ohne Titel (2)"/>
          <p:cNvPicPr>
            <a:picLocks noChangeAspect="1"/>
          </p:cNvPicPr>
          <p:nvPr/>
        </p:nvPicPr>
        <p:blipFill>
          <a:blip r:embed="rId4">
            <a:alphaModFix amt="80000"/>
            <a:lum bright="-18000"/>
          </a:blip>
          <a:stretch>
            <a:fillRect/>
          </a:stretch>
        </p:blipFill>
        <p:spPr>
          <a:xfrm>
            <a:off x="281305" y="1188085"/>
            <a:ext cx="5366385" cy="5294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Área de estar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600"/>
              <a:t>Mobiliário elegante</a:t>
            </a:r>
            <a:endParaRPr lang="zh-CN" altLang="en-US" sz="1600"/>
          </a:p>
          <a:p>
            <a:pPr lvl="1"/>
            <a:r>
              <a:rPr lang="zh-CN" altLang="en-US" sz="1400"/>
              <a:t>Os assentos macios e a decoração sofisticada criam um ambiente requintado.</a:t>
            </a:r>
            <a:endParaRPr lang="zh-CN" altLang="en-US" sz="1400"/>
          </a:p>
          <a:p>
            <a:r>
              <a:rPr lang="zh-CN" altLang="en-US" sz="1600"/>
              <a:t>Vistas panorâmicas</a:t>
            </a:r>
            <a:endParaRPr lang="zh-CN" altLang="en-US" sz="1600"/>
          </a:p>
          <a:p>
            <a:pPr lvl="1"/>
            <a:r>
              <a:rPr lang="zh-CN" altLang="en-US" sz="1400"/>
              <a:t>As janelas do chão ao teto oferecem vistas deslumbrantes da Baía de Luanda.</a:t>
            </a:r>
            <a:endParaRPr lang="zh-CN" altLang="en-US" sz="1400"/>
          </a:p>
          <a:p>
            <a:r>
              <a:rPr lang="zh-CN" altLang="en-US" sz="1600"/>
              <a:t>Acesso exclusivo</a:t>
            </a:r>
            <a:endParaRPr lang="zh-CN" altLang="en-US" sz="1600"/>
          </a:p>
          <a:p>
            <a:pPr lvl="1"/>
            <a:r>
              <a:rPr lang="zh-CN" altLang="en-US" sz="1400"/>
              <a:t>A área de estar exclusiva para os residentes proporciona um retiro privado e tranquilo.</a:t>
            </a:r>
            <a:endParaRPr lang="zh-CN" altLang="en-US" sz="1400"/>
          </a:p>
        </p:txBody>
      </p:sp>
      <p:pic>
        <p:nvPicPr>
          <p:cNvPr id="5" name="Picture 4" descr="IMG-20240729-WA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2365" y="3603625"/>
            <a:ext cx="4589780" cy="306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Detalhes do imóvel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Área total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9485" b="9485"/>
          <a:stretch>
            <a:fillRect/>
          </a:stretch>
        </p:blipFill>
        <p:spPr>
          <a:xfrm>
            <a:off x="977128" y="1453247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54280" y="3198835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propriedade oferece uma espaçosa área total de 1.200 metros quadrados, proporcionando um amplo espaço para uma vida luxuosa.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56821" y="2687593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1.200 metros quadrados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354280" y="4790988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propriedade situa-se num terreno amplo, oferecendo privacidade e espaço para comodidades ao ar livre.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354280" y="4283556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Terrenos amplos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Área total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5d96a2b1-ea9d-49d7-84c4-1e2cf5cb1a97-720x650.jpeg5d96a2b1-ea9d-49d7-84c4-1e2cf5cb1a97-720x6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6523" r="6523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disposição flexível permite a personalização de acordo com as preferências e o estilo de vida do proprietário.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Layout flexível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Preço de compra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Complexo Comercial e Industrial Luanda/expaning market.jpgexpaning marke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5073" b="507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1122-WA0025.jpgIMG-20241122-WA00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520" b="11520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Propriedades de luxo com vistas deslumbrantes sobre o oceano na Baía de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9.155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m²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superfície total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Residências exclusivas à beira-mar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Condomínio fechado com instalações e serviços de classe mundial.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Amenidades Premium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Planos de pagamento personalizados para atender às suas necessidades de investimento.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Preço de compra: 180.000.000 USD.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Opções de financiamento flexíveis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1122-WA0037.jpgIMG-20241122-WA0037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50" b="11350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95579" y="422275"/>
            <a:ext cx="6804480" cy="1948815"/>
          </a:xfrm>
        </p:spPr>
        <p:txBody>
          <a:bodyPr/>
          <a:lstStyle/>
          <a:p>
            <a:r>
              <a:rPr lang="en-US" dirty="0"/>
              <a:t>Oportunidade de investimento exclusiva</a:t>
            </a:r>
            <a:endParaRPr lang="en-US" dirty="0"/>
          </a:p>
        </p:txBody>
      </p:sp>
      <p:pic>
        <p:nvPicPr>
          <p:cNvPr id="3" name="Picture 2" descr="Design ohne Tit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67910" y="1395095"/>
            <a:ext cx="6616700" cy="5293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/Meine Ablage/Negócios em África/Projectos Angola/Edificio ilha luanda lote 39/Ilha de Luanda.jpgIlha de Luand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420" r="7420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Localização inigualável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no coração da Baía de Luanda, com vistas deslumbrantes sobre o oceano.</a:t>
            </a:r>
            <a:endParaRPr 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Frente de água privilegiada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Instalações luxuosas, incluindo praia privada, marina e restaurantes de classe mundial.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Amenidades de luxo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economia de Luanda, em rápido crescimento, apresenta uma oportunidade única de investimento.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Mercado emergente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Vida de luxo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231" b="623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0729-WA0006.jpgIMG-20240729-WA00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068" b="1106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Elegantes apartamentos topo de gama com vistas deslumbrantes para o mar.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Residências requintadas à beira-mar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Instalações completas no local para um estilo de vida de excelência.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Amenidades sem paralelo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no coração do prestigiado bairro da Baía de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Localização privilegiada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0729-WA0004.jpgIMG-20240729-WA000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231" b="623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Contactar-nos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Imóveis de luxo</a:t>
            </a:r>
            <a:endParaRPr lang="zh-CN" altLang="en-US"/>
          </a:p>
          <a:p>
            <a:pPr lvl="1"/>
            <a:r>
              <a:rPr lang="zh-CN" altLang="en-US"/>
              <a:t>Explore a nossa coleção exclusiva de imóveis topo de gama na Baía de Luanda.</a:t>
            </a:r>
            <a:endParaRPr lang="zh-CN" altLang="en-US"/>
          </a:p>
          <a:p>
            <a:r>
              <a:rPr lang="zh-CN" altLang="en-US"/>
              <a:t>Consulta personalizada</a:t>
            </a:r>
            <a:endParaRPr lang="zh-CN" altLang="en-US"/>
          </a:p>
          <a:p>
            <a:pPr lvl="1"/>
            <a:r>
              <a:rPr lang="zh-CN" altLang="en-US"/>
              <a:t>Fale com os nossos especialistas para encontrar o seu imóvel de sonho.</a:t>
            </a:r>
            <a:endParaRPr lang="zh-CN" altLang="en-US"/>
          </a:p>
          <a:p>
            <a:r>
              <a:rPr lang="zh-CN" altLang="en-US"/>
              <a:t>Investimento seguro</a:t>
            </a:r>
            <a:endParaRPr lang="zh-CN" altLang="en-US"/>
          </a:p>
          <a:p>
            <a:pPr lvl="1"/>
            <a:r>
              <a:rPr lang="zh-CN" altLang="en-US"/>
              <a:t>Investir no próspero mercado imobiliário da Baía de Luanda.</a:t>
            </a:r>
            <a:endParaRPr lang="zh-CN" altLang="en-US"/>
          </a:p>
        </p:txBody>
      </p:sp>
      <p:pic>
        <p:nvPicPr>
          <p:cNvPr id="5" name="Picture 4" descr="Contact Inform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5610" y="2896870"/>
            <a:ext cx="287655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9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190740" y="6120765"/>
            <a:ext cx="4641850" cy="486410"/>
          </a:xfrm>
        </p:spPr>
        <p:txBody>
          <a:bodyPr>
            <a:noAutofit/>
          </a:bodyPr>
          <a:lstStyle/>
          <a:p>
            <a:r>
              <a:rPr lang="de-DE" altLang="en-US" sz="2800">
                <a:latin typeface="Calibri" panose="020F0502020204030204" charset="0"/>
              </a:rPr>
              <a:t>Conexão com a Continental Capital</a:t>
            </a:r>
            <a:endParaRPr lang="de-DE" altLang="en-US" sz="2800">
              <a:latin typeface="Calibri" panose="020F050202020403020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5059680" y="2042795"/>
            <a:ext cx="6155055" cy="2093595"/>
          </a:xfrm>
        </p:spPr>
        <p:txBody>
          <a:bodyPr/>
          <a:lstStyle/>
          <a:p>
            <a:r>
              <a:rPr lang="en-US"/>
              <a:t>Obrigado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96265" y="372999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/>
              <a:t>Entre em contacto e marque a sua visita:Nelson </a:t>
            </a:r>
            <a:r>
              <a:rPr lang="en-US" altLang="en-GB"/>
              <a:t>João </a:t>
            </a:r>
            <a:r>
              <a:rPr lang="en-US" altLang="en-US"/>
              <a:t>DikílaProject </a:t>
            </a:r>
            <a:r>
              <a:rPr lang="en-US" altLang="en-GB"/>
              <a:t>and Relationship ManagerContinental Capital ConnectPhone: [+244 926 018 253]Email: [joao.dikila@continentalcapitalconnect.com]Não perca esta oportunidade única de investimento!</a:t>
            </a:r>
            <a:endParaRPr lang="en-GB" altLang="en-US"/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5586095"/>
            <a:ext cx="1059180" cy="1064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88669" y="835660"/>
            <a:ext cx="7602039" cy="1198880"/>
          </a:xfrm>
        </p:spPr>
        <p:txBody>
          <a:bodyPr/>
          <a:lstStyle/>
          <a:p>
            <a:r>
              <a:rPr lang="en-US"/>
              <a:t>Conteúdo </a:t>
            </a:r>
            <a:endParaRPr lang="en-US"/>
          </a:p>
        </p:txBody>
      </p:sp>
      <p:sp>
        <p:nvSpPr>
          <p:cNvPr id="3" name="序号"/>
          <p:cNvSpPr txBox="1"/>
          <p:nvPr>
            <p:custDataLst>
              <p:tags r:id="rId2"/>
            </p:custDataLst>
          </p:nvPr>
        </p:nvSpPr>
        <p:spPr>
          <a:xfrm>
            <a:off x="1457960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01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6" name="标题"/>
          <p:cNvSpPr txBox="1"/>
          <p:nvPr>
            <p:custDataLst>
              <p:tags r:id="rId3"/>
            </p:custDataLst>
          </p:nvPr>
        </p:nvSpPr>
        <p:spPr>
          <a:xfrm>
            <a:off x="2120265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Edifício residencial de luxo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序号"/>
          <p:cNvSpPr txBox="1"/>
          <p:nvPr>
            <p:custDataLst>
              <p:tags r:id="rId4"/>
            </p:custDataLst>
          </p:nvPr>
        </p:nvSpPr>
        <p:spPr>
          <a:xfrm>
            <a:off x="1457960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03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0" name="标题"/>
          <p:cNvSpPr txBox="1"/>
          <p:nvPr>
            <p:custDataLst>
              <p:tags r:id="rId5"/>
            </p:custDataLst>
          </p:nvPr>
        </p:nvSpPr>
        <p:spPr>
          <a:xfrm>
            <a:off x="2120265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Detalhes do imóvel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序号"/>
          <p:cNvSpPr txBox="1"/>
          <p:nvPr>
            <p:custDataLst>
              <p:tags r:id="rId6"/>
            </p:custDataLst>
          </p:nvPr>
        </p:nvSpPr>
        <p:spPr>
          <a:xfrm>
            <a:off x="6184083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02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3" name="标题"/>
          <p:cNvSpPr txBox="1"/>
          <p:nvPr>
            <p:custDataLst>
              <p:tags r:id="rId7"/>
            </p:custDataLst>
          </p:nvPr>
        </p:nvSpPr>
        <p:spPr>
          <a:xfrm>
            <a:off x="6846570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Amenidades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8"/>
            </p:custDataLst>
          </p:nvPr>
        </p:nvSpPr>
        <p:spPr>
          <a:xfrm>
            <a:off x="6184083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04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9" name="标题"/>
          <p:cNvSpPr txBox="1"/>
          <p:nvPr>
            <p:custDataLst>
              <p:tags r:id="rId9"/>
            </p:custDataLst>
          </p:nvPr>
        </p:nvSpPr>
        <p:spPr>
          <a:xfrm>
            <a:off x="6846570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Oportunidade de investimento exclusiva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Edifício residencial de luxo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Apartamentos e Suites Penthouse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8346" b="283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10.jpgIMG-20240729-WA00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405" y="4199890"/>
            <a:ext cx="3113405" cy="19989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Desde unidades com 1 quarto até unidades com 4 quartos.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51 apartamentos: T1, T2 e T3 com varandas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espaçosas e vistas maravilhosas.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Penthouse com 3 suites: Cada uma com piscina privada 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mobiliário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exclusivo.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405" y="3405505"/>
            <a:ext cx="3113405" cy="6102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Layouts espaçosos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520" y="4082415"/>
            <a:ext cx="3113405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 materiais de primeira qualidade e um design moderno.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 andares com arquitetura moderna.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Fornecimento de energia: Dois geradores garantem eletricidade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contínua.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Abastecimento de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água: Infraestrutura autossuficiente 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fiável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520" y="3405505"/>
            <a:ext cx="3113405" cy="6013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Acabamentos de alta qualidade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 vista para a deslumbrante costa da Baía de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infra-estruturas completas e comodidades de primeira classe.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855" y="3390900"/>
            <a:ext cx="3113405" cy="6242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Vistas panorâmicas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0817-WA0015-720x650.jpgIMG-20240817-WA0015-720x65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7665" b="17665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Construção de infra-estruturas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5597" b="35597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Inclui um centro de fitness topo de gama, uma piscina e serviços de concierge.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Amenidades topo de gama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Utiliza fontes de energia renováveis e materiais de construção amigos do ambiente.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Conceção sustentável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Perto de centros comerciais, restaurantes e transportes.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Localização conveniente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Instalações de estacionamento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/Meine Ablage/Negócios em África/Projectos Angola/Edificio ilha luanda lote 39/parking secure.jpgparking sec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78" r="1278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/Meine Ablage/Negócios em África/Projectos Angola/Edificio ilha luanda lote 39/IMG-20241122-WA0038.jpgIMG-20241122-WA003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677" b="9677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0595" b="2059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Espaçoso parque de estacionamento subterrâneo com lugares designados para residentes.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Amplos lugares de estacionamento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Vigilância 24/7 e acesso controlado ao parque de estacionamento.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7463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Estacionamento seguro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Estacionamento dedicado a visitantes para acomodar hóspedes.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Estacionamento para visitantes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Amenidades</a:t>
            </a:r>
            <a:endParaRPr lang="en-US" dirty="0"/>
          </a:p>
        </p:txBody>
      </p:sp>
      <p:pic>
        <p:nvPicPr>
          <p:cNvPr id="3" name="Picture 2" descr="4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0">
            <a:off x="5079365" y="1191895"/>
            <a:ext cx="6313170" cy="508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Piscinas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lote 39\IMG-20241122-WA0032.jpgIMG-20241122-WA003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0656" b="20656"/>
          <a:stretch>
            <a:fillRect/>
          </a:stretch>
        </p:blipFill>
        <p:spPr>
          <a:xfrm>
            <a:off x="4752975" y="602615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Piscinas infinitas deslumbrantes com vista para o mar para um relaxamento luxuoso.</a:t>
            </a:r>
            <a:endParaRPr lang="en-US" sz="13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Piscinas infinitas</a:t>
            </a:r>
            <a:endParaRPr lang="en-US" sz="22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Piscinas de natação para os entusiastas do fitness manterem a sua rotina.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Piscinas de colo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Piscinas infantis dedicadas para uma diversão em família.</a:t>
            </a: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Piscinas para crianças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SPA e centro de fitness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1122-WA0037.jpgIMG-20241122-WA003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1350" b="11350"/>
          <a:stretch>
            <a:fillRect/>
          </a:stretch>
        </p:blipFill>
        <p:spPr>
          <a:xfrm>
            <a:off x="4579465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Delicie-se com massagens relaxantes e tratamentos faciais rejuvenescedores.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Tratamentos de Spa relaxantes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Ginásio totalmente equipado com o mais recente equipamento de exercício físico.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Instalações de fitness topo de gama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Espaços tranquilos para práticas de atenção plena e bem-estar.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Estúdios de ioga e meditação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1122-WA0030.jpgIMG-20241122-WA003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0786" b="10786"/>
          <a:stretch>
            <a:fillRect/>
          </a:stretch>
        </p:blipFill>
        <p:spPr>
          <a:xfrm>
            <a:off x="8365046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3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1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9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Name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*f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Add description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7979_1*b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79_1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62.85&quot;,&quot;top&quot;:&quot;118.75&quot;,&quot;width&quot;:&quot;459.25&quot;,&quot;height&quot;:&quot;265.1&quot;}"/>
  <p:tag name="KSO_WM_SLIDE_ID" val="custom2023797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LAYOUT" val="a_b_f"/>
  <p:tag name="KSO_WM_SLIDE_LAYOUT_CNT" val="1_1_1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 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7979_4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63_4*l_h_i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7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63_4*l_h_f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63_4*l_h_i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9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63_4*l_h_f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63_4*l_h_i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63_4*l_h_f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63_4*l_h_i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3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63_4*l_h_f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4.xml><?xml version="1.0" encoding="utf-8"?>
<p:tagLst xmlns:p="http://schemas.openxmlformats.org/presentationml/2006/main">
  <p:tag name="KSO_WM_SPECIAL_SOURCE" val="bdnull"/>
  <p:tag name="KSO_WM_SLIDE_ID" val="custom20237979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7979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7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2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2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2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2_2*l_h_f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2_2*l_h_a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797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5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7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1*f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Name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11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THANK YOU"/>
</p:tagLst>
</file>

<file path=ppt/tags/tag278.xml><?xml version="1.0" encoding="utf-8"?>
<p:tagLst xmlns:p="http://schemas.openxmlformats.org/presentationml/2006/main">
  <p:tag name="KSO_WM_SPECIAL_SOURCE" val="bdnull"/>
  <p:tag name="KSO_WM_SLIDE_CONTENT_AREA" val="{&quot;left&quot;:&quot;462.85&quot;,&quot;top&quot;:&quot;118.75&quot;,&quot;width&quot;:&quot;459.25&quot;,&quot;height&quot;:&quot;265.1&quot;}"/>
  <p:tag name="KSO_WM_SLIDE_ID" val="custom20237979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7979"/>
  <p:tag name="KSO_WM_SLIDE_LAYOUT" val="a_f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7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3877</ap:Words>
  <ap:Application>WPS Presentation</ap:Application>
  <ap:PresentationFormat>Widescreen</ap:PresentationFormat>
  <ap:Paragraphs>205</ap:Paragraphs>
  <ap:Slides>19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ap:HeadingPairs>
  <ap:TitlesOfParts>
    <vt:vector baseType="lpstr" size="40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Wingdings</vt:lpstr>
      <vt:lpstr>Charis SIL</vt:lpstr>
      <vt:lpstr>Segoe Print</vt:lpstr>
      <vt:lpstr>Crimson Text SemiBold</vt:lpstr>
      <vt:lpstr>Arial Nova</vt:lpstr>
      <vt:lpstr>Arial Narrow</vt:lpstr>
      <vt:lpstr>Algerian</vt:lpstr>
      <vt:lpstr>Agency FB</vt:lpstr>
      <vt:lpstr>Office Theme</vt:lpstr>
      <vt:lpstr>1_Office Theme</vt:lpstr>
      <vt:lpstr>2_Office Theme</vt:lpstr>
      <vt:lpstr>3_Office Theme</vt:lpstr>
      <vt:lpstr>4_Office Theme</vt:lpstr>
      <vt:lpstr>5_Office Theme</vt:lpstr>
      <vt:lpstr>Luxusimmobilien in Luanda Bay</vt:lpstr>
      <vt:lpstr>Contents </vt:lpstr>
      <vt:lpstr>Luxurious Residential Building</vt:lpstr>
      <vt:lpstr>Apartments and Penthouse Suites</vt:lpstr>
      <vt:lpstr>Building Infrastructure</vt:lpstr>
      <vt:lpstr>Parking Facilities</vt:lpstr>
      <vt:lpstr>Amenities</vt:lpstr>
      <vt:lpstr>Swimming Pools</vt:lpstr>
      <vt:lpstr>SPA &amp; Fitness Center</vt:lpstr>
      <vt:lpstr>Lounge Area</vt:lpstr>
      <vt:lpstr>Property Details</vt:lpstr>
      <vt:lpstr>Total Area</vt:lpstr>
      <vt:lpstr>Total Area</vt:lpstr>
      <vt:lpstr>Purchase Price</vt:lpstr>
      <vt:lpstr>Exclusive Investment Opportunity</vt:lpstr>
      <vt:lpstr>Unparalleled Location</vt:lpstr>
      <vt:lpstr>Luxury Living</vt:lpstr>
      <vt:lpstr>Contact Us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Luxusimmobilien in Luanda Bay</dc:title>
  <dc:creator>Benvindo Tambuila</dc:creator>
  <lastModifiedBy>Benvindo Tambuila</lastModifiedBy>
  <revision>1</revision>
  <dcterms:created xsi:type="dcterms:W3CDTF">2024-11-29T18:26:47.0000000Z</dcterms:created>
  <dcterms:modified xsi:type="dcterms:W3CDTF">2024-11-29T18:26:59.0000000Z</dcterms:modified>
  <keywords>, docId:D234A52900BFDC675862F9292A91185B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312E246A92844AE4A9B42037FB689BD4_11</vt:lpwstr>
  </property>
  <property fmtid="{D5CDD505-2E9C-101B-9397-08002B2CF9AE}" pid="3" name="KSOProductBuildVer">
    <vt:lpwstr>2057-12.2.0.18911</vt:lpwstr>
  </property>
</Properties>
</file>