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9"/>
  </p:notesMasterIdLst>
  <p:sldIdLst>
    <p:sldId id="257" r:id="rId8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embeddedFontLs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Charis SIL" panose="02000500060000020004" charset="0"/>
      <p:regular r:id="rId35"/>
    </p:embeddedFont>
    <p:embeddedFont>
      <p:font typeface="Crimson Text SemiBold" charset="0"/>
      <p:bold r:id="rId36"/>
    </p:embeddedFont>
    <p:embeddedFont>
      <p:font typeface="Calibri Light" panose="020F030202020403020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7.xml"/><Relationship Id="rId7" Type="http://schemas.openxmlformats.org/officeDocument/2006/relationships/image" Target="../media/image8.png"/><Relationship Id="rId6" Type="http://schemas.openxmlformats.org/officeDocument/2006/relationships/tags" Target="../tags/tag26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tags" Target="../tags/tag64.xml"/><Relationship Id="rId4" Type="http://schemas.openxmlformats.org/officeDocument/2006/relationships/image" Target="../media/image1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" y="0"/>
            <a:ext cx="12169827" cy="6858000"/>
          </a:xfrm>
          <a:prstGeom prst="rect">
            <a:avLst/>
          </a:prstGeom>
        </p:spPr>
      </p:pic>
      <p:pic>
        <p:nvPicPr>
          <p:cNvPr id="10" name="图片 9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9" name="署名"/>
          <p:cNvSpPr>
            <a:spLocks noGrp="1"/>
          </p:cNvSpPr>
          <p:nvPr>
            <p:ph type="body" idx="3" hasCustomPrompt="1"/>
            <p:custDataLst>
              <p:tags r:id="rId7"/>
            </p:custDataLst>
          </p:nvPr>
        </p:nvSpPr>
        <p:spPr>
          <a:xfrm>
            <a:off x="8994711" y="4309110"/>
            <a:ext cx="2158430" cy="51170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8"/>
            </p:custDataLst>
          </p:nvPr>
        </p:nvSpPr>
        <p:spPr>
          <a:xfrm>
            <a:off x="5984875" y="3815715"/>
            <a:ext cx="5229860" cy="429260"/>
          </a:xfrm>
          <a:prstGeom prst="rect">
            <a:avLst/>
          </a:prstGeom>
          <a:noFill/>
        </p:spPr>
        <p:txBody>
          <a:bodyPr wrap="square" lIns="0" tIns="0" rIns="71755" bIns="0" rtlCol="0" anchor="t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1400" b="0" i="0" u="none" strike="noStrike" kern="1200" cap="none" spc="0" normalizeH="0" baseline="0" noProof="1" dirty="0" err="1">
                <a:solidFill>
                  <a:schemeClr val="accent1">
                    <a:lumMod val="7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1" hasCustomPrompt="1"/>
            <p:custDataLst>
              <p:tags r:id="rId9"/>
            </p:custDataLst>
          </p:nvPr>
        </p:nvSpPr>
        <p:spPr>
          <a:xfrm>
            <a:off x="4284980" y="984885"/>
            <a:ext cx="6929755" cy="28308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/>
          <a:stretch>
            <a:fillRect/>
          </a:stretch>
        </p:blipFill>
        <p:spPr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 descr="3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76915" y="1054100"/>
            <a:ext cx="642620" cy="335915"/>
          </a:xfrm>
          <a:prstGeom prst="rect">
            <a:avLst/>
          </a:prstGeom>
        </p:spPr>
      </p:pic>
      <p:pic>
        <p:nvPicPr>
          <p:cNvPr id="37" name="图片 36" descr="36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90230" y="3277235"/>
            <a:ext cx="448945" cy="234950"/>
          </a:xfrm>
          <a:prstGeom prst="rect">
            <a:avLst/>
          </a:prstGeom>
        </p:spPr>
      </p:pic>
      <p:pic>
        <p:nvPicPr>
          <p:cNvPr id="9" name="图片 8" descr="gg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24185" y="4663440"/>
            <a:ext cx="819150" cy="1224915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88669" y="835660"/>
            <a:ext cx="7602039" cy="1198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6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effectLst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75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  <a14:imgEffect>
                      <a14:saturation sat="1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2182475" cy="6858000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09485" y="2189480"/>
            <a:ext cx="780415" cy="897255"/>
          </a:xfrm>
          <a:prstGeom prst="rect">
            <a:avLst/>
          </a:prstGeom>
        </p:spPr>
      </p:pic>
      <p:pic>
        <p:nvPicPr>
          <p:cNvPr id="10" name="图片 9" descr="36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64320" y="1170305"/>
            <a:ext cx="642620" cy="335915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02309" y="2189480"/>
            <a:ext cx="6804480" cy="194881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en-US" baseline="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800397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9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799087" cy="864000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24" cy="6858000"/>
          </a:xfrm>
          <a:prstGeom prst="rect">
            <a:avLst/>
          </a:prstGeom>
        </p:spPr>
      </p:pic>
      <p:pic>
        <p:nvPicPr>
          <p:cNvPr id="9" name="图片 8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8" name="署名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8976049" y="4321810"/>
            <a:ext cx="2177091" cy="48656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5059680" y="2042795"/>
            <a:ext cx="6155055" cy="2093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8.xml"/><Relationship Id="rId20" Type="http://schemas.openxmlformats.org/officeDocument/2006/relationships/tags" Target="../tags/tag7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image" Target="../media/image9.png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9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2" Type="http://schemas.openxmlformats.org/officeDocument/2006/relationships/theme" Target="../theme/theme3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9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2" Type="http://schemas.openxmlformats.org/officeDocument/2006/relationships/theme" Target="../theme/theme4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9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2" Type="http://schemas.openxmlformats.org/officeDocument/2006/relationships/theme" Target="../theme/theme5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9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2" Type="http://schemas.openxmlformats.org/officeDocument/2006/relationships/theme" Target="../theme/theme6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Klicken Sie hier, um den Master-Titelstil zu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4.xml"/><Relationship Id="rId4" Type="http://schemas.openxmlformats.org/officeDocument/2006/relationships/image" Target="../media/image10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image" Target="../media/image11.jpeg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0" Type="http://schemas.openxmlformats.org/officeDocument/2006/relationships/slideLayout" Target="../slideLayouts/slideLayout24.xml"/><Relationship Id="rId1" Type="http://schemas.openxmlformats.org/officeDocument/2006/relationships/tags" Target="../tags/tag22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image" Target="../media/image22.jpeg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image" Target="../media/image24.jpeg"/><Relationship Id="rId4" Type="http://schemas.openxmlformats.org/officeDocument/2006/relationships/tags" Target="../tags/tag236.xml"/><Relationship Id="rId3" Type="http://schemas.openxmlformats.org/officeDocument/2006/relationships/image" Target="../media/image23.jpeg"/><Relationship Id="rId2" Type="http://schemas.openxmlformats.org/officeDocument/2006/relationships/tags" Target="../tags/tag235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47.xml"/><Relationship Id="rId16" Type="http://schemas.openxmlformats.org/officeDocument/2006/relationships/image" Target="../media/image19.jpeg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9.xml"/><Relationship Id="rId2" Type="http://schemas.openxmlformats.org/officeDocument/2006/relationships/image" Target="../media/image25.png"/><Relationship Id="rId1" Type="http://schemas.openxmlformats.org/officeDocument/2006/relationships/tags" Target="../tags/tag24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image" Target="../media/image26.jpeg"/><Relationship Id="rId2" Type="http://schemas.openxmlformats.org/officeDocument/2006/relationships/tags" Target="../tags/tag251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6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image" Target="../media/image27.jpeg"/><Relationship Id="rId4" Type="http://schemas.openxmlformats.org/officeDocument/2006/relationships/tags" Target="../tags/tag263.xml"/><Relationship Id="rId3" Type="http://schemas.openxmlformats.org/officeDocument/2006/relationships/image" Target="../media/image20.jpeg"/><Relationship Id="rId2" Type="http://schemas.openxmlformats.org/officeDocument/2006/relationships/tags" Target="../tags/tag262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74.xml"/><Relationship Id="rId16" Type="http://schemas.openxmlformats.org/officeDocument/2006/relationships/image" Target="../media/image28.jpeg"/><Relationship Id="rId15" Type="http://schemas.openxmlformats.org/officeDocument/2006/relationships/tags" Target="../tags/tag273.xml"/><Relationship Id="rId14" Type="http://schemas.openxmlformats.org/officeDocument/2006/relationships/tags" Target="../tags/tag272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tags" Target="../tags/tag2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5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78.xml"/><Relationship Id="rId3" Type="http://schemas.openxmlformats.org/officeDocument/2006/relationships/image" Target="../media/image30.jpeg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144.xml"/><Relationship Id="rId1" Type="http://schemas.openxmlformats.org/officeDocument/2006/relationships/tags" Target="../tags/tag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12.jpeg"/><Relationship Id="rId4" Type="http://schemas.openxmlformats.org/officeDocument/2006/relationships/tags" Target="../tags/tag149.xml"/><Relationship Id="rId3" Type="http://schemas.openxmlformats.org/officeDocument/2006/relationships/image" Target="../media/image11.jpeg"/><Relationship Id="rId2" Type="http://schemas.openxmlformats.org/officeDocument/2006/relationships/tags" Target="../tags/tag148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60.xml"/><Relationship Id="rId16" Type="http://schemas.openxmlformats.org/officeDocument/2006/relationships/image" Target="../media/image13.jpeg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../media/image14.jpe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image" Target="../media/image14.jpeg"/><Relationship Id="rId6" Type="http://schemas.openxmlformats.org/officeDocument/2006/relationships/tags" Target="../tags/tag177.xml"/><Relationship Id="rId5" Type="http://schemas.openxmlformats.org/officeDocument/2006/relationships/image" Target="../media/image16.jpeg"/><Relationship Id="rId4" Type="http://schemas.openxmlformats.org/officeDocument/2006/relationships/tags" Target="../tags/tag176.xml"/><Relationship Id="rId3" Type="http://schemas.openxmlformats.org/officeDocument/2006/relationships/image" Target="../media/image15.jpeg"/><Relationship Id="rId2" Type="http://schemas.openxmlformats.org/officeDocument/2006/relationships/tags" Target="../tags/tag175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9.xml"/><Relationship Id="rId2" Type="http://schemas.openxmlformats.org/officeDocument/2006/relationships/image" Target="../media/image17.jpeg"/><Relationship Id="rId1" Type="http://schemas.openxmlformats.org/officeDocument/2006/relationships/tags" Target="../tags/tag18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8.jpe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image" Target="../media/image20.jpeg"/><Relationship Id="rId4" Type="http://schemas.openxmlformats.org/officeDocument/2006/relationships/tags" Target="../tags/tag205.xml"/><Relationship Id="rId3" Type="http://schemas.openxmlformats.org/officeDocument/2006/relationships/image" Target="../media/image19.jpeg"/><Relationship Id="rId2" Type="http://schemas.openxmlformats.org/officeDocument/2006/relationships/tags" Target="../tags/tag204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16.xml"/><Relationship Id="rId16" Type="http://schemas.openxmlformats.org/officeDocument/2006/relationships/image" Target="../media/image21.jpeg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3.xml"/></Relationships>
</file>

<file path=ppt/slides/slide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8994711" y="4309110"/>
            <a:ext cx="2158430" cy="511706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6769735" y="6238240"/>
            <a:ext cx="5229860" cy="429260"/>
          </a:xfrm>
        </p:spPr>
        <p:txBody>
          <a:bodyPr/>
          <a:lstStyle/>
          <a:p>
            <a:r>
              <a:rPr lang="de-DE" altLang="en-US" sz="2400" b="1">
                <a:latin typeface="Calibri" panose="020F0502020204030204" charset="0"/>
              </a:rPr>
              <a:t>Kontinentale Kapitalverbindung</a:t>
            </a:r>
            <a:endParaRPr lang="de-DE" altLang="en-US" sz="2400" b="1">
              <a:latin typeface="Calibri" panose="020F050202020403020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3640455" y="300355"/>
            <a:ext cx="7955915" cy="2830830"/>
          </a:xfrm>
        </p:spPr>
        <p:txBody>
          <a:bodyPr/>
          <a:lstStyle/>
          <a:p>
            <a:r>
              <a:rPr lang="en-US" altLang="zh-CN" dirty="0"/>
              <a:t>Luxusimmobilien in der Bucht von Luanda</a:t>
            </a:r>
            <a:endParaRPr lang="en-US" altLang="zh-CN" dirty="0"/>
          </a:p>
        </p:txBody>
      </p:sp>
      <p:pic>
        <p:nvPicPr>
          <p:cNvPr id="2" name="Picture 1" descr="Design ohne Titel (2)"/>
          <p:cNvPicPr>
            <a:picLocks noChangeAspect="1"/>
          </p:cNvPicPr>
          <p:nvPr/>
        </p:nvPicPr>
        <p:blipFill>
          <a:blip r:embed="rId4">
            <a:alphaModFix amt="80000"/>
            <a:lum bright="-18000"/>
          </a:blip>
          <a:stretch>
            <a:fillRect/>
          </a:stretch>
        </p:blipFill>
        <p:spPr>
          <a:xfrm>
            <a:off x="281305" y="1188085"/>
            <a:ext cx="5366385" cy="52946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Lounge-Bereich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1600"/>
              <a:t>Elegantes Mobiliar</a:t>
            </a:r>
            <a:endParaRPr lang="zh-CN" altLang="en-US" sz="1600"/>
          </a:p>
          <a:p>
            <a:pPr lvl="1"/>
            <a:r>
              <a:rPr lang="zh-CN" altLang="en-US" sz="1400"/>
              <a:t>Plüschige Sitzgelegenheiten und ein raffiniertes Dekor schaffen ein elegantes Ambiente.</a:t>
            </a:r>
            <a:endParaRPr lang="zh-CN" altLang="en-US" sz="1400"/>
          </a:p>
          <a:p>
            <a:r>
              <a:rPr lang="zh-CN" altLang="en-US" sz="1600"/>
              <a:t>Panoramablicke</a:t>
            </a:r>
            <a:endParaRPr lang="zh-CN" altLang="en-US" sz="1600"/>
          </a:p>
          <a:p>
            <a:pPr lvl="1"/>
            <a:r>
              <a:rPr lang="zh-CN" altLang="en-US" sz="1400"/>
              <a:t>Vom Boden bis zur Decke reichende Fenster bieten atemberaubende Ausblicke auf die Bucht von Luanda.</a:t>
            </a:r>
            <a:endParaRPr lang="zh-CN" altLang="en-US" sz="1400"/>
          </a:p>
          <a:p>
            <a:r>
              <a:rPr lang="zh-CN" altLang="en-US" sz="1600"/>
              <a:t>Exklusiver Zugang</a:t>
            </a:r>
            <a:endParaRPr lang="zh-CN" altLang="en-US" sz="1600"/>
          </a:p>
          <a:p>
            <a:pPr lvl="1"/>
            <a:r>
              <a:rPr lang="zh-CN" altLang="en-US" sz="1400"/>
              <a:t>Der den Bewohnern vorbehaltene Lounge-Bereich bietet einen privaten, ruhigen Rückzugsort.</a:t>
            </a:r>
            <a:endParaRPr lang="zh-CN" altLang="en-US" sz="1400"/>
          </a:p>
        </p:txBody>
      </p:sp>
      <p:pic>
        <p:nvPicPr>
          <p:cNvPr id="5" name="Picture 4" descr="IMG-20240729-WA0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2365" y="3603625"/>
            <a:ext cx="4589780" cy="3061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Details zur Immobilie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>
            <a:off x="633684" y="940067"/>
            <a:ext cx="3486150" cy="3560445"/>
          </a:xfrm>
          <a:prstGeom prst="parallelogram">
            <a:avLst>
              <a:gd name="adj" fmla="val 1786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5465" y="279919"/>
            <a:ext cx="5410020" cy="1315580"/>
          </a:xfrm>
        </p:spPr>
        <p:txBody>
          <a:bodyPr wrap="square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Gesamtfläche</a:t>
            </a:r>
            <a:endParaRPr lang="en-US" spc="0" dirty="0">
              <a:latin typeface="+mj-lt"/>
            </a:endParaRPr>
          </a:p>
        </p:txBody>
      </p:sp>
      <p:pic>
        <p:nvPicPr>
          <p:cNvPr id="19" name="图片 18" descr="G:/Meine Ablage/Negócios em África/Projectos Angola/Edificio ilha luanda lote 39/IMG-20241122-WA0036.jpgIMG-20241122-WA003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9485" b="9485"/>
          <a:stretch>
            <a:fillRect/>
          </a:stretch>
        </p:blipFill>
        <p:spPr>
          <a:xfrm>
            <a:off x="977128" y="1453247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354280" y="3198835"/>
            <a:ext cx="5256686" cy="858988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Die Immobilie bietet mit einer großzügigen Gesamtfläche von 1.200 Quadratmetern reichlich Platz für luxuriöses Wohnen.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356821" y="2687593"/>
            <a:ext cx="5256686" cy="471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1.200 Quadratmeter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354280" y="4790988"/>
            <a:ext cx="5256686" cy="858988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Das Anwesen befindet sich auf einem weitläufigen Grundstück, das Privatsphäre und Platz für Außenanlagen bietet.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354280" y="4283556"/>
            <a:ext cx="5256686" cy="471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accent1"/>
                </a:solidFill>
                <a:latin typeface="+mj-lt"/>
              </a:rPr>
              <a:t>Ausgedehnte Grundstücke</a:t>
            </a:r>
            <a:endParaRPr lang="en-US" sz="24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613520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Gesamtfläche</a:t>
            </a:r>
            <a:endParaRPr lang="en-US" spc="0" dirty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5d96a2b1-ea9d-49d7-84c4-1e2cf5cb1a97-720x650.jpeg5d96a2b1-ea9d-49d7-84c4-1e2cf5cb1a97-720x65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6523" r="6523"/>
          <a:stretch>
            <a:fillRect/>
          </a:stretch>
        </p:blipFill>
        <p:spPr>
          <a:xfrm>
            <a:off x="5585927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95401" y="277502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Der flexible Grundriss ermöglicht eine individuelle Anpassung an die Vorlieben und den Lebensstil des Eigentümers.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5401" y="215093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Flexibles Layout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Anschaffungspreis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/Meine Ablage/Negócios em África/Projectos Angola/Complexo Comercial e Industrial Luanda/expaning market.jpgexpaning marke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5073" b="507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Edificio ilha luanda lote 39/IMG-20241122-WA0025.jpgIMG-20241122-WA00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520" b="11520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Luxuriöse Immobilien mit atemberaubendem Meerblick in der Bucht von Luanda.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9.155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m²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Gesamtfläche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Exklusive Residenzen am Wasser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Geschlossene Wohnanlage mit Einrichtungen und Dienstleistungen von Weltklasse.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Premium-Annehmlichkeiten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Maßgeschneiderte Zahlungspläne, die Ihren Investitionsbedürfnissen entsprechen.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Kaufpreis: 180.000.000 USD.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Flexible Finanzierungsmöglichkeiten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Angola/Edificio ilha luanda lote 39/IMG-20241122-WA0037.jpgIMG-20241122-WA0037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350" b="11350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195579" y="422275"/>
            <a:ext cx="6804480" cy="1948815"/>
          </a:xfrm>
        </p:spPr>
        <p:txBody>
          <a:bodyPr/>
          <a:lstStyle/>
          <a:p>
            <a:r>
              <a:rPr lang="en-US" dirty="0"/>
              <a:t>Exklusive Investitionsgelegenheit</a:t>
            </a:r>
            <a:endParaRPr lang="en-US" dirty="0"/>
          </a:p>
        </p:txBody>
      </p:sp>
      <p:pic>
        <p:nvPicPr>
          <p:cNvPr id="3" name="Picture 2" descr="Design ohne Tit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867910" y="1395095"/>
            <a:ext cx="6616700" cy="5293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/Meine Ablage/Negócios em África/Projectos Angola/Edificio ilha luanda lote 39/Ilha de Luanda.jpgIlha de Luand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420" r="7420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Einzigartiger Standort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Das Hotel liegt im Herzen der Bucht von Luanda und bietet einen herrlichen Blick auf das Meer.</a:t>
            </a:r>
            <a:endParaRPr lang="en-US" sz="11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Erstklassiges Hafengebiet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Luxuriöse Einrichtungen wie Privatstrand, Yachthafen und erstklassige Restaurants.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Gehobene Annehmlichkeiten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Die schnell wachsende Wirtschaft Luandas bietet eine einzigartige Investitionsmöglichkeit.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Aufstrebender Markt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7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Luxuriöses Wohnen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IMG-20240729-WA0007.jpgIMG-20240729-WA000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231" b="623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Edificio ilha luanda lote 39/IMG-20240729-WA0006.jpgIMG-20240729-WA00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068" b="1106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Elegante High-End-Apartments mit atemberaubendem Meerblick.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Exquisite Residenzen am Wasser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Umfassende Einrichtungen vor Ort für einen erstklassigen Lebensstil.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Unvergleichliche Annehmlichkeiten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Das Hotel liegt im Herzen des prestigeträchtigen Viertels von Luanda Bay.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Erstklassiger Standort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Edificio ilha luanda lote 39\IMG-20240729-WA0004.jpgIMG-20240729-WA000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231" b="623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Kontakt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Luxus-Immobilien</a:t>
            </a:r>
            <a:endParaRPr lang="zh-CN" altLang="en-US"/>
          </a:p>
          <a:p>
            <a:pPr lvl="1"/>
            <a:r>
              <a:rPr lang="zh-CN" altLang="en-US"/>
              <a:t>Entdecken Sie unser exklusives Angebot an hochwertigen Immobilien in der Luanda-Bucht.</a:t>
            </a:r>
            <a:endParaRPr lang="zh-CN" altLang="en-US"/>
          </a:p>
          <a:p>
            <a:r>
              <a:rPr lang="zh-CN" altLang="en-US"/>
              <a:t>Persönliche Beratung</a:t>
            </a:r>
            <a:endParaRPr lang="zh-CN" altLang="en-US"/>
          </a:p>
          <a:p>
            <a:pPr lvl="1"/>
            <a:r>
              <a:rPr lang="zh-CN" altLang="en-US"/>
              <a:t>Sprechen Sie mit unseren Experten, um Ihre Traumimmobilie zu finden.</a:t>
            </a:r>
            <a:endParaRPr lang="zh-CN" altLang="en-US"/>
          </a:p>
          <a:p>
            <a:r>
              <a:rPr lang="zh-CN" altLang="en-US"/>
              <a:t>Sichere Investition</a:t>
            </a:r>
            <a:endParaRPr lang="zh-CN" altLang="en-US"/>
          </a:p>
          <a:p>
            <a:pPr lvl="1"/>
            <a:r>
              <a:rPr lang="zh-CN" altLang="en-US"/>
              <a:t>Investieren Sie in den florierenden Immobilienmarkt der Luanda-Bucht.</a:t>
            </a:r>
            <a:endParaRPr lang="zh-CN" altLang="en-US"/>
          </a:p>
        </p:txBody>
      </p:sp>
      <p:pic>
        <p:nvPicPr>
          <p:cNvPr id="5" name="Picture 4" descr="Contact Inform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5610" y="2896870"/>
            <a:ext cx="2876550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9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7190740" y="6120765"/>
            <a:ext cx="4641850" cy="486410"/>
          </a:xfrm>
        </p:spPr>
        <p:txBody>
          <a:bodyPr>
            <a:noAutofit/>
          </a:bodyPr>
          <a:lstStyle/>
          <a:p>
            <a:r>
              <a:rPr lang="de-DE" altLang="en-US" sz="2800">
                <a:latin typeface="Calibri" panose="020F0502020204030204" charset="0"/>
              </a:rPr>
              <a:t>Kontinentale Kapitalverbindung</a:t>
            </a:r>
            <a:endParaRPr lang="de-DE" altLang="en-US" sz="2800">
              <a:latin typeface="Calibri" panose="020F050202020403020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5059680" y="2042795"/>
            <a:ext cx="6155055" cy="2093595"/>
          </a:xfrm>
        </p:spPr>
        <p:txBody>
          <a:bodyPr/>
          <a:lstStyle/>
          <a:p>
            <a:r>
              <a:rPr 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Dankeschön</a:t>
            </a:r>
            <a:endParaRPr 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48030" y="4347210"/>
            <a:ext cx="609600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GB" sz="1400"/>
              <a:t>Nehmen Sie Kontakt auf und buchen Sie Ihren Besuch:Nelson </a:t>
            </a:r>
            <a:r>
              <a:rPr lang="en-US" altLang="en-US" sz="1400"/>
              <a:t>João </a:t>
            </a:r>
            <a:r>
              <a:rPr lang="en-US" altLang="en-GB" sz="1400"/>
              <a:t>DikílaProjekt- und Beziehungsmanager </a:t>
            </a:r>
            <a:r>
              <a:rPr lang="en-US" altLang="en-GB" sz="1400"/>
              <a:t>Continental Capital Connect</a:t>
            </a:r>
            <a:endParaRPr lang="en-US" altLang="en-GB" sz="1400"/>
          </a:p>
          <a:p>
            <a:r>
              <a:rPr lang="en-US" altLang="en-GB" sz="1400"/>
              <a:t>Telefon: [+244 926 018 253]</a:t>
            </a:r>
            <a:endParaRPr lang="en-US" altLang="en-GB" sz="1400"/>
          </a:p>
          <a:p>
            <a:r>
              <a:rPr lang="en-US" altLang="en-GB" sz="1400"/>
              <a:t>E-Mail: [joao.dikila@continentalcapitalconnect.com]</a:t>
            </a:r>
            <a:endParaRPr lang="en-US" altLang="en-GB" sz="1400"/>
          </a:p>
          <a:p>
            <a:r>
              <a:rPr lang="en-US" altLang="en-GB" sz="1400"/>
              <a:t>Lassen Sie sich diese einzigartige Investitionsmöglichkeit nicht entgehen!</a:t>
            </a:r>
            <a:endParaRPr lang="en-US" altLang="en-GB" sz="1400"/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" y="5586095"/>
            <a:ext cx="1059180" cy="10642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88669" y="835660"/>
            <a:ext cx="7602039" cy="1198880"/>
          </a:xfrm>
        </p:spPr>
        <p:txBody>
          <a:bodyPr/>
          <a:lstStyle/>
          <a:p>
            <a:r>
              <a:rPr lang="en-US"/>
              <a:t>Inhalt </a:t>
            </a:r>
            <a:endParaRPr lang="en-US"/>
          </a:p>
        </p:txBody>
      </p:sp>
      <p:sp>
        <p:nvSpPr>
          <p:cNvPr id="3" name="序号"/>
          <p:cNvSpPr txBox="1"/>
          <p:nvPr>
            <p:custDataLst>
              <p:tags r:id="rId2"/>
            </p:custDataLst>
          </p:nvPr>
        </p:nvSpPr>
        <p:spPr>
          <a:xfrm>
            <a:off x="1457960" y="319786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01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6" name="标题"/>
          <p:cNvSpPr txBox="1"/>
          <p:nvPr>
            <p:custDataLst>
              <p:tags r:id="rId3"/>
            </p:custDataLst>
          </p:nvPr>
        </p:nvSpPr>
        <p:spPr>
          <a:xfrm>
            <a:off x="2120265" y="305752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Luxuriöses Wohngebäude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8" name="序号"/>
          <p:cNvSpPr txBox="1"/>
          <p:nvPr>
            <p:custDataLst>
              <p:tags r:id="rId4"/>
            </p:custDataLst>
          </p:nvPr>
        </p:nvSpPr>
        <p:spPr>
          <a:xfrm>
            <a:off x="1457960" y="428625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03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0" name="标题"/>
          <p:cNvSpPr txBox="1"/>
          <p:nvPr>
            <p:custDataLst>
              <p:tags r:id="rId5"/>
            </p:custDataLst>
          </p:nvPr>
        </p:nvSpPr>
        <p:spPr>
          <a:xfrm>
            <a:off x="2120265" y="414591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Details zur Immobilie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序号"/>
          <p:cNvSpPr txBox="1"/>
          <p:nvPr>
            <p:custDataLst>
              <p:tags r:id="rId6"/>
            </p:custDataLst>
          </p:nvPr>
        </p:nvSpPr>
        <p:spPr>
          <a:xfrm>
            <a:off x="6184083" y="319786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02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3" name="标题"/>
          <p:cNvSpPr txBox="1"/>
          <p:nvPr>
            <p:custDataLst>
              <p:tags r:id="rId7"/>
            </p:custDataLst>
          </p:nvPr>
        </p:nvSpPr>
        <p:spPr>
          <a:xfrm>
            <a:off x="6846570" y="305752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Annehmlichkeiten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8" name="序号"/>
          <p:cNvSpPr txBox="1"/>
          <p:nvPr>
            <p:custDataLst>
              <p:tags r:id="rId8"/>
            </p:custDataLst>
          </p:nvPr>
        </p:nvSpPr>
        <p:spPr>
          <a:xfrm>
            <a:off x="6184083" y="428625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04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9" name="标题"/>
          <p:cNvSpPr txBox="1"/>
          <p:nvPr>
            <p:custDataLst>
              <p:tags r:id="rId9"/>
            </p:custDataLst>
          </p:nvPr>
        </p:nvSpPr>
        <p:spPr>
          <a:xfrm>
            <a:off x="6846570" y="414591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Exklusive Investitionsgelegenheit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Luxuriöses Wohngebäude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Wohnungen und Penthouse-Suiten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/Meine Ablage/Negócios em África/Projectos Angola/Edificio ilha luanda lote 39/IMG-20241122-WA0036.jpgIMG-20241122-WA003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8346" b="283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lote 39\IMG-20240729-WA0010.jpgIMG-20240729-WA00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231" b="62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405" y="4199890"/>
            <a:ext cx="3113405" cy="19989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Das Angebot reicht von 1-Schlafzimmer- bis 4-Schlafzimmer-Wohnungen.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51 Wohnungen: T1, T2 und T3 mit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großzügigen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Terrassen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und herrlichen Ausblicken.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3 Suiten im Penthouse: Cada uma com piscina privada 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mobiliário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exclusivo.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405" y="3405505"/>
            <a:ext cx="3113405" cy="61023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Geräumige Layouts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520" y="4082415"/>
            <a:ext cx="3113405" cy="21164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Ausgestattet mit hochwertigen Materialien und modernem Design.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 andares com arquitetura moderna.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Fornecimento de energia: Dois geradores garantem eletricidade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contínua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Wasserversorgung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: Autarke und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sichere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Infrastruktur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520" y="3405505"/>
            <a:ext cx="3113405" cy="6013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High-End-Ausführungen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Mit Blick auf die atemberaubende Küstenlinie der Luanda-Bucht.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komplette Infrastruktur und Komfort der Spitzenklasse.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855" y="3390900"/>
            <a:ext cx="3113405" cy="62420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Panoramablicke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Angola/Edificio ilha luanda lote 39/IMG-20240817-WA0015-720x650.jpgIMG-20240817-WA0015-720x65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7665" b="17665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Gebäude-Infrastruktur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/Meine Ablage/Negócios em África/Projectos Angola/Edificio ilha luanda lote 39/IMG-20240729-WA0000-1.jpgIMG-20240729-WA0000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5597" b="35597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Dazu gehören ein hochmodernes Fitnesscenter, ein Swimmingpool und ein Concierge-Service.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Hochwertige Annehmlichkeiten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Verwendung von erneuerbaren Energiequellen und umweltfreundlichen Baumaterialien.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Nachhaltiges Design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 unmittelbarer Nähe zu Einkaufsmöglichkeiten, Restaurants und Verkehrsknotenpunkten.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Günstiger Standort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Parkmöglichkeiten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/Meine Ablage/Negócios em África/Projectos Angola/Edificio ilha luanda lote 39/parking secure.jpgparking secur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78" r="1278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/Meine Ablage/Negócios em África/Projectos Angola/Edificio ilha luanda lote 39/IMG-20241122-WA0038.jpgIMG-20241122-WA003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9677" b="9677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/Meine Ablage/Negócios em África/Projectos Angola/Edificio ilha luanda lote 39/IMG-20240729-WA0000-1.jpgIMG-20240729-WA0000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0595" b="20595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Geräumige Tiefgarage mit ausgewiesenen Stellplätzen für die Bewohner.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Ausreichend Parkplätze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24/7 Überwachung und kontrollierter Zugang zum Parkplatz.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7463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Sicheres Parken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Eigene Besucherparkplätze für die Unterbringung von Gästen.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Parken für Besucher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Annehmlichkeiten</a:t>
            </a:r>
            <a:endParaRPr lang="en-US" dirty="0"/>
          </a:p>
        </p:txBody>
      </p:sp>
      <p:pic>
        <p:nvPicPr>
          <p:cNvPr id="3" name="Picture 2" descr="4 view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000">
            <a:off x="5079365" y="1191895"/>
            <a:ext cx="6313170" cy="5085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Schwimmbäder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Edificio ilha luanda lote 39\IMG-20241122-WA0032.jpgIMG-20241122-WA003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0656" b="20656"/>
          <a:stretch>
            <a:fillRect/>
          </a:stretch>
        </p:blipFill>
        <p:spPr>
          <a:xfrm>
            <a:off x="4752975" y="602615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Atemberaubende Infinity-Pools mit Meerblick für luxuriöse Entspannung.</a:t>
            </a:r>
            <a:endParaRPr lang="en-US" sz="1300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Unendliche Pools</a:t>
            </a:r>
            <a:endParaRPr lang="en-US" sz="22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7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Schwimmbecken für Fitnessbegeisterte, die ihre Routine aufrechterhalten wollen.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Runden-Pools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Spezielle Kinderbecken für ein familienfreundliches Vergnügen.</a:t>
            </a:r>
            <a:endParaRPr lang="en-US" sz="1300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Kinderpools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SPA &amp; Fitness-Center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IMG-20241122-WA0037.jpgIMG-20241122-WA003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1350" b="11350"/>
          <a:stretch>
            <a:fillRect/>
          </a:stretch>
        </p:blipFill>
        <p:spPr>
          <a:xfrm>
            <a:off x="4579465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lote 39\IMG-20240729-WA0007.jpgIMG-20240729-WA000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231" b="62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Lassen Sie sich mit wohltuenden Massagen und verjüngenden Gesichtsbehandlungen verwöhnen.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Entspannende Spa-Behandlungen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Vollständig ausgestatteter Fitnessraum mit modernsten Trainingsgeräten.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Hochmoderne Fitnesseinrichtungen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Friedliche Räume für Achtsamkeit und Wellness-Praktiken.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Yoga- und Meditationsstudios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Edificio ilha luanda lote 39\IMG-20241122-WA0030.jpgIMG-20241122-WA003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0786" b="10786"/>
          <a:stretch>
            <a:fillRect/>
          </a:stretch>
        </p:blipFill>
        <p:spPr>
          <a:xfrm>
            <a:off x="8365046" y="130342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02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03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0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1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16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1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2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29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Name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7979_1*f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Add description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7979_1*b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7979_1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SPECIAL_SOURCE" val="bdnull"/>
  <p:tag name="KSO_WM_TEMPLATE_THUMBS_INDEX" val="1、11"/>
  <p:tag name="KSO_WM_SLIDE_CONTENT_AREA" val="{&quot;left&quot;:&quot;462.85&quot;,&quot;top&quot;:&quot;118.75&quot;,&quot;width&quot;:&quot;459.25&quot;,&quot;height&quot;:&quot;265.1&quot;}"/>
  <p:tag name="KSO_WM_SLIDE_ID" val="custom2023797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LAYOUT" val="a_b_f"/>
  <p:tag name="KSO_WM_SLIDE_LAYOUT_CNT" val="1_1_1"/>
</p:tagLst>
</file>

<file path=ppt/tags/tag135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 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7979_4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0263_4*l_h_i*1_1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7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0263_4*l_h_f*1_1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8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0263_4*l_h_i*1_3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9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0263_4*l_h_f*1_3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0263_4*l_h_i*1_2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0263_4*l_h_f*1_2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2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0263_4*l_h_i*1_4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3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0263_4*l_h_f*1_4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4.xml><?xml version="1.0" encoding="utf-8"?>
<p:tagLst xmlns:p="http://schemas.openxmlformats.org/presentationml/2006/main">
  <p:tag name="KSO_WM_SPECIAL_SOURCE" val="bdnull"/>
  <p:tag name="KSO_WM_SLIDE_ID" val="custom20237979_4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7979"/>
  <p:tag name="KSO_WM_SLIDE_LAYOUT" val="a_l"/>
  <p:tag name="KSO_WM_SLIDE_LAYOUT_CNT" val="1_1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6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6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7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7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7.xml><?xml version="1.0" encoding="utf-8"?>
<p:tagLst xmlns:p="http://schemas.openxmlformats.org/presentationml/2006/main">
  <p:tag name="KSO_WM_TEMPLATE_CATEGORY" val="custom"/>
  <p:tag name="KSO_WM_TEMPLATE_INDEX" val="20237979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21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69_1*i*1"/>
  <p:tag name="KSO_WM_TEMPLATE_CATEGORY" val="custom"/>
  <p:tag name="KSO_WM_TEMPLATE_INDEX" val="20238269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9"/>
  <p:tag name="KSO_WM_UNIT_ID" val="custom20238269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22.xml><?xml version="1.0" encoding="utf-8"?>
<p:tagLst xmlns:p="http://schemas.openxmlformats.org/presentationml/2006/main">
  <p:tag name="KSO_WM_UNIT_VALUE" val="1287*11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9_1*d*1"/>
  <p:tag name="KSO_WM_TEMPLATE_CATEGORY" val="custom"/>
  <p:tag name="KSO_WM_TEMPLATE_INDEX" val="2023826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2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2_2*l_h_f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2_2*l_h_a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2_2*l_h_f*1_2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2_2*l_h_a*1_2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858*259.21"/>
  <p:tag name="KSO_WM_SLIDE_POSITION" val="500.435*211.50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69_1"/>
  <p:tag name="KSO_WM_SLIDE_ITEM_CNT" val="3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5_1*i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5"/>
  <p:tag name="KSO_WM_UNIT_ID" val="custom20238275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5_1*d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31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.6943*218.4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75_1"/>
  <p:tag name="KSO_WM_SLIDE_ITEM_CNT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7979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4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75.xml><?xml version="1.0" encoding="utf-8"?>
<p:tagLst xmlns:p="http://schemas.openxmlformats.org/presentationml/2006/main">
  <p:tag name="KSO_WM_TEMPLATE_CATEGORY" val="custom"/>
  <p:tag name="KSO_WM_TEMPLATE_INDEX" val="20237979"/>
</p:tagLst>
</file>

<file path=ppt/tags/tag276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7979_11*f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Name"/>
</p:tagLst>
</file>

<file path=ppt/tags/tag2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11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THANK YOU"/>
</p:tagLst>
</file>

<file path=ppt/tags/tag278.xml><?xml version="1.0" encoding="utf-8"?>
<p:tagLst xmlns:p="http://schemas.openxmlformats.org/presentationml/2006/main">
  <p:tag name="KSO_WM_SPECIAL_SOURCE" val="bdnull"/>
  <p:tag name="KSO_WM_SLIDE_CONTENT_AREA" val="{&quot;left&quot;:&quot;462.85&quot;,&quot;top&quot;:&quot;118.75&quot;,&quot;width&quot;:&quot;459.25&quot;,&quot;height&quot;:&quot;265.1&quot;}"/>
  <p:tag name="KSO_WM_SLIDE_ID" val="custom20237979_11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11"/>
  <p:tag name="KSO_WM_TAG_VERSION" val="3.0"/>
  <p:tag name="KSO_WM_BEAUTIFY_FLAG" val="#wm#"/>
  <p:tag name="KSO_WM_TEMPLATE_CATEGORY" val="custom"/>
  <p:tag name="KSO_WM_TEMPLATE_INDEX" val="20237979"/>
  <p:tag name="KSO_WM_SLIDE_LAYOUT" val="a_f"/>
  <p:tag name="KSO_WM_SLIDE_LAYOUT_CNT" val="1_1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7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77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7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8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9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3878</ap:Words>
  <ap:Application>WPS Presentation</ap:Application>
  <ap:PresentationFormat>Widescreen</ap:PresentationFormat>
  <ap:Paragraphs>208</ap:Paragraphs>
  <ap:Slides>19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19</vt:i4>
      </vt:variant>
    </vt:vector>
  </ap:HeadingPairs>
  <ap:TitlesOfParts>
    <vt:vector baseType="lpstr" size="35">
      <vt:lpstr>Arial</vt:lpstr>
      <vt:lpstr>SimSun</vt:lpstr>
      <vt:lpstr>Wingdings</vt:lpstr>
      <vt:lpstr>Wingdings</vt:lpstr>
      <vt:lpstr>Calibri</vt:lpstr>
      <vt:lpstr>Charis SIL</vt:lpstr>
      <vt:lpstr>Crimson Text SemiBold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Luxusimmobilien in Luanda Bay</vt:lpstr>
      <vt:lpstr>Contents </vt:lpstr>
      <vt:lpstr>Luxurious Residential Building</vt:lpstr>
      <vt:lpstr>Apartments and Penthouse Suites</vt:lpstr>
      <vt:lpstr>Building Infrastructure</vt:lpstr>
      <vt:lpstr>Parking Facilities</vt:lpstr>
      <vt:lpstr>Amenities</vt:lpstr>
      <vt:lpstr>Swimming Pools</vt:lpstr>
      <vt:lpstr>SPA &amp; Fitness Center</vt:lpstr>
      <vt:lpstr>Lounge Area</vt:lpstr>
      <vt:lpstr>Property Details</vt:lpstr>
      <vt:lpstr>Total Area</vt:lpstr>
      <vt:lpstr>Total Area</vt:lpstr>
      <vt:lpstr>Purchase Price</vt:lpstr>
      <vt:lpstr>Exclusive Investment Opportunity</vt:lpstr>
      <vt:lpstr>Unparalleled Location</vt:lpstr>
      <vt:lpstr>Luxury Living</vt:lpstr>
      <vt:lpstr>Contact Us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Luxusimmobilien in Luanda Bay</dc:title>
  <dc:creator>Benvindo Tambuila</dc:creator>
  <lastModifiedBy>Benvindo Tambuila</lastModifiedBy>
  <revision>2</revision>
  <dcterms:created xsi:type="dcterms:W3CDTF">2024-11-29T18:26:00.0000000Z</dcterms:created>
  <dcterms:modified xsi:type="dcterms:W3CDTF">2024-12-03T12:07:20.0000000Z</dcterms:modified>
  <keywords>, docId:E4F6DE78DA8C6079E84E6B26F3578933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312E246A92844AE4A9B42037FB689BD4_11</vt:lpwstr>
  </property>
  <property fmtid="{D5CDD505-2E9C-101B-9397-08002B2CF9AE}" pid="3" name="KSOProductBuildVer">
    <vt:lpwstr>2057-12.2.0.18911</vt:lpwstr>
  </property>
</Properties>
</file>