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</p:sldMasterIdLst>
  <p:notesMasterIdLst>
    <p:notesMasterId r:id="rId9"/>
  </p:notesMasterIdLst>
  <p:sldIdLst>
    <p:sldId id="257" r:id="rId8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embeddedFontLst>
    <p:embeddedFont>
      <p:font typeface="Calibri Light" panose="020F0302020204030204" charset="0"/>
      <p:regular r:id="rId31"/>
      <p:italic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  <p:embeddedFont>
      <p:font typeface="Charis SIL" charset="0"/>
      <p:regular r:id="rId37"/>
    </p:embeddedFont>
    <p:embeddedFont>
      <p:font typeface="Crimson Text SemiBold" charset="0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3.png"/><Relationship Id="rId2" Type="http://schemas.openxmlformats.org/officeDocument/2006/relationships/tags" Target="../tags/tag15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7.xml"/><Relationship Id="rId7" Type="http://schemas.openxmlformats.org/officeDocument/2006/relationships/image" Target="../media/image8.png"/><Relationship Id="rId6" Type="http://schemas.openxmlformats.org/officeDocument/2006/relationships/tags" Target="../tags/tag26.xm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image" Target="../media/image2.png"/><Relationship Id="rId5" Type="http://schemas.openxmlformats.org/officeDocument/2006/relationships/tags" Target="../tags/tag64.xml"/><Relationship Id="rId4" Type="http://schemas.openxmlformats.org/officeDocument/2006/relationships/image" Target="../media/image1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" y="0"/>
            <a:ext cx="12169827" cy="6858000"/>
          </a:xfrm>
          <a:prstGeom prst="rect">
            <a:avLst/>
          </a:prstGeom>
        </p:spPr>
      </p:pic>
      <p:pic>
        <p:nvPicPr>
          <p:cNvPr id="10" name="图片 9" descr="585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65055" y="606425"/>
            <a:ext cx="1087755" cy="656590"/>
          </a:xfrm>
          <a:prstGeom prst="rect">
            <a:avLst/>
          </a:prstGeom>
        </p:spPr>
      </p:pic>
      <p:sp>
        <p:nvSpPr>
          <p:cNvPr id="9" name="署名"/>
          <p:cNvSpPr>
            <a:spLocks noGrp="1"/>
          </p:cNvSpPr>
          <p:nvPr>
            <p:ph type="body" idx="3" hasCustomPrompt="1"/>
            <p:custDataLst>
              <p:tags r:id="rId7"/>
            </p:custDataLst>
          </p:nvPr>
        </p:nvSpPr>
        <p:spPr>
          <a:xfrm>
            <a:off x="8994711" y="4309110"/>
            <a:ext cx="2158430" cy="511706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chemeClr val="accent2">
                  <a:alpha val="5000"/>
                </a:schemeClr>
              </a:gs>
              <a:gs pos="100000">
                <a:schemeClr val="accent2">
                  <a:alpha val="1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400" b="0" i="0" u="none" strike="noStrike" kern="1200" cap="none" spc="0" normalizeH="0" baseline="0" noProof="1" dirty="0">
                <a:solidFill>
                  <a:schemeClr val="accent1">
                    <a:lumMod val="75000"/>
                  </a:schemeClr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dirty="0">
                <a:latin typeface="+mn-lt"/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8"/>
            </p:custDataLst>
          </p:nvPr>
        </p:nvSpPr>
        <p:spPr>
          <a:xfrm>
            <a:off x="5984875" y="3815715"/>
            <a:ext cx="5229860" cy="429260"/>
          </a:xfrm>
          <a:prstGeom prst="rect">
            <a:avLst/>
          </a:prstGeom>
          <a:noFill/>
        </p:spPr>
        <p:txBody>
          <a:bodyPr wrap="square" lIns="0" tIns="0" rIns="71755" bIns="0" rtlCol="0" anchor="t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1400" b="0" i="0" u="none" strike="noStrike" kern="1200" cap="none" spc="0" normalizeH="0" baseline="0" noProof="1" dirty="0" err="1">
                <a:solidFill>
                  <a:schemeClr val="accent1">
                    <a:lumMod val="7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7" name="标题" descr="7b0a20202020227461726765744d6f64756c65223a202270726f636573734f6e6c696e65466f6e7473220a7d0a"/>
          <p:cNvSpPr txBox="1">
            <a:spLocks noGrp="1"/>
          </p:cNvSpPr>
          <p:nvPr>
            <p:ph type="title" idx="1" hasCustomPrompt="1"/>
            <p:custDataLst>
              <p:tags r:id="rId9"/>
            </p:custDataLst>
          </p:nvPr>
        </p:nvSpPr>
        <p:spPr>
          <a:xfrm>
            <a:off x="4284980" y="984885"/>
            <a:ext cx="6929755" cy="28308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/>
          <a:stretch>
            <a:fillRect/>
          </a:stretch>
        </p:blipFill>
        <p:spPr>
          <a:xfrm>
            <a:off x="1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 descr="3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876915" y="1054100"/>
            <a:ext cx="642620" cy="335915"/>
          </a:xfrm>
          <a:prstGeom prst="rect">
            <a:avLst/>
          </a:prstGeom>
        </p:spPr>
      </p:pic>
      <p:pic>
        <p:nvPicPr>
          <p:cNvPr id="37" name="图片 36" descr="36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90230" y="3277235"/>
            <a:ext cx="448945" cy="234950"/>
          </a:xfrm>
          <a:prstGeom prst="rect">
            <a:avLst/>
          </a:prstGeom>
        </p:spPr>
      </p:pic>
      <p:pic>
        <p:nvPicPr>
          <p:cNvPr id="9" name="图片 8" descr="gg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24185" y="4663440"/>
            <a:ext cx="819150" cy="1224915"/>
          </a:xfrm>
          <a:prstGeom prst="rect">
            <a:avLst/>
          </a:prstGeom>
        </p:spPr>
      </p:pic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788669" y="835660"/>
            <a:ext cx="7602039" cy="1198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66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effectLst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lang="en-US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75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  <a14:imgEffect>
                      <a14:saturation sat="1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0"/>
            <a:ext cx="12182475" cy="6858000"/>
          </a:xfrm>
          <a:prstGeom prst="rect">
            <a:avLst/>
          </a:prstGeom>
        </p:spPr>
      </p:pic>
      <p:pic>
        <p:nvPicPr>
          <p:cNvPr id="9" name="图片 8" descr="矢量智能对象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09485" y="2189480"/>
            <a:ext cx="780415" cy="897255"/>
          </a:xfrm>
          <a:prstGeom prst="rect">
            <a:avLst/>
          </a:prstGeom>
        </p:spPr>
      </p:pic>
      <p:pic>
        <p:nvPicPr>
          <p:cNvPr id="10" name="图片 9" descr="36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64320" y="1170305"/>
            <a:ext cx="642620" cy="335915"/>
          </a:xfrm>
          <a:prstGeom prst="rect">
            <a:avLst/>
          </a:prstGeom>
        </p:spPr>
      </p:pic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702309" y="2189480"/>
            <a:ext cx="6804480" cy="1948815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en-US" baseline="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 baseline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 baseline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5642" y="360000"/>
            <a:ext cx="10800397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9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5642" y="360000"/>
            <a:ext cx="10799087" cy="864000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24" cy="6858000"/>
          </a:xfrm>
          <a:prstGeom prst="rect">
            <a:avLst/>
          </a:prstGeom>
        </p:spPr>
      </p:pic>
      <p:pic>
        <p:nvPicPr>
          <p:cNvPr id="9" name="图片 8" descr="585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65055" y="606425"/>
            <a:ext cx="1087755" cy="656590"/>
          </a:xfrm>
          <a:prstGeom prst="rect">
            <a:avLst/>
          </a:prstGeom>
        </p:spPr>
      </p:pic>
      <p:sp>
        <p:nvSpPr>
          <p:cNvPr id="8" name="署名"/>
          <p:cNvSpPr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8976049" y="4321810"/>
            <a:ext cx="2177091" cy="486566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chemeClr val="accent2">
                  <a:alpha val="5000"/>
                </a:schemeClr>
              </a:gs>
              <a:gs pos="100000">
                <a:schemeClr val="accent2">
                  <a:alpha val="1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400" b="0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dirty="0">
                <a:latin typeface="+mn-lt"/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5059680" y="2042795"/>
            <a:ext cx="6155055" cy="2093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78.xml"/><Relationship Id="rId20" Type="http://schemas.openxmlformats.org/officeDocument/2006/relationships/tags" Target="../tags/tag7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image" Target="../media/image9.png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9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2" Type="http://schemas.openxmlformats.org/officeDocument/2006/relationships/theme" Target="../theme/theme3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image" Target="../media/image9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2" Type="http://schemas.openxmlformats.org/officeDocument/2006/relationships/theme" Target="../theme/theme4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9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2" Type="http://schemas.openxmlformats.org/officeDocument/2006/relationships/theme" Target="../theme/theme5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image" Target="../media/image9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2" Type="http://schemas.openxmlformats.org/officeDocument/2006/relationships/theme" Target="../theme/theme6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4.xml"/><Relationship Id="rId4" Type="http://schemas.openxmlformats.org/officeDocument/2006/relationships/image" Target="../media/image10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7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image" Target="../media/image11.jpeg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0" Type="http://schemas.openxmlformats.org/officeDocument/2006/relationships/slideLayout" Target="../slideLayouts/slideLayout24.xml"/><Relationship Id="rId1" Type="http://schemas.openxmlformats.org/officeDocument/2006/relationships/tags" Target="../tags/tag22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image" Target="../media/image22.jpeg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image" Target="../media/image24.jpeg"/><Relationship Id="rId4" Type="http://schemas.openxmlformats.org/officeDocument/2006/relationships/tags" Target="../tags/tag236.xml"/><Relationship Id="rId3" Type="http://schemas.openxmlformats.org/officeDocument/2006/relationships/image" Target="../media/image23.jpeg"/><Relationship Id="rId2" Type="http://schemas.openxmlformats.org/officeDocument/2006/relationships/tags" Target="../tags/tag235.xml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47.xml"/><Relationship Id="rId16" Type="http://schemas.openxmlformats.org/officeDocument/2006/relationships/image" Target="../media/image19.jpeg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tags" Target="../tags/tag23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49.xml"/><Relationship Id="rId2" Type="http://schemas.openxmlformats.org/officeDocument/2006/relationships/image" Target="../media/image25.png"/><Relationship Id="rId1" Type="http://schemas.openxmlformats.org/officeDocument/2006/relationships/tags" Target="../tags/tag24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image" Target="../media/image26.jpeg"/><Relationship Id="rId2" Type="http://schemas.openxmlformats.org/officeDocument/2006/relationships/tags" Target="../tags/tag251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26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tags" Target="../tags/tag25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image" Target="../media/image27.jpeg"/><Relationship Id="rId4" Type="http://schemas.openxmlformats.org/officeDocument/2006/relationships/tags" Target="../tags/tag263.xml"/><Relationship Id="rId3" Type="http://schemas.openxmlformats.org/officeDocument/2006/relationships/image" Target="../media/image20.jpeg"/><Relationship Id="rId2" Type="http://schemas.openxmlformats.org/officeDocument/2006/relationships/tags" Target="../tags/tag262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74.xml"/><Relationship Id="rId16" Type="http://schemas.openxmlformats.org/officeDocument/2006/relationships/image" Target="../media/image28.jpeg"/><Relationship Id="rId15" Type="http://schemas.openxmlformats.org/officeDocument/2006/relationships/tags" Target="../tags/tag273.xml"/><Relationship Id="rId14" Type="http://schemas.openxmlformats.org/officeDocument/2006/relationships/tags" Target="../tags/tag272.xml"/><Relationship Id="rId13" Type="http://schemas.openxmlformats.org/officeDocument/2006/relationships/tags" Target="../tags/tag271.xml"/><Relationship Id="rId12" Type="http://schemas.openxmlformats.org/officeDocument/2006/relationships/tags" Target="../tags/tag270.xml"/><Relationship Id="rId11" Type="http://schemas.openxmlformats.org/officeDocument/2006/relationships/tags" Target="../tags/tag269.xml"/><Relationship Id="rId10" Type="http://schemas.openxmlformats.org/officeDocument/2006/relationships/tags" Target="../tags/tag268.xml"/><Relationship Id="rId1" Type="http://schemas.openxmlformats.org/officeDocument/2006/relationships/tags" Target="../tags/tag2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5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78.xml"/><Relationship Id="rId3" Type="http://schemas.openxmlformats.org/officeDocument/2006/relationships/image" Target="../media/image30.jpeg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4.xml"/><Relationship Id="rId10" Type="http://schemas.openxmlformats.org/officeDocument/2006/relationships/tags" Target="../tags/tag144.xml"/><Relationship Id="rId1" Type="http://schemas.openxmlformats.org/officeDocument/2006/relationships/tags" Target="../tags/tag1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image" Target="../media/image12.jpeg"/><Relationship Id="rId4" Type="http://schemas.openxmlformats.org/officeDocument/2006/relationships/tags" Target="../tags/tag149.xml"/><Relationship Id="rId3" Type="http://schemas.openxmlformats.org/officeDocument/2006/relationships/image" Target="../media/image11.jpeg"/><Relationship Id="rId2" Type="http://schemas.openxmlformats.org/officeDocument/2006/relationships/tags" Target="../tags/tag148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160.xml"/><Relationship Id="rId16" Type="http://schemas.openxmlformats.org/officeDocument/2006/relationships/image" Target="../media/image13.jpeg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image" Target="../media/image14.jpeg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image" Target="../media/image14.jpeg"/><Relationship Id="rId6" Type="http://schemas.openxmlformats.org/officeDocument/2006/relationships/tags" Target="../tags/tag177.xml"/><Relationship Id="rId5" Type="http://schemas.openxmlformats.org/officeDocument/2006/relationships/image" Target="../media/image16.jpeg"/><Relationship Id="rId4" Type="http://schemas.openxmlformats.org/officeDocument/2006/relationships/tags" Target="../tags/tag176.xml"/><Relationship Id="rId3" Type="http://schemas.openxmlformats.org/officeDocument/2006/relationships/image" Target="../media/image15.jpeg"/><Relationship Id="rId2" Type="http://schemas.openxmlformats.org/officeDocument/2006/relationships/tags" Target="../tags/tag175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187.xml"/><Relationship Id="rId16" Type="http://schemas.openxmlformats.org/officeDocument/2006/relationships/tags" Target="../tags/tag186.xml"/><Relationship Id="rId15" Type="http://schemas.openxmlformats.org/officeDocument/2006/relationships/tags" Target="../tags/tag185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89.xml"/><Relationship Id="rId2" Type="http://schemas.openxmlformats.org/officeDocument/2006/relationships/image" Target="../media/image17.jpeg"/><Relationship Id="rId1" Type="http://schemas.openxmlformats.org/officeDocument/2006/relationships/tags" Target="../tags/tag18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8.jpeg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9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image" Target="../media/image20.jpeg"/><Relationship Id="rId4" Type="http://schemas.openxmlformats.org/officeDocument/2006/relationships/tags" Target="../tags/tag205.xml"/><Relationship Id="rId3" Type="http://schemas.openxmlformats.org/officeDocument/2006/relationships/image" Target="../media/image19.jpeg"/><Relationship Id="rId2" Type="http://schemas.openxmlformats.org/officeDocument/2006/relationships/tags" Target="../tags/tag204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16.xml"/><Relationship Id="rId16" Type="http://schemas.openxmlformats.org/officeDocument/2006/relationships/image" Target="../media/image21.jpeg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>
          <a:xfrm>
            <a:off x="8994711" y="4309110"/>
            <a:ext cx="2158430" cy="511706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6769735" y="6238240"/>
            <a:ext cx="5229860" cy="429260"/>
          </a:xfrm>
        </p:spPr>
        <p:txBody>
          <a:bodyPr/>
          <a:lstStyle/>
          <a:p>
            <a:r>
              <a:rPr lang="de-DE" altLang="en-US" sz="2400" b="1">
                <a:latin typeface="Calibri" panose="020F0502020204030204" charset="0"/>
              </a:rPr>
              <a:t>Continental Capital Connect</a:t>
            </a:r>
            <a:endParaRPr lang="de-DE" altLang="en-US" sz="2400" b="1">
              <a:latin typeface="Calibri" panose="020F050202020403020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3640455" y="300355"/>
            <a:ext cx="7955915" cy="2830830"/>
          </a:xfrm>
        </p:spPr>
        <p:txBody>
          <a:bodyPr/>
          <a:lstStyle/>
          <a:p>
            <a:r>
              <a:rPr lang="en-US" altLang="zh-CN" dirty="0"/>
              <a:t>Luxusimmobilien in Luanda Bay</a:t>
            </a:r>
            <a:endParaRPr lang="en-US" altLang="zh-CN" dirty="0"/>
          </a:p>
        </p:txBody>
      </p:sp>
      <p:pic>
        <p:nvPicPr>
          <p:cNvPr id="2" name="Picture 1" descr="Design ohne Titel (2)"/>
          <p:cNvPicPr>
            <a:picLocks noChangeAspect="1"/>
          </p:cNvPicPr>
          <p:nvPr/>
        </p:nvPicPr>
        <p:blipFill>
          <a:blip r:embed="rId4">
            <a:alphaModFix amt="80000"/>
            <a:lum bright="-18000"/>
          </a:blip>
          <a:stretch>
            <a:fillRect/>
          </a:stretch>
        </p:blipFill>
        <p:spPr>
          <a:xfrm>
            <a:off x="281305" y="1188085"/>
            <a:ext cx="5366385" cy="52946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Lounge Area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1600"/>
              <a:t>Elegant Furnishings</a:t>
            </a:r>
            <a:endParaRPr lang="zh-CN" altLang="en-US" sz="1600"/>
          </a:p>
          <a:p>
            <a:pPr lvl="1"/>
            <a:r>
              <a:rPr lang="zh-CN" altLang="en-US" sz="1400"/>
              <a:t>Plush seating and sophisticated decor create a refined ambiance.</a:t>
            </a:r>
            <a:endParaRPr lang="zh-CN" altLang="en-US" sz="1400"/>
          </a:p>
          <a:p>
            <a:r>
              <a:rPr lang="zh-CN" altLang="en-US" sz="1600"/>
              <a:t>Panoramic Views</a:t>
            </a:r>
            <a:endParaRPr lang="zh-CN" altLang="en-US" sz="1600"/>
          </a:p>
          <a:p>
            <a:pPr lvl="1"/>
            <a:r>
              <a:rPr lang="zh-CN" altLang="en-US" sz="1400"/>
              <a:t>Floor-to-ceiling windows offer breathtaking vistas of Luanda Bay.</a:t>
            </a:r>
            <a:endParaRPr lang="zh-CN" altLang="en-US" sz="1400"/>
          </a:p>
          <a:p>
            <a:r>
              <a:rPr lang="zh-CN" altLang="en-US" sz="1600"/>
              <a:t>Exclusive Access</a:t>
            </a:r>
            <a:endParaRPr lang="zh-CN" altLang="en-US" sz="1600"/>
          </a:p>
          <a:p>
            <a:pPr lvl="1"/>
            <a:r>
              <a:rPr lang="zh-CN" altLang="en-US" sz="1400"/>
              <a:t>Residents-only lounge area provides a private, tranquil retreat.</a:t>
            </a:r>
            <a:endParaRPr lang="zh-CN" altLang="en-US" sz="1400"/>
          </a:p>
        </p:txBody>
      </p:sp>
      <p:pic>
        <p:nvPicPr>
          <p:cNvPr id="5" name="Picture 4" descr="IMG-20240729-WA0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2365" y="3603625"/>
            <a:ext cx="4589780" cy="3061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Property Details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>
            <p:custDataLst>
              <p:tags r:id="rId1"/>
            </p:custDataLst>
          </p:nvPr>
        </p:nvSpPr>
        <p:spPr>
          <a:xfrm>
            <a:off x="633684" y="940067"/>
            <a:ext cx="3486150" cy="3560445"/>
          </a:xfrm>
          <a:prstGeom prst="parallelogram">
            <a:avLst>
              <a:gd name="adj" fmla="val 1786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5465" y="279919"/>
            <a:ext cx="5410020" cy="1315580"/>
          </a:xfrm>
        </p:spPr>
        <p:txBody>
          <a:bodyPr wrap="square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Total Area</a:t>
            </a:r>
            <a:endParaRPr lang="en-US" spc="0" dirty="0">
              <a:latin typeface="+mj-lt"/>
            </a:endParaRPr>
          </a:p>
        </p:txBody>
      </p:sp>
      <p:pic>
        <p:nvPicPr>
          <p:cNvPr id="19" name="图片 18" descr="G:/Meine Ablage/Negócios em África/Projectos Angola/Edificio ilha luanda lote 39/IMG-20241122-WA0036.jpgIMG-20241122-WA003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9485" b="9485"/>
          <a:stretch>
            <a:fillRect/>
          </a:stretch>
        </p:blipFill>
        <p:spPr>
          <a:xfrm>
            <a:off x="977128" y="1453247"/>
            <a:ext cx="4244340" cy="4636314"/>
          </a:xfrm>
          <a:custGeom>
            <a:avLst/>
            <a:gdLst>
              <a:gd name="connsiteX0" fmla="*/ 765509 w 4244340"/>
              <a:gd name="connsiteY0" fmla="*/ 0 h 4636314"/>
              <a:gd name="connsiteX1" fmla="*/ 4244340 w 4244340"/>
              <a:gd name="connsiteY1" fmla="*/ 0 h 4636314"/>
              <a:gd name="connsiteX2" fmla="*/ 3478832 w 4244340"/>
              <a:gd name="connsiteY2" fmla="*/ 4636314 h 4636314"/>
              <a:gd name="connsiteX3" fmla="*/ 0 w 4244340"/>
              <a:gd name="connsiteY3" fmla="*/ 4636314 h 46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340" h="4636314">
                <a:moveTo>
                  <a:pt x="765509" y="0"/>
                </a:moveTo>
                <a:lnTo>
                  <a:pt x="4244340" y="0"/>
                </a:lnTo>
                <a:lnTo>
                  <a:pt x="3478832" y="4636314"/>
                </a:lnTo>
                <a:lnTo>
                  <a:pt x="0" y="4636314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354280" y="3198835"/>
            <a:ext cx="5256686" cy="858988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property offers a spacious total area of 1,200 square meters, providing ample space for luxurious living.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6356821" y="2687593"/>
            <a:ext cx="5256686" cy="4713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1,200 sq. meters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6354280" y="4790988"/>
            <a:ext cx="5256686" cy="858988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property sits on expansive grounds, offering privacy and room for outdoor amenities.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6354280" y="4283556"/>
            <a:ext cx="5256686" cy="4713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>
                <a:solidFill>
                  <a:schemeClr val="accent1"/>
                </a:solidFill>
                <a:latin typeface="+mj-lt"/>
              </a:rPr>
              <a:t>Expansive Grounds</a:t>
            </a:r>
            <a:endParaRPr lang="en-US" sz="24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/>
          <p:cNvSpPr/>
          <p:nvPr>
            <p:custDataLst>
              <p:tags r:id="rId1"/>
            </p:custDataLst>
          </p:nvPr>
        </p:nvSpPr>
        <p:spPr>
          <a:xfrm>
            <a:off x="5597325" y="0"/>
            <a:ext cx="6606075" cy="6858000"/>
          </a:xfrm>
          <a:custGeom>
            <a:avLst/>
            <a:gdLst>
              <a:gd name="connsiteX0" fmla="*/ 3372960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5606 h 6858000"/>
              <a:gd name="connsiteX3" fmla="*/ 6572407 w 6606075"/>
              <a:gd name="connsiteY3" fmla="*/ 4226949 h 6858000"/>
              <a:gd name="connsiteX4" fmla="*/ 6295001 w 6606075"/>
              <a:gd name="connsiteY4" fmla="*/ 4198984 h 6858000"/>
              <a:gd name="connsiteX5" fmla="*/ 4918536 w 6606075"/>
              <a:gd name="connsiteY5" fmla="*/ 5575449 h 6858000"/>
              <a:gd name="connsiteX6" fmla="*/ 5759219 w 6606075"/>
              <a:gd name="connsiteY6" fmla="*/ 6843745 h 6858000"/>
              <a:gd name="connsiteX7" fmla="*/ 5798167 w 6606075"/>
              <a:gd name="connsiteY7" fmla="*/ 6858000 h 6858000"/>
              <a:gd name="connsiteX8" fmla="*/ 131098 w 6606075"/>
              <a:gd name="connsiteY8" fmla="*/ 6858000 h 6858000"/>
              <a:gd name="connsiteX9" fmla="*/ 127892 w 6606075"/>
              <a:gd name="connsiteY9" fmla="*/ 6844111 h 6858000"/>
              <a:gd name="connsiteX10" fmla="*/ 0 w 6606075"/>
              <a:gd name="connsiteY10" fmla="*/ 5575449 h 6858000"/>
              <a:gd name="connsiteX11" fmla="*/ 3294430 w 6606075"/>
              <a:gd name="connsiteY11" fmla="*/ 40221 h 6858000"/>
              <a:gd name="connsiteX12" fmla="*/ 3372960 w 660607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6075" h="6858000">
                <a:moveTo>
                  <a:pt x="3372960" y="0"/>
                </a:moveTo>
                <a:lnTo>
                  <a:pt x="6606075" y="0"/>
                </a:lnTo>
                <a:lnTo>
                  <a:pt x="6606075" y="4235606"/>
                </a:lnTo>
                <a:lnTo>
                  <a:pt x="6572407" y="4226949"/>
                </a:lnTo>
                <a:cubicBezTo>
                  <a:pt x="6482802" y="4208613"/>
                  <a:pt x="6390026" y="4198984"/>
                  <a:pt x="6295001" y="4198984"/>
                </a:cubicBezTo>
                <a:cubicBezTo>
                  <a:pt x="5534800" y="4198984"/>
                  <a:pt x="4918536" y="4815248"/>
                  <a:pt x="4918536" y="5575449"/>
                </a:cubicBezTo>
                <a:cubicBezTo>
                  <a:pt x="4918536" y="6145600"/>
                  <a:pt x="5265184" y="6634786"/>
                  <a:pt x="5759219" y="6843745"/>
                </a:cubicBezTo>
                <a:lnTo>
                  <a:pt x="5798167" y="6858000"/>
                </a:lnTo>
                <a:lnTo>
                  <a:pt x="131098" y="6858000"/>
                </a:lnTo>
                <a:lnTo>
                  <a:pt x="127892" y="6844111"/>
                </a:lnTo>
                <a:cubicBezTo>
                  <a:pt x="44037" y="6434322"/>
                  <a:pt x="0" y="6010028"/>
                  <a:pt x="0" y="5575449"/>
                </a:cubicBezTo>
                <a:cubicBezTo>
                  <a:pt x="0" y="3185264"/>
                  <a:pt x="1332119" y="1106212"/>
                  <a:pt x="3294430" y="40221"/>
                </a:cubicBezTo>
                <a:lnTo>
                  <a:pt x="337296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6135208" cy="7200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Total Area</a:t>
            </a:r>
            <a:endParaRPr lang="en-US" spc="0" dirty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5d96a2b1-ea9d-49d7-84c4-1e2cf5cb1a97-720x650.jpeg5d96a2b1-ea9d-49d7-84c4-1e2cf5cb1a97-720x65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6523" r="6523"/>
          <a:stretch>
            <a:fillRect/>
          </a:stretch>
        </p:blipFill>
        <p:spPr>
          <a:xfrm>
            <a:off x="5585927" y="0"/>
            <a:ext cx="6606075" cy="6858000"/>
          </a:xfrm>
          <a:custGeom>
            <a:avLst/>
            <a:gdLst>
              <a:gd name="connsiteX0" fmla="*/ 4692578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8722 h 6858000"/>
              <a:gd name="connsiteX3" fmla="*/ 6486982 w 6606075"/>
              <a:gd name="connsiteY3" fmla="*/ 4220546 h 6858000"/>
              <a:gd name="connsiteX4" fmla="*/ 6295001 w 6606075"/>
              <a:gd name="connsiteY4" fmla="*/ 4210852 h 6858000"/>
              <a:gd name="connsiteX5" fmla="*/ 4417328 w 6606075"/>
              <a:gd name="connsiteY5" fmla="*/ 6088525 h 6858000"/>
              <a:gd name="connsiteX6" fmla="*/ 4564885 w 6606075"/>
              <a:gd name="connsiteY6" fmla="*/ 6819400 h 6858000"/>
              <a:gd name="connsiteX7" fmla="*/ 4583480 w 6606075"/>
              <a:gd name="connsiteY7" fmla="*/ 6858000 h 6858000"/>
              <a:gd name="connsiteX8" fmla="*/ 48492 w 6606075"/>
              <a:gd name="connsiteY8" fmla="*/ 6858000 h 6858000"/>
              <a:gd name="connsiteX9" fmla="*/ 32500 w 6606075"/>
              <a:gd name="connsiteY9" fmla="*/ 6732152 h 6858000"/>
              <a:gd name="connsiteX10" fmla="*/ 0 w 6606075"/>
              <a:gd name="connsiteY10" fmla="*/ 6088525 h 6858000"/>
              <a:gd name="connsiteX11" fmla="*/ 4423060 w 6606075"/>
              <a:gd name="connsiteY11" fmla="*/ 76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6075" h="6858000">
                <a:moveTo>
                  <a:pt x="4692578" y="0"/>
                </a:moveTo>
                <a:lnTo>
                  <a:pt x="6606075" y="0"/>
                </a:lnTo>
                <a:lnTo>
                  <a:pt x="6606075" y="4238722"/>
                </a:lnTo>
                <a:lnTo>
                  <a:pt x="6486982" y="4220546"/>
                </a:lnTo>
                <a:cubicBezTo>
                  <a:pt x="6423860" y="4214136"/>
                  <a:pt x="6359814" y="4210852"/>
                  <a:pt x="6295001" y="4210852"/>
                </a:cubicBezTo>
                <a:cubicBezTo>
                  <a:pt x="5257991" y="4210852"/>
                  <a:pt x="4417328" y="5051515"/>
                  <a:pt x="4417328" y="6088525"/>
                </a:cubicBezTo>
                <a:cubicBezTo>
                  <a:pt x="4417328" y="6347777"/>
                  <a:pt x="4469869" y="6594758"/>
                  <a:pt x="4564885" y="6819400"/>
                </a:cubicBezTo>
                <a:lnTo>
                  <a:pt x="4583480" y="6858000"/>
                </a:lnTo>
                <a:lnTo>
                  <a:pt x="48492" y="6858000"/>
                </a:lnTo>
                <a:lnTo>
                  <a:pt x="32500" y="6732152"/>
                </a:lnTo>
                <a:cubicBezTo>
                  <a:pt x="11009" y="6520533"/>
                  <a:pt x="0" y="6305814"/>
                  <a:pt x="0" y="6088525"/>
                </a:cubicBezTo>
                <a:cubicBezTo>
                  <a:pt x="0" y="3263761"/>
                  <a:pt x="1860563" y="873554"/>
                  <a:pt x="4423060" y="7653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95401" y="2775024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flexible layout allows for customization to suit the owner's preferences and lifestyle.</a:t>
            </a:r>
            <a:endParaRPr 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95401" y="2150934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Flexible Layout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Purchase Price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/Meine Ablage/Negócios em África/Projectos Angola/Complexo Comercial e Industrial Luanda/expaning market.jpgexpaning market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5073" b="5073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Edificio ilha luanda lote 39/IMG-20241122-WA0025.jpgIMG-20241122-WA00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1520" b="11520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Luxurious properties with breathtaking ocean views in Luanda Bay.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9,155 m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²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of total area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Exclusive Waterfront Residences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Gated community with world-class facilities and services.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Premium Amenities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Customized payment plans to suit your investment needs.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Purchase price: 180,000,000 USD.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Flexible Financing Options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/Meine Ablage/Negócios em África/Projectos Angola/Edificio ilha luanda lote 39/IMG-20241122-WA0037.jpgIMG-20241122-WA0037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350" b="11350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195579" y="422275"/>
            <a:ext cx="6804480" cy="1948815"/>
          </a:xfrm>
        </p:spPr>
        <p:txBody>
          <a:bodyPr/>
          <a:lstStyle/>
          <a:p>
            <a:r>
              <a:rPr lang="en-US" dirty="0"/>
              <a:t>Exclusive Investment Opportunity</a:t>
            </a:r>
            <a:endParaRPr lang="en-US" dirty="0"/>
          </a:p>
        </p:txBody>
      </p:sp>
      <p:pic>
        <p:nvPicPr>
          <p:cNvPr id="3" name="Picture 2" descr="Design ohne Tit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867910" y="1395095"/>
            <a:ext cx="6616700" cy="52933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/Meine Ablage/Negócios em África/Projectos Angola/Edificio ilha luanda lote 39/Ilha de Luanda.jpgIlha de Luand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7420" r="7420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Unparalleled Location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Situated in the heart of Luanda Bay, offering stunning ocean views.</a:t>
            </a:r>
            <a:endParaRPr lang="en-US" sz="11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Prime Waterfront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Luxurious facilities including private beach, marina, and world-class dining.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Upscale Amenities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Luanda's rapidly growing economy presents a unique investment opportunity.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Emerging Market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Luxury Living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IMG-20240729-WA0007.jpgIMG-20240729-WA000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6231" b="6231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Edificio ilha luanda lote 39/IMG-20240729-WA0006.jpgIMG-20240729-WA00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1068" b="11068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Elegant high-end apartments with stunning ocean views.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Exquisite Waterfront Residences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Comprehensive on-site facilities for a premium lifestyle.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Unparalleled Amenities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Situated in the heart of Luanda Bay's prestigious district.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Prime Location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Edificio ilha luanda lote 39\IMG-20240729-WA0004.jpgIMG-20240729-WA000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231" b="623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Contact Us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Luxury Properties</a:t>
            </a:r>
            <a:endParaRPr lang="zh-CN" altLang="en-US"/>
          </a:p>
          <a:p>
            <a:pPr lvl="1"/>
            <a:r>
              <a:rPr lang="zh-CN" altLang="en-US"/>
              <a:t>Explore our exclusive collection of high-end real estate in Luanda Bay.</a:t>
            </a:r>
            <a:endParaRPr lang="zh-CN" altLang="en-US"/>
          </a:p>
          <a:p>
            <a:r>
              <a:rPr lang="zh-CN" altLang="en-US"/>
              <a:t>Personalized Consultation</a:t>
            </a:r>
            <a:endParaRPr lang="zh-CN" altLang="en-US"/>
          </a:p>
          <a:p>
            <a:pPr lvl="1"/>
            <a:r>
              <a:rPr lang="zh-CN" altLang="en-US"/>
              <a:t>Speak with our experts to find your dream property.</a:t>
            </a:r>
            <a:endParaRPr lang="zh-CN" altLang="en-US"/>
          </a:p>
          <a:p>
            <a:r>
              <a:rPr lang="zh-CN" altLang="en-US"/>
              <a:t>Secure Investment</a:t>
            </a:r>
            <a:endParaRPr lang="zh-CN" altLang="en-US"/>
          </a:p>
          <a:p>
            <a:pPr lvl="1"/>
            <a:r>
              <a:rPr lang="zh-CN" altLang="en-US"/>
              <a:t>Invest in the thriving Luanda Bay real estate market.</a:t>
            </a:r>
            <a:endParaRPr lang="zh-CN" altLang="en-US"/>
          </a:p>
        </p:txBody>
      </p:sp>
      <p:pic>
        <p:nvPicPr>
          <p:cNvPr id="5" name="Picture 4" descr="Contact Inform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5610" y="2896870"/>
            <a:ext cx="2876550" cy="274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7190740" y="6120765"/>
            <a:ext cx="4641850" cy="486410"/>
          </a:xfrm>
        </p:spPr>
        <p:txBody>
          <a:bodyPr>
            <a:noAutofit/>
          </a:bodyPr>
          <a:lstStyle/>
          <a:p>
            <a:r>
              <a:rPr lang="de-DE" altLang="en-US" sz="2800">
                <a:latin typeface="Calibri" panose="020F0502020204030204" charset="0"/>
              </a:rPr>
              <a:t>Continental Capital Connnect</a:t>
            </a:r>
            <a:endParaRPr lang="de-DE" altLang="en-US" sz="2800">
              <a:latin typeface="Calibri" panose="020F050202020403020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5059680" y="2042795"/>
            <a:ext cx="6155055" cy="2093595"/>
          </a:xfrm>
        </p:spPr>
        <p:txBody>
          <a:bodyPr/>
          <a:lstStyle/>
          <a:p>
            <a:r>
              <a:rPr lang="en-US"/>
              <a:t>Thank You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96265" y="3729990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GB"/>
              <a:t>Get in touch and book your visit:Nelson Jo</a:t>
            </a:r>
            <a:r>
              <a:rPr lang="en-US" altLang="en-US"/>
              <a:t>ã</a:t>
            </a:r>
            <a:r>
              <a:rPr lang="en-US" altLang="en-GB"/>
              <a:t>o Dik</a:t>
            </a:r>
            <a:r>
              <a:rPr lang="en-US" altLang="en-US"/>
              <a:t>í</a:t>
            </a:r>
            <a:r>
              <a:rPr lang="en-US" altLang="en-GB"/>
              <a:t>laProject and Relationship ManagerContinental Capital ConnectPhone: [+244 926 018 253]Email: [joao.dikila@continentalcapitalconnect.com]Don't miss out on this unique investment opportunity!</a:t>
            </a:r>
            <a:endParaRPr lang="en-GB" altLang="en-US"/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" y="5586095"/>
            <a:ext cx="1059180" cy="10642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88669" y="835660"/>
            <a:ext cx="7602039" cy="1198880"/>
          </a:xfrm>
        </p:spPr>
        <p:txBody>
          <a:bodyPr/>
          <a:lstStyle/>
          <a:p>
            <a:r>
              <a:rPr lang="en-US"/>
              <a:t>Contents </a:t>
            </a:r>
            <a:endParaRPr lang="en-US"/>
          </a:p>
        </p:txBody>
      </p:sp>
      <p:sp>
        <p:nvSpPr>
          <p:cNvPr id="3" name="序号"/>
          <p:cNvSpPr txBox="1"/>
          <p:nvPr>
            <p:custDataLst>
              <p:tags r:id="rId2"/>
            </p:custDataLst>
          </p:nvPr>
        </p:nvSpPr>
        <p:spPr>
          <a:xfrm>
            <a:off x="1457960" y="319786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01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6" name="标题"/>
          <p:cNvSpPr txBox="1"/>
          <p:nvPr>
            <p:custDataLst>
              <p:tags r:id="rId3"/>
            </p:custDataLst>
          </p:nvPr>
        </p:nvSpPr>
        <p:spPr>
          <a:xfrm>
            <a:off x="2120265" y="305752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Luxurious Residential Building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8" name="序号"/>
          <p:cNvSpPr txBox="1"/>
          <p:nvPr>
            <p:custDataLst>
              <p:tags r:id="rId4"/>
            </p:custDataLst>
          </p:nvPr>
        </p:nvSpPr>
        <p:spPr>
          <a:xfrm>
            <a:off x="1457960" y="428625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03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0" name="标题"/>
          <p:cNvSpPr txBox="1"/>
          <p:nvPr>
            <p:custDataLst>
              <p:tags r:id="rId5"/>
            </p:custDataLst>
          </p:nvPr>
        </p:nvSpPr>
        <p:spPr>
          <a:xfrm>
            <a:off x="2120265" y="414591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Property Details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序号"/>
          <p:cNvSpPr txBox="1"/>
          <p:nvPr>
            <p:custDataLst>
              <p:tags r:id="rId6"/>
            </p:custDataLst>
          </p:nvPr>
        </p:nvSpPr>
        <p:spPr>
          <a:xfrm>
            <a:off x="6184083" y="319786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02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3" name="标题"/>
          <p:cNvSpPr txBox="1"/>
          <p:nvPr>
            <p:custDataLst>
              <p:tags r:id="rId7"/>
            </p:custDataLst>
          </p:nvPr>
        </p:nvSpPr>
        <p:spPr>
          <a:xfrm>
            <a:off x="6846570" y="305752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Amenities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8" name="序号"/>
          <p:cNvSpPr txBox="1"/>
          <p:nvPr>
            <p:custDataLst>
              <p:tags r:id="rId8"/>
            </p:custDataLst>
          </p:nvPr>
        </p:nvSpPr>
        <p:spPr>
          <a:xfrm>
            <a:off x="6184083" y="428625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04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9" name="标题"/>
          <p:cNvSpPr txBox="1"/>
          <p:nvPr>
            <p:custDataLst>
              <p:tags r:id="rId9"/>
            </p:custDataLst>
          </p:nvPr>
        </p:nvSpPr>
        <p:spPr>
          <a:xfrm>
            <a:off x="6846570" y="414591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Exclusive Investment Opportunity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Luxurious Residential Building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Apartments and Penthouse Suites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/Meine Ablage/Negócios em África/Projectos Angola/Edificio ilha luanda lote 39/IMG-20241122-WA0036.jpgIMG-20241122-WA003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8346" b="28346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lote 39\IMG-20240729-WA0010.jpgIMG-20240729-WA00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231" b="62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405" y="4199890"/>
            <a:ext cx="3113405" cy="19989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Ranging from 1-bedroom to 4-bedroom units.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51 apartamentos: T1, T2 e T3 com varandas espa</a:t>
            </a:r>
            <a:r>
              <a:rPr lang="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ç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osas e vistas maravilhosas.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3 suites penthouse: Cada uma com piscina privada e mobili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rio exclusivo.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405" y="3405505"/>
            <a:ext cx="3113405" cy="61023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Spacious Layouts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520" y="4082415"/>
            <a:ext cx="3113405" cy="21164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Featuring premium materials and modern design.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7 andares com arquitetura moderna.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Fornecimento de energia: Dois geradores garantem eletricidade cont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í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nua.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Abastecimento de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gua: Infraestrutura autossuficiente e fi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vel.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520" y="3405505"/>
            <a:ext cx="3113405" cy="6013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High-End Finishes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Overlooking the stunning Luanda Bay coastline.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infra-estruturas completas e comodidades de primeira classe.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855" y="3390900"/>
            <a:ext cx="3113405" cy="62420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Panoramic Views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/Meine Ablage/Negócios em África/Projectos Angola/Edificio ilha luanda lote 39/IMG-20240817-WA0015-720x650.jpgIMG-20240817-WA0015-720x65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7665" b="17665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Building Infrastructure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/Meine Ablage/Negócios em África/Projectos Angola/Edificio ilha luanda lote 39/IMG-20240729-WA0000-1.jpgIMG-20240729-WA0000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5597" b="35597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Includes state-of-the-art fitness center, swimming pool, and concierge services.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High-end Amenities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Utilizes renewable energy sources and eco-friendly construction materials.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Sustainable Design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Close proximity to shopping, dining, and transportation hubs.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Convenient Location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Parking Facilities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/Meine Ablage/Negócios em África/Projectos Angola/Edificio ilha luanda lote 39/parking secure.jpgparking secur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278" r="1278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/Meine Ablage/Negócios em África/Projectos Angola/Edificio ilha luanda lote 39/IMG-20241122-WA0038.jpgIMG-20241122-WA003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9677" b="9677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/Meine Ablage/Negócios em África/Projectos Angola/Edificio ilha luanda lote 39/IMG-20240729-WA0000-1.jpgIMG-20240729-WA0000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0595" b="20595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Spacious underground parking with designated spots for residents.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Ample Parking Spaces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24/7 surveillance and controlled access for parking area.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7463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Secure Parking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Dedicated visitor parking to accommodate guests.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Visitor Parking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Amenities</a:t>
            </a:r>
            <a:endParaRPr lang="en-US" dirty="0"/>
          </a:p>
        </p:txBody>
      </p:sp>
      <p:pic>
        <p:nvPicPr>
          <p:cNvPr id="3" name="Picture 2" descr="4 view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000">
            <a:off x="5079365" y="1191895"/>
            <a:ext cx="6313170" cy="5085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Swimming Pools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\Meine Ablage\Negócios em África\Projectos Angola\Edificio ilha luanda lote 39\IMG-20241122-WA0032.jpgIMG-20241122-WA003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0656" b="20656"/>
          <a:stretch>
            <a:fillRect/>
          </a:stretch>
        </p:blipFill>
        <p:spPr>
          <a:xfrm>
            <a:off x="4752975" y="602615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Stunning ocean-view infinity pools for luxurious relaxation.</a:t>
            </a:r>
            <a:endParaRPr lang="en-US" sz="1300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Infinity Pools</a:t>
            </a:r>
            <a:endParaRPr lang="en-US" sz="22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70000"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Lap pools for fitness enthusiasts to maintain their routine.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Lap Pools</a:t>
            </a:r>
            <a:endParaRPr lang="en-US" sz="22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Dedicated children's pools for family-friendly enjoyment.</a:t>
            </a:r>
            <a:endParaRPr lang="en-US" sz="1300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Children's Pools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SPA &amp; Fitness Center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IMG-20241122-WA0037.jpgIMG-20241122-WA003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1350" b="11350"/>
          <a:stretch>
            <a:fillRect/>
          </a:stretch>
        </p:blipFill>
        <p:spPr>
          <a:xfrm>
            <a:off x="4579465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lote 39\IMG-20240729-WA0007.jpgIMG-20240729-WA000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231" b="62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Indulge in soothing massages and rejuvenating facials.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Relaxing Spa Treatments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Fully-equipped gym with the latest exercise equipment.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State-of-the-Art Fitness Facilities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Peaceful spaces for mindfulness and wellness practices.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Yoga and Meditation Studios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Edificio ilha luanda lote 39\IMG-20241122-WA0030.jpgIMG-20241122-WA003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0786" b="10786"/>
          <a:stretch>
            <a:fillRect/>
          </a:stretch>
        </p:blipFill>
        <p:spPr>
          <a:xfrm>
            <a:off x="8365046" y="1303421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02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03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0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15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16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1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2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29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1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Name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custom20237979_1*f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ISCONTENTSTITLE" val="0"/>
  <p:tag name="KSO_WM_UNIT_ISNUMDGMTITLE" val="0"/>
  <p:tag name="KSO_WM_UNIT_PRESET_TEXT" val="Add description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7979_1*b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7979_1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SPECIAL_SOURCE" val="bdnull"/>
  <p:tag name="KSO_WM_TEMPLATE_THUMBS_INDEX" val="1、11"/>
  <p:tag name="KSO_WM_SLIDE_CONTENT_AREA" val="{&quot;left&quot;:&quot;462.85&quot;,&quot;top&quot;:&quot;118.75&quot;,&quot;width&quot;:&quot;459.25&quot;,&quot;height&quot;:&quot;265.1&quot;}"/>
  <p:tag name="KSO_WM_SLIDE_ID" val="custom20237979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LAYOUT" val="a_b_f"/>
  <p:tag name="KSO_WM_SLIDE_LAYOUT_CNT" val="1_1_1"/>
</p:tagLst>
</file>

<file path=ppt/tags/tag135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s 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7979_4*a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0263_4*l_h_i*1_1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7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0263_4*l_h_f*1_1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8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0263_4*l_h_i*1_3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9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0263_4*l_h_f*1_3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0263_4*l_h_i*1_2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1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0263_4*l_h_f*1_2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2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0263_4*l_h_i*1_4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3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0263_4*l_h_f*1_4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4.xml><?xml version="1.0" encoding="utf-8"?>
<p:tagLst xmlns:p="http://schemas.openxmlformats.org/presentationml/2006/main">
  <p:tag name="KSO_WM_SPECIAL_SOURCE" val="bdnull"/>
  <p:tag name="KSO_WM_SLIDE_ID" val="custom20237979_4"/>
  <p:tag name="KSO_WM_TEMPLATE_SUBCATEGORY" val="29"/>
  <p:tag name="KSO_WM_TEMPLATE_MASTER_TYPE" val="0"/>
  <p:tag name="KSO_WM_TEMPLATE_COLOR_TYPE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7979"/>
  <p:tag name="KSO_WM_SLIDE_LAYOUT" val="a_l"/>
  <p:tag name="KSO_WM_SLIDE_LAYOUT_CNT" val="1_1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3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6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6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7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7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8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8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93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6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17.xml><?xml version="1.0" encoding="utf-8"?>
<p:tagLst xmlns:p="http://schemas.openxmlformats.org/presentationml/2006/main">
  <p:tag name="KSO_WM_TEMPLATE_CATEGORY" val="custom"/>
  <p:tag name="KSO_WM_TEMPLATE_INDEX" val="20237979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21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69_1*i*1"/>
  <p:tag name="KSO_WM_TEMPLATE_CATEGORY" val="custom"/>
  <p:tag name="KSO_WM_TEMPLATE_INDEX" val="20238269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9"/>
  <p:tag name="KSO_WM_UNIT_ID" val="custom20238269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22.xml><?xml version="1.0" encoding="utf-8"?>
<p:tagLst xmlns:p="http://schemas.openxmlformats.org/presentationml/2006/main">
  <p:tag name="KSO_WM_UNIT_VALUE" val="1287*11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9_1*d*1"/>
  <p:tag name="KSO_WM_TEMPLATE_CATEGORY" val="custom"/>
  <p:tag name="KSO_WM_TEMPLATE_INDEX" val="2023826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2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2_2*l_h_f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2_2*l_h_a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2_2*l_h_f*1_2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2_2*l_h_a*1_2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858*259.21"/>
  <p:tag name="KSO_WM_SLIDE_POSITION" val="500.435*211.50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69_1"/>
  <p:tag name="KSO_WM_SLIDE_ITEM_CNT" val="3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75_1*i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5"/>
  <p:tag name="KSO_WM_UNIT_ID" val="custom20238275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VALUE" val="1904*18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5_1*d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31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4.6943*218.49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75_1"/>
  <p:tag name="KSO_WM_SLIDE_ITEM_CNT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47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4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24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7979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6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4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75.xml><?xml version="1.0" encoding="utf-8"?>
<p:tagLst xmlns:p="http://schemas.openxmlformats.org/presentationml/2006/main">
  <p:tag name="KSO_WM_TEMPLATE_CATEGORY" val="custom"/>
  <p:tag name="KSO_WM_TEMPLATE_INDEX" val="20237979"/>
</p:tagLst>
</file>

<file path=ppt/tags/tag276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custom20237979_11*f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PRESET_TEXT" val="Name"/>
</p:tagLst>
</file>

<file path=ppt/tags/tag2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11*a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PRESET_TEXT" val="THANK YOU"/>
</p:tagLst>
</file>

<file path=ppt/tags/tag278.xml><?xml version="1.0" encoding="utf-8"?>
<p:tagLst xmlns:p="http://schemas.openxmlformats.org/presentationml/2006/main">
  <p:tag name="KSO_WM_SPECIAL_SOURCE" val="bdnull"/>
  <p:tag name="KSO_WM_SLIDE_CONTENT_AREA" val="{&quot;left&quot;:&quot;462.85&quot;,&quot;top&quot;:&quot;118.75&quot;,&quot;width&quot;:&quot;459.25&quot;,&quot;height&quot;:&quot;265.1&quot;}"/>
  <p:tag name="KSO_WM_SLIDE_ID" val="custom20237979_11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11"/>
  <p:tag name="KSO_WM_TAG_VERSION" val="3.0"/>
  <p:tag name="KSO_WM_BEAUTIFY_FLAG" val="#wm#"/>
  <p:tag name="KSO_WM_TEMPLATE_CATEGORY" val="custom"/>
  <p:tag name="KSO_WM_TEMPLATE_INDEX" val="20237979"/>
  <p:tag name="KSO_WM_SLIDE_LAYOUT" val="a_f"/>
  <p:tag name="KSO_WM_SLIDE_LAYOUT_CNT" val="1_1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9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9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汇报人：稻壳儿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ISCONTENTSTITLE" val="0"/>
  <p:tag name="KSO_WM_UNIT_ISNUMDGMTITLE" val="0"/>
  <p:tag name="KSO_WM_UNIT_PRESET_TEXT" val="单击此处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汇报人：稻壳儿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7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77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7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8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9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3877</Words>
  <Application>WPS Presentation</Application>
  <PresentationFormat>Widescreen</PresentationFormat>
  <Paragraphs>205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Wingdings</vt:lpstr>
      <vt:lpstr>Charis SIL</vt:lpstr>
      <vt:lpstr>Segoe Print</vt:lpstr>
      <vt:lpstr>Crimson Text SemiBold</vt:lpstr>
      <vt:lpstr>Arial Nova</vt:lpstr>
      <vt:lpstr>Arial Narrow</vt:lpstr>
      <vt:lpstr>Algerian</vt:lpstr>
      <vt:lpstr>Agency FB</vt:lpstr>
      <vt:lpstr>Office Theme</vt:lpstr>
      <vt:lpstr>1_Office Theme</vt:lpstr>
      <vt:lpstr>2_Office Theme</vt:lpstr>
      <vt:lpstr>3_Office Theme</vt:lpstr>
      <vt:lpstr>4_Office Theme</vt:lpstr>
      <vt:lpstr>5_Office Theme</vt:lpstr>
      <vt:lpstr>Luxusimmobilien in Luanda Bay</vt:lpstr>
      <vt:lpstr>Contents </vt:lpstr>
      <vt:lpstr>Luxurious Residential Building</vt:lpstr>
      <vt:lpstr>Apartments and Penthouse Suites</vt:lpstr>
      <vt:lpstr>Building Infrastructure</vt:lpstr>
      <vt:lpstr>Parking Facilities</vt:lpstr>
      <vt:lpstr>Amenities</vt:lpstr>
      <vt:lpstr>Swimming Pools</vt:lpstr>
      <vt:lpstr>SPA &amp; Fitness Center</vt:lpstr>
      <vt:lpstr>Lounge Area</vt:lpstr>
      <vt:lpstr>Property Details</vt:lpstr>
      <vt:lpstr>Total Area</vt:lpstr>
      <vt:lpstr>Total Area</vt:lpstr>
      <vt:lpstr>Purchase Price</vt:lpstr>
      <vt:lpstr>Exclusive Investment Opportunity</vt:lpstr>
      <vt:lpstr>Unparalleled Location</vt:lpstr>
      <vt:lpstr>Luxury Living</vt:lpstr>
      <vt:lpstr>Contact Us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Luxusimmobilien in Luanda Bay</dc:title>
  <dc:creator>Benvindo Tambuila</dc:creator>
  <cp:lastModifiedBy>Benvindo Tambuila</cp:lastModifiedBy>
  <cp:revision>1</cp:revision>
  <dcterms:created xsi:type="dcterms:W3CDTF">2024-11-29T18:26:47Z</dcterms:created>
  <dcterms:modified xsi:type="dcterms:W3CDTF">2024-11-29T18:26:59Z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312E246A92844AE4A9B42037FB689BD4_11</vt:lpwstr>
  </property>
  <property fmtid="{D5CDD505-2E9C-101B-9397-08002B2CF9AE}" pid="3" name="KSOProductBuildVer">
    <vt:lpwstr>2057-12.2.0.18911</vt:lpwstr>
  </property>
</Properties>
</file>