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4" r:id="rId5"/>
    <p:sldMasterId id="2147483676" r:id="rId6"/>
    <p:sldMasterId id="2147483678" r:id="rId7"/>
  </p:sldMasterIdLst>
  <p:notesMasterIdLst>
    <p:notesMasterId r:id="rId12"/>
  </p:notesMasterIdLst>
  <p:sldIdLst>
    <p:sldId id="257" r:id="rId8"/>
    <p:sldId id="258" r:id="rId9"/>
    <p:sldId id="259" r:id="rId10"/>
    <p:sldId id="260" r:id="rId11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Klicken Sie auf , um Mastertextstile zu bearbeiten</a:t>
            </a:r>
            <a:endParaRPr lang="en-US" smtClean="0"/>
          </a:p>
          <a:p>
            <a:pPr lvl="1"/>
            <a:r>
              <a:rPr lang="en-US" smtClean="0"/>
              <a:t>Zweite Ebene</a:t>
            </a:r>
            <a:endParaRPr lang="en-US" smtClean="0"/>
          </a:p>
          <a:p>
            <a:pPr lvl="2"/>
            <a:r>
              <a:rPr lang="en-US" smtClean="0"/>
              <a:t>Dritte Ebene</a:t>
            </a:r>
            <a:endParaRPr lang="en-US" smtClean="0"/>
          </a:p>
          <a:p>
            <a:pPr lvl="3"/>
            <a:r>
              <a:rPr lang="en-US" smtClean="0"/>
              <a:t>Vierte Ebene</a:t>
            </a:r>
            <a:endParaRPr lang="en-US" smtClean="0"/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NULL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image" Target="../media/image3.png"/><Relationship Id="rId6" Type="http://schemas.openxmlformats.org/officeDocument/2006/relationships/tags" Target="../tags/tag16.xml"/><Relationship Id="rId5" Type="http://schemas.openxmlformats.org/officeDocument/2006/relationships/image" Target="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image" Target="NULL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image" Target="NULL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@png2x_01_封面" descr="C:/Users/kingsoft/AppData/Local/Temp/fig2wpp/@png2x_01_封面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3812540" y="401955"/>
            <a:ext cx="8375650" cy="64554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838200" y="2455545"/>
            <a:ext cx="5974080" cy="2397760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defRPr sz="44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>
              <a:latin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838200" y="1426235"/>
            <a:ext cx="5974080" cy="972000"/>
          </a:xfrm>
        </p:spPr>
        <p:txBody>
          <a:bodyPr wrap="square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18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  <a:lvl6pPr marL="2286000" indent="0" algn="ctr">
              <a:buNone/>
              <a:defRPr sz="1600">
                <a:latin typeface="+mj-lt"/>
              </a:defRPr>
            </a:lvl6pPr>
            <a:lvl7pPr marL="2743200" indent="0" algn="ctr">
              <a:buNone/>
              <a:defRPr sz="1600">
                <a:latin typeface="+mj-lt"/>
              </a:defRPr>
            </a:lvl7pPr>
            <a:lvl8pPr marL="3200400" indent="0" algn="ctr">
              <a:buNone/>
              <a:defRPr sz="1600">
                <a:latin typeface="+mj-lt"/>
              </a:defRPr>
            </a:lvl8pPr>
            <a:lvl9pPr marL="3657600" indent="0" algn="ctr">
              <a:buNone/>
              <a:defRPr sz="1600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subtitle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838200" y="4968875"/>
            <a:ext cx="5974080" cy="1186815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@png2x_bottom_目录" descr="C:/Users/kingsoft/AppData/Local/Temp/fig2wpp/@png2x_bottom_目录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5715000"/>
            <a:ext cx="3154680" cy="1143000"/>
          </a:xfrm>
          <a:prstGeom prst="rect">
            <a:avLst/>
          </a:prstGeom>
        </p:spPr>
      </p:pic>
      <p:pic>
        <p:nvPicPr>
          <p:cNvPr id="13" name="@png2x_top_目录" descr="C:/Users/kingsoft/AppData/Local/Temp/fig2wpp/@png2x_top_目录.png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7827010" y="0"/>
            <a:ext cx="3712210" cy="17278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490472" y="863917"/>
            <a:ext cx="9281160" cy="777608"/>
          </a:xfrm>
        </p:spPr>
        <p:txBody>
          <a:bodyPr wrap="square"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@png2x_02_章节" descr="C:/Users/kingsoft/AppData/Local/Temp/fig2wpp/@png2x_02_章节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836676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758565" y="3337560"/>
            <a:ext cx="7410450" cy="2409825"/>
          </a:xfrm>
        </p:spPr>
        <p:txBody>
          <a:bodyPr wrap="square" anchor="t" anchorCtr="0">
            <a:normAutofit/>
          </a:bodyPr>
          <a:lstStyle>
            <a:lvl1pPr algn="r">
              <a:defRPr sz="36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3759200" y="1056640"/>
            <a:ext cx="7409815" cy="2280920"/>
          </a:xfrm>
        </p:spPr>
        <p:txBody>
          <a:bodyPr wrap="none" anchor="b" anchorCtr="0">
            <a:normAutofit/>
          </a:bodyPr>
          <a:lstStyle>
            <a:lvl1pPr marL="0" indent="0" algn="r">
              <a:buNone/>
              <a:defRPr sz="5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8506" y="266702"/>
            <a:ext cx="10795086" cy="863607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8506" y="266702"/>
            <a:ext cx="10795086" cy="863607"/>
          </a:xfrm>
        </p:spPr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vert="horz" wrap="square" lIns="0" tIns="0" rIns="0" bIns="0" rtlCol="0" anchor="t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kumimoji="0" lang="en-US" sz="1800" b="0" i="0" u="none" strike="noStrike" kern="1200" cap="none" spc="0" normalizeH="0" baseline="0" noProof="1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@png2x_01_结束" descr="C:/Users/kingsoft/AppData/Local/Temp/fig2wpp/@png2x_01_结束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8375650" cy="64554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6095400" y="731520"/>
            <a:ext cx="5257800" cy="2724480"/>
          </a:xfrm>
        </p:spPr>
        <p:txBody>
          <a:bodyPr wrap="square" lIns="0" rIns="0" anchor="b">
            <a:normAutofit/>
          </a:bodyPr>
          <a:lstStyle>
            <a:lvl1pPr algn="r">
              <a:lnSpc>
                <a:spcPct val="100000"/>
              </a:lnSpc>
              <a:defRPr sz="6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6096000" y="3943800"/>
            <a:ext cx="5257800" cy="2412550"/>
          </a:xfrm>
        </p:spPr>
        <p:txBody>
          <a:bodyPr wrap="square" rIns="0"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 anchor="b"/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4" Type="http://schemas.openxmlformats.org/officeDocument/2006/relationships/theme" Target="../theme/theme2.xml"/><Relationship Id="rId23" Type="http://schemas.openxmlformats.org/officeDocument/2006/relationships/tags" Target="../tags/tag73.xml"/><Relationship Id="rId22" Type="http://schemas.openxmlformats.org/officeDocument/2006/relationships/tags" Target="../tags/tag72.xml"/><Relationship Id="rId21" Type="http://schemas.openxmlformats.org/officeDocument/2006/relationships/tags" Target="../tags/tag71.xml"/><Relationship Id="rId20" Type="http://schemas.openxmlformats.org/officeDocument/2006/relationships/tags" Target="../tags/tag70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69.xml"/><Relationship Id="rId18" Type="http://schemas.openxmlformats.org/officeDocument/2006/relationships/tags" Target="../tags/tag68.xml"/><Relationship Id="rId17" Type="http://schemas.openxmlformats.org/officeDocument/2006/relationships/image" Target="../media/image7.png"/><Relationship Id="rId16" Type="http://schemas.openxmlformats.org/officeDocument/2006/relationships/tags" Target="../tags/tag67.xml"/><Relationship Id="rId15" Type="http://schemas.openxmlformats.org/officeDocument/2006/relationships/image" Target="NULL" TargetMode="External"/><Relationship Id="rId14" Type="http://schemas.openxmlformats.org/officeDocument/2006/relationships/image" Target="../media/image6.png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image" Target="../media/image7.png"/><Relationship Id="rId6" Type="http://schemas.openxmlformats.org/officeDocument/2006/relationships/tags" Target="../tags/tag80.xml"/><Relationship Id="rId5" Type="http://schemas.openxmlformats.org/officeDocument/2006/relationships/image" Target="NULL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4" Type="http://schemas.openxmlformats.org/officeDocument/2006/relationships/theme" Target="../theme/theme3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image" Target="../media/image7.png"/><Relationship Id="rId6" Type="http://schemas.openxmlformats.org/officeDocument/2006/relationships/tags" Target="../tags/tag93.xml"/><Relationship Id="rId5" Type="http://schemas.openxmlformats.org/officeDocument/2006/relationships/image" Target="NULL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4" Type="http://schemas.openxmlformats.org/officeDocument/2006/relationships/theme" Target="../theme/theme4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image" Target="../media/image7.png"/><Relationship Id="rId6" Type="http://schemas.openxmlformats.org/officeDocument/2006/relationships/tags" Target="../tags/tag106.xml"/><Relationship Id="rId5" Type="http://schemas.openxmlformats.org/officeDocument/2006/relationships/image" Target="NULL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4" Type="http://schemas.openxmlformats.org/officeDocument/2006/relationships/theme" Target="../theme/theme5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image" Target="../media/image7.png"/><Relationship Id="rId6" Type="http://schemas.openxmlformats.org/officeDocument/2006/relationships/tags" Target="../tags/tag119.xml"/><Relationship Id="rId5" Type="http://schemas.openxmlformats.org/officeDocument/2006/relationships/image" Target="NULL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4" Type="http://schemas.openxmlformats.org/officeDocument/2006/relationships/theme" Target="../theme/theme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Klicken Sie hier, um den Master-Titelstil zu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Klicken Sie auf , um Mastertextstile zu bearbeiten</a:t>
            </a:r>
            <a:endParaRPr lang="en-US" smtClean="0"/>
          </a:p>
          <a:p>
            <a:pPr lvl="1"/>
            <a:r>
              <a:rPr lang="en-US" smtClean="0"/>
              <a:t>Zweite Ebene</a:t>
            </a:r>
            <a:endParaRPr lang="en-US" smtClean="0"/>
          </a:p>
          <a:p>
            <a:pPr lvl="2"/>
            <a:r>
              <a:rPr lang="en-US" smtClean="0"/>
              <a:t>Dritte Ebene</a:t>
            </a:r>
            <a:endParaRPr lang="en-US" smtClean="0"/>
          </a:p>
          <a:p>
            <a:pPr lvl="3"/>
            <a:r>
              <a:rPr lang="en-US" smtClean="0"/>
              <a:t>Vierte Ebene</a:t>
            </a:r>
            <a:endParaRPr lang="en-US" smtClean="0"/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@png2x_02_正文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r:link="rId15"/>
          <a:stretch>
            <a:fillRect/>
          </a:stretch>
        </p:blipFill>
        <p:spPr>
          <a:xfrm>
            <a:off x="1587" y="0"/>
            <a:ext cx="4279265" cy="2276475"/>
          </a:xfrm>
          <a:prstGeom prst="rect">
            <a:avLst/>
          </a:prstGeom>
        </p:spPr>
      </p:pic>
      <p:pic>
        <p:nvPicPr>
          <p:cNvPr id="12" name="@png2x_01_正文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r:link="rId15"/>
          <a:stretch>
            <a:fillRect/>
          </a:stretch>
        </p:blipFill>
        <p:spPr>
          <a:xfrm>
            <a:off x="10341913" y="4638501"/>
            <a:ext cx="1847864" cy="2218863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>
                <a:latin typeface="+mj-lt"/>
              </a:rPr>
              <a:t>Zum Hinzufügen des Titels anklicken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7" name="KSO_TEMPLATE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@png2x_02_正文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587" y="0"/>
            <a:ext cx="4279265" cy="2276475"/>
          </a:xfrm>
          <a:prstGeom prst="rect">
            <a:avLst/>
          </a:prstGeom>
        </p:spPr>
      </p:pic>
      <p:pic>
        <p:nvPicPr>
          <p:cNvPr id="12" name="@png2x_01_正文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10341913" y="4638501"/>
            <a:ext cx="1847864" cy="2218863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>
                <a:latin typeface="+mj-lt"/>
              </a:rPr>
              <a:t>Zum Hinzufügen des Titels anklicken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@png2x_02_正文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587" y="0"/>
            <a:ext cx="4279265" cy="2276475"/>
          </a:xfrm>
          <a:prstGeom prst="rect">
            <a:avLst/>
          </a:prstGeom>
        </p:spPr>
      </p:pic>
      <p:pic>
        <p:nvPicPr>
          <p:cNvPr id="12" name="@png2x_01_正文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10341913" y="4638501"/>
            <a:ext cx="1847864" cy="2218863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>
                <a:latin typeface="+mj-lt"/>
              </a:rPr>
              <a:t>Zum Hinzufügen des Titels anklicken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@png2x_02_正文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587" y="0"/>
            <a:ext cx="4279265" cy="2276475"/>
          </a:xfrm>
          <a:prstGeom prst="rect">
            <a:avLst/>
          </a:prstGeom>
        </p:spPr>
      </p:pic>
      <p:pic>
        <p:nvPicPr>
          <p:cNvPr id="12" name="@png2x_01_正文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10341913" y="4638501"/>
            <a:ext cx="1847864" cy="2218863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>
                <a:latin typeface="+mj-lt"/>
              </a:rPr>
              <a:t>Zum Hinzufügen des Titels anklicken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@png2x_02_正文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587" y="0"/>
            <a:ext cx="4279265" cy="2276475"/>
          </a:xfrm>
          <a:prstGeom prst="rect">
            <a:avLst/>
          </a:prstGeom>
        </p:spPr>
      </p:pic>
      <p:pic>
        <p:nvPicPr>
          <p:cNvPr id="12" name="@png2x_01_正文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10341913" y="4638501"/>
            <a:ext cx="1847864" cy="2218863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>
                <a:latin typeface="+mj-lt"/>
              </a:rPr>
              <a:t>Zum Hinzufügen des Titels anklicken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29.xml"/><Relationship Id="rId4" Type="http://schemas.openxmlformats.org/officeDocument/2006/relationships/image" Target="../media/image8.png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image" Target="../media/image17.jpeg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image" Target="../media/image16.jpe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26.xml"/><Relationship Id="rId1" Type="http://schemas.openxmlformats.org/officeDocument/2006/relationships/tags" Target="../tags/tag20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tags" Target="../tags/tag220.xml"/><Relationship Id="rId7" Type="http://schemas.openxmlformats.org/officeDocument/2006/relationships/tags" Target="../tags/tag219.xml"/><Relationship Id="rId6" Type="http://schemas.openxmlformats.org/officeDocument/2006/relationships/tags" Target="../tags/tag218.xml"/><Relationship Id="rId5" Type="http://schemas.openxmlformats.org/officeDocument/2006/relationships/image" Target="../media/image19.jpeg"/><Relationship Id="rId4" Type="http://schemas.openxmlformats.org/officeDocument/2006/relationships/tags" Target="../tags/tag217.xml"/><Relationship Id="rId3" Type="http://schemas.openxmlformats.org/officeDocument/2006/relationships/image" Target="../media/image18.jpeg"/><Relationship Id="rId2" Type="http://schemas.openxmlformats.org/officeDocument/2006/relationships/tags" Target="../tags/tag216.xml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228.xml"/><Relationship Id="rId16" Type="http://schemas.openxmlformats.org/officeDocument/2006/relationships/image" Target="../media/image20.jpeg"/><Relationship Id="rId15" Type="http://schemas.openxmlformats.org/officeDocument/2006/relationships/tags" Target="../tags/tag227.xml"/><Relationship Id="rId14" Type="http://schemas.openxmlformats.org/officeDocument/2006/relationships/tags" Target="../tags/tag226.xml"/><Relationship Id="rId13" Type="http://schemas.openxmlformats.org/officeDocument/2006/relationships/tags" Target="../tags/tag225.xml"/><Relationship Id="rId12" Type="http://schemas.openxmlformats.org/officeDocument/2006/relationships/tags" Target="../tags/tag224.xml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tags" Target="../tags/tag21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231.xml"/><Relationship Id="rId3" Type="http://schemas.openxmlformats.org/officeDocument/2006/relationships/image" Target="../media/image21.jpeg"/><Relationship Id="rId2" Type="http://schemas.openxmlformats.org/officeDocument/2006/relationships/tags" Target="../tags/tag230.xml"/><Relationship Id="rId1" Type="http://schemas.openxmlformats.org/officeDocument/2006/relationships/tags" Target="../tags/tag22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5" Type="http://schemas.openxmlformats.org/officeDocument/2006/relationships/slideLayout" Target="../slideLayouts/slideLayout14.xml"/><Relationship Id="rId14" Type="http://schemas.openxmlformats.org/officeDocument/2006/relationships/tags" Target="../tags/tag143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tags" Target="../tags/tag13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image" Target="../media/image9.jpe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23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tags" Target="../tags/tag14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image" Target="../media/image10.jpeg"/><Relationship Id="rId4" Type="http://schemas.openxmlformats.org/officeDocument/2006/relationships/tags" Target="../tags/tag162.xml"/><Relationship Id="rId3" Type="http://schemas.openxmlformats.org/officeDocument/2006/relationships/image" Target="../media/image8.png"/><Relationship Id="rId2" Type="http://schemas.openxmlformats.org/officeDocument/2006/relationships/tags" Target="../tags/tag161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173.xml"/><Relationship Id="rId16" Type="http://schemas.openxmlformats.org/officeDocument/2006/relationships/image" Target="../media/image11.png"/><Relationship Id="rId15" Type="http://schemas.openxmlformats.org/officeDocument/2006/relationships/tags" Target="../tags/tag172.xml"/><Relationship Id="rId14" Type="http://schemas.openxmlformats.org/officeDocument/2006/relationships/tags" Target="../tags/tag171.xml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tags" Target="../tags/tag16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image" Target="../media/image12.jpeg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25.xml"/><Relationship Id="rId14" Type="http://schemas.openxmlformats.org/officeDocument/2006/relationships/tags" Target="../tags/tag186.xml"/><Relationship Id="rId13" Type="http://schemas.openxmlformats.org/officeDocument/2006/relationships/tags" Target="../tags/tag185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tags" Target="../tags/tag17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image" Target="../media/image14.jpeg"/><Relationship Id="rId4" Type="http://schemas.openxmlformats.org/officeDocument/2006/relationships/tags" Target="../tags/tag192.xml"/><Relationship Id="rId3" Type="http://schemas.openxmlformats.org/officeDocument/2006/relationships/image" Target="../media/image13.jpeg"/><Relationship Id="rId2" Type="http://schemas.openxmlformats.org/officeDocument/2006/relationships/tags" Target="../tags/tag191.xml"/><Relationship Id="rId19" Type="http://schemas.openxmlformats.org/officeDocument/2006/relationships/notesSlide" Target="../notesSlides/notesSlide4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203.xml"/><Relationship Id="rId16" Type="http://schemas.openxmlformats.org/officeDocument/2006/relationships/image" Target="../media/image15.jpeg"/><Relationship Id="rId15" Type="http://schemas.openxmlformats.org/officeDocument/2006/relationships/tags" Target="../tags/tag202.xml"/><Relationship Id="rId14" Type="http://schemas.openxmlformats.org/officeDocument/2006/relationships/tags" Target="../tags/tag201.xml"/><Relationship Id="rId13" Type="http://schemas.openxmlformats.org/officeDocument/2006/relationships/tags" Target="../tags/tag200.xml"/><Relationship Id="rId12" Type="http://schemas.openxmlformats.org/officeDocument/2006/relationships/tags" Target="../tags/tag199.xml"/><Relationship Id="rId11" Type="http://schemas.openxmlformats.org/officeDocument/2006/relationships/tags" Target="../tags/tag198.xml"/><Relationship Id="rId10" Type="http://schemas.openxmlformats.org/officeDocument/2006/relationships/tags" Target="../tags/tag197.xml"/><Relationship Id="rId1" Type="http://schemas.openxmlformats.org/officeDocument/2006/relationships/tags" Target="../tags/tag1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38200" y="2455545"/>
            <a:ext cx="5974080" cy="2397760"/>
          </a:xfrm>
        </p:spPr>
        <p:txBody>
          <a:bodyPr anchor="ctr" anchorCtr="0"/>
          <a:lstStyle/>
          <a:p>
            <a:r>
              <a:rPr lang="en-US" dirty="0"/>
              <a:t>4-Sterne-Hotel in Faro</a:t>
            </a:r>
            <a:endParaRPr lang="en-US" dirty="0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38200" y="1426235"/>
            <a:ext cx="5974080" cy="972000"/>
          </a:xfrm>
        </p:spPr>
        <p:txBody>
          <a:bodyPr/>
          <a:lstStyle/>
          <a:p>
            <a:r>
              <a:rPr lang="de-DE" altLang="en-US" sz="3200" b="1">
                <a:latin typeface="Calibri" panose="020F0502020204030204" charset="0"/>
              </a:rPr>
              <a:t>Kontinuierliche Kapitalverbindung</a:t>
            </a:r>
            <a:endParaRPr lang="de-DE" altLang="en-US" sz="3200" b="1">
              <a:latin typeface="Calibri" panose="020F0502020204030204" charset="0"/>
            </a:endParaRPr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838200" y="4968875"/>
            <a:ext cx="5974080" cy="1186815"/>
          </a:xfrm>
        </p:spPr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Nelson João Dikíla</a:t>
            </a:r>
            <a:endParaRPr lang="de-DE" altLang="en-US">
              <a:latin typeface="Calibri" panose="020F0502020204030204" charset="0"/>
            </a:endParaRPr>
          </a:p>
        </p:txBody>
      </p:sp>
      <p:pic>
        <p:nvPicPr>
          <p:cNvPr id="6" name="Picture 5" descr="Picture1"/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6368415" y="1861185"/>
            <a:ext cx="5609590" cy="3585845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G:\Meine Ablage\Negócios em África\Projectos Portugal\FARO\tolle cafes.jpgtolle cafes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4900" r="24900"/>
          <a:stretch>
            <a:fillRect/>
          </a:stretch>
        </p:blipFill>
        <p:spPr>
          <a:xfrm rot="157750">
            <a:off x="7011670" y="1100455"/>
            <a:ext cx="3937000" cy="4147185"/>
          </a:xfrm>
          <a:custGeom>
            <a:avLst/>
            <a:gdLst>
              <a:gd name="connsiteX0" fmla="*/ 0 w 3474720"/>
              <a:gd name="connsiteY0" fmla="*/ 0 h 4417255"/>
              <a:gd name="connsiteX1" fmla="*/ 3474720 w 3474720"/>
              <a:gd name="connsiteY1" fmla="*/ 0 h 4417255"/>
              <a:gd name="connsiteX2" fmla="*/ 3474720 w 3474720"/>
              <a:gd name="connsiteY2" fmla="*/ 4417255 h 4417255"/>
              <a:gd name="connsiteX3" fmla="*/ 0 w 3474720"/>
              <a:gd name="connsiteY3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4417255">
                <a:moveTo>
                  <a:pt x="0" y="0"/>
                </a:moveTo>
                <a:lnTo>
                  <a:pt x="3474720" y="0"/>
                </a:lnTo>
                <a:lnTo>
                  <a:pt x="3474720" y="4417255"/>
                </a:lnTo>
                <a:lnTo>
                  <a:pt x="0" y="4417255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2995" y="214630"/>
            <a:ext cx="5325745" cy="699770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Warum es sich abhebt</a:t>
            </a:r>
            <a:endParaRPr lang="en-US" spc="0" dirty="0">
              <a:latin typeface="+mj-lt"/>
            </a:endParaRPr>
          </a:p>
        </p:txBody>
      </p:sp>
      <p:sp>
        <p:nvSpPr>
          <p:cNvPr id="7" name="任意多边形: 形状 6"/>
          <p:cNvSpPr/>
          <p:nvPr>
            <p:custDataLst>
              <p:tags r:id="rId4"/>
            </p:custDataLst>
          </p:nvPr>
        </p:nvSpPr>
        <p:spPr>
          <a:xfrm rot="157750">
            <a:off x="7551420" y="908685"/>
            <a:ext cx="3627120" cy="5109845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  <a:gd name="connsiteX0-1" fmla="*/ 51465 w 3626875"/>
              <a:gd name="connsiteY0-2" fmla="*/ 0 h 4563048"/>
              <a:gd name="connsiteX1-3" fmla="*/ 3575410 w 3626875"/>
              <a:gd name="connsiteY1-4" fmla="*/ 0 h 4563048"/>
              <a:gd name="connsiteX2-5" fmla="*/ 3626875 w 3626875"/>
              <a:gd name="connsiteY2-6" fmla="*/ 51465 h 4563048"/>
              <a:gd name="connsiteX3-7" fmla="*/ 3626875 w 3626875"/>
              <a:gd name="connsiteY3-8" fmla="*/ 4511583 h 4563048"/>
              <a:gd name="connsiteX4-9" fmla="*/ 3575410 w 3626875"/>
              <a:gd name="connsiteY4-10" fmla="*/ 4563048 h 4563048"/>
              <a:gd name="connsiteX5-11" fmla="*/ 51465 w 3626875"/>
              <a:gd name="connsiteY5-12" fmla="*/ 4563048 h 4563048"/>
              <a:gd name="connsiteX6-13" fmla="*/ 0 w 3626875"/>
              <a:gd name="connsiteY6-14" fmla="*/ 4511583 h 4563048"/>
              <a:gd name="connsiteX7-15" fmla="*/ 0 w 3626875"/>
              <a:gd name="connsiteY7-16" fmla="*/ 51465 h 4563048"/>
              <a:gd name="connsiteX8-17" fmla="*/ 51465 w 3626875"/>
              <a:gd name="connsiteY8-18" fmla="*/ 0 h 4563048"/>
              <a:gd name="connsiteX9-19" fmla="*/ 273025 w 3626875"/>
              <a:gd name="connsiteY9-20" fmla="*/ 339208 h 4563048"/>
              <a:gd name="connsiteX10-21" fmla="*/ 273240 w 3626875"/>
              <a:gd name="connsiteY10-22" fmla="*/ 4053589 h 4563048"/>
              <a:gd name="connsiteX11-23" fmla="*/ 3353850 w 3626875"/>
              <a:gd name="connsiteY11-24" fmla="*/ 3588875 h 4563048"/>
              <a:gd name="connsiteX12-25" fmla="*/ 3353850 w 3626875"/>
              <a:gd name="connsiteY12-26" fmla="*/ 339208 h 4563048"/>
              <a:gd name="connsiteX13-27" fmla="*/ 273025 w 3626875"/>
              <a:gd name="connsiteY13-28" fmla="*/ 339208 h 4563048"/>
              <a:gd name="connsiteX0-29" fmla="*/ 51465 w 3626875"/>
              <a:gd name="connsiteY0-30" fmla="*/ 0 h 4563048"/>
              <a:gd name="connsiteX1-31" fmla="*/ 3575410 w 3626875"/>
              <a:gd name="connsiteY1-32" fmla="*/ 0 h 4563048"/>
              <a:gd name="connsiteX2-33" fmla="*/ 3626875 w 3626875"/>
              <a:gd name="connsiteY2-34" fmla="*/ 51465 h 4563048"/>
              <a:gd name="connsiteX3-35" fmla="*/ 3626875 w 3626875"/>
              <a:gd name="connsiteY3-36" fmla="*/ 4511583 h 4563048"/>
              <a:gd name="connsiteX4-37" fmla="*/ 3575410 w 3626875"/>
              <a:gd name="connsiteY4-38" fmla="*/ 4563048 h 4563048"/>
              <a:gd name="connsiteX5-39" fmla="*/ 51465 w 3626875"/>
              <a:gd name="connsiteY5-40" fmla="*/ 4563048 h 4563048"/>
              <a:gd name="connsiteX6-41" fmla="*/ 0 w 3626875"/>
              <a:gd name="connsiteY6-42" fmla="*/ 4511583 h 4563048"/>
              <a:gd name="connsiteX7-43" fmla="*/ 0 w 3626875"/>
              <a:gd name="connsiteY7-44" fmla="*/ 51465 h 4563048"/>
              <a:gd name="connsiteX8-45" fmla="*/ 51465 w 3626875"/>
              <a:gd name="connsiteY8-46" fmla="*/ 0 h 4563048"/>
              <a:gd name="connsiteX9-47" fmla="*/ 273025 w 3626875"/>
              <a:gd name="connsiteY9-48" fmla="*/ 339208 h 4563048"/>
              <a:gd name="connsiteX10-49" fmla="*/ 274782 w 3626875"/>
              <a:gd name="connsiteY10-50" fmla="*/ 3933816 h 4563048"/>
              <a:gd name="connsiteX11-51" fmla="*/ 3353850 w 3626875"/>
              <a:gd name="connsiteY11-52" fmla="*/ 3588875 h 4563048"/>
              <a:gd name="connsiteX12-53" fmla="*/ 3353850 w 3626875"/>
              <a:gd name="connsiteY12-54" fmla="*/ 339208 h 4563048"/>
              <a:gd name="connsiteX13-55" fmla="*/ 273025 w 3626875"/>
              <a:gd name="connsiteY13-56" fmla="*/ 339208 h 4563048"/>
              <a:gd name="connsiteX0-57" fmla="*/ 51465 w 3626875"/>
              <a:gd name="connsiteY0-58" fmla="*/ 0 h 4563048"/>
              <a:gd name="connsiteX1-59" fmla="*/ 3575410 w 3626875"/>
              <a:gd name="connsiteY1-60" fmla="*/ 0 h 4563048"/>
              <a:gd name="connsiteX2-61" fmla="*/ 3626875 w 3626875"/>
              <a:gd name="connsiteY2-62" fmla="*/ 51465 h 4563048"/>
              <a:gd name="connsiteX3-63" fmla="*/ 3626875 w 3626875"/>
              <a:gd name="connsiteY3-64" fmla="*/ 4511583 h 4563048"/>
              <a:gd name="connsiteX4-65" fmla="*/ 3575410 w 3626875"/>
              <a:gd name="connsiteY4-66" fmla="*/ 4563048 h 4563048"/>
              <a:gd name="connsiteX5-67" fmla="*/ 51465 w 3626875"/>
              <a:gd name="connsiteY5-68" fmla="*/ 4563048 h 4563048"/>
              <a:gd name="connsiteX6-69" fmla="*/ 0 w 3626875"/>
              <a:gd name="connsiteY6-70" fmla="*/ 4511583 h 4563048"/>
              <a:gd name="connsiteX7-71" fmla="*/ 0 w 3626875"/>
              <a:gd name="connsiteY7-72" fmla="*/ 51465 h 4563048"/>
              <a:gd name="connsiteX8-73" fmla="*/ 51465 w 3626875"/>
              <a:gd name="connsiteY8-74" fmla="*/ 0 h 4563048"/>
              <a:gd name="connsiteX9-75" fmla="*/ 273025 w 3626875"/>
              <a:gd name="connsiteY9-76" fmla="*/ 339208 h 4563048"/>
              <a:gd name="connsiteX10-77" fmla="*/ 274782 w 3626875"/>
              <a:gd name="connsiteY10-78" fmla="*/ 3933816 h 4563048"/>
              <a:gd name="connsiteX11-79" fmla="*/ 3356577 w 3626875"/>
              <a:gd name="connsiteY11-80" fmla="*/ 3954896 h 4563048"/>
              <a:gd name="connsiteX12-81" fmla="*/ 3353850 w 3626875"/>
              <a:gd name="connsiteY12-82" fmla="*/ 339208 h 4563048"/>
              <a:gd name="connsiteX13-83" fmla="*/ 273025 w 3626875"/>
              <a:gd name="connsiteY13-84" fmla="*/ 339208 h 4563048"/>
              <a:gd name="connsiteX0-85" fmla="*/ 51465 w 3626875"/>
              <a:gd name="connsiteY0-86" fmla="*/ 0 h 4563048"/>
              <a:gd name="connsiteX1-87" fmla="*/ 3575410 w 3626875"/>
              <a:gd name="connsiteY1-88" fmla="*/ 0 h 4563048"/>
              <a:gd name="connsiteX2-89" fmla="*/ 3626875 w 3626875"/>
              <a:gd name="connsiteY2-90" fmla="*/ 51465 h 4563048"/>
              <a:gd name="connsiteX3-91" fmla="*/ 3626875 w 3626875"/>
              <a:gd name="connsiteY3-92" fmla="*/ 4511583 h 4563048"/>
              <a:gd name="connsiteX4-93" fmla="*/ 3575410 w 3626875"/>
              <a:gd name="connsiteY4-94" fmla="*/ 4563048 h 4563048"/>
              <a:gd name="connsiteX5-95" fmla="*/ 51465 w 3626875"/>
              <a:gd name="connsiteY5-96" fmla="*/ 4563048 h 4563048"/>
              <a:gd name="connsiteX6-97" fmla="*/ 0 w 3626875"/>
              <a:gd name="connsiteY6-98" fmla="*/ 4511583 h 4563048"/>
              <a:gd name="connsiteX7-99" fmla="*/ 0 w 3626875"/>
              <a:gd name="connsiteY7-100" fmla="*/ 51465 h 4563048"/>
              <a:gd name="connsiteX8-101" fmla="*/ 51465 w 3626875"/>
              <a:gd name="connsiteY8-102" fmla="*/ 0 h 4563048"/>
              <a:gd name="connsiteX9-103" fmla="*/ 275535 w 3626875"/>
              <a:gd name="connsiteY9-104" fmla="*/ 240515 h 4563048"/>
              <a:gd name="connsiteX10-105" fmla="*/ 274782 w 3626875"/>
              <a:gd name="connsiteY10-106" fmla="*/ 3933816 h 4563048"/>
              <a:gd name="connsiteX11-107" fmla="*/ 3356577 w 3626875"/>
              <a:gd name="connsiteY11-108" fmla="*/ 3954896 h 4563048"/>
              <a:gd name="connsiteX12-109" fmla="*/ 3353850 w 3626875"/>
              <a:gd name="connsiteY12-110" fmla="*/ 339208 h 4563048"/>
              <a:gd name="connsiteX13-111" fmla="*/ 275535 w 3626875"/>
              <a:gd name="connsiteY13-112" fmla="*/ 240515 h 4563048"/>
              <a:gd name="connsiteX0-113" fmla="*/ 51465 w 3626875"/>
              <a:gd name="connsiteY0-114" fmla="*/ 0 h 4563048"/>
              <a:gd name="connsiteX1-115" fmla="*/ 3575410 w 3626875"/>
              <a:gd name="connsiteY1-116" fmla="*/ 0 h 4563048"/>
              <a:gd name="connsiteX2-117" fmla="*/ 3626875 w 3626875"/>
              <a:gd name="connsiteY2-118" fmla="*/ 51465 h 4563048"/>
              <a:gd name="connsiteX3-119" fmla="*/ 3626875 w 3626875"/>
              <a:gd name="connsiteY3-120" fmla="*/ 4511583 h 4563048"/>
              <a:gd name="connsiteX4-121" fmla="*/ 3575410 w 3626875"/>
              <a:gd name="connsiteY4-122" fmla="*/ 4563048 h 4563048"/>
              <a:gd name="connsiteX5-123" fmla="*/ 51465 w 3626875"/>
              <a:gd name="connsiteY5-124" fmla="*/ 4563048 h 4563048"/>
              <a:gd name="connsiteX6-125" fmla="*/ 0 w 3626875"/>
              <a:gd name="connsiteY6-126" fmla="*/ 4511583 h 4563048"/>
              <a:gd name="connsiteX7-127" fmla="*/ 0 w 3626875"/>
              <a:gd name="connsiteY7-128" fmla="*/ 51465 h 4563048"/>
              <a:gd name="connsiteX8-129" fmla="*/ 51465 w 3626875"/>
              <a:gd name="connsiteY8-130" fmla="*/ 0 h 4563048"/>
              <a:gd name="connsiteX9-131" fmla="*/ 275535 w 3626875"/>
              <a:gd name="connsiteY9-132" fmla="*/ 240515 h 4563048"/>
              <a:gd name="connsiteX10-133" fmla="*/ 274782 w 3626875"/>
              <a:gd name="connsiteY10-134" fmla="*/ 3933816 h 4563048"/>
              <a:gd name="connsiteX11-135" fmla="*/ 3356577 w 3626875"/>
              <a:gd name="connsiteY11-136" fmla="*/ 3954896 h 4563048"/>
              <a:gd name="connsiteX12-137" fmla="*/ 3349333 w 3626875"/>
              <a:gd name="connsiteY12-138" fmla="*/ 240838 h 4563048"/>
              <a:gd name="connsiteX13-139" fmla="*/ 275535 w 3626875"/>
              <a:gd name="connsiteY13-140" fmla="*/ 240515 h 4563048"/>
              <a:gd name="connsiteX0-141" fmla="*/ 51465 w 3626875"/>
              <a:gd name="connsiteY0-142" fmla="*/ 0 h 4563048"/>
              <a:gd name="connsiteX1-143" fmla="*/ 3575410 w 3626875"/>
              <a:gd name="connsiteY1-144" fmla="*/ 0 h 4563048"/>
              <a:gd name="connsiteX2-145" fmla="*/ 3626875 w 3626875"/>
              <a:gd name="connsiteY2-146" fmla="*/ 51465 h 4563048"/>
              <a:gd name="connsiteX3-147" fmla="*/ 3626875 w 3626875"/>
              <a:gd name="connsiteY3-148" fmla="*/ 4511583 h 4563048"/>
              <a:gd name="connsiteX4-149" fmla="*/ 3575410 w 3626875"/>
              <a:gd name="connsiteY4-150" fmla="*/ 4563048 h 4563048"/>
              <a:gd name="connsiteX5-151" fmla="*/ 51465 w 3626875"/>
              <a:gd name="connsiteY5-152" fmla="*/ 4563048 h 4563048"/>
              <a:gd name="connsiteX6-153" fmla="*/ 0 w 3626875"/>
              <a:gd name="connsiteY6-154" fmla="*/ 4511583 h 4563048"/>
              <a:gd name="connsiteX7-155" fmla="*/ 0 w 3626875"/>
              <a:gd name="connsiteY7-156" fmla="*/ 51465 h 4563048"/>
              <a:gd name="connsiteX8-157" fmla="*/ 51465 w 3626875"/>
              <a:gd name="connsiteY8-158" fmla="*/ 0 h 4563048"/>
              <a:gd name="connsiteX9-159" fmla="*/ 275535 w 3626875"/>
              <a:gd name="connsiteY9-160" fmla="*/ 240515 h 4563048"/>
              <a:gd name="connsiteX10-161" fmla="*/ 274782 w 3626875"/>
              <a:gd name="connsiteY10-162" fmla="*/ 3933816 h 4563048"/>
              <a:gd name="connsiteX11-163" fmla="*/ 3356577 w 3626875"/>
              <a:gd name="connsiteY11-164" fmla="*/ 3954896 h 4563048"/>
              <a:gd name="connsiteX12-165" fmla="*/ 3351269 w 3626875"/>
              <a:gd name="connsiteY12-166" fmla="*/ 282996 h 4563048"/>
              <a:gd name="connsiteX13-167" fmla="*/ 275535 w 3626875"/>
              <a:gd name="connsiteY13-168" fmla="*/ 240515 h 4563048"/>
              <a:gd name="connsiteX0-169" fmla="*/ 51465 w 3626875"/>
              <a:gd name="connsiteY0-170" fmla="*/ 0 h 4563048"/>
              <a:gd name="connsiteX1-171" fmla="*/ 3575410 w 3626875"/>
              <a:gd name="connsiteY1-172" fmla="*/ 0 h 4563048"/>
              <a:gd name="connsiteX2-173" fmla="*/ 3626875 w 3626875"/>
              <a:gd name="connsiteY2-174" fmla="*/ 51465 h 4563048"/>
              <a:gd name="connsiteX3-175" fmla="*/ 3626875 w 3626875"/>
              <a:gd name="connsiteY3-176" fmla="*/ 4511583 h 4563048"/>
              <a:gd name="connsiteX4-177" fmla="*/ 3575410 w 3626875"/>
              <a:gd name="connsiteY4-178" fmla="*/ 4563048 h 4563048"/>
              <a:gd name="connsiteX5-179" fmla="*/ 51465 w 3626875"/>
              <a:gd name="connsiteY5-180" fmla="*/ 4563048 h 4563048"/>
              <a:gd name="connsiteX6-181" fmla="*/ 0 w 3626875"/>
              <a:gd name="connsiteY6-182" fmla="*/ 4511583 h 4563048"/>
              <a:gd name="connsiteX7-183" fmla="*/ 0 w 3626875"/>
              <a:gd name="connsiteY7-184" fmla="*/ 51465 h 4563048"/>
              <a:gd name="connsiteX8-185" fmla="*/ 51465 w 3626875"/>
              <a:gd name="connsiteY8-186" fmla="*/ 0 h 4563048"/>
              <a:gd name="connsiteX9-187" fmla="*/ 275535 w 3626875"/>
              <a:gd name="connsiteY9-188" fmla="*/ 240515 h 4563048"/>
              <a:gd name="connsiteX10-189" fmla="*/ 279550 w 3626875"/>
              <a:gd name="connsiteY10-190" fmla="*/ 3884310 h 4563048"/>
              <a:gd name="connsiteX11-191" fmla="*/ 3356577 w 3626875"/>
              <a:gd name="connsiteY11-192" fmla="*/ 3954896 h 4563048"/>
              <a:gd name="connsiteX12-193" fmla="*/ 3351269 w 3626875"/>
              <a:gd name="connsiteY12-194" fmla="*/ 282996 h 4563048"/>
              <a:gd name="connsiteX13-195" fmla="*/ 275535 w 3626875"/>
              <a:gd name="connsiteY13-196" fmla="*/ 240515 h 4563048"/>
              <a:gd name="connsiteX0-197" fmla="*/ 51465 w 3626875"/>
              <a:gd name="connsiteY0-198" fmla="*/ 0 h 4563048"/>
              <a:gd name="connsiteX1-199" fmla="*/ 3575410 w 3626875"/>
              <a:gd name="connsiteY1-200" fmla="*/ 0 h 4563048"/>
              <a:gd name="connsiteX2-201" fmla="*/ 3626875 w 3626875"/>
              <a:gd name="connsiteY2-202" fmla="*/ 51465 h 4563048"/>
              <a:gd name="connsiteX3-203" fmla="*/ 3626875 w 3626875"/>
              <a:gd name="connsiteY3-204" fmla="*/ 4511583 h 4563048"/>
              <a:gd name="connsiteX4-205" fmla="*/ 3575410 w 3626875"/>
              <a:gd name="connsiteY4-206" fmla="*/ 4563048 h 4563048"/>
              <a:gd name="connsiteX5-207" fmla="*/ 51465 w 3626875"/>
              <a:gd name="connsiteY5-208" fmla="*/ 4563048 h 4563048"/>
              <a:gd name="connsiteX6-209" fmla="*/ 0 w 3626875"/>
              <a:gd name="connsiteY6-210" fmla="*/ 4511583 h 4563048"/>
              <a:gd name="connsiteX7-211" fmla="*/ 0 w 3626875"/>
              <a:gd name="connsiteY7-212" fmla="*/ 51465 h 4563048"/>
              <a:gd name="connsiteX8-213" fmla="*/ 51465 w 3626875"/>
              <a:gd name="connsiteY8-214" fmla="*/ 0 h 4563048"/>
              <a:gd name="connsiteX9-215" fmla="*/ 275535 w 3626875"/>
              <a:gd name="connsiteY9-216" fmla="*/ 240515 h 4563048"/>
              <a:gd name="connsiteX10-217" fmla="*/ 279550 w 3626875"/>
              <a:gd name="connsiteY10-218" fmla="*/ 3884310 h 4563048"/>
              <a:gd name="connsiteX11-219" fmla="*/ 3353996 w 3626875"/>
              <a:gd name="connsiteY11-220" fmla="*/ 3898684 h 4563048"/>
              <a:gd name="connsiteX12-221" fmla="*/ 3351269 w 3626875"/>
              <a:gd name="connsiteY12-222" fmla="*/ 282996 h 4563048"/>
              <a:gd name="connsiteX13-223" fmla="*/ 275535 w 3626875"/>
              <a:gd name="connsiteY13-224" fmla="*/ 240515 h 4563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5535" y="240515"/>
                </a:moveTo>
                <a:cubicBezTo>
                  <a:pt x="275607" y="1478642"/>
                  <a:pt x="279478" y="2646183"/>
                  <a:pt x="279550" y="3884310"/>
                </a:cubicBezTo>
                <a:lnTo>
                  <a:pt x="3353996" y="3898684"/>
                </a:lnTo>
                <a:cubicBezTo>
                  <a:pt x="3351581" y="2660665"/>
                  <a:pt x="3353684" y="1521015"/>
                  <a:pt x="3351269" y="282996"/>
                </a:cubicBezTo>
                <a:lnTo>
                  <a:pt x="275535" y="240515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  <a:effectLst>
            <a:outerShdw blurRad="1524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1200150" y="1390015"/>
            <a:ext cx="5038725" cy="1621790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p>
            <a:pPr marL="171450" indent="-1714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GB" sz="1000" b="1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Boomender </a:t>
            </a:r>
            <a:r>
              <a:rPr lang="en-US" altLang="en-US" sz="1000" b="1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Tourismusmarkt</a:t>
            </a:r>
            <a:r>
              <a:rPr lang="de-DE" altLang="en-US" sz="1000" b="1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</a:rPr>
              <a:t>:</a:t>
            </a:r>
            <a:endParaRPr lang="en-US" altLang="en-GB" sz="1000" b="1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Faro, das Tor zur Algarve, zieht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jedes Jahr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mehr als 4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Millionen Besucher an. Das milde Klima, die Strände und die gute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Anbindung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über den internationalen Flughafen machen die Stadt zu einem ganzjährigen Reiseziel. Der Markt </a:t>
            </a:r>
            <a:r>
              <a:rPr lang="en-US" altLang="en-US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ist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aufgrund der hohen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Belegungsraten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für Investoren interessant.</a:t>
            </a:r>
            <a:endParaRPr lang="en-US" altLang="en-GB" sz="10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GB" sz="1000" b="1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Attraktive Investitionsbedingungen</a:t>
            </a:r>
            <a:r>
              <a:rPr lang="de-DE" altLang="en-US" sz="1000" b="1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</a:rPr>
              <a:t>:</a:t>
            </a:r>
            <a:endParaRPr lang="de-DE" altLang="en-US" sz="1000" b="1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charset="0"/>
            </a:endParaRPr>
          </a:p>
          <a:p>
            <a:pPr indent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   Steigende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Immobilienwerte, niedrige Steuern und staatliche Unterstützung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machen Faro zu einem idealen Standort für sichere und </a:t>
            </a:r>
            <a:r>
              <a:rPr lang="en-US" altLang="en-US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profitable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Investitionen 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an der Algarve.</a:t>
            </a:r>
            <a:endParaRPr lang="en-US" altLang="en-GB" sz="10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indent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     den Immobilien- und </a:t>
            </a:r>
            <a:r>
              <a:rPr lang="en-US" altLang="en-US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Tourismussektor</a:t>
            </a:r>
            <a:r>
              <a:rPr lang="en-US" altLang="en-GB" sz="10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  <a:endParaRPr lang="en-US" altLang="en-GB" sz="10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1644190" y="914400"/>
            <a:ext cx="4148629" cy="39158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Markt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1644015" y="3728720"/>
            <a:ext cx="4148455" cy="42164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Unterstützung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200150" y="4342765"/>
            <a:ext cx="60960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GB" sz="1000" b="1"/>
              <a:t>Staatliche </a:t>
            </a:r>
            <a:r>
              <a:rPr lang="en-US" altLang="en-US" sz="1000" b="1"/>
              <a:t>Unterstützung </a:t>
            </a:r>
            <a:r>
              <a:rPr lang="en-US" altLang="en-GB" sz="1000" b="1"/>
              <a:t>für Investitionen</a:t>
            </a:r>
            <a:r>
              <a:rPr lang="de-DE" altLang="en-US" sz="1000" b="1">
                <a:latin typeface="Calibri" panose="020F0502020204030204" charset="0"/>
              </a:rPr>
              <a:t>:</a:t>
            </a:r>
            <a:endParaRPr lang="en-US" altLang="en-GB" sz="10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GB" sz="1000"/>
              <a:t>Portugal </a:t>
            </a:r>
            <a:r>
              <a:rPr lang="en-US" altLang="en-US" sz="1000"/>
              <a:t>fördert </a:t>
            </a:r>
            <a:r>
              <a:rPr lang="en-US" altLang="en-GB" sz="1000"/>
              <a:t>internationale und lokale Investitionen durch Programme wie das Goldene Visum und eine steuerliche Anreize im Tourismus- und Immobiliensektor. Diese Programme </a:t>
            </a:r>
            <a:r>
              <a:rPr lang="en-US" altLang="en-GB" sz="1000"/>
              <a:t>erleichtern es, in neue Märkte </a:t>
            </a:r>
            <a:r>
              <a:rPr lang="en-US" altLang="en-GB" sz="1000"/>
              <a:t>wie Faro </a:t>
            </a:r>
            <a:r>
              <a:rPr lang="en-US" altLang="en-GB" sz="1000"/>
              <a:t>zu investieren</a:t>
            </a:r>
            <a:r>
              <a:rPr lang="en-US" altLang="en-GB" sz="1000"/>
              <a:t>.</a:t>
            </a:r>
            <a:endParaRPr lang="en-US" altLang="en-GB" sz="10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GB" sz="10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GB" sz="1000" b="1"/>
              <a:t>Es gibt einfache Genehmigungsverfahren</a:t>
            </a:r>
            <a:r>
              <a:rPr lang="de-DE" altLang="en-US" sz="1000" b="1">
                <a:latin typeface="Calibri" panose="020F0502020204030204" charset="0"/>
              </a:rPr>
              <a:t>:</a:t>
            </a:r>
            <a:endParaRPr lang="en-US" altLang="en-GB" sz="10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GB" sz="1000"/>
              <a:t>Mit </a:t>
            </a:r>
            <a:r>
              <a:rPr lang="en-US" altLang="en-US" sz="1000"/>
              <a:t>Blick </a:t>
            </a:r>
            <a:r>
              <a:rPr lang="en-US" altLang="en-GB" sz="1000"/>
              <a:t>auf die Zukunft </a:t>
            </a:r>
            <a:r>
              <a:rPr lang="en-US" altLang="en-US" sz="1000"/>
              <a:t>kann </a:t>
            </a:r>
            <a:r>
              <a:rPr lang="en-US" altLang="en-GB" sz="1000"/>
              <a:t>das Projekt </a:t>
            </a:r>
            <a:r>
              <a:rPr lang="en-US" altLang="en-GB" sz="1000"/>
              <a:t>erfolgreich </a:t>
            </a:r>
            <a:r>
              <a:rPr lang="en-US" altLang="en-GB" sz="1000"/>
              <a:t>entwickelt und erweitert </a:t>
            </a:r>
            <a:r>
              <a:rPr lang="en-US" altLang="en-GB" sz="1000"/>
              <a:t>werden</a:t>
            </a:r>
            <a:r>
              <a:rPr lang="en-US" altLang="en-GB" sz="1000"/>
              <a:t>. Dies gibt Investoren Zeit und Geld.</a:t>
            </a:r>
            <a:endParaRPr lang="en-US" altLang="en-GB" sz="10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GB" sz="1000"/>
          </a:p>
        </p:txBody>
      </p:sp>
    </p:spTree>
    <p:custDataLst>
      <p:tags r:id="rId9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58565" y="3337560"/>
            <a:ext cx="7410450" cy="2409825"/>
          </a:xfrm>
        </p:spPr>
        <p:txBody>
          <a:bodyPr/>
          <a:lstStyle/>
          <a:p>
            <a:r>
              <a:rPr lang="en-US"/>
              <a:t>Vorteile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759200" y="1056640"/>
            <a:ext cx="7409815" cy="2280920"/>
          </a:xfrm>
        </p:spPr>
        <p:txBody>
          <a:bodyPr/>
          <a:lstStyle/>
          <a:p>
            <a:r>
              <a:rPr lang="en-US"/>
              <a:t>04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772115"/>
            <a:ext cx="10800000" cy="720000"/>
          </a:xfrm>
        </p:spPr>
        <p:txBody>
          <a:bodyPr/>
          <a:p>
            <a:r>
              <a:rPr lang="zh-CN" altLang="en-US"/>
              <a:t>Für Investoren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5960" y="2209165"/>
            <a:ext cx="10800080" cy="3619500"/>
          </a:xfrm>
        </p:spPr>
        <p:txBody>
          <a:bodyPr>
            <a:normAutofit fontScale="90000"/>
          </a:bodyPr>
          <a:p>
            <a:r>
              <a:rPr lang="zh-CN" altLang="en-US"/>
              <a:t>Fertig zum Bauen</a:t>
            </a:r>
            <a:endParaRPr lang="zh-CN" altLang="en-US"/>
          </a:p>
          <a:p>
            <a:pPr lvl="1"/>
            <a:r>
              <a:rPr lang="zh-CN" altLang="en-US"/>
              <a:t>Sparen Sie Zeit und Ressourcen mit vorab genehmigten Lizenzen und einer detaillierten Projektstruktur</a:t>
            </a:r>
            <a:endParaRPr lang="zh-CN" altLang="en-US"/>
          </a:p>
          <a:p>
            <a:pPr lvl="1"/>
            <a:r>
              <a:rPr lang="en-US" altLang="en-GB"/>
              <a:t>Der Handel kann </a:t>
            </a:r>
            <a:r>
              <a:rPr lang="en-US" altLang="en-GB"/>
              <a:t>bereits nach wenigen Monaten beginnen, was eine </a:t>
            </a:r>
            <a:r>
              <a:rPr lang="en-US" altLang="en-GB"/>
              <a:t>schnelle </a:t>
            </a:r>
            <a:r>
              <a:rPr lang="en-US" altLang="en-GB"/>
              <a:t>Rendite bedeutet</a:t>
            </a:r>
            <a:r>
              <a:rPr lang="en-US" altLang="en-GB"/>
              <a:t>.</a:t>
            </a:r>
            <a:endParaRPr lang="en-US" altLang="en-GB"/>
          </a:p>
          <a:p>
            <a:r>
              <a:rPr lang="zh-CN" altLang="en-US"/>
              <a:t>Anpassungsfähiger Ansatz</a:t>
            </a:r>
            <a:endParaRPr lang="zh-CN" altLang="en-US"/>
          </a:p>
          <a:p>
            <a:pPr lvl="1"/>
            <a:r>
              <a:rPr lang="zh-CN" altLang="en-US"/>
              <a:t>Anpassung der Immobilie an die Anforderungen des Marktes oder an die Ziele des Investors</a:t>
            </a:r>
            <a:endParaRPr lang="zh-CN" altLang="en-US"/>
          </a:p>
          <a:p>
            <a:pPr lvl="1"/>
            <a:r>
              <a:rPr lang="en-US" altLang="en-GB"/>
              <a:t>Ein Hotel in Faro zu besitzen bedeutet, von der Schönheit und </a:t>
            </a:r>
            <a:r>
              <a:rPr lang="en-US" altLang="en-US"/>
              <a:t>Attraktivität </a:t>
            </a:r>
            <a:r>
              <a:rPr lang="en-US" altLang="en-GB"/>
              <a:t>einer der </a:t>
            </a:r>
            <a:r>
              <a:rPr lang="en-US" altLang="en-GB"/>
              <a:t>beliebtesten Regionen Europas </a:t>
            </a:r>
            <a:r>
              <a:rPr lang="en-US" altLang="en-GB"/>
              <a:t>zu profitieren</a:t>
            </a:r>
            <a:endParaRPr lang="en-US" altLang="en-GB"/>
          </a:p>
          <a:p>
            <a:r>
              <a:rPr lang="zh-CN" altLang="en-US"/>
              <a:t>Stabilität des </a:t>
            </a:r>
            <a:r>
              <a:rPr lang="de-DE" altLang="zh-CN">
                <a:latin typeface="Calibri" panose="020F0502020204030204" charset="0"/>
              </a:rPr>
              <a:t>Marktes  </a:t>
            </a:r>
            <a:endParaRPr lang="zh-CN" altLang="en-US"/>
          </a:p>
          <a:p>
            <a:pPr lvl="1"/>
            <a:r>
              <a:rPr lang="en-US" altLang="en-GB"/>
              <a:t>Ein Projekt dieser Art in Faro </a:t>
            </a:r>
            <a:r>
              <a:rPr lang="en-US" altLang="en-US"/>
              <a:t>ist </a:t>
            </a:r>
            <a:r>
              <a:rPr lang="en-US" altLang="en-GB"/>
              <a:t>selten - sichern Sie sich </a:t>
            </a:r>
            <a:r>
              <a:rPr lang="en-US" altLang="en-US"/>
              <a:t>jetzt </a:t>
            </a:r>
            <a:r>
              <a:rPr lang="en-US" altLang="en-GB"/>
              <a:t>Ihre Chance, an dieser </a:t>
            </a:r>
            <a:r>
              <a:rPr lang="en-US" altLang="en-GB"/>
              <a:t>wachsenden Region</a:t>
            </a:r>
            <a:r>
              <a:rPr lang="en-US" altLang="en-GB"/>
              <a:t> teilzuhaben</a:t>
            </a:r>
            <a:r>
              <a:rPr lang="en-US" altLang="en-GB"/>
              <a:t>.</a:t>
            </a:r>
            <a:endParaRPr lang="en-US" altLang="en-GB"/>
          </a:p>
          <a:p>
            <a:pPr lvl="1"/>
            <a:r>
              <a:rPr lang="en-US" altLang="en-GB"/>
              <a:t>Der </a:t>
            </a:r>
            <a:r>
              <a:rPr lang="en-US" altLang="en-GB"/>
              <a:t>portugiesische</a:t>
            </a:r>
            <a:r>
              <a:rPr lang="en-US" altLang="en-GB"/>
              <a:t> Immobilienmarkt </a:t>
            </a:r>
            <a:r>
              <a:rPr lang="en-US" altLang="en-GB"/>
              <a:t>bietet </a:t>
            </a:r>
            <a:r>
              <a:rPr lang="en-US" altLang="en-GB"/>
              <a:t>solide</a:t>
            </a:r>
            <a:r>
              <a:rPr lang="en-US" altLang="en-GB"/>
              <a:t> Renditen </a:t>
            </a:r>
            <a:r>
              <a:rPr lang="en-US" altLang="en-GB"/>
              <a:t>bei geringem Risiko</a:t>
            </a:r>
            <a:endParaRPr lang="en-US" altLang="en-GB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Nächste Schritte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Portugal\FARO\plan visit.jpgplan visit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4433" b="4433"/>
          <a:stretch>
            <a:fillRect/>
          </a:stretch>
        </p:blipFill>
        <p:spPr>
          <a:xfrm>
            <a:off x="440865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Portugal\FARO\Plans and .jpgPlans and 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2843" b="2843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Zugang zu Architekturdiagrammen, Spezifikationen und Kostenvoranschlägen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Pläne und Berichte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Zusammenarbeit mit dem Architekten, um personalisierte Optionen zu erkunden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Persönliche Beratungen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Organisieren Sie einen Besuch, um Informationen aus erster Hand zu erhalten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Besuch vor Ort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Portugal\FARO\Questions.jpgQuestions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3803" b="3803"/>
          <a:stretch>
            <a:fillRect/>
          </a:stretch>
        </p:blipFill>
        <p:spPr>
          <a:xfrm>
            <a:off x="8234871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095400" y="731520"/>
            <a:ext cx="5257800" cy="2724480"/>
          </a:xfrm>
        </p:spPr>
        <p:txBody>
          <a:bodyPr wrap="square">
            <a:normAutofit/>
          </a:bodyPr>
          <a:lstStyle/>
          <a:p>
            <a:r>
              <a:rPr lang="en-US"/>
              <a:t>Dankeschön</a:t>
            </a:r>
            <a:endParaRPr 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6096000" y="3943800"/>
            <a:ext cx="5257800" cy="2412550"/>
          </a:xfrm>
        </p:spPr>
        <p:txBody>
          <a:bodyPr wrap="square">
            <a:normAutofit/>
          </a:bodyPr>
          <a:lstStyle/>
          <a:p>
            <a:r>
              <a:rPr lang="de-DE" altLang="en-US">
                <a:latin typeface="Calibri" panose="020F0502020204030204" charset="0"/>
              </a:rPr>
              <a:t>Nelson João Dikíla</a:t>
            </a:r>
            <a:endParaRPr lang="de-DE" altLang="en-US">
              <a:latin typeface="Calibri" panose="020F0502020204030204" charset="0"/>
            </a:endParaRPr>
          </a:p>
        </p:txBody>
      </p:sp>
      <p:pic>
        <p:nvPicPr>
          <p:cNvPr id="2" name="Picture 1" descr="Logotipo runde 2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205" y="5773420"/>
            <a:ext cx="822960" cy="8267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90472" y="863917"/>
            <a:ext cx="9281160" cy="777608"/>
          </a:xfrm>
        </p:spPr>
        <p:txBody>
          <a:bodyPr/>
          <a:lstStyle/>
          <a:p>
            <a:r>
              <a:rPr lang="en-US" altLang="en-GB"/>
              <a:t>Inhalt</a:t>
            </a:r>
            <a:endParaRPr lang="en-US" altLang="en-GB"/>
          </a:p>
        </p:txBody>
      </p:sp>
      <p:pic>
        <p:nvPicPr>
          <p:cNvPr id="10" name="@svg!m0_01_项图片" descr="C:/Users/kingsoft/AppData/Local/Temp/fig2wpp/@svg!m0_01_项图片.sv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/>
          <a:stretch>
            <a:fillRect/>
          </a:stretch>
        </p:blipFill>
        <p:spPr>
          <a:xfrm>
            <a:off x="845185" y="2523490"/>
            <a:ext cx="2514600" cy="2715260"/>
          </a:xfrm>
          <a:prstGeom prst="rect">
            <a:avLst/>
          </a:prstGeom>
        </p:spPr>
      </p:pic>
      <p:sp>
        <p:nvSpPr>
          <p:cNvPr id="6" name="序号"/>
          <p:cNvSpPr txBox="1"/>
          <p:nvPr>
            <p:custDataLst>
              <p:tags r:id="rId3"/>
            </p:custDataLst>
          </p:nvPr>
        </p:nvSpPr>
        <p:spPr>
          <a:xfrm>
            <a:off x="1466850" y="3023870"/>
            <a:ext cx="1334770" cy="7061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01</a:t>
            </a:r>
            <a:endParaRPr lang="en-US" sz="4000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项标题"/>
          <p:cNvSpPr txBox="1"/>
          <p:nvPr>
            <p:custDataLst>
              <p:tags r:id="rId4"/>
            </p:custDataLst>
          </p:nvPr>
        </p:nvSpPr>
        <p:spPr>
          <a:xfrm>
            <a:off x="1073785" y="3968115"/>
            <a:ext cx="1944000" cy="1134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Gelegenheit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18" name="@svg!m0_01_项图片" descr="C:/Users/kingsoft/AppData/Local/Temp/fig2wpp/@svg!m0_01_项图片.sv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/>
          <a:stretch>
            <a:fillRect/>
          </a:stretch>
        </p:blipFill>
        <p:spPr>
          <a:xfrm>
            <a:off x="3507740" y="2523490"/>
            <a:ext cx="2514600" cy="2715260"/>
          </a:xfrm>
          <a:prstGeom prst="rect">
            <a:avLst/>
          </a:prstGeom>
        </p:spPr>
      </p:pic>
      <p:sp>
        <p:nvSpPr>
          <p:cNvPr id="19" name="序号"/>
          <p:cNvSpPr txBox="1"/>
          <p:nvPr>
            <p:custDataLst>
              <p:tags r:id="rId6"/>
            </p:custDataLst>
          </p:nvPr>
        </p:nvSpPr>
        <p:spPr>
          <a:xfrm>
            <a:off x="4129405" y="3023870"/>
            <a:ext cx="1334770" cy="7061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02</a:t>
            </a:r>
            <a:endParaRPr lang="en-US" sz="4000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项标题"/>
          <p:cNvSpPr txBox="1"/>
          <p:nvPr>
            <p:custDataLst>
              <p:tags r:id="rId7"/>
            </p:custDataLst>
          </p:nvPr>
        </p:nvSpPr>
        <p:spPr>
          <a:xfrm>
            <a:off x="3736340" y="3968115"/>
            <a:ext cx="1944000" cy="1134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Eigentum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24" name="@svg!m0_01_项图片" descr="C:/Users/kingsoft/AppData/Local/Temp/fig2wpp/@svg!m0_01_项图片.sv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/>
          <a:stretch>
            <a:fillRect/>
          </a:stretch>
        </p:blipFill>
        <p:spPr>
          <a:xfrm>
            <a:off x="6170295" y="2523490"/>
            <a:ext cx="2514600" cy="2715260"/>
          </a:xfrm>
          <a:prstGeom prst="rect">
            <a:avLst/>
          </a:prstGeom>
        </p:spPr>
      </p:pic>
      <p:sp>
        <p:nvSpPr>
          <p:cNvPr id="25" name="序号"/>
          <p:cNvSpPr txBox="1"/>
          <p:nvPr>
            <p:custDataLst>
              <p:tags r:id="rId9"/>
            </p:custDataLst>
          </p:nvPr>
        </p:nvSpPr>
        <p:spPr>
          <a:xfrm>
            <a:off x="6791960" y="3023870"/>
            <a:ext cx="1334770" cy="7061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03</a:t>
            </a:r>
            <a:endParaRPr lang="en-US" sz="4000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6" name="项标题"/>
          <p:cNvSpPr txBox="1"/>
          <p:nvPr>
            <p:custDataLst>
              <p:tags r:id="rId10"/>
            </p:custDataLst>
          </p:nvPr>
        </p:nvSpPr>
        <p:spPr>
          <a:xfrm>
            <a:off x="6398895" y="3968115"/>
            <a:ext cx="1944000" cy="1134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Finanzen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28" name="@svg!m0_01_项图片" descr="C:/Users/kingsoft/AppData/Local/Temp/fig2wpp/@svg!m0_01_项图片.sv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/>
          <a:stretch>
            <a:fillRect/>
          </a:stretch>
        </p:blipFill>
        <p:spPr>
          <a:xfrm>
            <a:off x="8832850" y="2523490"/>
            <a:ext cx="2514600" cy="2715260"/>
          </a:xfrm>
          <a:prstGeom prst="rect">
            <a:avLst/>
          </a:prstGeom>
        </p:spPr>
      </p:pic>
      <p:sp>
        <p:nvSpPr>
          <p:cNvPr id="29" name="序号"/>
          <p:cNvSpPr txBox="1"/>
          <p:nvPr>
            <p:custDataLst>
              <p:tags r:id="rId12"/>
            </p:custDataLst>
          </p:nvPr>
        </p:nvSpPr>
        <p:spPr>
          <a:xfrm>
            <a:off x="9454515" y="3023870"/>
            <a:ext cx="1334770" cy="70612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04</a:t>
            </a:r>
            <a:endParaRPr lang="en-US" sz="4000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" name="项标题"/>
          <p:cNvSpPr txBox="1"/>
          <p:nvPr>
            <p:custDataLst>
              <p:tags r:id="rId13"/>
            </p:custDataLst>
          </p:nvPr>
        </p:nvSpPr>
        <p:spPr>
          <a:xfrm>
            <a:off x="9061450" y="3968115"/>
            <a:ext cx="1944000" cy="1134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Vorteile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58565" y="3337560"/>
            <a:ext cx="7410450" cy="2409825"/>
          </a:xfrm>
        </p:spPr>
        <p:txBody>
          <a:bodyPr/>
          <a:lstStyle/>
          <a:p>
            <a:r>
              <a:rPr lang="en-US"/>
              <a:t>Gelegenheit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759200" y="1056640"/>
            <a:ext cx="7409815" cy="2280920"/>
          </a:xfrm>
        </p:spPr>
        <p:txBody>
          <a:bodyPr/>
          <a:lstStyle/>
          <a:p>
            <a:r>
              <a:rPr lang="en-US"/>
              <a:t>01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Mask group1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369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矩形: 圆角 14"/>
          <p:cNvSpPr/>
          <p:nvPr>
            <p:custDataLst>
              <p:tags r:id="rId3"/>
            </p:custDataLst>
          </p:nvPr>
        </p:nvSpPr>
        <p:spPr>
          <a:xfrm>
            <a:off x="259715" y="2868930"/>
            <a:ext cx="11399520" cy="3766185"/>
          </a:xfrm>
          <a:prstGeom prst="roundRect">
            <a:avLst>
              <a:gd name="adj" fmla="val 9236"/>
            </a:avLst>
          </a:prstGeom>
          <a:solidFill>
            <a:schemeClr val="lt1">
              <a:lumMod val="100000"/>
            </a:schemeClr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algn="ctr"/>
            <a:endParaRPr kumimoji="1" lang="en-US" sz="3200">
              <a:latin typeface="+mj-lt"/>
              <a:sym typeface="Arial" panose="020B0604020202020204" pitchFamily="34" charset="0"/>
            </a:endParaRPr>
          </a:p>
        </p:txBody>
      </p:sp>
      <p:sp>
        <p:nvSpPr>
          <p:cNvPr id="29" name="标题"/>
          <p:cNvSpPr txBox="1"/>
          <p:nvPr>
            <p:custDataLst>
              <p:tags r:id="rId4"/>
            </p:custDataLst>
          </p:nvPr>
        </p:nvSpPr>
        <p:spPr>
          <a:xfrm>
            <a:off x="1527175" y="3091180"/>
            <a:ext cx="9473565" cy="77914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defPPr>
              <a:defRPr lang="en-US">
                <a:latin typeface="+mj-lt"/>
              </a:defRPr>
            </a:defPPr>
            <a:lvl1pPr>
              <a:lnSpc>
                <a:spcPct val="131000"/>
              </a:lnSpc>
              <a:defRPr sz="3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Eintrag für außergewöhnliche Erträge</a:t>
            </a:r>
            <a:endParaRPr lang="en-US" dirty="0"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500505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sym typeface="+mn-ea"/>
              </a:rPr>
              <a:t>Hervorragende Investitionsmöglichkeit auf dem florierenden Hotelmarkt von Faro</a:t>
            </a:r>
            <a:endParaRPr lang="en-US" sz="1400" dirty="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500505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+mj-lt"/>
                <a:sym typeface="+mn-ea"/>
              </a:rPr>
              <a:t>Hotelmarkt</a:t>
            </a:r>
            <a:endParaRPr lang="en-US" b="1" dirty="0">
              <a:solidFill>
                <a:srgbClr val="000000"/>
              </a:solidFill>
              <a:latin typeface="+mj-lt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8326755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+mn-lt"/>
                <a:sym typeface="+mn-ea"/>
              </a:rPr>
              <a:t>Das Projekt garantiert einen strategischen Vorteil für den Aufbau, die Verwertung oder den Verkauf</a:t>
            </a:r>
            <a:endParaRPr lang="en-US" sz="140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8326755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+mj-lt"/>
                <a:sym typeface="+mn-ea"/>
              </a:rPr>
              <a:t>Strategischer Vorteil</a:t>
            </a:r>
            <a:endParaRPr lang="en-US" b="1">
              <a:solidFill>
                <a:srgbClr val="000000"/>
              </a:solidFill>
              <a:latin typeface="+mj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4913630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+mn-lt"/>
                <a:sym typeface="+mn-ea"/>
              </a:rPr>
              <a:t>4-Sterne-Hotelprojekt für anspruchsvolle Investoren auf der Suche nach hochwertigen Immobilien</a:t>
            </a:r>
            <a:endParaRPr lang="en-US" sz="140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4913630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 fontScale="9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GB" sz="2000" b="1">
                <a:solidFill>
                  <a:srgbClr val="000000"/>
                </a:solidFill>
                <a:latin typeface="+mj-lt"/>
                <a:sym typeface="+mn-ea"/>
              </a:rPr>
              <a:t>Ehrgeizige Investoren</a:t>
            </a:r>
            <a:endParaRPr lang="en-US" altLang="en-GB" sz="2000" b="1">
              <a:solidFill>
                <a:srgbClr val="000000"/>
              </a:solidFill>
              <a:latin typeface="+mj-lt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58565" y="3337560"/>
            <a:ext cx="7410450" cy="2409825"/>
          </a:xfrm>
        </p:spPr>
        <p:txBody>
          <a:bodyPr/>
          <a:lstStyle/>
          <a:p>
            <a:r>
              <a:rPr lang="en-US"/>
              <a:t>Eigentum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759200" y="1056640"/>
            <a:ext cx="7409815" cy="2280920"/>
          </a:xfrm>
        </p:spPr>
        <p:txBody>
          <a:bodyPr/>
          <a:lstStyle/>
          <a:p>
            <a:r>
              <a:rPr lang="en-US"/>
              <a:t>02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Wichtigste Highlights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Portugal\FARO\Picture1.pngPicture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5889" r="5889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/Meine Ablage/Negócios em África/Projectos Portugal/FARO/Malerische Hafen.jpgMalerische Hafe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408" b="3408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Faro, Portugal - bekannter Touristenort mit ganzjährig starker Nachfrage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Standort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75 Zimmer, die den Bedürfnissen des modernen Reisenden entsprechen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Dimension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Das Projekt ist vollständig genehmigt und die erforderlichen Lizenzen sind gesichert.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Entwicklungsphase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/Meine Ablage/Negócios em África/Projectos Portugal/FARO/Picture2.pngPicture2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l="2311" r="2311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Strategische Vorteile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pic>
        <p:nvPicPr>
          <p:cNvPr id="5" name="图片 4" descr="2305701106f543e29f8586a62bc9cbc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909" b="41070"/>
          <a:stretch>
            <a:fillRect/>
          </a:stretch>
        </p:blipFill>
        <p:spPr>
          <a:xfrm>
            <a:off x="0" y="892175"/>
            <a:ext cx="694817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Das Hotel liegt im Herzen von Faro, umgeben von Touristenattraktionen und ausgezeichneten Verkehrsverbindungen.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Standort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75 gut ausgestattete Zimmer, die für Komfort und Luxus optimiert sind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Gestaltung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Anpassungsfähig an Markttrends und unterschiedliche Geschäftsmodelle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Flexibilität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58565" y="3337560"/>
            <a:ext cx="7410450" cy="2409825"/>
          </a:xfrm>
        </p:spPr>
        <p:txBody>
          <a:bodyPr/>
          <a:lstStyle/>
          <a:p>
            <a:r>
              <a:rPr lang="en-US"/>
              <a:t>Finanzen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759200" y="1056640"/>
            <a:ext cx="7409815" cy="2280920"/>
          </a:xfrm>
        </p:spPr>
        <p:txBody>
          <a:bodyPr/>
          <a:lstStyle/>
          <a:p>
            <a:r>
              <a:rPr lang="en-US"/>
              <a:t>03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Finanzieller Überblick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Portugal\FARO\roi profit.jpgroi profit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3709" b="3709"/>
          <a:stretch>
            <a:fillRect/>
          </a:stretch>
        </p:blipFill>
        <p:spPr>
          <a:xfrm>
            <a:off x="4427700" y="1352951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Portugal\FARO\Price.jpgPrice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982" b="3982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885825" y="4300220"/>
            <a:ext cx="3181985" cy="21291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Mit einem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Preis von nur </a:t>
            </a:r>
            <a:r>
              <a:rPr lang="en-US" altLang="en-GB" sz="10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4 </a:t>
            </a:r>
            <a:r>
              <a:rPr lang="en-US" altLang="en-GB" sz="10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Millionen Euro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für ein voll genehmigtes 4-Sterne-Hotelprojekt in Faro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erwerben </a:t>
            </a:r>
            <a:r>
              <a:rPr lang="en-US" altLang="en-US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Sie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eine seltene Gelegenheit in einer der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begehrtesten </a:t>
            </a:r>
            <a:r>
              <a:rPr lang="en-US" altLang="en-US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Tourismusregionen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Europas. Die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Kombination aus einer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erstklassigen Lage, garantierten Einnahmen und minimalen Planungskosten macht dieses Angebot zu einer sicheren und </a:t>
            </a:r>
            <a:r>
              <a:rPr lang="en-US" altLang="en-US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rentablen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Investition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."</a:t>
            </a:r>
            <a:endParaRPr lang="en-US" altLang="en-GB" sz="10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Preis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"Mit einer prognostizierten Kapitalrendite von über 60 Prozent in 2-3 Jahren </a:t>
            </a:r>
            <a:r>
              <a:rPr lang="en-US" altLang="en-US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ist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dies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eine außergewöhnliche Gelegenheit für Ihr Portfolio".</a:t>
            </a:r>
            <a:endParaRPr lang="en-US" altLang="en-GB" sz="10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0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Langfristige </a:t>
            </a:r>
            <a:r>
              <a:rPr lang="en-US" altLang="en-US" sz="10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Wertsteigerung</a:t>
            </a:r>
            <a:r>
              <a:rPr lang="en-US" altLang="en-GB" sz="10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:</a:t>
            </a:r>
            <a:endParaRPr lang="en-US" altLang="en-GB" sz="1000" b="1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"Investieren Sie noch heute, um von der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anhaltenden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Nachfrage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auf dem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wachsenden </a:t>
            </a:r>
            <a:r>
              <a:rPr lang="en-US" altLang="en-US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Tourismusmarkt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in Faro 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zu profitieren</a:t>
            </a:r>
            <a:r>
              <a:rPr lang="en-US" altLang="en-GB" sz="1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."</a:t>
            </a:r>
            <a:endParaRPr lang="en-US" altLang="en-GB" sz="10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ROI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7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400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Risiken minimieren:</a:t>
            </a:r>
            <a:endParaRPr lang="en-US" altLang="en-GB" sz="1400" b="1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"Mit einer gründlichen Planung und 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bewährten Baupartnern </a:t>
            </a:r>
            <a:r>
              <a:rPr lang="en-US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werden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die Risiken 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deutlich reduziert."</a:t>
            </a:r>
            <a:endParaRPr lang="en-US" altLang="en-GB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Einsparungen 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durch </a:t>
            </a:r>
            <a:r>
              <a:rPr lang="en-US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schlüsselfertige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Lieferung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:</a:t>
            </a:r>
            <a:endParaRPr lang="en-US" altLang="en-GB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"Die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Baukosten 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stehen fest, so dass </a:t>
            </a:r>
            <a:r>
              <a:rPr lang="en-US" altLang="en-GB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es keine unerwarteten Kosten gibt.</a:t>
            </a:r>
            <a:endParaRPr lang="en-US" altLang="en-GB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Kosten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Portugal\FARO\Cost.jpgCost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4066" b="4066"/>
          <a:stretch>
            <a:fillRect/>
          </a:stretch>
        </p:blipFill>
        <p:spPr>
          <a:xfrm>
            <a:off x="8054531" y="1303421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10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6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20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121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6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5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20"/>
</p:tagLst>
</file>

<file path=ppt/tags/tag1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20_1*a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Your title here"/>
</p:tagLst>
</file>

<file path=ppt/tags/tag1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8020_1*b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Add description"/>
</p:tagLst>
</file>

<file path=ppt/tags/tag128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8020_1*f*4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Name"/>
</p:tagLst>
</file>

<file path=ppt/tags/tag129.xml><?xml version="1.0" encoding="utf-8"?>
<p:tagLst xmlns:p="http://schemas.openxmlformats.org/presentationml/2006/main">
  <p:tag name="KSO_WM_TEMPLATE_THUMBS_INDEX" val="1、9"/>
  <p:tag name="KSO_WM_SPECIAL_SOURCE" val="bdnull"/>
  <p:tag name="KSO_WM_SLIDE_ID" val="custom20238020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8020"/>
  <p:tag name="KSO_WM_SLIDE_LAYOUT" val="a_b_f"/>
  <p:tag name="KSO_WM_SLIDE_LAYOUT_CNT" val="1_1_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020_4*a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Contents "/>
  <p:tag name="KSO_WM_UNIT_TEXT_FILL_FORE_SCHEMECOLOR_INDEX" val="13"/>
  <p:tag name="KSO_WM_UNIT_TEXT_FILL_TYPE" val="1"/>
  <p:tag name="KSO_WM_UNIT_USESOURCEFORMAT_APPLY" val="0"/>
</p:tagLst>
</file>

<file path=ppt/tags/tag131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31288_4*l_h_i*1_1_2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USESOURCEFORMAT_APPLY" val="0"/>
</p:tagLst>
</file>

<file path=ppt/tags/tag132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31288_4*l_h_i*1_1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TEXT_FILL_FORE_SCHEMECOLOR_INDEX" val="5"/>
  <p:tag name="KSO_WM_UNIT_TEXT_FILL_TYPE" val="1"/>
  <p:tag name="KSO_WM_UNIT_USESOURCEFORMAT_APPLY" val="0"/>
</p:tagLst>
</file>

<file path=ppt/tags/tag133.xml><?xml version="1.0" encoding="utf-8"?>
<p:tagLst xmlns:p="http://schemas.openxmlformats.org/presentationml/2006/main">
  <p:tag name="KSO_WM_UNIT_ISCONTENTSTITLE" val="0"/>
  <p:tag name="KSO_WM_UNIT_ISNUMDGMTITLE" val="0"/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31288_4*l_h_f*1_1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34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31288_4*l_h_i*1_2_2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USESOURCEFORMAT_APPLY" val="0"/>
</p:tagLst>
</file>

<file path=ppt/tags/tag135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31288_4*l_h_i*1_2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TEXT_FILL_FORE_SCHEMECOLOR_INDEX" val="5"/>
  <p:tag name="KSO_WM_UNIT_TEXT_FILL_TYPE" val="1"/>
  <p:tag name="KSO_WM_UNIT_USESOURCEFORMAT_APPLY" val="0"/>
</p:tagLst>
</file>

<file path=ppt/tags/tag136.xml><?xml version="1.0" encoding="utf-8"?>
<p:tagLst xmlns:p="http://schemas.openxmlformats.org/presentationml/2006/main">
  <p:tag name="KSO_WM_UNIT_ISCONTENTSTITLE" val="0"/>
  <p:tag name="KSO_WM_UNIT_ISNUMDGMTITLE" val="0"/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31288_4*l_h_f*1_2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37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31288_4*l_h_i*1_3_2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USESOURCEFORMAT_APPLY" val="0"/>
</p:tagLst>
</file>

<file path=ppt/tags/tag138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31288_4*l_h_i*1_3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TEXT_FILL_FORE_SCHEMECOLOR_INDEX" val="5"/>
  <p:tag name="KSO_WM_UNIT_TEXT_FILL_TYPE" val="1"/>
  <p:tag name="KSO_WM_UNIT_USESOURCEFORMAT_APPLY" val="0"/>
</p:tagLst>
</file>

<file path=ppt/tags/tag139.xml><?xml version="1.0" encoding="utf-8"?>
<p:tagLst xmlns:p="http://schemas.openxmlformats.org/presentationml/2006/main">
  <p:tag name="KSO_WM_UNIT_ISCONTENTSTITLE" val="0"/>
  <p:tag name="KSO_WM_UNIT_ISNUMDGMTITLE" val="0"/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31288_4*l_h_f*1_3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31288_4*l_h_i*1_4_2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USESOURCEFORMAT_APPLY" val="0"/>
</p:tagLst>
</file>

<file path=ppt/tags/tag141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31288_4*l_h_i*1_4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TEXT_FILL_FORE_SCHEMECOLOR_INDEX" val="5"/>
  <p:tag name="KSO_WM_UNIT_TEXT_FILL_TYPE" val="1"/>
  <p:tag name="KSO_WM_UNIT_USESOURCEFORMAT_APPLY" val="0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DIAGRAM_MAX_ITEMCNT" val="6"/>
  <p:tag name="KSO_WM_DIAGRAM_MIN_ITEMCNT" val="2"/>
  <p:tag name="KSO_WM_DIAGRAM_VIRTUALLY_FRAME" val="{&quot;height&quot;:375.1000061035156,&quot;width&quot;:921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31288_4*l_h_f*1_4_1"/>
  <p:tag name="KSO_WM_TEMPLATE_CATEGORY" val="custom"/>
  <p:tag name="KSO_WM_TEMPLATE_INDEX" val="20231288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43.xml><?xml version="1.0" encoding="utf-8"?>
<p:tagLst xmlns:p="http://schemas.openxmlformats.org/presentationml/2006/main">
  <p:tag name="KSO_WM_SPECIAL_SOURCE" val="bdnull"/>
  <p:tag name="KSO_WM_SLIDE_ID" val="custom20238020_4"/>
  <p:tag name="KSO_WM_TEMPLATE_SUBCATEGORY" val="29"/>
  <p:tag name="KSO_WM_TEMPLATE_MASTER_TYPE" val="0"/>
  <p:tag name="KSO_WM_TEMPLATE_COLOR_TYPE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8020"/>
  <p:tag name="KSO_WM_SLIDE_LAYOUT" val="a_l"/>
  <p:tag name="KSO_WM_SLIDE_LAYOUT_CNT" val="1_1"/>
</p:tagLst>
</file>

<file path=ppt/tags/tag1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20_7*a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Your title here"/>
</p:tagLst>
</file>

<file path=ppt/tags/tag145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8020_7*e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01"/>
</p:tagLst>
</file>

<file path=ppt/tags/tag146.xml><?xml version="1.0" encoding="utf-8"?>
<p:tagLst xmlns:p="http://schemas.openxmlformats.org/presentationml/2006/main">
  <p:tag name="KSO_WM_SPECIAL_SOURCE" val="bdnull"/>
  <p:tag name="KSO_WM_SLIDE_ID" val="custom20238020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020"/>
  <p:tag name="KSO_WM_SLIDE_LAYOUT" val="a_e"/>
  <p:tag name="KSO_WM_SLIDE_LAYOUT_CNT" val="1_1"/>
</p:tagLst>
</file>

<file path=ppt/tags/tag147.xml><?xml version="1.0" encoding="utf-8"?>
<p:tagLst xmlns:p="http://schemas.openxmlformats.org/presentationml/2006/main">
  <p:tag name="KSO_WM_UNIT_VALUE" val="952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5_1*d*1"/>
  <p:tag name="KSO_WM_TEMPLATE_CATEGORY" val="custom"/>
  <p:tag name="KSO_WM_TEMPLATE_INDEX" val="20238285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1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5_1*i*1"/>
  <p:tag name="KSO_WM_TEMPLATE_CATEGORY" val="custom"/>
  <p:tag name="KSO_WM_TEMPLATE_INDEX" val="20238285"/>
  <p:tag name="KSO_WM_UNIT_LAYERLEVEL" val="1"/>
  <p:tag name="KSO_WM_TAG_VERSION" val="3.0"/>
  <p:tag name="KSO_WM_UNIT_FILL_FORE_SCHEMECOLOR_INDEX" val="2"/>
  <p:tag name="KSO_WM_UNIT_FILL_TYPE" val="1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4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285_1*a*1"/>
  <p:tag name="KSO_WM_TEMPLATE_CATEGORY" val="custom"/>
  <p:tag name="KSO_WM_TEMPLATE_INDEX" val="20238285"/>
  <p:tag name="KSO_WM_UNIT_LAYERLEVEL" val="1"/>
  <p:tag name="KSO_WM_TAG_VERSION" val="3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DIAGRAM_GROUP_CODE" val="l1-1"/>
  <p:tag name="KSO_WM_UNIT_USESOURCEFORMAT_APPLY" val="0"/>
  <p:tag name="KSO_WM_UNIT_PRESET_TEXT" val="Your title here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999999995,&quot;left&quot;:118.15,&quot;top&quot;:342.8249606299213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5_3*l_h_f*1_1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151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999999995,&quot;left&quot;:118.15,&quot;top&quot;:342.8249606299213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5_3*l_h_a*1_1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Your title here"/>
  <p:tag name="KSO_WM_UNIT_USESOURCEFORMAT_APPLY" val="0"/>
</p:tagLst>
</file>

<file path=ppt/tags/tag152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999999995,&quot;left&quot;:118.15,&quot;top&quot;:342.8249606299213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5_3*l_h_f*1_3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153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999999995,&quot;left&quot;:118.15,&quot;top&quot;:342.8249606299213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5_3*l_h_a*1_3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Your title here"/>
  <p:tag name="KSO_WM_UNIT_USESOURCEFORMAT_APPLY" val="0"/>
</p:tagLst>
</file>

<file path=ppt/tags/tag154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999999995,&quot;left&quot;:118.15,&quot;top&quot;:342.8249606299213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5_3*l_h_f*1_2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155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999999995,&quot;left&quot;:118.15,&quot;top&quot;:342.8249606299213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5_3*l_h_a*1_2_1"/>
  <p:tag name="KSO_WM_TEMPLATE_CATEGORY" val="diagram"/>
  <p:tag name="KSO_WM_TEMPLATE_INDEX" val="20237935"/>
  <p:tag name="KSO_WM_UNIT_LAYERLEVEL" val="1_1_1"/>
  <p:tag name="KSO_WM_TAG_VERSION" val="3.0"/>
  <p:tag name="KSO_WM_UNIT_PRESET_TEXT" val="Your title here"/>
  <p:tag name="KSO_WM_UNIT_USESOURCEFORMAT_APPLY" val="0"/>
</p:tagLst>
</file>

<file path=ppt/tags/tag156.xml><?xml version="1.0" encoding="utf-8"?>
<p:tagLst xmlns:p="http://schemas.openxmlformats.org/presentationml/2006/main">
  <p:tag name="KSO_WM_SLIDE_ID" val="custom20238285_1"/>
  <p:tag name="KSO_WM_TEMPLATE_SUBCATEGORY" val="0"/>
  <p:tag name="KSO_WM_TEMPLATE_MASTER_TYPE" val="0"/>
  <p:tag name="KSO_WM_TEMPLATE_COLOR_TYPE" val="0"/>
  <p:tag name="KSO_WM_SLIDE_ITEM_CNT" val="1"/>
  <p:tag name="KSO_WM_SLIDE_INDEX" val="1"/>
  <p:tag name="KSO_WM_TAG_VERSION" val="3.0"/>
  <p:tag name="KSO_WM_BEAUTIFY_FLAG" val="#wm#"/>
  <p:tag name="KSO_WM_TEMPLATE_CATEGORY" val="custom"/>
  <p:tag name="KSO_WM_TEMPLATE_INDEX" val="20238020"/>
  <p:tag name="KSO_WM_SLIDE_TYPE" val="text"/>
  <p:tag name="KSO_WM_SLIDE_SUBTYPE" val="picTxt"/>
  <p:tag name="KSO_WM_SLIDE_SIZE" val="745.9*95.95"/>
  <p:tag name="KSO_WM_SLIDE_POSITION" val="118.15*379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20_7*a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Your title here"/>
</p:tagLst>
</file>

<file path=ppt/tags/tag158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8020_7*e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02"/>
</p:tagLst>
</file>

<file path=ppt/tags/tag159.xml><?xml version="1.0" encoding="utf-8"?>
<p:tagLst xmlns:p="http://schemas.openxmlformats.org/presentationml/2006/main">
  <p:tag name="KSO_WM_SPECIAL_SOURCE" val="bdnull"/>
  <p:tag name="KSO_WM_SLIDE_ID" val="custom20238020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020"/>
  <p:tag name="KSO_WM_SLIDE_LAYOUT" val="a_e"/>
  <p:tag name="KSO_WM_SLIDE_LAYOUT_CNT" val="1_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6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6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6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6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6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7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73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020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6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177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7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8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8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3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8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8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6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020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1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20_7*a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Your title here"/>
</p:tagLst>
</file>

<file path=ppt/tags/tag188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8020_7*e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03"/>
</p:tagLst>
</file>

<file path=ppt/tags/tag189.xml><?xml version="1.0" encoding="utf-8"?>
<p:tagLst xmlns:p="http://schemas.openxmlformats.org/presentationml/2006/main">
  <p:tag name="KSO_WM_SPECIAL_SOURCE" val="bdnull"/>
  <p:tag name="KSO_WM_SLIDE_ID" val="custom20238020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020"/>
  <p:tag name="KSO_WM_SLIDE_LAYOUT" val="a_e"/>
  <p:tag name="KSO_WM_SLIDE_LAYOUT_CNT" val="1_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9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9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9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9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93.29960629921254,&quot;left&quot;:54.41282030481043,&quot;top&quot;:95.93157480314963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03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020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04.xml><?xml version="1.0" encoding="utf-8"?>
<p:tagLst xmlns:p="http://schemas.openxmlformats.org/presentationml/2006/main">
  <p:tag name="KSO_WM_UNIT_VALUE" val="1226*9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3_1*d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3"/>
  <p:tag name="KSO_WM_UNIT_ID" val="custom20238333_1*a*1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333_1*i*2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07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50007874015756,&quot;left&quot;:88.87508484367308,&quot;top&quot;:219.6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3_3*l_h_f*1_1_1"/>
  <p:tag name="KSO_WM_TEMPLATE_CATEGORY" val="diagram"/>
  <p:tag name="KSO_WM_TEMPLATE_INDEX" val="20237953"/>
  <p:tag name="KSO_WM_UNIT_LAYERLEVEL" val="1_1_1"/>
  <p:tag name="KSO_WM_TAG_VERSION" val="3.0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0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20.5500787401576,&quot;left&quot;:88.87508484367308,&quot;top&quot;:7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3_3*l_h_a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20.5500787401576,&quot;left&quot;:88.87508484367308,&quot;top&quot;:7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3_3*l_h_a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408.05*186.55"/>
  <p:tag name="KSO_WM_SLIDE_POSITION" val="88.85*274.5"/>
  <p:tag name="KSO_WM_TEMPLATE_INDEX" val="20238020"/>
  <p:tag name="KSO_WM_TEMPLATE_SUBCATEGORY" val="0"/>
  <p:tag name="KSO_WM_SLIDE_INDEX" val="1"/>
  <p:tag name="KSO_WM_TAG_VERSION" val="3.0"/>
  <p:tag name="KSO_WM_SLIDE_ID" val="custom20238333_1"/>
  <p:tag name="KSO_WM_SLIDE_ITEM_CNT" val="4"/>
  <p:tag name="KSO_WM_SPECIAL_SOURCE" val="bdnull"/>
</p:tagLst>
</file>

<file path=ppt/tags/tag2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20_7*a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Your title here"/>
</p:tagLst>
</file>

<file path=ppt/tags/tag212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8020_7*e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04"/>
</p:tagLst>
</file>

<file path=ppt/tags/tag213.xml><?xml version="1.0" encoding="utf-8"?>
<p:tagLst xmlns:p="http://schemas.openxmlformats.org/presentationml/2006/main">
  <p:tag name="KSO_WM_SPECIAL_SOURCE" val="bdnull"/>
  <p:tag name="KSO_WM_SLIDE_ID" val="custom20238020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020"/>
  <p:tag name="KSO_WM_SLIDE_LAYOUT" val="a_e"/>
  <p:tag name="KSO_WM_SLIDE_LAYOUT_CNT" val="1_1"/>
</p:tagLst>
</file>

<file path=ppt/tags/tag214.xml><?xml version="1.0" encoding="utf-8"?>
<p:tagLst xmlns:p="http://schemas.openxmlformats.org/presentationml/2006/main">
  <p:tag name="KSO_WM_TEMPLATE_CATEGORY" val="custom"/>
  <p:tag name="KSO_WM_TEMPLATE_INDEX" val="20238020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1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1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2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2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6.0496062992126,&quot;left&quot;:54.41282030481043,&quot;top&quot;:103.18157480314957,&quot;width&quot;:859.6578096164492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28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29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20_9*a*1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THANK YOU"/>
</p:tagLst>
</file>

<file path=ppt/tags/tag2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230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8020_9*f*4"/>
  <p:tag name="KSO_WM_TEMPLATE_CATEGORY" val="custom"/>
  <p:tag name="KSO_WM_TEMPLATE_INDEX" val="20238020"/>
  <p:tag name="KSO_WM_UNIT_LAYERLEVEL" val="1"/>
  <p:tag name="KSO_WM_TAG_VERSION" val="3.0"/>
  <p:tag name="KSO_WM_BEAUTIFY_FLAG" val="#wm#"/>
  <p:tag name="KSO_WM_UNIT_PRESET_TEXT" val="Name"/>
</p:tagLst>
</file>

<file path=ppt/tags/tag231.xml><?xml version="1.0" encoding="utf-8"?>
<p:tagLst xmlns:p="http://schemas.openxmlformats.org/presentationml/2006/main">
  <p:tag name="KSO_WM_SPECIAL_SOURCE" val="bdnull"/>
  <p:tag name="KSO_WM_SLIDE_ID" val="custom20238020_9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8245"/>
  <p:tag name="KSO_WM_SLIDE_LAYOUT" val="a_f"/>
  <p:tag name="KSO_WM_SLIDE_LAYOUT_CNT" val="1_1"/>
</p:tagLst>
</file>

<file path=ppt/tags/tag24.xml><?xml version="1.0" encoding="utf-8"?>
<p:tagLst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28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28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5"/>
  <p:tag name="KSO_WM_UNIT_ID" val="_11*f*5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69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6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20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*f*4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8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6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20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9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6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20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185">
      <a:dk1>
        <a:srgbClr val="000000"/>
      </a:dk1>
      <a:lt1>
        <a:srgbClr val="FFFFFF"/>
      </a:lt1>
      <a:dk2>
        <a:srgbClr val="4E0054"/>
      </a:dk2>
      <a:lt2>
        <a:srgbClr val="FCEBFF"/>
      </a:lt2>
      <a:accent1>
        <a:srgbClr val="6E58F6"/>
      </a:accent1>
      <a:accent2>
        <a:srgbClr val="4530E1"/>
      </a:accent2>
      <a:accent3>
        <a:srgbClr val="A749E1"/>
      </a:accent3>
      <a:accent4>
        <a:srgbClr val="3B67FF"/>
      </a:accent4>
      <a:accent5>
        <a:srgbClr val="1EA2ED"/>
      </a:accent5>
      <a:accent6>
        <a:srgbClr val="63CC7A"/>
      </a:accent6>
      <a:hlink>
        <a:srgbClr val="304FFE"/>
      </a:hlink>
      <a:folHlink>
        <a:srgbClr val="492067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185">
      <a:dk1>
        <a:srgbClr val="000000"/>
      </a:dk1>
      <a:lt1>
        <a:srgbClr val="FFFFFF"/>
      </a:lt1>
      <a:dk2>
        <a:srgbClr val="4E0054"/>
      </a:dk2>
      <a:lt2>
        <a:srgbClr val="FCEBFF"/>
      </a:lt2>
      <a:accent1>
        <a:srgbClr val="6E58F6"/>
      </a:accent1>
      <a:accent2>
        <a:srgbClr val="4530E1"/>
      </a:accent2>
      <a:accent3>
        <a:srgbClr val="A749E1"/>
      </a:accent3>
      <a:accent4>
        <a:srgbClr val="3B67FF"/>
      </a:accent4>
      <a:accent5>
        <a:srgbClr val="1EA2ED"/>
      </a:accent5>
      <a:accent6>
        <a:srgbClr val="63CC7A"/>
      </a:accent6>
      <a:hlink>
        <a:srgbClr val="304FFE"/>
      </a:hlink>
      <a:folHlink>
        <a:srgbClr val="492067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185">
      <a:dk1>
        <a:srgbClr val="000000"/>
      </a:dk1>
      <a:lt1>
        <a:srgbClr val="FFFFFF"/>
      </a:lt1>
      <a:dk2>
        <a:srgbClr val="4E0054"/>
      </a:dk2>
      <a:lt2>
        <a:srgbClr val="FCEBFF"/>
      </a:lt2>
      <a:accent1>
        <a:srgbClr val="6E58F6"/>
      </a:accent1>
      <a:accent2>
        <a:srgbClr val="4530E1"/>
      </a:accent2>
      <a:accent3>
        <a:srgbClr val="A749E1"/>
      </a:accent3>
      <a:accent4>
        <a:srgbClr val="3B67FF"/>
      </a:accent4>
      <a:accent5>
        <a:srgbClr val="1EA2ED"/>
      </a:accent5>
      <a:accent6>
        <a:srgbClr val="63CC7A"/>
      </a:accent6>
      <a:hlink>
        <a:srgbClr val="304FFE"/>
      </a:hlink>
      <a:folHlink>
        <a:srgbClr val="492067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185">
      <a:dk1>
        <a:srgbClr val="000000"/>
      </a:dk1>
      <a:lt1>
        <a:srgbClr val="FFFFFF"/>
      </a:lt1>
      <a:dk2>
        <a:srgbClr val="4E0054"/>
      </a:dk2>
      <a:lt2>
        <a:srgbClr val="FCEBFF"/>
      </a:lt2>
      <a:accent1>
        <a:srgbClr val="6E58F6"/>
      </a:accent1>
      <a:accent2>
        <a:srgbClr val="4530E1"/>
      </a:accent2>
      <a:accent3>
        <a:srgbClr val="A749E1"/>
      </a:accent3>
      <a:accent4>
        <a:srgbClr val="3B67FF"/>
      </a:accent4>
      <a:accent5>
        <a:srgbClr val="1EA2ED"/>
      </a:accent5>
      <a:accent6>
        <a:srgbClr val="63CC7A"/>
      </a:accent6>
      <a:hlink>
        <a:srgbClr val="304FFE"/>
      </a:hlink>
      <a:folHlink>
        <a:srgbClr val="492067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自定义 185">
      <a:dk1>
        <a:srgbClr val="000000"/>
      </a:dk1>
      <a:lt1>
        <a:srgbClr val="FFFFFF"/>
      </a:lt1>
      <a:dk2>
        <a:srgbClr val="4E0054"/>
      </a:dk2>
      <a:lt2>
        <a:srgbClr val="FCEBFF"/>
      </a:lt2>
      <a:accent1>
        <a:srgbClr val="6E58F6"/>
      </a:accent1>
      <a:accent2>
        <a:srgbClr val="4530E1"/>
      </a:accent2>
      <a:accent3>
        <a:srgbClr val="A749E1"/>
      </a:accent3>
      <a:accent4>
        <a:srgbClr val="3B67FF"/>
      </a:accent4>
      <a:accent5>
        <a:srgbClr val="1EA2ED"/>
      </a:accent5>
      <a:accent6>
        <a:srgbClr val="63CC7A"/>
      </a:accent6>
      <a:hlink>
        <a:srgbClr val="304FFE"/>
      </a:hlink>
      <a:folHlink>
        <a:srgbClr val="492067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3945</ap:Words>
  <ap:Application>WPS Presentation</ap:Application>
  <ap:PresentationFormat>Widescreen</ap:PresentationFormat>
  <ap:Paragraphs>156</ap:Paragraphs>
  <ap:Slides>14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14</vt:i4>
      </vt:variant>
    </vt:vector>
  </ap:HeadingPairs>
  <ap:TitlesOfParts>
    <vt:vector baseType="lpstr" size="30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Lato</vt:lpstr>
      <vt:lpstr>Segoe Print</vt:lpstr>
      <vt:lpstr>Manrope ExtraBold</vt:lpstr>
      <vt:lpstr>Office Theme</vt:lpstr>
      <vt:lpstr>1_Office Theme</vt:lpstr>
      <vt:lpstr>2_Office Theme</vt:lpstr>
      <vt:lpstr>3_Office Theme</vt:lpstr>
      <vt:lpstr>4_Office Theme</vt:lpstr>
      <vt:lpstr>5_Office Theme</vt:lpstr>
      <vt:lpstr>Hotel 4 Estrelas em Faro</vt:lpstr>
      <vt:lpstr>Contents </vt:lpstr>
      <vt:lpstr>Oportunidade</vt:lpstr>
      <vt:lpstr>PowerPoint 演示文稿</vt:lpstr>
      <vt:lpstr>Propriedade</vt:lpstr>
      <vt:lpstr>Principais Destaques</vt:lpstr>
      <vt:lpstr>Vantagens Estratégicas</vt:lpstr>
      <vt:lpstr>Financeiro</vt:lpstr>
      <vt:lpstr>Panorama Financeiro</vt:lpstr>
      <vt:lpstr>Por que se Destaca</vt:lpstr>
      <vt:lpstr>Benefícios</vt:lpstr>
      <vt:lpstr>Para o Investidor</vt:lpstr>
      <vt:lpstr>Próximos Passos</vt:lpstr>
      <vt:lpstr>Thank You</vt:lpstr>
    </vt:vector>
  </ap:TitlesOfParts>
  <ap:LinksUpToDate>false</ap:LinksUpToDate>
  <ap:SharedDoc>false</ap:SharedDoc>
  <ap:HyperlinksChanged>false</ap:HyperlinksChanged>
  <ap:AppVersion>14.0000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Hotel 4 Estrelas em Faro</dc:title>
  <dc:creator>Benvindo Tambuila</dc:creator>
  <lastModifiedBy>Benvindo Tambuila</lastModifiedBy>
  <revision>1</revision>
  <dcterms:created xsi:type="dcterms:W3CDTF">2024-11-25T01:53:56.0000000Z</dcterms:created>
  <dcterms:modified xsi:type="dcterms:W3CDTF">2024-11-25T01:53:56.0000000Z</dcterms:modified>
  <keywords>, docId:82676068FF58F0F3838CE06B846E76F8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CB8F75DE1BA84925B78B52D489107A4A_11</vt:lpwstr>
  </property>
  <property fmtid="{D5CDD505-2E9C-101B-9397-08002B2CF9AE}" pid="3" name="KSOProductBuildVer">
    <vt:lpwstr>2057-12.2.0.18911</vt:lpwstr>
  </property>
</Properties>
</file>