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257" r:id="rId8"/>
    <p:sldId id="258" r:id="rId9"/>
    <p:sldId id="259" r:id="rId10"/>
    <p:sldId id="260" r:id="rId11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3.png"/><Relationship Id="rId6" Type="http://schemas.openxmlformats.org/officeDocument/2006/relationships/tags" Target="../tags/tag16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NULL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@png2x_01_封面" descr="C:/Users/kingsoft/AppData/Local/Temp/fig2wpp/@png2x_01_封面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812540" y="401955"/>
            <a:ext cx="8375650" cy="645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38200" y="2455545"/>
            <a:ext cx="5974080" cy="2397760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838200" y="1426235"/>
            <a:ext cx="5974080" cy="972000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38200" y="4968875"/>
            <a:ext cx="5974080" cy="1186815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@png2x_bottom_目录" descr="C:/Users/kingsoft/AppData/Local/Temp/fig2wpp/@png2x_bottom_目录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5715000"/>
            <a:ext cx="3154680" cy="1143000"/>
          </a:xfrm>
          <a:prstGeom prst="rect">
            <a:avLst/>
          </a:prstGeom>
        </p:spPr>
      </p:pic>
      <p:pic>
        <p:nvPicPr>
          <p:cNvPr id="13" name="@png2x_top_目录" descr="C:/Users/kingsoft/AppData/Local/Temp/fig2wpp/@png2x_top_目录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7827010" y="0"/>
            <a:ext cx="3712210" cy="172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490472" y="863917"/>
            <a:ext cx="9281160" cy="777608"/>
          </a:xfrm>
        </p:spPr>
        <p:txBody>
          <a:bodyPr wrap="square"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@png2x_02_章节" descr="C:/Users/kingsoft/AppData/Local/Temp/fig2wpp/@png2x_02_章节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836676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758565" y="3337560"/>
            <a:ext cx="7410450" cy="2409825"/>
          </a:xfrm>
        </p:spPr>
        <p:txBody>
          <a:bodyPr wrap="square" anchor="t" anchorCtr="0">
            <a:normAutofit/>
          </a:bodyPr>
          <a:lstStyle>
            <a:lvl1pPr algn="r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759200" y="1056640"/>
            <a:ext cx="7409815" cy="2280920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5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18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@png2x_01_结束" descr="C:/Users/kingsoft/AppData/Local/Temp/fig2wpp/@png2x_01_结束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8375650" cy="645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095400" y="731520"/>
            <a:ext cx="5257800" cy="2724480"/>
          </a:xfrm>
        </p:spPr>
        <p:txBody>
          <a:bodyPr wrap="square" lIns="0" rIns="0" anchor="b">
            <a:normAutofit/>
          </a:bodyPr>
          <a:lstStyle>
            <a:lvl1pPr algn="r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096000" y="3943800"/>
            <a:ext cx="5257800" cy="2412550"/>
          </a:xfrm>
        </p:spPr>
        <p:txBody>
          <a:bodyPr wrap="square" r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image" Target="../media/image7.png"/><Relationship Id="rId16" Type="http://schemas.openxmlformats.org/officeDocument/2006/relationships/tags" Target="../tags/tag67.xml"/><Relationship Id="rId15" Type="http://schemas.openxmlformats.org/officeDocument/2006/relationships/image" Target="NULL" TargetMode="External"/><Relationship Id="rId14" Type="http://schemas.openxmlformats.org/officeDocument/2006/relationships/image" Target="../media/image6.png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7.png"/><Relationship Id="rId6" Type="http://schemas.openxmlformats.org/officeDocument/2006/relationships/tags" Target="../tags/tag80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4" Type="http://schemas.openxmlformats.org/officeDocument/2006/relationships/theme" Target="../theme/theme3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7.png"/><Relationship Id="rId6" Type="http://schemas.openxmlformats.org/officeDocument/2006/relationships/tags" Target="../tags/tag93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theme" Target="../theme/theme4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../media/image7.png"/><Relationship Id="rId6" Type="http://schemas.openxmlformats.org/officeDocument/2006/relationships/tags" Target="../tags/tag106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heme" Target="../theme/theme5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image" Target="../media/image7.png"/><Relationship Id="rId6" Type="http://schemas.openxmlformats.org/officeDocument/2006/relationships/tags" Target="../tags/tag119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heme" Target="../theme/theme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r:link="rId1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r:link="rId1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image" Target="../media/image17.jpeg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image" Target="../media/image16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6.xml"/><Relationship Id="rId1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image" Target="../media/image19.jpeg"/><Relationship Id="rId4" Type="http://schemas.openxmlformats.org/officeDocument/2006/relationships/tags" Target="../tags/tag217.xml"/><Relationship Id="rId3" Type="http://schemas.openxmlformats.org/officeDocument/2006/relationships/image" Target="../media/image18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image" Target="../media/image20.jpeg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31.xml"/><Relationship Id="rId3" Type="http://schemas.openxmlformats.org/officeDocument/2006/relationships/image" Target="../media/image21.jpeg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9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10.jpeg"/><Relationship Id="rId4" Type="http://schemas.openxmlformats.org/officeDocument/2006/relationships/tags" Target="../tags/tag162.xml"/><Relationship Id="rId3" Type="http://schemas.openxmlformats.org/officeDocument/2006/relationships/image" Target="../media/image8.png"/><Relationship Id="rId2" Type="http://schemas.openxmlformats.org/officeDocument/2006/relationships/tags" Target="../tags/tag161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73.xml"/><Relationship Id="rId16" Type="http://schemas.openxmlformats.org/officeDocument/2006/relationships/image" Target="../media/image11.png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12.jpe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image" Target="../media/image14.jpeg"/><Relationship Id="rId4" Type="http://schemas.openxmlformats.org/officeDocument/2006/relationships/tags" Target="../tags/tag192.xml"/><Relationship Id="rId3" Type="http://schemas.openxmlformats.org/officeDocument/2006/relationships/image" Target="../media/image13.jpeg"/><Relationship Id="rId2" Type="http://schemas.openxmlformats.org/officeDocument/2006/relationships/tags" Target="../tags/tag191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3.xml"/><Relationship Id="rId16" Type="http://schemas.openxmlformats.org/officeDocument/2006/relationships/image" Target="../media/image15.jpeg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2455545"/>
            <a:ext cx="5974080" cy="2397760"/>
          </a:xfrm>
        </p:spPr>
        <p:txBody>
          <a:bodyPr anchor="ctr" anchorCtr="0"/>
          <a:lstStyle/>
          <a:p>
            <a:r>
              <a:rPr lang="en-US" dirty="0"/>
              <a:t>Hotel 4 Estrelas em Faro</a:t>
            </a:r>
            <a:endParaRPr lang="en-US" dirty="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38200" y="1426235"/>
            <a:ext cx="5974080" cy="972000"/>
          </a:xfrm>
        </p:spPr>
        <p:txBody>
          <a:bodyPr/>
          <a:lstStyle/>
          <a:p>
            <a:r>
              <a:rPr lang="de-DE" altLang="en-US" sz="3200" b="1">
                <a:latin typeface="Calibri" panose="020F0502020204030204" charset="0"/>
              </a:rPr>
              <a:t>Continetal Capital Connect</a:t>
            </a:r>
            <a:endParaRPr lang="de-DE" altLang="en-US" sz="3200" b="1">
              <a:latin typeface="Calibri" panose="020F0502020204030204" charset="0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38200" y="4968875"/>
            <a:ext cx="5974080" cy="1186815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368415" y="1861185"/>
            <a:ext cx="5609590" cy="358584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G:\Meine Ablage\Negócios em África\Projectos Portugal\FARO\tolle cafes.jpgtolle cafe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4900" r="24900"/>
          <a:stretch>
            <a:fillRect/>
          </a:stretch>
        </p:blipFill>
        <p:spPr>
          <a:xfrm rot="157750">
            <a:off x="7011670" y="1100455"/>
            <a:ext cx="3937000" cy="414718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2995" y="214630"/>
            <a:ext cx="5325745" cy="6997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Por que se Destaca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157750">
            <a:off x="7551420" y="908685"/>
            <a:ext cx="3627120" cy="5109845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150" y="1390015"/>
            <a:ext cx="5038725" cy="162179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Mercado tur</a:t>
            </a:r>
            <a:r>
              <a:rPr lang="en-US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í</a:t>
            </a: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stico em expans</a:t>
            </a:r>
            <a:r>
              <a:rPr lang="en-US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ã</a:t>
            </a: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</a:t>
            </a:r>
            <a:r>
              <a:rPr lang="de-DE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:</a:t>
            </a:r>
            <a:endParaRPr lang="en-US" altLang="en-GB" sz="1000" b="1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Faro, a porta de entrada para o Algarve, atrai mais de 4 milh</a:t>
            </a:r>
            <a:r>
              <a:rPr lang="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õ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 de visitantes todos os anos. O clima ameno, as praias e as boas liga</a:t>
            </a:r>
            <a:r>
              <a:rPr lang="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çõ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 atrav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é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 do aeroporto internacional tornam-no um destino para todo o ano. O mercado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é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interessante para os investidores devido às suas elevadas taxas de ocupa</a:t>
            </a:r>
            <a:r>
              <a:rPr lang="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ç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ã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Condi</a:t>
            </a:r>
            <a:r>
              <a:rPr lang="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çõ</a:t>
            </a: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 de investimento atractivas</a:t>
            </a:r>
            <a:r>
              <a:rPr lang="de-DE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:</a:t>
            </a:r>
            <a:endParaRPr lang="de-DE" altLang="en-US" sz="1000" b="1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</a:endParaRPr>
          </a:p>
          <a:p>
            <a:pPr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     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aumento do valor dos im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ó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veis, os impostos baixos e o apoio do governo </a:t>
            </a:r>
            <a:r>
              <a:rPr lang="de-DE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           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fazem de Faro um local ideal para investimentos seguros e rent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á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veis no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e-DE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      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sector imobili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á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rio e tur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í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stico.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644190" y="914400"/>
            <a:ext cx="4148629" cy="39158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Mercado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644015" y="3728720"/>
            <a:ext cx="4148455" cy="42164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Apoio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200150" y="4342765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 b="1"/>
              <a:t>Staatliche Unterst</a:t>
            </a:r>
            <a:r>
              <a:rPr lang="en-US" altLang="en-US" sz="1000" b="1"/>
              <a:t>ü</a:t>
            </a:r>
            <a:r>
              <a:rPr lang="en-US" altLang="en-GB" sz="1000" b="1"/>
              <a:t>tzung f</a:t>
            </a:r>
            <a:r>
              <a:rPr lang="en-US" altLang="en-US" sz="1000" b="1"/>
              <a:t>ü</a:t>
            </a:r>
            <a:r>
              <a:rPr lang="en-US" altLang="en-GB" sz="1000" b="1"/>
              <a:t>r Investitionen</a:t>
            </a:r>
            <a:r>
              <a:rPr lang="de-DE" altLang="en-US" sz="1000" b="1">
                <a:latin typeface="Calibri" panose="020F0502020204030204" charset="0"/>
              </a:rPr>
              <a:t>:</a:t>
            </a:r>
            <a:endParaRPr lang="en-US" altLang="en-GB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/>
              <a:t>Portugal f</a:t>
            </a:r>
            <a:r>
              <a:rPr lang="en-US" altLang="en-US" sz="1000"/>
              <a:t>ö</a:t>
            </a:r>
            <a:r>
              <a:rPr lang="en-US" altLang="en-GB" sz="1000"/>
              <a:t>rdert internationale und lokale Investitionen durch Programme wie den Golden Visa und steuerliche Anreize im Tourismus- und Immobiliensektor. Diese Ma</a:t>
            </a:r>
            <a:r>
              <a:rPr lang="" altLang="en-US" sz="1000"/>
              <a:t>ß</a:t>
            </a:r>
            <a:r>
              <a:rPr lang="en-US" altLang="en-GB" sz="1000"/>
              <a:t>nahmen machen es leichter, in neue M</a:t>
            </a:r>
            <a:r>
              <a:rPr lang="en-US" altLang="en-US" sz="1000"/>
              <a:t>ä</a:t>
            </a:r>
            <a:r>
              <a:rPr lang="en-US" altLang="en-GB" sz="1000"/>
              <a:t>rkte wie Faro einzusteigen.</a:t>
            </a: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 b="1"/>
              <a:t>Es gibt einfache Genehmigungsverfahren</a:t>
            </a:r>
            <a:r>
              <a:rPr lang="de-DE" altLang="en-US" sz="1000" b="1">
                <a:latin typeface="Calibri" panose="020F0502020204030204" charset="0"/>
              </a:rPr>
              <a:t>:</a:t>
            </a:r>
            <a:endParaRPr lang="en-US" altLang="en-GB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/>
              <a:t>Durch einfache beh</a:t>
            </a:r>
            <a:r>
              <a:rPr lang="en-US" altLang="en-US" sz="1000"/>
              <a:t>ö</a:t>
            </a:r>
            <a:r>
              <a:rPr lang="en-US" altLang="en-GB" sz="1000"/>
              <a:t>rdliche Prozesse k</a:t>
            </a:r>
            <a:r>
              <a:rPr lang="en-US" altLang="en-US" sz="1000"/>
              <a:t>ö</a:t>
            </a:r>
            <a:r>
              <a:rPr lang="en-US" altLang="en-GB" sz="1000"/>
              <a:t>nnen Projekte schneller genehmigt und umgesetzt werden. Das spart Investoren Zeit und Geld.</a:t>
            </a: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GB" sz="1000"/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Benefícios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772115"/>
            <a:ext cx="10800000" cy="720000"/>
          </a:xfrm>
        </p:spPr>
        <p:txBody>
          <a:bodyPr/>
          <a:p>
            <a:r>
              <a:rPr lang="zh-CN" altLang="en-US"/>
              <a:t>Para o Investidor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2209165"/>
            <a:ext cx="10800080" cy="3619500"/>
          </a:xfrm>
        </p:spPr>
        <p:txBody>
          <a:bodyPr>
            <a:normAutofit fontScale="90000"/>
          </a:bodyPr>
          <a:p>
            <a:r>
              <a:rPr lang="zh-CN" altLang="en-US"/>
              <a:t>Pronto para Construir</a:t>
            </a:r>
            <a:endParaRPr lang="zh-CN" altLang="en-US"/>
          </a:p>
          <a:p>
            <a:pPr lvl="1"/>
            <a:r>
              <a:rPr lang="zh-CN" altLang="en-US"/>
              <a:t>Poupe tempo e recursos com licenças pré-aprovadas e estrutura de projeto detalhada</a:t>
            </a:r>
            <a:endParaRPr lang="zh-CN" altLang="en-US"/>
          </a:p>
          <a:p>
            <a:pPr lvl="1"/>
            <a:r>
              <a:rPr lang="en-US" altLang="en-GB"/>
              <a:t>As opera</a:t>
            </a:r>
            <a:r>
              <a:rPr lang="" altLang="en-US"/>
              <a:t>çõ</a:t>
            </a:r>
            <a:r>
              <a:rPr lang="en-US" altLang="en-GB"/>
              <a:t>es podem come</a:t>
            </a:r>
            <a:r>
              <a:rPr lang="" altLang="en-US"/>
              <a:t>ç</a:t>
            </a:r>
            <a:r>
              <a:rPr lang="en-US" altLang="en-GB"/>
              <a:t>ar em poucos meses, o que significa Rendimentos</a:t>
            </a:r>
            <a:r>
              <a:rPr lang="de-DE" altLang="en-US">
                <a:latin typeface="Calibri" panose="020F0502020204030204" charset="0"/>
              </a:rPr>
              <a:t> </a:t>
            </a:r>
            <a:r>
              <a:rPr lang="en-US" altLang="en-GB"/>
              <a:t>r</a:t>
            </a:r>
            <a:r>
              <a:rPr lang="en-US" altLang="en-US"/>
              <a:t>á</a:t>
            </a:r>
            <a:r>
              <a:rPr lang="en-US" altLang="en-GB"/>
              <a:t>pidas.</a:t>
            </a:r>
            <a:endParaRPr lang="en-US" altLang="en-GB"/>
          </a:p>
          <a:p>
            <a:r>
              <a:rPr lang="zh-CN" altLang="en-US"/>
              <a:t>Abordagem Personalizável</a:t>
            </a:r>
            <a:endParaRPr lang="zh-CN" altLang="en-US"/>
          </a:p>
          <a:p>
            <a:pPr lvl="1"/>
            <a:r>
              <a:rPr lang="zh-CN" altLang="en-US"/>
              <a:t>Adaptar a propriedade para corresponder às exigências do mercado ou objetivos do investidor</a:t>
            </a:r>
            <a:endParaRPr lang="zh-CN" altLang="en-US"/>
          </a:p>
          <a:p>
            <a:pPr lvl="1"/>
            <a:r>
              <a:rPr lang="en-US" altLang="en-GB"/>
              <a:t>Ser propriet</a:t>
            </a:r>
            <a:r>
              <a:rPr lang="en-US" altLang="en-US"/>
              <a:t>á</a:t>
            </a:r>
            <a:r>
              <a:rPr lang="en-US" altLang="en-GB"/>
              <a:t>rio de um hotel em Faro significa beneficiar da beleza e da atra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en-GB"/>
              <a:t>o de uma das regi</a:t>
            </a:r>
            <a:r>
              <a:rPr lang="" altLang="en-US"/>
              <a:t>õ</a:t>
            </a:r>
            <a:r>
              <a:rPr lang="en-US" altLang="en-GB"/>
              <a:t>es mais populares da Europa</a:t>
            </a:r>
            <a:endParaRPr lang="en-US" altLang="en-GB"/>
          </a:p>
          <a:p>
            <a:r>
              <a:rPr lang="zh-CN" altLang="en-US"/>
              <a:t>Estabilidade do Mercado </a:t>
            </a:r>
            <a:r>
              <a:rPr lang="de-DE" altLang="zh-CN">
                <a:latin typeface="Calibri" panose="020F0502020204030204" charset="0"/>
              </a:rPr>
              <a:t> </a:t>
            </a:r>
            <a:endParaRPr lang="zh-CN" altLang="en-US"/>
          </a:p>
          <a:p>
            <a:pPr lvl="1"/>
            <a:r>
              <a:rPr lang="en-US" altLang="en-GB"/>
              <a:t>Um projeto deste tipo em Faro </a:t>
            </a:r>
            <a:r>
              <a:rPr lang="en-US" altLang="en-US"/>
              <a:t>é</a:t>
            </a:r>
            <a:r>
              <a:rPr lang="en-US" altLang="en-GB"/>
              <a:t> raro - garanta j</a:t>
            </a:r>
            <a:r>
              <a:rPr lang="en-US" altLang="en-US"/>
              <a:t>á</a:t>
            </a:r>
            <a:r>
              <a:rPr lang="en-US" altLang="en-GB"/>
              <a:t> a sua oportunidade de fazer parte desta regi</a:t>
            </a:r>
            <a:r>
              <a:rPr lang="en-US" altLang="en-US"/>
              <a:t>ã</a:t>
            </a:r>
            <a:r>
              <a:rPr lang="en-US" altLang="en-GB"/>
              <a:t>o em crescimento.</a:t>
            </a:r>
            <a:endParaRPr lang="en-US" altLang="en-GB"/>
          </a:p>
          <a:p>
            <a:pPr lvl="1"/>
            <a:r>
              <a:rPr lang="en-US" altLang="en-GB"/>
              <a:t>O mercado imobili</a:t>
            </a:r>
            <a:r>
              <a:rPr lang="en-US" altLang="en-US"/>
              <a:t>á</a:t>
            </a:r>
            <a:r>
              <a:rPr lang="en-US" altLang="en-GB"/>
              <a:t>rio portugu</a:t>
            </a:r>
            <a:r>
              <a:rPr lang="en-US" altLang="en-US"/>
              <a:t>ê</a:t>
            </a:r>
            <a:r>
              <a:rPr lang="en-US" altLang="en-GB"/>
              <a:t>s oferece rendimentos s</a:t>
            </a:r>
            <a:r>
              <a:rPr lang="en-US" altLang="en-US"/>
              <a:t>ó</a:t>
            </a:r>
            <a:r>
              <a:rPr lang="en-US" altLang="en-GB"/>
              <a:t>lidos com baixo risco</a:t>
            </a:r>
            <a:endParaRPr lang="en-US" altLang="en-GB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Próximos Passos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plan visit.jpgplan visi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433" b="4433"/>
          <a:stretch>
            <a:fillRect/>
          </a:stretch>
        </p:blipFill>
        <p:spPr>
          <a:xfrm>
            <a:off x="440865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lans and .jpgPlans and 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" b="284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Acesso a esquemas arquitetónicos, especificações e projeções de custos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Planos e Relatórios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Colaborar com o arquiteto para explorar opções personalizadas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Consultas Personalizadas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Organizar visita para obter informações em primeira mão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Visita ao Local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Questions.jpgQuestions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803" b="3803"/>
          <a:stretch>
            <a:fillRect/>
          </a:stretch>
        </p:blipFill>
        <p:spPr>
          <a:xfrm>
            <a:off x="8234871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5400" y="731520"/>
            <a:ext cx="5257800" cy="2724480"/>
          </a:xfrm>
        </p:spPr>
        <p:txBody>
          <a:bodyPr wrap="square">
            <a:normAutofit/>
          </a:bodyPr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096000" y="3943800"/>
            <a:ext cx="5257800" cy="2412550"/>
          </a:xfrm>
        </p:spPr>
        <p:txBody>
          <a:bodyPr wrap="square">
            <a:normAutofit/>
          </a:bodyPr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205" y="5773420"/>
            <a:ext cx="822960" cy="826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90472" y="863917"/>
            <a:ext cx="9281160" cy="777608"/>
          </a:xfrm>
        </p:spPr>
        <p:txBody>
          <a:bodyPr/>
          <a:lstStyle/>
          <a:p>
            <a:r>
              <a:rPr lang="en-US" altLang="en-GB"/>
              <a:t>Conte</a:t>
            </a:r>
            <a:r>
              <a:rPr lang="en-US" altLang="en-US"/>
              <a:t>ú</a:t>
            </a:r>
            <a:r>
              <a:rPr lang="en-US" altLang="en-GB"/>
              <a:t>dos</a:t>
            </a:r>
            <a:endParaRPr lang="en-US" altLang="en-GB"/>
          </a:p>
        </p:txBody>
      </p:sp>
      <p:pic>
        <p:nvPicPr>
          <p:cNvPr id="10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/>
          <a:stretch>
            <a:fillRect/>
          </a:stretch>
        </p:blipFill>
        <p:spPr>
          <a:xfrm>
            <a:off x="845185" y="2523490"/>
            <a:ext cx="2514600" cy="2715260"/>
          </a:xfrm>
          <a:prstGeom prst="rect">
            <a:avLst/>
          </a:prstGeom>
        </p:spPr>
      </p:pic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1466850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01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1073785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Oportunidade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8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/>
          <a:stretch>
            <a:fillRect/>
          </a:stretch>
        </p:blipFill>
        <p:spPr>
          <a:xfrm>
            <a:off x="3507740" y="2523490"/>
            <a:ext cx="2514600" cy="2715260"/>
          </a:xfrm>
          <a:prstGeom prst="rect">
            <a:avLst/>
          </a:prstGeom>
        </p:spPr>
      </p:pic>
      <p:sp>
        <p:nvSpPr>
          <p:cNvPr id="19" name="序号"/>
          <p:cNvSpPr txBox="1"/>
          <p:nvPr>
            <p:custDataLst>
              <p:tags r:id="rId6"/>
            </p:custDataLst>
          </p:nvPr>
        </p:nvSpPr>
        <p:spPr>
          <a:xfrm>
            <a:off x="4129405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02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项标题"/>
          <p:cNvSpPr txBox="1"/>
          <p:nvPr>
            <p:custDataLst>
              <p:tags r:id="rId7"/>
            </p:custDataLst>
          </p:nvPr>
        </p:nvSpPr>
        <p:spPr>
          <a:xfrm>
            <a:off x="3736340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Propriedade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4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/>
          <a:stretch>
            <a:fillRect/>
          </a:stretch>
        </p:blipFill>
        <p:spPr>
          <a:xfrm>
            <a:off x="6170295" y="2523490"/>
            <a:ext cx="2514600" cy="2715260"/>
          </a:xfrm>
          <a:prstGeom prst="rect">
            <a:avLst/>
          </a:prstGeom>
        </p:spPr>
      </p:pic>
      <p:sp>
        <p:nvSpPr>
          <p:cNvPr id="25" name="序号"/>
          <p:cNvSpPr txBox="1"/>
          <p:nvPr>
            <p:custDataLst>
              <p:tags r:id="rId9"/>
            </p:custDataLst>
          </p:nvPr>
        </p:nvSpPr>
        <p:spPr>
          <a:xfrm>
            <a:off x="6791960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03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项标题"/>
          <p:cNvSpPr txBox="1"/>
          <p:nvPr>
            <p:custDataLst>
              <p:tags r:id="rId10"/>
            </p:custDataLst>
          </p:nvPr>
        </p:nvSpPr>
        <p:spPr>
          <a:xfrm>
            <a:off x="6398895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Financeiro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8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/>
          <a:stretch>
            <a:fillRect/>
          </a:stretch>
        </p:blipFill>
        <p:spPr>
          <a:xfrm>
            <a:off x="8832850" y="2523490"/>
            <a:ext cx="2514600" cy="2715260"/>
          </a:xfrm>
          <a:prstGeom prst="rect">
            <a:avLst/>
          </a:prstGeom>
        </p:spPr>
      </p:pic>
      <p:sp>
        <p:nvSpPr>
          <p:cNvPr id="29" name="序号"/>
          <p:cNvSpPr txBox="1"/>
          <p:nvPr>
            <p:custDataLst>
              <p:tags r:id="rId12"/>
            </p:custDataLst>
          </p:nvPr>
        </p:nvSpPr>
        <p:spPr>
          <a:xfrm>
            <a:off x="9454515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04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项标题"/>
          <p:cNvSpPr txBox="1"/>
          <p:nvPr>
            <p:custDataLst>
              <p:tags r:id="rId13"/>
            </p:custDataLst>
          </p:nvPr>
        </p:nvSpPr>
        <p:spPr>
          <a:xfrm>
            <a:off x="9061450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Benefícios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Oportunidade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sk group1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69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259715" y="2868930"/>
            <a:ext cx="11399520" cy="376618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09118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Entrada para Retornos Excepcionais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Oportunidade de investimento de excelência no próspero mercado hoteleiro de Faro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sym typeface="+mn-ea"/>
              </a:rPr>
              <a:t>Mercado Hoteleiro</a:t>
            </a:r>
            <a:endParaRPr lang="en-US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Projeto garante uma vantagem estratégica para construir, explorar ou vender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+mj-lt"/>
                <a:sym typeface="+mn-ea"/>
              </a:rPr>
              <a:t>Vantagem Estratégica</a:t>
            </a:r>
            <a:endParaRPr lang="en-US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Projeto de hotel de 4 estrelas concebido para investidores exigentes que procuram propriedades de elevado valor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GB" sz="2000" b="1">
                <a:solidFill>
                  <a:srgbClr val="000000"/>
                </a:solidFill>
                <a:latin typeface="+mj-lt"/>
                <a:sym typeface="+mn-ea"/>
              </a:rPr>
              <a:t>Investidores ambiciosos</a:t>
            </a:r>
            <a:endParaRPr lang="en-US" altLang="en-GB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Propriedade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Principais Destaques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Picture1.pngPicture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5889" r="588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Portugal/FARO/Malerische Hafen.jpgMalerische Hafe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408" b="340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Faro, Portugal - ponto turístico de renome com forte procura durante todo o ano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Localização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75 quartos adaptados para satisfazer as necessidades dos viajantes modernos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Dimensão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Projeto totalmente aprovado com as licenças necessárias asseguradas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Fase de Desenvolvimento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Portugal/FARO/Picture2.pngPicture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2311" r="231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Vantagens Estratégicas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no coração de Faro, rodeado por atrações turísticas e excelentes ligações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Localização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75 quartos bem equipados, otimizados para o conforto e o luxo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Conceção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Adaptável às tendências do mercado e diversos modelos de negócio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Flexibilidade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Financeiro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Panorama Financeiro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roi profit.jpgroi profi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709" b="3709"/>
          <a:stretch>
            <a:fillRect/>
          </a:stretch>
        </p:blipFill>
        <p:spPr>
          <a:xfrm>
            <a:off x="4427700" y="135295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rice.jpgPric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982" b="3982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885825" y="4300220"/>
            <a:ext cx="3181985" cy="2129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 um pre</a:t>
            </a:r>
            <a:r>
              <a:rPr lang="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de apenas 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4 milh</a:t>
            </a:r>
            <a:r>
              <a:rPr lang="" altLang="en-US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õ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de euros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para um projeto de hotel de 4 estrelas totalmente autorizado em Faro, est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a adquirir uma oportunidade rara numa das regi</a:t>
            </a:r>
            <a:r>
              <a:rPr lang="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õ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tur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sticas mais procuradas da Europa. A combina</a:t>
            </a:r>
            <a:r>
              <a:rPr lang="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de uma localiza</a:t>
            </a:r>
            <a:r>
              <a:rPr lang="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privilegiada, rendimentos garantidos e custos de planeamento minimizados faz desta oferta um investimento seguro e rent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vel.”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Preço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“Com um retorno do investimento projetado de mais de 60% em 2-3 anos, esta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é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uma oportunidade excecional para a sua carteira.”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Valoriza</a:t>
            </a:r>
            <a:r>
              <a:rPr lang="" altLang="en-US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a longo prazo:</a:t>
            </a:r>
            <a:endParaRPr lang="en-US" altLang="en-GB" sz="10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“Invista hoje para capitalizar a procura cont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nua no crescente mercado tur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stico de Faro.”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ROI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7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Minimizar os riscos:</a:t>
            </a:r>
            <a:endParaRPr lang="en-US" altLang="en-GB" sz="14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“Com um planeamento completo e parceiros de constru</a:t>
            </a:r>
            <a:r>
              <a:rPr lang="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comprovados, os riscos s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significativamente reduzidos.”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Poupan</a:t>
            </a:r>
            <a:r>
              <a:rPr lang="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as atrav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é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 da entrega chave-na-m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o: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“Os custos de constru</a:t>
            </a:r>
            <a:r>
              <a:rPr lang="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s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fixos, pelo que n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existem custos inesperados.”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Custos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8054531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0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2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1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8020_1*b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Add description"/>
</p:tagLst>
</file>

<file path=ppt/tags/tag128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0_1*f*4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Name"/>
</p:tagLst>
</file>

<file path=ppt/tags/tag129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20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LAYOUT" val="a_b_f"/>
  <p:tag name="KSO_WM_SLIDE_LAYOUT_CNT" val="1_1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020_4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31288_4*l_h_i*1_1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2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1288_4*l_h_i*1_1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1288_4*l_h_f*1_1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1288_4*l_h_i*1_2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1288_4*l_h_i*1_2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1288_4*l_h_f*1_2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1288_4*l_h_i*1_3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1288_4*l_h_i*1_3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1288_4*l_h_f*1_3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1288_4*l_h_i*1_4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1288_4*l_h_i*1_4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1288_4*l_h_f*1_4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SPECIAL_SOURCE" val="bdnull"/>
  <p:tag name="KSO_WM_SLIDE_ID" val="custom20238020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20"/>
  <p:tag name="KSO_WM_SLIDE_LAYOUT" val="a_l"/>
  <p:tag name="KSO_WM_SLIDE_LAYOUT_CNT" val="1_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4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1"/>
</p:tagLst>
</file>

<file path=ppt/tags/tag146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47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1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152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15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UNIT_PRESET_TEXT" val="Your title here"/>
  <p:tag name="KSO_WM_UNIT_USESOURCEFORMAT_APPLY" val="0"/>
</p:tagLst>
</file>

<file path=ppt/tags/tag156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5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2"/>
</p:tagLst>
</file>

<file path=ppt/tags/tag159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7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7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020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8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3"/>
</p:tagLst>
</file>

<file path=ppt/tags/tag189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4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20.5500787401576,&quot;left&quot;:88.87508484367308,&quot;top&quot;:7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20.5500787401576,&quot;left&quot;:88.87508484367308,&quot;top&quot;:7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020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212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4"/>
</p:tagLst>
</file>

<file path=ppt/tags/tag213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214.xml><?xml version="1.0" encoding="utf-8"?>
<p:tagLst xmlns:p="http://schemas.openxmlformats.org/presentationml/2006/main">
  <p:tag name="KSO_WM_TEMPLATE_CATEGORY" val="custom"/>
  <p:tag name="KSO_WM_TEMPLATE_INDEX" val="2023802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9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THANK YOU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0_9*f*4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SPECIAL_SOURCE" val="bdnull"/>
  <p:tag name="KSO_WM_SLIDE_ID" val="custom20238020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8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8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6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8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9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3945</Words>
  <Application>WPS Presentation</Application>
  <PresentationFormat>Widescreen</PresentationFormat>
  <Paragraphs>156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Lato</vt:lpstr>
      <vt:lpstr>Segoe Print</vt:lpstr>
      <vt:lpstr>Manrope ExtraBold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Hotel 4 Estrelas em Faro</vt:lpstr>
      <vt:lpstr>Contents </vt:lpstr>
      <vt:lpstr>Oportunidade</vt:lpstr>
      <vt:lpstr>PowerPoint 演示文稿</vt:lpstr>
      <vt:lpstr>Propriedade</vt:lpstr>
      <vt:lpstr>Principais Destaques</vt:lpstr>
      <vt:lpstr>Vantagens Estratégicas</vt:lpstr>
      <vt:lpstr>Financeiro</vt:lpstr>
      <vt:lpstr>Panorama Financeiro</vt:lpstr>
      <vt:lpstr>Por que se Destaca</vt:lpstr>
      <vt:lpstr>Benefícios</vt:lpstr>
      <vt:lpstr>Para o Investidor</vt:lpstr>
      <vt:lpstr>Próximos Passos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4 Estrelas em Faro</dc:title>
  <dc:creator>Benvindo Tambuila</dc:creator>
  <cp:lastModifiedBy>Benvindo Tambuila</cp:lastModifiedBy>
  <cp:revision>1</cp:revision>
  <dcterms:created xsi:type="dcterms:W3CDTF">2024-11-25T01:53:56Z</dcterms:created>
  <dcterms:modified xsi:type="dcterms:W3CDTF">2024-11-25T01:53:56Z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CB8F75DE1BA84925B78B52D489107A4A_11</vt:lpwstr>
  </property>
  <property fmtid="{D5CDD505-2E9C-101B-9397-08002B2CF9AE}" pid="3" name="KSOProductBuildVer">
    <vt:lpwstr>2057-12.2.0.18911</vt:lpwstr>
  </property>
</Properties>
</file>