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</p:sldMasterIdLst>
  <p:notesMasterIdLst>
    <p:notesMasterId r:id="rId11"/>
  </p:notesMasterIdLst>
  <p:sldIdLst>
    <p:sldId id="257" r:id="rId10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Formato de texto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 txBox="1">
            <a:spLocks noGrp="1"/>
          </p:cNvSpPr>
          <p:nvPr>
            <p:ph type="title" idx="18" hasCustomPrompt="1"/>
            <p:custDataLst>
              <p:tags r:id="rId2"/>
            </p:custDataLst>
          </p:nvPr>
        </p:nvSpPr>
        <p:spPr>
          <a:xfrm>
            <a:off x="1200785" y="745490"/>
            <a:ext cx="7195820" cy="35248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400" b="0" i="0" u="none" strike="noStrike" kern="1200" cap="none" spc="0" normalizeH="0" baseline="0" noProof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副标题"/>
          <p:cNvSpPr txBox="1">
            <a:spLocks noGrp="1"/>
          </p:cNvSpPr>
          <p:nvPr>
            <p:ph type="body" idx="17" hasCustomPrompt="1"/>
            <p:custDataLst>
              <p:tags r:id="rId3"/>
            </p:custDataLst>
          </p:nvPr>
        </p:nvSpPr>
        <p:spPr>
          <a:xfrm>
            <a:off x="1200785" y="4317365"/>
            <a:ext cx="7196455" cy="918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任意多边形: 形状 37"/>
          <p:cNvSpPr/>
          <p:nvPr>
            <p:custDataLst>
              <p:tags r:id="rId7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梯形 9"/>
          <p:cNvSpPr/>
          <p:nvPr>
            <p:custDataLst>
              <p:tags r:id="rId9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9" hasCustomPrompt="1"/>
            <p:custDataLst>
              <p:tags r:id="rId19"/>
            </p:custDataLst>
          </p:nvPr>
        </p:nvSpPr>
        <p:spPr>
          <a:xfrm>
            <a:off x="970280" y="5246555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文"/>
          <p:cNvSpPr txBox="1">
            <a:spLocks noGrp="1"/>
          </p:cNvSpPr>
          <p:nvPr>
            <p:ph idx="4" hasCustomPrompt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 flipH="1" flipV="1">
            <a:off x="5015755" y="60404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3028315" y="584200"/>
            <a:ext cx="6136640" cy="96393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lvl="0" algn="ctr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节编号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1021079" y="2165350"/>
            <a:ext cx="8068945" cy="101854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pPr lvl="0" algn="l"/>
            <a:r>
              <a:rPr dirty="0" err="1">
                <a:latin typeface="+mn-lt"/>
                <a:sym typeface="+mn-ea"/>
              </a:rPr>
              <a:t>Click to add text</a:t>
            </a:r>
            <a:endParaRPr dirty="0" err="1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1021080" y="3378835"/>
            <a:ext cx="10077450" cy="24523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300" b="0" i="0" u="none" strike="noStrike" kern="1200" cap="none" spc="0" normalizeH="0" baseline="0" noProof="1" dirty="0" err="1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 flipV="1">
            <a:off x="11098318" y="2375536"/>
            <a:ext cx="541020" cy="541020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rot="6300000">
            <a:off x="8804072" y="-1289760"/>
            <a:ext cx="2116227" cy="36769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333" h="5790">
                <a:moveTo>
                  <a:pt x="304" y="0"/>
                </a:moveTo>
                <a:cubicBezTo>
                  <a:pt x="1977" y="0"/>
                  <a:pt x="3333" y="1356"/>
                  <a:pt x="3333" y="3028"/>
                </a:cubicBezTo>
                <a:cubicBezTo>
                  <a:pt x="3333" y="4257"/>
                  <a:pt x="2601" y="5314"/>
                  <a:pt x="1551" y="5789"/>
                </a:cubicBezTo>
                <a:lnTo>
                  <a:pt x="1547" y="5790"/>
                </a:lnTo>
                <a:lnTo>
                  <a:pt x="0" y="15"/>
                </a:lnTo>
                <a:lnTo>
                  <a:pt x="33" y="12"/>
                </a:lnTo>
                <a:cubicBezTo>
                  <a:pt x="122" y="4"/>
                  <a:pt x="213" y="0"/>
                  <a:pt x="304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文"/>
          <p:cNvSpPr txBox="1">
            <a:spLocks noGrp="1"/>
          </p:cNvSpPr>
          <p:nvPr>
            <p:ph idx="5" hasCustomPrompt="1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4" hasCustomPrompt="1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文"/>
          <p:cNvSpPr txBox="1">
            <a:spLocks noGrp="1"/>
          </p:cNvSpPr>
          <p:nvPr>
            <p:ph idx="7" hasCustomPrompt="1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 hasCustomPrompt="1"/>
            <p:custDataLst>
              <p:tags r:id="rId3"/>
            </p:custDataLst>
          </p:nvPr>
        </p:nvSpPr>
        <p:spPr>
          <a:xfrm>
            <a:off x="6235065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08330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 hasCustomPrompt="1"/>
            <p:custDataLst>
              <p:tags r:id="rId6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2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l"/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algn="ctr" defTabSz="914400" eaLnBrk="1" fontAlgn="auto" latinLnBrk="0" hangingPunct="1"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4"/>
          <p:cNvSpPr/>
          <p:nvPr>
            <p:custDataLst>
              <p:tags r:id="rId2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10" name="梯形 9"/>
          <p:cNvSpPr/>
          <p:nvPr>
            <p:custDataLst>
              <p:tags r:id="rId6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1200785" y="1308735"/>
            <a:ext cx="6117590" cy="22650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200" b="0" i="0" u="none" strike="noStrike" kern="1200" cap="none" spc="0" normalizeH="0" baseline="0" noProof="1" dirty="0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8" hasCustomPrompt="1"/>
            <p:custDataLst>
              <p:tags r:id="rId17"/>
            </p:custDataLst>
          </p:nvPr>
        </p:nvSpPr>
        <p:spPr>
          <a:xfrm>
            <a:off x="970280" y="3807460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476320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1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1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image" Target="../media/image9.jpeg"/><Relationship Id="rId4" Type="http://schemas.openxmlformats.org/officeDocument/2006/relationships/tags" Target="../tags/tag251.xml"/><Relationship Id="rId3" Type="http://schemas.openxmlformats.org/officeDocument/2006/relationships/image" Target="../media/image6.jpeg"/><Relationship Id="rId2" Type="http://schemas.openxmlformats.org/officeDocument/2006/relationships/tags" Target="../tags/tag250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62.xml"/><Relationship Id="rId16" Type="http://schemas.openxmlformats.org/officeDocument/2006/relationships/image" Target="../media/image10.jpeg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1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25.xml"/><Relationship Id="rId15" Type="http://schemas.openxmlformats.org/officeDocument/2006/relationships/tags" Target="../tags/tag278.xml"/><Relationship Id="rId14" Type="http://schemas.openxmlformats.org/officeDocument/2006/relationships/image" Target="../media/image12.jpeg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image" Target="../media/image14.jpeg"/><Relationship Id="rId4" Type="http://schemas.openxmlformats.org/officeDocument/2006/relationships/tags" Target="../tags/tag281.xml"/><Relationship Id="rId3" Type="http://schemas.openxmlformats.org/officeDocument/2006/relationships/image" Target="../media/image13.jpeg"/><Relationship Id="rId2" Type="http://schemas.openxmlformats.org/officeDocument/2006/relationships/tags" Target="../tags/tag280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15.png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image" Target="../media/image16.png"/><Relationship Id="rId2" Type="http://schemas.openxmlformats.org/officeDocument/2006/relationships/tags" Target="../tags/tag30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15.png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18.jpeg"/><Relationship Id="rId4" Type="http://schemas.openxmlformats.org/officeDocument/2006/relationships/tags" Target="../tags/tag324.xml"/><Relationship Id="rId3" Type="http://schemas.openxmlformats.org/officeDocument/2006/relationships/image" Target="../media/image17.jpeg"/><Relationship Id="rId2" Type="http://schemas.openxmlformats.org/officeDocument/2006/relationships/tags" Target="../tags/tag323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35.xml"/><Relationship Id="rId16" Type="http://schemas.openxmlformats.org/officeDocument/2006/relationships/image" Target="../media/image19.jpeg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image" Target="../media/image20.jpeg"/><Relationship Id="rId2" Type="http://schemas.openxmlformats.org/officeDocument/2006/relationships/tags" Target="../tags/tag337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344.xml"/><Relationship Id="rId1" Type="http://schemas.openxmlformats.org/officeDocument/2006/relationships/tags" Target="../tags/tag3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image" Target="../media/image22.png"/><Relationship Id="rId4" Type="http://schemas.openxmlformats.org/officeDocument/2006/relationships/tags" Target="../tags/tag351.xml"/><Relationship Id="rId3" Type="http://schemas.openxmlformats.org/officeDocument/2006/relationships/image" Target="../media/image21.jpeg"/><Relationship Id="rId2" Type="http://schemas.openxmlformats.org/officeDocument/2006/relationships/tags" Target="../tags/tag350.xml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62.xml"/><Relationship Id="rId16" Type="http://schemas.openxmlformats.org/officeDocument/2006/relationships/image" Target="../media/image23.jpeg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1.jpeg"/><Relationship Id="rId2" Type="http://schemas.openxmlformats.org/officeDocument/2006/relationships/tags" Target="../tags/tag203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210.xml"/><Relationship Id="rId1" Type="http://schemas.openxmlformats.org/officeDocument/2006/relationships/tags" Target="../tags/tag2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2.jpeg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3.jpeg"/><Relationship Id="rId2" Type="http://schemas.openxmlformats.org/officeDocument/2006/relationships/tags" Target="../tags/tag21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24.xml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5.jpeg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4.jpeg"/><Relationship Id="rId1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7.jpeg"/><Relationship Id="rId4" Type="http://schemas.openxmlformats.org/officeDocument/2006/relationships/tags" Target="../tags/tag236.xml"/><Relationship Id="rId3" Type="http://schemas.openxmlformats.org/officeDocument/2006/relationships/image" Target="../media/image6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47.xml"/><Relationship Id="rId16" Type="http://schemas.openxmlformats.org/officeDocument/2006/relationships/image" Target="../media/image8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8"/>
            <p:custDataLst>
              <p:tags r:id="rId1"/>
            </p:custDataLst>
          </p:nvPr>
        </p:nvSpPr>
        <p:spPr>
          <a:xfrm>
            <a:off x="1200785" y="745490"/>
            <a:ext cx="7195820" cy="3524885"/>
          </a:xfrm>
        </p:spPr>
        <p:txBody>
          <a:bodyPr/>
          <a:lstStyle/>
          <a:p>
            <a:r>
              <a:rPr lang="en-US"/>
              <a:t>Explotación de 6000 hectáreas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7"/>
            <p:custDataLst>
              <p:tags r:id="rId2"/>
            </p:custDataLst>
          </p:nvPr>
        </p:nvSpPr>
        <p:spPr>
          <a:xfrm>
            <a:off x="1200785" y="4317365"/>
            <a:ext cx="7196455" cy="918845"/>
          </a:xfrm>
        </p:spPr>
        <p:txBody>
          <a:bodyPr/>
          <a:lstStyle/>
          <a:p>
            <a:r>
              <a:rPr lang="de-DE" altLang="en-US" sz="2400" dirty="0">
                <a:latin typeface="Calibri" panose="020F0502020204030204" charset="0"/>
              </a:rPr>
              <a:t>En Icolo y Bengo</a:t>
            </a:r>
            <a:endParaRPr lang="de-DE" altLang="en-US" sz="2400" dirty="0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970280" y="5246555"/>
            <a:ext cx="2188800" cy="45360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/>
        <p:txBody>
          <a:bodyPr/>
          <a:p>
            <a:r>
              <a:rPr lang="en-US" altLang="de-DE"/>
              <a:t>Varias </a:t>
            </a:r>
            <a:r>
              <a:rPr lang="en-US" altLang="de-DE"/>
              <a:t>razas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La explotación alberga diversas </a:t>
            </a:r>
            <a:r>
              <a:rPr lang="" altLang="en-US"/>
              <a:t>razas </a:t>
            </a:r>
            <a:r>
              <a:rPr lang="en-US" altLang="de-DE"/>
              <a:t>caprinas para la </a:t>
            </a:r>
            <a:r>
              <a:rPr lang="en-US" altLang="de-DE"/>
              <a:t>producción de leche y carne.</a:t>
            </a:r>
            <a:endParaRPr lang="en-US" altLang="de-DE"/>
          </a:p>
          <a:p>
            <a:r>
              <a:rPr lang="en-US" altLang="de-DE"/>
              <a:t>Gestión de los pastos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El pastoreo rotativo optimiza </a:t>
            </a:r>
            <a:r>
              <a:rPr lang="en-US" altLang="de-DE"/>
              <a:t>la utilización del forraje y la </a:t>
            </a:r>
            <a:r>
              <a:rPr lang="en-US" altLang="de-DE"/>
              <a:t>salud de los animales.</a:t>
            </a:r>
            <a:endParaRPr lang="en-US" altLang="de-DE"/>
          </a:p>
          <a:p>
            <a:r>
              <a:rPr lang="en-US" altLang="de-DE"/>
              <a:t>Programa de </a:t>
            </a:r>
            <a:r>
              <a:rPr lang="en-US" altLang="de-DE"/>
              <a:t>cría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La cría selectiva mejora </a:t>
            </a:r>
            <a:r>
              <a:rPr lang="en-US" altLang="en-US"/>
              <a:t>rasgos </a:t>
            </a:r>
            <a:r>
              <a:rPr lang="en-US" altLang="en-US"/>
              <a:t>deseables </a:t>
            </a:r>
            <a:r>
              <a:rPr lang="en-US" altLang="de-DE"/>
              <a:t>como la alta </a:t>
            </a:r>
            <a:r>
              <a:rPr lang="en-US" altLang="de-DE"/>
              <a:t>producción de leche y la </a:t>
            </a:r>
            <a:r>
              <a:rPr lang="en-US" altLang="de-DE"/>
              <a:t>resistencia a </a:t>
            </a:r>
            <a:r>
              <a:rPr lang="en-US" altLang="de-DE"/>
              <a:t>las enfermedades</a:t>
            </a:r>
            <a:r>
              <a:rPr lang="en-US" altLang="de-DE"/>
              <a:t>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/>
        <p:txBody>
          <a:bodyPr/>
          <a:p>
            <a:r>
              <a:rPr lang="zh-CN" altLang="en-US"/>
              <a:t>200 cabras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100 Ovejas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thriving flock.jpgthriving flock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871" r="2871"/>
          <a:stretch>
            <a:fillRect/>
          </a:stretch>
        </p:blipFill>
        <p:spPr>
          <a:xfrm>
            <a:off x="712470" y="1356360"/>
            <a:ext cx="3095625" cy="2035175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Las 100 ovejas de la granja pastan tranquilamente en la extensa finca de 6000 hectáreas.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Rebaño 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próspero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Las ovejas proporcionan un suministro constante de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lana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alta calidad para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las operaciones de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la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explotación.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Producción de 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lana</a:t>
            </a:r>
            <a:endParaRPr lang="en-US" alt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Un programa de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cría selectiva garantiza la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salud y productividad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continuas del rebaño ovino.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Programa de 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creación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Wool Production.jpgWool Production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899" b="689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Infraestructura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bg1"/>
                </a:solidFill>
                <a:latin typeface="+mj-lt"/>
              </a:rPr>
              <a:t>Villa de 2 dormitorios </a:t>
            </a: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(en suite)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pic>
        <p:nvPicPr>
          <p:cNvPr id="13" name="Bild 12" descr="Imagen de WhatsApp 2024-11-19 a las 00.43.25_3d26bc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49860"/>
            <a:ext cx="5076190" cy="254635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Suites de dos dormitorios con modernas instalaciones para el alojamiento del personal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Vida </a:t>
            </a: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cómoda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Planos optimizados para aprovechar al máximo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espacio y la funcionalidad.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Diseño eficiente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Equipado con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instalaciones esenciales para apoyar las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operaciones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diarias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Amplias instalaciones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pic>
        <p:nvPicPr>
          <p:cNvPr id="5" name="图片 4" descr="G:\Meine Ablage\Negócios em África\Projectos Angola\MUNICÍPIO DE ÍCOLO E BENGO\Imagen de WhatsApp 2024-11-19 a las 00.43.51_25e533a5.jpgImagen de WhatsApp 2024-11-19 a las 00.43.51_25e533a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25567" b="25567"/>
          <a:stretch>
            <a:fillRect/>
          </a:stretch>
        </p:blipFill>
        <p:spPr>
          <a:xfrm>
            <a:off x="180975" y="1568450"/>
            <a:ext cx="581533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Vivienda para empleados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7_0f226459.jpgImagen de WhatsApp 2024-11-19 a las 00.43.47_0f22645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52" b="24852"/>
          <a:stretch>
            <a:fillRect/>
          </a:stretch>
        </p:blipFill>
        <p:spPr>
          <a:xfrm>
            <a:off x="6247580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3_c8ad5c12.jpgImagen de WhatsApp 2024-11-19 a las 00.43.43_c8ad5c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4852" b="24852"/>
          <a:stretch>
            <a:fillRect/>
          </a:stretch>
        </p:blipFill>
        <p:spPr>
          <a:xfrm>
            <a:off x="699565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V="1">
            <a:off x="699565" y="348684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940479" y="4240734"/>
            <a:ext cx="4988812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Casas modernas y bien equipadas para los empleados de la granja.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940479" y="348684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Casas confortables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6262200" y="347222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6503114" y="4226114"/>
            <a:ext cx="4988813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Zonas de recreo y socialización para los empleados y sus familias.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503114" y="347222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Zonas de ocio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Vivienda para empleados</a:t>
            </a:r>
            <a:endParaRPr lang="en-US" spc="0">
              <a:latin typeface="+mj-lt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472399" y="1935480"/>
            <a:ext cx="4627880" cy="3718560"/>
          </a:xfrm>
          <a:custGeom>
            <a:avLst/>
            <a:gdLst>
              <a:gd name="adj" fmla="val 866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63" h="6126">
                <a:moveTo>
                  <a:pt x="3583" y="0"/>
                </a:moveTo>
                <a:lnTo>
                  <a:pt x="7637" y="0"/>
                </a:lnTo>
                <a:cubicBezTo>
                  <a:pt x="7876" y="-7"/>
                  <a:pt x="8068" y="211"/>
                  <a:pt x="8062" y="425"/>
                </a:cubicBezTo>
                <a:lnTo>
                  <a:pt x="8062" y="5699"/>
                </a:lnTo>
                <a:cubicBezTo>
                  <a:pt x="8069" y="5938"/>
                  <a:pt x="7851" y="6130"/>
                  <a:pt x="7637" y="6124"/>
                </a:cubicBezTo>
                <a:lnTo>
                  <a:pt x="3062" y="6124"/>
                </a:lnTo>
                <a:cubicBezTo>
                  <a:pt x="1343" y="6177"/>
                  <a:pt x="-42" y="4603"/>
                  <a:pt x="0" y="3062"/>
                </a:cubicBezTo>
                <a:cubicBezTo>
                  <a:pt x="-53" y="1343"/>
                  <a:pt x="1521" y="-42"/>
                  <a:pt x="3062" y="0"/>
                </a:cubicBezTo>
                <a:lnTo>
                  <a:pt x="3583" y="0"/>
                </a:lnTo>
                <a:close/>
              </a:path>
            </a:pathLst>
          </a:custGeom>
          <a:gradFill>
            <a:gsLst>
              <a:gs pos="5500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http://photo-static-api.fotomore.com/creative/vcg/veer/612/veer-310079292.jpg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4" r="224"/>
          <a:stretch>
            <a:fillRect/>
          </a:stretch>
        </p:blipFill>
        <p:spPr>
          <a:xfrm>
            <a:off x="6868527" y="1934915"/>
            <a:ext cx="4628148" cy="371870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88" h="5856">
                <a:moveTo>
                  <a:pt x="3240" y="1"/>
                </a:moveTo>
                <a:lnTo>
                  <a:pt x="6904" y="1"/>
                </a:lnTo>
                <a:cubicBezTo>
                  <a:pt x="7120" y="-6"/>
                  <a:pt x="7294" y="203"/>
                  <a:pt x="7288" y="407"/>
                </a:cubicBezTo>
                <a:lnTo>
                  <a:pt x="7288" y="5449"/>
                </a:lnTo>
                <a:cubicBezTo>
                  <a:pt x="7295" y="5677"/>
                  <a:pt x="7098" y="5861"/>
                  <a:pt x="6904" y="5855"/>
                </a:cubicBezTo>
                <a:lnTo>
                  <a:pt x="2769" y="5855"/>
                </a:lnTo>
                <a:cubicBezTo>
                  <a:pt x="1215" y="5906"/>
                  <a:pt x="-37" y="4401"/>
                  <a:pt x="1" y="2928"/>
                </a:cubicBezTo>
                <a:cubicBezTo>
                  <a:pt x="-47" y="1285"/>
                  <a:pt x="1376" y="-39"/>
                  <a:pt x="2769" y="1"/>
                </a:cubicBezTo>
                <a:lnTo>
                  <a:pt x="3240" y="1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747822" y="2067586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Acceso a servicios esenciales como agua, energía y saneamiento.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1747822" y="1694084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Servicios básicos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691579" y="1706809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748459" y="3945917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Seguridad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91579" y="3975187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747186" y="4348689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Sistema de seguridad para proteger a los empleados y sus familias.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5487670" cy="705485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Casa con farmacia para el cuidado de animales</a:t>
            </a:r>
            <a:endParaRPr lang="en-US" spc="0" dirty="0">
              <a:latin typeface="+mj-lt"/>
            </a:endParaRPr>
          </a:p>
        </p:txBody>
      </p:sp>
      <p:pic>
        <p:nvPicPr>
          <p:cNvPr id="9" name="图片 8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175" r="12175"/>
          <a:stretch>
            <a:fillRect/>
          </a:stretch>
        </p:blipFill>
        <p:spPr>
          <a:xfrm>
            <a:off x="5717064" y="0"/>
            <a:ext cx="6483826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11" h="10797">
                <a:moveTo>
                  <a:pt x="2699" y="0"/>
                </a:moveTo>
                <a:lnTo>
                  <a:pt x="10211" y="0"/>
                </a:lnTo>
                <a:lnTo>
                  <a:pt x="10211" y="10797"/>
                </a:lnTo>
                <a:lnTo>
                  <a:pt x="0" y="10797"/>
                </a:lnTo>
                <a:lnTo>
                  <a:pt x="2699" y="0"/>
                </a:lnTo>
                <a:close/>
              </a:path>
            </a:pathLst>
          </a:custGeom>
        </p:spPr>
      </p:pic>
      <p:sp>
        <p:nvSpPr>
          <p:cNvPr id="12" name="平行四边形 11"/>
          <p:cNvSpPr/>
          <p:nvPr>
            <p:custDataLst>
              <p:tags r:id="rId4"/>
            </p:custDataLst>
          </p:nvPr>
        </p:nvSpPr>
        <p:spPr>
          <a:xfrm>
            <a:off x="5838825" y="0"/>
            <a:ext cx="1727200" cy="5556885"/>
          </a:xfrm>
          <a:prstGeom prst="parallelogram">
            <a:avLst>
              <a:gd name="adj" fmla="val 84115"/>
            </a:avLst>
          </a:prstGeom>
          <a:gradFill>
            <a:gsLst>
              <a:gs pos="30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>
            <p:custDataLst>
              <p:tags r:id="rId5"/>
            </p:custDataLst>
          </p:nvPr>
        </p:nvSpPr>
        <p:spPr>
          <a:xfrm>
            <a:off x="5634990" y="2507615"/>
            <a:ext cx="1377950" cy="4348480"/>
          </a:xfrm>
          <a:prstGeom prst="parallelogram">
            <a:avLst>
              <a:gd name="adj" fmla="val 82610"/>
            </a:avLst>
          </a:prstGeom>
          <a:gradFill>
            <a:gsLst>
              <a:gs pos="30000">
                <a:schemeClr val="accent6">
                  <a:lumMod val="60000"/>
                  <a:lumOff val="40000"/>
                  <a:alpha val="100000"/>
                </a:schemeClr>
              </a:gs>
              <a:gs pos="100000">
                <a:schemeClr val="accent6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354638" y="4716667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Instalaciones médicas y farmacéuticas para trabajadores y animales de granja.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354638" y="2290299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Alojamiento para el personal de la granja, incluida una farmacia para la atención veterinaria de los animales.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350827" y="1579538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Condiciones de vida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691515" y="1892679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691515" y="4303804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351462" y="4005906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Infraestructuras sanitarias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6741698" cy="720000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Casa con farmacia para el cuidado de animales</a:t>
            </a:r>
            <a:endParaRPr lang="en-US" spc="0" dirty="0">
              <a:latin typeface="+mj-lt"/>
            </a:endParaRPr>
          </a:p>
        </p:txBody>
      </p:sp>
      <p:pic>
        <p:nvPicPr>
          <p:cNvPr id="51" name="图片 50" descr="G:\Meine Ablage\Negócios em África\Projectos Angola\MUNICÍPIO DE ÍCOLO E BENGO\Aesthetic Fashion Collection Photo Collage (2).pngAesthetic Fashion Collection Photo Collage (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0" b="2970"/>
          <a:stretch>
            <a:fillRect/>
          </a:stretch>
        </p:blipFill>
        <p:spPr>
          <a:xfrm>
            <a:off x="3078043" y="0"/>
            <a:ext cx="9113957" cy="6858000"/>
          </a:xfrm>
          <a:custGeom>
            <a:avLst/>
            <a:gdLst>
              <a:gd name="connsiteX0" fmla="*/ 2890561 w 9113957"/>
              <a:gd name="connsiteY0" fmla="*/ 4152366 h 6858000"/>
              <a:gd name="connsiteX1" fmla="*/ 3843798 w 9113957"/>
              <a:gd name="connsiteY1" fmla="*/ 4485294 h 6858000"/>
              <a:gd name="connsiteX2" fmla="*/ 4064649 w 9113957"/>
              <a:gd name="connsiteY2" fmla="*/ 6586555 h 6858000"/>
              <a:gd name="connsiteX3" fmla="*/ 3844838 w 9113957"/>
              <a:gd name="connsiteY3" fmla="*/ 6858000 h 6858000"/>
              <a:gd name="connsiteX4" fmla="*/ 0 w 9113957"/>
              <a:gd name="connsiteY4" fmla="*/ 6858000 h 6858000"/>
              <a:gd name="connsiteX5" fmla="*/ 1742537 w 9113957"/>
              <a:gd name="connsiteY5" fmla="*/ 4706146 h 6858000"/>
              <a:gd name="connsiteX6" fmla="*/ 2890561 w 9113957"/>
              <a:gd name="connsiteY6" fmla="*/ 4152366 h 6858000"/>
              <a:gd name="connsiteX7" fmla="*/ 8409618 w 9113957"/>
              <a:gd name="connsiteY7" fmla="*/ 2390118 h 6858000"/>
              <a:gd name="connsiteX8" fmla="*/ 9026245 w 9113957"/>
              <a:gd name="connsiteY8" fmla="*/ 2517053 h 6858000"/>
              <a:gd name="connsiteX9" fmla="*/ 9113957 w 9113957"/>
              <a:gd name="connsiteY9" fmla="*/ 2560530 h 6858000"/>
              <a:gd name="connsiteX10" fmla="*/ 9113957 w 9113957"/>
              <a:gd name="connsiteY10" fmla="*/ 5404399 h 6858000"/>
              <a:gd name="connsiteX11" fmla="*/ 7936854 w 9113957"/>
              <a:gd name="connsiteY11" fmla="*/ 6858000 h 6858000"/>
              <a:gd name="connsiteX12" fmla="*/ 4092018 w 9113957"/>
              <a:gd name="connsiteY12" fmla="*/ 6858000 h 6858000"/>
              <a:gd name="connsiteX13" fmla="*/ 7261594 w 9113957"/>
              <a:gd name="connsiteY13" fmla="*/ 2943898 h 6858000"/>
              <a:gd name="connsiteX14" fmla="*/ 8409618 w 9113957"/>
              <a:gd name="connsiteY14" fmla="*/ 2390118 h 6858000"/>
              <a:gd name="connsiteX15" fmla="*/ 5555535 w 9113957"/>
              <a:gd name="connsiteY15" fmla="*/ 0 h 6858000"/>
              <a:gd name="connsiteX16" fmla="*/ 9113957 w 9113957"/>
              <a:gd name="connsiteY16" fmla="*/ 0 h 6858000"/>
              <a:gd name="connsiteX17" fmla="*/ 9113957 w 9113957"/>
              <a:gd name="connsiteY17" fmla="*/ 353694 h 6858000"/>
              <a:gd name="connsiteX18" fmla="*/ 6036976 w 9113957"/>
              <a:gd name="connsiteY18" fmla="*/ 4153450 h 6858000"/>
              <a:gd name="connsiteX19" fmla="*/ 3935716 w 9113957"/>
              <a:gd name="connsiteY19" fmla="*/ 4374301 h 6858000"/>
              <a:gd name="connsiteX20" fmla="*/ 3714864 w 9113957"/>
              <a:gd name="connsiteY20" fmla="*/ 2273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13957" h="6858000">
                <a:moveTo>
                  <a:pt x="2890561" y="4152366"/>
                </a:moveTo>
                <a:cubicBezTo>
                  <a:pt x="3225386" y="4149257"/>
                  <a:pt x="3563258" y="4258118"/>
                  <a:pt x="3843798" y="4485294"/>
                </a:cubicBezTo>
                <a:cubicBezTo>
                  <a:pt x="4485031" y="5004555"/>
                  <a:pt x="4583910" y="5945322"/>
                  <a:pt x="4064649" y="6586555"/>
                </a:cubicBezTo>
                <a:lnTo>
                  <a:pt x="3844838" y="6858000"/>
                </a:lnTo>
                <a:lnTo>
                  <a:pt x="0" y="6858000"/>
                </a:lnTo>
                <a:lnTo>
                  <a:pt x="1742537" y="4706146"/>
                </a:lnTo>
                <a:cubicBezTo>
                  <a:pt x="2034621" y="4345452"/>
                  <a:pt x="2460072" y="4156363"/>
                  <a:pt x="2890561" y="4152366"/>
                </a:cubicBezTo>
                <a:close/>
                <a:moveTo>
                  <a:pt x="8409618" y="2390118"/>
                </a:moveTo>
                <a:cubicBezTo>
                  <a:pt x="8618884" y="2388175"/>
                  <a:pt x="8829339" y="2429970"/>
                  <a:pt x="9026245" y="2517053"/>
                </a:cubicBezTo>
                <a:lnTo>
                  <a:pt x="9113957" y="2560530"/>
                </a:lnTo>
                <a:lnTo>
                  <a:pt x="9113957" y="5404399"/>
                </a:lnTo>
                <a:lnTo>
                  <a:pt x="7936854" y="6858000"/>
                </a:lnTo>
                <a:lnTo>
                  <a:pt x="4092018" y="6858000"/>
                </a:lnTo>
                <a:lnTo>
                  <a:pt x="7261594" y="2943898"/>
                </a:lnTo>
                <a:cubicBezTo>
                  <a:pt x="7553678" y="2583204"/>
                  <a:pt x="7979129" y="2394115"/>
                  <a:pt x="8409618" y="2390118"/>
                </a:cubicBezTo>
                <a:close/>
                <a:moveTo>
                  <a:pt x="5555535" y="0"/>
                </a:moveTo>
                <a:lnTo>
                  <a:pt x="9113957" y="0"/>
                </a:lnTo>
                <a:lnTo>
                  <a:pt x="9113957" y="353694"/>
                </a:lnTo>
                <a:lnTo>
                  <a:pt x="6036976" y="4153450"/>
                </a:lnTo>
                <a:cubicBezTo>
                  <a:pt x="5517716" y="4794683"/>
                  <a:pt x="4576949" y="4893562"/>
                  <a:pt x="3935716" y="4374301"/>
                </a:cubicBezTo>
                <a:cubicBezTo>
                  <a:pt x="3294482" y="3855041"/>
                  <a:pt x="3195605" y="2914273"/>
                  <a:pt x="3714864" y="227304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11911" y="236989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Servicios de apoyo, como agua, energía y saneamiento, para garantizar el funcionamiento de la explotación.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711911" y="174580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Recursos de apoyo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Matadero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2042795"/>
            <a:ext cx="10968990" cy="3616960"/>
          </a:xfrm>
        </p:spPr>
        <p:txBody>
          <a:bodyPr/>
          <a:p>
            <a:r>
              <a:rPr lang="zh-CN" altLang="en-US"/>
              <a:t>Equipos de sacrificio</a:t>
            </a:r>
            <a:endParaRPr lang="zh-CN" altLang="en-US"/>
          </a:p>
          <a:p>
            <a:pPr lvl="1"/>
            <a:r>
              <a:rPr lang="zh-CN" altLang="en-US"/>
              <a:t>Equipos de sacrificio modernos y eficaces para garantizar la calidad de la carne.</a:t>
            </a:r>
            <a:endParaRPr lang="zh-CN" altLang="en-US"/>
          </a:p>
          <a:p>
            <a:r>
              <a:rPr lang="zh-CN" altLang="en-US"/>
              <a:t>Control de calidad</a:t>
            </a:r>
            <a:endParaRPr lang="zh-CN" altLang="en-US"/>
          </a:p>
          <a:p>
            <a:pPr lvl="1"/>
            <a:r>
              <a:rPr lang="zh-CN" altLang="en-US"/>
              <a:t>Estricto control de calidad en todas las fases del proceso de sacrificio.</a:t>
            </a:r>
            <a:endParaRPr lang="zh-CN" altLang="en-US"/>
          </a:p>
          <a:p>
            <a:r>
              <a:rPr lang="zh-CN" altLang="en-US"/>
              <a:t>Instalaciones adecuadas</a:t>
            </a:r>
            <a:endParaRPr lang="zh-CN" altLang="en-US"/>
          </a:p>
          <a:p>
            <a:pPr lvl="1"/>
            <a:r>
              <a:rPr lang="zh-CN" altLang="en-US"/>
              <a:t>Instalaciones diseñadas para cumplir las normas más estrictas de seguridad e higiene.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49580"/>
          </a:xfrm>
        </p:spPr>
        <p:txBody>
          <a:bodyPr>
            <a:normAutofit fontScale="90000"/>
          </a:bodyPr>
          <a:p>
            <a:r>
              <a:rPr lang="zh-CN" altLang="en-US"/>
              <a:t>Matadero con sala de conservación de la carne con todo el material de sacrificio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3028315" y="584200"/>
            <a:ext cx="6136640" cy="96393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Contenido</a:t>
            </a:r>
            <a:endParaRPr lang="en-US" altLang="de-DE"/>
          </a:p>
        </p:txBody>
      </p:sp>
      <p:sp>
        <p:nvSpPr>
          <p:cNvPr id="22" name="序号"/>
          <p:cNvSpPr txBox="1"/>
          <p:nvPr>
            <p:custDataLst>
              <p:tags r:id="rId2"/>
            </p:custDataLst>
          </p:nvPr>
        </p:nvSpPr>
        <p:spPr>
          <a:xfrm>
            <a:off x="161036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01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标题"/>
          <p:cNvSpPr txBox="1"/>
          <p:nvPr>
            <p:custDataLst>
              <p:tags r:id="rId3"/>
            </p:custDataLst>
          </p:nvPr>
        </p:nvSpPr>
        <p:spPr>
          <a:xfrm>
            <a:off x="230060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Ubicación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4"/>
            </p:custDataLst>
          </p:nvPr>
        </p:nvCxnSpPr>
        <p:spPr>
          <a:xfrm>
            <a:off x="230060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序号"/>
          <p:cNvSpPr txBox="1"/>
          <p:nvPr>
            <p:custDataLst>
              <p:tags r:id="rId5"/>
            </p:custDataLst>
          </p:nvPr>
        </p:nvSpPr>
        <p:spPr>
          <a:xfrm>
            <a:off x="4683125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02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标题"/>
          <p:cNvSpPr txBox="1"/>
          <p:nvPr>
            <p:custDataLst>
              <p:tags r:id="rId6"/>
            </p:custDataLst>
          </p:nvPr>
        </p:nvSpPr>
        <p:spPr>
          <a:xfrm>
            <a:off x="5373370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Animales</a:t>
            </a:r>
            <a:endParaRPr lang="en-US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7"/>
            </p:custDataLst>
          </p:nvPr>
        </p:nvCxnSpPr>
        <p:spPr>
          <a:xfrm>
            <a:off x="5373370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序号"/>
          <p:cNvSpPr txBox="1"/>
          <p:nvPr>
            <p:custDataLst>
              <p:tags r:id="rId8"/>
            </p:custDataLst>
          </p:nvPr>
        </p:nvSpPr>
        <p:spPr>
          <a:xfrm>
            <a:off x="775589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03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标题"/>
          <p:cNvSpPr txBox="1"/>
          <p:nvPr>
            <p:custDataLst>
              <p:tags r:id="rId9"/>
            </p:custDataLst>
          </p:nvPr>
        </p:nvSpPr>
        <p:spPr>
          <a:xfrm>
            <a:off x="844613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Infraestructura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10"/>
            </p:custDataLst>
          </p:nvPr>
        </p:nvCxnSpPr>
        <p:spPr>
          <a:xfrm>
            <a:off x="844613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序号"/>
          <p:cNvSpPr txBox="1"/>
          <p:nvPr>
            <p:custDataLst>
              <p:tags r:id="rId11"/>
            </p:custDataLst>
          </p:nvPr>
        </p:nvSpPr>
        <p:spPr>
          <a:xfrm>
            <a:off x="161036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04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标题"/>
          <p:cNvSpPr txBox="1"/>
          <p:nvPr>
            <p:custDataLst>
              <p:tags r:id="rId12"/>
            </p:custDataLst>
          </p:nvPr>
        </p:nvSpPr>
        <p:spPr>
          <a:xfrm>
            <a:off x="230060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Matadero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13"/>
            </p:custDataLst>
          </p:nvPr>
        </p:nvCxnSpPr>
        <p:spPr>
          <a:xfrm>
            <a:off x="230060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序号"/>
          <p:cNvSpPr txBox="1"/>
          <p:nvPr>
            <p:custDataLst>
              <p:tags r:id="rId14"/>
            </p:custDataLst>
          </p:nvPr>
        </p:nvSpPr>
        <p:spPr>
          <a:xfrm>
            <a:off x="4683125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05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标题"/>
          <p:cNvSpPr txBox="1"/>
          <p:nvPr>
            <p:custDataLst>
              <p:tags r:id="rId15"/>
            </p:custDataLst>
          </p:nvPr>
        </p:nvSpPr>
        <p:spPr>
          <a:xfrm>
            <a:off x="5373370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Equipamiento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0" name="直接连接符 69"/>
          <p:cNvCxnSpPr/>
          <p:nvPr>
            <p:custDataLst>
              <p:tags r:id="rId16"/>
            </p:custDataLst>
          </p:nvPr>
        </p:nvCxnSpPr>
        <p:spPr>
          <a:xfrm>
            <a:off x="5373370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序号"/>
          <p:cNvSpPr txBox="1"/>
          <p:nvPr>
            <p:custDataLst>
              <p:tags r:id="rId17"/>
            </p:custDataLst>
          </p:nvPr>
        </p:nvSpPr>
        <p:spPr>
          <a:xfrm>
            <a:off x="775589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06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标题"/>
          <p:cNvSpPr txBox="1"/>
          <p:nvPr>
            <p:custDataLst>
              <p:tags r:id="rId18"/>
            </p:custDataLst>
          </p:nvPr>
        </p:nvSpPr>
        <p:spPr>
          <a:xfrm>
            <a:off x="844613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Energías </a:t>
            </a: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renovables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19"/>
            </p:custDataLst>
          </p:nvPr>
        </p:nvCxnSpPr>
        <p:spPr>
          <a:xfrm>
            <a:off x="844613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Equipamiento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3 Tractores con Casamba; Arado, marca Alfaia Djon-Deeler, Newland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Alfaia Djon Deeler.jpgAlfaia Djon Deel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062" b="6062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8_bfa11fff.jpgImagen de WhatsApp 2024-11-19 a las 00.43.48_bfa11ff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084" r="308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Equipo esencial para arar y preparar el suelo.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Tractor con remolque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Instrumento agrícola para voltear y nivelar el suelo.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Charrua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Máquina agrícola para siembra y plantación.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Implemento de la marca Djon-Deeler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45_caf70266.jpgImagen de WhatsApp 2024-11-19 a las 00.43.45_caf7026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077" b="11077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MUNICÍPIO DE ÍCOLO E BENGO\Que-es-un-dumper-Tipos-usos-y-como-funcionan-easyAlquiler-Blog.jpgQue-es-un-dumper-Tipos-usos-y-como-funcionan-easyAlquiler-Blo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79" r="23779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1 camión Damper, 1 furgoneta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128395" y="3789702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Transporte grandes volúmenes de materiales de forma eficiente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 toda la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explotación.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128395" y="3071074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Camión 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volquete 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de gran tonelaje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128395" y="5084933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Transporte </a:t>
            </a: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versátil 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para trabajadores y suministros en la propiedad.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128395" y="4366305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Vehículo 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utilitario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804670"/>
            <a:ext cx="10968990" cy="4445000"/>
          </a:xfrm>
        </p:spPr>
        <p:txBody>
          <a:bodyPr/>
          <a:p>
            <a:r>
              <a:rPr altLang="de-DE">
                <a:sym typeface="+mn-ea"/>
              </a:rPr>
              <a:t>   Transformadores de alta capacidad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Utilizar transformadores con </a:t>
            </a:r>
            <a:r>
              <a:rPr lang="en-US" altLang="en-US"/>
              <a:t>potencias </a:t>
            </a:r>
            <a:r>
              <a:rPr lang="en-US" altLang="de-DE"/>
              <a:t>de entre 200 y 500 KVA para cubrir las necesidades </a:t>
            </a:r>
            <a:r>
              <a:rPr lang="en-US" altLang="de-DE"/>
              <a:t>eléctricas</a:t>
            </a:r>
            <a:r>
              <a:rPr lang="en-US" altLang="de-DE"/>
              <a:t> de </a:t>
            </a:r>
            <a:r>
              <a:rPr lang="en-US" altLang="de-DE"/>
              <a:t>la </a:t>
            </a:r>
            <a:r>
              <a:rPr lang="en-US" altLang="de-DE"/>
              <a:t>explotación de 6000 hectáreas.</a:t>
            </a:r>
            <a:endParaRPr lang="en-US" altLang="de-DE"/>
          </a:p>
          <a:p>
            <a:r>
              <a:rPr lang="en-US" altLang="de-DE"/>
              <a:t>Generadores </a:t>
            </a:r>
            <a:r>
              <a:rPr lang="en-US" altLang="de-DE"/>
              <a:t>versátiles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Instalar generadores con capacidades de entre 100 y 500 KVA para proporcionar energía de reserva </a:t>
            </a:r>
            <a:r>
              <a:rPr lang="en-US" altLang="en-US"/>
              <a:t>fiable </a:t>
            </a:r>
            <a:r>
              <a:rPr lang="en-US" altLang="de-DE"/>
              <a:t>en toda la extensa </a:t>
            </a:r>
            <a:r>
              <a:rPr lang="en-US" altLang="de-DE"/>
              <a:t>zona </a:t>
            </a:r>
            <a:r>
              <a:rPr lang="en-US" altLang="de-DE"/>
              <a:t>agrícola</a:t>
            </a:r>
            <a:r>
              <a:rPr lang="en-US" altLang="de-DE"/>
              <a:t>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69900"/>
          </a:xfrm>
        </p:spPr>
        <p:txBody>
          <a:bodyPr>
            <a:normAutofit fontScale="90000"/>
          </a:bodyPr>
          <a:p>
            <a:r>
              <a:rPr lang="zh-CN" altLang="en-US"/>
              <a:t>3 transformadores de potencia (de 200 a 500 KVAS), 3 generadores (de 100 a 500 KVAS)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Energías </a:t>
            </a:r>
            <a:r>
              <a:rPr lang="en-US" altLang="de-DE"/>
              <a:t>renovables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100 paneles solares instalados en toda la explotación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solar-panels-roof-solar-cell-1-scaled.jpgsolar-panels-roof-solar-cell-1-scaled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843" r="184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energia-limpa-do-conceito-e-poder-de-salvamento-na-natureza-painel-solar-com-o-turebine-vento-no-dinheiro-ampola-eletricidade-152228827.pngenergia-limpa-do-conceito-e-poder-de-salvamento-na-natureza-painel-solar-com-o-turebine-vento-no-dinheiro-ampola-eletricidade-1522288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9628" b="962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Producción de energía renovable mediante paneles solares instalados en toda la propiedad.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Generación de energía limpia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Reducción significativa de los costes de la electricidad convencional.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Reducción de costes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Contribución a la preservación del medio ambiente con la adopción de la energía solar.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Sostenibilidad medioambiental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Preco-dos-paineis-solares-despencam-no-Brasil-impulsionando-adocao-domestica-e-mais-uso-de-energia-solar-1024x576.jpgPreco-dos-paineis-solares-despencam-no-Brasil-impulsionando-adocao-domestica-e-mais-uso-de-energia-solar-1024x57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1843" r="184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538605"/>
            <a:ext cx="10968990" cy="504380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Energías renovables</a:t>
            </a:r>
            <a:endParaRPr lang="zh-CN" altLang="en-US"/>
          </a:p>
          <a:p>
            <a:pPr lvl="1"/>
            <a:r>
              <a:rPr lang="zh-CN" altLang="en-US"/>
              <a:t>Utilización de energía solar para alimentar las motobombas y el sistema de riego por pivote.</a:t>
            </a:r>
            <a:endParaRPr lang="zh-CN" altLang="en-US"/>
          </a:p>
          <a:p>
            <a:pPr lvl="1"/>
            <a:r>
              <a:rPr lang="zh-CN" altLang="en-US"/>
              <a:t>Eficiencia energética</a:t>
            </a:r>
            <a:endParaRPr lang="zh-CN" altLang="en-US"/>
          </a:p>
          <a:p>
            <a:pPr lvl="1"/>
            <a:r>
              <a:rPr lang="zh-CN" altLang="en-US"/>
              <a:t>Motobombas de alta eficiencia para reducir el consumo de energía.</a:t>
            </a:r>
            <a:endParaRPr lang="zh-CN" altLang="en-US"/>
          </a:p>
          <a:p>
            <a:pPr lvl="1"/>
            <a:r>
              <a:rPr lang="zh-CN" altLang="en-US"/>
              <a:t>Sostenibilidad</a:t>
            </a:r>
            <a:endParaRPr lang="zh-CN" altLang="en-US"/>
          </a:p>
          <a:p>
            <a:pPr lvl="1"/>
            <a:r>
              <a:rPr lang="zh-CN" altLang="en-US"/>
              <a:t>Adopción de prácticas sostenibles para la gestión del agua y la energía en la explotación.</a:t>
            </a:r>
            <a:endParaRPr lang="zh-CN" altLang="en-US"/>
          </a:p>
          <a:p>
            <a:pPr lvl="1"/>
            <a:endParaRPr lang="zh-CN" altLang="en-US"/>
          </a:p>
          <a:p>
            <a:pPr lvl="1"/>
            <a:r>
              <a:rPr lang="en-US" altLang="de-DE"/>
              <a:t>La </a:t>
            </a:r>
            <a:r>
              <a:rPr lang="de-DE" altLang="en-US">
                <a:latin typeface="Lato (Textkörper)" charset="0"/>
                <a:cs typeface="Lato (Textkörper)" charset="0"/>
              </a:rPr>
              <a:t>finca </a:t>
            </a:r>
            <a:r>
              <a:rPr lang="en-US" altLang="de-DE"/>
              <a:t>tiene todos los documentos </a:t>
            </a:r>
            <a:r>
              <a:rPr lang="en-US" altLang="de-DE"/>
              <a:t>necesarios para la venta. El </a:t>
            </a:r>
            <a:r>
              <a:rPr lang="en-US" altLang="de-DE"/>
              <a:t>precio </a:t>
            </a:r>
            <a:r>
              <a:rPr lang="en-US" altLang="en-US"/>
              <a:t>es de </a:t>
            </a:r>
            <a:r>
              <a:rPr lang="en-US" altLang="de-DE"/>
              <a:t>5.000.000 USD (</a:t>
            </a:r>
            <a:r>
              <a:rPr lang="en-US" altLang="en-US"/>
              <a:t>negociables</a:t>
            </a:r>
            <a:r>
              <a:rPr lang="en-US" altLang="de-DE"/>
              <a:t>), pagaderos según los tipos de </a:t>
            </a:r>
            <a:r>
              <a:rPr lang="en-US" altLang="de-DE"/>
              <a:t>cambio de los bancos comerciales</a:t>
            </a:r>
            <a:r>
              <a:rPr lang="en-US" altLang="de-DE"/>
              <a:t>.</a:t>
            </a:r>
            <a:endParaRPr lang="en-US" altLang="de-DE"/>
          </a:p>
          <a:p>
            <a:pPr lvl="1"/>
            <a:r>
              <a:rPr lang="en-US" altLang="de-DE"/>
              <a:t>Para más </a:t>
            </a:r>
            <a:r>
              <a:rPr lang="en-US" altLang="de-DE"/>
              <a:t>información, póngase directamente en contacto con nosotros: </a:t>
            </a:r>
            <a:r>
              <a:rPr lang="de-DE" altLang="en-US">
                <a:latin typeface="Calibri" panose="020F0502020204030204" charset="0"/>
              </a:rPr>
              <a:t>Email:projects@continentalcapitalconnect.com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374015"/>
          </a:xfrm>
        </p:spPr>
        <p:txBody>
          <a:bodyPr>
            <a:noAutofit/>
          </a:bodyPr>
          <a:p>
            <a:r>
              <a:rPr lang="zh-CN" altLang="en-US" sz="3200"/>
              <a:t>5 motobombas instaladas en toda la explotación, incluido el sistema de riego por pivote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1200785" y="1308735"/>
            <a:ext cx="6117590" cy="2265045"/>
          </a:xfrm>
        </p:spPr>
        <p:txBody>
          <a:bodyPr/>
          <a:lstStyle/>
          <a:p>
            <a:r>
              <a:rPr lang="en-US"/>
              <a:t>Gracias</a:t>
            </a:r>
            <a:endParaRPr 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xfrm>
            <a:off x="970280" y="3807460"/>
            <a:ext cx="5455285" cy="1034415"/>
          </a:xfrm>
        </p:spPr>
        <p:txBody>
          <a:bodyPr>
            <a:noAutofit/>
          </a:bodyPr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  <a:p>
            <a:r>
              <a:rPr lang="en-US" altLang="de-DE"/>
              <a:t>Conectando visionarios, potenciando oportunidades.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Ubicación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 dirty="0">
                <a:latin typeface="+mj-lt"/>
              </a:rPr>
              <a:t>Comuna de Cassoneca, municipio de Ícolo e Bengo, Luanda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MUNICÍPIO DE ÍCOLO E BENGO\bengo city.jpgbengo c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8690" r="8690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 explotación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está situada en la comuna de Cassoneca,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municipio de </a:t>
            </a:r>
            <a:r>
              <a:rPr lang="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Ícolo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 Bengo, Luanda, lo que 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facilita el acceso al transporte y a los recursos.</a:t>
            </a:r>
            <a:endParaRPr lang="en-US" altLang="de-DE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Ubicación 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estratégica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Tierra 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fértil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región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conocida por su rico suelo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cultivable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, que la convierte en un lugar ideal para las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explotaciones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agrícolas a gran escala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70699" y="2136599"/>
            <a:ext cx="4951187" cy="79216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l"/>
            <a:r>
              <a:rPr lang="en-US" altLang="de-DE"/>
              <a:t>Comuna de Cassoneca</a:t>
            </a:r>
            <a:r>
              <a:rPr lang="en-US" altLang="de-DE"/>
              <a:t>, municipio de </a:t>
            </a:r>
            <a:r>
              <a:rPr lang="" altLang="en-US"/>
              <a:t>Ícolo </a:t>
            </a:r>
            <a:r>
              <a:rPr lang="en-US" altLang="de-DE"/>
              <a:t>e Bengo, Luanda</a:t>
            </a:r>
            <a:endParaRPr lang="en-US" altLang="de-DE"/>
          </a:p>
        </p:txBody>
      </p:sp>
      <p:pic>
        <p:nvPicPr>
          <p:cNvPr id="37" name="图片 36" descr="G:\Meine Ablage\Negócios em África\Projectos Angola\MUNICÍPIO DE ÍCOLO E BENGO\Imagen de WhatsApp 2024-11-19 a las 00.43.26_c97cb7a5.jpgImagen de WhatsApp 2024-11-19 a las 00.43.26_c97cb7a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71" b="2471"/>
          <a:stretch>
            <a:fillRect/>
          </a:stretch>
        </p:blipFill>
        <p:spPr>
          <a:xfrm>
            <a:off x="0" y="316146"/>
            <a:ext cx="8737598" cy="6229758"/>
          </a:xfrm>
          <a:custGeom>
            <a:avLst/>
            <a:gdLst>
              <a:gd name="connsiteX0" fmla="*/ 0 w 8737598"/>
              <a:gd name="connsiteY0" fmla="*/ 5077758 h 6229758"/>
              <a:gd name="connsiteX1" fmla="*/ 2994287 w 8737598"/>
              <a:gd name="connsiteY1" fmla="*/ 5077758 h 6229758"/>
              <a:gd name="connsiteX2" fmla="*/ 3570287 w 8737598"/>
              <a:gd name="connsiteY2" fmla="*/ 5653758 h 6229758"/>
              <a:gd name="connsiteX3" fmla="*/ 2994287 w 8737598"/>
              <a:gd name="connsiteY3" fmla="*/ 6229758 h 6229758"/>
              <a:gd name="connsiteX4" fmla="*/ 0 w 8737598"/>
              <a:gd name="connsiteY4" fmla="*/ 6229758 h 6229758"/>
              <a:gd name="connsiteX5" fmla="*/ 0 w 8737598"/>
              <a:gd name="connsiteY5" fmla="*/ 3808320 h 6229758"/>
              <a:gd name="connsiteX6" fmla="*/ 5027874 w 8737598"/>
              <a:gd name="connsiteY6" fmla="*/ 3808320 h 6229758"/>
              <a:gd name="connsiteX7" fmla="*/ 5603874 w 8737598"/>
              <a:gd name="connsiteY7" fmla="*/ 4384320 h 6229758"/>
              <a:gd name="connsiteX8" fmla="*/ 5027874 w 8737598"/>
              <a:gd name="connsiteY8" fmla="*/ 4960320 h 6229758"/>
              <a:gd name="connsiteX9" fmla="*/ 0 w 8737598"/>
              <a:gd name="connsiteY9" fmla="*/ 4960320 h 6229758"/>
              <a:gd name="connsiteX10" fmla="*/ 0 w 8737598"/>
              <a:gd name="connsiteY10" fmla="*/ 2538880 h 6229758"/>
              <a:gd name="connsiteX11" fmla="*/ 3999174 w 8737598"/>
              <a:gd name="connsiteY11" fmla="*/ 2538880 h 6229758"/>
              <a:gd name="connsiteX12" fmla="*/ 4575174 w 8737598"/>
              <a:gd name="connsiteY12" fmla="*/ 3114880 h 6229758"/>
              <a:gd name="connsiteX13" fmla="*/ 3999174 w 8737598"/>
              <a:gd name="connsiteY13" fmla="*/ 3690880 h 6229758"/>
              <a:gd name="connsiteX14" fmla="*/ 0 w 8737598"/>
              <a:gd name="connsiteY14" fmla="*/ 3690880 h 6229758"/>
              <a:gd name="connsiteX15" fmla="*/ 1 w 8737598"/>
              <a:gd name="connsiteY15" fmla="*/ 1269440 h 6229758"/>
              <a:gd name="connsiteX16" fmla="*/ 4608774 w 8737598"/>
              <a:gd name="connsiteY16" fmla="*/ 1269440 h 6229758"/>
              <a:gd name="connsiteX17" fmla="*/ 5184774 w 8737598"/>
              <a:gd name="connsiteY17" fmla="*/ 1845440 h 6229758"/>
              <a:gd name="connsiteX18" fmla="*/ 4608774 w 8737598"/>
              <a:gd name="connsiteY18" fmla="*/ 2421440 h 6229758"/>
              <a:gd name="connsiteX19" fmla="*/ 1 w 8737598"/>
              <a:gd name="connsiteY19" fmla="*/ 2421440 h 6229758"/>
              <a:gd name="connsiteX20" fmla="*/ 1 w 8737598"/>
              <a:gd name="connsiteY20" fmla="*/ 0 h 6229758"/>
              <a:gd name="connsiteX21" fmla="*/ 8161598 w 8737598"/>
              <a:gd name="connsiteY21" fmla="*/ 0 h 6229758"/>
              <a:gd name="connsiteX22" fmla="*/ 8737598 w 8737598"/>
              <a:gd name="connsiteY22" fmla="*/ 576000 h 6229758"/>
              <a:gd name="connsiteX23" fmla="*/ 8161598 w 8737598"/>
              <a:gd name="connsiteY23" fmla="*/ 1152000 h 6229758"/>
              <a:gd name="connsiteX24" fmla="*/ 1 w 8737598"/>
              <a:gd name="connsiteY24" fmla="*/ 1152000 h 622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37598" h="6229758">
                <a:moveTo>
                  <a:pt x="0" y="5077758"/>
                </a:moveTo>
                <a:lnTo>
                  <a:pt x="2994287" y="5077758"/>
                </a:lnTo>
                <a:cubicBezTo>
                  <a:pt x="3312402" y="5077758"/>
                  <a:pt x="3570287" y="5335642"/>
                  <a:pt x="3570287" y="5653758"/>
                </a:cubicBezTo>
                <a:cubicBezTo>
                  <a:pt x="3570287" y="5971874"/>
                  <a:pt x="3312402" y="6229758"/>
                  <a:pt x="2994287" y="6229758"/>
                </a:cubicBezTo>
                <a:lnTo>
                  <a:pt x="0" y="6229758"/>
                </a:lnTo>
                <a:close/>
                <a:moveTo>
                  <a:pt x="0" y="3808320"/>
                </a:moveTo>
                <a:lnTo>
                  <a:pt x="5027874" y="3808320"/>
                </a:lnTo>
                <a:cubicBezTo>
                  <a:pt x="5345990" y="3808320"/>
                  <a:pt x="5603874" y="4066204"/>
                  <a:pt x="5603874" y="4384320"/>
                </a:cubicBezTo>
                <a:cubicBezTo>
                  <a:pt x="5603874" y="4702436"/>
                  <a:pt x="5345990" y="4960320"/>
                  <a:pt x="5027874" y="4960320"/>
                </a:cubicBezTo>
                <a:lnTo>
                  <a:pt x="0" y="4960320"/>
                </a:lnTo>
                <a:close/>
                <a:moveTo>
                  <a:pt x="0" y="2538880"/>
                </a:moveTo>
                <a:lnTo>
                  <a:pt x="3999174" y="2538880"/>
                </a:lnTo>
                <a:cubicBezTo>
                  <a:pt x="4317290" y="2538880"/>
                  <a:pt x="4575174" y="2796764"/>
                  <a:pt x="4575174" y="3114880"/>
                </a:cubicBezTo>
                <a:cubicBezTo>
                  <a:pt x="4575174" y="3432996"/>
                  <a:pt x="4317290" y="3690880"/>
                  <a:pt x="3999174" y="3690880"/>
                </a:cubicBezTo>
                <a:lnTo>
                  <a:pt x="0" y="3690880"/>
                </a:lnTo>
                <a:close/>
                <a:moveTo>
                  <a:pt x="1" y="1269440"/>
                </a:moveTo>
                <a:lnTo>
                  <a:pt x="4608774" y="1269440"/>
                </a:lnTo>
                <a:cubicBezTo>
                  <a:pt x="4926890" y="1269440"/>
                  <a:pt x="5184774" y="1527324"/>
                  <a:pt x="5184774" y="1845440"/>
                </a:cubicBezTo>
                <a:cubicBezTo>
                  <a:pt x="5184774" y="2163556"/>
                  <a:pt x="4926890" y="2421440"/>
                  <a:pt x="4608774" y="2421440"/>
                </a:cubicBezTo>
                <a:lnTo>
                  <a:pt x="1" y="2421440"/>
                </a:lnTo>
                <a:close/>
                <a:moveTo>
                  <a:pt x="1" y="0"/>
                </a:moveTo>
                <a:lnTo>
                  <a:pt x="8161598" y="0"/>
                </a:lnTo>
                <a:cubicBezTo>
                  <a:pt x="8479714" y="0"/>
                  <a:pt x="8737598" y="257884"/>
                  <a:pt x="8737598" y="576000"/>
                </a:cubicBezTo>
                <a:cubicBezTo>
                  <a:pt x="8737598" y="894116"/>
                  <a:pt x="8479714" y="1152000"/>
                  <a:pt x="8161598" y="1152000"/>
                </a:cubicBezTo>
                <a:lnTo>
                  <a:pt x="1" y="1152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916496" y="3958029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explotación 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está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cerca de las principales carreteras, vías férreas y puertos, lo que facilita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una distribución y 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logística eficaces.</a:t>
            </a:r>
            <a:endParaRPr lang="en-US" altLang="de-DE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16496" y="3333939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Proximidad de las </a:t>
            </a: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infraestructuras</a:t>
            </a:r>
            <a:endParaRPr lang="en-US" altLang="de-DE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272833"/>
            <a:ext cx="6946446" cy="986801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Superficie estructurada al borde de las 2000 hectáreas</a:t>
            </a:r>
            <a:endParaRPr lang="en-US" spc="0" dirty="0">
              <a:latin typeface="+mj-lt"/>
            </a:endParaRPr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G:\Meine Ablage\Negócios em África\Projectos Angola\MUNICÍPIO DE ÍCOLO E BENGO\Imagen de WhatsApp 2024-11-19 a las 00.43.45_6e581351.jpgImagen de WhatsApp 2024-11-19 a las 00.43.45_6e5813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4222" r="24222"/>
          <a:stretch>
            <a:fillRect/>
          </a:stretch>
        </p:blipFill>
        <p:spPr>
          <a:xfrm>
            <a:off x="7477402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47187" y="238445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 explotación está situada en una zona estratégica con acceso a recursos naturales e infraestructuras.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747187" y="2010948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Ubicación estratégica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690944" y="202367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747824" y="426278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Topografía favorable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690944" y="429205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746551" y="466555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terreno de la granja es llano, lo que facilita las actividades agrícolas.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Superficie estructurada al borde de las 2000 hectáreas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\Meine Ablage\Negócios em África\Projectos Angola\MUNICÍPIO DE ÍCOLO E BENGO\Imagen de WhatsApp 2024-11-19 a las 00.43.40_b697496d.jpgImagen de WhatsApp 2024-11-19 a las 00.43.40_b697496d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5670" r="15670"/>
          <a:stretch>
            <a:fillRect/>
          </a:stretch>
        </p:blipFill>
        <p:spPr>
          <a:xfrm>
            <a:off x="2734808" y="1695182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880225" y="3828415"/>
            <a:ext cx="4884420" cy="1252855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90000" lnSpcReduction="2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explotación está cerca de las principales autopistas, lo que facilita el transporte de la producción.</a:t>
            </a:r>
            <a:endParaRPr lang="en-US" sz="2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978650" y="3256280"/>
            <a:ext cx="4785995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Proximidad a las autopistas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Animales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210 Ganado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MUNICÍPIO DE ÍCOLO E BENGO/Imagen de WhatsApp 2024-11-19 a las 00.43.46_8e1677d9.jpgImagen de WhatsApp 2024-11-19 a las 00.43.46_8e1677d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91" r="339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Variedad de 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razas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bovinas criadas para la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producción de carne y leche.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Diferentes </a:t>
            </a:r>
            <a:r>
              <a:rPr lang="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razas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Pastoreo rotativo eficaz para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aprovechar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al máximo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los pastos.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Gestión de los pastos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Programa completo de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atención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veterinaria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y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vacunación 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del ganado.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Salud de los rebaños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51_17a2bf5a.jpgImagen de WhatsApp 2024-11-19 a las 00.43.51_17a2bf5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3578" b="33578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8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1_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itle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81_1*b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Add description"/>
</p:tagLst>
</file>

<file path=ppt/tags/tag177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178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3.51669&quot;,&quot;top&quot;:&quot;87.15&quot;,&quot;width&quot;:&quot;559.85&quot;,&quot;height&quot;:&quot;365.7&quot;}"/>
  <p:tag name="KSO_WM_SLIDE_ID" val="custom20233481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LAYOUT" val="a_b_f"/>
  <p:tag name="KSO_WM_SLIDE_LAYOUT_CNT" val="1_1_1"/>
</p:tagLst>
</file>

<file path=ppt/tags/tag17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1_6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Contents "/>
  <p:tag name="KSO_WM_UNIT_TEXT_FILL_FORE_SCHEMECOLOR_INDEX" val="6"/>
  <p:tag name="KSO_WM_UNIT_USESOURCEFORMAT_APPLY" val="0"/>
</p:tagLst>
</file>

<file path=ppt/tags/tag1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46_6*l_h_i*1_1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1"/>
  <p:tag name="KSO_WM_UNIT_FILL_FORE_SCHEMECOLOR_INDEX" val="6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46_6*l_h_f*1_1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0246_6*l_h_i*1_1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46_6*l_h_i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2"/>
  <p:tag name="KSO_WM_UNIT_FILL_FORE_SCHEMECOLOR_INDEX" val="6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46_6*l_h_f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Title"/>
  <p:tag name="KSO_WM_UNIT_TEXT_FILL_FORE_SCHEMECOLOR_INDEX" val="13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0246_6*l_h_i*1_2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46_6*l_h_i*1_3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3"/>
  <p:tag name="KSO_WM_UNIT_FILL_FORE_SCHEMECOLOR_INDEX" val="6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46_6*l_h_f*1_3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0246_6*l_h_i*1_3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46_6*l_h_i*1_4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4"/>
  <p:tag name="KSO_WM_UNIT_FILL_FORE_SCHEMECOLOR_INDEX" val="6"/>
  <p:tag name="KSO_WM_UNIT_USESOURCEFORMAT_APPLY" val="0"/>
</p:tagLst>
</file>

<file path=ppt/tags/tag1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46_6*l_h_f*1_4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0246_6*l_h_i*1_4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0246_6*l_h_i*1_5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5"/>
  <p:tag name="KSO_WM_UNIT_FILL_FORE_SCHEMECOLOR_INDEX" val="6"/>
  <p:tag name="KSO_WM_UNIT_USESOURCEFORMAT_APPLY" val="0"/>
</p:tagLst>
</file>

<file path=ppt/tags/tag19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0246_6*l_h_f*1_5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0246_6*l_h_i*1_5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custom20230246_6*l_h_i*1_6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6"/>
  <p:tag name="KSO_WM_UNIT_FILL_FORE_SCHEMECOLOR_INDEX" val="6"/>
  <p:tag name="KSO_WM_UNIT_USESOURCEFORMAT_APPLY" val="0"/>
</p:tagLst>
</file>

<file path=ppt/tags/tag19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230246_6*l_h_f*1_6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custom20230246_6*l_h_i*1_6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8.xml><?xml version="1.0" encoding="utf-8"?>
<p:tagLst xmlns:p="http://schemas.openxmlformats.org/presentationml/2006/main">
  <p:tag name="KSO_WM_SPECIAL_SOURCE" val="bdnull"/>
  <p:tag name="KSO_WM_SLIDE_ID" val="custom20233481_6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1"/>
  <p:tag name="KSO_WM_SLIDE_LAYOUT" val="a_l"/>
  <p:tag name="KSO_WM_SLIDE_LAYOUT_CNT" val="1_1"/>
</p:tagLst>
</file>

<file path=ppt/tags/tag19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1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0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03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4"/>
  <p:tag name="KSO_WM_UNIT_ID" val="custom20238274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729*24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4_1*d*1"/>
  <p:tag name="KSO_WM_TEMPLATE_CATEGORY" val="custom"/>
  <p:tag name="KSO_WM_TEMPLATE_INDEX" val="20238274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4.544*311.64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74_1"/>
  <p:tag name="KSO_WM_SLIDE_ITEM_CNT" val="1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55"/>
  <p:tag name="KSO_WM_UNIT_ID" val="custom20238255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17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55_1*d*1"/>
  <p:tag name="KSO_WM_TEMPLATE_CATEGORY" val="custom"/>
  <p:tag name="KSO_WM_TEMPLATE_INDEX" val="20238255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2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646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55_1"/>
  <p:tag name="KSO_WM_SLIDE_ITEM_CNT" val="3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7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1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1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3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2"/>
</p:tagLst>
</file>

<file path=ppt/tags/tag2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33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TEMPLATE_CATEGORY" val="custom"/>
  <p:tag name="KSO_WM_TEMPLATE_INDEX" val="2023348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3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65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2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7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51_1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51_1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51_1*l_h_i*1_1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1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1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51_1*l_h_i*1_2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1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1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48"/>
  <p:tag name="KSO_WM_UNIT_ID" val="custom20238248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48_1*i*1"/>
  <p:tag name="KSO_WM_TEMPLATE_CATEGORY" val="custom"/>
  <p:tag name="KSO_WM_TEMPLATE_INDEX" val="20238248"/>
  <p:tag name="KSO_WM_UNIT_LAYERLEVEL" val="1"/>
  <p:tag name="KSO_WM_TAG_VERSION" val="3.0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BEAUTIFY_FLAG" val="#wm#"/>
  <p:tag name="KSO_WM_UNIT_VALUE" val="1032*12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48_1*d*1"/>
  <p:tag name="KSO_WM_TEMPLATE_CATEGORY" val="custom"/>
  <p:tag name="KSO_WM_TEMPLATE_INDEX" val="20238248"/>
  <p:tag name="KSO_WM_UNIT_LAYERLEVEL" val="1"/>
  <p:tag name="KSO_WM_TAG_VERSION" val="3.0"/>
  <p:tag name="KSO_WM_UNIT_LINE_FORE_SCHEMECOLOR_INDEX" val="1"/>
  <p:tag name="KSO_WM_UNIT_LINE_FILL_TYPE" val="2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TEMPLATE_SUBCATEGORY" val="0"/>
  <p:tag name="KSO_WM_TEMPLATE_MASTER_TYPE" val="0"/>
  <p:tag name="KSO_WM_TEMPLATE_COLOR_TYPE" val="0"/>
  <p:tag name="KSO_WM_SLIDE_INDEX" val="1"/>
  <p:tag name="KSO_WM_TAG_VERSION" val="3.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8146*111.6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SLIDE_ID" val="custom20238248_1"/>
  <p:tag name="KSO_WM_SLIDE_ITEM_CNT" val="3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235_1*a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VALUE" val="30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VALUE" val="1903*18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35_1*d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35_1*i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235_1*i*2"/>
  <p:tag name="KSO_WM_TEMPLATE_CATEGORY" val="custom"/>
  <p:tag name="KSO_WM_TEMPLATE_INDEX" val="20238235"/>
  <p:tag name="KSO_WM_UNIT_LAYERLEVEL" val="1"/>
  <p:tag name="KSO_WM_TAG_VERSION" val="3.0"/>
  <p:tag name="KSO_WM_UNIT_FILL_FORE_SCHEMECOLOR_INDEX" val="10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0_1*l_h_f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0_1*l_h_f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0_1*l_h_a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0_1*l_h_i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0_1*l_h_i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0_1*l_h_a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SLIDE_ID" val="custom2023823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362.75*317.05"/>
  <p:tag name="KSO_WM_SLIDE_POSITION" val="54.45*169.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6"/>
  <p:tag name="KSO_WM_UNIT_ID" val="custom20238276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VALUE" val="1904*25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6_1*d*1"/>
  <p:tag name="KSO_WM_TEMPLATE_CATEGORY" val="custom"/>
  <p:tag name="KSO_WM_TEMPLATE_INDEX" val="20238276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5.9943*186.5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76_1"/>
  <p:tag name="KSO_WM_SLIDE_ITEM_CNT" val="1"/>
</p:tagLst>
</file>

<file path=ppt/tags/tag31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4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17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318.xml><?xml version="1.0" encoding="utf-8"?>
<p:tagLst xmlns:p="http://schemas.openxmlformats.org/presentationml/2006/main">
  <p:tag name="KSO_WM_TEMPLATE_CATEGORY" val="custom"/>
  <p:tag name="KSO_WM_TEMPLATE_INDEX" val="20238245"/>
</p:tagLst>
</file>

<file path=ppt/tags/tag31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5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2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4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2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2*l_h_a*1_1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2*l_h_f*1_2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2*l_h_a*1_2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1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45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46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6"/>
</p:tagLst>
</file>

<file path=ppt/tags/tag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48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63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1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HANK YOU"/>
</p:tagLst>
</file>

<file path=ppt/tags/tag365.xml><?xml version="1.0" encoding="utf-8"?>
<p:tagLst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366.xml><?xml version="1.0" encoding="utf-8"?>
<p:tagLst xmlns:p="http://schemas.openxmlformats.org/presentationml/2006/main">
  <p:tag name="KSO_WM_SPECIAL_SOURCE" val="bdnull"/>
  <p:tag name="KSO_WM_SLIDE_CONTENT_AREA" val="{&quot;left&quot;:&quot;43.51669&quot;,&quot;top&quot;:&quot;87.15&quot;,&quot;width&quot;:&quot;559.85&quot;,&quot;height&quot;:&quot;365.7&quot;}"/>
  <p:tag name="KSO_WM_SLIDE_ID" val="custom20233481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3481"/>
  <p:tag name="KSO_WM_SLIDE_LAYOUT" val="a_f"/>
  <p:tag name="KSO_WM_SLIDE_LAYOUT_CNT" val="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5*i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5*i*2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6*i*1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6*i*2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7*i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7*i*2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10*i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5728</ap:Words>
  <ap:Application>WPS Presentation</ap:Application>
  <ap:PresentationFormat>Widescreen</ap:PresentationFormat>
  <ap:Paragraphs>268</ap:Paragraphs>
  <ap:Slides>27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27</vt:i4>
      </vt:variant>
    </vt:vector>
  </ap:HeadingPairs>
  <ap:TitlesOfParts>
    <vt:vector baseType="lpstr" size="54">
      <vt:lpstr>Arial</vt:lpstr>
      <vt:lpstr>SimSun</vt:lpstr>
      <vt:lpstr>Wingdings</vt:lpstr>
      <vt:lpstr>Wingdings</vt:lpstr>
      <vt:lpstr>Lato</vt:lpstr>
      <vt:lpstr>Segoe Print</vt:lpstr>
      <vt:lpstr>Manrope ExtraBold</vt:lpstr>
      <vt:lpstr>Microsoft YaHei</vt:lpstr>
      <vt:lpstr>Arial Unicode MS</vt:lpstr>
      <vt:lpstr>Calibri</vt:lpstr>
      <vt:lpstr>Calibri Light</vt:lpstr>
      <vt:lpstr>Bahnschrift SemiLight Condensed</vt:lpstr>
      <vt:lpstr>Berlin Sans FB</vt:lpstr>
      <vt:lpstr>Bahnschrift SemiBold</vt:lpstr>
      <vt:lpstr>Arial Narrow</vt:lpstr>
      <vt:lpstr>Algerian</vt:lpstr>
      <vt:lpstr>Arial Black</vt:lpstr>
      <vt:lpstr>Arial Nova</vt:lpstr>
      <vt:lpstr>Lato (Textkörper)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Fazenda de 6000 Hectares</vt:lpstr>
      <vt:lpstr>Contents </vt:lpstr>
      <vt:lpstr>Location</vt:lpstr>
      <vt:lpstr>Comuna do Cassoneca, Município de Ícolo e Bengo, Luanda</vt:lpstr>
      <vt:lpstr>Comuna do Cassoneca, Município de Ícolo e Bengo, Luanda</vt:lpstr>
      <vt:lpstr>Área estruturada na margem de 2000 hectare</vt:lpstr>
      <vt:lpstr>Área estruturada na margem de 2000 hectare</vt:lpstr>
      <vt:lpstr>Animals</vt:lpstr>
      <vt:lpstr>210 Bovinos</vt:lpstr>
      <vt:lpstr>200 Caprinos</vt:lpstr>
      <vt:lpstr>100 Ovinos</vt:lpstr>
      <vt:lpstr>Infrastructures</vt:lpstr>
      <vt:lpstr>2 Moradia T2 (Suítes)</vt:lpstr>
      <vt:lpstr>4 Moradia para os funcionários</vt:lpstr>
      <vt:lpstr>4 Moradia para os funcionários</vt:lpstr>
      <vt:lpstr>1 Moradia incluindo uma farmácia para cuidados dos animais</vt:lpstr>
      <vt:lpstr>1 Moradia incluindo uma farmácia para cuidados dos animais</vt:lpstr>
      <vt:lpstr>Slaughterhouse</vt:lpstr>
      <vt:lpstr>Matador com cada de conservação de carne com todos os materiais de abate</vt:lpstr>
      <vt:lpstr>Equipment</vt:lpstr>
      <vt:lpstr>3 Tratores com Casamba; Charrua, Alfaia de marca Marca Djon-Deeler, Newland</vt:lpstr>
      <vt:lpstr>1 Camião Damper, 1 Carrinha</vt:lpstr>
      <vt:lpstr>3 Transformar de potência de (200 à 500KVAS), 3 Geradores de (100 à 500KVAS)</vt:lpstr>
      <vt:lpstr>Renewable Energy</vt:lpstr>
      <vt:lpstr>100 Painéis solar, instalados em toda extensão da Fazenda</vt:lpstr>
      <vt:lpstr>5 Motobomba com instalados em toda extensão da Fazenda, incluindo o sistema de rega para pivô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Fazenda de 6000 Hectares</dc:title>
  <dc:creator>Benvindo Tambuila</dc:creator>
  <lastModifiedBy>Benvindo Tambuila</lastModifiedBy>
  <revision>1</revision>
  <dcterms:created xsi:type="dcterms:W3CDTF">2024-11-21T20:59:51.0000000Z</dcterms:created>
  <dcterms:modified xsi:type="dcterms:W3CDTF">2024-11-21T20:59:52.0000000Z</dcterms:modified>
  <keywords>, docId:8C0D546DCA793450D988138FAFA9A7E6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67F44A8C5B42424AB77747C6B55C0613_11</vt:lpwstr>
  </property>
  <property fmtid="{D5CDD505-2E9C-101B-9397-08002B2CF9AE}" pid="3" name="KSOProductBuildVer">
    <vt:lpwstr>1031-12.2.0.18911</vt:lpwstr>
  </property>
</Properties>
</file>