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</p:sldMasterIdLst>
  <p:notesMasterIdLst>
    <p:notesMasterId r:id="rId11"/>
  </p:notesMasterIdLst>
  <p:sldIdLst>
    <p:sldId id="257" r:id="rId10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 txBox="1">
            <a:spLocks noGrp="1"/>
          </p:cNvSpPr>
          <p:nvPr>
            <p:ph type="title" idx="18" hasCustomPrompt="1"/>
            <p:custDataLst>
              <p:tags r:id="rId2"/>
            </p:custDataLst>
          </p:nvPr>
        </p:nvSpPr>
        <p:spPr>
          <a:xfrm>
            <a:off x="1200785" y="745490"/>
            <a:ext cx="7195820" cy="35248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400" b="0" i="0" u="none" strike="noStrike" kern="1200" cap="none" spc="0" normalizeH="0" baseline="0" noProof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8900000" scaled="0"/>
                </a:gra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2" name="副标题"/>
          <p:cNvSpPr txBox="1">
            <a:spLocks noGrp="1"/>
          </p:cNvSpPr>
          <p:nvPr>
            <p:ph type="body" idx="17" hasCustomPrompt="1"/>
            <p:custDataLst>
              <p:tags r:id="rId3"/>
            </p:custDataLst>
          </p:nvPr>
        </p:nvSpPr>
        <p:spPr>
          <a:xfrm>
            <a:off x="1200785" y="4317365"/>
            <a:ext cx="7196455" cy="9188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4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4524647" y="-14513"/>
            <a:ext cx="2939329" cy="1192893"/>
          </a:xfrm>
          <a:custGeom>
            <a:avLst/>
            <a:gdLst>
              <a:gd name="connsiteX0" fmla="*/ 0 w 2939329"/>
              <a:gd name="connsiteY0" fmla="*/ 0 h 1192893"/>
              <a:gd name="connsiteX1" fmla="*/ 2939329 w 2939329"/>
              <a:gd name="connsiteY1" fmla="*/ 0 h 1192893"/>
              <a:gd name="connsiteX2" fmla="*/ 2903922 w 2939329"/>
              <a:gd name="connsiteY2" fmla="*/ 137700 h 1192893"/>
              <a:gd name="connsiteX3" fmla="*/ 1469664 w 2939329"/>
              <a:gd name="connsiteY3" fmla="*/ 1192893 h 1192893"/>
              <a:gd name="connsiteX4" fmla="*/ 35406 w 2939329"/>
              <a:gd name="connsiteY4" fmla="*/ 137700 h 11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329" h="1192893">
                <a:moveTo>
                  <a:pt x="0" y="0"/>
                </a:moveTo>
                <a:lnTo>
                  <a:pt x="2939329" y="0"/>
                </a:lnTo>
                <a:lnTo>
                  <a:pt x="2903922" y="137700"/>
                </a:lnTo>
                <a:cubicBezTo>
                  <a:pt x="2713780" y="749025"/>
                  <a:pt x="2143557" y="1192893"/>
                  <a:pt x="1469664" y="1192893"/>
                </a:cubicBezTo>
                <a:cubicBezTo>
                  <a:pt x="795771" y="1192893"/>
                  <a:pt x="225548" y="749025"/>
                  <a:pt x="35406" y="13770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7268904" y="2974639"/>
            <a:ext cx="454361" cy="454361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 flipH="1" flipV="1">
            <a:off x="10270471" y="378110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任意多边形: 形状 37"/>
          <p:cNvSpPr/>
          <p:nvPr>
            <p:custDataLst>
              <p:tags r:id="rId7"/>
            </p:custDataLst>
          </p:nvPr>
        </p:nvSpPr>
        <p:spPr>
          <a:xfrm flipH="1" flipV="1">
            <a:off x="11187520" y="967176"/>
            <a:ext cx="1004480" cy="1725224"/>
          </a:xfrm>
          <a:custGeom>
            <a:avLst/>
            <a:gdLst>
              <a:gd name="connsiteX0" fmla="*/ 141868 w 1004480"/>
              <a:gd name="connsiteY0" fmla="*/ 1725224 h 1725224"/>
              <a:gd name="connsiteX1" fmla="*/ 53671 w 1004480"/>
              <a:gd name="connsiteY1" fmla="*/ 1720770 h 1725224"/>
              <a:gd name="connsiteX2" fmla="*/ 0 w 1004480"/>
              <a:gd name="connsiteY2" fmla="*/ 1712579 h 1725224"/>
              <a:gd name="connsiteX3" fmla="*/ 0 w 1004480"/>
              <a:gd name="connsiteY3" fmla="*/ 12645 h 1725224"/>
              <a:gd name="connsiteX4" fmla="*/ 53671 w 1004480"/>
              <a:gd name="connsiteY4" fmla="*/ 4454 h 1725224"/>
              <a:gd name="connsiteX5" fmla="*/ 141868 w 1004480"/>
              <a:gd name="connsiteY5" fmla="*/ 0 h 1725224"/>
              <a:gd name="connsiteX6" fmla="*/ 1004480 w 1004480"/>
              <a:gd name="connsiteY6" fmla="*/ 862612 h 1725224"/>
              <a:gd name="connsiteX7" fmla="*/ 141868 w 1004480"/>
              <a:gd name="connsiteY7" fmla="*/ 1725224 h 1725224"/>
              <a:gd name="connsiteX0-1" fmla="*/ 440632 w 1303244"/>
              <a:gd name="connsiteY0-2" fmla="*/ 1725224 h 1725224"/>
              <a:gd name="connsiteX1-3" fmla="*/ 352435 w 1303244"/>
              <a:gd name="connsiteY1-4" fmla="*/ 1720770 h 1725224"/>
              <a:gd name="connsiteX2-5" fmla="*/ 0 w 1303244"/>
              <a:gd name="connsiteY2-6" fmla="*/ 1160318 h 1725224"/>
              <a:gd name="connsiteX3-7" fmla="*/ 298764 w 1303244"/>
              <a:gd name="connsiteY3-8" fmla="*/ 12645 h 1725224"/>
              <a:gd name="connsiteX4-9" fmla="*/ 352435 w 1303244"/>
              <a:gd name="connsiteY4-10" fmla="*/ 4454 h 1725224"/>
              <a:gd name="connsiteX5-11" fmla="*/ 440632 w 1303244"/>
              <a:gd name="connsiteY5-12" fmla="*/ 0 h 1725224"/>
              <a:gd name="connsiteX6-13" fmla="*/ 1303244 w 1303244"/>
              <a:gd name="connsiteY6-14" fmla="*/ 862612 h 1725224"/>
              <a:gd name="connsiteX7-15" fmla="*/ 440632 w 1303244"/>
              <a:gd name="connsiteY7-16" fmla="*/ 1725224 h 1725224"/>
              <a:gd name="connsiteX0-17" fmla="*/ 0 w 1303244"/>
              <a:gd name="connsiteY0-18" fmla="*/ 1160318 h 1725224"/>
              <a:gd name="connsiteX1-19" fmla="*/ 298764 w 1303244"/>
              <a:gd name="connsiteY1-20" fmla="*/ 12645 h 1725224"/>
              <a:gd name="connsiteX2-21" fmla="*/ 352435 w 1303244"/>
              <a:gd name="connsiteY2-22" fmla="*/ 4454 h 1725224"/>
              <a:gd name="connsiteX3-23" fmla="*/ 440632 w 1303244"/>
              <a:gd name="connsiteY3-24" fmla="*/ 0 h 1725224"/>
              <a:gd name="connsiteX4-25" fmla="*/ 1303244 w 1303244"/>
              <a:gd name="connsiteY4-26" fmla="*/ 862612 h 1725224"/>
              <a:gd name="connsiteX5-27" fmla="*/ 440632 w 1303244"/>
              <a:gd name="connsiteY5-28" fmla="*/ 1725224 h 1725224"/>
              <a:gd name="connsiteX6-29" fmla="*/ 352435 w 1303244"/>
              <a:gd name="connsiteY6-30" fmla="*/ 1720770 h 1725224"/>
              <a:gd name="connsiteX7-31" fmla="*/ 91440 w 1303244"/>
              <a:gd name="connsiteY7-32" fmla="*/ 1251758 h 1725224"/>
              <a:gd name="connsiteX0-33" fmla="*/ 3330 w 1306574"/>
              <a:gd name="connsiteY0-34" fmla="*/ 1160318 h 1725224"/>
              <a:gd name="connsiteX1-35" fmla="*/ 0 w 1306574"/>
              <a:gd name="connsiteY1-36" fmla="*/ 1140396 h 1725224"/>
              <a:gd name="connsiteX2-37" fmla="*/ 302094 w 1306574"/>
              <a:gd name="connsiteY2-38" fmla="*/ 12645 h 1725224"/>
              <a:gd name="connsiteX3-39" fmla="*/ 355765 w 1306574"/>
              <a:gd name="connsiteY3-40" fmla="*/ 4454 h 1725224"/>
              <a:gd name="connsiteX4-41" fmla="*/ 443962 w 1306574"/>
              <a:gd name="connsiteY4-42" fmla="*/ 0 h 1725224"/>
              <a:gd name="connsiteX5-43" fmla="*/ 1306574 w 1306574"/>
              <a:gd name="connsiteY5-44" fmla="*/ 862612 h 1725224"/>
              <a:gd name="connsiteX6-45" fmla="*/ 443962 w 1306574"/>
              <a:gd name="connsiteY6-46" fmla="*/ 1725224 h 1725224"/>
              <a:gd name="connsiteX7-47" fmla="*/ 355765 w 1306574"/>
              <a:gd name="connsiteY7-48" fmla="*/ 1720770 h 1725224"/>
              <a:gd name="connsiteX8" fmla="*/ 94770 w 1306574"/>
              <a:gd name="connsiteY8" fmla="*/ 1251758 h 1725224"/>
              <a:gd name="connsiteX0-49" fmla="*/ 0 w 1303244"/>
              <a:gd name="connsiteY0-50" fmla="*/ 1160318 h 1725224"/>
              <a:gd name="connsiteX1-51" fmla="*/ 298764 w 1303244"/>
              <a:gd name="connsiteY1-52" fmla="*/ 12645 h 1725224"/>
              <a:gd name="connsiteX2-53" fmla="*/ 352435 w 1303244"/>
              <a:gd name="connsiteY2-54" fmla="*/ 4454 h 1725224"/>
              <a:gd name="connsiteX3-55" fmla="*/ 440632 w 1303244"/>
              <a:gd name="connsiteY3-56" fmla="*/ 0 h 1725224"/>
              <a:gd name="connsiteX4-57" fmla="*/ 1303244 w 1303244"/>
              <a:gd name="connsiteY4-58" fmla="*/ 862612 h 1725224"/>
              <a:gd name="connsiteX5-59" fmla="*/ 440632 w 1303244"/>
              <a:gd name="connsiteY5-60" fmla="*/ 1725224 h 1725224"/>
              <a:gd name="connsiteX6-61" fmla="*/ 352435 w 1303244"/>
              <a:gd name="connsiteY6-62" fmla="*/ 1720770 h 1725224"/>
              <a:gd name="connsiteX7-63" fmla="*/ 91440 w 1303244"/>
              <a:gd name="connsiteY7-64" fmla="*/ 1251758 h 1725224"/>
              <a:gd name="connsiteX0-65" fmla="*/ 207324 w 1211804"/>
              <a:gd name="connsiteY0-66" fmla="*/ 12645 h 1725224"/>
              <a:gd name="connsiteX1-67" fmla="*/ 260995 w 1211804"/>
              <a:gd name="connsiteY1-68" fmla="*/ 4454 h 1725224"/>
              <a:gd name="connsiteX2-69" fmla="*/ 349192 w 1211804"/>
              <a:gd name="connsiteY2-70" fmla="*/ 0 h 1725224"/>
              <a:gd name="connsiteX3-71" fmla="*/ 1211804 w 1211804"/>
              <a:gd name="connsiteY3-72" fmla="*/ 862612 h 1725224"/>
              <a:gd name="connsiteX4-73" fmla="*/ 349192 w 1211804"/>
              <a:gd name="connsiteY4-74" fmla="*/ 1725224 h 1725224"/>
              <a:gd name="connsiteX5-75" fmla="*/ 260995 w 1211804"/>
              <a:gd name="connsiteY5-76" fmla="*/ 1720770 h 1725224"/>
              <a:gd name="connsiteX6-77" fmla="*/ 0 w 1211804"/>
              <a:gd name="connsiteY6-78" fmla="*/ 1251758 h 1725224"/>
              <a:gd name="connsiteX0-79" fmla="*/ 0 w 1004480"/>
              <a:gd name="connsiteY0-80" fmla="*/ 12645 h 1725224"/>
              <a:gd name="connsiteX1-81" fmla="*/ 53671 w 1004480"/>
              <a:gd name="connsiteY1-82" fmla="*/ 4454 h 1725224"/>
              <a:gd name="connsiteX2-83" fmla="*/ 141868 w 1004480"/>
              <a:gd name="connsiteY2-84" fmla="*/ 0 h 1725224"/>
              <a:gd name="connsiteX3-85" fmla="*/ 1004480 w 1004480"/>
              <a:gd name="connsiteY3-86" fmla="*/ 862612 h 1725224"/>
              <a:gd name="connsiteX4-87" fmla="*/ 141868 w 1004480"/>
              <a:gd name="connsiteY4-88" fmla="*/ 1725224 h 1725224"/>
              <a:gd name="connsiteX5-89" fmla="*/ 53671 w 1004480"/>
              <a:gd name="connsiteY5-90" fmla="*/ 1720770 h 1725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4480" h="1725224">
                <a:moveTo>
                  <a:pt x="0" y="12645"/>
                </a:moveTo>
                <a:lnTo>
                  <a:pt x="53671" y="4454"/>
                </a:lnTo>
                <a:cubicBezTo>
                  <a:pt x="82669" y="1509"/>
                  <a:pt x="112093" y="0"/>
                  <a:pt x="141868" y="0"/>
                </a:cubicBezTo>
                <a:cubicBezTo>
                  <a:pt x="618275" y="0"/>
                  <a:pt x="1004480" y="386205"/>
                  <a:pt x="1004480" y="862612"/>
                </a:cubicBezTo>
                <a:cubicBezTo>
                  <a:pt x="1004480" y="1339019"/>
                  <a:pt x="618275" y="1725224"/>
                  <a:pt x="141868" y="1725224"/>
                </a:cubicBezTo>
                <a:cubicBezTo>
                  <a:pt x="112093" y="1725224"/>
                  <a:pt x="82669" y="1723715"/>
                  <a:pt x="53671" y="1720770"/>
                </a:cubicBezTo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55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90000">
                <a:schemeClr val="accent1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900000" scaled="0"/>
            <a:tileRect/>
          </a:gradFill>
          <a:ln w="22225">
            <a:gradFill>
              <a:gsLst>
                <a:gs pos="0">
                  <a:schemeClr val="bg2"/>
                </a:gs>
                <a:gs pos="53000">
                  <a:schemeClr val="accent3"/>
                </a:gs>
                <a:gs pos="100000">
                  <a:schemeClr val="bg2"/>
                </a:gs>
              </a:gsLst>
              <a:lin ang="5400000" scaled="1"/>
            </a:gradFill>
            <a:headEnd w="lg" len="lg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870607" y="-14514"/>
            <a:ext cx="1169923" cy="5932714"/>
          </a:xfrm>
          <a:prstGeom prst="rect">
            <a:avLst/>
          </a:prstGeom>
          <a:gradFill>
            <a:gsLst>
              <a:gs pos="95000">
                <a:schemeClr val="accent2">
                  <a:lumMod val="90000"/>
                  <a:lumOff val="1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">
                <a:schemeClr val="accent2">
                  <a:lumMod val="90000"/>
                  <a:lumOff val="10000"/>
                </a:schemeClr>
              </a:gs>
              <a:gs pos="50000">
                <a:schemeClr val="accent1"/>
              </a:gs>
              <a:gs pos="10000">
                <a:schemeClr val="accent1"/>
              </a:gs>
              <a:gs pos="90000">
                <a:schemeClr val="accent1"/>
              </a:gs>
            </a:gsLst>
            <a:lin ang="0" scaled="0"/>
          </a:gradFill>
          <a:ln w="47625">
            <a:noFill/>
          </a:ln>
          <a:effectLst>
            <a:glow rad="444500">
              <a:schemeClr val="accent2">
                <a:lumMod val="50000"/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梯形 9"/>
          <p:cNvSpPr/>
          <p:nvPr>
            <p:custDataLst>
              <p:tags r:id="rId9"/>
            </p:custDataLst>
          </p:nvPr>
        </p:nvSpPr>
        <p:spPr>
          <a:xfrm>
            <a:off x="7975110" y="5918201"/>
            <a:ext cx="2960915" cy="443386"/>
          </a:xfrm>
          <a:prstGeom prst="trapezoid">
            <a:avLst>
              <a:gd name="adj" fmla="val 205096"/>
            </a:avLst>
          </a:prstGeom>
          <a:gradFill>
            <a:gsLst>
              <a:gs pos="85000">
                <a:schemeClr val="accent2">
                  <a:lumMod val="75000"/>
                  <a:alpha val="70000"/>
                </a:schemeClr>
              </a:gs>
              <a:gs pos="15000">
                <a:schemeClr val="accent2">
                  <a:lumMod val="75000"/>
                  <a:alpha val="70000"/>
                </a:schemeClr>
              </a:gs>
              <a:gs pos="5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  <a:effectLst>
            <a:glow rad="127000">
              <a:schemeClr val="accent2">
                <a:lumMod val="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6794870" y="6404428"/>
            <a:ext cx="53463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80000"/>
                  </a:schemeClr>
                </a:gs>
                <a:gs pos="70000">
                  <a:schemeClr val="accent2">
                    <a:lumMod val="75000"/>
                    <a:alpha val="80000"/>
                  </a:schemeClr>
                </a:gs>
                <a:gs pos="30000">
                  <a:schemeClr val="accent2">
                    <a:lumMod val="75000"/>
                    <a:alpha val="80000"/>
                  </a:schemeClr>
                </a:gs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6788520" y="6495596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70000"/>
                  </a:schemeClr>
                </a:gs>
                <a:gs pos="70000">
                  <a:schemeClr val="accent2">
                    <a:lumMod val="75000"/>
                    <a:alpha val="70000"/>
                  </a:schemeClr>
                </a:gs>
                <a:gs pos="30000">
                  <a:schemeClr val="accent2">
                    <a:lumMod val="75000"/>
                    <a:alpha val="70000"/>
                  </a:schemeClr>
                </a:gs>
                <a:gs pos="0">
                  <a:schemeClr val="tx2">
                    <a:alpha val="7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>
            <a:off x="6788520" y="6677932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50000"/>
                  </a:schemeClr>
                </a:gs>
                <a:gs pos="70000">
                  <a:schemeClr val="accent2">
                    <a:lumMod val="75000"/>
                    <a:alpha val="50000"/>
                  </a:schemeClr>
                </a:gs>
                <a:gs pos="30000">
                  <a:schemeClr val="accent2">
                    <a:lumMod val="75000"/>
                    <a:alpha val="50000"/>
                  </a:schemeClr>
                </a:gs>
                <a:gs pos="0">
                  <a:schemeClr val="tx2"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>
            <a:off x="6788520" y="6769100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40000"/>
                  </a:schemeClr>
                </a:gs>
                <a:gs pos="70000">
                  <a:schemeClr val="accent2">
                    <a:lumMod val="75000"/>
                    <a:alpha val="40000"/>
                  </a:schemeClr>
                </a:gs>
                <a:gs pos="30000">
                  <a:schemeClr val="accent2">
                    <a:lumMod val="75000"/>
                    <a:alpha val="40000"/>
                  </a:schemeClr>
                </a:gs>
                <a:gs pos="0">
                  <a:schemeClr val="tx2">
                    <a:alpha val="40000"/>
                  </a:schemeClr>
                </a:gs>
                <a:gs pos="100000">
                  <a:schemeClr val="tx2">
                    <a:alpha val="4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6788520" y="6586764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60000"/>
                  </a:schemeClr>
                </a:gs>
                <a:gs pos="70000">
                  <a:schemeClr val="accent2">
                    <a:lumMod val="75000"/>
                    <a:alpha val="60000"/>
                  </a:schemeClr>
                </a:gs>
                <a:gs pos="30000">
                  <a:schemeClr val="accent2">
                    <a:lumMod val="75000"/>
                    <a:alpha val="60000"/>
                  </a:schemeClr>
                </a:gs>
                <a:gs pos="0">
                  <a:schemeClr val="tx2">
                    <a:alpha val="60000"/>
                  </a:schemeClr>
                </a:gs>
                <a:gs pos="100000">
                  <a:schemeClr val="tx2">
                    <a:alpha val="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>
            <p:custDataLst>
              <p:tags r:id="rId15"/>
            </p:custDataLst>
          </p:nvPr>
        </p:nvSpPr>
        <p:spPr>
          <a:xfrm flipV="1">
            <a:off x="8396733" y="4387506"/>
            <a:ext cx="720744" cy="720744"/>
          </a:xfrm>
          <a:prstGeom prst="ellipse">
            <a:avLst/>
          </a:prstGeom>
          <a:gradFill flip="none" rotWithShape="1">
            <a:gsLst>
              <a:gs pos="30000">
                <a:schemeClr val="tx2"/>
              </a:gs>
              <a:gs pos="53000">
                <a:schemeClr val="tx2">
                  <a:lumMod val="75000"/>
                  <a:lumOff val="25000"/>
                </a:schemeClr>
              </a:gs>
              <a:gs pos="74000">
                <a:schemeClr val="accent2"/>
              </a:gs>
              <a:gs pos="88000">
                <a:schemeClr val="accent1"/>
              </a:gs>
              <a:gs pos="100000">
                <a:schemeClr val="accent1"/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3" name="署名占位符 10"/>
          <p:cNvSpPr>
            <a:spLocks noGrp="1"/>
          </p:cNvSpPr>
          <p:nvPr>
            <p:ph type="body" sz="quarter" idx="19" hasCustomPrompt="1"/>
            <p:custDataLst>
              <p:tags r:id="rId19"/>
            </p:custDataLst>
          </p:nvPr>
        </p:nvSpPr>
        <p:spPr>
          <a:xfrm>
            <a:off x="970280" y="5246555"/>
            <a:ext cx="2188800" cy="453601"/>
          </a:xfrm>
          <a:prstGeom prst="parallelogram">
            <a:avLst>
              <a:gd name="adj" fmla="val 37506"/>
            </a:avLst>
          </a:prstGeom>
          <a:gradFill>
            <a:gsLst>
              <a:gs pos="12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u="none" strike="noStrike" kern="1200" cap="none" spc="0" normalizeH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文"/>
          <p:cNvSpPr txBox="1">
            <a:spLocks noGrp="1"/>
          </p:cNvSpPr>
          <p:nvPr>
            <p:ph idx="4" hasCustomPrompt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 flipH="1" flipV="1">
            <a:off x="5015755" y="60404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3"/>
            </p:custDataLst>
          </p:nvPr>
        </p:nvSpPr>
        <p:spPr>
          <a:xfrm>
            <a:off x="3028315" y="584200"/>
            <a:ext cx="6136640" cy="96393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lvl="0" algn="ctr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节编号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1021079" y="2165350"/>
            <a:ext cx="8068945" cy="101854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7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+mn-lt"/>
              </a:defRPr>
            </a:lvl1pPr>
          </a:lstStyle>
          <a:p>
            <a:pPr lvl="0" algn="l"/>
            <a:r>
              <a:rPr dirty="0" err="1">
                <a:latin typeface="+mn-lt"/>
                <a:sym typeface="+mn-ea"/>
              </a:rPr>
              <a:t>Click to add text</a:t>
            </a:r>
            <a:endParaRPr dirty="0" err="1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1021080" y="3378835"/>
            <a:ext cx="10077450" cy="24523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300" b="0" i="0" u="none" strike="noStrike" kern="1200" cap="none" spc="0" normalizeH="0" baseline="0" noProof="1" dirty="0" err="1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 flipV="1">
            <a:off x="11098318" y="2375536"/>
            <a:ext cx="541020" cy="541020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 rot="6300000">
            <a:off x="8804072" y="-1289760"/>
            <a:ext cx="2116227" cy="36769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333" h="5790">
                <a:moveTo>
                  <a:pt x="304" y="0"/>
                </a:moveTo>
                <a:cubicBezTo>
                  <a:pt x="1977" y="0"/>
                  <a:pt x="3333" y="1356"/>
                  <a:pt x="3333" y="3028"/>
                </a:cubicBezTo>
                <a:cubicBezTo>
                  <a:pt x="3333" y="4257"/>
                  <a:pt x="2601" y="5314"/>
                  <a:pt x="1551" y="5789"/>
                </a:cubicBezTo>
                <a:lnTo>
                  <a:pt x="1547" y="5790"/>
                </a:lnTo>
                <a:lnTo>
                  <a:pt x="0" y="15"/>
                </a:lnTo>
                <a:lnTo>
                  <a:pt x="33" y="12"/>
                </a:lnTo>
                <a:cubicBezTo>
                  <a:pt x="122" y="4"/>
                  <a:pt x="213" y="0"/>
                  <a:pt x="304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文"/>
          <p:cNvSpPr txBox="1">
            <a:spLocks noGrp="1"/>
          </p:cNvSpPr>
          <p:nvPr>
            <p:ph idx="5" hasCustomPrompt="1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4" hasCustomPrompt="1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4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文"/>
          <p:cNvSpPr txBox="1">
            <a:spLocks noGrp="1"/>
          </p:cNvSpPr>
          <p:nvPr>
            <p:ph idx="7" hasCustomPrompt="1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6" hasCustomPrompt="1"/>
            <p:custDataLst>
              <p:tags r:id="rId3"/>
            </p:custDataLst>
          </p:nvPr>
        </p:nvSpPr>
        <p:spPr>
          <a:xfrm>
            <a:off x="6235065" y="1343025"/>
            <a:ext cx="5342255" cy="4864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08330" y="1343025"/>
            <a:ext cx="5342255" cy="4864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 hasCustomPrompt="1"/>
            <p:custDataLst>
              <p:tags r:id="rId6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2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/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"/>
          <p:cNvSpPr txBox="1">
            <a:spLocks noGrp="1"/>
          </p:cNvSpPr>
          <p:nvPr>
            <p:ph type="body" idx="4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l"/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08330" y="508635"/>
            <a:ext cx="10968990" cy="7632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ctr" anchorCtr="0">
            <a:normAutofit/>
          </a:bodyPr>
          <a:lstStyle>
            <a:lvl1pPr marL="0" algn="ctr" defTabSz="914400" eaLnBrk="1" fontAlgn="auto" latinLnBrk="0" hangingPunct="1">
              <a:defRPr kumimoji="0" lang="en-US" sz="4000" b="0" i="0" u="none" strike="noStrike" kern="1200" cap="none" spc="0" normalizeH="0" baseline="0" noProof="1" dirty="0">
                <a:ln>
                  <a:noFill/>
                  <a:prstDash val="sysDot"/>
                </a:ln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uFillTx/>
                <a:latin typeface="+mj-lt"/>
                <a:sym typeface="+mn-ea"/>
              </a:defRPr>
            </a:lvl1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4"/>
          <p:cNvSpPr/>
          <p:nvPr>
            <p:custDataLst>
              <p:tags r:id="rId2"/>
            </p:custDataLst>
          </p:nvPr>
        </p:nvSpPr>
        <p:spPr>
          <a:xfrm>
            <a:off x="4524647" y="-14513"/>
            <a:ext cx="2939329" cy="1192893"/>
          </a:xfrm>
          <a:custGeom>
            <a:avLst/>
            <a:gdLst>
              <a:gd name="connsiteX0" fmla="*/ 0 w 2939329"/>
              <a:gd name="connsiteY0" fmla="*/ 0 h 1192893"/>
              <a:gd name="connsiteX1" fmla="*/ 2939329 w 2939329"/>
              <a:gd name="connsiteY1" fmla="*/ 0 h 1192893"/>
              <a:gd name="connsiteX2" fmla="*/ 2903922 w 2939329"/>
              <a:gd name="connsiteY2" fmla="*/ 137700 h 1192893"/>
              <a:gd name="connsiteX3" fmla="*/ 1469664 w 2939329"/>
              <a:gd name="connsiteY3" fmla="*/ 1192893 h 1192893"/>
              <a:gd name="connsiteX4" fmla="*/ 35406 w 2939329"/>
              <a:gd name="connsiteY4" fmla="*/ 137700 h 11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329" h="1192893">
                <a:moveTo>
                  <a:pt x="0" y="0"/>
                </a:moveTo>
                <a:lnTo>
                  <a:pt x="2939329" y="0"/>
                </a:lnTo>
                <a:lnTo>
                  <a:pt x="2903922" y="137700"/>
                </a:lnTo>
                <a:cubicBezTo>
                  <a:pt x="2713780" y="749025"/>
                  <a:pt x="2143557" y="1192893"/>
                  <a:pt x="1469664" y="1192893"/>
                </a:cubicBezTo>
                <a:cubicBezTo>
                  <a:pt x="795771" y="1192893"/>
                  <a:pt x="225548" y="749025"/>
                  <a:pt x="35406" y="137700"/>
                </a:cubicBezTo>
                <a:close/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50000"/>
                </a:schemeClr>
              </a:gs>
              <a:gs pos="82000">
                <a:schemeClr val="accent2">
                  <a:alpha val="90000"/>
                </a:schemeClr>
              </a:gs>
              <a:gs pos="88000">
                <a:schemeClr val="accent1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7268904" y="2974639"/>
            <a:ext cx="454361" cy="454361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flipH="1" flipV="1">
            <a:off x="10270471" y="3781107"/>
            <a:ext cx="720744" cy="720744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870607" y="-14514"/>
            <a:ext cx="1169923" cy="5932714"/>
          </a:xfrm>
          <a:prstGeom prst="rect">
            <a:avLst/>
          </a:prstGeom>
          <a:gradFill>
            <a:gsLst>
              <a:gs pos="95000">
                <a:schemeClr val="accent2">
                  <a:lumMod val="90000"/>
                  <a:lumOff val="1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2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">
                <a:schemeClr val="accent2">
                  <a:lumMod val="90000"/>
                  <a:lumOff val="10000"/>
                </a:schemeClr>
              </a:gs>
              <a:gs pos="50000">
                <a:schemeClr val="accent1"/>
              </a:gs>
              <a:gs pos="10000">
                <a:schemeClr val="accent1"/>
              </a:gs>
              <a:gs pos="90000">
                <a:schemeClr val="accent1"/>
              </a:gs>
            </a:gsLst>
            <a:lin ang="0" scaled="0"/>
          </a:gradFill>
          <a:ln w="47625">
            <a:noFill/>
          </a:ln>
          <a:effectLst>
            <a:glow rad="444500">
              <a:schemeClr val="accent2">
                <a:lumMod val="50000"/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10" name="梯形 9"/>
          <p:cNvSpPr/>
          <p:nvPr>
            <p:custDataLst>
              <p:tags r:id="rId6"/>
            </p:custDataLst>
          </p:nvPr>
        </p:nvSpPr>
        <p:spPr>
          <a:xfrm>
            <a:off x="7975110" y="5918201"/>
            <a:ext cx="2960915" cy="443386"/>
          </a:xfrm>
          <a:prstGeom prst="trapezoid">
            <a:avLst>
              <a:gd name="adj" fmla="val 205096"/>
            </a:avLst>
          </a:prstGeom>
          <a:gradFill>
            <a:gsLst>
              <a:gs pos="85000">
                <a:schemeClr val="accent2">
                  <a:lumMod val="75000"/>
                  <a:alpha val="70000"/>
                </a:schemeClr>
              </a:gs>
              <a:gs pos="15000">
                <a:schemeClr val="accent2">
                  <a:lumMod val="75000"/>
                  <a:alpha val="70000"/>
                </a:schemeClr>
              </a:gs>
              <a:gs pos="5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  <a:effectLst>
            <a:glow rad="127000">
              <a:schemeClr val="accent2">
                <a:lumMod val="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6794870" y="6404428"/>
            <a:ext cx="53463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80000"/>
                  </a:schemeClr>
                </a:gs>
                <a:gs pos="70000">
                  <a:schemeClr val="accent2">
                    <a:lumMod val="75000"/>
                    <a:alpha val="80000"/>
                  </a:schemeClr>
                </a:gs>
                <a:gs pos="30000">
                  <a:schemeClr val="accent2">
                    <a:lumMod val="75000"/>
                    <a:alpha val="80000"/>
                  </a:schemeClr>
                </a:gs>
                <a:gs pos="0">
                  <a:schemeClr val="tx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6788520" y="6495596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70000"/>
                  </a:schemeClr>
                </a:gs>
                <a:gs pos="70000">
                  <a:schemeClr val="accent2">
                    <a:lumMod val="75000"/>
                    <a:alpha val="70000"/>
                  </a:schemeClr>
                </a:gs>
                <a:gs pos="30000">
                  <a:schemeClr val="accent2">
                    <a:lumMod val="75000"/>
                    <a:alpha val="70000"/>
                  </a:schemeClr>
                </a:gs>
                <a:gs pos="0">
                  <a:schemeClr val="tx2">
                    <a:alpha val="7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6788520" y="6677932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50000"/>
                  </a:schemeClr>
                </a:gs>
                <a:gs pos="70000">
                  <a:schemeClr val="accent2">
                    <a:lumMod val="75000"/>
                    <a:alpha val="50000"/>
                  </a:schemeClr>
                </a:gs>
                <a:gs pos="30000">
                  <a:schemeClr val="accent2">
                    <a:lumMod val="75000"/>
                    <a:alpha val="50000"/>
                  </a:schemeClr>
                </a:gs>
                <a:gs pos="0">
                  <a:schemeClr val="tx2"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6788520" y="6769100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40000"/>
                  </a:schemeClr>
                </a:gs>
                <a:gs pos="70000">
                  <a:schemeClr val="accent2">
                    <a:lumMod val="75000"/>
                    <a:alpha val="40000"/>
                  </a:schemeClr>
                </a:gs>
                <a:gs pos="30000">
                  <a:schemeClr val="accent2">
                    <a:lumMod val="75000"/>
                    <a:alpha val="40000"/>
                  </a:schemeClr>
                </a:gs>
                <a:gs pos="0">
                  <a:schemeClr val="tx2">
                    <a:alpha val="40000"/>
                  </a:schemeClr>
                </a:gs>
                <a:gs pos="100000">
                  <a:schemeClr val="tx2">
                    <a:alpha val="4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6788520" y="6586764"/>
            <a:ext cx="5359030" cy="0"/>
          </a:xfrm>
          <a:prstGeom prst="line">
            <a:avLst/>
          </a:prstGeom>
          <a:ln w="25400">
            <a:gradFill>
              <a:gsLst>
                <a:gs pos="50000">
                  <a:schemeClr val="accent1">
                    <a:lumMod val="75000"/>
                    <a:alpha val="60000"/>
                  </a:schemeClr>
                </a:gs>
                <a:gs pos="70000">
                  <a:schemeClr val="accent2">
                    <a:lumMod val="75000"/>
                    <a:alpha val="60000"/>
                  </a:schemeClr>
                </a:gs>
                <a:gs pos="30000">
                  <a:schemeClr val="accent2">
                    <a:lumMod val="75000"/>
                    <a:alpha val="60000"/>
                  </a:schemeClr>
                </a:gs>
                <a:gs pos="0">
                  <a:schemeClr val="tx2">
                    <a:alpha val="60000"/>
                  </a:schemeClr>
                </a:gs>
                <a:gs pos="100000">
                  <a:schemeClr val="tx2">
                    <a:alpha val="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12"/>
            </p:custDataLst>
          </p:nvPr>
        </p:nvSpPr>
        <p:spPr>
          <a:xfrm flipV="1">
            <a:off x="8396733" y="4387506"/>
            <a:ext cx="720744" cy="720744"/>
          </a:xfrm>
          <a:prstGeom prst="ellipse">
            <a:avLst/>
          </a:prstGeom>
          <a:gradFill flip="none" rotWithShape="1">
            <a:gsLst>
              <a:gs pos="30000">
                <a:schemeClr val="tx2"/>
              </a:gs>
              <a:gs pos="53000">
                <a:schemeClr val="tx2">
                  <a:lumMod val="75000"/>
                  <a:lumOff val="25000"/>
                </a:schemeClr>
              </a:gs>
              <a:gs pos="74000">
                <a:schemeClr val="accent2"/>
              </a:gs>
              <a:gs pos="88000">
                <a:schemeClr val="accent1"/>
              </a:gs>
              <a:gs pos="100000">
                <a:schemeClr val="accent1"/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1200785" y="1308735"/>
            <a:ext cx="6117590" cy="22650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7200" b="0" i="0" u="none" strike="noStrike" kern="1200" cap="none" spc="0" normalizeH="0" baseline="0" noProof="1" dirty="0">
                <a:gradFill>
                  <a:gsLst>
                    <a:gs pos="0">
                      <a:schemeClr val="tx1"/>
                    </a:gs>
                    <a:gs pos="90000">
                      <a:schemeClr val="accent1"/>
                    </a:gs>
                  </a:gsLst>
                  <a:lin ang="16200000" scaled="0"/>
                </a:gradFill>
                <a:latin typeface="+mj-lt"/>
              </a:defRPr>
            </a:lvl1pPr>
          </a:lstStyle>
          <a:p>
            <a:pPr lvl="0"/>
            <a:r>
              <a:rPr dirty="0" err="1">
                <a:latin typeface="+mj-lt"/>
                <a:sym typeface="+mn-ea"/>
              </a:rPr>
              <a:t>Click to add title</a:t>
            </a:r>
            <a:endParaRPr dirty="0" err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3" name="署名占位符 10"/>
          <p:cNvSpPr>
            <a:spLocks noGrp="1"/>
          </p:cNvSpPr>
          <p:nvPr>
            <p:ph type="body" sz="quarter" idx="18" hasCustomPrompt="1"/>
            <p:custDataLst>
              <p:tags r:id="rId17"/>
            </p:custDataLst>
          </p:nvPr>
        </p:nvSpPr>
        <p:spPr>
          <a:xfrm>
            <a:off x="970280" y="3807460"/>
            <a:ext cx="2188800" cy="453601"/>
          </a:xfrm>
          <a:prstGeom prst="parallelogram">
            <a:avLst>
              <a:gd name="adj" fmla="val 37506"/>
            </a:avLst>
          </a:prstGeom>
          <a:gradFill>
            <a:gsLst>
              <a:gs pos="12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600" u="none" strike="noStrike" kern="1200" cap="none" spc="0" normalizeH="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 flipH="1" flipV="1">
            <a:off x="11187520" y="967176"/>
            <a:ext cx="1004480" cy="1725224"/>
          </a:xfrm>
          <a:custGeom>
            <a:avLst/>
            <a:gdLst>
              <a:gd name="connsiteX0" fmla="*/ 141868 w 1004480"/>
              <a:gd name="connsiteY0" fmla="*/ 1725224 h 1725224"/>
              <a:gd name="connsiteX1" fmla="*/ 53671 w 1004480"/>
              <a:gd name="connsiteY1" fmla="*/ 1720770 h 1725224"/>
              <a:gd name="connsiteX2" fmla="*/ 0 w 1004480"/>
              <a:gd name="connsiteY2" fmla="*/ 1712579 h 1725224"/>
              <a:gd name="connsiteX3" fmla="*/ 0 w 1004480"/>
              <a:gd name="connsiteY3" fmla="*/ 12645 h 1725224"/>
              <a:gd name="connsiteX4" fmla="*/ 53671 w 1004480"/>
              <a:gd name="connsiteY4" fmla="*/ 4454 h 1725224"/>
              <a:gd name="connsiteX5" fmla="*/ 141868 w 1004480"/>
              <a:gd name="connsiteY5" fmla="*/ 0 h 1725224"/>
              <a:gd name="connsiteX6" fmla="*/ 1004480 w 1004480"/>
              <a:gd name="connsiteY6" fmla="*/ 862612 h 1725224"/>
              <a:gd name="connsiteX7" fmla="*/ 141868 w 1004480"/>
              <a:gd name="connsiteY7" fmla="*/ 1725224 h 1725224"/>
              <a:gd name="connsiteX0-1" fmla="*/ 440632 w 1303244"/>
              <a:gd name="connsiteY0-2" fmla="*/ 1725224 h 1725224"/>
              <a:gd name="connsiteX1-3" fmla="*/ 352435 w 1303244"/>
              <a:gd name="connsiteY1-4" fmla="*/ 1720770 h 1725224"/>
              <a:gd name="connsiteX2-5" fmla="*/ 0 w 1303244"/>
              <a:gd name="connsiteY2-6" fmla="*/ 1160318 h 1725224"/>
              <a:gd name="connsiteX3-7" fmla="*/ 298764 w 1303244"/>
              <a:gd name="connsiteY3-8" fmla="*/ 12645 h 1725224"/>
              <a:gd name="connsiteX4-9" fmla="*/ 352435 w 1303244"/>
              <a:gd name="connsiteY4-10" fmla="*/ 4454 h 1725224"/>
              <a:gd name="connsiteX5-11" fmla="*/ 440632 w 1303244"/>
              <a:gd name="connsiteY5-12" fmla="*/ 0 h 1725224"/>
              <a:gd name="connsiteX6-13" fmla="*/ 1303244 w 1303244"/>
              <a:gd name="connsiteY6-14" fmla="*/ 862612 h 1725224"/>
              <a:gd name="connsiteX7-15" fmla="*/ 440632 w 1303244"/>
              <a:gd name="connsiteY7-16" fmla="*/ 1725224 h 1725224"/>
              <a:gd name="connsiteX0-17" fmla="*/ 0 w 1303244"/>
              <a:gd name="connsiteY0-18" fmla="*/ 1160318 h 1725224"/>
              <a:gd name="connsiteX1-19" fmla="*/ 298764 w 1303244"/>
              <a:gd name="connsiteY1-20" fmla="*/ 12645 h 1725224"/>
              <a:gd name="connsiteX2-21" fmla="*/ 352435 w 1303244"/>
              <a:gd name="connsiteY2-22" fmla="*/ 4454 h 1725224"/>
              <a:gd name="connsiteX3-23" fmla="*/ 440632 w 1303244"/>
              <a:gd name="connsiteY3-24" fmla="*/ 0 h 1725224"/>
              <a:gd name="connsiteX4-25" fmla="*/ 1303244 w 1303244"/>
              <a:gd name="connsiteY4-26" fmla="*/ 862612 h 1725224"/>
              <a:gd name="connsiteX5-27" fmla="*/ 440632 w 1303244"/>
              <a:gd name="connsiteY5-28" fmla="*/ 1725224 h 1725224"/>
              <a:gd name="connsiteX6-29" fmla="*/ 352435 w 1303244"/>
              <a:gd name="connsiteY6-30" fmla="*/ 1720770 h 1725224"/>
              <a:gd name="connsiteX7-31" fmla="*/ 91440 w 1303244"/>
              <a:gd name="connsiteY7-32" fmla="*/ 1251758 h 1725224"/>
              <a:gd name="connsiteX0-33" fmla="*/ 3330 w 1306574"/>
              <a:gd name="connsiteY0-34" fmla="*/ 1160318 h 1725224"/>
              <a:gd name="connsiteX1-35" fmla="*/ 0 w 1306574"/>
              <a:gd name="connsiteY1-36" fmla="*/ 1140396 h 1725224"/>
              <a:gd name="connsiteX2-37" fmla="*/ 302094 w 1306574"/>
              <a:gd name="connsiteY2-38" fmla="*/ 12645 h 1725224"/>
              <a:gd name="connsiteX3-39" fmla="*/ 355765 w 1306574"/>
              <a:gd name="connsiteY3-40" fmla="*/ 4454 h 1725224"/>
              <a:gd name="connsiteX4-41" fmla="*/ 443962 w 1306574"/>
              <a:gd name="connsiteY4-42" fmla="*/ 0 h 1725224"/>
              <a:gd name="connsiteX5-43" fmla="*/ 1306574 w 1306574"/>
              <a:gd name="connsiteY5-44" fmla="*/ 862612 h 1725224"/>
              <a:gd name="connsiteX6-45" fmla="*/ 443962 w 1306574"/>
              <a:gd name="connsiteY6-46" fmla="*/ 1725224 h 1725224"/>
              <a:gd name="connsiteX7-47" fmla="*/ 355765 w 1306574"/>
              <a:gd name="connsiteY7-48" fmla="*/ 1720770 h 1725224"/>
              <a:gd name="connsiteX8" fmla="*/ 94770 w 1306574"/>
              <a:gd name="connsiteY8" fmla="*/ 1251758 h 1725224"/>
              <a:gd name="connsiteX0-49" fmla="*/ 0 w 1303244"/>
              <a:gd name="connsiteY0-50" fmla="*/ 1160318 h 1725224"/>
              <a:gd name="connsiteX1-51" fmla="*/ 298764 w 1303244"/>
              <a:gd name="connsiteY1-52" fmla="*/ 12645 h 1725224"/>
              <a:gd name="connsiteX2-53" fmla="*/ 352435 w 1303244"/>
              <a:gd name="connsiteY2-54" fmla="*/ 4454 h 1725224"/>
              <a:gd name="connsiteX3-55" fmla="*/ 440632 w 1303244"/>
              <a:gd name="connsiteY3-56" fmla="*/ 0 h 1725224"/>
              <a:gd name="connsiteX4-57" fmla="*/ 1303244 w 1303244"/>
              <a:gd name="connsiteY4-58" fmla="*/ 862612 h 1725224"/>
              <a:gd name="connsiteX5-59" fmla="*/ 440632 w 1303244"/>
              <a:gd name="connsiteY5-60" fmla="*/ 1725224 h 1725224"/>
              <a:gd name="connsiteX6-61" fmla="*/ 352435 w 1303244"/>
              <a:gd name="connsiteY6-62" fmla="*/ 1720770 h 1725224"/>
              <a:gd name="connsiteX7-63" fmla="*/ 91440 w 1303244"/>
              <a:gd name="connsiteY7-64" fmla="*/ 1251758 h 1725224"/>
              <a:gd name="connsiteX0-65" fmla="*/ 207324 w 1211804"/>
              <a:gd name="connsiteY0-66" fmla="*/ 12645 h 1725224"/>
              <a:gd name="connsiteX1-67" fmla="*/ 260995 w 1211804"/>
              <a:gd name="connsiteY1-68" fmla="*/ 4454 h 1725224"/>
              <a:gd name="connsiteX2-69" fmla="*/ 349192 w 1211804"/>
              <a:gd name="connsiteY2-70" fmla="*/ 0 h 1725224"/>
              <a:gd name="connsiteX3-71" fmla="*/ 1211804 w 1211804"/>
              <a:gd name="connsiteY3-72" fmla="*/ 862612 h 1725224"/>
              <a:gd name="connsiteX4-73" fmla="*/ 349192 w 1211804"/>
              <a:gd name="connsiteY4-74" fmla="*/ 1725224 h 1725224"/>
              <a:gd name="connsiteX5-75" fmla="*/ 260995 w 1211804"/>
              <a:gd name="connsiteY5-76" fmla="*/ 1720770 h 1725224"/>
              <a:gd name="connsiteX6-77" fmla="*/ 0 w 1211804"/>
              <a:gd name="connsiteY6-78" fmla="*/ 1251758 h 1725224"/>
              <a:gd name="connsiteX0-79" fmla="*/ 0 w 1004480"/>
              <a:gd name="connsiteY0-80" fmla="*/ 12645 h 1725224"/>
              <a:gd name="connsiteX1-81" fmla="*/ 53671 w 1004480"/>
              <a:gd name="connsiteY1-82" fmla="*/ 4454 h 1725224"/>
              <a:gd name="connsiteX2-83" fmla="*/ 141868 w 1004480"/>
              <a:gd name="connsiteY2-84" fmla="*/ 0 h 1725224"/>
              <a:gd name="connsiteX3-85" fmla="*/ 1004480 w 1004480"/>
              <a:gd name="connsiteY3-86" fmla="*/ 862612 h 1725224"/>
              <a:gd name="connsiteX4-87" fmla="*/ 141868 w 1004480"/>
              <a:gd name="connsiteY4-88" fmla="*/ 1725224 h 1725224"/>
              <a:gd name="connsiteX5-89" fmla="*/ 53671 w 1004480"/>
              <a:gd name="connsiteY5-90" fmla="*/ 1720770 h 1725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4480" h="1725224">
                <a:moveTo>
                  <a:pt x="0" y="12645"/>
                </a:moveTo>
                <a:lnTo>
                  <a:pt x="53671" y="4454"/>
                </a:lnTo>
                <a:cubicBezTo>
                  <a:pt x="82669" y="1509"/>
                  <a:pt x="112093" y="0"/>
                  <a:pt x="141868" y="0"/>
                </a:cubicBezTo>
                <a:cubicBezTo>
                  <a:pt x="618275" y="0"/>
                  <a:pt x="1004480" y="386205"/>
                  <a:pt x="1004480" y="862612"/>
                </a:cubicBezTo>
                <a:cubicBezTo>
                  <a:pt x="1004480" y="1339019"/>
                  <a:pt x="618275" y="1725224"/>
                  <a:pt x="141868" y="1725224"/>
                </a:cubicBezTo>
                <a:cubicBezTo>
                  <a:pt x="112093" y="1725224"/>
                  <a:pt x="82669" y="1723715"/>
                  <a:pt x="53671" y="1720770"/>
                </a:cubicBezTo>
              </a:path>
            </a:pathLst>
          </a:custGeom>
          <a:gradFill flip="none" rotWithShape="1">
            <a:gsLst>
              <a:gs pos="34000">
                <a:schemeClr val="tx2">
                  <a:alpha val="0"/>
                </a:schemeClr>
              </a:gs>
              <a:gs pos="55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90000">
                <a:schemeClr val="accent1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900000" scaled="0"/>
            <a:tileRect/>
          </a:gradFill>
          <a:ln w="22225">
            <a:gradFill>
              <a:gsLst>
                <a:gs pos="0">
                  <a:schemeClr val="bg2"/>
                </a:gs>
                <a:gs pos="53000">
                  <a:schemeClr val="accent3"/>
                </a:gs>
                <a:gs pos="100000">
                  <a:schemeClr val="bg2"/>
                </a:gs>
              </a:gsLst>
              <a:lin ang="5400000" scaled="1"/>
            </a:gradFill>
            <a:headEnd w="lg" len="lg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476320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1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1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581702" y="1159310"/>
            <a:ext cx="11361106" cy="0"/>
          </a:xfrm>
          <a:prstGeom prst="line">
            <a:avLst/>
          </a:prstGeom>
          <a:ln>
            <a:gradFill flip="none" rotWithShape="1">
              <a:gsLst>
                <a:gs pos="0">
                  <a:srgbClr val="FACA60"/>
                </a:gs>
                <a:gs pos="100000">
                  <a:srgbClr val="FD6E3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 flipH="1" flipV="1">
            <a:off x="294297" y="186415"/>
            <a:ext cx="988079" cy="988079"/>
          </a:xfrm>
          <a:prstGeom prst="ellipse">
            <a:avLst/>
          </a:prstGeom>
          <a:gradFill flip="none" rotWithShape="1">
            <a:gsLst>
              <a:gs pos="34000">
                <a:schemeClr val="tx2">
                  <a:alpha val="0"/>
                </a:schemeClr>
              </a:gs>
              <a:gs pos="61000">
                <a:schemeClr val="accent2">
                  <a:lumMod val="50000"/>
                  <a:alpha val="20000"/>
                </a:schemeClr>
              </a:gs>
              <a:gs pos="82000">
                <a:schemeClr val="accent2">
                  <a:alpha val="60000"/>
                </a:schemeClr>
              </a:gs>
              <a:gs pos="88000">
                <a:schemeClr val="accen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rgbClr val="FACA60"/>
              </a:buClr>
              <a:buSzTx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ln>
            <a:noFill/>
            <a:prstDash val="sysDot"/>
          </a:ln>
          <a:gradFill>
            <a:gsLst>
              <a:gs pos="0">
                <a:schemeClr val="tx1"/>
              </a:gs>
              <a:gs pos="90000">
                <a:schemeClr val="accent1"/>
              </a:gs>
            </a:gsLst>
            <a:lin ang="16200000" scaled="0"/>
          </a:gra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0" normalizeH="0" baseline="0">
          <a:ln>
            <a:noFill/>
            <a:prstDash val="sysDot"/>
          </a:ln>
          <a:solidFill>
            <a:schemeClr val="tx1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>
          <a:solidFill>
            <a:schemeClr val="tx1"/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image" Target="../media/image9.jpeg"/><Relationship Id="rId4" Type="http://schemas.openxmlformats.org/officeDocument/2006/relationships/tags" Target="../tags/tag251.xml"/><Relationship Id="rId3" Type="http://schemas.openxmlformats.org/officeDocument/2006/relationships/image" Target="../media/image6.jpeg"/><Relationship Id="rId2" Type="http://schemas.openxmlformats.org/officeDocument/2006/relationships/tags" Target="../tags/tag250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62.xml"/><Relationship Id="rId16" Type="http://schemas.openxmlformats.org/officeDocument/2006/relationships/image" Target="../media/image10.jpeg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1.jpe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25.xml"/><Relationship Id="rId15" Type="http://schemas.openxmlformats.org/officeDocument/2006/relationships/tags" Target="../tags/tag278.xml"/><Relationship Id="rId14" Type="http://schemas.openxmlformats.org/officeDocument/2006/relationships/image" Target="../media/image12.jpeg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image" Target="../media/image14.jpeg"/><Relationship Id="rId4" Type="http://schemas.openxmlformats.org/officeDocument/2006/relationships/tags" Target="../tags/tag281.xml"/><Relationship Id="rId3" Type="http://schemas.openxmlformats.org/officeDocument/2006/relationships/image" Target="../media/image13.jpeg"/><Relationship Id="rId2" Type="http://schemas.openxmlformats.org/officeDocument/2006/relationships/tags" Target="../tags/tag280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15.png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6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image" Target="../media/image16.png"/><Relationship Id="rId2" Type="http://schemas.openxmlformats.org/officeDocument/2006/relationships/tags" Target="../tags/tag300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2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image" Target="../media/image15.png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image" Target="../media/image18.jpeg"/><Relationship Id="rId4" Type="http://schemas.openxmlformats.org/officeDocument/2006/relationships/tags" Target="../tags/tag324.xml"/><Relationship Id="rId3" Type="http://schemas.openxmlformats.org/officeDocument/2006/relationships/image" Target="../media/image17.jpeg"/><Relationship Id="rId2" Type="http://schemas.openxmlformats.org/officeDocument/2006/relationships/tags" Target="../tags/tag323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335.xml"/><Relationship Id="rId16" Type="http://schemas.openxmlformats.org/officeDocument/2006/relationships/image" Target="../media/image19.jpeg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image" Target="../media/image20.jpeg"/><Relationship Id="rId2" Type="http://schemas.openxmlformats.org/officeDocument/2006/relationships/tags" Target="../tags/tag337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344.xml"/><Relationship Id="rId1" Type="http://schemas.openxmlformats.org/officeDocument/2006/relationships/tags" Target="../tags/tag3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image" Target="../media/image22.png"/><Relationship Id="rId4" Type="http://schemas.openxmlformats.org/officeDocument/2006/relationships/tags" Target="../tags/tag351.xml"/><Relationship Id="rId3" Type="http://schemas.openxmlformats.org/officeDocument/2006/relationships/image" Target="../media/image21.jpeg"/><Relationship Id="rId2" Type="http://schemas.openxmlformats.org/officeDocument/2006/relationships/tags" Target="../tags/tag350.xml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362.xml"/><Relationship Id="rId16" Type="http://schemas.openxmlformats.org/officeDocument/2006/relationships/image" Target="../media/image23.jpeg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1.jpeg"/><Relationship Id="rId2" Type="http://schemas.openxmlformats.org/officeDocument/2006/relationships/tags" Target="../tags/tag203.xml"/><Relationship Id="rId11" Type="http://schemas.openxmlformats.org/officeDocument/2006/relationships/slideLayout" Target="../slideLayouts/slideLayout23.xml"/><Relationship Id="rId10" Type="http://schemas.openxmlformats.org/officeDocument/2006/relationships/tags" Target="../tags/tag210.xml"/><Relationship Id="rId1" Type="http://schemas.openxmlformats.org/officeDocument/2006/relationships/tags" Target="../tags/tag2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2.jpeg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../media/image3.jpeg"/><Relationship Id="rId2" Type="http://schemas.openxmlformats.org/officeDocument/2006/relationships/tags" Target="../tags/tag217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224.xml"/><Relationship Id="rId1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5.jpeg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4.jpeg"/><Relationship Id="rId1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7.jpeg"/><Relationship Id="rId4" Type="http://schemas.openxmlformats.org/officeDocument/2006/relationships/tags" Target="../tags/tag236.xml"/><Relationship Id="rId3" Type="http://schemas.openxmlformats.org/officeDocument/2006/relationships/image" Target="../media/image6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47.xml"/><Relationship Id="rId16" Type="http://schemas.openxmlformats.org/officeDocument/2006/relationships/image" Target="../media/image8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8"/>
            <p:custDataLst>
              <p:tags r:id="rId1"/>
            </p:custDataLst>
          </p:nvPr>
        </p:nvSpPr>
        <p:spPr>
          <a:xfrm>
            <a:off x="1200785" y="745490"/>
            <a:ext cx="7195820" cy="3524885"/>
          </a:xfrm>
        </p:spPr>
        <p:txBody>
          <a:bodyPr/>
          <a:lstStyle/>
          <a:p>
            <a:r>
              <a:rPr lang="en-US"/>
              <a:t>Fazenda de 6000 Hectares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7"/>
            <p:custDataLst>
              <p:tags r:id="rId2"/>
            </p:custDataLst>
          </p:nvPr>
        </p:nvSpPr>
        <p:spPr>
          <a:xfrm>
            <a:off x="1200785" y="4317365"/>
            <a:ext cx="7196455" cy="918845"/>
          </a:xfrm>
        </p:spPr>
        <p:txBody>
          <a:bodyPr/>
          <a:lstStyle/>
          <a:p>
            <a:r>
              <a:rPr lang="de-DE" altLang="en-US" sz="2400" dirty="0">
                <a:latin typeface="Calibri" panose="020F0502020204030204" charset="0"/>
              </a:rPr>
              <a:t>Em Ícolo e Bengo</a:t>
            </a:r>
            <a:endParaRPr lang="de-DE" altLang="en-US" sz="2400" dirty="0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970280" y="5246555"/>
            <a:ext cx="2188800" cy="45360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/>
        <p:txBody>
          <a:bodyPr/>
          <a:p>
            <a:r>
              <a:rPr lang="en-US" altLang="de-DE"/>
              <a:t>Diversas ra</a:t>
            </a:r>
            <a:r>
              <a:rPr lang="" altLang="en-US"/>
              <a:t>ç</a:t>
            </a:r>
            <a:r>
              <a:rPr lang="en-US" altLang="de-DE"/>
              <a:t>as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A Fazenda abriga uma variedade de ra</a:t>
            </a:r>
            <a:r>
              <a:rPr lang="" altLang="en-US"/>
              <a:t>ç</a:t>
            </a:r>
            <a:r>
              <a:rPr lang="en-US" altLang="de-DE"/>
              <a:t>as de caprinos para produ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de-DE"/>
              <a:t>o de leite e carne.</a:t>
            </a:r>
            <a:endParaRPr lang="en-US" altLang="de-DE"/>
          </a:p>
          <a:p>
            <a:r>
              <a:rPr lang="en-US" altLang="de-DE"/>
              <a:t>Manejo do pasto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O pastoreio rotacional otimiza a utiliza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de-DE"/>
              <a:t>o da forragem e a sa</a:t>
            </a:r>
            <a:r>
              <a:rPr lang="en-US" altLang="en-US"/>
              <a:t>ú</a:t>
            </a:r>
            <a:r>
              <a:rPr lang="en-US" altLang="de-DE"/>
              <a:t>de dos animais.</a:t>
            </a:r>
            <a:endParaRPr lang="en-US" altLang="de-DE"/>
          </a:p>
          <a:p>
            <a:r>
              <a:rPr lang="en-US" altLang="de-DE"/>
              <a:t>Programa de melhoramento gen</a:t>
            </a:r>
            <a:r>
              <a:rPr lang="en-US" altLang="en-US"/>
              <a:t>é</a:t>
            </a:r>
            <a:r>
              <a:rPr lang="en-US" altLang="de-DE"/>
              <a:t>tico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O melhoramento gen</a:t>
            </a:r>
            <a:r>
              <a:rPr lang="en-US" altLang="en-US"/>
              <a:t>é</a:t>
            </a:r>
            <a:r>
              <a:rPr lang="en-US" altLang="de-DE"/>
              <a:t>tico seletivo melhora carater</a:t>
            </a:r>
            <a:r>
              <a:rPr lang="en-US" altLang="en-US"/>
              <a:t>í</a:t>
            </a:r>
            <a:r>
              <a:rPr lang="en-US" altLang="de-DE"/>
              <a:t>sticas desej</a:t>
            </a:r>
            <a:r>
              <a:rPr lang="en-US" altLang="en-US"/>
              <a:t>á</a:t>
            </a:r>
            <a:r>
              <a:rPr lang="en-US" altLang="de-DE"/>
              <a:t>veis como alta produ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de-DE"/>
              <a:t>o de leite e resist</a:t>
            </a:r>
            <a:r>
              <a:rPr lang="en-US" altLang="en-US"/>
              <a:t>ê</a:t>
            </a:r>
            <a:r>
              <a:rPr lang="en-US" altLang="de-DE"/>
              <a:t>ncia a doen</a:t>
            </a:r>
            <a:r>
              <a:rPr lang="" altLang="en-US"/>
              <a:t>ç</a:t>
            </a:r>
            <a:r>
              <a:rPr lang="en-US" altLang="de-DE"/>
              <a:t>as.</a:t>
            </a:r>
            <a:endParaRPr lang="en-US" altLang="de-DE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/>
        <p:txBody>
          <a:bodyPr/>
          <a:p>
            <a:r>
              <a:rPr lang="zh-CN" altLang="en-US"/>
              <a:t>200 Caprinos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100 Ovinos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6_7ddf3245.jpgImagen de WhatsApp 2024-11-19 a las 00.43.46_7ddf32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9946" b="299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thriving flock.jpgthriving flock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871" r="2871"/>
          <a:stretch>
            <a:fillRect/>
          </a:stretch>
        </p:blipFill>
        <p:spPr>
          <a:xfrm>
            <a:off x="712470" y="1356360"/>
            <a:ext cx="3095625" cy="2035175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As 100 ovelhas da quinta pastam pacificamente na extensa propriedade de 6000 hectares.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Rebanho pr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ó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spero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As ovelhas fornecem um abastecimento constante de l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de alta qualidade para as opera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çõ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da quinta.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Produ</a:t>
            </a:r>
            <a:r>
              <a:rPr lang="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ç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ã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o de l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ã</a:t>
            </a:r>
            <a:endParaRPr lang="en-US" alt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Um programa de reprodu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selectiva garante a sa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ú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 e a produtividade cont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nuas do rebanho de ovinos.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Programa de cria</a:t>
            </a:r>
            <a:r>
              <a:rPr lang="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ç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ã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o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Wool Production.jpgWool Production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899" b="6899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03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Infra-estruturas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bg1"/>
                </a:solidFill>
                <a:latin typeface="+mj-lt"/>
              </a:rPr>
              <a:t>2 Moradia T2</a:t>
            </a: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 (Suítes)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pic>
        <p:nvPicPr>
          <p:cNvPr id="13" name="Bild 12" descr="Imagen de WhatsApp 2024-11-19 a las 00.43.25_3d26bc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49860"/>
            <a:ext cx="5076190" cy="254635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Suites com dois quartos e comodidades modernas para alojamento do pessoal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Vida confort</a:t>
            </a:r>
            <a:r>
              <a:rPr lang="en-US" alt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á</a:t>
            </a: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vel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Planos de piso optimizados para maximizar o espa</a:t>
            </a:r>
            <a:r>
              <a:rPr lang="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e a funcionalidade.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Layout eficiente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Equipado com instala</a:t>
            </a:r>
            <a:r>
              <a:rPr lang="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çõ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essenciais para apoiar as opera</a:t>
            </a:r>
            <a:r>
              <a:rPr lang="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çõ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di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rias.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Amplas comodidades</a:t>
            </a:r>
            <a:endParaRPr lang="en-US" altLang="de-DE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pic>
        <p:nvPicPr>
          <p:cNvPr id="5" name="图片 4" descr="G:\Meine Ablage\Negócios em África\Projectos Angola\MUNICÍPIO DE ÍCOLO E BENGO\Imagen de WhatsApp 2024-11-19 a las 00.43.51_25e533a5.jpgImagen de WhatsApp 2024-11-19 a las 00.43.51_25e533a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25567" b="25567"/>
          <a:stretch>
            <a:fillRect/>
          </a:stretch>
        </p:blipFill>
        <p:spPr>
          <a:xfrm>
            <a:off x="180975" y="1568450"/>
            <a:ext cx="581533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4 Moradia para os funcionários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7_0f226459.jpgImagen de WhatsApp 2024-11-19 a las 00.43.47_0f22645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52" b="24852"/>
          <a:stretch>
            <a:fillRect/>
          </a:stretch>
        </p:blipFill>
        <p:spPr>
          <a:xfrm>
            <a:off x="6247580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Imagen de WhatsApp 2024-11-19 a las 00.43.43_c8ad5c12.jpgImagen de WhatsApp 2024-11-19 a las 00.43.43_c8ad5c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4852" b="24852"/>
          <a:stretch>
            <a:fillRect/>
          </a:stretch>
        </p:blipFill>
        <p:spPr>
          <a:xfrm>
            <a:off x="699565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V="1">
            <a:off x="699565" y="348684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940479" y="4240734"/>
            <a:ext cx="4988812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Casas modernas e bem equipadas para os funcionários da fazenda.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940479" y="348684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Casas confortáveis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V="1">
            <a:off x="6262200" y="347222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6503114" y="4226114"/>
            <a:ext cx="4988813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Áreas de recreação e convívio para os funcionários e suas famílias.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503114" y="347222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Áreas de lazer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4 Moradia para os funcionários</a:t>
            </a:r>
            <a:endParaRPr lang="en-US" spc="0">
              <a:latin typeface="+mj-lt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472399" y="1935480"/>
            <a:ext cx="4627880" cy="3718560"/>
          </a:xfrm>
          <a:custGeom>
            <a:avLst/>
            <a:gdLst>
              <a:gd name="adj" fmla="val 866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63" h="6126">
                <a:moveTo>
                  <a:pt x="3583" y="0"/>
                </a:moveTo>
                <a:lnTo>
                  <a:pt x="7637" y="0"/>
                </a:lnTo>
                <a:cubicBezTo>
                  <a:pt x="7876" y="-7"/>
                  <a:pt x="8068" y="211"/>
                  <a:pt x="8062" y="425"/>
                </a:cubicBezTo>
                <a:lnTo>
                  <a:pt x="8062" y="5699"/>
                </a:lnTo>
                <a:cubicBezTo>
                  <a:pt x="8069" y="5938"/>
                  <a:pt x="7851" y="6130"/>
                  <a:pt x="7637" y="6124"/>
                </a:cubicBezTo>
                <a:lnTo>
                  <a:pt x="3062" y="6124"/>
                </a:lnTo>
                <a:cubicBezTo>
                  <a:pt x="1343" y="6177"/>
                  <a:pt x="-42" y="4603"/>
                  <a:pt x="0" y="3062"/>
                </a:cubicBezTo>
                <a:cubicBezTo>
                  <a:pt x="-53" y="1343"/>
                  <a:pt x="1521" y="-42"/>
                  <a:pt x="3062" y="0"/>
                </a:cubicBezTo>
                <a:lnTo>
                  <a:pt x="3583" y="0"/>
                </a:lnTo>
                <a:close/>
              </a:path>
            </a:pathLst>
          </a:custGeom>
          <a:gradFill>
            <a:gsLst>
              <a:gs pos="5500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http://photo-static-api.fotomore.com/creative/vcg/veer/612/veer-310079292.jpg" descr="G:\Meine Ablage\Negócios em África\Projectos Angola\MUNICÍPIO DE ÍCOLO E BENGO\Aesthetic Fashion Collection Photo Collage.pngAesthetic Fashion Collection Photo Collag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4" r="224"/>
          <a:stretch>
            <a:fillRect/>
          </a:stretch>
        </p:blipFill>
        <p:spPr>
          <a:xfrm>
            <a:off x="6868527" y="1934915"/>
            <a:ext cx="4628148" cy="371870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88" h="5856">
                <a:moveTo>
                  <a:pt x="3240" y="1"/>
                </a:moveTo>
                <a:lnTo>
                  <a:pt x="6904" y="1"/>
                </a:lnTo>
                <a:cubicBezTo>
                  <a:pt x="7120" y="-6"/>
                  <a:pt x="7294" y="203"/>
                  <a:pt x="7288" y="407"/>
                </a:cubicBezTo>
                <a:lnTo>
                  <a:pt x="7288" y="5449"/>
                </a:lnTo>
                <a:cubicBezTo>
                  <a:pt x="7295" y="5677"/>
                  <a:pt x="7098" y="5861"/>
                  <a:pt x="6904" y="5855"/>
                </a:cubicBezTo>
                <a:lnTo>
                  <a:pt x="2769" y="5855"/>
                </a:lnTo>
                <a:cubicBezTo>
                  <a:pt x="1215" y="5906"/>
                  <a:pt x="-37" y="4401"/>
                  <a:pt x="1" y="2928"/>
                </a:cubicBezTo>
                <a:cubicBezTo>
                  <a:pt x="-47" y="1285"/>
                  <a:pt x="1376" y="-39"/>
                  <a:pt x="2769" y="1"/>
                </a:cubicBezTo>
                <a:lnTo>
                  <a:pt x="3240" y="1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747822" y="2067586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Acesso a serviços essenciais como água, energia e saneamento.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1747822" y="1694084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Serviços básicos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691579" y="1706809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748459" y="3945917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Segurança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691579" y="3975187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747186" y="4348689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Sistema de segurança para proteger os funcionários e suas famílias.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5487670" cy="705485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pc="0" dirty="0">
                <a:latin typeface="+mj-lt"/>
              </a:rPr>
              <a:t>1 Moradia incluindo uma farmácia para cuidados dos animais</a:t>
            </a:r>
            <a:endParaRPr lang="en-US" spc="0" dirty="0">
              <a:latin typeface="+mj-lt"/>
            </a:endParaRPr>
          </a:p>
        </p:txBody>
      </p:sp>
      <p:pic>
        <p:nvPicPr>
          <p:cNvPr id="9" name="图片 8" descr="G:\Meine Ablage\Negócios em África\Projectos Angola\MUNICÍPIO DE ÍCOLO E BENGO\Aesthetic Fashion Collection Photo Collage.pngAesthetic Fashion Collection Photo Collag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175" r="12175"/>
          <a:stretch>
            <a:fillRect/>
          </a:stretch>
        </p:blipFill>
        <p:spPr>
          <a:xfrm>
            <a:off x="5717064" y="0"/>
            <a:ext cx="6483826" cy="6856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11" h="10797">
                <a:moveTo>
                  <a:pt x="2699" y="0"/>
                </a:moveTo>
                <a:lnTo>
                  <a:pt x="10211" y="0"/>
                </a:lnTo>
                <a:lnTo>
                  <a:pt x="10211" y="10797"/>
                </a:lnTo>
                <a:lnTo>
                  <a:pt x="0" y="10797"/>
                </a:lnTo>
                <a:lnTo>
                  <a:pt x="2699" y="0"/>
                </a:lnTo>
                <a:close/>
              </a:path>
            </a:pathLst>
          </a:custGeom>
        </p:spPr>
      </p:pic>
      <p:sp>
        <p:nvSpPr>
          <p:cNvPr id="12" name="平行四边形 11"/>
          <p:cNvSpPr/>
          <p:nvPr>
            <p:custDataLst>
              <p:tags r:id="rId4"/>
            </p:custDataLst>
          </p:nvPr>
        </p:nvSpPr>
        <p:spPr>
          <a:xfrm>
            <a:off x="5838825" y="0"/>
            <a:ext cx="1727200" cy="5556885"/>
          </a:xfrm>
          <a:prstGeom prst="parallelogram">
            <a:avLst>
              <a:gd name="adj" fmla="val 84115"/>
            </a:avLst>
          </a:prstGeom>
          <a:gradFill>
            <a:gsLst>
              <a:gs pos="30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>
            <p:custDataLst>
              <p:tags r:id="rId5"/>
            </p:custDataLst>
          </p:nvPr>
        </p:nvSpPr>
        <p:spPr>
          <a:xfrm>
            <a:off x="5634990" y="2507615"/>
            <a:ext cx="1377950" cy="4348480"/>
          </a:xfrm>
          <a:prstGeom prst="parallelogram">
            <a:avLst>
              <a:gd name="adj" fmla="val 82610"/>
            </a:avLst>
          </a:prstGeom>
          <a:gradFill>
            <a:gsLst>
              <a:gs pos="30000">
                <a:schemeClr val="accent6">
                  <a:lumMod val="60000"/>
                  <a:lumOff val="40000"/>
                  <a:alpha val="100000"/>
                </a:schemeClr>
              </a:gs>
              <a:gs pos="100000">
                <a:schemeClr val="accent6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354638" y="4716667"/>
            <a:ext cx="3943802" cy="1650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Instalações médicas e farmacêuticas para atendimento aos trabalhadores e animais da fazenda.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354638" y="2290299"/>
            <a:ext cx="3943802" cy="1650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Acomodações para os funcionários da fazenda, incluindo uma farmácia para cuidados veterinários dos animais.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350827" y="1579538"/>
            <a:ext cx="3946978" cy="633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Instalações de moradia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691515" y="1892679"/>
            <a:ext cx="504329" cy="50432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01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691515" y="4303804"/>
            <a:ext cx="504329" cy="504329"/>
          </a:xfrm>
          <a:prstGeom prst="ellipse">
            <a:avLst/>
          </a:prstGeom>
          <a:solidFill>
            <a:schemeClr val="accent1"/>
          </a:solidFill>
          <a:effectLst>
            <a:outerShdw blurRad="101600" dist="38100" algn="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0" rtlCol="0" anchor="ctr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lt1">
                    <a:lumMod val="100000"/>
                  </a:schemeClr>
                </a:solidFill>
                <a:latin typeface="+mn-lt"/>
              </a:rPr>
              <a:t>02</a:t>
            </a:r>
            <a:endParaRPr lang="en-US" sz="1600" b="1" dirty="0">
              <a:solidFill>
                <a:schemeClr val="lt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1351462" y="4005906"/>
            <a:ext cx="3946978" cy="63327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Infraestrutura de saúde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6741698" cy="720000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l"/>
            <a:r>
              <a:rPr lang="en-US" spc="0" dirty="0">
                <a:latin typeface="+mj-lt"/>
              </a:rPr>
              <a:t>1 Moradia incluindo uma farmácia para cuidados dos animais</a:t>
            </a:r>
            <a:endParaRPr lang="en-US" spc="0" dirty="0">
              <a:latin typeface="+mj-lt"/>
            </a:endParaRPr>
          </a:p>
        </p:txBody>
      </p:sp>
      <p:pic>
        <p:nvPicPr>
          <p:cNvPr id="51" name="图片 50" descr="G:\Meine Ablage\Negócios em África\Projectos Angola\MUNICÍPIO DE ÍCOLO E BENGO\Aesthetic Fashion Collection Photo Collage (2).pngAesthetic Fashion Collection Photo Collage (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970" b="2970"/>
          <a:stretch>
            <a:fillRect/>
          </a:stretch>
        </p:blipFill>
        <p:spPr>
          <a:xfrm>
            <a:off x="3078043" y="0"/>
            <a:ext cx="9113957" cy="6858000"/>
          </a:xfrm>
          <a:custGeom>
            <a:avLst/>
            <a:gdLst>
              <a:gd name="connsiteX0" fmla="*/ 2890561 w 9113957"/>
              <a:gd name="connsiteY0" fmla="*/ 4152366 h 6858000"/>
              <a:gd name="connsiteX1" fmla="*/ 3843798 w 9113957"/>
              <a:gd name="connsiteY1" fmla="*/ 4485294 h 6858000"/>
              <a:gd name="connsiteX2" fmla="*/ 4064649 w 9113957"/>
              <a:gd name="connsiteY2" fmla="*/ 6586555 h 6858000"/>
              <a:gd name="connsiteX3" fmla="*/ 3844838 w 9113957"/>
              <a:gd name="connsiteY3" fmla="*/ 6858000 h 6858000"/>
              <a:gd name="connsiteX4" fmla="*/ 0 w 9113957"/>
              <a:gd name="connsiteY4" fmla="*/ 6858000 h 6858000"/>
              <a:gd name="connsiteX5" fmla="*/ 1742537 w 9113957"/>
              <a:gd name="connsiteY5" fmla="*/ 4706146 h 6858000"/>
              <a:gd name="connsiteX6" fmla="*/ 2890561 w 9113957"/>
              <a:gd name="connsiteY6" fmla="*/ 4152366 h 6858000"/>
              <a:gd name="connsiteX7" fmla="*/ 8409618 w 9113957"/>
              <a:gd name="connsiteY7" fmla="*/ 2390118 h 6858000"/>
              <a:gd name="connsiteX8" fmla="*/ 9026245 w 9113957"/>
              <a:gd name="connsiteY8" fmla="*/ 2517053 h 6858000"/>
              <a:gd name="connsiteX9" fmla="*/ 9113957 w 9113957"/>
              <a:gd name="connsiteY9" fmla="*/ 2560530 h 6858000"/>
              <a:gd name="connsiteX10" fmla="*/ 9113957 w 9113957"/>
              <a:gd name="connsiteY10" fmla="*/ 5404399 h 6858000"/>
              <a:gd name="connsiteX11" fmla="*/ 7936854 w 9113957"/>
              <a:gd name="connsiteY11" fmla="*/ 6858000 h 6858000"/>
              <a:gd name="connsiteX12" fmla="*/ 4092018 w 9113957"/>
              <a:gd name="connsiteY12" fmla="*/ 6858000 h 6858000"/>
              <a:gd name="connsiteX13" fmla="*/ 7261594 w 9113957"/>
              <a:gd name="connsiteY13" fmla="*/ 2943898 h 6858000"/>
              <a:gd name="connsiteX14" fmla="*/ 8409618 w 9113957"/>
              <a:gd name="connsiteY14" fmla="*/ 2390118 h 6858000"/>
              <a:gd name="connsiteX15" fmla="*/ 5555535 w 9113957"/>
              <a:gd name="connsiteY15" fmla="*/ 0 h 6858000"/>
              <a:gd name="connsiteX16" fmla="*/ 9113957 w 9113957"/>
              <a:gd name="connsiteY16" fmla="*/ 0 h 6858000"/>
              <a:gd name="connsiteX17" fmla="*/ 9113957 w 9113957"/>
              <a:gd name="connsiteY17" fmla="*/ 353694 h 6858000"/>
              <a:gd name="connsiteX18" fmla="*/ 6036976 w 9113957"/>
              <a:gd name="connsiteY18" fmla="*/ 4153450 h 6858000"/>
              <a:gd name="connsiteX19" fmla="*/ 3935716 w 9113957"/>
              <a:gd name="connsiteY19" fmla="*/ 4374301 h 6858000"/>
              <a:gd name="connsiteX20" fmla="*/ 3714864 w 9113957"/>
              <a:gd name="connsiteY20" fmla="*/ 2273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13957" h="6858000">
                <a:moveTo>
                  <a:pt x="2890561" y="4152366"/>
                </a:moveTo>
                <a:cubicBezTo>
                  <a:pt x="3225386" y="4149257"/>
                  <a:pt x="3563258" y="4258118"/>
                  <a:pt x="3843798" y="4485294"/>
                </a:cubicBezTo>
                <a:cubicBezTo>
                  <a:pt x="4485031" y="5004555"/>
                  <a:pt x="4583910" y="5945322"/>
                  <a:pt x="4064649" y="6586555"/>
                </a:cubicBezTo>
                <a:lnTo>
                  <a:pt x="3844838" y="6858000"/>
                </a:lnTo>
                <a:lnTo>
                  <a:pt x="0" y="6858000"/>
                </a:lnTo>
                <a:lnTo>
                  <a:pt x="1742537" y="4706146"/>
                </a:lnTo>
                <a:cubicBezTo>
                  <a:pt x="2034621" y="4345452"/>
                  <a:pt x="2460072" y="4156363"/>
                  <a:pt x="2890561" y="4152366"/>
                </a:cubicBezTo>
                <a:close/>
                <a:moveTo>
                  <a:pt x="8409618" y="2390118"/>
                </a:moveTo>
                <a:cubicBezTo>
                  <a:pt x="8618884" y="2388175"/>
                  <a:pt x="8829339" y="2429970"/>
                  <a:pt x="9026245" y="2517053"/>
                </a:cubicBezTo>
                <a:lnTo>
                  <a:pt x="9113957" y="2560530"/>
                </a:lnTo>
                <a:lnTo>
                  <a:pt x="9113957" y="5404399"/>
                </a:lnTo>
                <a:lnTo>
                  <a:pt x="7936854" y="6858000"/>
                </a:lnTo>
                <a:lnTo>
                  <a:pt x="4092018" y="6858000"/>
                </a:lnTo>
                <a:lnTo>
                  <a:pt x="7261594" y="2943898"/>
                </a:lnTo>
                <a:cubicBezTo>
                  <a:pt x="7553678" y="2583204"/>
                  <a:pt x="7979129" y="2394115"/>
                  <a:pt x="8409618" y="2390118"/>
                </a:cubicBezTo>
                <a:close/>
                <a:moveTo>
                  <a:pt x="5555535" y="0"/>
                </a:moveTo>
                <a:lnTo>
                  <a:pt x="9113957" y="0"/>
                </a:lnTo>
                <a:lnTo>
                  <a:pt x="9113957" y="353694"/>
                </a:lnTo>
                <a:lnTo>
                  <a:pt x="6036976" y="4153450"/>
                </a:lnTo>
                <a:cubicBezTo>
                  <a:pt x="5517716" y="4794683"/>
                  <a:pt x="4576949" y="4893562"/>
                  <a:pt x="3935716" y="4374301"/>
                </a:cubicBezTo>
                <a:cubicBezTo>
                  <a:pt x="3294482" y="3855041"/>
                  <a:pt x="3195605" y="2914273"/>
                  <a:pt x="3714864" y="227304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711911" y="236989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Serviços de apoio, como água, energia e saneamento, para garantir o funcionamento da fazenda.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711911" y="174580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Recursos de apoio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04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Matadouro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2042795"/>
            <a:ext cx="10968990" cy="3616960"/>
          </a:xfrm>
        </p:spPr>
        <p:txBody>
          <a:bodyPr/>
          <a:p>
            <a:r>
              <a:rPr lang="zh-CN" altLang="en-US"/>
              <a:t>Equipamento de Abate</a:t>
            </a:r>
            <a:endParaRPr lang="zh-CN" altLang="en-US"/>
          </a:p>
          <a:p>
            <a:pPr lvl="1"/>
            <a:r>
              <a:rPr lang="zh-CN" altLang="en-US"/>
              <a:t>Equipamentos de abate modernos e eficientes para garantir a qualidade da carne.</a:t>
            </a:r>
            <a:endParaRPr lang="zh-CN" altLang="en-US"/>
          </a:p>
          <a:p>
            <a:r>
              <a:rPr lang="zh-CN" altLang="en-US"/>
              <a:t>Controle de Qualidade</a:t>
            </a:r>
            <a:endParaRPr lang="zh-CN" altLang="en-US"/>
          </a:p>
          <a:p>
            <a:pPr lvl="1"/>
            <a:r>
              <a:rPr lang="zh-CN" altLang="en-US"/>
              <a:t>Rigoroso controle de qualidade em todas as etapas do processo de abate.</a:t>
            </a:r>
            <a:endParaRPr lang="zh-CN" altLang="en-US"/>
          </a:p>
          <a:p>
            <a:r>
              <a:rPr lang="zh-CN" altLang="en-US"/>
              <a:t>Instalações Adequadas</a:t>
            </a:r>
            <a:endParaRPr lang="zh-CN" altLang="en-US"/>
          </a:p>
          <a:p>
            <a:pPr lvl="1"/>
            <a:r>
              <a:rPr lang="zh-CN" altLang="en-US"/>
              <a:t>Instalações projetadas para atender aos mais altos padrões de segurança e higiene.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449580"/>
          </a:xfrm>
        </p:spPr>
        <p:txBody>
          <a:bodyPr>
            <a:normAutofit fontScale="90000"/>
          </a:bodyPr>
          <a:p>
            <a:r>
              <a:rPr lang="zh-CN" altLang="en-US"/>
              <a:t>Matador com cada de conservação de carne com todos os materiais de abate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3028315" y="584200"/>
            <a:ext cx="6136640" cy="963930"/>
          </a:xfrm>
        </p:spPr>
        <p:txBody>
          <a:bodyPr>
            <a:normAutofit fontScale="90000"/>
          </a:bodyPr>
          <a:lstStyle/>
          <a:p>
            <a:r>
              <a:rPr lang="en-US" altLang="de-DE"/>
              <a:t>Conte</a:t>
            </a:r>
            <a:r>
              <a:rPr lang="en-US" altLang="en-US"/>
              <a:t>ú</a:t>
            </a:r>
            <a:r>
              <a:rPr lang="en-US" altLang="de-DE"/>
              <a:t>do</a:t>
            </a:r>
            <a:endParaRPr lang="en-US" altLang="de-DE"/>
          </a:p>
        </p:txBody>
      </p:sp>
      <p:sp>
        <p:nvSpPr>
          <p:cNvPr id="22" name="序号"/>
          <p:cNvSpPr txBox="1"/>
          <p:nvPr>
            <p:custDataLst>
              <p:tags r:id="rId2"/>
            </p:custDataLst>
          </p:nvPr>
        </p:nvSpPr>
        <p:spPr>
          <a:xfrm>
            <a:off x="1610360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+mj-lt"/>
              </a:rPr>
              <a:t>01</a:t>
            </a:r>
            <a:endParaRPr lang="en-US" sz="2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标题"/>
          <p:cNvSpPr txBox="1"/>
          <p:nvPr>
            <p:custDataLst>
              <p:tags r:id="rId3"/>
            </p:custDataLst>
          </p:nvPr>
        </p:nvSpPr>
        <p:spPr>
          <a:xfrm>
            <a:off x="2300605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Localiza</a:t>
            </a:r>
            <a:r>
              <a:rPr lang="" alt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ç</a:t>
            </a:r>
            <a:r>
              <a:rPr lang="en-US" alt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ã</a:t>
            </a: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o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4"/>
            </p:custDataLst>
          </p:nvPr>
        </p:nvCxnSpPr>
        <p:spPr>
          <a:xfrm>
            <a:off x="2300605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序号"/>
          <p:cNvSpPr txBox="1"/>
          <p:nvPr>
            <p:custDataLst>
              <p:tags r:id="rId5"/>
            </p:custDataLst>
          </p:nvPr>
        </p:nvSpPr>
        <p:spPr>
          <a:xfrm>
            <a:off x="4683125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+mj-lt"/>
              </a:rPr>
              <a:t>02</a:t>
            </a:r>
            <a:endParaRPr lang="en-US" sz="2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标题"/>
          <p:cNvSpPr txBox="1"/>
          <p:nvPr>
            <p:custDataLst>
              <p:tags r:id="rId6"/>
            </p:custDataLst>
          </p:nvPr>
        </p:nvSpPr>
        <p:spPr>
          <a:xfrm>
            <a:off x="5373370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Anima</a:t>
            </a:r>
            <a:r>
              <a:rPr lang="de-DE" alt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Calibri" panose="020F0502020204030204" charset="0"/>
                <a:sym typeface="+mn-ea"/>
              </a:rPr>
              <a:t>i</a:t>
            </a:r>
            <a:r>
              <a:rPr 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s</a:t>
            </a:r>
            <a:endParaRPr lang="en-US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7"/>
            </p:custDataLst>
          </p:nvPr>
        </p:nvCxnSpPr>
        <p:spPr>
          <a:xfrm>
            <a:off x="5373370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序号"/>
          <p:cNvSpPr txBox="1"/>
          <p:nvPr>
            <p:custDataLst>
              <p:tags r:id="rId8"/>
            </p:custDataLst>
          </p:nvPr>
        </p:nvSpPr>
        <p:spPr>
          <a:xfrm>
            <a:off x="7755890" y="277495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03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标题"/>
          <p:cNvSpPr txBox="1"/>
          <p:nvPr>
            <p:custDataLst>
              <p:tags r:id="rId9"/>
            </p:custDataLst>
          </p:nvPr>
        </p:nvSpPr>
        <p:spPr>
          <a:xfrm>
            <a:off x="8446135" y="173926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Infra-estruturas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10"/>
            </p:custDataLst>
          </p:nvPr>
        </p:nvCxnSpPr>
        <p:spPr>
          <a:xfrm>
            <a:off x="8446135" y="332295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序号"/>
          <p:cNvSpPr txBox="1"/>
          <p:nvPr>
            <p:custDataLst>
              <p:tags r:id="rId11"/>
            </p:custDataLst>
          </p:nvPr>
        </p:nvSpPr>
        <p:spPr>
          <a:xfrm>
            <a:off x="1610360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04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标题"/>
          <p:cNvSpPr txBox="1"/>
          <p:nvPr>
            <p:custDataLst>
              <p:tags r:id="rId12"/>
            </p:custDataLst>
          </p:nvPr>
        </p:nvSpPr>
        <p:spPr>
          <a:xfrm>
            <a:off x="2300605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Matadouro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13"/>
            </p:custDataLst>
          </p:nvPr>
        </p:nvCxnSpPr>
        <p:spPr>
          <a:xfrm>
            <a:off x="2300605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序号"/>
          <p:cNvSpPr txBox="1"/>
          <p:nvPr>
            <p:custDataLst>
              <p:tags r:id="rId14"/>
            </p:custDataLst>
          </p:nvPr>
        </p:nvSpPr>
        <p:spPr>
          <a:xfrm>
            <a:off x="4683125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05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标题"/>
          <p:cNvSpPr txBox="1"/>
          <p:nvPr>
            <p:custDataLst>
              <p:tags r:id="rId15"/>
            </p:custDataLst>
          </p:nvPr>
        </p:nvSpPr>
        <p:spPr>
          <a:xfrm>
            <a:off x="5373370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Equipamento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70" name="直接连接符 69"/>
          <p:cNvCxnSpPr/>
          <p:nvPr>
            <p:custDataLst>
              <p:tags r:id="rId16"/>
            </p:custDataLst>
          </p:nvPr>
        </p:nvCxnSpPr>
        <p:spPr>
          <a:xfrm>
            <a:off x="5373370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序号"/>
          <p:cNvSpPr txBox="1"/>
          <p:nvPr>
            <p:custDataLst>
              <p:tags r:id="rId17"/>
            </p:custDataLst>
          </p:nvPr>
        </p:nvSpPr>
        <p:spPr>
          <a:xfrm>
            <a:off x="7755890" y="4624070"/>
            <a:ext cx="504190" cy="50419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</a:rPr>
              <a:t>06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标题"/>
          <p:cNvSpPr txBox="1"/>
          <p:nvPr>
            <p:custDataLst>
              <p:tags r:id="rId18"/>
            </p:custDataLst>
          </p:nvPr>
        </p:nvSpPr>
        <p:spPr>
          <a:xfrm>
            <a:off x="8446135" y="3588385"/>
            <a:ext cx="2310130" cy="15595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Energias renov</a:t>
            </a:r>
            <a:r>
              <a:rPr lang="en-US" altLang="en-US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á</a:t>
            </a:r>
            <a:r>
              <a:rPr lang="en-US" altLang="de-DE" sz="2400">
                <a:gradFill>
                  <a:gsLst>
                    <a:gs pos="90000">
                      <a:schemeClr val="accent1"/>
                    </a:gs>
                    <a:gs pos="0">
                      <a:schemeClr val="tx1"/>
                    </a:gs>
                  </a:gsLst>
                  <a:lin ang="16200000" scaled="0"/>
                </a:gradFill>
                <a:latin typeface="+mj-lt"/>
                <a:sym typeface="+mn-ea"/>
              </a:rPr>
              <a:t>veis</a:t>
            </a:r>
            <a:endParaRPr lang="en-US" altLang="de-DE" sz="2400">
              <a:gradFill>
                <a:gsLst>
                  <a:gs pos="90000">
                    <a:schemeClr val="accent1"/>
                  </a:gs>
                  <a:gs pos="0">
                    <a:schemeClr val="tx1"/>
                  </a:gs>
                </a:gsLst>
                <a:lin ang="16200000" scaled="0"/>
              </a:gradFill>
              <a:latin typeface="+mj-lt"/>
              <a:sym typeface="+mn-ea"/>
            </a:endParaRPr>
          </a:p>
        </p:txBody>
      </p:sp>
      <p:cxnSp>
        <p:nvCxnSpPr>
          <p:cNvPr id="75" name="直接连接符 74"/>
          <p:cNvCxnSpPr/>
          <p:nvPr>
            <p:custDataLst>
              <p:tags r:id="rId19"/>
            </p:custDataLst>
          </p:nvPr>
        </p:nvCxnSpPr>
        <p:spPr>
          <a:xfrm>
            <a:off x="8446135" y="5172075"/>
            <a:ext cx="20383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05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Equipamentos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>
                <a:latin typeface="+mj-lt"/>
              </a:rPr>
              <a:t>3 Tratores com Casamba; Charrua, Alfaia de marca Marca Djon-Deeler, Newland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Alfaia Djon Deeler.jpgAlfaia Djon Deel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062" b="6062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Imagen de WhatsApp 2024-11-19 a las 00.43.48_bfa11fff.jpgImagen de WhatsApp 2024-11-19 a las 00.43.48_bfa11ff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084" r="308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Equipamento essencial para aração e preparo do solo.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Trator com Casamba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Implemento agrícola para revolver e nivelar o solo.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Charrua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Máquina agrícola para semeadura e plantio.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Alfaia de marca Djon-Deeler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Imagen de WhatsApp 2024-11-19 a las 00.43.45_caf70266.jpgImagen de WhatsApp 2024-11-19 a las 00.43.45_caf7026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077" b="11077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MUNICÍPIO DE ÍCOLO E BENGO\Que-es-un-dumper-Tipos-usos-y-como-funcionan-easyAlquiler-Blog.jpgQue-es-un-dumper-Tipos-usos-y-como-funcionan-easyAlquiler-Blo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779" r="23779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1 Camião Damper, 1 Carrinha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128395" y="3789702"/>
            <a:ext cx="5182889" cy="488902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Transporte grandes volumes de materiais de forma eficiente atrav</a:t>
            </a:r>
            <a:r>
              <a:rPr lang="en-US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é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 da explora</a:t>
            </a:r>
            <a:r>
              <a:rPr lang="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ç</a:t>
            </a:r>
            <a:r>
              <a:rPr lang="en-US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ã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agr</a:t>
            </a:r>
            <a:r>
              <a:rPr lang="en-US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í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cola.</a:t>
            </a:r>
            <a:endParaRPr lang="en-US" altLang="de-DE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128395" y="3071074"/>
            <a:ext cx="5179617" cy="6636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Cami</a:t>
            </a: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ã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o basculante para servi</a:t>
            </a:r>
            <a:r>
              <a:rPr lang="" altLang="en-US" sz="2000" b="1">
                <a:solidFill>
                  <a:schemeClr val="accent1"/>
                </a:solidFill>
                <a:latin typeface="+mj-lt"/>
              </a:rPr>
              <a:t>ç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o pesado</a:t>
            </a:r>
            <a:endParaRPr lang="en-US" altLang="de-DE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128395" y="5084933"/>
            <a:ext cx="5182889" cy="488902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Transporte vers</a:t>
            </a:r>
            <a:r>
              <a:rPr lang="en-US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á</a:t>
            </a:r>
            <a:r>
              <a:rPr lang="en-US" altLang="de-DE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 para os trabalhadores e os abastecimentos na propriedade.</a:t>
            </a:r>
            <a:endParaRPr lang="en-US" altLang="de-DE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128395" y="4366305"/>
            <a:ext cx="5179617" cy="66365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Ve</a:t>
            </a: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í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culo utilit</a:t>
            </a:r>
            <a:r>
              <a:rPr lang="en-US" altLang="en-US" sz="2000" b="1">
                <a:solidFill>
                  <a:schemeClr val="accent1"/>
                </a:solidFill>
                <a:latin typeface="+mj-lt"/>
              </a:rPr>
              <a:t>á</a:t>
            </a:r>
            <a:r>
              <a:rPr lang="en-US" altLang="de-DE" sz="2000" b="1">
                <a:solidFill>
                  <a:schemeClr val="accent1"/>
                </a:solidFill>
                <a:latin typeface="+mj-lt"/>
              </a:rPr>
              <a:t>rio</a:t>
            </a:r>
            <a:endParaRPr lang="en-US" altLang="de-DE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1804670"/>
            <a:ext cx="10968990" cy="4445000"/>
          </a:xfrm>
        </p:spPr>
        <p:txBody>
          <a:bodyPr/>
          <a:p>
            <a:r>
              <a:rPr lang="de-DE" altLang="en-US">
                <a:latin typeface="Calibri" panose="020F0502020204030204" charset="0"/>
              </a:rPr>
              <a:t>  </a:t>
            </a:r>
            <a:r>
              <a:rPr lang="de-DE" altLang="en-US">
                <a:latin typeface="Calibri" panose="020F0502020204030204" charset="0"/>
                <a:sym typeface="+mn-ea"/>
              </a:rPr>
              <a:t> </a:t>
            </a:r>
            <a:r>
              <a:rPr altLang="de-DE">
                <a:sym typeface="+mn-ea"/>
              </a:rPr>
              <a:t>Transformadores de alta capacidade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Utilize transformadores com pot</a:t>
            </a:r>
            <a:r>
              <a:rPr lang="en-US" altLang="en-US"/>
              <a:t>ê</a:t>
            </a:r>
            <a:r>
              <a:rPr lang="en-US" altLang="de-DE"/>
              <a:t>ncias entre 200 e 500 KVAs para suportar as necessidades el</a:t>
            </a:r>
            <a:r>
              <a:rPr lang="en-US" altLang="en-US"/>
              <a:t>é</a:t>
            </a:r>
            <a:r>
              <a:rPr lang="en-US" altLang="de-DE"/>
              <a:t>ctricas da explora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de-DE"/>
              <a:t>o de 6000 hectares.</a:t>
            </a:r>
            <a:endParaRPr lang="en-US" altLang="de-DE"/>
          </a:p>
          <a:p>
            <a:r>
              <a:rPr lang="en-US" altLang="de-DE"/>
              <a:t>Geradores vers</a:t>
            </a:r>
            <a:r>
              <a:rPr lang="en-US" altLang="en-US"/>
              <a:t>á</a:t>
            </a:r>
            <a:r>
              <a:rPr lang="en-US" altLang="de-DE"/>
              <a:t>teis</a:t>
            </a:r>
            <a:endParaRPr lang="en-US" altLang="de-DE"/>
          </a:p>
          <a:p>
            <a:pPr marL="0" indent="0">
              <a:buNone/>
            </a:pPr>
            <a:r>
              <a:rPr lang="en-US" altLang="de-DE"/>
              <a:t>Instalar geradores com capacidades entre 100 e 500 KVAs para fornecer energia de reserva fi</a:t>
            </a:r>
            <a:r>
              <a:rPr lang="en-US" altLang="en-US"/>
              <a:t>á</a:t>
            </a:r>
            <a:r>
              <a:rPr lang="en-US" altLang="de-DE"/>
              <a:t>vel em toda a extensa </a:t>
            </a:r>
            <a:r>
              <a:rPr lang="en-US" altLang="en-US"/>
              <a:t>á</a:t>
            </a:r>
            <a:r>
              <a:rPr lang="en-US" altLang="de-DE"/>
              <a:t>rea agr</a:t>
            </a:r>
            <a:r>
              <a:rPr lang="en-US" altLang="en-US"/>
              <a:t>í</a:t>
            </a:r>
            <a:r>
              <a:rPr lang="en-US" altLang="de-DE"/>
              <a:t>cola.</a:t>
            </a:r>
            <a:endParaRPr lang="en-US" altLang="de-DE"/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469900"/>
          </a:xfrm>
        </p:spPr>
        <p:txBody>
          <a:bodyPr>
            <a:normAutofit fontScale="90000"/>
          </a:bodyPr>
          <a:p>
            <a:r>
              <a:rPr lang="zh-CN" altLang="en-US"/>
              <a:t>3 Transformar de potência de (200 à 500KVAS), 3 Geradores de (100 à 500KVAS)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06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Energias renov</a:t>
            </a:r>
            <a:r>
              <a:rPr lang="en-US" altLang="en-US"/>
              <a:t>á</a:t>
            </a:r>
            <a:r>
              <a:rPr lang="en-US" altLang="de-DE"/>
              <a:t>veis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>
                <a:latin typeface="+mj-lt"/>
              </a:rPr>
              <a:t>100 Painéis solar, instalados em toda extensão da Fazenda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solar-panels-roof-solar-cell-1-scaled.jpgsolar-panels-roof-solar-cell-1-scaled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843" r="184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ÍPIO DE ÍCOLO E BENGO\energia-limpa-do-conceito-e-poder-de-salvamento-na-natureza-painel-solar-com-o-turebine-vento-no-dinheiro-ampola-eletricidade-152228827.pngenergia-limpa-do-conceito-e-poder-de-salvamento-na-natureza-painel-solar-com-o-turebine-vento-no-dinheiro-ampola-eletricidade-1522288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9628" b="962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Produção de energia renovável através de painéis solares instalados em toda a propriedade.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Geração de Energia Limpa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Diminuição significativa nos gastos com energia elétrica convencional.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Redução de Custos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Contribuição para a preservação do meio ambiente com a adoção de energia solar.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Sustentabilidade Ambiental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Preco-dos-paineis-solares-despencam-no-Brasil-impulsionando-adocao-domestica-e-mais-uso-de-energia-solar-1024x576.jpgPreco-dos-paineis-solares-despencam-no-Brasil-impulsionando-adocao-domestica-e-mais-uso-de-energia-solar-1024x57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1843" r="184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"/>
          </p:nvPr>
        </p:nvSpPr>
        <p:spPr>
          <a:xfrm>
            <a:off x="608330" y="1538605"/>
            <a:ext cx="10968990" cy="504380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Energia Renovável</a:t>
            </a:r>
            <a:endParaRPr lang="zh-CN" altLang="en-US"/>
          </a:p>
          <a:p>
            <a:pPr lvl="1"/>
            <a:r>
              <a:rPr lang="zh-CN" altLang="en-US"/>
              <a:t>Utilização de energia solar para alimentar as motobombas e o sistema de irrigação por pivô.</a:t>
            </a:r>
            <a:endParaRPr lang="zh-CN" altLang="en-US"/>
          </a:p>
          <a:p>
            <a:pPr lvl="1"/>
            <a:r>
              <a:rPr lang="zh-CN" altLang="en-US"/>
              <a:t>Eficiência Energética</a:t>
            </a:r>
            <a:endParaRPr lang="zh-CN" altLang="en-US"/>
          </a:p>
          <a:p>
            <a:pPr lvl="1"/>
            <a:r>
              <a:rPr lang="zh-CN" altLang="en-US"/>
              <a:t>Motobombas de alta eficiência para reduzir o consumo de energia.</a:t>
            </a:r>
            <a:endParaRPr lang="zh-CN" altLang="en-US"/>
          </a:p>
          <a:p>
            <a:pPr lvl="1"/>
            <a:r>
              <a:rPr lang="zh-CN" altLang="en-US"/>
              <a:t>Sustentabilidade</a:t>
            </a:r>
            <a:endParaRPr lang="zh-CN" altLang="en-US"/>
          </a:p>
          <a:p>
            <a:pPr lvl="1"/>
            <a:r>
              <a:rPr lang="zh-CN" altLang="en-US"/>
              <a:t>Adoção de práticas sustentáveis para a gestão da água e energia na fazenda.</a:t>
            </a:r>
            <a:endParaRPr lang="zh-CN" altLang="en-US"/>
          </a:p>
          <a:p>
            <a:pPr lvl="1"/>
            <a:endParaRPr lang="zh-CN" altLang="en-US"/>
          </a:p>
          <a:p>
            <a:pPr lvl="1"/>
            <a:r>
              <a:rPr lang="en-US" altLang="de-DE"/>
              <a:t>A </a:t>
            </a:r>
            <a:r>
              <a:rPr lang="de-DE" altLang="en-US">
                <a:latin typeface="Lato (Textkörper)" charset="0"/>
                <a:cs typeface="Lato (Textkörper)" charset="0"/>
              </a:rPr>
              <a:t>Fazenda </a:t>
            </a:r>
            <a:r>
              <a:rPr lang="en-US" altLang="de-DE"/>
              <a:t>possui todos os documentos necess</a:t>
            </a:r>
            <a:r>
              <a:rPr lang="en-US" altLang="en-US"/>
              <a:t>á</a:t>
            </a:r>
            <a:r>
              <a:rPr lang="en-US" altLang="de-DE"/>
              <a:t>rios para a venda. O pre</a:t>
            </a:r>
            <a:r>
              <a:rPr lang="" altLang="en-US"/>
              <a:t>ç</a:t>
            </a:r>
            <a:r>
              <a:rPr lang="en-US" altLang="de-DE"/>
              <a:t>o </a:t>
            </a:r>
            <a:r>
              <a:rPr lang="en-US" altLang="en-US"/>
              <a:t>é</a:t>
            </a:r>
            <a:r>
              <a:rPr lang="en-US" altLang="de-DE"/>
              <a:t> de 5.000.000 USD (negoci</a:t>
            </a:r>
            <a:r>
              <a:rPr lang="en-US" altLang="en-US"/>
              <a:t>á</a:t>
            </a:r>
            <a:r>
              <a:rPr lang="en-US" altLang="de-DE"/>
              <a:t>vel), a pagar de acordo com as taxas de c</a:t>
            </a:r>
            <a:r>
              <a:rPr lang="en-US" altLang="en-US"/>
              <a:t>â</a:t>
            </a:r>
            <a:r>
              <a:rPr lang="en-US" altLang="de-DE"/>
              <a:t>mbio dos bancos comerciais.</a:t>
            </a:r>
            <a:endParaRPr lang="en-US" altLang="de-DE"/>
          </a:p>
          <a:p>
            <a:pPr lvl="1"/>
            <a:r>
              <a:rPr lang="en-US" altLang="de-DE"/>
              <a:t>Para mais informa</a:t>
            </a:r>
            <a:r>
              <a:rPr lang="" altLang="en-US"/>
              <a:t>çõ</a:t>
            </a:r>
            <a:r>
              <a:rPr lang="en-US" altLang="de-DE"/>
              <a:t>es, contacte-nos diretamente</a:t>
            </a:r>
            <a:r>
              <a:rPr lang="de-DE" altLang="en-US">
                <a:latin typeface="Calibri" panose="020F0502020204030204" charset="0"/>
              </a:rPr>
              <a:t>: Email:projects@continentalcapitalconnect.com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3"/>
          </p:nvPr>
        </p:nvSpPr>
        <p:spPr>
          <a:xfrm>
            <a:off x="608330" y="508635"/>
            <a:ext cx="10968990" cy="374015"/>
          </a:xfrm>
        </p:spPr>
        <p:txBody>
          <a:bodyPr>
            <a:noAutofit/>
          </a:bodyPr>
          <a:p>
            <a:r>
              <a:rPr lang="zh-CN" altLang="en-US" sz="3200"/>
              <a:t>5 Motobomba com instalados em toda extensão da Fazenda, incluindo o sistema de rega para pivô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1200785" y="1308735"/>
            <a:ext cx="6117590" cy="2265045"/>
          </a:xfrm>
        </p:spPr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>
          <a:xfrm>
            <a:off x="970280" y="3807460"/>
            <a:ext cx="5455285" cy="1034415"/>
          </a:xfrm>
        </p:spPr>
        <p:txBody>
          <a:bodyPr>
            <a:noAutofit/>
          </a:bodyPr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  <a:p>
            <a:r>
              <a:rPr lang="en-US" altLang="de-DE"/>
              <a:t>Connecting Visionaries, Empowering Opportunities.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01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Localiza</a:t>
            </a:r>
            <a:r>
              <a:rPr lang="" altLang="en-US"/>
              <a:t>ç</a:t>
            </a:r>
            <a:r>
              <a:rPr lang="en-US" altLang="en-US"/>
              <a:t>ã</a:t>
            </a:r>
            <a:r>
              <a:rPr lang="en-US" altLang="de-DE"/>
              <a:t>o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lstStyle/>
          <a:p>
            <a:r>
              <a:rPr lang="en-US" spc="0" dirty="0">
                <a:latin typeface="+mj-lt"/>
              </a:rPr>
              <a:t>Comuna do Cassoneca, Município de Ícolo e Bengo, Luanda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MUNICÍPIO DE ÍCOLO E BENGO\bengo city.jpgbengo c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8690" r="8690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fazenda est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situada na Comuna do Cassoneca, Munic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pio de </a:t>
            </a:r>
            <a:r>
              <a:rPr lang="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colo e Bengo, Luanda, proporcionando f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cil acesso a transportes e recursos.</a:t>
            </a:r>
            <a:endParaRPr lang="en-US" altLang="de-DE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Localiza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sym typeface="+mn-ea"/>
              </a:rPr>
              <a:t>ç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sym typeface="+mn-ea"/>
              </a:rPr>
              <a:t>ã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o estrat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sym typeface="+mn-ea"/>
              </a:rPr>
              <a:t>é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gica</a:t>
            </a:r>
            <a:endParaRPr lang="en-US" altLang="de-DE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Terras f</a:t>
            </a:r>
            <a:r>
              <a:rPr lang="en-US" altLang="en-US" sz="2000" b="1" dirty="0">
                <a:solidFill>
                  <a:schemeClr val="accent1"/>
                </a:solidFill>
                <a:latin typeface="+mj-lt"/>
                <a:sym typeface="+mn-ea"/>
              </a:rPr>
              <a:t>é</a:t>
            </a:r>
            <a:r>
              <a:rPr lang="en-US" altLang="de-DE" sz="2000" b="1" dirty="0">
                <a:solidFill>
                  <a:schemeClr val="accent1"/>
                </a:solidFill>
                <a:latin typeface="+mj-lt"/>
                <a:sym typeface="+mn-ea"/>
              </a:rPr>
              <a:t>rteis</a:t>
            </a:r>
            <a:endParaRPr lang="en-US" altLang="de-DE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regi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é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conhecida pelo seu solo rico e ar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vel, o que a torna um local ideal para opera</a:t>
            </a:r>
            <a:r>
              <a:rPr lang="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çõ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 agr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colas em grande escala.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70699" y="2136599"/>
            <a:ext cx="4951187" cy="79216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l"/>
            <a:r>
              <a:rPr lang="en-US" altLang="de-DE"/>
              <a:t>Cassoneca Commune, </a:t>
            </a:r>
            <a:r>
              <a:rPr lang="" altLang="en-US"/>
              <a:t>Í</a:t>
            </a:r>
            <a:r>
              <a:rPr lang="en-US" altLang="de-DE"/>
              <a:t>colo e Bengo Municipality, Luanda</a:t>
            </a:r>
            <a:endParaRPr lang="en-US" altLang="de-DE"/>
          </a:p>
        </p:txBody>
      </p:sp>
      <p:pic>
        <p:nvPicPr>
          <p:cNvPr id="37" name="图片 36" descr="G:\Meine Ablage\Negócios em África\Projectos Angola\MUNICÍPIO DE ÍCOLO E BENGO\Imagen de WhatsApp 2024-11-19 a las 00.43.26_c97cb7a5.jpgImagen de WhatsApp 2024-11-19 a las 00.43.26_c97cb7a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71" b="2471"/>
          <a:stretch>
            <a:fillRect/>
          </a:stretch>
        </p:blipFill>
        <p:spPr>
          <a:xfrm>
            <a:off x="0" y="316146"/>
            <a:ext cx="8737598" cy="6229758"/>
          </a:xfrm>
          <a:custGeom>
            <a:avLst/>
            <a:gdLst>
              <a:gd name="connsiteX0" fmla="*/ 0 w 8737598"/>
              <a:gd name="connsiteY0" fmla="*/ 5077758 h 6229758"/>
              <a:gd name="connsiteX1" fmla="*/ 2994287 w 8737598"/>
              <a:gd name="connsiteY1" fmla="*/ 5077758 h 6229758"/>
              <a:gd name="connsiteX2" fmla="*/ 3570287 w 8737598"/>
              <a:gd name="connsiteY2" fmla="*/ 5653758 h 6229758"/>
              <a:gd name="connsiteX3" fmla="*/ 2994287 w 8737598"/>
              <a:gd name="connsiteY3" fmla="*/ 6229758 h 6229758"/>
              <a:gd name="connsiteX4" fmla="*/ 0 w 8737598"/>
              <a:gd name="connsiteY4" fmla="*/ 6229758 h 6229758"/>
              <a:gd name="connsiteX5" fmla="*/ 0 w 8737598"/>
              <a:gd name="connsiteY5" fmla="*/ 3808320 h 6229758"/>
              <a:gd name="connsiteX6" fmla="*/ 5027874 w 8737598"/>
              <a:gd name="connsiteY6" fmla="*/ 3808320 h 6229758"/>
              <a:gd name="connsiteX7" fmla="*/ 5603874 w 8737598"/>
              <a:gd name="connsiteY7" fmla="*/ 4384320 h 6229758"/>
              <a:gd name="connsiteX8" fmla="*/ 5027874 w 8737598"/>
              <a:gd name="connsiteY8" fmla="*/ 4960320 h 6229758"/>
              <a:gd name="connsiteX9" fmla="*/ 0 w 8737598"/>
              <a:gd name="connsiteY9" fmla="*/ 4960320 h 6229758"/>
              <a:gd name="connsiteX10" fmla="*/ 0 w 8737598"/>
              <a:gd name="connsiteY10" fmla="*/ 2538880 h 6229758"/>
              <a:gd name="connsiteX11" fmla="*/ 3999174 w 8737598"/>
              <a:gd name="connsiteY11" fmla="*/ 2538880 h 6229758"/>
              <a:gd name="connsiteX12" fmla="*/ 4575174 w 8737598"/>
              <a:gd name="connsiteY12" fmla="*/ 3114880 h 6229758"/>
              <a:gd name="connsiteX13" fmla="*/ 3999174 w 8737598"/>
              <a:gd name="connsiteY13" fmla="*/ 3690880 h 6229758"/>
              <a:gd name="connsiteX14" fmla="*/ 0 w 8737598"/>
              <a:gd name="connsiteY14" fmla="*/ 3690880 h 6229758"/>
              <a:gd name="connsiteX15" fmla="*/ 1 w 8737598"/>
              <a:gd name="connsiteY15" fmla="*/ 1269440 h 6229758"/>
              <a:gd name="connsiteX16" fmla="*/ 4608774 w 8737598"/>
              <a:gd name="connsiteY16" fmla="*/ 1269440 h 6229758"/>
              <a:gd name="connsiteX17" fmla="*/ 5184774 w 8737598"/>
              <a:gd name="connsiteY17" fmla="*/ 1845440 h 6229758"/>
              <a:gd name="connsiteX18" fmla="*/ 4608774 w 8737598"/>
              <a:gd name="connsiteY18" fmla="*/ 2421440 h 6229758"/>
              <a:gd name="connsiteX19" fmla="*/ 1 w 8737598"/>
              <a:gd name="connsiteY19" fmla="*/ 2421440 h 6229758"/>
              <a:gd name="connsiteX20" fmla="*/ 1 w 8737598"/>
              <a:gd name="connsiteY20" fmla="*/ 0 h 6229758"/>
              <a:gd name="connsiteX21" fmla="*/ 8161598 w 8737598"/>
              <a:gd name="connsiteY21" fmla="*/ 0 h 6229758"/>
              <a:gd name="connsiteX22" fmla="*/ 8737598 w 8737598"/>
              <a:gd name="connsiteY22" fmla="*/ 576000 h 6229758"/>
              <a:gd name="connsiteX23" fmla="*/ 8161598 w 8737598"/>
              <a:gd name="connsiteY23" fmla="*/ 1152000 h 6229758"/>
              <a:gd name="connsiteX24" fmla="*/ 1 w 8737598"/>
              <a:gd name="connsiteY24" fmla="*/ 1152000 h 622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37598" h="6229758">
                <a:moveTo>
                  <a:pt x="0" y="5077758"/>
                </a:moveTo>
                <a:lnTo>
                  <a:pt x="2994287" y="5077758"/>
                </a:lnTo>
                <a:cubicBezTo>
                  <a:pt x="3312402" y="5077758"/>
                  <a:pt x="3570287" y="5335642"/>
                  <a:pt x="3570287" y="5653758"/>
                </a:cubicBezTo>
                <a:cubicBezTo>
                  <a:pt x="3570287" y="5971874"/>
                  <a:pt x="3312402" y="6229758"/>
                  <a:pt x="2994287" y="6229758"/>
                </a:cubicBezTo>
                <a:lnTo>
                  <a:pt x="0" y="6229758"/>
                </a:lnTo>
                <a:close/>
                <a:moveTo>
                  <a:pt x="0" y="3808320"/>
                </a:moveTo>
                <a:lnTo>
                  <a:pt x="5027874" y="3808320"/>
                </a:lnTo>
                <a:cubicBezTo>
                  <a:pt x="5345990" y="3808320"/>
                  <a:pt x="5603874" y="4066204"/>
                  <a:pt x="5603874" y="4384320"/>
                </a:cubicBezTo>
                <a:cubicBezTo>
                  <a:pt x="5603874" y="4702436"/>
                  <a:pt x="5345990" y="4960320"/>
                  <a:pt x="5027874" y="4960320"/>
                </a:cubicBezTo>
                <a:lnTo>
                  <a:pt x="0" y="4960320"/>
                </a:lnTo>
                <a:close/>
                <a:moveTo>
                  <a:pt x="0" y="2538880"/>
                </a:moveTo>
                <a:lnTo>
                  <a:pt x="3999174" y="2538880"/>
                </a:lnTo>
                <a:cubicBezTo>
                  <a:pt x="4317290" y="2538880"/>
                  <a:pt x="4575174" y="2796764"/>
                  <a:pt x="4575174" y="3114880"/>
                </a:cubicBezTo>
                <a:cubicBezTo>
                  <a:pt x="4575174" y="3432996"/>
                  <a:pt x="4317290" y="3690880"/>
                  <a:pt x="3999174" y="3690880"/>
                </a:cubicBezTo>
                <a:lnTo>
                  <a:pt x="0" y="3690880"/>
                </a:lnTo>
                <a:close/>
                <a:moveTo>
                  <a:pt x="1" y="1269440"/>
                </a:moveTo>
                <a:lnTo>
                  <a:pt x="4608774" y="1269440"/>
                </a:lnTo>
                <a:cubicBezTo>
                  <a:pt x="4926890" y="1269440"/>
                  <a:pt x="5184774" y="1527324"/>
                  <a:pt x="5184774" y="1845440"/>
                </a:cubicBezTo>
                <a:cubicBezTo>
                  <a:pt x="5184774" y="2163556"/>
                  <a:pt x="4926890" y="2421440"/>
                  <a:pt x="4608774" y="2421440"/>
                </a:cubicBezTo>
                <a:lnTo>
                  <a:pt x="1" y="2421440"/>
                </a:lnTo>
                <a:close/>
                <a:moveTo>
                  <a:pt x="1" y="0"/>
                </a:moveTo>
                <a:lnTo>
                  <a:pt x="8161598" y="0"/>
                </a:lnTo>
                <a:cubicBezTo>
                  <a:pt x="8479714" y="0"/>
                  <a:pt x="8737598" y="257884"/>
                  <a:pt x="8737598" y="576000"/>
                </a:cubicBezTo>
                <a:cubicBezTo>
                  <a:pt x="8737598" y="894116"/>
                  <a:pt x="8479714" y="1152000"/>
                  <a:pt x="8161598" y="1152000"/>
                </a:cubicBezTo>
                <a:lnTo>
                  <a:pt x="1" y="11520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916496" y="3958029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explora</a:t>
            </a:r>
            <a:r>
              <a:rPr lang="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ç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ã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est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á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pr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ó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xima das principais estradas, caminhos-de-ferro e portos, o que facilita a distribui</a:t>
            </a:r>
            <a:r>
              <a:rPr lang="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ç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ã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e a log</a:t>
            </a:r>
            <a:r>
              <a:rPr lang="en-US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í</a:t>
            </a:r>
            <a:r>
              <a:rPr lang="en-US" altLang="de-DE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stica eficientes.</a:t>
            </a:r>
            <a:endParaRPr lang="en-US" altLang="de-DE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916496" y="3333939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de-DE" sz="2800" b="1" dirty="0">
                <a:solidFill>
                  <a:schemeClr val="accent1"/>
                </a:solidFill>
                <a:latin typeface="+mj-lt"/>
              </a:rPr>
              <a:t>Proximidade de</a:t>
            </a:r>
            <a:r>
              <a:rPr lang="de-DE" altLang="en-US" sz="2800" b="1" dirty="0">
                <a:solidFill>
                  <a:schemeClr val="accent1"/>
                </a:solidFill>
                <a:latin typeface="Calibri" panose="020F0502020204030204" charset="0"/>
              </a:rPr>
              <a:t> </a:t>
            </a:r>
            <a:r>
              <a:rPr lang="en-US" altLang="de-DE" sz="2800" b="1" dirty="0">
                <a:solidFill>
                  <a:schemeClr val="accent1"/>
                </a:solidFill>
                <a:latin typeface="+mj-lt"/>
              </a:rPr>
              <a:t>Infra-estruturas</a:t>
            </a:r>
            <a:endParaRPr lang="en-US" altLang="de-DE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25" y="272833"/>
            <a:ext cx="6946446" cy="986801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Área estruturada na margem de 2000 hectare</a:t>
            </a:r>
            <a:endParaRPr lang="en-US" spc="0" dirty="0">
              <a:latin typeface="+mj-lt"/>
            </a:endParaRPr>
          </a:p>
        </p:txBody>
      </p:sp>
      <p:pic>
        <p:nvPicPr>
          <p:cNvPr id="9" name="http://photo-static-api.fotomore.com/creative/vcg/veer/400/new/VCG41N531480994.jpg?uid=386&amp;timestamp=1685070879&amp;sign=638fe59e20d56783b78d4e80af2eb419" descr="G:\Meine Ablage\Negócios em África\Projectos Angola\MUNICÍPIO DE ÍCOLO E BENGO\Imagen de WhatsApp 2024-11-19 a las 00.43.45_6e581351.jpgImagen de WhatsApp 2024-11-19 a las 00.43.45_6e5813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4222" r="24222"/>
          <a:stretch>
            <a:fillRect/>
          </a:stretch>
        </p:blipFill>
        <p:spPr>
          <a:xfrm>
            <a:off x="7477402" y="0"/>
            <a:ext cx="47148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5" h="10800">
                <a:moveTo>
                  <a:pt x="2" y="5375"/>
                </a:moveTo>
                <a:cubicBezTo>
                  <a:pt x="-52" y="3149"/>
                  <a:pt x="1257" y="1045"/>
                  <a:pt x="2815" y="0"/>
                </a:cubicBezTo>
                <a:lnTo>
                  <a:pt x="7425" y="0"/>
                </a:lnTo>
                <a:lnTo>
                  <a:pt x="7425" y="10800"/>
                </a:lnTo>
                <a:lnTo>
                  <a:pt x="2888" y="10800"/>
                </a:lnTo>
                <a:cubicBezTo>
                  <a:pt x="1119" y="9677"/>
                  <a:pt x="-33" y="7429"/>
                  <a:pt x="2" y="537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747187" y="238445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fazenda está localizada em uma área estratégica, com acesso a recursos naturais e infraestrutura.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747187" y="2010948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Localização estratégica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690944" y="202367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747824" y="426278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Topografia favorável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690944" y="429205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746551" y="466555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terreno da fazenda apresenta uma topografia plana, facilitando o desenvolvimento de atividades agrícolas.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Área estruturada na margem de 2000 hectare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\Meine Ablage\Negócios em África\Projectos Angola\MUNICÍPIO DE ÍCOLO E BENGO\Imagen de WhatsApp 2024-11-19 a las 00.43.40_b697496d.jpgImagen de WhatsApp 2024-11-19 a las 00.43.40_b697496d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15670" r="15670"/>
          <a:stretch>
            <a:fillRect/>
          </a:stretch>
        </p:blipFill>
        <p:spPr>
          <a:xfrm>
            <a:off x="2734808" y="1695182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880225" y="3828415"/>
            <a:ext cx="4884420" cy="1252855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90000" lnSpcReduction="2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fazenda está próxima a importantes rodovias, permitindo fácil escoamento da produção.</a:t>
            </a:r>
            <a:endParaRPr lang="en-US" sz="2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978650" y="3256280"/>
            <a:ext cx="4785995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Proximidade a rodovias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4"/>
            <p:custDataLst>
              <p:tags r:id="rId1"/>
            </p:custDataLst>
          </p:nvPr>
        </p:nvSpPr>
        <p:spPr>
          <a:xfrm>
            <a:off x="1021079" y="2165350"/>
            <a:ext cx="8068945" cy="1018540"/>
          </a:xfrm>
        </p:spPr>
        <p:txBody>
          <a:bodyPr>
            <a:normAutofit fontScale="97500" lnSpcReduction="10000"/>
          </a:bodyPr>
          <a:lstStyle/>
          <a:p>
            <a:r>
              <a:rPr lang="en-US"/>
              <a:t>02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 idx="3"/>
            <p:custDataLst>
              <p:tags r:id="rId2"/>
            </p:custDataLst>
          </p:nvPr>
        </p:nvSpPr>
        <p:spPr>
          <a:xfrm>
            <a:off x="1021080" y="3378835"/>
            <a:ext cx="10077450" cy="2452370"/>
          </a:xfrm>
        </p:spPr>
        <p:txBody>
          <a:bodyPr/>
          <a:lstStyle/>
          <a:p>
            <a:r>
              <a:rPr lang="en-US" altLang="de-DE"/>
              <a:t>Animais</a:t>
            </a:r>
            <a:endParaRPr lang="en-US" altLang="de-DE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210 Bovinos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ÍPIO DE ÍCOLO E BENGO\Imagen de WhatsApp 2024-11-19 a las 00.43.46_7ddf3245.jpgImagen de WhatsApp 2024-11-19 a las 00.43.46_7ddf32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9946" b="299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MUNICÍPIO DE ÍCOLO E BENGO/Imagen de WhatsApp 2024-11-19 a las 00.43.46_8e1677d9.jpgImagen de WhatsApp 2024-11-19 a las 00.43.46_8e1677d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91" r="339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Variedade de ra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as de gado criadas para a produ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de carne e de leite.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Ra</a:t>
            </a:r>
            <a:r>
              <a:rPr lang="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ç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as diversas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Pastoreio rotativo eficiente para maximizar a utiliza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das pastagens.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Gest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ã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o da pastagem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Cuidados veterin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rios completos e programa de vacina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ã</a:t>
            </a:r>
            <a:r>
              <a:rPr lang="en-US" altLang="de-DE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para o gado.</a:t>
            </a:r>
            <a:endParaRPr lang="en-US" altLang="de-DE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Sa</a:t>
            </a:r>
            <a:r>
              <a:rPr lang="en-US" alt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ú</a:t>
            </a:r>
            <a:r>
              <a:rPr lang="en-US" altLang="de-DE" sz="2000" b="1" kern="0" dirty="0">
                <a:solidFill>
                  <a:schemeClr val="accent1"/>
                </a:solidFill>
                <a:latin typeface="+mj-lt"/>
                <a:sym typeface="+mn-ea"/>
              </a:rPr>
              <a:t>de do rebanho</a:t>
            </a:r>
            <a:endParaRPr lang="en-US" altLang="de-DE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ÍPIO DE ÍCOLO E BENGO\Imagen de WhatsApp 2024-11-19 a las 00.43.51_17a2bf5a.jpgImagen de WhatsApp 2024-11-19 a las 00.43.51_17a2bf5a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3578" b="33578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0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2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2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38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4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6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62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7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1"/>
</p:tagLst>
</file>

<file path=ppt/tags/tag174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1_1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Title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3481_1*b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Add description"/>
</p:tagLst>
</file>

<file path=ppt/tags/tag177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81_1*f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Name"/>
</p:tagLst>
</file>

<file path=ppt/tags/tag178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3.51669&quot;,&quot;top&quot;:&quot;87.15&quot;,&quot;width&quot;:&quot;559.85&quot;,&quot;height&quot;:&quot;365.7&quot;}"/>
  <p:tag name="KSO_WM_SLIDE_ID" val="custom20233481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LAYOUT" val="a_b_f"/>
  <p:tag name="KSO_WM_SLIDE_LAYOUT_CNT" val="1_1_1"/>
</p:tagLst>
</file>

<file path=ppt/tags/tag17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1_6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Contents "/>
  <p:tag name="KSO_WM_UNIT_TEXT_FILL_FORE_SCHEMECOLOR_INDEX" val="6"/>
  <p:tag name="KSO_WM_UNIT_USESOURCEFORMAT_APPLY" val="0"/>
</p:tagLst>
</file>

<file path=ppt/tags/tag1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46_6*l_h_i*1_1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1"/>
  <p:tag name="KSO_WM_UNIT_FILL_FORE_SCHEMECOLOR_INDEX" val="6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46_6*l_h_f*1_1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30246_6*l_h_i*1_1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46_6*l_h_i*1_2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2"/>
  <p:tag name="KSO_WM_UNIT_FILL_FORE_SCHEMECOLOR_INDEX" val="6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46_6*l_h_f*1_2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Title"/>
  <p:tag name="KSO_WM_UNIT_TEXT_FILL_FORE_SCHEMECOLOR_INDEX" val="13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30246_6*l_h_i*1_2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46_6*l_h_i*1_3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3"/>
  <p:tag name="KSO_WM_UNIT_FILL_FORE_SCHEMECOLOR_INDEX" val="6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46_6*l_h_f*1_3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30246_6*l_h_i*1_3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46_6*l_h_i*1_4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4"/>
  <p:tag name="KSO_WM_UNIT_FILL_FORE_SCHEMECOLOR_INDEX" val="6"/>
  <p:tag name="KSO_WM_UNIT_USESOURCEFORMAT_APPLY" val="0"/>
</p:tagLst>
</file>

<file path=ppt/tags/tag1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46_6*l_h_f*1_4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30246_6*l_h_i*1_4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0246_6*l_h_i*1_5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5"/>
  <p:tag name="KSO_WM_UNIT_FILL_FORE_SCHEMECOLOR_INDEX" val="6"/>
  <p:tag name="KSO_WM_UNIT_USESOURCEFORMAT_APPLY" val="0"/>
</p:tagLst>
</file>

<file path=ppt/tags/tag193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0246_6*l_h_f*1_5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4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30246_6*l_h_i*1_5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5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1"/>
  <p:tag name="KSO_WM_UNIT_ID" val="custom20230246_6*l_h_i*1_6_1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PRESET_TEXT" val="06"/>
  <p:tag name="KSO_WM_UNIT_FILL_FORE_SCHEMECOLOR_INDEX" val="6"/>
  <p:tag name="KSO_WM_UNIT_USESOURCEFORMAT_APPLY" val="0"/>
</p:tagLst>
</file>

<file path=ppt/tags/tag196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8999999761581421,&quot;transparency&quot;:0},{&quot;brightness&quot;:0,&quot;colorType&quot;:1,&quot;foreColorIndex&quot;:13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custom20230246_6*l_h_f*1_6_1"/>
  <p:tag name="KSO_WM_TEMPLATE_CATEGORY" val="custom"/>
  <p:tag name="KSO_WM_TEMPLATE_INDEX" val="20230246"/>
  <p:tag name="KSO_WM_UNIT_LAYERLEVEL" val="1_1_1"/>
  <p:tag name="KSO_WM_TAG_VERSION" val="3.0"/>
  <p:tag name="KSO_WM_UNIT_PRESET_TEXT" val="Title"/>
  <p:tag name="KSO_WM_UNIT_TEXT_FILL_FORE_SCHEMECOLOR_INDEX" val="13"/>
  <p:tag name="KSO_WM_UNIT_USESOURCEFORMAT_APPLY" val="0"/>
</p:tagLst>
</file>

<file path=ppt/tags/tag197.xml><?xml version="1.0" encoding="utf-8"?>
<p:tagLst xmlns:p="http://schemas.openxmlformats.org/presentationml/2006/main">
  <p:tag name="KSO_WM_DIAGRAM_MAX_ITEMCNT" val="8"/>
  <p:tag name="KSO_WM_DIAGRAM_MIN_ITEMCNT" val="2"/>
  <p:tag name="KSO_WM_DIAGRAM_VIRTUALLY_FRAME" val="{&quot;height&quot;:282.3500061035156,&quot;left&quot;:52.82501220703125,&quot;top&quot;:130.92499694824218,&quot;width&quot;:868.09997558593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custom20230246_6*l_h_i*1_6_2"/>
  <p:tag name="KSO_WM_TEMPLATE_CATEGORY" val="custom"/>
  <p:tag name="KSO_WM_TEMPLATE_INDEX" val="20230246"/>
  <p:tag name="KSO_WM_UNIT_LAYERLEVEL" val="1_1_1"/>
  <p:tag name="KSO_WM_TAG_VERSION" val="3.0"/>
  <p:tag name="KSO_WM_BEAUTIFY_FLAG" val="#wm#"/>
  <p:tag name="KSO_WM_UNIT_LINE_FORE_SCHEMECOLOR_INDEX" val="6"/>
  <p:tag name="KSO_WM_UNIT_USESOURCEFORMAT_APPLY" val="0"/>
</p:tagLst>
</file>

<file path=ppt/tags/tag198.xml><?xml version="1.0" encoding="utf-8"?>
<p:tagLst xmlns:p="http://schemas.openxmlformats.org/presentationml/2006/main">
  <p:tag name="KSO_WM_SPECIAL_SOURCE" val="bdnull"/>
  <p:tag name="KSO_WM_SLIDE_ID" val="custom20233481_6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1"/>
  <p:tag name="KSO_WM_SLIDE_LAYOUT" val="a_l"/>
  <p:tag name="KSO_WM_SLIDE_LAYOUT_CNT" val="1_1"/>
</p:tagLst>
</file>

<file path=ppt/tags/tag19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1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01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03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2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4"/>
  <p:tag name="KSO_WM_UNIT_ID" val="custom20238274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729*24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4_1*d*1"/>
  <p:tag name="KSO_WM_TEMPLATE_CATEGORY" val="custom"/>
  <p:tag name="KSO_WM_TEMPLATE_INDEX" val="20238274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left&quot;:544.5755842265933,&quot;top&quot;:262.50590628316087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left&quot;:544.5755842265933,&quot;top&quot;:262.50590628316087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4.544*311.64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74_1"/>
  <p:tag name="KSO_WM_SLIDE_ITEM_CNT" val="1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55"/>
  <p:tag name="KSO_WM_UNIT_ID" val="custom20238255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17.xml><?xml version="1.0" encoding="utf-8"?>
<p:tagLst xmlns:p="http://schemas.openxmlformats.org/presentationml/2006/main">
  <p:tag name="KSO_WM_UNIT_VALUE" val="1904*13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55_1*d*1"/>
  <p:tag name="KSO_WM_TEMPLATE_CATEGORY" val="custom"/>
  <p:tag name="KSO_WM_TEMPLATE_INDEX" val="20238255"/>
  <p:tag name="KSO_WM_UNIT_LAYERLEVEL" val="1"/>
  <p:tag name="KSO_WM_TAG_VERSION" val="3.0"/>
  <p:tag name="KSO_WM_BEAUTIFY_FLAG" val="#wm#"/>
  <p:tag name="KSO_WM_DIAGRAM_GROUP_CODE" val="l1-1"/>
  <p:tag name="KSO_WM_UNIT_LINE_FORE_SCHEMECOLOR_INDEX" val="13"/>
  <p:tag name="KSO_WM_UNIT_LINE_FILL_TYPE" val="2"/>
  <p:tag name="KSO_WM_UNIT_USESOURCEFORMAT_APPLY" val="0"/>
</p:tagLst>
</file>

<file path=ppt/tags/tag21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2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646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55_1"/>
  <p:tag name="KSO_WM_SLIDE_ITEM_CNT" val="3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7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left&quot;:525.0370078740158,&quot;top&quot;:171.40272359532636,&quot;width&quot;:401.312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1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left&quot;:525.0370078740158,&quot;top&quot;:171.40272359532636,&quot;width&quot;:401.312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1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81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31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2"/>
</p:tagLst>
</file>

<file path=ppt/tags/tag2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33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408.3996062992126,&quot;left&quot;:54.41282030481043,&quot;top&quot;:80.83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TEMPLATE_CATEGORY" val="custom"/>
  <p:tag name="KSO_WM_TEMPLATE_INDEX" val="2023348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472.83118110236217,&quot;left&quot;:54.41282030481043,&quot;top&quot;:16.4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2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6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3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265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2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left&quot;:54.701605224609374,&quot;top&quot;:338.399996948242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7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51_1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51_1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51_1*l_h_i*1_1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2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1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1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51_1*l_h_i*1_2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2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1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1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48"/>
  <p:tag name="KSO_WM_UNIT_ID" val="custom20238248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48_1*i*1"/>
  <p:tag name="KSO_WM_TEMPLATE_CATEGORY" val="custom"/>
  <p:tag name="KSO_WM_TEMPLATE_INDEX" val="20238248"/>
  <p:tag name="KSO_WM_UNIT_LAYERLEVEL" val="1"/>
  <p:tag name="KSO_WM_TAG_VERSION" val="3.0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BEAUTIFY_FLAG" val="#wm#"/>
  <p:tag name="KSO_WM_UNIT_VALUE" val="1032*12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48_1*d*1"/>
  <p:tag name="KSO_WM_TEMPLATE_CATEGORY" val="custom"/>
  <p:tag name="KSO_WM_TEMPLATE_INDEX" val="20238248"/>
  <p:tag name="KSO_WM_UNIT_LAYERLEVEL" val="1"/>
  <p:tag name="KSO_WM_TAG_VERSION" val="3.0"/>
  <p:tag name="KSO_WM_UNIT_LINE_FORE_SCHEMECOLOR_INDEX" val="1"/>
  <p:tag name="KSO_WM_UNIT_LINE_FILL_TYPE" val="2"/>
  <p:tag name="KSO_WM_UNIT_USESOURCEFORMAT_APPLY" val="0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TEMPLATE_SUBCATEGORY" val="0"/>
  <p:tag name="KSO_WM_TEMPLATE_MASTER_TYPE" val="0"/>
  <p:tag name="KSO_WM_TEMPLATE_COLOR_TYPE" val="0"/>
  <p:tag name="KSO_WM_SLIDE_INDEX" val="1"/>
  <p:tag name="KSO_WM_TAG_VERSION" val="3.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8146*111.6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SLIDE_ID" val="custom20238248_1"/>
  <p:tag name="KSO_WM_SLIDE_ITEM_CNT" val="3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235_1*a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VALUE" val="30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UNIT_VALUE" val="1903*18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35_1*d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35_1*i*1"/>
  <p:tag name="KSO_WM_TEMPLATE_CATEGORY" val="custom"/>
  <p:tag name="KSO_WM_TEMPLATE_INDEX" val="2023823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235_1*i*2"/>
  <p:tag name="KSO_WM_TEMPLATE_CATEGORY" val="custom"/>
  <p:tag name="KSO_WM_TEMPLATE_INDEX" val="20238235"/>
  <p:tag name="KSO_WM_UNIT_LAYERLEVEL" val="1"/>
  <p:tag name="KSO_WM_TAG_VERSION" val="3.0"/>
  <p:tag name="KSO_WM_UNIT_FILL_FORE_SCHEMECOLOR_INDEX" val="10"/>
  <p:tag name="KSO_WM_UNIT_TEXT_FILL_FORE_SCHEMECOLOR_INDEX" val="2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0_1*l_h_f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0_1*l_h_f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0_1*l_h_a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0_1*l_h_i*1_1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TEXT_FILL_FORE_SCHEMECOLOR_INDEX_BRIGHTNESS" val="0.15"/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0_1*l_h_i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30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377.1499938964844,&quot;width&quot;:36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0_1*l_h_a*1_2_1"/>
  <p:tag name="KSO_WM_TEMPLATE_CATEGORY" val="diagram"/>
  <p:tag name="KSO_WM_TEMPLATE_INDEX" val="20237920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SLIDE_ID" val="custom2023823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362.75*317.05"/>
  <p:tag name="KSO_WM_SLIDE_POSITION" val="54.45*169.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1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6"/>
  <p:tag name="KSO_WM_UNIT_ID" val="custom20238276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VALUE" val="1904*25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6_1*d*1"/>
  <p:tag name="KSO_WM_TEMPLATE_CATEGORY" val="custom"/>
  <p:tag name="KSO_WM_TEMPLATE_INDEX" val="20238276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1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5.9943*186.5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76_1"/>
  <p:tag name="KSO_WM_SLIDE_ITEM_CNT" val="1"/>
</p:tagLst>
</file>

<file path=ppt/tags/tag31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4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17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318.xml><?xml version="1.0" encoding="utf-8"?>
<p:tagLst xmlns:p="http://schemas.openxmlformats.org/presentationml/2006/main">
  <p:tag name="KSO_WM_TEMPLATE_CATEGORY" val="custom"/>
  <p:tag name="KSO_WM_TEMPLATE_INDEX" val="20238245"/>
</p:tagLst>
</file>

<file path=ppt/tags/tag31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5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21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37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4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2*l_h_f*1_1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4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2*l_h_a*1_1_1"/>
  <p:tag name="KSO_WM_TEMPLATE_CATEGORY" val="diagram"/>
  <p:tag name="KSO_WM_TEMPLATE_INDEX" val="20237953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2*l_h_f*1_2_1"/>
  <p:tag name="KSO_WM_TEMPLATE_CATEGORY" val="diagram"/>
  <p:tag name="KSO_WM_TEMPLATE_INDEX" val="20237953"/>
  <p:tag name="KSO_WM_UNIT_LAYERLEVEL" val="1_1_1"/>
  <p:tag name="KSO_WM_TAG_VERSION" val="3.0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4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13,&quot;left&quot;:88.85,&quot;top&quot;:219.62574955737495,&quot;width&quot;:408.10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2*l_h_a*1_2_1"/>
  <p:tag name="KSO_WM_TEMPLATE_CATEGORY" val="diagram"/>
  <p:tag name="KSO_WM_TEMPLATE_INDEX" val="20237953"/>
  <p:tag name="KSO_WM_UNIT_LAYERLEVEL" val="1_1_1"/>
  <p:tag name="KSO_WM_TAG_VERSION" val="3.0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1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345.xml><?xml version="1.0" encoding="utf-8"?>
<p:tagLst xmlns:p="http://schemas.openxmlformats.org/presentationml/2006/main">
  <p:tag name="KSO_WM_TEMPLATE_CATEGORY" val="custom"/>
  <p:tag name="KSO_WM_TEMPLATE_INDEX" val="20233481"/>
</p:tagLst>
</file>

<file path=ppt/tags/tag346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custom20233481_9*e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06"/>
</p:tagLst>
</file>

<file path=ppt/tags/tag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9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Your title here"/>
</p:tagLst>
</file>

<file path=ppt/tags/tag348.xml><?xml version="1.0" encoding="utf-8"?>
<p:tagLst xmlns:p="http://schemas.openxmlformats.org/presentationml/2006/main">
  <p:tag name="KSO_WM_SPECIAL_SOURCE" val="bdnull"/>
  <p:tag name="KSO_WM_SLIDE_CONTENT_AREA" val="{&quot;left&quot;:&quot;43.5&quot;,&quot;top&quot;:&quot;87.15&quot;,&quot;width&quot;:&quot;681.6&quot;,&quot;height&quot;:&quot;365.7&quot;}"/>
  <p:tag name="KSO_WM_SLIDE_ID" val="custom20233481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81"/>
  <p:tag name="KSO_WM_SLIDE_LAYOUT" val="a_e"/>
  <p:tag name="KSO_WM_SLIDE_LAYOUT_CNT" val="1_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62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1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63.xml><?xml version="1.0" encoding="utf-8"?>
<p:tagLst xmlns:p="http://schemas.openxmlformats.org/presentationml/2006/main">
  <p:tag name="KSO_WM_TEMPLATE_CATEGORY" val="custom"/>
  <p:tag name="KSO_WM_TEMPLATE_INDEX" val="20233481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81_11*a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THANK YOU"/>
</p:tagLst>
</file>

<file path=ppt/tags/tag365.xml><?xml version="1.0" encoding="utf-8"?>
<p:tagLst xmlns:p="http://schemas.openxmlformats.org/presentationml/2006/main">
  <p:tag name="KSO_WM_UNIT_SUBTYPE" val="b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81_11*f*1"/>
  <p:tag name="KSO_WM_TEMPLATE_CATEGORY" val="custom"/>
  <p:tag name="KSO_WM_TEMPLATE_INDEX" val="20233481"/>
  <p:tag name="KSO_WM_UNIT_LAYERLEVEL" val="1"/>
  <p:tag name="KSO_WM_TAG_VERSION" val="3.0"/>
  <p:tag name="KSO_WM_BEAUTIFY_FLAG" val="#wm#"/>
  <p:tag name="KSO_WM_UNIT_PRESET_TEXT" val="Name"/>
</p:tagLst>
</file>

<file path=ppt/tags/tag366.xml><?xml version="1.0" encoding="utf-8"?>
<p:tagLst xmlns:p="http://schemas.openxmlformats.org/presentationml/2006/main">
  <p:tag name="KSO_WM_SPECIAL_SOURCE" val="bdnull"/>
  <p:tag name="KSO_WM_SLIDE_CONTENT_AREA" val="{&quot;left&quot;:&quot;43.51669&quot;,&quot;top&quot;:&quot;87.15&quot;,&quot;width&quot;:&quot;559.85&quot;,&quot;height&quot;:&quot;365.7&quot;}"/>
  <p:tag name="KSO_WM_SLIDE_ID" val="custom20233481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3481"/>
  <p:tag name="KSO_WM_SLIDE_LAYOUT" val="a_f"/>
  <p:tag name="KSO_WM_SLIDE_LAYOUT_CNT" val="1_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5*i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5*i*2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6*i*1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6*i*2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7*i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7*i*2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10*i*1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10*i*2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1*f*4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自定义 16">
      <a:dk1>
        <a:srgbClr val="000000"/>
      </a:dk1>
      <a:lt1>
        <a:srgbClr val="FFFFFF"/>
      </a:lt1>
      <a:dk2>
        <a:srgbClr val="230B09"/>
      </a:dk2>
      <a:lt2>
        <a:srgbClr val="FEF4DF"/>
      </a:lt2>
      <a:accent1>
        <a:srgbClr val="FACA60"/>
      </a:accent1>
      <a:accent2>
        <a:srgbClr val="FD6E38"/>
      </a:accent2>
      <a:accent3>
        <a:srgbClr val="FBA550"/>
      </a:accent3>
      <a:accent4>
        <a:srgbClr val="FE986A"/>
      </a:accent4>
      <a:accent5>
        <a:srgbClr val="FE7F6A"/>
      </a:accent5>
      <a:accent6>
        <a:srgbClr val="FF4747"/>
      </a:accent6>
      <a:hlink>
        <a:srgbClr val="0563C1"/>
      </a:hlink>
      <a:folHlink>
        <a:srgbClr val="954D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5728</Words>
  <Application>WPS Presentation</Application>
  <PresentationFormat>Widescreen</PresentationFormat>
  <Paragraphs>268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27</vt:i4>
      </vt:variant>
    </vt:vector>
  </HeadingPairs>
  <TitlesOfParts>
    <vt:vector size="54" baseType="lpstr">
      <vt:lpstr>Arial</vt:lpstr>
      <vt:lpstr>SimSun</vt:lpstr>
      <vt:lpstr>Wingdings</vt:lpstr>
      <vt:lpstr>Wingdings</vt:lpstr>
      <vt:lpstr>Lato</vt:lpstr>
      <vt:lpstr>Segoe Print</vt:lpstr>
      <vt:lpstr>Manrope ExtraBold</vt:lpstr>
      <vt:lpstr>Microsoft YaHei</vt:lpstr>
      <vt:lpstr>Arial Unicode MS</vt:lpstr>
      <vt:lpstr>Calibri</vt:lpstr>
      <vt:lpstr>Calibri Light</vt:lpstr>
      <vt:lpstr>Bahnschrift SemiLight Condensed</vt:lpstr>
      <vt:lpstr>Berlin Sans FB</vt:lpstr>
      <vt:lpstr>Bahnschrift SemiBold</vt:lpstr>
      <vt:lpstr>Arial Narrow</vt:lpstr>
      <vt:lpstr>Algerian</vt:lpstr>
      <vt:lpstr>Arial Black</vt:lpstr>
      <vt:lpstr>Arial Nova</vt:lpstr>
      <vt:lpstr>Lato (Textkörper)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Fazenda de 6000 Hectares</vt:lpstr>
      <vt:lpstr>Contents </vt:lpstr>
      <vt:lpstr>Location</vt:lpstr>
      <vt:lpstr>Comuna do Cassoneca, Município de Ícolo e Bengo, Luanda</vt:lpstr>
      <vt:lpstr>Comuna do Cassoneca, Município de Ícolo e Bengo, Luanda</vt:lpstr>
      <vt:lpstr>Área estruturada na margem de 2000 hectare</vt:lpstr>
      <vt:lpstr>Área estruturada na margem de 2000 hectare</vt:lpstr>
      <vt:lpstr>Animals</vt:lpstr>
      <vt:lpstr>210 Bovinos</vt:lpstr>
      <vt:lpstr>200 Caprinos</vt:lpstr>
      <vt:lpstr>100 Ovinos</vt:lpstr>
      <vt:lpstr>Infrastructures</vt:lpstr>
      <vt:lpstr>2 Moradia T2 (Suítes)</vt:lpstr>
      <vt:lpstr>4 Moradia para os funcionários</vt:lpstr>
      <vt:lpstr>4 Moradia para os funcionários</vt:lpstr>
      <vt:lpstr>1 Moradia incluindo uma farmácia para cuidados dos animais</vt:lpstr>
      <vt:lpstr>1 Moradia incluindo uma farmácia para cuidados dos animais</vt:lpstr>
      <vt:lpstr>Slaughterhouse</vt:lpstr>
      <vt:lpstr>Matador com cada de conservação de carne com todos os materiais de abate</vt:lpstr>
      <vt:lpstr>Equipment</vt:lpstr>
      <vt:lpstr>3 Tratores com Casamba; Charrua, Alfaia de marca Marca Djon-Deeler, Newland</vt:lpstr>
      <vt:lpstr>1 Camião Damper, 1 Carrinha</vt:lpstr>
      <vt:lpstr>3 Transformar de potência de (200 à 500KVAS), 3 Geradores de (100 à 500KVAS)</vt:lpstr>
      <vt:lpstr>Renewable Energy</vt:lpstr>
      <vt:lpstr>100 Painéis solar, instalados em toda extensão da Fazenda</vt:lpstr>
      <vt:lpstr>5 Motobomba com instalados em toda extensão da Fazenda, incluindo o sistema de rega para pivô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Fazenda de 6000 Hectares</dc:title>
  <dc:creator>Benvindo Tambuila</dc:creator>
  <cp:lastModifiedBy>Benvindo Tambuila</cp:lastModifiedBy>
  <cp:revision>1</cp:revision>
  <dcterms:created xsi:type="dcterms:W3CDTF">2024-11-21T20:59:51Z</dcterms:created>
  <dcterms:modified xsi:type="dcterms:W3CDTF">2024-11-21T20:59:52Z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67F44A8C5B42424AB77747C6B55C0613_11</vt:lpwstr>
  </property>
  <property fmtid="{D5CDD505-2E9C-101B-9397-08002B2CF9AE}" pid="3" name="KSOProductBuildVer">
    <vt:lpwstr>1031-12.2.0.18911</vt:lpwstr>
  </property>
</Properties>
</file>