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</p:sldMasterIdLst>
  <p:notesMasterIdLst>
    <p:notesMasterId r:id="rId10"/>
  </p:notesMasterIdLst>
  <p:sldIdLst>
    <p:sldId id="257" r:id="rId9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image" Target="../media/image3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image" Target="../media/image2.png"/><Relationship Id="rId15" Type="http://schemas.openxmlformats.org/officeDocument/2006/relationships/tags" Target="../tags/tag13.xml"/><Relationship Id="rId14" Type="http://schemas.openxmlformats.org/officeDocument/2006/relationships/image" Target="../media/image1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8.xml"/><Relationship Id="rId19" Type="http://schemas.openxmlformats.org/officeDocument/2006/relationships/tags" Target="../tags/tag112.xml"/><Relationship Id="rId18" Type="http://schemas.openxmlformats.org/officeDocument/2006/relationships/image" Target="../media/image3.png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image" Target="../media/image2.png"/><Relationship Id="rId14" Type="http://schemas.openxmlformats.org/officeDocument/2006/relationships/tags" Target="../tags/tag109.xml"/><Relationship Id="rId13" Type="http://schemas.openxmlformats.org/officeDocument/2006/relationships/image" Target="../media/image1.png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/>
          <p:cNvSpPr txBox="1">
            <a:spLocks noGrp="1"/>
          </p:cNvSpPr>
          <p:nvPr>
            <p:ph type="title" idx="21" hasCustomPrompt="1"/>
            <p:custDataLst>
              <p:tags r:id="rId2"/>
            </p:custDataLst>
          </p:nvPr>
        </p:nvSpPr>
        <p:spPr>
          <a:xfrm>
            <a:off x="840105" y="771525"/>
            <a:ext cx="7044055" cy="2491105"/>
          </a:xfrm>
          <a:prstGeom prst="rect">
            <a:avLst/>
          </a:prstGeom>
          <a:noFill/>
        </p:spPr>
        <p:txBody>
          <a:bodyPr vert="horz" wrap="square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Your title here</a:t>
            </a:r>
            <a:endParaRPr dirty="0">
              <a:latin typeface="+mj-lt"/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3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6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任意多边形: 形状 4"/>
          <p:cNvSpPr/>
          <p:nvPr>
            <p:custDataLst>
              <p:tags r:id="rId7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圆: 空心 39"/>
          <p:cNvSpPr/>
          <p:nvPr>
            <p:custDataLst>
              <p:tags r:id="rId10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任意多边形: 形状 6"/>
          <p:cNvSpPr/>
          <p:nvPr>
            <p:custDataLst>
              <p:tags r:id="rId11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2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5" name="图片 14" descr="图片21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7" name="任意多边形 16"/>
          <p:cNvSpPr/>
          <p:nvPr>
            <p:custDataLst>
              <p:tags r:id="rId17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20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正文"/>
          <p:cNvSpPr txBox="1">
            <a:spLocks noGrp="1"/>
          </p:cNvSpPr>
          <p:nvPr>
            <p:ph type="body" idx="2" hasCustomPrompt="1"/>
            <p:custDataLst>
              <p:tags r:id="rId21"/>
            </p:custDataLst>
          </p:nvPr>
        </p:nvSpPr>
        <p:spPr>
          <a:xfrm>
            <a:off x="840105" y="3342640"/>
            <a:ext cx="4867275" cy="10864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en-US" sz="1200" b="0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2"/>
            </p:custDataLst>
          </p:nvPr>
        </p:nvSpPr>
        <p:spPr>
          <a:xfrm>
            <a:off x="804545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 hasCustomPrompt="1"/>
            <p:custDataLst>
              <p:tags r:id="rId4"/>
            </p:custDataLst>
          </p:nvPr>
        </p:nvSpPr>
        <p:spPr>
          <a:xfrm>
            <a:off x="608330" y="1490345"/>
            <a:ext cx="10969625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5"/>
          <p:cNvSpPr/>
          <p:nvPr>
            <p:custDataLst>
              <p:tags r:id="rId2"/>
            </p:custDataLst>
          </p:nvPr>
        </p:nvSpPr>
        <p:spPr>
          <a:xfrm>
            <a:off x="5177480" y="0"/>
            <a:ext cx="7014520" cy="6858000"/>
          </a:xfrm>
          <a:custGeom>
            <a:avLst/>
            <a:gdLst>
              <a:gd name="connsiteX0" fmla="*/ 1955318 w 7014520"/>
              <a:gd name="connsiteY0" fmla="*/ 0 h 6858000"/>
              <a:gd name="connsiteX1" fmla="*/ 7014520 w 7014520"/>
              <a:gd name="connsiteY1" fmla="*/ 0 h 6858000"/>
              <a:gd name="connsiteX2" fmla="*/ 7014520 w 7014520"/>
              <a:gd name="connsiteY2" fmla="*/ 6858000 h 6858000"/>
              <a:gd name="connsiteX3" fmla="*/ 1277802 w 7014520"/>
              <a:gd name="connsiteY3" fmla="*/ 6858000 h 6858000"/>
              <a:gd name="connsiteX4" fmla="*/ 1029914 w 7014520"/>
              <a:gd name="connsiteY4" fmla="*/ 6585255 h 6858000"/>
              <a:gd name="connsiteX5" fmla="*/ 0 w 7014520"/>
              <a:gd name="connsiteY5" fmla="*/ 3716338 h 6858000"/>
              <a:gd name="connsiteX6" fmla="*/ 1811682 w 7014520"/>
              <a:gd name="connsiteY6" fmla="*/ 102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520" h="6858000">
                <a:moveTo>
                  <a:pt x="1955318" y="0"/>
                </a:moveTo>
                <a:lnTo>
                  <a:pt x="7014520" y="0"/>
                </a:lnTo>
                <a:lnTo>
                  <a:pt x="7014520" y="6858000"/>
                </a:lnTo>
                <a:lnTo>
                  <a:pt x="1277802" y="6858000"/>
                </a:lnTo>
                <a:lnTo>
                  <a:pt x="1029914" y="6585255"/>
                </a:lnTo>
                <a:cubicBezTo>
                  <a:pt x="386505" y="5805623"/>
                  <a:pt x="0" y="4806118"/>
                  <a:pt x="0" y="3716338"/>
                </a:cubicBezTo>
                <a:cubicBezTo>
                  <a:pt x="0" y="2237352"/>
                  <a:pt x="711880" y="924635"/>
                  <a:pt x="1811682" y="10214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10681592" y="3716338"/>
            <a:ext cx="1271391" cy="1271391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9" name="文本框 6" hidden="1"/>
          <p:cNvSpPr txBox="1"/>
          <p:nvPr>
            <p:custDataLst>
              <p:tags r:id="rId4"/>
            </p:custDataLst>
          </p:nvPr>
        </p:nvSpPr>
        <p:spPr>
          <a:xfrm>
            <a:off x="6369915" y="2047558"/>
            <a:ext cx="1179195" cy="11988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  <a:latin typeface="+mj-lt"/>
              </a:rPr>
              <a:t>01</a:t>
            </a:r>
            <a:endParaRPr lang="en-US" sz="7200" dirty="0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+mj-lt"/>
            </a:endParaRPr>
          </a:p>
        </p:txBody>
      </p:sp>
      <p:sp>
        <p:nvSpPr>
          <p:cNvPr id="20" name="任意多边形: 形状 19"/>
          <p:cNvSpPr/>
          <p:nvPr>
            <p:custDataLst>
              <p:tags r:id="rId5"/>
            </p:custDataLst>
          </p:nvPr>
        </p:nvSpPr>
        <p:spPr>
          <a:xfrm>
            <a:off x="0" y="1"/>
            <a:ext cx="2416088" cy="1905783"/>
          </a:xfrm>
          <a:custGeom>
            <a:avLst/>
            <a:gdLst>
              <a:gd name="connsiteX0" fmla="*/ 0 w 2416088"/>
              <a:gd name="connsiteY0" fmla="*/ 0 h 1905783"/>
              <a:gd name="connsiteX1" fmla="*/ 2416088 w 2416088"/>
              <a:gd name="connsiteY1" fmla="*/ 0 h 1905783"/>
              <a:gd name="connsiteX2" fmla="*/ 2397212 w 2416088"/>
              <a:gd name="connsiteY2" fmla="*/ 36856 h 1905783"/>
              <a:gd name="connsiteX3" fmla="*/ 95039 w 2416088"/>
              <a:gd name="connsiteY3" fmla="*/ 1882283 h 1905783"/>
              <a:gd name="connsiteX4" fmla="*/ 0 w 2416088"/>
              <a:gd name="connsiteY4" fmla="*/ 1905783 h 19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088" h="1905783">
                <a:moveTo>
                  <a:pt x="0" y="0"/>
                </a:moveTo>
                <a:lnTo>
                  <a:pt x="2416088" y="0"/>
                </a:lnTo>
                <a:lnTo>
                  <a:pt x="2397212" y="36856"/>
                </a:lnTo>
                <a:cubicBezTo>
                  <a:pt x="1914362" y="925700"/>
                  <a:pt x="1087357" y="1600458"/>
                  <a:pt x="95039" y="1882283"/>
                </a:cubicBezTo>
                <a:lnTo>
                  <a:pt x="0" y="190578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1065927" y="2387643"/>
            <a:ext cx="381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: 空心 23" hidden="1"/>
          <p:cNvSpPr/>
          <p:nvPr>
            <p:custDataLst>
              <p:tags r:id="rId7"/>
            </p:custDataLst>
          </p:nvPr>
        </p:nvSpPr>
        <p:spPr>
          <a:xfrm>
            <a:off x="3540495" y="2596440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8"/>
            </p:custDataLst>
          </p:nvPr>
        </p:nvSpPr>
        <p:spPr>
          <a:xfrm>
            <a:off x="888365" y="629285"/>
            <a:ext cx="6568440" cy="1413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6" name="任意多边形: 形状 7"/>
          <p:cNvSpPr/>
          <p:nvPr>
            <p:custDataLst>
              <p:tags r:id="rId9"/>
            </p:custDataLst>
          </p:nvPr>
        </p:nvSpPr>
        <p:spPr>
          <a:xfrm>
            <a:off x="153" y="5145405"/>
            <a:ext cx="1729740" cy="1712595"/>
          </a:xfrm>
          <a:custGeom>
            <a:avLst/>
            <a:gdLst>
              <a:gd name="connsiteX0" fmla="*/ 0 w 2724"/>
              <a:gd name="connsiteY0" fmla="*/ 77 h 2697"/>
              <a:gd name="connsiteX1" fmla="*/ 33 w 2724"/>
              <a:gd name="connsiteY1" fmla="*/ 68 h 2697"/>
              <a:gd name="connsiteX2" fmla="*/ 571 w 2724"/>
              <a:gd name="connsiteY2" fmla="*/ 0 h 2697"/>
              <a:gd name="connsiteX3" fmla="*/ 2724 w 2724"/>
              <a:gd name="connsiteY3" fmla="*/ 2153 h 2697"/>
              <a:gd name="connsiteX4" fmla="*/ 2656 w 2724"/>
              <a:gd name="connsiteY4" fmla="*/ 2691 h 2697"/>
              <a:gd name="connsiteX5" fmla="*/ 2654 w 2724"/>
              <a:gd name="connsiteY5" fmla="*/ 2697 h 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" h="2697">
                <a:moveTo>
                  <a:pt x="0" y="77"/>
                </a:moveTo>
                <a:lnTo>
                  <a:pt x="33" y="68"/>
                </a:lnTo>
                <a:cubicBezTo>
                  <a:pt x="205" y="24"/>
                  <a:pt x="386" y="0"/>
                  <a:pt x="571" y="0"/>
                </a:cubicBezTo>
                <a:cubicBezTo>
                  <a:pt x="1760" y="0"/>
                  <a:pt x="2724" y="964"/>
                  <a:pt x="2724" y="2153"/>
                </a:cubicBezTo>
                <a:cubicBezTo>
                  <a:pt x="2724" y="2339"/>
                  <a:pt x="2700" y="2519"/>
                  <a:pt x="2656" y="2691"/>
                </a:cubicBezTo>
                <a:lnTo>
                  <a:pt x="2654" y="2697"/>
                </a:lnTo>
              </a:path>
            </a:pathLst>
          </a:custGeom>
          <a:noFill/>
          <a:ln>
            <a:gradFill>
              <a:gsLst>
                <a:gs pos="45000">
                  <a:schemeClr val="accent1">
                    <a:alpha val="65000"/>
                  </a:schemeClr>
                </a:gs>
                <a:gs pos="100000">
                  <a:schemeClr val="accent1">
                    <a:alpha val="30000"/>
                  </a:schemeClr>
                </a:gs>
                <a:gs pos="0">
                  <a:schemeClr val="accent1">
                    <a:alpha val="30000"/>
                  </a:schemeClr>
                </a:gs>
              </a:gsLst>
              <a:lin ang="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>
            <p:custDataLst>
              <p:tags r:id="rId2"/>
            </p:custDataLst>
          </p:nvPr>
        </p:nvSpPr>
        <p:spPr>
          <a:xfrm>
            <a:off x="8746758" y="3135129"/>
            <a:ext cx="587742" cy="587742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任意多边形: 形状 62"/>
          <p:cNvSpPr/>
          <p:nvPr>
            <p:custDataLst>
              <p:tags r:id="rId3"/>
            </p:custDataLst>
          </p:nvPr>
        </p:nvSpPr>
        <p:spPr>
          <a:xfrm>
            <a:off x="0" y="5159862"/>
            <a:ext cx="2777964" cy="1698139"/>
          </a:xfrm>
          <a:custGeom>
            <a:avLst/>
            <a:gdLst>
              <a:gd name="connsiteX0" fmla="*/ 0 w 2777964"/>
              <a:gd name="connsiteY0" fmla="*/ 0 h 1698139"/>
              <a:gd name="connsiteX1" fmla="*/ 123711 w 2777964"/>
              <a:gd name="connsiteY1" fmla="*/ 28552 h 1698139"/>
              <a:gd name="connsiteX2" fmla="*/ 2657270 w 2777964"/>
              <a:gd name="connsiteY2" fmla="*/ 1558805 h 1698139"/>
              <a:gd name="connsiteX3" fmla="*/ 2777964 w 2777964"/>
              <a:gd name="connsiteY3" fmla="*/ 1698139 h 1698139"/>
              <a:gd name="connsiteX4" fmla="*/ 0 w 2777964"/>
              <a:gd name="connsiteY4" fmla="*/ 1698139 h 169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964" h="1698139">
                <a:moveTo>
                  <a:pt x="0" y="0"/>
                </a:moveTo>
                <a:lnTo>
                  <a:pt x="123711" y="28552"/>
                </a:lnTo>
                <a:cubicBezTo>
                  <a:pt x="1114347" y="283430"/>
                  <a:pt x="1990034" y="824684"/>
                  <a:pt x="2657270" y="1558805"/>
                </a:cubicBezTo>
                <a:lnTo>
                  <a:pt x="2777964" y="1698139"/>
                </a:lnTo>
                <a:lnTo>
                  <a:pt x="0" y="16981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1" name="任意多边形: 形状 50"/>
          <p:cNvSpPr/>
          <p:nvPr>
            <p:custDataLst>
              <p:tags r:id="rId4"/>
            </p:custDataLst>
          </p:nvPr>
        </p:nvSpPr>
        <p:spPr>
          <a:xfrm>
            <a:off x="10234541" y="5115591"/>
            <a:ext cx="1957459" cy="1742409"/>
          </a:xfrm>
          <a:custGeom>
            <a:avLst/>
            <a:gdLst>
              <a:gd name="connsiteX0" fmla="*/ 1957459 w 1957459"/>
              <a:gd name="connsiteY0" fmla="*/ 0 h 1742409"/>
              <a:gd name="connsiteX1" fmla="*/ 1957459 w 1957459"/>
              <a:gd name="connsiteY1" fmla="*/ 1742409 h 1742409"/>
              <a:gd name="connsiteX2" fmla="*/ 0 w 1957459"/>
              <a:gd name="connsiteY2" fmla="*/ 1742409 h 1742409"/>
              <a:gd name="connsiteX3" fmla="*/ 25628 w 1957459"/>
              <a:gd name="connsiteY3" fmla="*/ 1574488 h 1742409"/>
              <a:gd name="connsiteX4" fmla="*/ 1957459 w 1957459"/>
              <a:gd name="connsiteY4" fmla="*/ 0 h 17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459" h="1742409">
                <a:moveTo>
                  <a:pt x="1957459" y="0"/>
                </a:moveTo>
                <a:lnTo>
                  <a:pt x="1957459" y="1742409"/>
                </a:lnTo>
                <a:lnTo>
                  <a:pt x="0" y="1742409"/>
                </a:lnTo>
                <a:lnTo>
                  <a:pt x="25628" y="1574488"/>
                </a:lnTo>
                <a:cubicBezTo>
                  <a:pt x="209500" y="675930"/>
                  <a:pt x="1004544" y="0"/>
                  <a:pt x="195745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"/>
            </p:custDataLst>
          </p:nvPr>
        </p:nvSpPr>
        <p:spPr>
          <a:xfrm>
            <a:off x="9877249" y="0"/>
            <a:ext cx="2314575" cy="1779270"/>
          </a:xfrm>
          <a:custGeom>
            <a:avLst/>
            <a:gdLst>
              <a:gd name="connsiteX0" fmla="*/ 3645 w 3645"/>
              <a:gd name="connsiteY0" fmla="*/ 2802 h 2802"/>
              <a:gd name="connsiteX1" fmla="*/ 3426 w 3645"/>
              <a:gd name="connsiteY1" fmla="*/ 2763 h 2802"/>
              <a:gd name="connsiteX2" fmla="*/ 165 w 3645"/>
              <a:gd name="connsiteY2" fmla="*/ 343 h 2802"/>
              <a:gd name="connsiteX3" fmla="*/ 0 w 3645"/>
              <a:gd name="connsiteY3" fmla="*/ 0 h 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" h="2802">
                <a:moveTo>
                  <a:pt x="3645" y="2802"/>
                </a:moveTo>
                <a:lnTo>
                  <a:pt x="3426" y="2763"/>
                </a:lnTo>
                <a:cubicBezTo>
                  <a:pt x="2017" y="2475"/>
                  <a:pt x="832" y="1570"/>
                  <a:pt x="165" y="34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9920749" y="328049"/>
            <a:ext cx="442452" cy="442452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35" name="任意多边形: 形状 34"/>
          <p:cNvSpPr/>
          <p:nvPr>
            <p:custDataLst>
              <p:tags r:id="rId7"/>
            </p:custDataLst>
          </p:nvPr>
        </p:nvSpPr>
        <p:spPr>
          <a:xfrm flipH="1">
            <a:off x="1042183" y="6308725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11568113" y="1484313"/>
            <a:ext cx="293227" cy="29322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5" name="任意多边形: 形状 54"/>
          <p:cNvSpPr/>
          <p:nvPr>
            <p:custDataLst>
              <p:tags r:id="rId9"/>
            </p:custDataLst>
          </p:nvPr>
        </p:nvSpPr>
        <p:spPr>
          <a:xfrm>
            <a:off x="0" y="0"/>
            <a:ext cx="2044125" cy="1484314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4125" h="1484314">
                <a:moveTo>
                  <a:pt x="1518801" y="0"/>
                </a:moveTo>
                <a:lnTo>
                  <a:pt x="2044125" y="0"/>
                </a:lnTo>
                <a:lnTo>
                  <a:pt x="2039461" y="30566"/>
                </a:lnTo>
                <a:cubicBezTo>
                  <a:pt x="1869689" y="860219"/>
                  <a:pt x="1135614" y="1484314"/>
                  <a:pt x="255772" y="1484314"/>
                </a:cubicBezTo>
                <a:cubicBezTo>
                  <a:pt x="192926" y="1484314"/>
                  <a:pt x="130824" y="1481130"/>
                  <a:pt x="69618" y="1474914"/>
                </a:cubicBezTo>
                <a:lnTo>
                  <a:pt x="0" y="1464289"/>
                </a:lnTo>
                <a:lnTo>
                  <a:pt x="0" y="946563"/>
                </a:lnTo>
                <a:lnTo>
                  <a:pt x="122005" y="965184"/>
                </a:lnTo>
                <a:cubicBezTo>
                  <a:pt x="165986" y="969650"/>
                  <a:pt x="210612" y="971938"/>
                  <a:pt x="255771" y="971938"/>
                </a:cubicBezTo>
                <a:cubicBezTo>
                  <a:pt x="842847" y="971938"/>
                  <a:pt x="1339608" y="585254"/>
                  <a:pt x="1505254" y="52685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8" name="圆: 空心 47"/>
          <p:cNvSpPr/>
          <p:nvPr>
            <p:custDataLst>
              <p:tags r:id="rId10"/>
            </p:custDataLst>
          </p:nvPr>
        </p:nvSpPr>
        <p:spPr>
          <a:xfrm>
            <a:off x="10398495" y="5928897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9" name="圆: 空心 48"/>
          <p:cNvSpPr/>
          <p:nvPr>
            <p:custDataLst>
              <p:tags r:id="rId11"/>
            </p:custDataLst>
          </p:nvPr>
        </p:nvSpPr>
        <p:spPr>
          <a:xfrm>
            <a:off x="1102095" y="359361"/>
            <a:ext cx="379828" cy="379828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椭圆 59"/>
          <p:cNvSpPr/>
          <p:nvPr>
            <p:custDataLst>
              <p:tags r:id="rId12"/>
            </p:custDataLst>
          </p:nvPr>
        </p:nvSpPr>
        <p:spPr>
          <a:xfrm flipH="1">
            <a:off x="726758" y="4695825"/>
            <a:ext cx="590550" cy="590550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2514600" y="1515110"/>
            <a:ext cx="7305040" cy="1745615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1500" b="1" i="0" u="none" strike="noStrike" kern="1200" cap="none" spc="0" normalizeH="0" baseline="0" noProof="1">
                <a:ln w="9525">
                  <a:solidFill>
                    <a:schemeClr val="accent1"/>
                  </a:solidFill>
                </a:ln>
                <a:noFill/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1684655" y="3261360"/>
            <a:ext cx="8844915" cy="2823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5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2352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 hasCustomPrompt="1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608400" y="1418405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95960" y="1301750"/>
            <a:ext cx="10799088" cy="4000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7"/>
          <p:cNvSpPr/>
          <p:nvPr>
            <p:custDataLst>
              <p:tags r:id="rId2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3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4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任意多边形: 形状 4"/>
          <p:cNvSpPr/>
          <p:nvPr>
            <p:custDataLst>
              <p:tags r:id="rId6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8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0" name="圆: 空心 39"/>
          <p:cNvSpPr/>
          <p:nvPr>
            <p:custDataLst>
              <p:tags r:id="rId9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2" name="任意多边形: 形状 6"/>
          <p:cNvSpPr/>
          <p:nvPr>
            <p:custDataLst>
              <p:tags r:id="rId10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0" name="图片 9" descr="图片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1" name="任意多边形 10"/>
          <p:cNvSpPr/>
          <p:nvPr>
            <p:custDataLst>
              <p:tags r:id="rId16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33584" t="1149" r="46722" b="37083"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19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20"/>
            </p:custDataLst>
          </p:nvPr>
        </p:nvSpPr>
        <p:spPr>
          <a:xfrm>
            <a:off x="805180" y="800735"/>
            <a:ext cx="7487285" cy="26282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1"/>
            </p:custDataLst>
          </p:nvPr>
        </p:nvSpPr>
        <p:spPr>
          <a:xfrm>
            <a:off x="875030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Haga clic para añadir el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Haga clic para añadir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9.xml"/><Relationship Id="rId4" Type="http://schemas.openxmlformats.org/officeDocument/2006/relationships/image" Target="../media/image4.jpe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image" Target="../media/image12.jpeg"/><Relationship Id="rId6" Type="http://schemas.openxmlformats.org/officeDocument/2006/relationships/tags" Target="../tags/tag276.xml"/><Relationship Id="rId5" Type="http://schemas.openxmlformats.org/officeDocument/2006/relationships/image" Target="../media/image6.jpeg"/><Relationship Id="rId4" Type="http://schemas.openxmlformats.org/officeDocument/2006/relationships/tags" Target="../tags/tag275.xml"/><Relationship Id="rId3" Type="http://schemas.openxmlformats.org/officeDocument/2006/relationships/image" Target="../media/image11.jpeg"/><Relationship Id="rId2" Type="http://schemas.openxmlformats.org/officeDocument/2006/relationships/tags" Target="../tags/tag27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image" Target="../media/image13.jpe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image" Target="../media/image4.jpeg"/><Relationship Id="rId4" Type="http://schemas.openxmlformats.org/officeDocument/2006/relationships/tags" Target="../tags/tag302.xml"/><Relationship Id="rId3" Type="http://schemas.openxmlformats.org/officeDocument/2006/relationships/image" Target="../media/image14.jpeg"/><Relationship Id="rId2" Type="http://schemas.openxmlformats.org/officeDocument/2006/relationships/tags" Target="../tags/tag301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13.xml"/><Relationship Id="rId16" Type="http://schemas.openxmlformats.org/officeDocument/2006/relationships/image" Target="../media/image15.jpeg"/><Relationship Id="rId15" Type="http://schemas.openxmlformats.org/officeDocument/2006/relationships/tags" Target="../tags/tag312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3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7.jpeg"/><Relationship Id="rId2" Type="http://schemas.openxmlformats.org/officeDocument/2006/relationships/tags" Target="../tags/tag315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image" Target="../media/image18.jpeg"/><Relationship Id="rId6" Type="http://schemas.openxmlformats.org/officeDocument/2006/relationships/tags" Target="../tags/tag331.xml"/><Relationship Id="rId5" Type="http://schemas.openxmlformats.org/officeDocument/2006/relationships/image" Target="../media/image17.jpeg"/><Relationship Id="rId4" Type="http://schemas.openxmlformats.org/officeDocument/2006/relationships/tags" Target="../tags/tag330.xml"/><Relationship Id="rId3" Type="http://schemas.openxmlformats.org/officeDocument/2006/relationships/image" Target="../media/image16.jpeg"/><Relationship Id="rId2" Type="http://schemas.openxmlformats.org/officeDocument/2006/relationships/tags" Target="../tags/tag32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tags" Target="../tags/tag3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5.jpeg"/><Relationship Id="rId4" Type="http://schemas.openxmlformats.org/officeDocument/2006/relationships/tags" Target="../tags/tag345.xml"/><Relationship Id="rId3" Type="http://schemas.openxmlformats.org/officeDocument/2006/relationships/image" Target="../media/image19.jpeg"/><Relationship Id="rId2" Type="http://schemas.openxmlformats.org/officeDocument/2006/relationships/tags" Target="../tags/tag344.xml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56.xml"/><Relationship Id="rId16" Type="http://schemas.openxmlformats.org/officeDocument/2006/relationships/image" Target="../media/image12.jpeg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image" Target="../media/image18.jpe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tags" Target="../tags/tag36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image" Target="../media/image11.jpeg"/><Relationship Id="rId6" Type="http://schemas.openxmlformats.org/officeDocument/2006/relationships/tags" Target="../tags/tag373.xml"/><Relationship Id="rId5" Type="http://schemas.openxmlformats.org/officeDocument/2006/relationships/image" Target="../media/image9.jpeg"/><Relationship Id="rId4" Type="http://schemas.openxmlformats.org/officeDocument/2006/relationships/tags" Target="../tags/tag372.xml"/><Relationship Id="rId3" Type="http://schemas.openxmlformats.org/officeDocument/2006/relationships/image" Target="../media/image7.jpeg"/><Relationship Id="rId2" Type="http://schemas.openxmlformats.org/officeDocument/2006/relationships/tags" Target="../tags/tag371.xml"/><Relationship Id="rId19" Type="http://schemas.openxmlformats.org/officeDocument/2006/relationships/notesSlide" Target="../notesSlides/notesSlide14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7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20.jpe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image" Target="../media/image6.jpeg"/><Relationship Id="rId4" Type="http://schemas.openxmlformats.org/officeDocument/2006/relationships/tags" Target="../tags/tag399.xml"/><Relationship Id="rId3" Type="http://schemas.openxmlformats.org/officeDocument/2006/relationships/image" Target="../media/image14.jpeg"/><Relationship Id="rId2" Type="http://schemas.openxmlformats.org/officeDocument/2006/relationships/tags" Target="../tags/tag398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410.xml"/><Relationship Id="rId16" Type="http://schemas.openxmlformats.org/officeDocument/2006/relationships/image" Target="../media/image20.jpeg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tags" Target="../tags/tag39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image" Target="../media/image23.jpeg"/><Relationship Id="rId6" Type="http://schemas.openxmlformats.org/officeDocument/2006/relationships/tags" Target="../tags/tag418.xml"/><Relationship Id="rId5" Type="http://schemas.openxmlformats.org/officeDocument/2006/relationships/image" Target="../media/image22.jpeg"/><Relationship Id="rId4" Type="http://schemas.openxmlformats.org/officeDocument/2006/relationships/tags" Target="../tags/tag417.xml"/><Relationship Id="rId3" Type="http://schemas.openxmlformats.org/officeDocument/2006/relationships/image" Target="../media/image21.jpeg"/><Relationship Id="rId2" Type="http://schemas.openxmlformats.org/officeDocument/2006/relationships/tags" Target="../tags/tag416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image" Target="../media/image24.jpe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440.xml"/><Relationship Id="rId1" Type="http://schemas.openxmlformats.org/officeDocument/2006/relationships/tags" Target="../tags/tag43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image" Target="../media/image7.jpeg"/><Relationship Id="rId6" Type="http://schemas.openxmlformats.org/officeDocument/2006/relationships/tags" Target="../tags/tag444.xml"/><Relationship Id="rId5" Type="http://schemas.openxmlformats.org/officeDocument/2006/relationships/image" Target="../media/image15.jpeg"/><Relationship Id="rId4" Type="http://schemas.openxmlformats.org/officeDocument/2006/relationships/tags" Target="../tags/tag443.xml"/><Relationship Id="rId3" Type="http://schemas.openxmlformats.org/officeDocument/2006/relationships/image" Target="../media/image10.jpeg"/><Relationship Id="rId2" Type="http://schemas.openxmlformats.org/officeDocument/2006/relationships/tags" Target="../tags/tag442.xml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54.xml"/><Relationship Id="rId16" Type="http://schemas.openxmlformats.org/officeDocument/2006/relationships/tags" Target="../tags/tag453.xml"/><Relationship Id="rId15" Type="http://schemas.openxmlformats.org/officeDocument/2006/relationships/tags" Target="../tags/tag452.xml"/><Relationship Id="rId14" Type="http://schemas.openxmlformats.org/officeDocument/2006/relationships/tags" Target="../tags/tag451.xml"/><Relationship Id="rId13" Type="http://schemas.openxmlformats.org/officeDocument/2006/relationships/tags" Target="../tags/tag450.xml"/><Relationship Id="rId12" Type="http://schemas.openxmlformats.org/officeDocument/2006/relationships/tags" Target="../tags/tag44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tags" Target="../tags/tag44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image" Target="../media/image5.jpeg"/><Relationship Id="rId4" Type="http://schemas.openxmlformats.org/officeDocument/2006/relationships/tags" Target="../tags/tag215.xml"/><Relationship Id="rId3" Type="http://schemas.openxmlformats.org/officeDocument/2006/relationships/image" Target="../media/image4.jpeg"/><Relationship Id="rId2" Type="http://schemas.openxmlformats.org/officeDocument/2006/relationships/tags" Target="../tags/tag214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26.xml"/><Relationship Id="rId16" Type="http://schemas.openxmlformats.org/officeDocument/2006/relationships/image" Target="../media/image6.jpeg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image" Target="../media/image7.jpe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10.jpeg"/><Relationship Id="rId6" Type="http://schemas.openxmlformats.org/officeDocument/2006/relationships/tags" Target="../tags/tag243.xml"/><Relationship Id="rId5" Type="http://schemas.openxmlformats.org/officeDocument/2006/relationships/image" Target="../media/image9.jpeg"/><Relationship Id="rId4" Type="http://schemas.openxmlformats.org/officeDocument/2006/relationships/tags" Target="../tags/tag242.xml"/><Relationship Id="rId3" Type="http://schemas.openxmlformats.org/officeDocument/2006/relationships/image" Target="../media/image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image" Target="../media/image4.jpeg"/><Relationship Id="rId2" Type="http://schemas.openxmlformats.org/officeDocument/2006/relationships/tags" Target="../tags/tag258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265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8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21"/>
            <p:custDataLst>
              <p:tags r:id="rId1"/>
            </p:custDataLst>
          </p:nvPr>
        </p:nvSpPr>
        <p:spPr>
          <a:xfrm>
            <a:off x="426085" y="235585"/>
            <a:ext cx="5393690" cy="2602865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Complejo comercial e industrial en venta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840105" y="3342640"/>
            <a:ext cx="4867275" cy="1086485"/>
          </a:xfrm>
        </p:spPr>
        <p:txBody>
          <a:bodyPr/>
          <a:lstStyle/>
          <a:p>
            <a:r>
              <a:rPr lang="de-DE" altLang="en-US" sz="1800">
                <a:latin typeface="Calibri" panose="020F0502020204030204" charset="0"/>
              </a:rPr>
              <a:t>Continental Capital Connect</a:t>
            </a:r>
            <a:endParaRPr lang="de-DE" altLang="en-US" sz="1800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04545" y="4596765"/>
            <a:ext cx="1943735" cy="523240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4" name="Picture 3" descr="IMG-20241122-WA00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75" y="1016000"/>
            <a:ext cx="6229350" cy="5664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Amplias instalaciones</a:t>
            </a:r>
            <a:endParaRPr lang="zh-CN" altLang="en-US"/>
          </a:p>
          <a:p>
            <a:pPr lvl="1"/>
            <a:r>
              <a:rPr lang="zh-CN" altLang="en-US"/>
              <a:t>Amplias naves con gran espacio de almacenamiento.</a:t>
            </a:r>
            <a:endParaRPr lang="zh-CN" altLang="en-US"/>
          </a:p>
          <a:p>
            <a:r>
              <a:rPr lang="zh-CN" altLang="en-US"/>
              <a:t>Infraestructuras modernas</a:t>
            </a:r>
            <a:endParaRPr lang="zh-CN" altLang="en-US"/>
          </a:p>
          <a:p>
            <a:pPr lvl="1"/>
            <a:r>
              <a:rPr lang="zh-CN" altLang="en-US"/>
              <a:t>Capacidades avanzadas de logística y distribución.</a:t>
            </a:r>
            <a:endParaRPr lang="zh-CN" altLang="en-US"/>
          </a:p>
          <a:p>
            <a:r>
              <a:rPr lang="zh-CN" altLang="en-US"/>
              <a:t>Diseños flexibles</a:t>
            </a:r>
            <a:endParaRPr lang="zh-CN" altLang="en-US"/>
          </a:p>
          <a:p>
            <a:pPr lvl="1"/>
            <a:r>
              <a:rPr lang="zh-CN" altLang="en-US"/>
              <a:t>Planos personalizables que se adaptan a diversas necesidades.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Almacenes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Oficinas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45" r="945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3785" b="1378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Planos flexibles para adaptarse a las distintas necesidades de las empresas.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Amplias distribuciones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Plazas de aparcamiento exclusivas para inquilinos y visitantes.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Amplio aparcamiento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Cafetería, gimnasio y salas de conferencias.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Comodidades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Supermercado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Complexo Comercial e Industrial Luanda\mercado da via.jpgmercado da via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7897" b="27897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Amplia superficie para operaciones minoristas.</a:t>
            </a:r>
            <a:endParaRPr lang="en-US" sz="16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Amplia distribución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Cómodo aparcamiento para clientes.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Amplio aparcamiento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Edificio bien mantenido con servicios públicos actualizados.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Instalaciones modernas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Carnicería y Restaurante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Cocina comercial y carnicería totalmente equipadas.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Amplias instalaciones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Aparcamiento exclusivo con capacidad para 50 vehículos.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Amplio aparcamiento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en un distrito comercial de mucho tráfico.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Ubicación privilegiada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94" r="23794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Alojamiento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Amplio espacio disponible para oficinas y almacenes.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Amplias instalaciones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Planos personalizables para adaptarse a las necesidades de la empresa.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Disposición flexible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Fácil acceso a las principales rutas de transporte.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Ubicación práctica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Principales ventajas para los inversores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Crecimiento regional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tax benefits.jpgtax benefit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093" r="4093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2488" b="2488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1468" r="2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Rápido crecimiento de la población y la actividad económica en la región.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Mercado en expansión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Ventajas fiscales y ayudas públicas al desarrollo comercial.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875" y="4777105"/>
            <a:ext cx="263969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Incentivos atractivos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Proximidad a los principales centros de transporte y canales de distribución.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Ubicación estratégica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Instalaciones llave en mano</a:t>
            </a:r>
            <a:endParaRPr lang="zh-CN" altLang="en-US"/>
          </a:p>
          <a:p>
            <a:pPr lvl="1"/>
            <a:r>
              <a:rPr lang="zh-CN" altLang="en-US"/>
              <a:t>Espacios comerciales e industriales totalmente equipados y listos para su ocupación.</a:t>
            </a:r>
            <a:endParaRPr lang="zh-CN" altLang="en-US"/>
          </a:p>
          <a:p>
            <a:r>
              <a:rPr lang="zh-CN" altLang="en-US"/>
              <a:t>Servicios fiables</a:t>
            </a:r>
            <a:endParaRPr lang="zh-CN" altLang="en-US"/>
          </a:p>
          <a:p>
            <a:pPr lvl="1"/>
            <a:r>
              <a:rPr lang="zh-CN" altLang="en-US"/>
              <a:t>Acceso a servicios básicos como electricidad, agua e Internet de alta velocidad.</a:t>
            </a:r>
            <a:endParaRPr lang="zh-CN" altLang="en-US"/>
          </a:p>
          <a:p>
            <a:r>
              <a:rPr lang="zh-CN" altLang="en-US"/>
              <a:t>Ubicación práctica</a:t>
            </a:r>
            <a:endParaRPr lang="zh-CN" altLang="en-US"/>
          </a:p>
          <a:p>
            <a:pPr lvl="1"/>
            <a:r>
              <a:rPr lang="zh-CN" altLang="en-US"/>
              <a:t>Posición estratégica cerca de los principales nudos de transporte y centros urbanos.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Infraestructura completa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Entrada inmediata en el mercado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mercado da via jazz club.jpgmercado da via jazz club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4011" b="3401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4538248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Instalaciones totalmente equipadas para su uso inmediato.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Operaciones llave en mano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Acceso a una red de clientes existente.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Base de clientes establecida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Inmueble de primera con excelente conectividad.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Ubicación estratégica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21740" b="21740"/>
          <a:stretch>
            <a:fillRect/>
          </a:stretch>
        </p:blipFill>
        <p:spPr>
          <a:xfrm>
            <a:off x="391351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Descripción de la propiedad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888365" y="629285"/>
            <a:ext cx="6568440" cy="1413510"/>
          </a:xfrm>
        </p:spPr>
        <p:txBody>
          <a:bodyPr/>
          <a:lstStyle/>
          <a:p>
            <a:r>
              <a:rPr lang="en-US"/>
              <a:t>Contenido </a:t>
            </a:r>
            <a:endParaRPr lang="en-US"/>
          </a:p>
        </p:txBody>
      </p:sp>
      <p:sp>
        <p:nvSpPr>
          <p:cNvPr id="3" name="矩形: 圆角 4"/>
          <p:cNvSpPr/>
          <p:nvPr>
            <p:custDataLst>
              <p:tags r:id="rId2"/>
            </p:custDataLst>
          </p:nvPr>
        </p:nvSpPr>
        <p:spPr>
          <a:xfrm>
            <a:off x="441325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5" name="序号"/>
          <p:cNvSpPr txBox="1"/>
          <p:nvPr>
            <p:custDataLst>
              <p:tags r:id="rId3"/>
            </p:custDataLst>
          </p:nvPr>
        </p:nvSpPr>
        <p:spPr>
          <a:xfrm>
            <a:off x="6118225" y="1151255"/>
            <a:ext cx="1779905" cy="155003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01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16" name="标题"/>
          <p:cNvSpPr txBox="1"/>
          <p:nvPr>
            <p:custDataLst>
              <p:tags r:id="rId4"/>
            </p:custDataLst>
          </p:nvPr>
        </p:nvSpPr>
        <p:spPr>
          <a:xfrm>
            <a:off x="463613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Aspectos destacados de la propiedad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矩形: 圆角 4"/>
          <p:cNvSpPr/>
          <p:nvPr>
            <p:custDataLst>
              <p:tags r:id="rId5"/>
            </p:custDataLst>
          </p:nvPr>
        </p:nvSpPr>
        <p:spPr>
          <a:xfrm>
            <a:off x="803656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序号"/>
          <p:cNvSpPr txBox="1"/>
          <p:nvPr>
            <p:custDataLst>
              <p:tags r:id="rId6"/>
            </p:custDataLst>
          </p:nvPr>
        </p:nvSpPr>
        <p:spPr>
          <a:xfrm>
            <a:off x="9741535" y="136461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02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26" name="标题"/>
          <p:cNvSpPr txBox="1"/>
          <p:nvPr>
            <p:custDataLst>
              <p:tags r:id="rId7"/>
            </p:custDataLst>
          </p:nvPr>
        </p:nvSpPr>
        <p:spPr>
          <a:xfrm>
            <a:off x="825817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Detalles de la propiedad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28" name="矩形: 圆角 4"/>
          <p:cNvSpPr/>
          <p:nvPr>
            <p:custDataLst>
              <p:tags r:id="rId8"/>
            </p:custDataLst>
          </p:nvPr>
        </p:nvSpPr>
        <p:spPr>
          <a:xfrm>
            <a:off x="4411980" y="2527300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9" name="序号"/>
          <p:cNvSpPr txBox="1"/>
          <p:nvPr>
            <p:custDataLst>
              <p:tags r:id="rId9"/>
            </p:custDataLst>
          </p:nvPr>
        </p:nvSpPr>
        <p:spPr>
          <a:xfrm>
            <a:off x="6116955" y="331025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03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0" name="标题"/>
          <p:cNvSpPr txBox="1"/>
          <p:nvPr>
            <p:custDataLst>
              <p:tags r:id="rId10"/>
            </p:custDataLst>
          </p:nvPr>
        </p:nvSpPr>
        <p:spPr>
          <a:xfrm>
            <a:off x="463486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Principales ventajas para los inversores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3" name="矩形: 圆角 4"/>
          <p:cNvSpPr/>
          <p:nvPr>
            <p:custDataLst>
              <p:tags r:id="rId11"/>
            </p:custDataLst>
          </p:nvPr>
        </p:nvSpPr>
        <p:spPr>
          <a:xfrm>
            <a:off x="8035290" y="252666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4" name="序号"/>
          <p:cNvSpPr txBox="1"/>
          <p:nvPr>
            <p:custDataLst>
              <p:tags r:id="rId12"/>
            </p:custDataLst>
          </p:nvPr>
        </p:nvSpPr>
        <p:spPr>
          <a:xfrm>
            <a:off x="9740265" y="331089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04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6" name="标题"/>
          <p:cNvSpPr txBox="1"/>
          <p:nvPr>
            <p:custDataLst>
              <p:tags r:id="rId13"/>
            </p:custDataLst>
          </p:nvPr>
        </p:nvSpPr>
        <p:spPr>
          <a:xfrm>
            <a:off x="825690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Descripción de la propiedad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9" name="矩形: 圆角 4"/>
          <p:cNvSpPr/>
          <p:nvPr>
            <p:custDataLst>
              <p:tags r:id="rId14"/>
            </p:custDataLst>
          </p:nvPr>
        </p:nvSpPr>
        <p:spPr>
          <a:xfrm>
            <a:off x="441198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7" name="序号"/>
          <p:cNvSpPr txBox="1"/>
          <p:nvPr>
            <p:custDataLst>
              <p:tags r:id="rId15"/>
            </p:custDataLst>
          </p:nvPr>
        </p:nvSpPr>
        <p:spPr>
          <a:xfrm>
            <a:off x="611695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05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1" name="标题"/>
          <p:cNvSpPr txBox="1"/>
          <p:nvPr>
            <p:custDataLst>
              <p:tags r:id="rId16"/>
            </p:custDataLst>
          </p:nvPr>
        </p:nvSpPr>
        <p:spPr>
          <a:xfrm>
            <a:off x="463486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Información de contacto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2" name="矩形: 圆角 4"/>
          <p:cNvSpPr/>
          <p:nvPr>
            <p:custDataLst>
              <p:tags r:id="rId17"/>
            </p:custDataLst>
          </p:nvPr>
        </p:nvSpPr>
        <p:spPr>
          <a:xfrm>
            <a:off x="803529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5" name="序号"/>
          <p:cNvSpPr txBox="1"/>
          <p:nvPr>
            <p:custDataLst>
              <p:tags r:id="rId18"/>
            </p:custDataLst>
          </p:nvPr>
        </p:nvSpPr>
        <p:spPr>
          <a:xfrm>
            <a:off x="974026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06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7" name="标题"/>
          <p:cNvSpPr txBox="1"/>
          <p:nvPr>
            <p:custDataLst>
              <p:tags r:id="rId19"/>
            </p:custDataLst>
          </p:nvPr>
        </p:nvSpPr>
        <p:spPr>
          <a:xfrm>
            <a:off x="825690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Fijación de precios y negociación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070" b="1707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Ubicación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Convenientemente situado en el corazón del distrito comercial.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Ubicación privilegiada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Rodeado de prósperas empresas y zonas residenciales.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Barrio animado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Fácil acceso a las principales autopistas y al transporte público.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Excelente accesibilidad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Superficie total y desarrollo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297" r="7297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Propiedad expansiva con metros cuadrados significativos.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Huella grande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Planta adaptable a diversos usos.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Disposición flexible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 aparcamiento in situ para alojar a los inquilinos.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Amplio aparcamiento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Especificaciones del almacén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2073" b="12073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Amplia planta con amplio espacio de almacenamiento.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Amplia distribución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Techos altos para un uso eficiente del espacio vertical.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Techos altos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Materiales resistentes e infraestructura robusta.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Construcción duradera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Instalaciones de apoyo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 aparcamiento para empleados y visitantes.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Amplio aparcamiento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Instalaciones de almacén seguras para inventarios y suministros.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Almacenamiento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Los inquilinos pueden comer en la cafetería del edificio.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Cafetería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8629" r="862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Información de contacto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>
          <a:xfrm>
            <a:off x="608330" y="1729105"/>
            <a:ext cx="10969625" cy="4520565"/>
          </a:xfrm>
        </p:spPr>
        <p:txBody>
          <a:bodyPr/>
          <a:p>
            <a:r>
              <a:rPr lang="zh-CN" altLang="en-US"/>
              <a:t>Llame ahora</a:t>
            </a:r>
            <a:endParaRPr lang="zh-CN" altLang="en-US"/>
          </a:p>
          <a:p>
            <a:pPr lvl="1"/>
            <a:r>
              <a:rPr lang="zh-CN" altLang="en-US"/>
              <a:t>Póngase en contacto con nuestro equipo de ventas para hablar de la propiedad.</a:t>
            </a:r>
            <a:endParaRPr lang="zh-CN" altLang="en-US"/>
          </a:p>
          <a:p>
            <a:r>
              <a:rPr lang="zh-CN" altLang="en-US"/>
              <a:t>Programar una visita</a:t>
            </a:r>
            <a:endParaRPr lang="zh-CN" altLang="en-US"/>
          </a:p>
          <a:p>
            <a:pPr lvl="1"/>
            <a:r>
              <a:rPr lang="zh-CN" altLang="en-US"/>
              <a:t>Organice una visita al complejo comercial.</a:t>
            </a:r>
            <a:endParaRPr lang="zh-CN" altLang="en-US"/>
          </a:p>
          <a:p>
            <a:r>
              <a:rPr lang="zh-CN" altLang="en-US"/>
              <a:t>Infórmese hoy</a:t>
            </a:r>
            <a:endParaRPr lang="zh-CN" altLang="en-US"/>
          </a:p>
          <a:p>
            <a:pPr lvl="1"/>
            <a:r>
              <a:rPr lang="zh-CN" altLang="en-US"/>
              <a:t>Obtenga más información sobre las unidades disponibles.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Teléfono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Correo electrónico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Schedule tour.jpgSchedule tou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662" b="662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reach out.jpgreach ou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539" b="353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656" r="7656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Infórmese sobre la propiedad por correo electrónico para obtener más detalles.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Alcance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Solicite un recorrido por el complejo comercial.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Programar visita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Envíe su propuesta por correo electrónico.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Enviar oferta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Fijación de precios y negociación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Angola\Complexo Comercial e Industrial Luanda\price.jpgpric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 rot="1860000">
            <a:off x="4699000" y="2063750"/>
            <a:ext cx="6562725" cy="298132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Precio de venta</a:t>
            </a:r>
            <a:endParaRPr lang="en-US" spc="0" dirty="0">
              <a:latin typeface="+mj-lt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Precio para atraer a compradores serios.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Tarifas competitivas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Abierto a debate sobre las condiciones.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Negociación flexible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consonancia con las normas actuales del sector.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Valoración de mercado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Negociación de divisas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Explore diversos planes de pago y soluciones de financiación.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00" y="4777105"/>
            <a:ext cx="259651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Opciones de pago flexibles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Negociar las mejores tarifas posibles para la propiedad.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Precios competitivos</a:t>
            </a:r>
            <a:endParaRPr lang="en-US" sz="1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Comuníquese abiertamente para llegar a un acuerdo mutuamente beneficioso.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77105"/>
            <a:ext cx="2570480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Negociaciones transparentes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Aspectos destacados de la propiedad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05180" y="5465445"/>
            <a:ext cx="4940935" cy="719455"/>
          </a:xfr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altLang="en-GB" sz="2000">
                <a:solidFill>
                  <a:schemeClr val="tx1"/>
                </a:solidFill>
              </a:rPr>
              <a:t>Continental Capital Connect</a:t>
            </a:r>
            <a:endParaRPr lang="en-US" altLang="en-GB" sz="200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en-GB" sz="20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805180" y="3216275"/>
            <a:ext cx="7487285" cy="144653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/>
              <a:t>Gracias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81025" y="1581150"/>
            <a:ext cx="6430645" cy="184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/>
              <a:t>Póngase en contacto con nosotros y solicite una visita:</a:t>
            </a:r>
            <a:endParaRPr lang="en-US" altLang="en-GB"/>
          </a:p>
          <a:p>
            <a:r>
              <a:rPr lang="en-US" altLang="en-GB"/>
              <a:t>Nelson </a:t>
            </a:r>
            <a:r>
              <a:rPr lang="en-US" altLang="en-US"/>
              <a:t>João </a:t>
            </a:r>
            <a:r>
              <a:rPr lang="en-US" altLang="en-GB"/>
              <a:t>Dikíla</a:t>
            </a:r>
            <a:endParaRPr lang="en-US" altLang="en-GB"/>
          </a:p>
          <a:p>
            <a:r>
              <a:rPr lang="en-US" altLang="en-GB"/>
              <a:t>Gestor de proyectos y relaciones</a:t>
            </a:r>
            <a:endParaRPr lang="en-US" altLang="en-GB"/>
          </a:p>
          <a:p>
            <a:r>
              <a:rPr lang="en-US" altLang="en-GB"/>
              <a:t>Continental Capital Connect</a:t>
            </a:r>
            <a:endParaRPr lang="en-US" altLang="en-GB"/>
          </a:p>
          <a:p>
            <a:r>
              <a:rPr lang="en-US" altLang="en-GB"/>
              <a:t>Teléfono: [+244 926 018 253]</a:t>
            </a:r>
            <a:endParaRPr lang="en-US" altLang="en-GB"/>
          </a:p>
          <a:p>
            <a:r>
              <a:rPr lang="en-US" altLang="en-GB"/>
              <a:t>Correo electrónico: [joao.dikila@continentalcapitalconnect.com]</a:t>
            </a:r>
            <a:endParaRPr lang="en-US" altLang="en-GB"/>
          </a:p>
          <a:p>
            <a:r>
              <a:rPr lang="en-US" altLang="en-US"/>
              <a:t>¡No </a:t>
            </a:r>
            <a:r>
              <a:rPr lang="en-US" altLang="en-GB"/>
              <a:t>pierda esta oportunidad </a:t>
            </a:r>
            <a:r>
              <a:rPr lang="en-US" altLang="en-GB"/>
              <a:t>única de inversión!</a:t>
            </a:r>
            <a:endParaRPr lang="en-GB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Ubicación estratégica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193" b="619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Complexo Comercial e Industrial Luanda/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Localización: Luanda, junto a la autopista - excelente acceso logístico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.Situado cerca de las principales autopistas y nudos de transporte.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Acceso cómodo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 terreno con espacio para aparcamiento de clientes y empleados.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Amplio aparcamiento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en un próspero distrito comercial con potencial de alto tráfico peatonal.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Vecindario en crecimiento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Uso versátil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2500" b="2250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Adecuado para diversas actividades comerciales e industriales.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Espacios adaptables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Se adapta a una amplia gama de operaciones comerciales.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Zonificación flexible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Diseñado para satisfacer diversas necesidades comerciales.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Disposición multifuncional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Gran flexibilidad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5581" b="2558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Los planos de planta adaptables se ajustan a las diversas necesidades de las empresas.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Espacios versátiles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Cómodo aparcamiento para empleados y clientes.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Amplio aparcamiento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Fácil acceso a las principales rutas de transporte y servicios.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35195"/>
            <a:ext cx="2261870" cy="3981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Ubicación práctica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Detalles de la propiedad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 dirty="0">
                <a:latin typeface="+mj-lt"/>
              </a:rPr>
              <a:t>Superficie total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285" r="12285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 complejo comercial e industrial en venta tiene una superficie total de 20.000 pies cuadrados, lo que proporciona un amplio espacio para diversas operaciones comerciales.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20.000 pies cuadrados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Zona de uso mixto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 propiedad está zonificada para uso mixto, lo que permite una combinación de actividades comerciales e industriales que se llevarán a cabo en los locales.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Superficie total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1070" b="11070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 complejo ofrece abundante espacio de aparcamiento para satisfacer las necesidades de empleados, clientes y visitantes.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Amplio aparcamiento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PRESET_TEXT" val="添加文档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TYPE" val="i"/>
  <p:tag name="KSO_WM_UNIT_INDEX" val="9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UNIT_TYPE" val="i"/>
  <p:tag name="KSO_WM_UNIT_INDEX" val="10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UNIT_TYPE" val="i"/>
  <p:tag name="KSO_WM_UNIT_INDEX" val="11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UNIT_TYPE" val="i"/>
  <p:tag name="KSO_WM_UNIT_INDEX" val="12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UNIT_TYPE" val="i"/>
  <p:tag name="KSO_WM_UNIT_INDEX" val="14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UNIT_TYPE" val="i"/>
  <p:tag name="KSO_WM_UNIT_INDEX" val="15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你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1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2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3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4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6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7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8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86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45_1*a*1"/>
  <p:tag name="KSO_WM_TEMPLATE_CATEGORY" val="custom"/>
  <p:tag name="KSO_WM_TEMPLATE_INDEX" val="20233445"/>
  <p:tag name="KSO_WM_UNIT_LAYERLEVEL" val="1"/>
  <p:tag name="KSO_WM_TAG_VERSION" val="3.0"/>
  <p:tag name="KSO_WM_UNIT_PRESET_TEXT" val="Your title here"/>
</p:tagLst>
</file>

<file path=ppt/tags/tag18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45_1*b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  <p:tag name="KSO_WM_UNIT_PRESET_TEXT" val="Add description"/>
</p:tagLst>
</file>

<file path=ppt/tags/tag188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1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Name"/>
</p:tagLst>
</file>

<file path=ppt/tags/tag189.xml><?xml version="1.0" encoding="utf-8"?>
<p:tagLst xmlns:p="http://schemas.openxmlformats.org/presentationml/2006/main">
  <p:tag name="KSO_WM_SLIDE_ID" val="custom2023344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41.4&quot;,&quot;top&quot;:&quot;63.05&quot;,&quot;width&quot;:&quot;615.6&quot;,&quot;height&quot;:&quot;371.45&quot;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2"/>
  <p:tag name="KSO_WM_UNIT_PRESET_TEXT" val="Contents "/>
  <p:tag name="KSO_WM_UNIT_TEXT_FILL_FORE_SCHEMECOLOR_INDEX" val="6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UNIT_PRESET_TEXT" val="01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UNIT_VALUE" val="27"/>
  <p:tag name="KSO_WM_DIAGRAM_GROUP_CODE" val="l1-1"/>
  <p:tag name="KSO_WM_UNIT_TYPE" val="l_h_f"/>
  <p:tag name="KSO_WM_UNIT_INDEX" val="1_1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UNIT_PRESET_TEXT" val="0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2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UNIT_PRESET_TEXT" val="03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3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UNIT_PRESET_TEXT" val="04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4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5_1"/>
  <p:tag name="KSO_WM_UNIT_PRESET_TEXT" val="05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5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6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6_1"/>
  <p:tag name="KSO_WM_UNIT_PRESET_TEXT" val="06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6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SLIDE_ID" val="custom20233445_6"/>
  <p:tag name="KSO_WM_TEMPLATE_SUBCATEGORY" val="0"/>
  <p:tag name="KSO_WM_TEMPLATE_MASTER_TYPE" val="0"/>
  <p:tag name="KSO_WM_TEMPLATE_COLOR_TYPE" val="0"/>
  <p:tag name="KSO_WM_SLIDE_ITEM_CNT" val="6"/>
  <p:tag name="KSO_WM_SLIDE_INDEX" val="6"/>
  <p:tag name="KSO_WM_TAG_VERSION" val="3.0"/>
  <p:tag name="KSO_WM_BEAUTIFY_FLAG" val="#wm#"/>
  <p:tag name="KSO_WM_TEMPLATE_CATEGORY" val="custom"/>
  <p:tag name="KSO_WM_TEMPLATE_INDEX" val="20233445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12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UNIT_TYPE" val="i"/>
  <p:tag name="KSO_WM_UNIT_INDEX" val="2"/>
</p:tagLst>
</file>

<file path=ppt/tags/tag23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2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56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58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72.xml><?xml version="1.0" encoding="utf-8"?>
<p:tagLst xmlns:p="http://schemas.openxmlformats.org/presentationml/2006/main">
  <p:tag name="KSO_WM_TEMPLATE_CATEGORY" val="custom"/>
  <p:tag name="KSO_WM_TEMPLATE_INDEX" val="20233445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5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6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6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29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1.xml><?xml version="1.0" encoding="utf-8"?>
<p:tagLst xmlns:p="http://schemas.openxmlformats.org/presentationml/2006/main">
  <p:tag name="PA" val="v5.2.1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3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2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3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27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330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1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UNIT_TYPE" val="i"/>
  <p:tag name="KSO_WM_UNIT_INDEX" val="6"/>
</p:tagLst>
</file>

<file path=ppt/tags/tag34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4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42.xml><?xml version="1.0" encoding="utf-8"?>
<p:tagLst xmlns:p="http://schemas.openxmlformats.org/presentationml/2006/main">
  <p:tag name="KSO_WM_TEMPLATE_CATEGORY" val="custom"/>
  <p:tag name="KSO_WM_TEMPLATE_INDEX" val="20238416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57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4"/>
</p:tagLst>
</file>

<file path=ppt/tags/tag3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59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UNIT_TYPE" val="i"/>
  <p:tag name="KSO_WM_UNIT_INDEX" val="7"/>
</p:tagLst>
</file>

<file path=ppt/tags/tag360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36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6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7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8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9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7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4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4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1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5"/>
</p:tagLst>
</file>

<file path=ppt/tags/tag4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13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14.xml><?xml version="1.0" encoding="utf-8"?>
<p:tagLst xmlns:p="http://schemas.openxmlformats.org/presentationml/2006/main">
  <p:tag name="KSO_WM_TEMPLATE_CATEGORY" val="custom"/>
  <p:tag name="KSO_WM_TEMPLATE_INDEX" val="20238245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42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2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6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31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3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4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43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44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42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3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4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5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4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55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9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PRESET_TEXT" val="Name"/>
</p:tagLst>
</file>

<file path=ppt/tags/tag4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9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THANK YOU"/>
</p:tagLst>
</file>

<file path=ppt/tags/tag457.xml><?xml version="1.0" encoding="utf-8"?>
<p:tagLst xmlns:p="http://schemas.openxmlformats.org/presentationml/2006/main">
  <p:tag name="KSO_WM_SLIDE_ID" val="custom2023344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41.4&quot;,&quot;top&quot;:&quot;63.05&quot;,&quot;width&quot;:&quot;615.6&quot;,&quot;height&quot;:&quot;371.45&quot;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UNIT_TYPE" val="i"/>
  <p:tag name="KSO_WM_UNIT_INDEX" val="10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UNIT_TYPE" val="i"/>
  <p:tag name="KSO_WM_UNIT_INDEX" val="11"/>
</p:tagLst>
</file>

<file path=ppt/tags/tag5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3.0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3.0"/>
  <p:tag name="KSO_WM_UNIT_TYPE" val="i"/>
  <p:tag name="KSO_WM_UNIT_INDEX" val="2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3.0"/>
  <p:tag name="KSO_WM_UNIT_TYPE" val="i"/>
  <p:tag name="KSO_WM_UNIT_INDEX" val="2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UNIT_TYPE" val="i"/>
  <p:tag name="KSO_WM_UNIT_INDEX" val="1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6194</Words>
  <Application>WPS Presentation</Application>
  <PresentationFormat>Widescreen</PresentationFormat>
  <Paragraphs>388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SimSun</vt:lpstr>
      <vt:lpstr>Wingdings</vt:lpstr>
      <vt:lpstr>Microsoft YaHei</vt:lpstr>
      <vt:lpstr>Wingdings</vt:lpstr>
      <vt:lpstr>Calibri</vt:lpstr>
      <vt:lpstr>Inter</vt:lpstr>
      <vt:lpstr>Segoe Print</vt:lpstr>
      <vt:lpstr>Inter Bold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Complejo comercial e industrial en venta</vt:lpstr>
      <vt:lpstr>Contenido </vt:lpstr>
      <vt:lpstr>Aspectos destacados de la propiedad</vt:lpstr>
      <vt:lpstr>Ubicación estratégica</vt:lpstr>
      <vt:lpstr>Uso versátil</vt:lpstr>
      <vt:lpstr>Gran flexibilidad</vt:lpstr>
      <vt:lpstr>Detalles de la propiedad</vt:lpstr>
      <vt:lpstr>Superficie total</vt:lpstr>
      <vt:lpstr>Superficie total</vt:lpstr>
      <vt:lpstr>Almacenes</vt:lpstr>
      <vt:lpstr>Oficinas</vt:lpstr>
      <vt:lpstr>Supermercado</vt:lpstr>
      <vt:lpstr>Carnicería y Restaurante</vt:lpstr>
      <vt:lpstr>Alojamiento</vt:lpstr>
      <vt:lpstr>Principales ventajas para los inversores</vt:lpstr>
      <vt:lpstr>Crecimiento regional</vt:lpstr>
      <vt:lpstr>Infraestructura completa</vt:lpstr>
      <vt:lpstr>Entrada inmediata en el mercado</vt:lpstr>
      <vt:lpstr>Descripción de la propiedad</vt:lpstr>
      <vt:lpstr>PowerPoint 演示文稿</vt:lpstr>
      <vt:lpstr>Superficie total y desarrollo</vt:lpstr>
      <vt:lpstr>Especificaciones del almacén</vt:lpstr>
      <vt:lpstr>Instalaciones de apoyo</vt:lpstr>
      <vt:lpstr>Información de contacto</vt:lpstr>
      <vt:lpstr>Teléfono</vt:lpstr>
      <vt:lpstr>Correo electrónico</vt:lpstr>
      <vt:lpstr>Fijación de precios y negociación</vt:lpstr>
      <vt:lpstr>Precio de venta</vt:lpstr>
      <vt:lpstr>Negociación de divisas</vt:lpstr>
      <vt:lpstr>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and Industrial Complex for Sale</dc:title>
  <dc:creator>Benvindo Tambuila</dc:creator>
  <cp:keywords>, docId:D2CB2D1584EF7656388ADB6AA75DDD39</cp:keywords>
  <cp:lastModifiedBy>Benvindo Tambuila</cp:lastModifiedBy>
  <cp:revision>2</cp:revision>
  <dcterms:created xsi:type="dcterms:W3CDTF">2024-11-25T16:37:00Z</dcterms:created>
  <dcterms:modified xsi:type="dcterms:W3CDTF">2024-11-26T22:13:35Z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113BFE7186694C289297F80A2F57F428_11</vt:lpwstr>
  </property>
  <property fmtid="{D5CDD505-2E9C-101B-9397-08002B2CF9AE}" pid="3" name="KSOProductBuildVer">
    <vt:lpwstr>2057-12.2.0.18911</vt:lpwstr>
  </property>
</Properties>
</file>