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  <p:sldMasterId id="2147483680" r:id="rId8"/>
  </p:sldMasterIdLst>
  <p:notesMasterIdLst>
    <p:notesMasterId r:id="rId10"/>
  </p:notesMasterIdLst>
  <p:sldIdLst>
    <p:sldId id="257" r:id="rId9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Klicken Sie auf , um Mastertextstile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5" Type="http://schemas.openxmlformats.org/officeDocument/2006/relationships/tags" Target="../tags/tag21.xml"/><Relationship Id="rId24" Type="http://schemas.openxmlformats.org/officeDocument/2006/relationships/tags" Target="../tags/tag20.xml"/><Relationship Id="rId23" Type="http://schemas.openxmlformats.org/officeDocument/2006/relationships/tags" Target="../tags/tag19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image" Target="../media/image3.png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image" Target="../media/image2.png"/><Relationship Id="rId15" Type="http://schemas.openxmlformats.org/officeDocument/2006/relationships/tags" Target="../tags/tag13.xml"/><Relationship Id="rId14" Type="http://schemas.openxmlformats.org/officeDocument/2006/relationships/image" Target="../media/image1.png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98.xml"/><Relationship Id="rId19" Type="http://schemas.openxmlformats.org/officeDocument/2006/relationships/tags" Target="../tags/tag112.xml"/><Relationship Id="rId18" Type="http://schemas.openxmlformats.org/officeDocument/2006/relationships/image" Target="../media/image3.png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image" Target="../media/image2.png"/><Relationship Id="rId14" Type="http://schemas.openxmlformats.org/officeDocument/2006/relationships/tags" Target="../tags/tag109.xml"/><Relationship Id="rId13" Type="http://schemas.openxmlformats.org/officeDocument/2006/relationships/image" Target="../media/image1.png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6"/>
          <p:cNvSpPr txBox="1">
            <a:spLocks noGrp="1"/>
          </p:cNvSpPr>
          <p:nvPr>
            <p:ph type="title" idx="21" hasCustomPrompt="1"/>
            <p:custDataLst>
              <p:tags r:id="rId2"/>
            </p:custDataLst>
          </p:nvPr>
        </p:nvSpPr>
        <p:spPr>
          <a:xfrm>
            <a:off x="840105" y="771525"/>
            <a:ext cx="7044055" cy="2491105"/>
          </a:xfrm>
          <a:prstGeom prst="rect">
            <a:avLst/>
          </a:prstGeom>
          <a:noFill/>
        </p:spPr>
        <p:txBody>
          <a:bodyPr vert="horz" wrap="square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Your title here</a:t>
            </a:r>
            <a:endParaRPr dirty="0">
              <a:latin typeface="+mj-lt"/>
              <a:sym typeface="+mn-ea"/>
            </a:endParaRPr>
          </a:p>
        </p:txBody>
      </p:sp>
      <p:sp>
        <p:nvSpPr>
          <p:cNvPr id="18" name="任意多边形: 形状 17"/>
          <p:cNvSpPr/>
          <p:nvPr>
            <p:custDataLst>
              <p:tags r:id="rId3"/>
            </p:custDataLst>
          </p:nvPr>
        </p:nvSpPr>
        <p:spPr>
          <a:xfrm>
            <a:off x="0" y="3262537"/>
            <a:ext cx="12192000" cy="3595463"/>
          </a:xfrm>
          <a:custGeom>
            <a:avLst/>
            <a:gdLst>
              <a:gd name="connsiteX0" fmla="*/ 11115320 w 12192000"/>
              <a:gd name="connsiteY0" fmla="*/ 50 h 3595463"/>
              <a:gd name="connsiteX1" fmla="*/ 12016809 w 12192000"/>
              <a:gd name="connsiteY1" fmla="*/ 107965 h 3595463"/>
              <a:gd name="connsiteX2" fmla="*/ 12192000 w 12192000"/>
              <a:gd name="connsiteY2" fmla="*/ 167661 h 3595463"/>
              <a:gd name="connsiteX3" fmla="*/ 12192000 w 12192000"/>
              <a:gd name="connsiteY3" fmla="*/ 3595463 h 3595463"/>
              <a:gd name="connsiteX4" fmla="*/ 0 w 12192000"/>
              <a:gd name="connsiteY4" fmla="*/ 3595463 h 3595463"/>
              <a:gd name="connsiteX5" fmla="*/ 0 w 12192000"/>
              <a:gd name="connsiteY5" fmla="*/ 2063550 h 3595463"/>
              <a:gd name="connsiteX6" fmla="*/ 1321 w 12192000"/>
              <a:gd name="connsiteY6" fmla="*/ 2072626 h 3595463"/>
              <a:gd name="connsiteX7" fmla="*/ 10574 w 12192000"/>
              <a:gd name="connsiteY7" fmla="*/ 2265448 h 3595463"/>
              <a:gd name="connsiteX8" fmla="*/ 3188928 w 12192000"/>
              <a:gd name="connsiteY8" fmla="*/ 2631826 h 3595463"/>
              <a:gd name="connsiteX9" fmla="*/ 8806826 w 12192000"/>
              <a:gd name="connsiteY9" fmla="*/ 391560 h 3595463"/>
              <a:gd name="connsiteX10" fmla="*/ 11115320 w 12192000"/>
              <a:gd name="connsiteY10" fmla="*/ 50 h 359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95463">
                <a:moveTo>
                  <a:pt x="11115320" y="50"/>
                </a:moveTo>
                <a:cubicBezTo>
                  <a:pt x="11459512" y="1553"/>
                  <a:pt x="11767815" y="37161"/>
                  <a:pt x="12016809" y="107965"/>
                </a:cubicBezTo>
                <a:lnTo>
                  <a:pt x="12192000" y="167661"/>
                </a:lnTo>
                <a:lnTo>
                  <a:pt x="12192000" y="3595463"/>
                </a:lnTo>
                <a:lnTo>
                  <a:pt x="0" y="3595463"/>
                </a:lnTo>
                <a:lnTo>
                  <a:pt x="0" y="2063550"/>
                </a:lnTo>
                <a:lnTo>
                  <a:pt x="1321" y="2072626"/>
                </a:lnTo>
                <a:cubicBezTo>
                  <a:pt x="4405" y="2111769"/>
                  <a:pt x="7490" y="2264002"/>
                  <a:pt x="10574" y="2265448"/>
                </a:cubicBezTo>
                <a:cubicBezTo>
                  <a:pt x="561762" y="2532583"/>
                  <a:pt x="1722887" y="2944141"/>
                  <a:pt x="3188928" y="2631826"/>
                </a:cubicBezTo>
                <a:cubicBezTo>
                  <a:pt x="4654971" y="2319511"/>
                  <a:pt x="7230504" y="913766"/>
                  <a:pt x="8806826" y="391560"/>
                </a:cubicBezTo>
                <a:cubicBezTo>
                  <a:pt x="9594988" y="130457"/>
                  <a:pt x="10426934" y="-2957"/>
                  <a:pt x="11115320" y="5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4"/>
            </p:custDataLst>
          </p:nvPr>
        </p:nvSpPr>
        <p:spPr>
          <a:xfrm>
            <a:off x="9884668" y="2510563"/>
            <a:ext cx="1296695" cy="129669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>
            <p:custDataLst>
              <p:tags r:id="rId5"/>
            </p:custDataLst>
          </p:nvPr>
        </p:nvSpPr>
        <p:spPr>
          <a:xfrm>
            <a:off x="9729981" y="4902976"/>
            <a:ext cx="307146" cy="30714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椭圆 24"/>
          <p:cNvSpPr/>
          <p:nvPr>
            <p:custDataLst>
              <p:tags r:id="rId6"/>
            </p:custDataLst>
          </p:nvPr>
        </p:nvSpPr>
        <p:spPr>
          <a:xfrm>
            <a:off x="7422565" y="4804503"/>
            <a:ext cx="1271391" cy="1271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任意多边形: 形状 4"/>
          <p:cNvSpPr/>
          <p:nvPr>
            <p:custDataLst>
              <p:tags r:id="rId7"/>
            </p:custDataLst>
          </p:nvPr>
        </p:nvSpPr>
        <p:spPr>
          <a:xfrm>
            <a:off x="9762980" y="3967090"/>
            <a:ext cx="2429021" cy="2890911"/>
          </a:xfrm>
          <a:custGeom>
            <a:avLst/>
            <a:gdLst>
              <a:gd name="connsiteX0" fmla="*/ 2145323 w 2429021"/>
              <a:gd name="connsiteY0" fmla="*/ 0 h 2890911"/>
              <a:gd name="connsiteX1" fmla="*/ 2364670 w 2429021"/>
              <a:gd name="connsiteY1" fmla="*/ 11076 h 2890911"/>
              <a:gd name="connsiteX2" fmla="*/ 2429021 w 2429021"/>
              <a:gd name="connsiteY2" fmla="*/ 20897 h 2890911"/>
              <a:gd name="connsiteX3" fmla="*/ 2429021 w 2429021"/>
              <a:gd name="connsiteY3" fmla="*/ 2890911 h 2890911"/>
              <a:gd name="connsiteX4" fmla="*/ 135844 w 2429021"/>
              <a:gd name="connsiteY4" fmla="*/ 2890911 h 2890911"/>
              <a:gd name="connsiteX5" fmla="*/ 96450 w 2429021"/>
              <a:gd name="connsiteY5" fmla="*/ 2783277 h 2890911"/>
              <a:gd name="connsiteX6" fmla="*/ 0 w 2429021"/>
              <a:gd name="connsiteY6" fmla="*/ 2145323 h 2890911"/>
              <a:gd name="connsiteX7" fmla="*/ 2145323 w 2429021"/>
              <a:gd name="connsiteY7" fmla="*/ 0 h 28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9021" h="2890911">
                <a:moveTo>
                  <a:pt x="2145323" y="0"/>
                </a:moveTo>
                <a:cubicBezTo>
                  <a:pt x="2219375" y="0"/>
                  <a:pt x="2292550" y="3752"/>
                  <a:pt x="2364670" y="11076"/>
                </a:cubicBezTo>
                <a:lnTo>
                  <a:pt x="2429021" y="20897"/>
                </a:lnTo>
                <a:lnTo>
                  <a:pt x="2429021" y="2890911"/>
                </a:lnTo>
                <a:lnTo>
                  <a:pt x="135844" y="2890911"/>
                </a:lnTo>
                <a:lnTo>
                  <a:pt x="96450" y="2783277"/>
                </a:lnTo>
                <a:cubicBezTo>
                  <a:pt x="33767" y="2581747"/>
                  <a:pt x="0" y="2367479"/>
                  <a:pt x="0" y="2145323"/>
                </a:cubicBezTo>
                <a:cubicBezTo>
                  <a:pt x="0" y="960494"/>
                  <a:pt x="960494" y="0"/>
                  <a:pt x="2145323" y="0"/>
                </a:cubicBezTo>
                <a:close/>
              </a:path>
            </a:pathLst>
          </a:custGeom>
          <a:noFill/>
          <a:ln>
            <a:solidFill>
              <a:schemeClr val="bg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>
          <a:xfrm>
            <a:off x="7165609" y="3654809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椭圆 38"/>
          <p:cNvSpPr/>
          <p:nvPr>
            <p:custDataLst>
              <p:tags r:id="rId9"/>
            </p:custDataLst>
          </p:nvPr>
        </p:nvSpPr>
        <p:spPr>
          <a:xfrm>
            <a:off x="10919143" y="2089520"/>
            <a:ext cx="261559" cy="26155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圆: 空心 39"/>
          <p:cNvSpPr/>
          <p:nvPr>
            <p:custDataLst>
              <p:tags r:id="rId10"/>
            </p:custDataLst>
          </p:nvPr>
        </p:nvSpPr>
        <p:spPr>
          <a:xfrm>
            <a:off x="7317544" y="1676736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>
              <a:alpha val="3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任意多边形: 形状 6"/>
          <p:cNvSpPr/>
          <p:nvPr>
            <p:custDataLst>
              <p:tags r:id="rId11"/>
            </p:custDataLst>
          </p:nvPr>
        </p:nvSpPr>
        <p:spPr>
          <a:xfrm>
            <a:off x="3549752" y="6349830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>
            <p:custDataLst>
              <p:tags r:id="rId12"/>
            </p:custDataLst>
          </p:nvPr>
        </p:nvSpPr>
        <p:spPr>
          <a:xfrm>
            <a:off x="7953375" y="1247775"/>
            <a:ext cx="2451735" cy="4942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54000" dist="101600" dir="2700000" algn="t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8" name="图片 57" descr="图标&#10;&#10;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t="11813" r="12614" b="11508"/>
          <a:stretch>
            <a:fillRect/>
          </a:stretch>
        </p:blipFill>
        <p:spPr>
          <a:xfrm>
            <a:off x="7953375" y="1247775"/>
            <a:ext cx="2452370" cy="4958715"/>
          </a:xfrm>
          <a:prstGeom prst="roundRect">
            <a:avLst/>
          </a:prstGeom>
          <a:effectLst/>
        </p:spPr>
      </p:pic>
      <p:pic>
        <p:nvPicPr>
          <p:cNvPr id="15" name="图片 14" descr="图片21" hidden="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202" t="407" r="1977" b="686"/>
          <a:stretch>
            <a:fillRect/>
          </a:stretch>
        </p:blipFill>
        <p:spPr>
          <a:xfrm>
            <a:off x="7955280" y="1247775"/>
            <a:ext cx="2431415" cy="4942840"/>
          </a:xfrm>
          <a:prstGeom prst="roundRect">
            <a:avLst/>
          </a:prstGeom>
        </p:spPr>
      </p:pic>
      <p:sp>
        <p:nvSpPr>
          <p:cNvPr id="17" name="任意多边形 16"/>
          <p:cNvSpPr/>
          <p:nvPr>
            <p:custDataLst>
              <p:tags r:id="rId17"/>
            </p:custDataLst>
          </p:nvPr>
        </p:nvSpPr>
        <p:spPr>
          <a:xfrm flipH="1">
            <a:off x="8032750" y="1843405"/>
            <a:ext cx="2295525" cy="3818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615" h="6014">
                <a:moveTo>
                  <a:pt x="608" y="0"/>
                </a:moveTo>
                <a:cubicBezTo>
                  <a:pt x="2269" y="0"/>
                  <a:pt x="3615" y="1346"/>
                  <a:pt x="3615" y="3007"/>
                </a:cubicBezTo>
                <a:cubicBezTo>
                  <a:pt x="3615" y="4668"/>
                  <a:pt x="2269" y="6014"/>
                  <a:pt x="608" y="6014"/>
                </a:cubicBezTo>
                <a:cubicBezTo>
                  <a:pt x="400" y="6014"/>
                  <a:pt x="198" y="5993"/>
                  <a:pt x="2" y="5953"/>
                </a:cubicBezTo>
                <a:lnTo>
                  <a:pt x="0" y="5952"/>
                </a:lnTo>
                <a:lnTo>
                  <a:pt x="0" y="62"/>
                </a:lnTo>
                <a:lnTo>
                  <a:pt x="2" y="61"/>
                </a:lnTo>
                <a:cubicBezTo>
                  <a:pt x="198" y="21"/>
                  <a:pt x="400" y="0"/>
                  <a:pt x="608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" name="图片 60" descr="图片包含 斑马, 看着, 水, 黑暗&#10;&#10;描述已自动生成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8032750" y="1336675"/>
            <a:ext cx="2295525" cy="4786630"/>
          </a:xfrm>
          <a:prstGeom prst="roundRect">
            <a:avLst>
              <a:gd name="adj" fmla="val 15020"/>
            </a:avLst>
          </a:prstGeom>
        </p:spPr>
      </p:pic>
      <p:sp>
        <p:nvSpPr>
          <p:cNvPr id="55" name="任意多边形: 形状 54"/>
          <p:cNvSpPr/>
          <p:nvPr>
            <p:custDataLst>
              <p:tags r:id="rId20"/>
            </p:custDataLst>
          </p:nvPr>
        </p:nvSpPr>
        <p:spPr>
          <a:xfrm>
            <a:off x="0" y="0"/>
            <a:ext cx="1984272" cy="1247459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" h="1965">
                <a:moveTo>
                  <a:pt x="2255" y="0"/>
                </a:moveTo>
                <a:lnTo>
                  <a:pt x="3125" y="0"/>
                </a:lnTo>
                <a:lnTo>
                  <a:pt x="3114" y="34"/>
                </a:lnTo>
                <a:cubicBezTo>
                  <a:pt x="2726" y="1157"/>
                  <a:pt x="1658" y="1965"/>
                  <a:pt x="403" y="1965"/>
                </a:cubicBezTo>
                <a:cubicBezTo>
                  <a:pt x="304" y="1965"/>
                  <a:pt x="206" y="1959"/>
                  <a:pt x="110" y="1950"/>
                </a:cubicBezTo>
                <a:lnTo>
                  <a:pt x="0" y="1933"/>
                </a:lnTo>
                <a:lnTo>
                  <a:pt x="0" y="1118"/>
                </a:lnTo>
                <a:lnTo>
                  <a:pt x="192" y="1147"/>
                </a:lnTo>
                <a:cubicBezTo>
                  <a:pt x="261" y="1154"/>
                  <a:pt x="332" y="1158"/>
                  <a:pt x="403" y="1158"/>
                </a:cubicBezTo>
                <a:cubicBezTo>
                  <a:pt x="1212" y="1158"/>
                  <a:pt x="1912" y="691"/>
                  <a:pt x="2249" y="13"/>
                </a:cubicBezTo>
                <a:lnTo>
                  <a:pt x="225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正文"/>
          <p:cNvSpPr txBox="1">
            <a:spLocks noGrp="1"/>
          </p:cNvSpPr>
          <p:nvPr>
            <p:ph type="body" idx="2" hasCustomPrompt="1"/>
            <p:custDataLst>
              <p:tags r:id="rId21"/>
            </p:custDataLst>
          </p:nvPr>
        </p:nvSpPr>
        <p:spPr>
          <a:xfrm>
            <a:off x="840105" y="3342640"/>
            <a:ext cx="4867275" cy="108648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en-US" sz="1200" b="0" i="0" u="none" strike="noStrike" kern="1200" cap="none" spc="0" normalizeH="0" baseline="0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署名"/>
          <p:cNvSpPr>
            <a:spLocks noGrp="1"/>
          </p:cNvSpPr>
          <p:nvPr>
            <p:ph type="body" idx="1" hasCustomPrompt="1"/>
            <p:custDataLst>
              <p:tags r:id="rId22"/>
            </p:custDataLst>
          </p:nvPr>
        </p:nvSpPr>
        <p:spPr>
          <a:xfrm>
            <a:off x="804545" y="4596765"/>
            <a:ext cx="1943735" cy="523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  <a:prstDash val="solid"/>
          </a:ln>
          <a:effectLst>
            <a:outerShdw blurRad="1270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chemeClr val="bg1"/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8" name="正文"/>
          <p:cNvSpPr txBox="1">
            <a:spLocks noGrp="1"/>
          </p:cNvSpPr>
          <p:nvPr>
            <p:ph idx="2" hasCustomPrompt="1"/>
            <p:custDataLst>
              <p:tags r:id="rId4"/>
            </p:custDataLst>
          </p:nvPr>
        </p:nvSpPr>
        <p:spPr>
          <a:xfrm>
            <a:off x="608330" y="1490345"/>
            <a:ext cx="10969625" cy="4759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5"/>
          <p:cNvSpPr/>
          <p:nvPr>
            <p:custDataLst>
              <p:tags r:id="rId2"/>
            </p:custDataLst>
          </p:nvPr>
        </p:nvSpPr>
        <p:spPr>
          <a:xfrm>
            <a:off x="5177480" y="0"/>
            <a:ext cx="7014520" cy="6858000"/>
          </a:xfrm>
          <a:custGeom>
            <a:avLst/>
            <a:gdLst>
              <a:gd name="connsiteX0" fmla="*/ 1955318 w 7014520"/>
              <a:gd name="connsiteY0" fmla="*/ 0 h 6858000"/>
              <a:gd name="connsiteX1" fmla="*/ 7014520 w 7014520"/>
              <a:gd name="connsiteY1" fmla="*/ 0 h 6858000"/>
              <a:gd name="connsiteX2" fmla="*/ 7014520 w 7014520"/>
              <a:gd name="connsiteY2" fmla="*/ 6858000 h 6858000"/>
              <a:gd name="connsiteX3" fmla="*/ 1277802 w 7014520"/>
              <a:gd name="connsiteY3" fmla="*/ 6858000 h 6858000"/>
              <a:gd name="connsiteX4" fmla="*/ 1029914 w 7014520"/>
              <a:gd name="connsiteY4" fmla="*/ 6585255 h 6858000"/>
              <a:gd name="connsiteX5" fmla="*/ 0 w 7014520"/>
              <a:gd name="connsiteY5" fmla="*/ 3716338 h 6858000"/>
              <a:gd name="connsiteX6" fmla="*/ 1811682 w 7014520"/>
              <a:gd name="connsiteY6" fmla="*/ 102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4520" h="6858000">
                <a:moveTo>
                  <a:pt x="1955318" y="0"/>
                </a:moveTo>
                <a:lnTo>
                  <a:pt x="7014520" y="0"/>
                </a:lnTo>
                <a:lnTo>
                  <a:pt x="7014520" y="6858000"/>
                </a:lnTo>
                <a:lnTo>
                  <a:pt x="1277802" y="6858000"/>
                </a:lnTo>
                <a:lnTo>
                  <a:pt x="1029914" y="6585255"/>
                </a:lnTo>
                <a:cubicBezTo>
                  <a:pt x="386505" y="5805623"/>
                  <a:pt x="0" y="4806118"/>
                  <a:pt x="0" y="3716338"/>
                </a:cubicBezTo>
                <a:cubicBezTo>
                  <a:pt x="0" y="2237352"/>
                  <a:pt x="711880" y="924635"/>
                  <a:pt x="1811682" y="102142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10681592" y="3716338"/>
            <a:ext cx="1271391" cy="1271391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9" name="文本框 6" hidden="1"/>
          <p:cNvSpPr txBox="1"/>
          <p:nvPr>
            <p:custDataLst>
              <p:tags r:id="rId4"/>
            </p:custDataLst>
          </p:nvPr>
        </p:nvSpPr>
        <p:spPr>
          <a:xfrm>
            <a:off x="6369915" y="2047558"/>
            <a:ext cx="1179195" cy="119888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tx1">
                    <a:lumMod val="50000"/>
                    <a:lumOff val="50000"/>
                    <a:alpha val="10000"/>
                  </a:schemeClr>
                </a:solidFill>
                <a:latin typeface="+mj-lt"/>
              </a:rPr>
              <a:t>01</a:t>
            </a:r>
            <a:endParaRPr lang="en-US" sz="7200" dirty="0">
              <a:solidFill>
                <a:schemeClr val="tx1">
                  <a:lumMod val="50000"/>
                  <a:lumOff val="50000"/>
                  <a:alpha val="10000"/>
                </a:schemeClr>
              </a:solidFill>
              <a:latin typeface="+mj-lt"/>
            </a:endParaRPr>
          </a:p>
        </p:txBody>
      </p:sp>
      <p:sp>
        <p:nvSpPr>
          <p:cNvPr id="20" name="任意多边形: 形状 19"/>
          <p:cNvSpPr/>
          <p:nvPr>
            <p:custDataLst>
              <p:tags r:id="rId5"/>
            </p:custDataLst>
          </p:nvPr>
        </p:nvSpPr>
        <p:spPr>
          <a:xfrm>
            <a:off x="0" y="1"/>
            <a:ext cx="2416088" cy="1905783"/>
          </a:xfrm>
          <a:custGeom>
            <a:avLst/>
            <a:gdLst>
              <a:gd name="connsiteX0" fmla="*/ 0 w 2416088"/>
              <a:gd name="connsiteY0" fmla="*/ 0 h 1905783"/>
              <a:gd name="connsiteX1" fmla="*/ 2416088 w 2416088"/>
              <a:gd name="connsiteY1" fmla="*/ 0 h 1905783"/>
              <a:gd name="connsiteX2" fmla="*/ 2397212 w 2416088"/>
              <a:gd name="connsiteY2" fmla="*/ 36856 h 1905783"/>
              <a:gd name="connsiteX3" fmla="*/ 95039 w 2416088"/>
              <a:gd name="connsiteY3" fmla="*/ 1882283 h 1905783"/>
              <a:gd name="connsiteX4" fmla="*/ 0 w 2416088"/>
              <a:gd name="connsiteY4" fmla="*/ 1905783 h 19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088" h="1905783">
                <a:moveTo>
                  <a:pt x="0" y="0"/>
                </a:moveTo>
                <a:lnTo>
                  <a:pt x="2416088" y="0"/>
                </a:lnTo>
                <a:lnTo>
                  <a:pt x="2397212" y="36856"/>
                </a:lnTo>
                <a:cubicBezTo>
                  <a:pt x="1914362" y="925700"/>
                  <a:pt x="1087357" y="1600458"/>
                  <a:pt x="95039" y="1882283"/>
                </a:cubicBezTo>
                <a:lnTo>
                  <a:pt x="0" y="1905783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6"/>
            </p:custDataLst>
          </p:nvPr>
        </p:nvCxnSpPr>
        <p:spPr>
          <a:xfrm>
            <a:off x="1065927" y="2387643"/>
            <a:ext cx="381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: 空心 23" hidden="1"/>
          <p:cNvSpPr/>
          <p:nvPr>
            <p:custDataLst>
              <p:tags r:id="rId7"/>
            </p:custDataLst>
          </p:nvPr>
        </p:nvSpPr>
        <p:spPr>
          <a:xfrm>
            <a:off x="3540495" y="2596440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8"/>
            </p:custDataLst>
          </p:nvPr>
        </p:nvSpPr>
        <p:spPr>
          <a:xfrm>
            <a:off x="888365" y="629285"/>
            <a:ext cx="6568440" cy="14135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6" name="任意多边形: 形状 7"/>
          <p:cNvSpPr/>
          <p:nvPr>
            <p:custDataLst>
              <p:tags r:id="rId9"/>
            </p:custDataLst>
          </p:nvPr>
        </p:nvSpPr>
        <p:spPr>
          <a:xfrm>
            <a:off x="153" y="5145405"/>
            <a:ext cx="1729740" cy="1712595"/>
          </a:xfrm>
          <a:custGeom>
            <a:avLst/>
            <a:gdLst>
              <a:gd name="connsiteX0" fmla="*/ 0 w 2724"/>
              <a:gd name="connsiteY0" fmla="*/ 77 h 2697"/>
              <a:gd name="connsiteX1" fmla="*/ 33 w 2724"/>
              <a:gd name="connsiteY1" fmla="*/ 68 h 2697"/>
              <a:gd name="connsiteX2" fmla="*/ 571 w 2724"/>
              <a:gd name="connsiteY2" fmla="*/ 0 h 2697"/>
              <a:gd name="connsiteX3" fmla="*/ 2724 w 2724"/>
              <a:gd name="connsiteY3" fmla="*/ 2153 h 2697"/>
              <a:gd name="connsiteX4" fmla="*/ 2656 w 2724"/>
              <a:gd name="connsiteY4" fmla="*/ 2691 h 2697"/>
              <a:gd name="connsiteX5" fmla="*/ 2654 w 2724"/>
              <a:gd name="connsiteY5" fmla="*/ 2697 h 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" h="2697">
                <a:moveTo>
                  <a:pt x="0" y="77"/>
                </a:moveTo>
                <a:lnTo>
                  <a:pt x="33" y="68"/>
                </a:lnTo>
                <a:cubicBezTo>
                  <a:pt x="205" y="24"/>
                  <a:pt x="386" y="0"/>
                  <a:pt x="571" y="0"/>
                </a:cubicBezTo>
                <a:cubicBezTo>
                  <a:pt x="1760" y="0"/>
                  <a:pt x="2724" y="964"/>
                  <a:pt x="2724" y="2153"/>
                </a:cubicBezTo>
                <a:cubicBezTo>
                  <a:pt x="2724" y="2339"/>
                  <a:pt x="2700" y="2519"/>
                  <a:pt x="2656" y="2691"/>
                </a:cubicBezTo>
                <a:lnTo>
                  <a:pt x="2654" y="2697"/>
                </a:lnTo>
              </a:path>
            </a:pathLst>
          </a:custGeom>
          <a:noFill/>
          <a:ln>
            <a:gradFill>
              <a:gsLst>
                <a:gs pos="45000">
                  <a:schemeClr val="accent1">
                    <a:alpha val="65000"/>
                  </a:schemeClr>
                </a:gs>
                <a:gs pos="100000">
                  <a:schemeClr val="accent1">
                    <a:alpha val="30000"/>
                  </a:schemeClr>
                </a:gs>
                <a:gs pos="0">
                  <a:schemeClr val="accent1">
                    <a:alpha val="30000"/>
                  </a:schemeClr>
                </a:gs>
              </a:gsLst>
              <a:lin ang="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 46"/>
          <p:cNvSpPr/>
          <p:nvPr>
            <p:custDataLst>
              <p:tags r:id="rId2"/>
            </p:custDataLst>
          </p:nvPr>
        </p:nvSpPr>
        <p:spPr>
          <a:xfrm>
            <a:off x="8746758" y="3135129"/>
            <a:ext cx="587742" cy="587742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任意多边形: 形状 62"/>
          <p:cNvSpPr/>
          <p:nvPr>
            <p:custDataLst>
              <p:tags r:id="rId3"/>
            </p:custDataLst>
          </p:nvPr>
        </p:nvSpPr>
        <p:spPr>
          <a:xfrm>
            <a:off x="0" y="5159862"/>
            <a:ext cx="2777964" cy="1698139"/>
          </a:xfrm>
          <a:custGeom>
            <a:avLst/>
            <a:gdLst>
              <a:gd name="connsiteX0" fmla="*/ 0 w 2777964"/>
              <a:gd name="connsiteY0" fmla="*/ 0 h 1698139"/>
              <a:gd name="connsiteX1" fmla="*/ 123711 w 2777964"/>
              <a:gd name="connsiteY1" fmla="*/ 28552 h 1698139"/>
              <a:gd name="connsiteX2" fmla="*/ 2657270 w 2777964"/>
              <a:gd name="connsiteY2" fmla="*/ 1558805 h 1698139"/>
              <a:gd name="connsiteX3" fmla="*/ 2777964 w 2777964"/>
              <a:gd name="connsiteY3" fmla="*/ 1698139 h 1698139"/>
              <a:gd name="connsiteX4" fmla="*/ 0 w 2777964"/>
              <a:gd name="connsiteY4" fmla="*/ 1698139 h 169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964" h="1698139">
                <a:moveTo>
                  <a:pt x="0" y="0"/>
                </a:moveTo>
                <a:lnTo>
                  <a:pt x="123711" y="28552"/>
                </a:lnTo>
                <a:cubicBezTo>
                  <a:pt x="1114347" y="283430"/>
                  <a:pt x="1990034" y="824684"/>
                  <a:pt x="2657270" y="1558805"/>
                </a:cubicBezTo>
                <a:lnTo>
                  <a:pt x="2777964" y="1698139"/>
                </a:lnTo>
                <a:lnTo>
                  <a:pt x="0" y="169813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1" name="任意多边形: 形状 50"/>
          <p:cNvSpPr/>
          <p:nvPr>
            <p:custDataLst>
              <p:tags r:id="rId4"/>
            </p:custDataLst>
          </p:nvPr>
        </p:nvSpPr>
        <p:spPr>
          <a:xfrm>
            <a:off x="10234541" y="5115591"/>
            <a:ext cx="1957459" cy="1742409"/>
          </a:xfrm>
          <a:custGeom>
            <a:avLst/>
            <a:gdLst>
              <a:gd name="connsiteX0" fmla="*/ 1957459 w 1957459"/>
              <a:gd name="connsiteY0" fmla="*/ 0 h 1742409"/>
              <a:gd name="connsiteX1" fmla="*/ 1957459 w 1957459"/>
              <a:gd name="connsiteY1" fmla="*/ 1742409 h 1742409"/>
              <a:gd name="connsiteX2" fmla="*/ 0 w 1957459"/>
              <a:gd name="connsiteY2" fmla="*/ 1742409 h 1742409"/>
              <a:gd name="connsiteX3" fmla="*/ 25628 w 1957459"/>
              <a:gd name="connsiteY3" fmla="*/ 1574488 h 1742409"/>
              <a:gd name="connsiteX4" fmla="*/ 1957459 w 1957459"/>
              <a:gd name="connsiteY4" fmla="*/ 0 h 17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459" h="1742409">
                <a:moveTo>
                  <a:pt x="1957459" y="0"/>
                </a:moveTo>
                <a:lnTo>
                  <a:pt x="1957459" y="1742409"/>
                </a:lnTo>
                <a:lnTo>
                  <a:pt x="0" y="1742409"/>
                </a:lnTo>
                <a:lnTo>
                  <a:pt x="25628" y="1574488"/>
                </a:lnTo>
                <a:cubicBezTo>
                  <a:pt x="209500" y="675930"/>
                  <a:pt x="1004544" y="0"/>
                  <a:pt x="1957459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7" name="任意多边形: 形状 56"/>
          <p:cNvSpPr/>
          <p:nvPr>
            <p:custDataLst>
              <p:tags r:id="rId5"/>
            </p:custDataLst>
          </p:nvPr>
        </p:nvSpPr>
        <p:spPr>
          <a:xfrm>
            <a:off x="9877249" y="0"/>
            <a:ext cx="2314575" cy="1779270"/>
          </a:xfrm>
          <a:custGeom>
            <a:avLst/>
            <a:gdLst>
              <a:gd name="connsiteX0" fmla="*/ 3645 w 3645"/>
              <a:gd name="connsiteY0" fmla="*/ 2802 h 2802"/>
              <a:gd name="connsiteX1" fmla="*/ 3426 w 3645"/>
              <a:gd name="connsiteY1" fmla="*/ 2763 h 2802"/>
              <a:gd name="connsiteX2" fmla="*/ 165 w 3645"/>
              <a:gd name="connsiteY2" fmla="*/ 343 h 2802"/>
              <a:gd name="connsiteX3" fmla="*/ 0 w 3645"/>
              <a:gd name="connsiteY3" fmla="*/ 0 h 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5" h="2802">
                <a:moveTo>
                  <a:pt x="3645" y="2802"/>
                </a:moveTo>
                <a:lnTo>
                  <a:pt x="3426" y="2763"/>
                </a:lnTo>
                <a:cubicBezTo>
                  <a:pt x="2017" y="2475"/>
                  <a:pt x="832" y="1570"/>
                  <a:pt x="165" y="34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accent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sym typeface="+mn-lt"/>
            </a:endParaRPr>
          </a:p>
        </p:txBody>
      </p:sp>
      <p:sp>
        <p:nvSpPr>
          <p:cNvPr id="34" name="椭圆 33"/>
          <p:cNvSpPr/>
          <p:nvPr>
            <p:custDataLst>
              <p:tags r:id="rId6"/>
            </p:custDataLst>
          </p:nvPr>
        </p:nvSpPr>
        <p:spPr>
          <a:xfrm>
            <a:off x="9920749" y="328049"/>
            <a:ext cx="442452" cy="442452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35" name="任意多边形: 形状 34"/>
          <p:cNvSpPr/>
          <p:nvPr>
            <p:custDataLst>
              <p:tags r:id="rId7"/>
            </p:custDataLst>
          </p:nvPr>
        </p:nvSpPr>
        <p:spPr>
          <a:xfrm flipH="1">
            <a:off x="1042183" y="6308725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椭圆 44"/>
          <p:cNvSpPr/>
          <p:nvPr>
            <p:custDataLst>
              <p:tags r:id="rId8"/>
            </p:custDataLst>
          </p:nvPr>
        </p:nvSpPr>
        <p:spPr>
          <a:xfrm>
            <a:off x="11568113" y="1484313"/>
            <a:ext cx="293227" cy="293227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5" name="任意多边形: 形状 54"/>
          <p:cNvSpPr/>
          <p:nvPr>
            <p:custDataLst>
              <p:tags r:id="rId9"/>
            </p:custDataLst>
          </p:nvPr>
        </p:nvSpPr>
        <p:spPr>
          <a:xfrm>
            <a:off x="0" y="0"/>
            <a:ext cx="2044125" cy="1484314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4125" h="1484314">
                <a:moveTo>
                  <a:pt x="1518801" y="0"/>
                </a:moveTo>
                <a:lnTo>
                  <a:pt x="2044125" y="0"/>
                </a:lnTo>
                <a:lnTo>
                  <a:pt x="2039461" y="30566"/>
                </a:lnTo>
                <a:cubicBezTo>
                  <a:pt x="1869689" y="860219"/>
                  <a:pt x="1135614" y="1484314"/>
                  <a:pt x="255772" y="1484314"/>
                </a:cubicBezTo>
                <a:cubicBezTo>
                  <a:pt x="192926" y="1484314"/>
                  <a:pt x="130824" y="1481130"/>
                  <a:pt x="69618" y="1474914"/>
                </a:cubicBezTo>
                <a:lnTo>
                  <a:pt x="0" y="1464289"/>
                </a:lnTo>
                <a:lnTo>
                  <a:pt x="0" y="946563"/>
                </a:lnTo>
                <a:lnTo>
                  <a:pt x="122005" y="965184"/>
                </a:lnTo>
                <a:cubicBezTo>
                  <a:pt x="165986" y="969650"/>
                  <a:pt x="210612" y="971938"/>
                  <a:pt x="255771" y="971938"/>
                </a:cubicBezTo>
                <a:cubicBezTo>
                  <a:pt x="842847" y="971938"/>
                  <a:pt x="1339608" y="585254"/>
                  <a:pt x="1505254" y="52685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48" name="圆: 空心 47"/>
          <p:cNvSpPr/>
          <p:nvPr>
            <p:custDataLst>
              <p:tags r:id="rId10"/>
            </p:custDataLst>
          </p:nvPr>
        </p:nvSpPr>
        <p:spPr>
          <a:xfrm>
            <a:off x="10398495" y="5928897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49" name="圆: 空心 48"/>
          <p:cNvSpPr/>
          <p:nvPr>
            <p:custDataLst>
              <p:tags r:id="rId11"/>
            </p:custDataLst>
          </p:nvPr>
        </p:nvSpPr>
        <p:spPr>
          <a:xfrm>
            <a:off x="1102095" y="359361"/>
            <a:ext cx="379828" cy="379828"/>
          </a:xfrm>
          <a:prstGeom prst="donut">
            <a:avLst>
              <a:gd name="adj" fmla="val 25000"/>
            </a:avLst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椭圆 59"/>
          <p:cNvSpPr/>
          <p:nvPr>
            <p:custDataLst>
              <p:tags r:id="rId12"/>
            </p:custDataLst>
          </p:nvPr>
        </p:nvSpPr>
        <p:spPr>
          <a:xfrm flipH="1">
            <a:off x="726758" y="4695825"/>
            <a:ext cx="590550" cy="590550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13"/>
            </p:custDataLst>
          </p:nvPr>
        </p:nvSpPr>
        <p:spPr>
          <a:xfrm>
            <a:off x="2514600" y="1515110"/>
            <a:ext cx="7305040" cy="1745615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1500" b="1" i="0" u="none" strike="noStrike" kern="1200" cap="none" spc="0" normalizeH="0" baseline="0" noProof="1">
                <a:ln w="9525">
                  <a:solidFill>
                    <a:schemeClr val="accent1"/>
                  </a:solidFill>
                </a:ln>
                <a:noFill/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4"/>
            </p:custDataLst>
          </p:nvPr>
        </p:nvSpPr>
        <p:spPr>
          <a:xfrm>
            <a:off x="1684655" y="3261360"/>
            <a:ext cx="8844915" cy="28232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 hasCustomPrompt="1"/>
            <p:custDataLst>
              <p:tags r:id="rId4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 hasCustomPrompt="1"/>
            <p:custDataLst>
              <p:tags r:id="rId5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5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 hasCustomPrompt="1"/>
            <p:custDataLst>
              <p:tags r:id="rId4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 hasCustomPrompt="1"/>
            <p:custDataLst>
              <p:tags r:id="rId5"/>
            </p:custDataLst>
          </p:nvPr>
        </p:nvSpPr>
        <p:spPr>
          <a:xfrm>
            <a:off x="6235200" y="1419070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 hasCustomPrompt="1"/>
            <p:custDataLst>
              <p:tags r:id="rId6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 hasCustomPrompt="1"/>
            <p:custDataLst>
              <p:tags r:id="rId7"/>
            </p:custDataLst>
          </p:nvPr>
        </p:nvSpPr>
        <p:spPr>
          <a:xfrm>
            <a:off x="608400" y="1418405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695960" y="1301750"/>
            <a:ext cx="10799088" cy="40005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lt"/>
              </a:defRPr>
            </a:lvl1pPr>
          </a:lstStyle>
          <a:p>
            <a:pPr lvl="0" algn="l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7"/>
          <p:cNvSpPr/>
          <p:nvPr>
            <p:custDataLst>
              <p:tags r:id="rId2"/>
            </p:custDataLst>
          </p:nvPr>
        </p:nvSpPr>
        <p:spPr>
          <a:xfrm>
            <a:off x="0" y="3262537"/>
            <a:ext cx="12192000" cy="3595463"/>
          </a:xfrm>
          <a:custGeom>
            <a:avLst/>
            <a:gdLst>
              <a:gd name="connsiteX0" fmla="*/ 11115320 w 12192000"/>
              <a:gd name="connsiteY0" fmla="*/ 50 h 3595463"/>
              <a:gd name="connsiteX1" fmla="*/ 12016809 w 12192000"/>
              <a:gd name="connsiteY1" fmla="*/ 107965 h 3595463"/>
              <a:gd name="connsiteX2" fmla="*/ 12192000 w 12192000"/>
              <a:gd name="connsiteY2" fmla="*/ 167661 h 3595463"/>
              <a:gd name="connsiteX3" fmla="*/ 12192000 w 12192000"/>
              <a:gd name="connsiteY3" fmla="*/ 3595463 h 3595463"/>
              <a:gd name="connsiteX4" fmla="*/ 0 w 12192000"/>
              <a:gd name="connsiteY4" fmla="*/ 3595463 h 3595463"/>
              <a:gd name="connsiteX5" fmla="*/ 0 w 12192000"/>
              <a:gd name="connsiteY5" fmla="*/ 2063550 h 3595463"/>
              <a:gd name="connsiteX6" fmla="*/ 1321 w 12192000"/>
              <a:gd name="connsiteY6" fmla="*/ 2072626 h 3595463"/>
              <a:gd name="connsiteX7" fmla="*/ 10574 w 12192000"/>
              <a:gd name="connsiteY7" fmla="*/ 2265448 h 3595463"/>
              <a:gd name="connsiteX8" fmla="*/ 3188928 w 12192000"/>
              <a:gd name="connsiteY8" fmla="*/ 2631826 h 3595463"/>
              <a:gd name="connsiteX9" fmla="*/ 8806826 w 12192000"/>
              <a:gd name="connsiteY9" fmla="*/ 391560 h 3595463"/>
              <a:gd name="connsiteX10" fmla="*/ 11115320 w 12192000"/>
              <a:gd name="connsiteY10" fmla="*/ 50 h 359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95463">
                <a:moveTo>
                  <a:pt x="11115320" y="50"/>
                </a:moveTo>
                <a:cubicBezTo>
                  <a:pt x="11459512" y="1553"/>
                  <a:pt x="11767815" y="37161"/>
                  <a:pt x="12016809" y="107965"/>
                </a:cubicBezTo>
                <a:lnTo>
                  <a:pt x="12192000" y="167661"/>
                </a:lnTo>
                <a:lnTo>
                  <a:pt x="12192000" y="3595463"/>
                </a:lnTo>
                <a:lnTo>
                  <a:pt x="0" y="3595463"/>
                </a:lnTo>
                <a:lnTo>
                  <a:pt x="0" y="2063550"/>
                </a:lnTo>
                <a:lnTo>
                  <a:pt x="1321" y="2072626"/>
                </a:lnTo>
                <a:cubicBezTo>
                  <a:pt x="4405" y="2111769"/>
                  <a:pt x="7490" y="2264002"/>
                  <a:pt x="10574" y="2265448"/>
                </a:cubicBezTo>
                <a:cubicBezTo>
                  <a:pt x="561762" y="2532583"/>
                  <a:pt x="1722887" y="2944141"/>
                  <a:pt x="3188928" y="2631826"/>
                </a:cubicBezTo>
                <a:cubicBezTo>
                  <a:pt x="4654971" y="2319511"/>
                  <a:pt x="7230504" y="913766"/>
                  <a:pt x="8806826" y="391560"/>
                </a:cubicBezTo>
                <a:cubicBezTo>
                  <a:pt x="9594988" y="130457"/>
                  <a:pt x="10426934" y="-2957"/>
                  <a:pt x="11115320" y="5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3"/>
            </p:custDataLst>
          </p:nvPr>
        </p:nvSpPr>
        <p:spPr>
          <a:xfrm>
            <a:off x="9884668" y="2510563"/>
            <a:ext cx="1296695" cy="129669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>
            <p:custDataLst>
              <p:tags r:id="rId4"/>
            </p:custDataLst>
          </p:nvPr>
        </p:nvSpPr>
        <p:spPr>
          <a:xfrm>
            <a:off x="9729981" y="4902976"/>
            <a:ext cx="307146" cy="30714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椭圆 24"/>
          <p:cNvSpPr/>
          <p:nvPr>
            <p:custDataLst>
              <p:tags r:id="rId5"/>
            </p:custDataLst>
          </p:nvPr>
        </p:nvSpPr>
        <p:spPr>
          <a:xfrm>
            <a:off x="7422565" y="4804503"/>
            <a:ext cx="1271391" cy="1271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任意多边形: 形状 4"/>
          <p:cNvSpPr/>
          <p:nvPr>
            <p:custDataLst>
              <p:tags r:id="rId6"/>
            </p:custDataLst>
          </p:nvPr>
        </p:nvSpPr>
        <p:spPr>
          <a:xfrm>
            <a:off x="9762980" y="3967090"/>
            <a:ext cx="2429021" cy="2890911"/>
          </a:xfrm>
          <a:custGeom>
            <a:avLst/>
            <a:gdLst>
              <a:gd name="connsiteX0" fmla="*/ 2145323 w 2429021"/>
              <a:gd name="connsiteY0" fmla="*/ 0 h 2890911"/>
              <a:gd name="connsiteX1" fmla="*/ 2364670 w 2429021"/>
              <a:gd name="connsiteY1" fmla="*/ 11076 h 2890911"/>
              <a:gd name="connsiteX2" fmla="*/ 2429021 w 2429021"/>
              <a:gd name="connsiteY2" fmla="*/ 20897 h 2890911"/>
              <a:gd name="connsiteX3" fmla="*/ 2429021 w 2429021"/>
              <a:gd name="connsiteY3" fmla="*/ 2890911 h 2890911"/>
              <a:gd name="connsiteX4" fmla="*/ 135844 w 2429021"/>
              <a:gd name="connsiteY4" fmla="*/ 2890911 h 2890911"/>
              <a:gd name="connsiteX5" fmla="*/ 96450 w 2429021"/>
              <a:gd name="connsiteY5" fmla="*/ 2783277 h 2890911"/>
              <a:gd name="connsiteX6" fmla="*/ 0 w 2429021"/>
              <a:gd name="connsiteY6" fmla="*/ 2145323 h 2890911"/>
              <a:gd name="connsiteX7" fmla="*/ 2145323 w 2429021"/>
              <a:gd name="connsiteY7" fmla="*/ 0 h 28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9021" h="2890911">
                <a:moveTo>
                  <a:pt x="2145323" y="0"/>
                </a:moveTo>
                <a:cubicBezTo>
                  <a:pt x="2219375" y="0"/>
                  <a:pt x="2292550" y="3752"/>
                  <a:pt x="2364670" y="11076"/>
                </a:cubicBezTo>
                <a:lnTo>
                  <a:pt x="2429021" y="20897"/>
                </a:lnTo>
                <a:lnTo>
                  <a:pt x="2429021" y="2890911"/>
                </a:lnTo>
                <a:lnTo>
                  <a:pt x="135844" y="2890911"/>
                </a:lnTo>
                <a:lnTo>
                  <a:pt x="96450" y="2783277"/>
                </a:lnTo>
                <a:cubicBezTo>
                  <a:pt x="33767" y="2581747"/>
                  <a:pt x="0" y="2367479"/>
                  <a:pt x="0" y="2145323"/>
                </a:cubicBezTo>
                <a:cubicBezTo>
                  <a:pt x="0" y="960494"/>
                  <a:pt x="960494" y="0"/>
                  <a:pt x="2145323" y="0"/>
                </a:cubicBezTo>
                <a:close/>
              </a:path>
            </a:pathLst>
          </a:custGeom>
          <a:noFill/>
          <a:ln>
            <a:solidFill>
              <a:schemeClr val="bg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椭圆 37"/>
          <p:cNvSpPr/>
          <p:nvPr>
            <p:custDataLst>
              <p:tags r:id="rId7"/>
            </p:custDataLst>
          </p:nvPr>
        </p:nvSpPr>
        <p:spPr>
          <a:xfrm>
            <a:off x="7165609" y="3654809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椭圆 38"/>
          <p:cNvSpPr/>
          <p:nvPr>
            <p:custDataLst>
              <p:tags r:id="rId8"/>
            </p:custDataLst>
          </p:nvPr>
        </p:nvSpPr>
        <p:spPr>
          <a:xfrm>
            <a:off x="10919143" y="2089520"/>
            <a:ext cx="261559" cy="26155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40" name="圆: 空心 39"/>
          <p:cNvSpPr/>
          <p:nvPr>
            <p:custDataLst>
              <p:tags r:id="rId9"/>
            </p:custDataLst>
          </p:nvPr>
        </p:nvSpPr>
        <p:spPr>
          <a:xfrm>
            <a:off x="7317544" y="1676736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>
              <a:alpha val="3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2" name="任意多边形: 形状 6"/>
          <p:cNvSpPr/>
          <p:nvPr>
            <p:custDataLst>
              <p:tags r:id="rId10"/>
            </p:custDataLst>
          </p:nvPr>
        </p:nvSpPr>
        <p:spPr>
          <a:xfrm>
            <a:off x="3549752" y="6349830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>
            <p:custDataLst>
              <p:tags r:id="rId11"/>
            </p:custDataLst>
          </p:nvPr>
        </p:nvSpPr>
        <p:spPr>
          <a:xfrm>
            <a:off x="7953375" y="1247775"/>
            <a:ext cx="2451735" cy="4942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54000" dist="101600" dir="2700000" algn="t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8" name="图片 57" descr="图标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t="11813" r="12614" b="11508"/>
          <a:stretch>
            <a:fillRect/>
          </a:stretch>
        </p:blipFill>
        <p:spPr>
          <a:xfrm>
            <a:off x="7953375" y="1247775"/>
            <a:ext cx="2452370" cy="4958715"/>
          </a:xfrm>
          <a:prstGeom prst="roundRect">
            <a:avLst/>
          </a:prstGeom>
          <a:effectLst/>
        </p:spPr>
      </p:pic>
      <p:pic>
        <p:nvPicPr>
          <p:cNvPr id="10" name="图片 9" descr="图片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2202" t="407" r="1977" b="686"/>
          <a:stretch>
            <a:fillRect/>
          </a:stretch>
        </p:blipFill>
        <p:spPr>
          <a:xfrm>
            <a:off x="7955280" y="1247775"/>
            <a:ext cx="2431415" cy="4942840"/>
          </a:xfrm>
          <a:prstGeom prst="roundRect">
            <a:avLst/>
          </a:prstGeom>
        </p:spPr>
      </p:pic>
      <p:sp>
        <p:nvSpPr>
          <p:cNvPr id="11" name="任意多边形 10"/>
          <p:cNvSpPr/>
          <p:nvPr>
            <p:custDataLst>
              <p:tags r:id="rId16"/>
            </p:custDataLst>
          </p:nvPr>
        </p:nvSpPr>
        <p:spPr>
          <a:xfrm flipH="1">
            <a:off x="8032750" y="1843405"/>
            <a:ext cx="2295525" cy="3818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615" h="6014">
                <a:moveTo>
                  <a:pt x="608" y="0"/>
                </a:moveTo>
                <a:cubicBezTo>
                  <a:pt x="2269" y="0"/>
                  <a:pt x="3615" y="1346"/>
                  <a:pt x="3615" y="3007"/>
                </a:cubicBezTo>
                <a:cubicBezTo>
                  <a:pt x="3615" y="4668"/>
                  <a:pt x="2269" y="6014"/>
                  <a:pt x="608" y="6014"/>
                </a:cubicBezTo>
                <a:cubicBezTo>
                  <a:pt x="400" y="6014"/>
                  <a:pt x="198" y="5993"/>
                  <a:pt x="2" y="5953"/>
                </a:cubicBezTo>
                <a:lnTo>
                  <a:pt x="0" y="5952"/>
                </a:lnTo>
                <a:lnTo>
                  <a:pt x="0" y="62"/>
                </a:lnTo>
                <a:lnTo>
                  <a:pt x="2" y="61"/>
                </a:lnTo>
                <a:cubicBezTo>
                  <a:pt x="198" y="21"/>
                  <a:pt x="400" y="0"/>
                  <a:pt x="608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" name="图片 60" descr="图片包含 斑马, 看着, 水, 黑暗&#10;&#10;描述已自动生成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33584" t="1149" r="46722" b="37083"/>
          <a:stretch>
            <a:fillRect/>
          </a:stretch>
        </p:blipFill>
        <p:spPr>
          <a:xfrm>
            <a:off x="8032750" y="1336675"/>
            <a:ext cx="2295525" cy="4786630"/>
          </a:xfrm>
          <a:prstGeom prst="roundRect">
            <a:avLst>
              <a:gd name="adj" fmla="val 15020"/>
            </a:avLst>
          </a:prstGeom>
        </p:spPr>
      </p:pic>
      <p:sp>
        <p:nvSpPr>
          <p:cNvPr id="55" name="任意多边形: 形状 54"/>
          <p:cNvSpPr/>
          <p:nvPr>
            <p:custDataLst>
              <p:tags r:id="rId19"/>
            </p:custDataLst>
          </p:nvPr>
        </p:nvSpPr>
        <p:spPr>
          <a:xfrm>
            <a:off x="0" y="0"/>
            <a:ext cx="1984272" cy="1247459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" h="1965">
                <a:moveTo>
                  <a:pt x="2255" y="0"/>
                </a:moveTo>
                <a:lnTo>
                  <a:pt x="3125" y="0"/>
                </a:lnTo>
                <a:lnTo>
                  <a:pt x="3114" y="34"/>
                </a:lnTo>
                <a:cubicBezTo>
                  <a:pt x="2726" y="1157"/>
                  <a:pt x="1658" y="1965"/>
                  <a:pt x="403" y="1965"/>
                </a:cubicBezTo>
                <a:cubicBezTo>
                  <a:pt x="304" y="1965"/>
                  <a:pt x="206" y="1959"/>
                  <a:pt x="110" y="1950"/>
                </a:cubicBezTo>
                <a:lnTo>
                  <a:pt x="0" y="1933"/>
                </a:lnTo>
                <a:lnTo>
                  <a:pt x="0" y="1118"/>
                </a:lnTo>
                <a:lnTo>
                  <a:pt x="192" y="1147"/>
                </a:lnTo>
                <a:cubicBezTo>
                  <a:pt x="261" y="1154"/>
                  <a:pt x="332" y="1158"/>
                  <a:pt x="403" y="1158"/>
                </a:cubicBezTo>
                <a:cubicBezTo>
                  <a:pt x="1212" y="1158"/>
                  <a:pt x="1912" y="691"/>
                  <a:pt x="2249" y="13"/>
                </a:cubicBezTo>
                <a:lnTo>
                  <a:pt x="225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20"/>
            </p:custDataLst>
          </p:nvPr>
        </p:nvSpPr>
        <p:spPr>
          <a:xfrm>
            <a:off x="805180" y="800735"/>
            <a:ext cx="7487285" cy="26282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7" name="署名"/>
          <p:cNvSpPr>
            <a:spLocks noGrp="1"/>
          </p:cNvSpPr>
          <p:nvPr>
            <p:ph type="body" idx="1" hasCustomPrompt="1"/>
            <p:custDataLst>
              <p:tags r:id="rId21"/>
            </p:custDataLst>
          </p:nvPr>
        </p:nvSpPr>
        <p:spPr>
          <a:xfrm>
            <a:off x="875030" y="4596765"/>
            <a:ext cx="1943735" cy="523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  <a:prstDash val="solid"/>
          </a:ln>
          <a:effectLst>
            <a:outerShdw blurRad="1270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chemeClr val="bg1"/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Klicken Sie hier, um den Master-Titelstil zu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Klicken Sie auf , um Mastertextstile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Zum Hinzufügen des Titels anklicken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Zum Hinzufügen von Text anklicken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Zum Hinzufügen des Titels anklicken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Zum Hinzufügen von Text anklicken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Zum Hinzufügen des Titels anklicken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Zum Hinzufügen von Text anklicken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Zum Hinzufügen des Titels anklicken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Zum Hinzufügen von Text anklicken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Zum Hinzufügen des Titels anklicken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Zum Hinzufügen von Text anklicken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Zum Hinzufügen des Titels anklicken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Zum Hinzufügen von Text anklicken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image" Target="../media/image12.jpeg"/><Relationship Id="rId6" Type="http://schemas.openxmlformats.org/officeDocument/2006/relationships/tags" Target="../tags/tag276.xml"/><Relationship Id="rId5" Type="http://schemas.openxmlformats.org/officeDocument/2006/relationships/image" Target="../media/image6.jpeg"/><Relationship Id="rId4" Type="http://schemas.openxmlformats.org/officeDocument/2006/relationships/tags" Target="../tags/tag275.xml"/><Relationship Id="rId3" Type="http://schemas.openxmlformats.org/officeDocument/2006/relationships/image" Target="../media/image11.jpeg"/><Relationship Id="rId2" Type="http://schemas.openxmlformats.org/officeDocument/2006/relationships/tags" Target="../tags/tag274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tags" Target="../tags/tag27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image" Target="../media/image13.jpeg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299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tags" Target="../tags/tag28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image" Target="../media/image4.jpeg"/><Relationship Id="rId4" Type="http://schemas.openxmlformats.org/officeDocument/2006/relationships/tags" Target="../tags/tag302.xml"/><Relationship Id="rId3" Type="http://schemas.openxmlformats.org/officeDocument/2006/relationships/image" Target="../media/image14.jpeg"/><Relationship Id="rId2" Type="http://schemas.openxmlformats.org/officeDocument/2006/relationships/tags" Target="../tags/tag301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313.xml"/><Relationship Id="rId16" Type="http://schemas.openxmlformats.org/officeDocument/2006/relationships/image" Target="../media/image15.jpeg"/><Relationship Id="rId15" Type="http://schemas.openxmlformats.org/officeDocument/2006/relationships/tags" Target="../tags/tag312.xml"/><Relationship Id="rId14" Type="http://schemas.openxmlformats.org/officeDocument/2006/relationships/tags" Target="../tags/tag311.xml"/><Relationship Id="rId13" Type="http://schemas.openxmlformats.org/officeDocument/2006/relationships/tags" Target="../tags/tag310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30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image" Target="../media/image7.jpeg"/><Relationship Id="rId2" Type="http://schemas.openxmlformats.org/officeDocument/2006/relationships/tags" Target="../tags/tag315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image" Target="../media/image18.jpeg"/><Relationship Id="rId6" Type="http://schemas.openxmlformats.org/officeDocument/2006/relationships/tags" Target="../tags/tag331.xml"/><Relationship Id="rId5" Type="http://schemas.openxmlformats.org/officeDocument/2006/relationships/image" Target="../media/image17.jpeg"/><Relationship Id="rId4" Type="http://schemas.openxmlformats.org/officeDocument/2006/relationships/tags" Target="../tags/tag330.xml"/><Relationship Id="rId3" Type="http://schemas.openxmlformats.org/officeDocument/2006/relationships/image" Target="../media/image16.jpeg"/><Relationship Id="rId2" Type="http://schemas.openxmlformats.org/officeDocument/2006/relationships/tags" Target="../tags/tag329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41.xml"/><Relationship Id="rId16" Type="http://schemas.openxmlformats.org/officeDocument/2006/relationships/tags" Target="../tags/tag340.xml"/><Relationship Id="rId15" Type="http://schemas.openxmlformats.org/officeDocument/2006/relationships/tags" Target="../tags/tag339.xml"/><Relationship Id="rId14" Type="http://schemas.openxmlformats.org/officeDocument/2006/relationships/tags" Target="../tags/tag338.xml"/><Relationship Id="rId13" Type="http://schemas.openxmlformats.org/officeDocument/2006/relationships/tags" Target="../tags/tag337.xml"/><Relationship Id="rId12" Type="http://schemas.openxmlformats.org/officeDocument/2006/relationships/tags" Target="../tags/tag33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tags" Target="../tags/tag3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image" Target="../media/image5.jpeg"/><Relationship Id="rId4" Type="http://schemas.openxmlformats.org/officeDocument/2006/relationships/tags" Target="../tags/tag345.xml"/><Relationship Id="rId3" Type="http://schemas.openxmlformats.org/officeDocument/2006/relationships/image" Target="../media/image19.jpeg"/><Relationship Id="rId2" Type="http://schemas.openxmlformats.org/officeDocument/2006/relationships/tags" Target="../tags/tag344.xml"/><Relationship Id="rId19" Type="http://schemas.openxmlformats.org/officeDocument/2006/relationships/notesSlide" Target="../notesSlides/notesSlide12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356.xml"/><Relationship Id="rId16" Type="http://schemas.openxmlformats.org/officeDocument/2006/relationships/image" Target="../media/image12.jpeg"/><Relationship Id="rId15" Type="http://schemas.openxmlformats.org/officeDocument/2006/relationships/tags" Target="../tags/tag355.xml"/><Relationship Id="rId14" Type="http://schemas.openxmlformats.org/officeDocument/2006/relationships/tags" Target="../tags/tag354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4.xml"/><Relationship Id="rId20" Type="http://schemas.openxmlformats.org/officeDocument/2006/relationships/tags" Target="../tags/tag209.xml"/><Relationship Id="rId2" Type="http://schemas.openxmlformats.org/officeDocument/2006/relationships/tags" Target="../tags/tag191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tags" Target="../tags/tag190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67.xml"/><Relationship Id="rId8" Type="http://schemas.openxmlformats.org/officeDocument/2006/relationships/tags" Target="../tags/tag366.xml"/><Relationship Id="rId7" Type="http://schemas.openxmlformats.org/officeDocument/2006/relationships/tags" Target="../tags/tag365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image" Target="../media/image18.jpe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369.xml"/><Relationship Id="rId10" Type="http://schemas.openxmlformats.org/officeDocument/2006/relationships/tags" Target="../tags/tag368.xml"/><Relationship Id="rId1" Type="http://schemas.openxmlformats.org/officeDocument/2006/relationships/tags" Target="../tags/tag36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image" Target="../media/image11.jpeg"/><Relationship Id="rId6" Type="http://schemas.openxmlformats.org/officeDocument/2006/relationships/tags" Target="../tags/tag373.xml"/><Relationship Id="rId5" Type="http://schemas.openxmlformats.org/officeDocument/2006/relationships/image" Target="../media/image9.jpeg"/><Relationship Id="rId4" Type="http://schemas.openxmlformats.org/officeDocument/2006/relationships/tags" Target="../tags/tag372.xml"/><Relationship Id="rId3" Type="http://schemas.openxmlformats.org/officeDocument/2006/relationships/image" Target="../media/image7.jpeg"/><Relationship Id="rId2" Type="http://schemas.openxmlformats.org/officeDocument/2006/relationships/tags" Target="../tags/tag371.xml"/><Relationship Id="rId19" Type="http://schemas.openxmlformats.org/officeDocument/2006/relationships/notesSlide" Target="../notesSlides/notesSlide14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83.xml"/><Relationship Id="rId16" Type="http://schemas.openxmlformats.org/officeDocument/2006/relationships/tags" Target="../tags/tag382.xml"/><Relationship Id="rId15" Type="http://schemas.openxmlformats.org/officeDocument/2006/relationships/tags" Target="../tags/tag381.xml"/><Relationship Id="rId14" Type="http://schemas.openxmlformats.org/officeDocument/2006/relationships/tags" Target="../tags/tag380.xml"/><Relationship Id="rId13" Type="http://schemas.openxmlformats.org/officeDocument/2006/relationships/tags" Target="../tags/tag379.xml"/><Relationship Id="rId12" Type="http://schemas.openxmlformats.org/officeDocument/2006/relationships/tags" Target="../tags/tag378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tags" Target="../tags/tag37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20.jpeg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396.xml"/><Relationship Id="rId13" Type="http://schemas.openxmlformats.org/officeDocument/2006/relationships/tags" Target="../tags/tag39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tags" Target="../tags/tag38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image" Target="../media/image6.jpeg"/><Relationship Id="rId4" Type="http://schemas.openxmlformats.org/officeDocument/2006/relationships/tags" Target="../tags/tag399.xml"/><Relationship Id="rId3" Type="http://schemas.openxmlformats.org/officeDocument/2006/relationships/image" Target="../media/image14.jpeg"/><Relationship Id="rId2" Type="http://schemas.openxmlformats.org/officeDocument/2006/relationships/tags" Target="../tags/tag398.xml"/><Relationship Id="rId19" Type="http://schemas.openxmlformats.org/officeDocument/2006/relationships/notesSlide" Target="../notesSlides/notesSlide16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410.xml"/><Relationship Id="rId16" Type="http://schemas.openxmlformats.org/officeDocument/2006/relationships/image" Target="../media/image20.jpeg"/><Relationship Id="rId15" Type="http://schemas.openxmlformats.org/officeDocument/2006/relationships/tags" Target="../tags/tag409.xml"/><Relationship Id="rId14" Type="http://schemas.openxmlformats.org/officeDocument/2006/relationships/tags" Target="../tags/tag408.xml"/><Relationship Id="rId13" Type="http://schemas.openxmlformats.org/officeDocument/2006/relationships/tags" Target="../tags/tag407.xml"/><Relationship Id="rId12" Type="http://schemas.openxmlformats.org/officeDocument/2006/relationships/tags" Target="../tags/tag406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tags" Target="../tags/tag39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image" Target="../media/image23.jpeg"/><Relationship Id="rId6" Type="http://schemas.openxmlformats.org/officeDocument/2006/relationships/tags" Target="../tags/tag418.xml"/><Relationship Id="rId5" Type="http://schemas.openxmlformats.org/officeDocument/2006/relationships/image" Target="../media/image22.jpeg"/><Relationship Id="rId4" Type="http://schemas.openxmlformats.org/officeDocument/2006/relationships/tags" Target="../tags/tag417.xml"/><Relationship Id="rId3" Type="http://schemas.openxmlformats.org/officeDocument/2006/relationships/image" Target="../media/image21.jpeg"/><Relationship Id="rId2" Type="http://schemas.openxmlformats.org/officeDocument/2006/relationships/tags" Target="../tags/tag416.xml"/><Relationship Id="rId19" Type="http://schemas.openxmlformats.org/officeDocument/2006/relationships/notesSlide" Target="../notesSlides/notesSlide17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428.xml"/><Relationship Id="rId16" Type="http://schemas.openxmlformats.org/officeDocument/2006/relationships/tags" Target="../tags/tag427.xml"/><Relationship Id="rId15" Type="http://schemas.openxmlformats.org/officeDocument/2006/relationships/tags" Target="../tags/tag426.xml"/><Relationship Id="rId14" Type="http://schemas.openxmlformats.org/officeDocument/2006/relationships/tags" Target="../tags/tag425.xml"/><Relationship Id="rId13" Type="http://schemas.openxmlformats.org/officeDocument/2006/relationships/tags" Target="../tags/tag424.xml"/><Relationship Id="rId12" Type="http://schemas.openxmlformats.org/officeDocument/2006/relationships/tags" Target="../tags/tag423.xml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tags" Target="../tags/tag41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3" Type="http://schemas.openxmlformats.org/officeDocument/2006/relationships/tags" Target="../tags/tag433.xml"/><Relationship Id="rId2" Type="http://schemas.openxmlformats.org/officeDocument/2006/relationships/image" Target="../media/image24.jpe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27.xml"/><Relationship Id="rId10" Type="http://schemas.openxmlformats.org/officeDocument/2006/relationships/tags" Target="../tags/tag440.xml"/><Relationship Id="rId1" Type="http://schemas.openxmlformats.org/officeDocument/2006/relationships/tags" Target="../tags/tag43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image" Target="../media/image7.jpeg"/><Relationship Id="rId6" Type="http://schemas.openxmlformats.org/officeDocument/2006/relationships/tags" Target="../tags/tag444.xml"/><Relationship Id="rId5" Type="http://schemas.openxmlformats.org/officeDocument/2006/relationships/image" Target="../media/image15.jpeg"/><Relationship Id="rId4" Type="http://schemas.openxmlformats.org/officeDocument/2006/relationships/tags" Target="../tags/tag443.xml"/><Relationship Id="rId3" Type="http://schemas.openxmlformats.org/officeDocument/2006/relationships/image" Target="../media/image10.jpeg"/><Relationship Id="rId2" Type="http://schemas.openxmlformats.org/officeDocument/2006/relationships/tags" Target="../tags/tag442.xml"/><Relationship Id="rId19" Type="http://schemas.openxmlformats.org/officeDocument/2006/relationships/notesSlide" Target="../notesSlides/notesSlide19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454.xml"/><Relationship Id="rId16" Type="http://schemas.openxmlformats.org/officeDocument/2006/relationships/tags" Target="../tags/tag453.xml"/><Relationship Id="rId15" Type="http://schemas.openxmlformats.org/officeDocument/2006/relationships/tags" Target="../tags/tag452.xml"/><Relationship Id="rId14" Type="http://schemas.openxmlformats.org/officeDocument/2006/relationships/tags" Target="../tags/tag451.xml"/><Relationship Id="rId13" Type="http://schemas.openxmlformats.org/officeDocument/2006/relationships/tags" Target="../tags/tag450.xml"/><Relationship Id="rId12" Type="http://schemas.openxmlformats.org/officeDocument/2006/relationships/tags" Target="../tags/tag449.xml"/><Relationship Id="rId11" Type="http://schemas.openxmlformats.org/officeDocument/2006/relationships/tags" Target="../tags/tag448.xml"/><Relationship Id="rId10" Type="http://schemas.openxmlformats.org/officeDocument/2006/relationships/tags" Target="../tags/tag447.xml"/><Relationship Id="rId1" Type="http://schemas.openxmlformats.org/officeDocument/2006/relationships/tags" Target="../tags/tag44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image" Target="../media/image5.jpeg"/><Relationship Id="rId4" Type="http://schemas.openxmlformats.org/officeDocument/2006/relationships/tags" Target="../tags/tag215.xml"/><Relationship Id="rId3" Type="http://schemas.openxmlformats.org/officeDocument/2006/relationships/image" Target="../media/image4.jpeg"/><Relationship Id="rId2" Type="http://schemas.openxmlformats.org/officeDocument/2006/relationships/tags" Target="../tags/tag214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26.xml"/><Relationship Id="rId16" Type="http://schemas.openxmlformats.org/officeDocument/2006/relationships/image" Target="../media/image6.jpeg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image" Target="../media/image7.jpeg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tags" Target="../tags/tag2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image" Target="../media/image10.jpeg"/><Relationship Id="rId6" Type="http://schemas.openxmlformats.org/officeDocument/2006/relationships/tags" Target="../tags/tag243.xml"/><Relationship Id="rId5" Type="http://schemas.openxmlformats.org/officeDocument/2006/relationships/image" Target="../media/image9.jpeg"/><Relationship Id="rId4" Type="http://schemas.openxmlformats.org/officeDocument/2006/relationships/tags" Target="../tags/tag242.xml"/><Relationship Id="rId3" Type="http://schemas.openxmlformats.org/officeDocument/2006/relationships/image" Target="../media/image8.jpeg"/><Relationship Id="rId2" Type="http://schemas.openxmlformats.org/officeDocument/2006/relationships/tags" Target="../tags/tag241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53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image" Target="../media/image4.jpeg"/><Relationship Id="rId2" Type="http://schemas.openxmlformats.org/officeDocument/2006/relationships/tags" Target="../tags/tag258.xml"/><Relationship Id="rId11" Type="http://schemas.openxmlformats.org/officeDocument/2006/relationships/slideLayout" Target="../slideLayouts/slideLayout26.xml"/><Relationship Id="rId10" Type="http://schemas.openxmlformats.org/officeDocument/2006/relationships/tags" Target="../tags/tag265.xml"/><Relationship Id="rId1" Type="http://schemas.openxmlformats.org/officeDocument/2006/relationships/tags" Target="../tags/tag25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8.jpe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21"/>
            <p:custDataLst>
              <p:tags r:id="rId1"/>
            </p:custDataLst>
          </p:nvPr>
        </p:nvSpPr>
        <p:spPr>
          <a:xfrm>
            <a:off x="840105" y="771525"/>
            <a:ext cx="7044055" cy="2491105"/>
          </a:xfrm>
        </p:spPr>
        <p:txBody>
          <a:bodyPr/>
          <a:lstStyle/>
          <a:p>
            <a:r>
              <a:rPr lang="en-US" dirty="0"/>
              <a:t>Kommerzieller und industrieller Komplex zu verkaufen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840105" y="3342640"/>
            <a:ext cx="4867275" cy="1086485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Kontinentale Kapitalverbindung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04545" y="4596765"/>
            <a:ext cx="1943735" cy="523240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2"/>
          </p:nvPr>
        </p:nvSpPr>
        <p:spPr/>
        <p:txBody>
          <a:bodyPr/>
          <a:p>
            <a:r>
              <a:rPr lang="zh-CN" altLang="en-US"/>
              <a:t>Geräumige Einrichtungen</a:t>
            </a:r>
            <a:endParaRPr lang="zh-CN" altLang="en-US"/>
          </a:p>
          <a:p>
            <a:pPr lvl="1"/>
            <a:r>
              <a:rPr lang="zh-CN" altLang="en-US"/>
              <a:t>Ausgedehnte Lagerhallen mit reichlich Stauraum.</a:t>
            </a:r>
            <a:endParaRPr lang="zh-CN" altLang="en-US"/>
          </a:p>
          <a:p>
            <a:r>
              <a:rPr lang="zh-CN" altLang="en-US"/>
              <a:t>Moderne Infrastruktur</a:t>
            </a:r>
            <a:endParaRPr lang="zh-CN" altLang="en-US"/>
          </a:p>
          <a:p>
            <a:pPr lvl="1"/>
            <a:r>
              <a:rPr lang="zh-CN" altLang="en-US"/>
              <a:t>Fortschrittliche Logistik- und Vertriebskapazitäten.</a:t>
            </a:r>
            <a:endParaRPr lang="zh-CN" altLang="en-US"/>
          </a:p>
          <a:p>
            <a:r>
              <a:rPr lang="zh-CN" altLang="en-US"/>
              <a:t>Flexible Layouts</a:t>
            </a:r>
            <a:endParaRPr lang="zh-CN" altLang="en-US"/>
          </a:p>
          <a:p>
            <a:pPr lvl="1"/>
            <a:r>
              <a:rPr lang="zh-CN" altLang="en-US"/>
              <a:t>Anpassbare Grundrisse für unterschiedliche Bedürfnisse.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"/>
          </p:nvPr>
        </p:nvSpPr>
        <p:spPr/>
        <p:txBody>
          <a:bodyPr/>
          <a:p>
            <a:r>
              <a:rPr lang="zh-CN" altLang="en-US"/>
              <a:t>Lagerhäuser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Ämter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945" r="945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3.jpgIMG-20241122-WA004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cafes da Via.jpgcafes da Vi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3785" b="13785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Flexible Grundrisse für unterschiedliche Geschäftsanforderungen.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Geräumige Layouts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Eigene Parkplätze für Mieter und Besucher.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Ausreichend Parkplätze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Cafeteria, Fitnesscenter und Konferenzräume vor Ort.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Bequeme Annehmlichkeiten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Supermarkt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Complexo Comercial e Industrial Luanda\mercado da via.jpgmercado da via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7897" b="27897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Ausreichend Platz für den Einzelhandel.</a:t>
            </a:r>
            <a:endParaRPr lang="en-US" sz="1600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8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Geräumiges Layout</a:t>
            </a:r>
            <a:endParaRPr lang="en-US" sz="28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Bequeme Kundenparkplätze sind vor Ort vorhanden.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Ausreichend Parkplätze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Gepflegtes Gebäude mit aktualisierten Versorgungseinrichtungen.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Moderne Einrichtungen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Metzger und Restaurant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restaurantes.jpgrestaurantes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0319" b="2031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Complexo Comercial e Industrial Luanda\IMG-20241122-WA0046.jpgIMG-20241122-WA00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Voll ausgestattete Großküche und Metzgerei.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Geräumige Einrichtung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Spezieller Parkplatz mit einer Kapazität für 50 Fahrzeuge.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Ausreichend Parkplätze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Gelegen in einem stark frequentierten Geschäftsviertel.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Erstklassiger Standort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IMG-20241122-WA0045.jpgIMG-20241122-WA0045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193" b="619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3794" r="23794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Unterkunft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Ausreichend Büro- und Lagerflächen vorhanden.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Geräumige Einrichtungen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Individuell anpassbare Grundrisse für die Bedürfnisse des Unternehmens.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Flexibles Layout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Leichter Zugang zu den wichtigsten Verkehrswegen.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Günstiger Standort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03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Wichtige Vorteile für Investoren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Regionales Wachstum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tax benefits.jpgtax benefit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093" r="4093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expaning market.jpgexpaning marke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2488" b="2488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panorama de Luanda.jpgpanorama de Luand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1468" r="21468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Rasch wachsende Bevölkerung und Wirtschaftstätigkeit in der Region.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Expandierender Markt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Steuervorteile und staatliche Unterstützung für die gewerbliche Entwicklung.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875" y="4777105"/>
            <a:ext cx="2639695" cy="3562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Attraktive Anreize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Nähe zu wichtigen Verkehrsknotenpunkten und Vertriebskanälen.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Strategischer Standort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2"/>
          </p:nvPr>
        </p:nvSpPr>
        <p:spPr/>
        <p:txBody>
          <a:bodyPr/>
          <a:p>
            <a:r>
              <a:rPr lang="zh-CN" altLang="en-US"/>
              <a:t>Schlüsselfertige Einrichtungen</a:t>
            </a:r>
            <a:endParaRPr lang="zh-CN" altLang="en-US"/>
          </a:p>
          <a:p>
            <a:pPr lvl="1"/>
            <a:r>
              <a:rPr lang="zh-CN" altLang="en-US"/>
              <a:t>Voll ausgestattete, bezugsfertige Gewerbe- und Industrieflächen.</a:t>
            </a:r>
            <a:endParaRPr lang="zh-CN" altLang="en-US"/>
          </a:p>
          <a:p>
            <a:r>
              <a:rPr lang="zh-CN" altLang="en-US"/>
              <a:t>Zuverlässige Dienstprogramme</a:t>
            </a:r>
            <a:endParaRPr lang="zh-CN" altLang="en-US"/>
          </a:p>
          <a:p>
            <a:pPr lvl="1"/>
            <a:r>
              <a:rPr lang="zh-CN" altLang="en-US"/>
              <a:t>Zugang zu grundlegenden Versorgungsleistungen wie Strom, Wasser und Hochgeschwindigkeitsinternet.</a:t>
            </a:r>
            <a:endParaRPr lang="zh-CN" altLang="en-US"/>
          </a:p>
          <a:p>
            <a:r>
              <a:rPr lang="zh-CN" altLang="en-US"/>
              <a:t>Günstiger Standort</a:t>
            </a:r>
            <a:endParaRPr lang="zh-CN" altLang="en-US"/>
          </a:p>
          <a:p>
            <a:pPr lvl="1"/>
            <a:r>
              <a:rPr lang="zh-CN" altLang="en-US"/>
              <a:t>Strategische Lage in der Nähe wichtiger Verkehrsknotenpunkte und städtischer Zentren.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"/>
          </p:nvPr>
        </p:nvSpPr>
        <p:spPr/>
        <p:txBody>
          <a:bodyPr/>
          <a:p>
            <a:r>
              <a:rPr lang="zh-CN" altLang="en-US"/>
              <a:t>Vollständige Infrastruktur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Unmittelbarer Markteintritt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mercado da via jazz club.jpgmercado da via jazz club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4011" b="34011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Complexo Comercial e Industrial Luanda\IMG-20241122-WA0044.jpgIMG-20241122-WA00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4538248" y="127865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Vollständig ausgestattete Einrichtungen zur sofortigen Nutzung.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Schlüsselfertiger Betrieb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Zugang zu einem bestehenden Kundennetz.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Etablierter Kundenstamm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Erstklassige Immobilien mit hervorragender Anbindung.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Strategischer Standort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cafes da Via.jpgcafes da Via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21740" b="21740"/>
          <a:stretch>
            <a:fillRect/>
          </a:stretch>
        </p:blipFill>
        <p:spPr>
          <a:xfrm>
            <a:off x="391351" y="127865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04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Beschreibung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>
            <a:off x="888365" y="629285"/>
            <a:ext cx="6568440" cy="1413510"/>
          </a:xfrm>
        </p:spPr>
        <p:txBody>
          <a:bodyPr/>
          <a:lstStyle/>
          <a:p>
            <a:r>
              <a:rPr lang="en-US"/>
              <a:t>Inhalt </a:t>
            </a:r>
            <a:endParaRPr lang="en-US"/>
          </a:p>
        </p:txBody>
      </p:sp>
      <p:sp>
        <p:nvSpPr>
          <p:cNvPr id="3" name="矩形: 圆角 4"/>
          <p:cNvSpPr/>
          <p:nvPr>
            <p:custDataLst>
              <p:tags r:id="rId2"/>
            </p:custDataLst>
          </p:nvPr>
        </p:nvSpPr>
        <p:spPr>
          <a:xfrm>
            <a:off x="4413250" y="58102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5" name="序号"/>
          <p:cNvSpPr txBox="1"/>
          <p:nvPr>
            <p:custDataLst>
              <p:tags r:id="rId3"/>
            </p:custDataLst>
          </p:nvPr>
        </p:nvSpPr>
        <p:spPr>
          <a:xfrm>
            <a:off x="6118225" y="1151255"/>
            <a:ext cx="1779905" cy="155003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01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16" name="标题"/>
          <p:cNvSpPr txBox="1"/>
          <p:nvPr>
            <p:custDataLst>
              <p:tags r:id="rId4"/>
            </p:custDataLst>
          </p:nvPr>
        </p:nvSpPr>
        <p:spPr>
          <a:xfrm>
            <a:off x="4636135" y="73850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Highlights der Immobilie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8" name="矩形: 圆角 4"/>
          <p:cNvSpPr/>
          <p:nvPr>
            <p:custDataLst>
              <p:tags r:id="rId5"/>
            </p:custDataLst>
          </p:nvPr>
        </p:nvSpPr>
        <p:spPr>
          <a:xfrm>
            <a:off x="8036560" y="58102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5" name="序号"/>
          <p:cNvSpPr txBox="1"/>
          <p:nvPr>
            <p:custDataLst>
              <p:tags r:id="rId6"/>
            </p:custDataLst>
          </p:nvPr>
        </p:nvSpPr>
        <p:spPr>
          <a:xfrm>
            <a:off x="9741535" y="1364615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02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26" name="标题"/>
          <p:cNvSpPr txBox="1"/>
          <p:nvPr>
            <p:custDataLst>
              <p:tags r:id="rId7"/>
            </p:custDataLst>
          </p:nvPr>
        </p:nvSpPr>
        <p:spPr>
          <a:xfrm>
            <a:off x="8258175" y="73850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Details der Immobilie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28" name="矩形: 圆角 4"/>
          <p:cNvSpPr/>
          <p:nvPr>
            <p:custDataLst>
              <p:tags r:id="rId8"/>
            </p:custDataLst>
          </p:nvPr>
        </p:nvSpPr>
        <p:spPr>
          <a:xfrm>
            <a:off x="4411980" y="2527300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9" name="序号"/>
          <p:cNvSpPr txBox="1"/>
          <p:nvPr>
            <p:custDataLst>
              <p:tags r:id="rId9"/>
            </p:custDataLst>
          </p:nvPr>
        </p:nvSpPr>
        <p:spPr>
          <a:xfrm>
            <a:off x="6116955" y="3310255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03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0" name="标题"/>
          <p:cNvSpPr txBox="1"/>
          <p:nvPr>
            <p:custDataLst>
              <p:tags r:id="rId10"/>
            </p:custDataLst>
          </p:nvPr>
        </p:nvSpPr>
        <p:spPr>
          <a:xfrm>
            <a:off x="4634865" y="2684780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Wichtige Vorteile für Investoren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33" name="矩形: 圆角 4"/>
          <p:cNvSpPr/>
          <p:nvPr>
            <p:custDataLst>
              <p:tags r:id="rId11"/>
            </p:custDataLst>
          </p:nvPr>
        </p:nvSpPr>
        <p:spPr>
          <a:xfrm>
            <a:off x="8035290" y="252666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4" name="序号"/>
          <p:cNvSpPr txBox="1"/>
          <p:nvPr>
            <p:custDataLst>
              <p:tags r:id="rId12"/>
            </p:custDataLst>
          </p:nvPr>
        </p:nvSpPr>
        <p:spPr>
          <a:xfrm>
            <a:off x="9740265" y="3310890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04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6" name="标题"/>
          <p:cNvSpPr txBox="1"/>
          <p:nvPr>
            <p:custDataLst>
              <p:tags r:id="rId13"/>
            </p:custDataLst>
          </p:nvPr>
        </p:nvSpPr>
        <p:spPr>
          <a:xfrm>
            <a:off x="8256905" y="2684780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Beschreibung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9" name="矩形: 圆角 4"/>
          <p:cNvSpPr/>
          <p:nvPr>
            <p:custDataLst>
              <p:tags r:id="rId14"/>
            </p:custDataLst>
          </p:nvPr>
        </p:nvSpPr>
        <p:spPr>
          <a:xfrm>
            <a:off x="4411980" y="448500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7" name="序号"/>
          <p:cNvSpPr txBox="1"/>
          <p:nvPr>
            <p:custDataLst>
              <p:tags r:id="rId15"/>
            </p:custDataLst>
          </p:nvPr>
        </p:nvSpPr>
        <p:spPr>
          <a:xfrm>
            <a:off x="6116955" y="5267960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05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1" name="标题"/>
          <p:cNvSpPr txBox="1"/>
          <p:nvPr>
            <p:custDataLst>
              <p:tags r:id="rId16"/>
            </p:custDataLst>
          </p:nvPr>
        </p:nvSpPr>
        <p:spPr>
          <a:xfrm>
            <a:off x="4634865" y="464248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Kontaktinformationen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32" name="矩形: 圆角 4"/>
          <p:cNvSpPr/>
          <p:nvPr>
            <p:custDataLst>
              <p:tags r:id="rId17"/>
            </p:custDataLst>
          </p:nvPr>
        </p:nvSpPr>
        <p:spPr>
          <a:xfrm>
            <a:off x="8035290" y="448500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5" name="序号"/>
          <p:cNvSpPr txBox="1"/>
          <p:nvPr>
            <p:custDataLst>
              <p:tags r:id="rId18"/>
            </p:custDataLst>
          </p:nvPr>
        </p:nvSpPr>
        <p:spPr>
          <a:xfrm>
            <a:off x="9740265" y="5267960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06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7" name="标题"/>
          <p:cNvSpPr txBox="1"/>
          <p:nvPr>
            <p:custDataLst>
              <p:tags r:id="rId19"/>
            </p:custDataLst>
          </p:nvPr>
        </p:nvSpPr>
        <p:spPr>
          <a:xfrm>
            <a:off x="8256905" y="464248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Preisgestaltung und Verhandlung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:\Meine Ablage\Negócios em África\Projectos Angola\Complexo Comercial e Industrial Luanda\panorama de Luanda.jpgpanorama de Luand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7070" b="17070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en-US" sz="3200">
              <a:latin typeface="+mj-lt"/>
              <a:sym typeface="Arial" panose="020B0604020202020204" pitchFamily="34" charset="0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24485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Standort</a:t>
            </a:r>
            <a:endParaRPr lang="en-US" dirty="0"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50050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sym typeface="+mn-ea"/>
              </a:rPr>
              <a:t>Günstig gelegen im Herzen des Geschäftsviertels.</a:t>
            </a:r>
            <a:endParaRPr lang="en-US" sz="1400" dirty="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50050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sym typeface="+mn-ea"/>
              </a:rPr>
              <a:t>Erstklassiger Standort</a:t>
            </a:r>
            <a:endParaRPr lang="en-US" b="1" dirty="0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2675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Umgeben von florierenden Unternehmen und Wohngebieten.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2675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+mj-lt"/>
                <a:sym typeface="+mn-ea"/>
              </a:rPr>
              <a:t>Belebte Nachbarschaft</a:t>
            </a:r>
            <a:endParaRPr lang="en-US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13630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Einfacher Zugang zu den wichtigsten Autobahnen und öffentlichen Verkehrsmitteln.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13630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+mj-lt"/>
                <a:sym typeface="+mn-ea"/>
              </a:rPr>
              <a:t>Ausgezeichnete Zugänglichkeit</a:t>
            </a:r>
            <a:endParaRPr lang="en-US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Gesamtfläche und Entwicklung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29" b="1129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9.jpgIMG-20241122-WA004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7297" r="7297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Ausgedehntes Grundstück mit beträchtlichen Quadratmetern.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Großer Fußabdruck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Anpassungsfähiger Grundriss, geeignet für verschiedene Nutzungsarten.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Flexibles Layout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Großzügige Parkplätze vor Ort, um die Mieter unterzubringen.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Ausreichend Parkplätze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Spezifikationen des Lagers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Complexo Comercial e Industrial Luanda\warehouse.jpgwarehous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2073" b="12073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Großzügige Raumaufteilung mit reichlich Stauraum.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Geräumiges Layout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Hohe Decken für eine effiziente Nutzung des vertikalen Raums.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Hohe Decken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Robuste Materialien und solide Infrastruktur.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Langlebige Konstruktion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Unterstützende Einrichtungen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restaurantes.jpgrestaurantes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0319" b="2031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Complexo Comercial e Industrial Luanda\IMG-20241122-WA0043.jpgIMG-20241122-WA00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Ein großzügiger Parkplatz bietet Platz für Mitarbeiter und Besucher.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Ausreichend Parkplätze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Sichere Lagereinrichtungen für Inventar und Vorräte.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Lagerhaltung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Eine Cafeteria vor Ort bietet den Mietern Essensmöglichkeiten.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Cafeteria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warehouse.jpgwarehouse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8629" r="8629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05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Kontaktinformationen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2"/>
          </p:nvPr>
        </p:nvSpPr>
        <p:spPr>
          <a:xfrm>
            <a:off x="608330" y="1729105"/>
            <a:ext cx="10969625" cy="4520565"/>
          </a:xfrm>
        </p:spPr>
        <p:txBody>
          <a:bodyPr/>
          <a:p>
            <a:r>
              <a:rPr lang="zh-CN" altLang="en-US"/>
              <a:t>Jetzt anrufen</a:t>
            </a:r>
            <a:endParaRPr lang="zh-CN" altLang="en-US"/>
          </a:p>
          <a:p>
            <a:pPr lvl="1"/>
            <a:r>
              <a:rPr lang="zh-CN" altLang="en-US"/>
              <a:t>Wenden Sie sich an unser Verkaufsteam, um die Immobilie zu besprechen.</a:t>
            </a:r>
            <a:endParaRPr lang="zh-CN" altLang="en-US"/>
          </a:p>
          <a:p>
            <a:r>
              <a:rPr lang="zh-CN" altLang="en-US"/>
              <a:t>Besichtigungstermin vereinbaren</a:t>
            </a:r>
            <a:endParaRPr lang="zh-CN" altLang="en-US"/>
          </a:p>
          <a:p>
            <a:pPr lvl="1"/>
            <a:r>
              <a:rPr lang="zh-CN" altLang="en-US"/>
              <a:t>Vereinbaren Sie eine Besichtigung des Geschäftskomplexes.</a:t>
            </a:r>
            <a:endParaRPr lang="zh-CN" altLang="en-US"/>
          </a:p>
          <a:p>
            <a:r>
              <a:rPr lang="zh-CN" altLang="en-US"/>
              <a:t>Heute anfragen</a:t>
            </a:r>
            <a:endParaRPr lang="zh-CN" altLang="en-US"/>
          </a:p>
          <a:p>
            <a:pPr lvl="1"/>
            <a:r>
              <a:rPr lang="zh-CN" altLang="en-US"/>
              <a:t>Erfahren Sie mehr über die verfügbaren Einheiten.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"/>
          </p:nvPr>
        </p:nvSpPr>
        <p:spPr/>
        <p:txBody>
          <a:bodyPr/>
          <a:p>
            <a:r>
              <a:rPr lang="zh-CN" altLang="en-US"/>
              <a:t>Telefon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E-Mail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Schedule tour.jpgSchedule tou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662" b="662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reach out.jpgreach ou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539" b="3539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submit offer.jpgsubmit off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7656" r="7656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Erkundigen Sie sich über die Immobilie per E-Mail für weitere Details.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Aufsuchen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Beantragen Sie einen Rundgang durch den Geschäftskomplex.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Zeitplan Tour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Reichen Sie Ihr Angebot für die Immobilie per E-Mail ein.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Angebot einreichen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06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Preisgestaltung und Verhandlung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G:\Meine Ablage\Negócios em África\Projectos Angola\Complexo Comercial e Industrial Luanda\price.jpgpric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 rot="1860000">
            <a:off x="4699000" y="2063750"/>
            <a:ext cx="6562725" cy="298132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Angebotspreis</a:t>
            </a:r>
            <a:endParaRPr lang="en-US" spc="0" dirty="0">
              <a:latin typeface="+mj-lt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Der Preis soll ernsthafte Käufer anziehen.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Konkurrenzfähige Preise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Die Bedingungen können diskutiert werden.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Flexibel verhandeln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Angepasst an die aktuellen Industriestandards.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Bewertung des Marktes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Verhandlung über die Währung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IMG-20241122-WA0047.jpgIMG-20241122-WA00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29" b="1129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5.jpgIMG-20241122-WA004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480" r="5480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Erkunden Sie verschiedene Zahlungspläne und Finanzierungslösungen.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400" y="4777105"/>
            <a:ext cx="2596515" cy="3562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8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Flexible Zahlungsoptionen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Verhandeln Sie die bestmöglichen Preise für die Immobilie.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Konkurrenzfähige Preisgestaltung</a:t>
            </a:r>
            <a:endParaRPr lang="en-US" sz="14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Kommunizieren Sie offen, um eine für beide Seiten vorteilhafte Einigung zu erzielen.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350" y="4777105"/>
            <a:ext cx="2570480" cy="3562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8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Transparente Verhandlungen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01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Highlights der Immobilie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05180" y="5465445"/>
            <a:ext cx="4940935" cy="719455"/>
          </a:xfr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altLang="en-GB" sz="2000">
                <a:solidFill>
                  <a:schemeClr val="tx1"/>
                </a:solidFill>
              </a:rPr>
              <a:t>Kontinentale Kapitalverbindung</a:t>
            </a:r>
            <a:endParaRPr lang="en-US" altLang="en-GB" sz="200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en-GB" sz="20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805180" y="3216275"/>
            <a:ext cx="7487285" cy="144653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en-US"/>
              <a:t>Dankeschön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1025" y="1581150"/>
            <a:ext cx="6430645" cy="184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GB"/>
              <a:t>Nehmen Sie Kontakt auf und vereinbaren Sie einen Besuch:</a:t>
            </a:r>
            <a:endParaRPr lang="en-US" altLang="en-GB"/>
          </a:p>
          <a:p>
            <a:r>
              <a:rPr lang="en-US" altLang="en-GB"/>
              <a:t>Nelson </a:t>
            </a:r>
            <a:r>
              <a:rPr lang="en-US" altLang="en-US"/>
              <a:t>João </a:t>
            </a:r>
            <a:r>
              <a:rPr lang="en-US" altLang="en-GB"/>
              <a:t>Dikíla</a:t>
            </a:r>
            <a:endParaRPr lang="en-US" altLang="en-GB"/>
          </a:p>
          <a:p>
            <a:r>
              <a:rPr lang="en-US" altLang="en-GB"/>
              <a:t>Projekte und Relationship Manager</a:t>
            </a:r>
            <a:endParaRPr lang="en-US" altLang="en-GB"/>
          </a:p>
          <a:p>
            <a:r>
              <a:rPr lang="en-US" altLang="en-GB"/>
              <a:t>Kontinentale Kapitalverbindung</a:t>
            </a:r>
            <a:endParaRPr lang="en-US" altLang="en-GB"/>
          </a:p>
          <a:p>
            <a:r>
              <a:rPr lang="en-US" altLang="en-GB"/>
              <a:t>Telefon: [+244 926 018 253]</a:t>
            </a:r>
            <a:endParaRPr lang="en-US" altLang="en-GB"/>
          </a:p>
          <a:p>
            <a:r>
              <a:rPr lang="en-US" altLang="en-GB"/>
              <a:t>E-Mail: [joao.dikila@continentalcapitalconnect.com]</a:t>
            </a:r>
            <a:endParaRPr lang="en-US" altLang="en-GB"/>
          </a:p>
          <a:p>
            <a:r>
              <a:rPr lang="en-US" altLang="en-GB"/>
              <a:t>Verpassen </a:t>
            </a:r>
            <a:r>
              <a:rPr lang="en-US" altLang="en-GB"/>
              <a:t>Sie </a:t>
            </a:r>
            <a:r>
              <a:rPr lang="en-US" altLang="en-US"/>
              <a:t>nicht </a:t>
            </a:r>
            <a:r>
              <a:rPr lang="en-US" altLang="en-GB"/>
              <a:t>diese </a:t>
            </a:r>
            <a:r>
              <a:rPr lang="en-US" altLang="en-US"/>
              <a:t>einmalige </a:t>
            </a:r>
            <a:r>
              <a:rPr lang="en-US" altLang="en-GB"/>
              <a:t>Investitionsmöglichkeit!</a:t>
            </a:r>
            <a:endParaRPr lang="en-GB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Strategischer Standort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IMG-20241122-WA0046.jpgIMG-20241122-WA004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193" b="619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Complexo Comercial e Industrial Luanda/IMG-20241122-WA0044.jpgIMG-20241122-WA00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Standort: Luanda, direkt an der Schnellstraße - hervorragende logistische Anbindung, </a:t>
            </a: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 der Nähe der wichtigsten Autobahnen und Verkehrsknotenpunkte gelegen.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Bequemer Zugang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Geräumiges Grundstück mit Platz für Kunden- und Mitarbeiterparkplätze.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Ausreichend Parkplätze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Das Hotel liegt in einem florierenden Geschäftsviertel mit Potenzial für hohe Besucherzahlen.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Wachsende Nachbarschaft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IMG-20241122-WA0043.jpgIMG-20241122-WA0043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193" b="619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Vielseitiger Einsatz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2500" b="2250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Geeignet für verschiedene gewerbliche und industrielle Tätigkeiten.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Anpassungsfähige Räume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Geeignet für eine Reihe von Geschäftsvorgängen.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Flexible Zonierung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Entwickelt, um verschiedene kommerzielle Anforderungen zu erfüllen.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Multifunktionales Layout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Hohe Flexibilität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IMG-20241122-WA0050.jpgIMG-20241122-WA005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5581" b="25581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9.jpgIMG-20241122-WA004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IMG-20241122-WA0047.jpgIMG-20241122-WA00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480" r="5480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anpassungsfähigen Grundrisse passen sich den unterschiedlichen Geschäftsanforderungen an.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Vielseitige Räume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Bequeme Parkplätze vor Ort für Mitarbeiter und Kunden.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Ausreichend Parkplätze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Leichter Zugang zu wichtigen Verkehrswegen und Einrichtungen.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350" y="4735195"/>
            <a:ext cx="2261870" cy="39814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Günstiger Standort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02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Details der Immobilie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 dirty="0">
                <a:latin typeface="+mj-lt"/>
              </a:rPr>
              <a:t>Gesamtfläche</a:t>
            </a:r>
            <a:endParaRPr lang="en-US" spc="0" dirty="0">
              <a:latin typeface="+mj-lt"/>
            </a:endParaRPr>
          </a:p>
        </p:txBody>
      </p:sp>
      <p:pic>
        <p:nvPicPr>
          <p:cNvPr id="10" name="图片 9" descr="G:\Meine Ablage\Negócios em África\Projectos Angola\Complexo Comercial e Industrial Luanda\IMG-20241122-WA0046.jpgIMG-20241122-WA00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285" r="12285"/>
          <a:stretch>
            <a:fillRect/>
          </a:stretch>
        </p:blipFill>
        <p:spPr>
          <a:xfrm>
            <a:off x="-1" y="1700825"/>
            <a:ext cx="5348028" cy="4724400"/>
          </a:xfrm>
          <a:custGeom>
            <a:avLst/>
            <a:gdLst>
              <a:gd name="connsiteX0" fmla="*/ 0 w 5348028"/>
              <a:gd name="connsiteY0" fmla="*/ 0 h 4724400"/>
              <a:gd name="connsiteX1" fmla="*/ 2985828 w 5348028"/>
              <a:gd name="connsiteY1" fmla="*/ 0 h 4724400"/>
              <a:gd name="connsiteX2" fmla="*/ 5348028 w 5348028"/>
              <a:gd name="connsiteY2" fmla="*/ 2362200 h 4724400"/>
              <a:gd name="connsiteX3" fmla="*/ 2985828 w 5348028"/>
              <a:gd name="connsiteY3" fmla="*/ 4724400 h 4724400"/>
              <a:gd name="connsiteX4" fmla="*/ 0 w 5348028"/>
              <a:gd name="connsiteY4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8028" h="4724400">
                <a:moveTo>
                  <a:pt x="0" y="0"/>
                </a:moveTo>
                <a:lnTo>
                  <a:pt x="2985828" y="0"/>
                </a:lnTo>
                <a:cubicBezTo>
                  <a:pt x="4290118" y="0"/>
                  <a:pt x="5348028" y="1057910"/>
                  <a:pt x="5348028" y="2362200"/>
                </a:cubicBezTo>
                <a:cubicBezTo>
                  <a:pt x="5348028" y="3666490"/>
                  <a:pt x="4290118" y="4724400"/>
                  <a:pt x="2985828" y="4724400"/>
                </a:cubicBezTo>
                <a:lnTo>
                  <a:pt x="0" y="47244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7293277" y="241112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Der zum Verkauf stehende Gewerbe- und Industriekomplex hat eine Gesamtfläche von 20.000 Quadratmetern und bietet damit reichlich Platz für verschiedene Geschäftsaktivitäten.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7293277" y="2037619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20.000 Quadratmeter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6237034" y="205034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7293914" y="428945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Für gemischte Nutzung vorgesehen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237034" y="431872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7292641" y="469222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Das Grundstück ist für eine gemischte Nutzung vorgesehen, so dass auf dem Gelände eine Kombination aus gewerblichen und industriellen Aktivitäten möglich ist.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>
            <p:custDataLst>
              <p:tags r:id="rId1"/>
            </p:custDataLst>
          </p:nvPr>
        </p:nvSpPr>
        <p:spPr>
          <a:xfrm>
            <a:off x="5597325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6135208" cy="72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Gesamtfläche</a:t>
            </a:r>
            <a:endParaRPr lang="en-US" spc="0" dirty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IMG-20241122-WA0050.jpgIMG-20241122-WA005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11070" b="11070"/>
          <a:stretch>
            <a:fillRect/>
          </a:stretch>
        </p:blipFill>
        <p:spPr>
          <a:xfrm>
            <a:off x="5585927" y="0"/>
            <a:ext cx="6606075" cy="6858000"/>
          </a:xfrm>
          <a:custGeom>
            <a:avLst/>
            <a:gdLst>
              <a:gd name="connsiteX0" fmla="*/ 4692578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8722 h 6858000"/>
              <a:gd name="connsiteX3" fmla="*/ 6486982 w 6606075"/>
              <a:gd name="connsiteY3" fmla="*/ 4220546 h 6858000"/>
              <a:gd name="connsiteX4" fmla="*/ 6295001 w 6606075"/>
              <a:gd name="connsiteY4" fmla="*/ 4210852 h 6858000"/>
              <a:gd name="connsiteX5" fmla="*/ 4417328 w 6606075"/>
              <a:gd name="connsiteY5" fmla="*/ 6088525 h 6858000"/>
              <a:gd name="connsiteX6" fmla="*/ 4564885 w 6606075"/>
              <a:gd name="connsiteY6" fmla="*/ 6819400 h 6858000"/>
              <a:gd name="connsiteX7" fmla="*/ 4583480 w 6606075"/>
              <a:gd name="connsiteY7" fmla="*/ 6858000 h 6858000"/>
              <a:gd name="connsiteX8" fmla="*/ 48492 w 6606075"/>
              <a:gd name="connsiteY8" fmla="*/ 6858000 h 6858000"/>
              <a:gd name="connsiteX9" fmla="*/ 32500 w 6606075"/>
              <a:gd name="connsiteY9" fmla="*/ 6732152 h 6858000"/>
              <a:gd name="connsiteX10" fmla="*/ 0 w 6606075"/>
              <a:gd name="connsiteY10" fmla="*/ 6088525 h 6858000"/>
              <a:gd name="connsiteX11" fmla="*/ 4423060 w 6606075"/>
              <a:gd name="connsiteY11" fmla="*/ 76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075" h="6858000">
                <a:moveTo>
                  <a:pt x="4692578" y="0"/>
                </a:moveTo>
                <a:lnTo>
                  <a:pt x="6606075" y="0"/>
                </a:lnTo>
                <a:lnTo>
                  <a:pt x="6606075" y="4238722"/>
                </a:lnTo>
                <a:lnTo>
                  <a:pt x="6486982" y="4220546"/>
                </a:lnTo>
                <a:cubicBezTo>
                  <a:pt x="6423860" y="4214136"/>
                  <a:pt x="6359814" y="4210852"/>
                  <a:pt x="6295001" y="4210852"/>
                </a:cubicBezTo>
                <a:cubicBezTo>
                  <a:pt x="5257991" y="4210852"/>
                  <a:pt x="4417328" y="5051515"/>
                  <a:pt x="4417328" y="6088525"/>
                </a:cubicBezTo>
                <a:cubicBezTo>
                  <a:pt x="4417328" y="6347777"/>
                  <a:pt x="4469869" y="6594758"/>
                  <a:pt x="4564885" y="6819400"/>
                </a:cubicBezTo>
                <a:lnTo>
                  <a:pt x="4583480" y="6858000"/>
                </a:lnTo>
                <a:lnTo>
                  <a:pt x="48492" y="6858000"/>
                </a:lnTo>
                <a:lnTo>
                  <a:pt x="32500" y="6732152"/>
                </a:lnTo>
                <a:cubicBezTo>
                  <a:pt x="11009" y="6520533"/>
                  <a:pt x="0" y="6305814"/>
                  <a:pt x="0" y="6088525"/>
                </a:cubicBezTo>
                <a:cubicBezTo>
                  <a:pt x="0" y="3263761"/>
                  <a:pt x="1860563" y="873554"/>
                  <a:pt x="4423060" y="7653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95401" y="277502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Der Komplex bietet ausreichend Parkplätze, um den Bedürfnissen von Mitarbeitern, Kunden und Besuchern gerecht zu werden.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95401" y="215093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Ausreichend Parkplätze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PA" val="v5.2.10"/>
  <p:tag name="KSO_WM_BEAUTIFY_FLAG" val="#wm#"/>
  <p:tag name="KSO_WM_UNIT_ISCONTENTSTITLE" val="0"/>
  <p:tag name="KSO_WM_UNIT_ISNUMDGMTITLE" val="0"/>
  <p:tag name="KSO_WM_UNIT_PRESET_TEXT" val="添加文档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UNIT_TYPE" val="i"/>
  <p:tag name="KSO_WM_UNIT_INDEX" val="6"/>
</p:tagLst>
</file>

<file path=ppt/tags/tag1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UNIT_TYPE" val="i"/>
  <p:tag name="KSO_WM_UNIT_INDEX" val="7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UNIT_TYPE" val="i"/>
  <p:tag name="KSO_WM_UNIT_INDEX" val="8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UNIT_TYPE" val="i"/>
  <p:tag name="KSO_WM_UNIT_INDEX" val="9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UNIT_TYPE" val="i"/>
  <p:tag name="KSO_WM_UNIT_INDEX" val="10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3.0"/>
  <p:tag name="KSO_WM_UNIT_TYPE" val="i"/>
  <p:tag name="KSO_WM_UNIT_INDEX" val="11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3.0"/>
  <p:tag name="KSO_WM_UNIT_TYPE" val="i"/>
  <p:tag name="KSO_WM_UNIT_INDEX" val="12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UNIT_TYPE" val="i"/>
  <p:tag name="KSO_WM_UNIT_INDEX" val="13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3.0"/>
  <p:tag name="KSO_WM_UNIT_TYPE" val="i"/>
  <p:tag name="KSO_WM_UNIT_INDEX" val="14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3.0"/>
  <p:tag name="KSO_WM_UNIT_TYPE" val="i"/>
  <p:tag name="KSO_WM_UNIT_INDEX" val="15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你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114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CONTENT_GROUP_TYPE" val="contentchi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2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3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49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6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CONTENT_GROUP_TYPE" val="contentchip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73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CONTENT_GROUP_TYPE" val="contentchip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8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86.xml><?xml version="1.0" encoding="utf-8"?>
<p:tagLst xmlns:p="http://schemas.openxmlformats.org/presentationml/2006/main">
  <p:tag name="PA" val="v5.2.10"/>
  <p:tag name="KSO_WM_BEAUTIFY_FLAG" val="#wm#"/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45_1*a*1"/>
  <p:tag name="KSO_WM_TEMPLATE_CATEGORY" val="custom"/>
  <p:tag name="KSO_WM_TEMPLATE_INDEX" val="20233445"/>
  <p:tag name="KSO_WM_UNIT_LAYERLEVEL" val="1"/>
  <p:tag name="KSO_WM_TAG_VERSION" val="3.0"/>
  <p:tag name="KSO_WM_UNIT_PRESET_TEXT" val="Your title here"/>
</p:tagLst>
</file>

<file path=ppt/tags/tag187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3445_1*b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CONTENT_GROUP_TYPE" val="contentchip"/>
  <p:tag name="KSO_WM_UNIT_PRESET_TEXT" val="Add description"/>
</p:tagLst>
</file>

<file path=ppt/tags/tag188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45_1*f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Name"/>
</p:tagLst>
</file>

<file path=ppt/tags/tag189.xml><?xml version="1.0" encoding="utf-8"?>
<p:tagLst xmlns:p="http://schemas.openxmlformats.org/presentationml/2006/main">
  <p:tag name="KSO_WM_SLIDE_ID" val="custom20233445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45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41.4&quot;,&quot;top&quot;:&quot;63.05&quot;,&quot;width&quot;:&quot;615.6&quot;,&quot;height&quot;:&quot;371.45&quot;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2"/>
  <p:tag name="KSO_WM_UNIT_PRESET_TEXT" val="Contents "/>
  <p:tag name="KSO_WM_UNIT_TEXT_FILL_FORE_SCHEMECOLOR_INDEX" val="6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1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1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UNIT_PRESET_TEXT" val="01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1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UNIT_VALUE" val="27"/>
  <p:tag name="KSO_WM_DIAGRAM_GROUP_CODE" val="l1-1"/>
  <p:tag name="KSO_WM_UNIT_TYPE" val="l_h_f"/>
  <p:tag name="KSO_WM_UNIT_INDEX" val="1_1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2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2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UNIT_PRESET_TEXT" val="0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2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2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3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3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UNIT_PRESET_TEXT" val="03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3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3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4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4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4_1"/>
  <p:tag name="KSO_WM_UNIT_PRESET_TEXT" val="04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4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4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5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5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5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5_1"/>
  <p:tag name="KSO_WM_UNIT_PRESET_TEXT" val="05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5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5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6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6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6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6_1"/>
  <p:tag name="KSO_WM_UNIT_PRESET_TEXT" val="06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6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6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SLIDE_ID" val="custom20233445_6"/>
  <p:tag name="KSO_WM_TEMPLATE_SUBCATEGORY" val="0"/>
  <p:tag name="KSO_WM_TEMPLATE_MASTER_TYPE" val="0"/>
  <p:tag name="KSO_WM_TEMPLATE_COLOR_TYPE" val="0"/>
  <p:tag name="KSO_WM_SLIDE_ITEM_CNT" val="6"/>
  <p:tag name="KSO_WM_SLIDE_INDEX" val="6"/>
  <p:tag name="KSO_WM_TAG_VERSION" val="3.0"/>
  <p:tag name="KSO_WM_BEAUTIFY_FLAG" val="#wm#"/>
  <p:tag name="KSO_WM_TEMPLATE_CATEGORY" val="custom"/>
  <p:tag name="KSO_WM_TEMPLATE_INDEX" val="20233445"/>
  <p:tag name="KSO_WM_DIAGRAM_GROUP_CODE" val="l1-1"/>
  <p:tag name="KSO_WM_SLIDE_DIAGTYPE" val="l"/>
  <p:tag name="KSO_WM_SLIDE_LAYOUT" val="a_l"/>
  <p:tag name="KSO_WM_SLIDE_LAYOUT_CNT" val="1_1"/>
  <p:tag name="KSO_WM_SLIDE_TYPE" val="contents"/>
  <p:tag name="KSO_WM_SLIDE_SUBTYPE" val="diag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1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212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3.0"/>
  <p:tag name="KSO_WM_UNIT_TYPE" val="i"/>
  <p:tag name="KSO_WM_UNIT_INDEX" val="1"/>
</p:tagLst>
</file>

<file path=ppt/tags/tag2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2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UNIT_TYPE" val="i"/>
  <p:tag name="KSO_WM_UNIT_INDEX" val="2"/>
</p:tagLst>
</file>

<file path=ppt/tags/tag23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45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5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45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5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2"/>
</p:tagLst>
</file>

<file path=ppt/tags/tag2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256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2"/>
  <p:tag name="KSO_WM_UNIT_ID" val="custom20238262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58.xml><?xml version="1.0" encoding="utf-8"?>
<p:tagLst xmlns:p="http://schemas.openxmlformats.org/presentationml/2006/main">
  <p:tag name="KSO_WM_UNIT_VALUE" val="1311*14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2_1*d*1"/>
  <p:tag name="KSO_WM_TEMPLATE_CATEGORY" val="custom"/>
  <p:tag name="KSO_WM_TEMPLATE_INDEX" val="2023826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5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491.465*138.6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45"/>
  <p:tag name="KSO_WM_TEMPLATE_SUBCATEGORY" val="0"/>
  <p:tag name="KSO_WM_SLIDE_INDEX" val="1"/>
  <p:tag name="KSO_WM_TAG_VERSION" val="3.0"/>
  <p:tag name="KSO_WM_SLIDE_ID" val="custom20238262_1"/>
  <p:tag name="KSO_WM_SLIDE_ITEM_CNT" val="3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75_1*i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5"/>
  <p:tag name="KSO_WM_UNIT_ID" val="custom20238275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UNIT_VALUE" val="1904*18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5_1*d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69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.6943*218.4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45"/>
  <p:tag name="KSO_WM_TEMPLATE_SUBCATEGORY" val="0"/>
  <p:tag name="KSO_WM_SLIDE_INDEX" val="1"/>
  <p:tag name="KSO_WM_TAG_VERSION" val="3.0"/>
  <p:tag name="KSO_WM_SLIDE_ID" val="custom20238275_1"/>
  <p:tag name="KSO_WM_SLIDE_ITEM_CNT" val="1"/>
</p:tagLst>
</file>

<file path=ppt/tags/tag272.xml><?xml version="1.0" encoding="utf-8"?>
<p:tagLst xmlns:p="http://schemas.openxmlformats.org/presentationml/2006/main">
  <p:tag name="KSO_WM_TEMPLATE_CATEGORY" val="custom"/>
  <p:tag name="KSO_WM_TEMPLATE_INDEX" val="20233445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75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76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7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8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86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290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99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1.xml><?xml version="1.0" encoding="utf-8"?>
<p:tagLst xmlns:p="http://schemas.openxmlformats.org/presentationml/2006/main">
  <p:tag name="PA" val="v5.2.1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1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5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1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UNIT_TYPE" val="i"/>
  <p:tag name="KSO_WM_UNIT_INDEX" val="4"/>
</p:tagLst>
</file>

<file path=ppt/tags/tag32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2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4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416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325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3"/>
</p:tagLst>
</file>

<file path=ppt/tags/tag3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327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29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UNIT_TYPE" val="i"/>
  <p:tag name="KSO_WM_UNIT_INDEX" val="5"/>
</p:tagLst>
</file>

<file path=ppt/tags/tag330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1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3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3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3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3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UNIT_TYPE" val="i"/>
  <p:tag name="KSO_WM_UNIT_INDEX" val="6"/>
</p:tagLst>
</file>

<file path=ppt/tags/tag34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41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42.xml><?xml version="1.0" encoding="utf-8"?>
<p:tagLst xmlns:p="http://schemas.openxmlformats.org/presentationml/2006/main">
  <p:tag name="KSO_WM_TEMPLATE_CATEGORY" val="custom"/>
  <p:tag name="KSO_WM_TEMPLATE_INDEX" val="20238416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5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57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4"/>
</p:tagLst>
</file>

<file path=ppt/tags/tag3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359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2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3.0"/>
  <p:tag name="KSO_WM_UNIT_TYPE" val="i"/>
  <p:tag name="KSO_WM_UNIT_INDEX" val="7"/>
</p:tagLst>
</file>

<file path=ppt/tags/tag360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5_1*d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3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5_1*i*1"/>
  <p:tag name="KSO_WM_TEMPLATE_CATEGORY" val="custom"/>
  <p:tag name="KSO_WM_TEMPLATE_INDEX" val="20238285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3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85_1*a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Your title here"/>
</p:tagLst>
</file>

<file path=ppt/tags/tag363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5_3*l_h_f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64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5_3*l_h_a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65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5_3*l_h_f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66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5_3*l_h_a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67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5_3*l_h_f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68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5_3*l_h_a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69.xml><?xml version="1.0" encoding="utf-8"?>
<p:tagLst xmlns:p="http://schemas.openxmlformats.org/presentationml/2006/main">
  <p:tag name="KSO_WM_SLIDE_ID" val="custom20238285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745.9*95.95"/>
  <p:tag name="KSO_WM_SLIDE_POSITION" val="118.15*37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7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7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7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7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7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7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7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8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8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8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38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8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8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9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9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9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9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9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4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4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4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4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4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4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4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41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11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5"/>
</p:tagLst>
</file>

<file path=ppt/tags/tag4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413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2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414.xml><?xml version="1.0" encoding="utf-8"?>
<p:tagLst xmlns:p="http://schemas.openxmlformats.org/presentationml/2006/main">
  <p:tag name="KSO_WM_TEMPLATE_CATEGORY" val="custom"/>
  <p:tag name="KSO_WM_TEMPLATE_INDEX" val="20238245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416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17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18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1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42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2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2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2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2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2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2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28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2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6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</p:tagLst>
</file>

<file path=ppt/tags/tag4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431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432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4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43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3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3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3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3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3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UNIT_TYPE" val="i"/>
  <p:tag name="KSO_WM_UNIT_INDEX" val="5"/>
</p:tagLst>
</file>

<file path=ppt/tags/tag44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416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442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43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44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4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4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4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4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4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UNIT_TYPE" val="i"/>
  <p:tag name="KSO_WM_UNIT_INDEX" val="6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5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5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5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54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55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45_9*f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PRESET_TEXT" val="Name"/>
</p:tagLst>
</file>

<file path=ppt/tags/tag4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9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THANK YOU"/>
</p:tagLst>
</file>

<file path=ppt/tags/tag457.xml><?xml version="1.0" encoding="utf-8"?>
<p:tagLst xmlns:p="http://schemas.openxmlformats.org/presentationml/2006/main">
  <p:tag name="KSO_WM_SLIDE_ID" val="custom20233445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416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41.4&quot;,&quot;top&quot;:&quot;63.05&quot;,&quot;width&quot;:&quot;615.6&quot;,&quot;height&quot;:&quot;371.45&quot;}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UNIT_TYPE" val="i"/>
  <p:tag name="KSO_WM_UNIT_INDEX" val="7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UNIT_TYPE" val="i"/>
  <p:tag name="KSO_WM_UNIT_INDEX" val="8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UNIT_TYPE" val="i"/>
  <p:tag name="KSO_WM_UNIT_INDEX" val="9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3.0"/>
  <p:tag name="KSO_WM_UNIT_TYPE" val="i"/>
  <p:tag name="KSO_WM_UNIT_INDEX" val="10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3.0"/>
  <p:tag name="KSO_WM_UNIT_TYPE" val="i"/>
  <p:tag name="KSO_WM_UNIT_INDEX" val="11"/>
</p:tagLst>
</file>

<file path=ppt/tags/tag51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3.0"/>
  <p:tag name="KSO_WM_UNIT_TYPE" val="i"/>
  <p:tag name="KSO_WM_UNIT_INDEX" val="1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3.0"/>
  <p:tag name="KSO_WM_UNIT_TYPE" val="i"/>
  <p:tag name="KSO_WM_UNIT_INDEX" val="2"/>
</p:tagLst>
</file>

<file path=ppt/tags/tag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3.0"/>
  <p:tag name="KSO_WM_UNIT_TYPE" val="i"/>
  <p:tag name="KSO_WM_UNIT_INDEX" val="1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3.0"/>
  <p:tag name="KSO_WM_UNIT_TYPE" val="i"/>
  <p:tag name="KSO_WM_UNIT_INDEX" val="2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3.0"/>
  <p:tag name="KSO_WM_UNIT_TYPE" val="i"/>
  <p:tag name="KSO_WM_UNIT_INDEX" val="1"/>
</p:tagLst>
</file>

<file path=ppt/tags/tag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3.0"/>
  <p:tag name="KSO_WM_UNIT_TYPE" val="i"/>
  <p:tag name="KSO_WM_UNIT_INDEX" val="2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3.0"/>
  <p:tag name="KSO_WM_UNIT_TYPE" val="i"/>
  <p:tag name="KSO_WM_UNIT_INDEX" val="2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3.0"/>
  <p:tag name="KSO_WM_UNIT_TYPE" val="i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UNIT_TYPE" val="i"/>
  <p:tag name="KSO_WM_UNIT_INDEX" val="1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UNIT_TYPE" val="i"/>
  <p:tag name="KSO_WM_UNIT_INDEX" val="2"/>
</p:tagLst>
</file>

<file path=ppt/tags/tag8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UNIT_TYPE" val="i"/>
  <p:tag name="KSO_WM_UNIT_INDEX" val="2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5425</ap:Words>
  <ap:Application>WPS Presentation</ap:Application>
  <ap:PresentationFormat>Widescreen</ap:PresentationFormat>
  <ap:Paragraphs>388</ap:Paragraphs>
  <ap:Slides>30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30</vt:i4>
      </vt:variant>
    </vt:vector>
  </ap:HeadingPairs>
  <ap:TitlesOfParts>
    <vt:vector baseType="lpstr" size="48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Wingdings</vt:lpstr>
      <vt:lpstr>Inter</vt:lpstr>
      <vt:lpstr>Segoe Print</vt:lpstr>
      <vt:lpstr>Inter Bold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Commercial and Industrial Complex for Sale</vt:lpstr>
      <vt:lpstr>Contents </vt:lpstr>
      <vt:lpstr>Highlights of the Property</vt:lpstr>
      <vt:lpstr>Strategic Location</vt:lpstr>
      <vt:lpstr>Versatile Use</vt:lpstr>
      <vt:lpstr>High Flexibility</vt:lpstr>
      <vt:lpstr>Details of the Property</vt:lpstr>
      <vt:lpstr>Total Area</vt:lpstr>
      <vt:lpstr>Total Area</vt:lpstr>
      <vt:lpstr>Warehouses</vt:lpstr>
      <vt:lpstr>Offices</vt:lpstr>
      <vt:lpstr>Supermarket</vt:lpstr>
      <vt:lpstr>Butcher and Restaurant</vt:lpstr>
      <vt:lpstr>Accommodation</vt:lpstr>
      <vt:lpstr>Key Advantages for Investors</vt:lpstr>
      <vt:lpstr>Regional Growth</vt:lpstr>
      <vt:lpstr>Complete Infrastructure</vt:lpstr>
      <vt:lpstr>Immediate Market Entry</vt:lpstr>
      <vt:lpstr>Property Description</vt:lpstr>
      <vt:lpstr>PowerPoint 演示文稿</vt:lpstr>
      <vt:lpstr>Total Area and Development</vt:lpstr>
      <vt:lpstr>Warehouse Specifications</vt:lpstr>
      <vt:lpstr>Supporting Facilities</vt:lpstr>
      <vt:lpstr>Contact Information</vt:lpstr>
      <vt:lpstr>Phone</vt:lpstr>
      <vt:lpstr>Email</vt:lpstr>
      <vt:lpstr>Pricing and Negotiation</vt:lpstr>
      <vt:lpstr>Asking Price</vt:lpstr>
      <vt:lpstr>Currency Negotiation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Commercial and Industrial Complex for Sale</dc:title>
  <dc:creator>Benvindo Tambuila</dc:creator>
  <lastModifiedBy>Benvindo Tambuila</lastModifiedBy>
  <revision>1</revision>
  <dcterms:created xsi:type="dcterms:W3CDTF">2024-11-25T16:37:33.0000000Z</dcterms:created>
  <dcterms:modified xsi:type="dcterms:W3CDTF">2024-11-25T16:37:34.0000000Z</dcterms:modified>
  <keywords>, docId:1DF94359376864863368F5D4E0C2C95C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113BFE7186694C289297F80A2F57F428_11</vt:lpwstr>
  </property>
  <property fmtid="{D5CDD505-2E9C-101B-9397-08002B2CF9AE}" pid="3" name="KSOProductBuildVer">
    <vt:lpwstr>2057-12.2.0.18911</vt:lpwstr>
  </property>
</Properties>
</file>