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5"/>
  </p:notesMasterIdLst>
  <p:handoutMasterIdLst>
    <p:handoutMasterId r:id="rId46"/>
  </p:handoutMasterIdLst>
  <p:sldIdLst>
    <p:sldId id="272" r:id="rId2"/>
    <p:sldId id="283" r:id="rId3"/>
    <p:sldId id="284" r:id="rId4"/>
    <p:sldId id="285" r:id="rId5"/>
    <p:sldId id="286" r:id="rId6"/>
    <p:sldId id="294" r:id="rId7"/>
    <p:sldId id="288" r:id="rId8"/>
    <p:sldId id="289" r:id="rId9"/>
    <p:sldId id="290" r:id="rId10"/>
    <p:sldId id="291" r:id="rId11"/>
    <p:sldId id="292" r:id="rId12"/>
    <p:sldId id="293" r:id="rId13"/>
    <p:sldId id="295" r:id="rId14"/>
    <p:sldId id="296" r:id="rId15"/>
    <p:sldId id="298" r:id="rId16"/>
    <p:sldId id="297" r:id="rId17"/>
    <p:sldId id="299" r:id="rId18"/>
    <p:sldId id="300" r:id="rId19"/>
    <p:sldId id="302" r:id="rId20"/>
    <p:sldId id="326" r:id="rId21"/>
    <p:sldId id="312" r:id="rId22"/>
    <p:sldId id="303" r:id="rId23"/>
    <p:sldId id="304" r:id="rId24"/>
    <p:sldId id="305" r:id="rId25"/>
    <p:sldId id="306" r:id="rId26"/>
    <p:sldId id="307" r:id="rId27"/>
    <p:sldId id="308" r:id="rId28"/>
    <p:sldId id="309" r:id="rId29"/>
    <p:sldId id="310" r:id="rId30"/>
    <p:sldId id="324" r:id="rId31"/>
    <p:sldId id="325" r:id="rId32"/>
    <p:sldId id="311" r:id="rId33"/>
    <p:sldId id="314" r:id="rId34"/>
    <p:sldId id="315" r:id="rId35"/>
    <p:sldId id="316" r:id="rId36"/>
    <p:sldId id="317" r:id="rId37"/>
    <p:sldId id="318" r:id="rId38"/>
    <p:sldId id="319" r:id="rId39"/>
    <p:sldId id="320" r:id="rId40"/>
    <p:sldId id="321" r:id="rId41"/>
    <p:sldId id="322" r:id="rId42"/>
    <p:sldId id="323" r:id="rId43"/>
    <p:sldId id="26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2899"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8B7"/>
    <a:srgbClr val="A09D79"/>
    <a:srgbClr val="AD5C4D"/>
    <a:srgbClr val="543E35"/>
    <a:srgbClr val="637700"/>
    <a:srgbClr val="FFF4ED"/>
    <a:srgbClr val="5E6A76"/>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30"/>
  </p:normalViewPr>
  <p:slideViewPr>
    <p:cSldViewPr snapToGrid="0">
      <p:cViewPr>
        <p:scale>
          <a:sx n="166" d="100"/>
          <a:sy n="166" d="100"/>
        </p:scale>
        <p:origin x="92" y="36"/>
      </p:cViewPr>
      <p:guideLst>
        <p:guide orient="horz" pos="528"/>
        <p:guide pos="2899"/>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7/19/23</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7/19/23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5582454" y="1841819"/>
            <a:ext cx="3561551"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28"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4966800" y="3210597"/>
            <a:ext cx="2225673" cy="5255545"/>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5" y="9"/>
            <a:ext cx="4410487"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143000" y="1122363"/>
            <a:ext cx="6858000" cy="2387600"/>
          </a:xfrm>
        </p:spPr>
        <p:txBody>
          <a:bodyPr anchor="b"/>
          <a:lstStyle>
            <a:lvl1pPr algn="ctr">
              <a:defRPr sz="1424"/>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143000" y="3602038"/>
            <a:ext cx="6858000" cy="1655762"/>
          </a:xfrm>
        </p:spPr>
        <p:txBody>
          <a:bodyPr/>
          <a:lstStyle>
            <a:lvl1pPr marL="0" indent="0" algn="ctr">
              <a:buNone/>
              <a:defRPr sz="570">
                <a:solidFill>
                  <a:schemeClr val="tx2"/>
                </a:solidFill>
              </a:defRPr>
            </a:lvl1pPr>
            <a:lvl2pPr marL="108496" indent="0" algn="ctr">
              <a:buNone/>
              <a:defRPr sz="475"/>
            </a:lvl2pPr>
            <a:lvl3pPr marL="216992" indent="0" algn="ctr">
              <a:buNone/>
              <a:defRPr sz="428"/>
            </a:lvl3pPr>
            <a:lvl4pPr marL="325487" indent="0" algn="ctr">
              <a:buNone/>
              <a:defRPr sz="380"/>
            </a:lvl4pPr>
            <a:lvl5pPr marL="433983" indent="0" algn="ctr">
              <a:buNone/>
              <a:defRPr sz="380"/>
            </a:lvl5pPr>
            <a:lvl6pPr marL="542479" indent="0" algn="ctr">
              <a:buNone/>
              <a:defRPr sz="380"/>
            </a:lvl6pPr>
            <a:lvl7pPr marL="650975" indent="0" algn="ctr">
              <a:buNone/>
              <a:defRPr sz="380"/>
            </a:lvl7pPr>
            <a:lvl8pPr marL="759470" indent="0" algn="ctr">
              <a:buNone/>
              <a:defRPr sz="380"/>
            </a:lvl8pPr>
            <a:lvl9pPr marL="867966" indent="0" algn="ctr">
              <a:buNone/>
              <a:defRPr sz="38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3853268"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4785797" y="-24130"/>
            <a:ext cx="4028295"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432054" y="704088"/>
            <a:ext cx="7886700" cy="676656"/>
          </a:xfrm>
        </p:spPr>
        <p:txBody>
          <a:bodyPr/>
          <a:lstStyle>
            <a:lvl1pPr>
              <a:defRPr sz="1139"/>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905256"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2990088"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5074920"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7159752" y="1572768"/>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474944" y="3392424"/>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2564823" y="3392424"/>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4654702" y="3392424"/>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6744581" y="3392424"/>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474944" y="3584448"/>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2564823" y="3584448"/>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4654702" y="3584448"/>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6744581" y="3584448"/>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905256"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2990088"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5074920"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7159752" y="4242816"/>
            <a:ext cx="980694"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474944" y="6062472"/>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2564823" y="6062472"/>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4654702" y="6062472"/>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6744581" y="6062472"/>
            <a:ext cx="1817370" cy="310896"/>
          </a:xfrm>
        </p:spPr>
        <p:txBody>
          <a:bodyPr anchor="b">
            <a:noAutofit/>
          </a:bodyPr>
          <a:lstStyle>
            <a:lvl1pPr marL="0" indent="0" algn="ctr">
              <a:lnSpc>
                <a:spcPct val="100000"/>
              </a:lnSpc>
              <a:spcBef>
                <a:spcPts val="0"/>
              </a:spcBef>
              <a:buNone/>
              <a:defRPr sz="332"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474944" y="6254496"/>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2564823" y="6254496"/>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4654702" y="6254496"/>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6744581" y="6254496"/>
            <a:ext cx="1817370" cy="310896"/>
          </a:xfrm>
        </p:spPr>
        <p:txBody>
          <a:bodyPr anchor="t">
            <a:noAutofit/>
          </a:bodyPr>
          <a:lstStyle>
            <a:lvl1pPr marL="0" indent="0" algn="ctr">
              <a:lnSpc>
                <a:spcPct val="100000"/>
              </a:lnSpc>
              <a:spcBef>
                <a:spcPts val="0"/>
              </a:spcBef>
              <a:buNone/>
              <a:defRPr sz="332"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5642400" y="2771738"/>
            <a:ext cx="1605178"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2585709" y="4196051"/>
            <a:ext cx="1504726"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095105" y="1387752"/>
            <a:ext cx="496703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2380926" y="5351814"/>
            <a:ext cx="394788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6101864" y="493728"/>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475" cap="all" baseline="0">
                <a:latin typeface="Gill Sans Nova" panose="020B0602020104020203" pitchFamily="34" charset="0"/>
              </a:defRPr>
            </a:lvl1pPr>
            <a:lvl2pPr marL="0" indent="0" algn="ctr">
              <a:lnSpc>
                <a:spcPct val="100000"/>
              </a:lnSpc>
              <a:spcBef>
                <a:spcPts val="0"/>
              </a:spcBef>
              <a:buNone/>
              <a:defRPr sz="428"/>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555357" y="1647132"/>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475" cap="all" baseline="0">
                <a:latin typeface="Gill Sans Nova" panose="020B0602020104020203" pitchFamily="34" charset="0"/>
              </a:defRPr>
            </a:lvl1pPr>
            <a:lvl2pPr marL="0" indent="0" algn="ctr">
              <a:lnSpc>
                <a:spcPct val="100000"/>
              </a:lnSpc>
              <a:spcBef>
                <a:spcPts val="0"/>
              </a:spcBef>
              <a:buNone/>
              <a:defRPr sz="428"/>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3444245" y="2722253"/>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475" cap="all" baseline="0">
                <a:latin typeface="Gill Sans Nova" panose="020B0602020104020203" pitchFamily="34" charset="0"/>
              </a:defRPr>
            </a:lvl1pPr>
            <a:lvl2pPr marL="0" indent="0" algn="ctr">
              <a:lnSpc>
                <a:spcPct val="100000"/>
              </a:lnSpc>
              <a:spcBef>
                <a:spcPts val="0"/>
              </a:spcBef>
              <a:buNone/>
              <a:defRPr sz="428"/>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6168527" y="4198707"/>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475" cap="all" baseline="0">
                <a:latin typeface="Gill Sans Nova" panose="020B0602020104020203" pitchFamily="34" charset="0"/>
              </a:defRPr>
            </a:lvl1pPr>
            <a:lvl2pPr marL="0" indent="0" algn="ctr">
              <a:lnSpc>
                <a:spcPct val="100000"/>
              </a:lnSpc>
              <a:spcBef>
                <a:spcPts val="0"/>
              </a:spcBef>
              <a:buNone/>
              <a:defRPr sz="428"/>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472599" y="4301905"/>
            <a:ext cx="2663333"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475" cap="all" baseline="0">
                <a:latin typeface="Gill Sans Nova" panose="020B0602020104020203" pitchFamily="34" charset="0"/>
              </a:defRPr>
            </a:lvl1pPr>
            <a:lvl2pPr marL="0" indent="0" algn="ctr">
              <a:lnSpc>
                <a:spcPct val="100000"/>
              </a:lnSpc>
              <a:spcBef>
                <a:spcPts val="0"/>
              </a:spcBef>
              <a:buNone/>
              <a:defRPr sz="428"/>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432054" y="704088"/>
            <a:ext cx="7886700" cy="676656"/>
          </a:xfrm>
        </p:spPr>
        <p:txBody>
          <a:bodyPr/>
          <a:lstStyle>
            <a:lvl1pPr>
              <a:defRPr sz="1139"/>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553320" y="1496378"/>
            <a:ext cx="8590685"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6191094"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432054" y="2350008"/>
            <a:ext cx="4848606" cy="1097280"/>
          </a:xfrm>
        </p:spPr>
        <p:txBody>
          <a:bodyPr>
            <a:normAutofit/>
          </a:bodyPr>
          <a:lstStyle>
            <a:lvl1pPr marL="67268" indent="-67268">
              <a:lnSpc>
                <a:spcPct val="100000"/>
              </a:lnSpc>
              <a:spcBef>
                <a:spcPts val="0"/>
              </a:spcBef>
              <a:buFont typeface="Courier New" panose="02070309020205020404" pitchFamily="49" charset="0"/>
              <a:buChar char="o"/>
              <a:defRPr sz="428">
                <a:solidFill>
                  <a:schemeClr val="accent1"/>
                </a:solidFill>
              </a:defRPr>
            </a:lvl1pPr>
            <a:lvl2pPr>
              <a:lnSpc>
                <a:spcPct val="100000"/>
              </a:lnSpc>
              <a:spcBef>
                <a:spcPts val="0"/>
              </a:spcBef>
              <a:defRPr sz="380">
                <a:solidFill>
                  <a:schemeClr val="accent1"/>
                </a:solidFill>
              </a:defRPr>
            </a:lvl2pPr>
            <a:lvl3pPr>
              <a:lnSpc>
                <a:spcPct val="100000"/>
              </a:lnSpc>
              <a:spcBef>
                <a:spcPts val="0"/>
              </a:spcBef>
              <a:defRPr sz="332">
                <a:solidFill>
                  <a:schemeClr val="accent1"/>
                </a:solidFill>
              </a:defRPr>
            </a:lvl3pPr>
            <a:lvl4pPr>
              <a:lnSpc>
                <a:spcPct val="100000"/>
              </a:lnSpc>
              <a:spcBef>
                <a:spcPts val="0"/>
              </a:spcBef>
              <a:defRPr sz="285">
                <a:solidFill>
                  <a:schemeClr val="accent1"/>
                </a:solidFill>
              </a:defRPr>
            </a:lvl4pPr>
            <a:lvl5pPr>
              <a:lnSpc>
                <a:spcPct val="100000"/>
              </a:lnSpc>
              <a:spcBef>
                <a:spcPts val="0"/>
              </a:spcBef>
              <a:defRPr sz="285">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6314593" y="0"/>
            <a:ext cx="2829410"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432054" y="1911096"/>
            <a:ext cx="4848606" cy="402336"/>
          </a:xfrm>
        </p:spPr>
        <p:txBody>
          <a:bodyPr anchor="b">
            <a:normAutofit/>
          </a:bodyPr>
          <a:lstStyle>
            <a:lvl1pPr marL="0" indent="0">
              <a:buNone/>
              <a:defRPr sz="475" b="0" cap="all" baseline="0">
                <a:solidFill>
                  <a:schemeClr val="accent1"/>
                </a:solidFill>
                <a:latin typeface="Gill Sans Nova" panose="020B0602020104020203" pitchFamily="34" charset="0"/>
              </a:defRPr>
            </a:lvl1pPr>
            <a:lvl2pPr marL="108496" indent="0">
              <a:buNone/>
              <a:defRPr sz="475" b="1"/>
            </a:lvl2pPr>
            <a:lvl3pPr marL="216992" indent="0">
              <a:buNone/>
              <a:defRPr sz="428" b="1"/>
            </a:lvl3pPr>
            <a:lvl4pPr marL="325487" indent="0">
              <a:buNone/>
              <a:defRPr sz="380" b="1"/>
            </a:lvl4pPr>
            <a:lvl5pPr marL="433983" indent="0">
              <a:buNone/>
              <a:defRPr sz="380" b="1"/>
            </a:lvl5pPr>
            <a:lvl6pPr marL="542479" indent="0">
              <a:buNone/>
              <a:defRPr sz="380" b="1"/>
            </a:lvl6pPr>
            <a:lvl7pPr marL="650975" indent="0">
              <a:buNone/>
              <a:defRPr sz="380" b="1"/>
            </a:lvl7pPr>
            <a:lvl8pPr marL="759470" indent="0">
              <a:buNone/>
              <a:defRPr sz="380" b="1"/>
            </a:lvl8pPr>
            <a:lvl9pPr marL="867966" indent="0">
              <a:buNone/>
              <a:defRPr sz="38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32054" y="3557016"/>
            <a:ext cx="4848606" cy="402336"/>
          </a:xfrm>
        </p:spPr>
        <p:txBody>
          <a:bodyPr anchor="b">
            <a:normAutofit/>
          </a:bodyPr>
          <a:lstStyle>
            <a:lvl1pPr marL="0" indent="0">
              <a:buNone/>
              <a:defRPr sz="475" b="0" cap="all" baseline="0">
                <a:solidFill>
                  <a:schemeClr val="accent1"/>
                </a:solidFill>
                <a:latin typeface="Gill Sans Nova" panose="020B0602020104020203" pitchFamily="34" charset="0"/>
              </a:defRPr>
            </a:lvl1pPr>
            <a:lvl2pPr marL="108496" indent="0">
              <a:buNone/>
              <a:defRPr sz="475" b="1"/>
            </a:lvl2pPr>
            <a:lvl3pPr marL="216992" indent="0">
              <a:buNone/>
              <a:defRPr sz="428" b="1"/>
            </a:lvl3pPr>
            <a:lvl4pPr marL="325487" indent="0">
              <a:buNone/>
              <a:defRPr sz="380" b="1"/>
            </a:lvl4pPr>
            <a:lvl5pPr marL="433983" indent="0">
              <a:buNone/>
              <a:defRPr sz="380" b="1"/>
            </a:lvl5pPr>
            <a:lvl6pPr marL="542479" indent="0">
              <a:buNone/>
              <a:defRPr sz="380" b="1"/>
            </a:lvl6pPr>
            <a:lvl7pPr marL="650975" indent="0">
              <a:buNone/>
              <a:defRPr sz="380" b="1"/>
            </a:lvl7pPr>
            <a:lvl8pPr marL="759470" indent="0">
              <a:buNone/>
              <a:defRPr sz="380" b="1"/>
            </a:lvl8pPr>
            <a:lvl9pPr marL="867966" indent="0">
              <a:buNone/>
              <a:defRPr sz="38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32054" y="3995928"/>
            <a:ext cx="4848606" cy="1097280"/>
          </a:xfrm>
        </p:spPr>
        <p:txBody>
          <a:bodyPr>
            <a:normAutofit/>
          </a:bodyPr>
          <a:lstStyle>
            <a:lvl1pPr marL="67268" indent="-67268">
              <a:lnSpc>
                <a:spcPct val="100000"/>
              </a:lnSpc>
              <a:spcBef>
                <a:spcPts val="0"/>
              </a:spcBef>
              <a:buFont typeface="Courier New" panose="02070309020205020404" pitchFamily="49" charset="0"/>
              <a:buChar char="o"/>
              <a:defRPr sz="428">
                <a:solidFill>
                  <a:schemeClr val="accent1"/>
                </a:solidFill>
              </a:defRPr>
            </a:lvl1pPr>
            <a:lvl2pPr>
              <a:lnSpc>
                <a:spcPct val="100000"/>
              </a:lnSpc>
              <a:spcBef>
                <a:spcPts val="0"/>
              </a:spcBef>
              <a:defRPr sz="380">
                <a:solidFill>
                  <a:schemeClr val="accent1"/>
                </a:solidFill>
              </a:defRPr>
            </a:lvl2pPr>
            <a:lvl3pPr>
              <a:lnSpc>
                <a:spcPct val="100000"/>
              </a:lnSpc>
              <a:spcBef>
                <a:spcPts val="0"/>
              </a:spcBef>
              <a:defRPr sz="332">
                <a:solidFill>
                  <a:schemeClr val="accent1"/>
                </a:solidFill>
              </a:defRPr>
            </a:lvl3pPr>
            <a:lvl4pPr>
              <a:lnSpc>
                <a:spcPct val="100000"/>
              </a:lnSpc>
              <a:spcBef>
                <a:spcPts val="0"/>
              </a:spcBef>
              <a:defRPr sz="285">
                <a:solidFill>
                  <a:schemeClr val="accent1"/>
                </a:solidFill>
              </a:defRPr>
            </a:lvl4pPr>
            <a:lvl5pPr>
              <a:lnSpc>
                <a:spcPct val="100000"/>
              </a:lnSpc>
              <a:spcBef>
                <a:spcPts val="0"/>
              </a:spcBef>
              <a:defRPr sz="285">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432054" y="704088"/>
            <a:ext cx="7886700" cy="676656"/>
          </a:xfrm>
        </p:spPr>
        <p:txBody>
          <a:bodyPr/>
          <a:lstStyle>
            <a:lvl1pPr>
              <a:defRPr sz="1139">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9144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466297" y="4724614"/>
            <a:ext cx="6744896"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9144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432054" y="1911096"/>
            <a:ext cx="2647188" cy="402336"/>
          </a:xfrm>
        </p:spPr>
        <p:txBody>
          <a:bodyPr anchor="ctr">
            <a:normAutofit/>
          </a:bodyPr>
          <a:lstStyle>
            <a:lvl1pPr marL="0" indent="0">
              <a:buNone/>
              <a:defRPr sz="475" b="0" cap="all" baseline="0">
                <a:solidFill>
                  <a:schemeClr val="accent1"/>
                </a:solidFill>
                <a:latin typeface="Gill Sans Nova" panose="020B0602020104020203" pitchFamily="34" charset="0"/>
              </a:defRPr>
            </a:lvl1pPr>
            <a:lvl2pPr marL="108496" indent="0">
              <a:buNone/>
              <a:defRPr sz="475" b="1"/>
            </a:lvl2pPr>
            <a:lvl3pPr marL="216992" indent="0">
              <a:buNone/>
              <a:defRPr sz="428" b="1"/>
            </a:lvl3pPr>
            <a:lvl4pPr marL="325487" indent="0">
              <a:buNone/>
              <a:defRPr sz="380" b="1"/>
            </a:lvl4pPr>
            <a:lvl5pPr marL="433983" indent="0">
              <a:buNone/>
              <a:defRPr sz="380" b="1"/>
            </a:lvl5pPr>
            <a:lvl6pPr marL="542479" indent="0">
              <a:buNone/>
              <a:defRPr sz="380" b="1"/>
            </a:lvl6pPr>
            <a:lvl7pPr marL="650975" indent="0">
              <a:buNone/>
              <a:defRPr sz="380" b="1"/>
            </a:lvl7pPr>
            <a:lvl8pPr marL="759470" indent="0">
              <a:buNone/>
              <a:defRPr sz="380" b="1"/>
            </a:lvl8pPr>
            <a:lvl9pPr marL="867966" indent="0">
              <a:buNone/>
              <a:defRPr sz="38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432054" y="2505075"/>
            <a:ext cx="2208276" cy="3684588"/>
          </a:xfrm>
        </p:spPr>
        <p:txBody>
          <a:bodyPr>
            <a:normAutofit/>
          </a:bodyPr>
          <a:lstStyle>
            <a:lvl1pPr marL="67268" indent="-67268">
              <a:lnSpc>
                <a:spcPct val="100000"/>
              </a:lnSpc>
              <a:spcBef>
                <a:spcPts val="0"/>
              </a:spcBef>
              <a:buFont typeface="Courier New" panose="02070309020205020404" pitchFamily="49" charset="0"/>
              <a:buChar char="o"/>
              <a:defRPr sz="428">
                <a:solidFill>
                  <a:schemeClr val="accent1"/>
                </a:solidFill>
              </a:defRPr>
            </a:lvl1pPr>
            <a:lvl2pPr>
              <a:lnSpc>
                <a:spcPct val="100000"/>
              </a:lnSpc>
              <a:spcBef>
                <a:spcPts val="0"/>
              </a:spcBef>
              <a:defRPr sz="380">
                <a:solidFill>
                  <a:schemeClr val="accent1"/>
                </a:solidFill>
              </a:defRPr>
            </a:lvl2pPr>
            <a:lvl3pPr>
              <a:lnSpc>
                <a:spcPct val="100000"/>
              </a:lnSpc>
              <a:spcBef>
                <a:spcPts val="0"/>
              </a:spcBef>
              <a:defRPr sz="332">
                <a:solidFill>
                  <a:schemeClr val="accent1"/>
                </a:solidFill>
              </a:defRPr>
            </a:lvl3pPr>
            <a:lvl4pPr>
              <a:lnSpc>
                <a:spcPct val="100000"/>
              </a:lnSpc>
              <a:spcBef>
                <a:spcPts val="0"/>
              </a:spcBef>
              <a:defRPr sz="285">
                <a:solidFill>
                  <a:schemeClr val="accent1"/>
                </a:solidFill>
              </a:defRPr>
            </a:lvl4pPr>
            <a:lvl5pPr>
              <a:lnSpc>
                <a:spcPct val="100000"/>
              </a:lnSpc>
              <a:spcBef>
                <a:spcPts val="0"/>
              </a:spcBef>
              <a:defRPr sz="285">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3586734" y="1911096"/>
            <a:ext cx="2647188" cy="402336"/>
          </a:xfrm>
        </p:spPr>
        <p:txBody>
          <a:bodyPr anchor="ctr">
            <a:normAutofit/>
          </a:bodyPr>
          <a:lstStyle>
            <a:lvl1pPr marL="0" indent="0">
              <a:buNone/>
              <a:defRPr sz="475" b="0" cap="all" baseline="0">
                <a:solidFill>
                  <a:schemeClr val="accent1"/>
                </a:solidFill>
                <a:latin typeface="Gill Sans Nova" panose="020B0602020104020203" pitchFamily="34" charset="0"/>
              </a:defRPr>
            </a:lvl1pPr>
            <a:lvl2pPr marL="108496" indent="0">
              <a:buNone/>
              <a:defRPr sz="475" b="1"/>
            </a:lvl2pPr>
            <a:lvl3pPr marL="216992" indent="0">
              <a:buNone/>
              <a:defRPr sz="428" b="1"/>
            </a:lvl3pPr>
            <a:lvl4pPr marL="325487" indent="0">
              <a:buNone/>
              <a:defRPr sz="380" b="1"/>
            </a:lvl4pPr>
            <a:lvl5pPr marL="433983" indent="0">
              <a:buNone/>
              <a:defRPr sz="380" b="1"/>
            </a:lvl5pPr>
            <a:lvl6pPr marL="542479" indent="0">
              <a:buNone/>
              <a:defRPr sz="380" b="1"/>
            </a:lvl6pPr>
            <a:lvl7pPr marL="650975" indent="0">
              <a:buNone/>
              <a:defRPr sz="380" b="1"/>
            </a:lvl7pPr>
            <a:lvl8pPr marL="759470" indent="0">
              <a:buNone/>
              <a:defRPr sz="380" b="1"/>
            </a:lvl8pPr>
            <a:lvl9pPr marL="867966" indent="0">
              <a:buNone/>
              <a:defRPr sz="38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3586734" y="2505075"/>
            <a:ext cx="2208276" cy="3684588"/>
          </a:xfrm>
        </p:spPr>
        <p:txBody>
          <a:bodyPr>
            <a:normAutofit/>
          </a:bodyPr>
          <a:lstStyle>
            <a:lvl1pPr marL="67268" indent="-67268">
              <a:lnSpc>
                <a:spcPct val="100000"/>
              </a:lnSpc>
              <a:spcBef>
                <a:spcPts val="0"/>
              </a:spcBef>
              <a:buFont typeface="Courier New" panose="02070309020205020404" pitchFamily="49" charset="0"/>
              <a:buChar char="o"/>
              <a:defRPr sz="428">
                <a:solidFill>
                  <a:schemeClr val="accent1"/>
                </a:solidFill>
              </a:defRPr>
            </a:lvl1pPr>
            <a:lvl2pPr>
              <a:lnSpc>
                <a:spcPct val="100000"/>
              </a:lnSpc>
              <a:spcBef>
                <a:spcPts val="0"/>
              </a:spcBef>
              <a:defRPr sz="380">
                <a:solidFill>
                  <a:schemeClr val="accent1"/>
                </a:solidFill>
              </a:defRPr>
            </a:lvl2pPr>
            <a:lvl3pPr>
              <a:lnSpc>
                <a:spcPct val="100000"/>
              </a:lnSpc>
              <a:spcBef>
                <a:spcPts val="0"/>
              </a:spcBef>
              <a:defRPr sz="332">
                <a:solidFill>
                  <a:schemeClr val="accent1"/>
                </a:solidFill>
              </a:defRPr>
            </a:lvl3pPr>
            <a:lvl4pPr>
              <a:lnSpc>
                <a:spcPct val="100000"/>
              </a:lnSpc>
              <a:spcBef>
                <a:spcPts val="0"/>
              </a:spcBef>
              <a:defRPr sz="285">
                <a:solidFill>
                  <a:schemeClr val="accent1"/>
                </a:solidFill>
              </a:defRPr>
            </a:lvl4pPr>
            <a:lvl5pPr>
              <a:lnSpc>
                <a:spcPct val="100000"/>
              </a:lnSpc>
              <a:spcBef>
                <a:spcPts val="0"/>
              </a:spcBef>
              <a:defRPr sz="285">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432054" y="704088"/>
            <a:ext cx="7886700" cy="676656"/>
          </a:xfrm>
        </p:spPr>
        <p:txBody>
          <a:bodyPr/>
          <a:lstStyle>
            <a:lvl1pPr>
              <a:defRPr sz="1139">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6645402" y="1911096"/>
            <a:ext cx="2208276" cy="402336"/>
          </a:xfrm>
        </p:spPr>
        <p:txBody>
          <a:bodyPr anchor="ctr">
            <a:normAutofit/>
          </a:bodyPr>
          <a:lstStyle>
            <a:lvl1pPr marL="0" indent="0">
              <a:buNone/>
              <a:defRPr sz="475" b="0" cap="all" baseline="0">
                <a:solidFill>
                  <a:schemeClr val="accent1"/>
                </a:solidFill>
                <a:latin typeface="Gill Sans Nova" panose="020B0602020104020203" pitchFamily="34" charset="0"/>
              </a:defRPr>
            </a:lvl1pPr>
            <a:lvl2pPr marL="108496" indent="0">
              <a:buNone/>
              <a:defRPr sz="475" b="1"/>
            </a:lvl2pPr>
            <a:lvl3pPr marL="216992" indent="0">
              <a:buNone/>
              <a:defRPr sz="428" b="1"/>
            </a:lvl3pPr>
            <a:lvl4pPr marL="325487" indent="0">
              <a:buNone/>
              <a:defRPr sz="380" b="1"/>
            </a:lvl4pPr>
            <a:lvl5pPr marL="433983" indent="0">
              <a:buNone/>
              <a:defRPr sz="380" b="1"/>
            </a:lvl5pPr>
            <a:lvl6pPr marL="542479" indent="0">
              <a:buNone/>
              <a:defRPr sz="380" b="1"/>
            </a:lvl6pPr>
            <a:lvl7pPr marL="650975" indent="0">
              <a:buNone/>
              <a:defRPr sz="380" b="1"/>
            </a:lvl7pPr>
            <a:lvl8pPr marL="759470" indent="0">
              <a:buNone/>
              <a:defRPr sz="380" b="1"/>
            </a:lvl8pPr>
            <a:lvl9pPr marL="867966" indent="0">
              <a:buNone/>
              <a:defRPr sz="38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6645402" y="2492438"/>
            <a:ext cx="2208276" cy="3684588"/>
          </a:xfrm>
        </p:spPr>
        <p:txBody>
          <a:bodyPr>
            <a:normAutofit/>
          </a:bodyPr>
          <a:lstStyle>
            <a:lvl1pPr marL="67268" indent="-67268">
              <a:lnSpc>
                <a:spcPct val="100000"/>
              </a:lnSpc>
              <a:spcBef>
                <a:spcPts val="0"/>
              </a:spcBef>
              <a:buFont typeface="Courier New" panose="02070309020205020404" pitchFamily="49" charset="0"/>
              <a:buChar char="o"/>
              <a:defRPr sz="428">
                <a:solidFill>
                  <a:schemeClr val="accent1"/>
                </a:solidFill>
              </a:defRPr>
            </a:lvl1pPr>
            <a:lvl2pPr>
              <a:lnSpc>
                <a:spcPct val="100000"/>
              </a:lnSpc>
              <a:spcBef>
                <a:spcPts val="0"/>
              </a:spcBef>
              <a:defRPr sz="380">
                <a:solidFill>
                  <a:schemeClr val="accent1"/>
                </a:solidFill>
              </a:defRPr>
            </a:lvl2pPr>
            <a:lvl3pPr>
              <a:lnSpc>
                <a:spcPct val="100000"/>
              </a:lnSpc>
              <a:spcBef>
                <a:spcPts val="0"/>
              </a:spcBef>
              <a:defRPr sz="332">
                <a:solidFill>
                  <a:schemeClr val="accent1"/>
                </a:solidFill>
              </a:defRPr>
            </a:lvl3pPr>
            <a:lvl4pPr>
              <a:lnSpc>
                <a:spcPct val="100000"/>
              </a:lnSpc>
              <a:spcBef>
                <a:spcPts val="0"/>
              </a:spcBef>
              <a:defRPr sz="285">
                <a:solidFill>
                  <a:schemeClr val="accent1"/>
                </a:solidFill>
              </a:defRPr>
            </a:lvl4pPr>
            <a:lvl5pPr>
              <a:lnSpc>
                <a:spcPct val="100000"/>
              </a:lnSpc>
              <a:spcBef>
                <a:spcPts val="0"/>
              </a:spcBef>
              <a:defRPr sz="285">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9144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4742696" y="0"/>
            <a:ext cx="4401303"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432054" y="1947677"/>
            <a:ext cx="3429000" cy="4070729"/>
          </a:xfrm>
        </p:spPr>
        <p:txBody>
          <a:bodyPr>
            <a:normAutofit/>
          </a:bodyPr>
          <a:lstStyle>
            <a:lvl1pPr marL="0" indent="0">
              <a:lnSpc>
                <a:spcPct val="100000"/>
              </a:lnSpc>
              <a:spcBef>
                <a:spcPts val="0"/>
              </a:spcBef>
              <a:buNone/>
              <a:defRPr sz="428"/>
            </a:lvl1pPr>
            <a:lvl2pPr marL="108496" indent="0">
              <a:buNone/>
              <a:defRPr sz="332"/>
            </a:lvl2pPr>
            <a:lvl3pPr marL="216992" indent="0">
              <a:buNone/>
              <a:defRPr sz="285"/>
            </a:lvl3pPr>
            <a:lvl4pPr marL="325487" indent="0">
              <a:buNone/>
              <a:defRPr sz="237"/>
            </a:lvl4pPr>
            <a:lvl5pPr marL="433983" indent="0">
              <a:buNone/>
              <a:defRPr sz="237"/>
            </a:lvl5pPr>
            <a:lvl6pPr marL="542479" indent="0">
              <a:buNone/>
              <a:defRPr sz="237"/>
            </a:lvl6pPr>
            <a:lvl7pPr marL="650975" indent="0">
              <a:buNone/>
              <a:defRPr sz="237"/>
            </a:lvl7pPr>
            <a:lvl8pPr marL="759470" indent="0">
              <a:buNone/>
              <a:defRPr sz="237"/>
            </a:lvl8pPr>
            <a:lvl9pPr marL="867966" indent="0">
              <a:buNone/>
              <a:defRPr sz="237"/>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432053" y="704088"/>
            <a:ext cx="6858000" cy="676656"/>
          </a:xfrm>
        </p:spPr>
        <p:txBody>
          <a:bodyPr anchor="b"/>
          <a:lstStyle>
            <a:lvl1pPr>
              <a:defRPr sz="1139"/>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4473108" y="640343"/>
            <a:ext cx="4682402"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4984698" y="0"/>
            <a:ext cx="4159302"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760"/>
            </a:lvl1pPr>
            <a:lvl2pPr marL="108496" indent="0">
              <a:buNone/>
              <a:defRPr sz="665"/>
            </a:lvl2pPr>
            <a:lvl3pPr marL="216992" indent="0">
              <a:buNone/>
              <a:defRPr sz="570"/>
            </a:lvl3pPr>
            <a:lvl4pPr marL="325487" indent="0">
              <a:buNone/>
              <a:defRPr sz="475"/>
            </a:lvl4pPr>
            <a:lvl5pPr marL="433983" indent="0">
              <a:buNone/>
              <a:defRPr sz="475"/>
            </a:lvl5pPr>
            <a:lvl6pPr marL="542479" indent="0">
              <a:buNone/>
              <a:defRPr sz="475"/>
            </a:lvl6pPr>
            <a:lvl7pPr marL="650975" indent="0">
              <a:buNone/>
              <a:defRPr sz="475"/>
            </a:lvl7pPr>
            <a:lvl8pPr marL="759470" indent="0">
              <a:buNone/>
              <a:defRPr sz="475"/>
            </a:lvl8pPr>
            <a:lvl9pPr marL="867966" indent="0">
              <a:buNone/>
              <a:defRPr sz="475"/>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2" y="2090206"/>
            <a:ext cx="3769269"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28"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143000" y="1170432"/>
            <a:ext cx="6858000" cy="2387600"/>
          </a:xfrm>
        </p:spPr>
        <p:txBody>
          <a:bodyPr anchor="b"/>
          <a:lstStyle>
            <a:lvl1pPr algn="ctr">
              <a:defRPr sz="1424"/>
            </a:lvl1pPr>
          </a:lstStyle>
          <a:p>
            <a:r>
              <a:rPr lang="en-US" dirty="0"/>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143000" y="3602038"/>
            <a:ext cx="6858000" cy="1655762"/>
          </a:xfrm>
        </p:spPr>
        <p:txBody>
          <a:bodyPr/>
          <a:lstStyle>
            <a:lvl1pPr marL="0" indent="0" algn="ctr">
              <a:buNone/>
              <a:defRPr sz="570">
                <a:solidFill>
                  <a:schemeClr val="tx2"/>
                </a:solidFill>
              </a:defRPr>
            </a:lvl1pPr>
            <a:lvl2pPr marL="108496" indent="0" algn="ctr">
              <a:buNone/>
              <a:defRPr sz="475"/>
            </a:lvl2pPr>
            <a:lvl3pPr marL="216992" indent="0" algn="ctr">
              <a:buNone/>
              <a:defRPr sz="428"/>
            </a:lvl3pPr>
            <a:lvl4pPr marL="325487" indent="0" algn="ctr">
              <a:buNone/>
              <a:defRPr sz="380"/>
            </a:lvl4pPr>
            <a:lvl5pPr marL="433983" indent="0" algn="ctr">
              <a:buNone/>
              <a:defRPr sz="380"/>
            </a:lvl5pPr>
            <a:lvl6pPr marL="542479" indent="0" algn="ctr">
              <a:buNone/>
              <a:defRPr sz="380"/>
            </a:lvl6pPr>
            <a:lvl7pPr marL="650975" indent="0" algn="ctr">
              <a:buNone/>
              <a:defRPr sz="380"/>
            </a:lvl7pPr>
            <a:lvl8pPr marL="759470" indent="0" algn="ctr">
              <a:buNone/>
              <a:defRPr sz="380"/>
            </a:lvl8pPr>
            <a:lvl9pPr marL="867966" indent="0" algn="ctr">
              <a:buNone/>
              <a:defRPr sz="38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4630140" y="9"/>
            <a:ext cx="4513865"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5" y="-1"/>
            <a:ext cx="3200693"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7897927" y="1187801"/>
            <a:ext cx="1258934"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5" y="8"/>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6873127" y="2461376"/>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432053" y="704088"/>
            <a:ext cx="6858000" cy="676656"/>
          </a:xfrm>
        </p:spPr>
        <p:txBody>
          <a:bodyPr anchor="b"/>
          <a:lstStyle>
            <a:lvl1pPr>
              <a:defRPr sz="1139"/>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5" y="8"/>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6873127" y="2461376"/>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432053" y="704088"/>
            <a:ext cx="6858000" cy="676656"/>
          </a:xfrm>
        </p:spPr>
        <p:txBody>
          <a:bodyPr anchor="b"/>
          <a:lstStyle>
            <a:lvl1pPr>
              <a:defRPr sz="1139"/>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5" y="8"/>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6873127" y="2461376"/>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629841" y="457200"/>
            <a:ext cx="2949178" cy="1600200"/>
          </a:xfrm>
        </p:spPr>
        <p:txBody>
          <a:bodyPr anchor="b"/>
          <a:lstStyle>
            <a:lvl1pPr>
              <a:defRPr sz="760"/>
            </a:lvl1pPr>
          </a:lstStyle>
          <a:p>
            <a:r>
              <a:rPr lang="en-US" dirty="0"/>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3887391" y="987432"/>
            <a:ext cx="4629150" cy="4873625"/>
          </a:xfrm>
        </p:spPr>
        <p:txBody>
          <a:bodyPr/>
          <a:lstStyle>
            <a:lvl1pPr>
              <a:defRPr sz="760"/>
            </a:lvl1pPr>
            <a:lvl2pPr>
              <a:defRPr sz="665"/>
            </a:lvl2pPr>
            <a:lvl3pPr>
              <a:defRPr sz="570"/>
            </a:lvl3pPr>
            <a:lvl4pPr>
              <a:defRPr sz="475"/>
            </a:lvl4pPr>
            <a:lvl5pPr>
              <a:defRPr sz="475"/>
            </a:lvl5pPr>
            <a:lvl6pPr>
              <a:defRPr sz="475"/>
            </a:lvl6pPr>
            <a:lvl7pPr>
              <a:defRPr sz="475"/>
            </a:lvl7pPr>
            <a:lvl8pPr>
              <a:defRPr sz="475"/>
            </a:lvl8pPr>
            <a:lvl9pPr>
              <a:defRPr sz="4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629841" y="2057400"/>
            <a:ext cx="2949178" cy="3811588"/>
          </a:xfrm>
        </p:spPr>
        <p:txBody>
          <a:bodyPr/>
          <a:lstStyle>
            <a:lvl1pPr marL="0" indent="0">
              <a:buNone/>
              <a:defRPr sz="380"/>
            </a:lvl1pPr>
            <a:lvl2pPr marL="108496" indent="0">
              <a:buNone/>
              <a:defRPr sz="332"/>
            </a:lvl2pPr>
            <a:lvl3pPr marL="216992" indent="0">
              <a:buNone/>
              <a:defRPr sz="285"/>
            </a:lvl3pPr>
            <a:lvl4pPr marL="325487" indent="0">
              <a:buNone/>
              <a:defRPr sz="237"/>
            </a:lvl4pPr>
            <a:lvl5pPr marL="433983" indent="0">
              <a:buNone/>
              <a:defRPr sz="237"/>
            </a:lvl5pPr>
            <a:lvl6pPr marL="542479" indent="0">
              <a:buNone/>
              <a:defRPr sz="237"/>
            </a:lvl6pPr>
            <a:lvl7pPr marL="650975" indent="0">
              <a:buNone/>
              <a:defRPr sz="237"/>
            </a:lvl7pPr>
            <a:lvl8pPr marL="759470" indent="0">
              <a:buNone/>
              <a:defRPr sz="237"/>
            </a:lvl8pPr>
            <a:lvl9pPr marL="867966" indent="0">
              <a:buNone/>
              <a:defRPr sz="237"/>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1" y="0"/>
            <a:ext cx="5300798"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28289" y="2788527"/>
            <a:ext cx="4672148"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843016" y="1170432"/>
            <a:ext cx="3099816" cy="4351338"/>
          </a:xfrm>
        </p:spPr>
        <p:txBody>
          <a:bodyPr/>
          <a:lstStyle>
            <a:lvl1pPr marL="0" indent="0" algn="r">
              <a:buNone/>
              <a:defRPr sz="570" cap="all" baseline="0"/>
            </a:lvl1pPr>
            <a:lvl2pPr marL="108496" indent="0" algn="r">
              <a:buNone/>
              <a:defRPr sz="428">
                <a:latin typeface="+mj-lt"/>
              </a:defRPr>
            </a:lvl2pPr>
            <a:lvl3pPr marL="216992" indent="0" algn="r">
              <a:buNone/>
              <a:defRPr/>
            </a:lvl3pPr>
            <a:lvl4pPr marL="325487" indent="0" algn="r">
              <a:buNone/>
              <a:defRPr/>
            </a:lvl4pPr>
            <a:lvl5pPr marL="433983"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1" y="180445"/>
            <a:ext cx="3995894"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348789" y="5597818"/>
            <a:ext cx="1822586"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8214" y="3988565"/>
            <a:ext cx="1852097"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432053" y="704088"/>
            <a:ext cx="4876965" cy="676656"/>
          </a:xfrm>
        </p:spPr>
        <p:txBody>
          <a:bodyPr anchor="b"/>
          <a:lstStyle>
            <a:lvl1pPr>
              <a:defRPr sz="1139"/>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432054" y="1947677"/>
            <a:ext cx="3429000" cy="4070729"/>
          </a:xfrm>
        </p:spPr>
        <p:txBody>
          <a:bodyPr>
            <a:normAutofit/>
          </a:bodyPr>
          <a:lstStyle>
            <a:lvl1pPr marL="0" indent="0">
              <a:lnSpc>
                <a:spcPct val="100000"/>
              </a:lnSpc>
              <a:spcBef>
                <a:spcPts val="0"/>
              </a:spcBef>
              <a:buNone/>
              <a:defRPr sz="428"/>
            </a:lvl1pPr>
            <a:lvl2pPr marL="108496" indent="0">
              <a:buNone/>
              <a:defRPr sz="332"/>
            </a:lvl2pPr>
            <a:lvl3pPr marL="216992" indent="0">
              <a:buNone/>
              <a:defRPr sz="285"/>
            </a:lvl3pPr>
            <a:lvl4pPr marL="325487" indent="0">
              <a:buNone/>
              <a:defRPr sz="237"/>
            </a:lvl4pPr>
            <a:lvl5pPr marL="433983" indent="0">
              <a:buNone/>
              <a:defRPr sz="237"/>
            </a:lvl5pPr>
            <a:lvl6pPr marL="542479" indent="0">
              <a:buNone/>
              <a:defRPr sz="237"/>
            </a:lvl6pPr>
            <a:lvl7pPr marL="650975" indent="0">
              <a:buNone/>
              <a:defRPr sz="237"/>
            </a:lvl7pPr>
            <a:lvl8pPr marL="759470" indent="0">
              <a:buNone/>
              <a:defRPr sz="237"/>
            </a:lvl8pPr>
            <a:lvl9pPr marL="867966" indent="0">
              <a:buNone/>
              <a:defRPr sz="237"/>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5076150" y="1316481"/>
            <a:ext cx="3545338"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5309019" y="8"/>
            <a:ext cx="3834982"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5861602" y="7"/>
            <a:ext cx="3282398"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760"/>
            </a:lvl1pPr>
            <a:lvl2pPr marL="108496" indent="0">
              <a:buNone/>
              <a:defRPr sz="665"/>
            </a:lvl2pPr>
            <a:lvl3pPr marL="216992" indent="0">
              <a:buNone/>
              <a:defRPr sz="570"/>
            </a:lvl3pPr>
            <a:lvl4pPr marL="325487" indent="0">
              <a:buNone/>
              <a:defRPr sz="475"/>
            </a:lvl4pPr>
            <a:lvl5pPr marL="433983" indent="0">
              <a:buNone/>
              <a:defRPr sz="475"/>
            </a:lvl5pPr>
            <a:lvl6pPr marL="542479" indent="0">
              <a:buNone/>
              <a:defRPr sz="475"/>
            </a:lvl6pPr>
            <a:lvl7pPr marL="650975" indent="0">
              <a:buNone/>
              <a:defRPr sz="475"/>
            </a:lvl7pPr>
            <a:lvl8pPr marL="759470" indent="0">
              <a:buNone/>
              <a:defRPr sz="475"/>
            </a:lvl8pPr>
            <a:lvl9pPr marL="867966" indent="0">
              <a:buNone/>
              <a:defRPr sz="475"/>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5" y="1454554"/>
            <a:ext cx="5459965"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1920244" y="3078484"/>
            <a:ext cx="3630481" cy="1773555"/>
          </a:xfrm>
        </p:spPr>
        <p:txBody>
          <a:bodyPr anchor="b"/>
          <a:lstStyle>
            <a:lvl1pPr>
              <a:defRPr sz="1424">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1920244" y="4852044"/>
            <a:ext cx="3630481" cy="551411"/>
          </a:xfrm>
        </p:spPr>
        <p:txBody>
          <a:bodyPr/>
          <a:lstStyle>
            <a:lvl1pPr marL="0" indent="0">
              <a:buNone/>
              <a:defRPr sz="570">
                <a:solidFill>
                  <a:schemeClr val="accent1"/>
                </a:solidFill>
              </a:defRPr>
            </a:lvl1pPr>
            <a:lvl2pPr marL="108496" indent="0">
              <a:buNone/>
              <a:defRPr sz="475">
                <a:solidFill>
                  <a:schemeClr val="tx1">
                    <a:tint val="75000"/>
                  </a:schemeClr>
                </a:solidFill>
              </a:defRPr>
            </a:lvl2pPr>
            <a:lvl3pPr marL="216992" indent="0">
              <a:buNone/>
              <a:defRPr sz="428">
                <a:solidFill>
                  <a:schemeClr val="tx1">
                    <a:tint val="75000"/>
                  </a:schemeClr>
                </a:solidFill>
              </a:defRPr>
            </a:lvl3pPr>
            <a:lvl4pPr marL="325487" indent="0">
              <a:buNone/>
              <a:defRPr sz="380">
                <a:solidFill>
                  <a:schemeClr val="tx1">
                    <a:tint val="75000"/>
                  </a:schemeClr>
                </a:solidFill>
              </a:defRPr>
            </a:lvl4pPr>
            <a:lvl5pPr marL="433983" indent="0">
              <a:buNone/>
              <a:defRPr sz="380">
                <a:solidFill>
                  <a:schemeClr val="tx1">
                    <a:tint val="75000"/>
                  </a:schemeClr>
                </a:solidFill>
              </a:defRPr>
            </a:lvl5pPr>
            <a:lvl6pPr marL="542479" indent="0">
              <a:buNone/>
              <a:defRPr sz="380">
                <a:solidFill>
                  <a:schemeClr val="tx1">
                    <a:tint val="75000"/>
                  </a:schemeClr>
                </a:solidFill>
              </a:defRPr>
            </a:lvl6pPr>
            <a:lvl7pPr marL="650975" indent="0">
              <a:buNone/>
              <a:defRPr sz="380">
                <a:solidFill>
                  <a:schemeClr val="tx1">
                    <a:tint val="75000"/>
                  </a:schemeClr>
                </a:solidFill>
              </a:defRPr>
            </a:lvl7pPr>
            <a:lvl8pPr marL="759470" indent="0">
              <a:buNone/>
              <a:defRPr sz="380">
                <a:solidFill>
                  <a:schemeClr val="tx1">
                    <a:tint val="75000"/>
                  </a:schemeClr>
                </a:solidFill>
              </a:defRPr>
            </a:lvl8pPr>
            <a:lvl9pPr marL="867966" indent="0">
              <a:buNone/>
              <a:defRPr sz="38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5" y="5"/>
            <a:ext cx="3980135"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4342714" y="4"/>
            <a:ext cx="4801289"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3562175" y="5750376"/>
            <a:ext cx="3954920"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6005141" y="3200890"/>
            <a:ext cx="3150647"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6484374" y="0"/>
            <a:ext cx="2659631"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7382692" y="1681988"/>
            <a:ext cx="1768331"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432054" y="704088"/>
            <a:ext cx="7886700" cy="676656"/>
          </a:xfrm>
        </p:spPr>
        <p:txBody>
          <a:bodyPr/>
          <a:lstStyle>
            <a:lvl1pPr>
              <a:defRPr sz="1139"/>
            </a:lvl1pPr>
          </a:lstStyle>
          <a:p>
            <a:r>
              <a:rPr lang="en-US" dirty="0"/>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432054" y="1901952"/>
            <a:ext cx="702259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432054" y="704088"/>
            <a:ext cx="7886700" cy="676656"/>
          </a:xfrm>
        </p:spPr>
        <p:txBody>
          <a:bodyPr/>
          <a:lstStyle>
            <a:lvl1pPr>
              <a:defRPr sz="1139"/>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432054" y="1901952"/>
            <a:ext cx="702259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3450609" y="0"/>
            <a:ext cx="5693392"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4600504" y="-30589"/>
            <a:ext cx="378561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4" y="0"/>
            <a:ext cx="3227863"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5" y="8"/>
            <a:ext cx="2323373"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6873127" y="2461376"/>
            <a:ext cx="2270876"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432054" y="704088"/>
            <a:ext cx="7886700" cy="676656"/>
          </a:xfrm>
        </p:spPr>
        <p:txBody>
          <a:bodyPr/>
          <a:lstStyle>
            <a:lvl1pPr>
              <a:defRPr sz="1139"/>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432054" y="1901952"/>
            <a:ext cx="78867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3" y="2"/>
            <a:ext cx="2412268"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28"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6364194" y="1618819"/>
            <a:ext cx="2779810"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058688" y="447749"/>
            <a:ext cx="1748014"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2458643" y="2740029"/>
            <a:ext cx="4266009" cy="2028825"/>
          </a:xfrm>
        </p:spPr>
        <p:txBody>
          <a:bodyPr>
            <a:normAutofit/>
          </a:bodyPr>
          <a:lstStyle>
            <a:lvl1pPr marL="0" indent="0" algn="ctr">
              <a:lnSpc>
                <a:spcPct val="100000"/>
              </a:lnSpc>
              <a:spcBef>
                <a:spcPts val="0"/>
              </a:spcBef>
              <a:buNone/>
              <a:defRPr sz="57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628650" y="1901952"/>
            <a:ext cx="7886700" cy="466344"/>
          </a:xfrm>
        </p:spPr>
        <p:txBody>
          <a:bodyPr/>
          <a:lstStyle>
            <a:lvl1pPr algn="ctr">
              <a:defRPr sz="57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1" y="9"/>
            <a:ext cx="1857332"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1524194" y="592989"/>
            <a:ext cx="6254981"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432054" y="704088"/>
            <a:ext cx="7886700" cy="676656"/>
          </a:xfrm>
        </p:spPr>
        <p:txBody>
          <a:bodyPr/>
          <a:lstStyle>
            <a:lvl1pPr>
              <a:defRPr sz="1139"/>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9144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401989"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2583094"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4764196"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6945301" y="1691640"/>
            <a:ext cx="181899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428">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508397" y="5175504"/>
            <a:ext cx="1817370" cy="365760"/>
          </a:xfrm>
        </p:spPr>
        <p:txBody>
          <a:bodyPr anchor="b">
            <a:noAutofit/>
          </a:bodyPr>
          <a:lstStyle>
            <a:lvl1pPr marL="0" indent="0" algn="ctr">
              <a:lnSpc>
                <a:spcPct val="100000"/>
              </a:lnSpc>
              <a:spcBef>
                <a:spcPts val="0"/>
              </a:spcBef>
              <a:buNone/>
              <a:defRPr sz="428"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2583092" y="5175504"/>
            <a:ext cx="1817370" cy="365760"/>
          </a:xfrm>
        </p:spPr>
        <p:txBody>
          <a:bodyPr anchor="b">
            <a:noAutofit/>
          </a:bodyPr>
          <a:lstStyle>
            <a:lvl1pPr marL="0" indent="0" algn="ctr">
              <a:lnSpc>
                <a:spcPct val="100000"/>
              </a:lnSpc>
              <a:spcBef>
                <a:spcPts val="0"/>
              </a:spcBef>
              <a:buNone/>
              <a:defRPr sz="428"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4826198" y="5175504"/>
            <a:ext cx="1817370" cy="365760"/>
          </a:xfrm>
        </p:spPr>
        <p:txBody>
          <a:bodyPr anchor="b">
            <a:noAutofit/>
          </a:bodyPr>
          <a:lstStyle>
            <a:lvl1pPr marL="0" indent="0" algn="ctr">
              <a:lnSpc>
                <a:spcPct val="100000"/>
              </a:lnSpc>
              <a:spcBef>
                <a:spcPts val="0"/>
              </a:spcBef>
              <a:buNone/>
              <a:defRPr sz="428"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6945301" y="5175504"/>
            <a:ext cx="1817370" cy="365760"/>
          </a:xfrm>
        </p:spPr>
        <p:txBody>
          <a:bodyPr anchor="b">
            <a:noAutofit/>
          </a:bodyPr>
          <a:lstStyle>
            <a:lvl1pPr marL="0" indent="0" algn="ctr">
              <a:lnSpc>
                <a:spcPct val="100000"/>
              </a:lnSpc>
              <a:spcBef>
                <a:spcPts val="0"/>
              </a:spcBef>
              <a:buNone/>
              <a:defRPr sz="428"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508397" y="5550408"/>
            <a:ext cx="1817370" cy="365760"/>
          </a:xfrm>
        </p:spPr>
        <p:txBody>
          <a:bodyPr anchor="t">
            <a:noAutofit/>
          </a:bodyPr>
          <a:lstStyle>
            <a:lvl1pPr marL="0" indent="0" algn="ctr">
              <a:lnSpc>
                <a:spcPct val="100000"/>
              </a:lnSpc>
              <a:spcBef>
                <a:spcPts val="0"/>
              </a:spcBef>
              <a:buNone/>
              <a:defRPr sz="428"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2583092" y="5550408"/>
            <a:ext cx="1817370" cy="365760"/>
          </a:xfrm>
        </p:spPr>
        <p:txBody>
          <a:bodyPr anchor="t">
            <a:noAutofit/>
          </a:bodyPr>
          <a:lstStyle>
            <a:lvl1pPr marL="0" indent="0" algn="ctr">
              <a:lnSpc>
                <a:spcPct val="100000"/>
              </a:lnSpc>
              <a:spcBef>
                <a:spcPts val="0"/>
              </a:spcBef>
              <a:buNone/>
              <a:defRPr sz="428"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4826198" y="5550408"/>
            <a:ext cx="1817370" cy="365760"/>
          </a:xfrm>
        </p:spPr>
        <p:txBody>
          <a:bodyPr anchor="t">
            <a:noAutofit/>
          </a:bodyPr>
          <a:lstStyle>
            <a:lvl1pPr marL="0" indent="0" algn="ctr">
              <a:lnSpc>
                <a:spcPct val="100000"/>
              </a:lnSpc>
              <a:spcBef>
                <a:spcPts val="0"/>
              </a:spcBef>
              <a:buNone/>
              <a:defRPr sz="428"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6945301" y="5550408"/>
            <a:ext cx="1817370" cy="365760"/>
          </a:xfrm>
        </p:spPr>
        <p:txBody>
          <a:bodyPr anchor="t">
            <a:noAutofit/>
          </a:bodyPr>
          <a:lstStyle>
            <a:lvl1pPr marL="0" indent="0" algn="ctr">
              <a:lnSpc>
                <a:spcPct val="100000"/>
              </a:lnSpc>
              <a:spcBef>
                <a:spcPts val="0"/>
              </a:spcBef>
              <a:buNone/>
              <a:defRPr sz="428"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4193355" y="9"/>
            <a:ext cx="4022008"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21699" tIns="10850" rIns="21699" bIns="10850" numCol="1" spcCol="0" rtlCol="0" fromWordArt="0" anchor="ctr" anchorCtr="0" forceAA="0" compatLnSpc="1">
            <a:prstTxWarp prst="textNoShape">
              <a:avLst/>
            </a:prstTxWarp>
            <a:noAutofit/>
          </a:bodyPr>
          <a:lstStyle/>
          <a:p>
            <a:pPr lvl="0"/>
            <a:endParaRPr lang="en-US" sz="428"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3984" userDrawn="1">
          <p15:clr>
            <a:srgbClr val="FBAE40"/>
          </p15:clr>
        </p15:guide>
        <p15:guide id="2" pos="5455" userDrawn="1">
          <p15:clr>
            <a:srgbClr val="FBAE40"/>
          </p15:clr>
        </p15:guide>
        <p15:guide id="3" pos="307" userDrawn="1">
          <p15:clr>
            <a:srgbClr val="FBAE40"/>
          </p15:clr>
        </p15:guide>
        <p15:guide id="4" orient="horz" pos="5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274320" y="6464808"/>
            <a:ext cx="740664" cy="310896"/>
          </a:xfrm>
          <a:prstGeom prst="rect">
            <a:avLst/>
          </a:prstGeom>
        </p:spPr>
        <p:txBody>
          <a:bodyPr vert="horz" lIns="91440" tIns="45720" rIns="91440" bIns="45720" rtlCol="0" anchor="ctr"/>
          <a:lstStyle>
            <a:lvl1pPr algn="l">
              <a:defRPr sz="332">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3284982" y="6464808"/>
            <a:ext cx="2578608" cy="310896"/>
          </a:xfrm>
          <a:prstGeom prst="rect">
            <a:avLst/>
          </a:prstGeom>
        </p:spPr>
        <p:txBody>
          <a:bodyPr vert="horz" lIns="91440" tIns="45720" rIns="91440" bIns="45720" rtlCol="0" anchor="ctr"/>
          <a:lstStyle>
            <a:lvl1pPr algn="ctr">
              <a:defRPr sz="332">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8270748" y="6464808"/>
            <a:ext cx="740664" cy="310896"/>
          </a:xfrm>
          <a:prstGeom prst="rect">
            <a:avLst/>
          </a:prstGeom>
        </p:spPr>
        <p:txBody>
          <a:bodyPr vert="horz" lIns="91440" tIns="45720" rIns="91440" bIns="45720" rtlCol="0" anchor="ctr"/>
          <a:lstStyle>
            <a:lvl1pPr algn="r">
              <a:defRPr sz="332">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p:nvCxnSpPr>
        <p:spPr>
          <a:xfrm>
            <a:off x="0" y="6324600"/>
            <a:ext cx="9144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924790" y="681759"/>
            <a:ext cx="5143500" cy="1788643"/>
          </a:xfrm>
        </p:spPr>
        <p:txBody>
          <a:bodyPr/>
          <a:lstStyle/>
          <a:p>
            <a:r>
              <a:rPr lang="en-US" sz="4800" b="1" dirty="0">
                <a:latin typeface="Calibri" panose="020F0502020204030204" pitchFamily="34" charset="0"/>
              </a:rPr>
              <a:t>Our Family Tree</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3620727" y="5869322"/>
            <a:ext cx="3764955" cy="613837"/>
          </a:xfrm>
        </p:spPr>
        <p:txBody>
          <a:bodyPr>
            <a:noAutofit/>
          </a:bodyPr>
          <a:lstStyle/>
          <a:p>
            <a:r>
              <a:rPr lang="en-US" sz="2200" b="1" dirty="0">
                <a:latin typeface="Calibri" panose="020F0502020204030204" pitchFamily="34" charset="0"/>
              </a:rPr>
              <a:t>Curated by Earl Savage </a:t>
            </a:r>
            <a:r>
              <a:rPr lang="en-US" sz="2200" b="1" dirty="0" err="1">
                <a:latin typeface="Calibri" panose="020F0502020204030204" pitchFamily="34" charset="0"/>
              </a:rPr>
              <a:t>savagepurifoy@gmail.com</a:t>
            </a:r>
            <a:endParaRPr lang="en-US" sz="2200" b="1" dirty="0">
              <a:latin typeface="Calibri" panose="020F0502020204030204" pitchFamily="34" charset="0"/>
            </a:endParaRPr>
          </a:p>
          <a:p>
            <a:endParaRPr lang="en-US" sz="2200" b="1" dirty="0">
              <a:latin typeface="Calibri" panose="020F0502020204030204" pitchFamily="34" charset="0"/>
            </a:endParaRPr>
          </a:p>
        </p:txBody>
      </p:sp>
      <p:sp>
        <p:nvSpPr>
          <p:cNvPr id="4" name="TextBox 3">
            <a:extLst>
              <a:ext uri="{FF2B5EF4-FFF2-40B4-BE49-F238E27FC236}">
                <a16:creationId xmlns:a16="http://schemas.microsoft.com/office/drawing/2014/main" id="{ABC1200A-E957-AB0E-14F5-7D6A24019014}"/>
              </a:ext>
            </a:extLst>
          </p:cNvPr>
          <p:cNvSpPr txBox="1"/>
          <p:nvPr/>
        </p:nvSpPr>
        <p:spPr>
          <a:xfrm>
            <a:off x="4496540" y="3668621"/>
            <a:ext cx="433983" cy="433983"/>
          </a:xfrm>
          <a:prstGeom prst="rect">
            <a:avLst/>
          </a:prstGeom>
          <a:noFill/>
        </p:spPr>
        <p:txBody>
          <a:bodyPr wrap="square" rtlCol="0">
            <a:spAutoFit/>
          </a:bodyPr>
          <a:lstStyle/>
          <a:p>
            <a:pPr algn="l"/>
            <a:endParaRPr lang="en-US" sz="428" dirty="0"/>
          </a:p>
        </p:txBody>
      </p:sp>
      <p:sp>
        <p:nvSpPr>
          <p:cNvPr id="5" name="TextBox 4">
            <a:extLst>
              <a:ext uri="{FF2B5EF4-FFF2-40B4-BE49-F238E27FC236}">
                <a16:creationId xmlns:a16="http://schemas.microsoft.com/office/drawing/2014/main" id="{D255B116-E396-DDCB-E340-3C758AB6056F}"/>
              </a:ext>
            </a:extLst>
          </p:cNvPr>
          <p:cNvSpPr txBox="1"/>
          <p:nvPr/>
        </p:nvSpPr>
        <p:spPr>
          <a:xfrm>
            <a:off x="1081602" y="2315952"/>
            <a:ext cx="6980795" cy="1569660"/>
          </a:xfrm>
          <a:prstGeom prst="rect">
            <a:avLst/>
          </a:prstGeom>
          <a:noFill/>
        </p:spPr>
        <p:txBody>
          <a:bodyPr wrap="square" rtlCol="0">
            <a:spAutoFit/>
          </a:bodyPr>
          <a:lstStyle/>
          <a:p>
            <a:pPr algn="l"/>
            <a:r>
              <a:rPr lang="en-US" sz="3200" b="1" dirty="0">
                <a:latin typeface="Calibri" panose="020F0502020204030204" pitchFamily="34" charset="0"/>
              </a:rPr>
              <a:t>The Descendants of Berry Purifoy and </a:t>
            </a:r>
            <a:r>
              <a:rPr lang="en-US" sz="3200" b="1" dirty="0" err="1">
                <a:latin typeface="Calibri" panose="020F0502020204030204" pitchFamily="34" charset="0"/>
              </a:rPr>
              <a:t>Emiline</a:t>
            </a:r>
            <a:r>
              <a:rPr lang="en-US" sz="3200" b="1" dirty="0">
                <a:latin typeface="Calibri" panose="020F0502020204030204" pitchFamily="34" charset="0"/>
              </a:rPr>
              <a:t> McConico and The Descendants of James Savage and Harriet Gulley</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1372EA-52E3-D22C-C683-AF99F456E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1" y="1088846"/>
            <a:ext cx="5071589" cy="4705883"/>
          </a:xfrm>
          <a:prstGeom prst="rect">
            <a:avLst/>
          </a:prstGeom>
        </p:spPr>
      </p:pic>
      <p:pic>
        <p:nvPicPr>
          <p:cNvPr id="4" name="Picture 3">
            <a:extLst>
              <a:ext uri="{FF2B5EF4-FFF2-40B4-BE49-F238E27FC236}">
                <a16:creationId xmlns:a16="http://schemas.microsoft.com/office/drawing/2014/main" id="{6FCF3DCF-4CF2-4156-ABAE-1494CB7CF7FC}"/>
              </a:ext>
            </a:extLst>
          </p:cNvPr>
          <p:cNvPicPr>
            <a:picLocks noChangeAspect="1"/>
          </p:cNvPicPr>
          <p:nvPr/>
        </p:nvPicPr>
        <p:blipFill>
          <a:blip r:embed="rId3"/>
          <a:stretch>
            <a:fillRect/>
          </a:stretch>
        </p:blipFill>
        <p:spPr>
          <a:xfrm>
            <a:off x="-2240038" y="-1595004"/>
            <a:ext cx="13312659" cy="9744808"/>
          </a:xfrm>
          <a:prstGeom prst="rect">
            <a:avLst/>
          </a:prstGeom>
        </p:spPr>
      </p:pic>
    </p:spTree>
    <p:extLst>
      <p:ext uri="{BB962C8B-B14F-4D97-AF65-F5344CB8AC3E}">
        <p14:creationId xmlns:p14="http://schemas.microsoft.com/office/powerpoint/2010/main" val="164602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91164-4740-6D7D-3988-AEBC0D245C32}"/>
              </a:ext>
            </a:extLst>
          </p:cNvPr>
          <p:cNvSpPr>
            <a:spLocks noGrp="1"/>
          </p:cNvSpPr>
          <p:nvPr>
            <p:ph type="title"/>
          </p:nvPr>
        </p:nvSpPr>
        <p:spPr>
          <a:xfrm>
            <a:off x="0" y="0"/>
            <a:ext cx="9144000" cy="6858001"/>
          </a:xfrm>
        </p:spPr>
        <p:txBody>
          <a:bodyPr/>
          <a:lstStyle/>
          <a:p>
            <a:pPr algn="l"/>
            <a:br>
              <a:rPr lang="en-US" sz="1969"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1969"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Adeline McConico was born in Wilcox County, Alabama, the daughter of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Lullie</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and Bill McConico. She had two daughters from one relationship, then she married Walter Read* on February 2, 1871, in Wilcox County, Alabama. They had no children together. </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Walter and Adeline Reed appear on the 1920 US Census record (7 &amp; 8 January 1920) for Wilcox County, Alabama. The record indicates that they were married farm laborers, living on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Fineman</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and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Meating</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Road. Walter was 77, Adeline was 68.</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Adeline died on January 13, 1940 at the age of 92, in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Furman</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Alabama and was buried there.</a:t>
            </a:r>
            <a:br>
              <a:rPr lang="en-US" sz="1913"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1913"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1013" dirty="0">
                <a:latin typeface="Calibri" panose="020F0502020204030204" pitchFamily="34" charset="0"/>
                <a:ea typeface="Times New Roman" panose="02020603050405020304" pitchFamily="18" charset="0"/>
                <a:cs typeface="Times New Roman" panose="02020603050405020304" pitchFamily="18" charset="0"/>
              </a:rPr>
            </a:br>
            <a:r>
              <a:rPr lang="en-US" sz="1013"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Variously spelled, in historical records, Read, Reid, Reed, Reeves</a:t>
            </a:r>
            <a:br>
              <a:rPr lang="en-US" sz="1013" dirty="0">
                <a:latin typeface="Calibri" panose="020F0502020204030204" pitchFamily="34" charset="0"/>
                <a:ea typeface="Times New Roman" panose="02020603050405020304" pitchFamily="18" charset="0"/>
                <a:cs typeface="Times New Roman" panose="02020603050405020304" pitchFamily="18" charset="0"/>
              </a:rPr>
            </a:br>
            <a:br>
              <a:rPr lang="en-US" sz="1013" dirty="0">
                <a:latin typeface="Calibri" panose="020F0502020204030204" pitchFamily="34" charset="0"/>
                <a:ea typeface="Times New Roman" panose="02020603050405020304" pitchFamily="18" charset="0"/>
                <a:cs typeface="Times New Roman" panose="02020603050405020304" pitchFamily="18" charset="0"/>
              </a:rPr>
            </a:br>
            <a:br>
              <a:rPr lang="en-US" sz="1013" dirty="0">
                <a:latin typeface="Calibri" panose="020F0502020204030204" pitchFamily="34" charset="0"/>
                <a:ea typeface="Times New Roman" panose="02020603050405020304" pitchFamily="18" charset="0"/>
                <a:cs typeface="Times New Roman" panose="02020603050405020304" pitchFamily="18" charset="0"/>
              </a:rPr>
            </a:br>
            <a:endParaRPr lang="en-US" sz="1969" b="1" dirty="0">
              <a:solidFill>
                <a:srgbClr val="000000"/>
              </a:solidFill>
            </a:endParaRPr>
          </a:p>
        </p:txBody>
      </p:sp>
    </p:spTree>
    <p:extLst>
      <p:ext uri="{BB962C8B-B14F-4D97-AF65-F5344CB8AC3E}">
        <p14:creationId xmlns:p14="http://schemas.microsoft.com/office/powerpoint/2010/main" val="17042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BD5-D8A1-13F9-796B-B26682B4D5A1}"/>
              </a:ext>
            </a:extLst>
          </p:cNvPr>
          <p:cNvSpPr>
            <a:spLocks noGrp="1"/>
          </p:cNvSpPr>
          <p:nvPr>
            <p:ph type="title"/>
          </p:nvPr>
        </p:nvSpPr>
        <p:spPr>
          <a:xfrm>
            <a:off x="1143001" y="1500188"/>
            <a:ext cx="6858000" cy="3857625"/>
          </a:xfrm>
        </p:spPr>
        <p:txBody>
          <a:bodyPr/>
          <a:lstStyle/>
          <a:p>
            <a:endParaRPr lang="en-US" dirty="0"/>
          </a:p>
        </p:txBody>
      </p:sp>
      <p:pic>
        <p:nvPicPr>
          <p:cNvPr id="8" name="Picture 7">
            <a:extLst>
              <a:ext uri="{FF2B5EF4-FFF2-40B4-BE49-F238E27FC236}">
                <a16:creationId xmlns:a16="http://schemas.microsoft.com/office/drawing/2014/main" id="{6E0F1A18-861F-846C-C5E2-9403D957AB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086" y="1500187"/>
            <a:ext cx="6459338" cy="3857625"/>
          </a:xfrm>
          <a:prstGeom prst="rect">
            <a:avLst/>
          </a:prstGeom>
        </p:spPr>
      </p:pic>
      <p:pic>
        <p:nvPicPr>
          <p:cNvPr id="5" name="Picture 4">
            <a:extLst>
              <a:ext uri="{FF2B5EF4-FFF2-40B4-BE49-F238E27FC236}">
                <a16:creationId xmlns:a16="http://schemas.microsoft.com/office/drawing/2014/main" id="{9DF873AA-4E20-DA34-ABBC-BDCF8A11288A}"/>
              </a:ext>
            </a:extLst>
          </p:cNvPr>
          <p:cNvPicPr>
            <a:picLocks noChangeAspect="1"/>
          </p:cNvPicPr>
          <p:nvPr/>
        </p:nvPicPr>
        <p:blipFill>
          <a:blip r:embed="rId3"/>
          <a:stretch>
            <a:fillRect/>
          </a:stretch>
        </p:blipFill>
        <p:spPr>
          <a:xfrm>
            <a:off x="1143001" y="1500187"/>
            <a:ext cx="6857999" cy="3913638"/>
          </a:xfrm>
          <a:prstGeom prst="rect">
            <a:avLst/>
          </a:prstGeom>
        </p:spPr>
      </p:pic>
    </p:spTree>
    <p:extLst>
      <p:ext uri="{BB962C8B-B14F-4D97-AF65-F5344CB8AC3E}">
        <p14:creationId xmlns:p14="http://schemas.microsoft.com/office/powerpoint/2010/main" val="403697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F834-99B7-054A-E273-9256910078D8}"/>
              </a:ext>
            </a:extLst>
          </p:cNvPr>
          <p:cNvSpPr>
            <a:spLocks noGrp="1"/>
          </p:cNvSpPr>
          <p:nvPr>
            <p:ph type="title"/>
          </p:nvPr>
        </p:nvSpPr>
        <p:spPr>
          <a:xfrm>
            <a:off x="940870" y="1062693"/>
            <a:ext cx="6858000" cy="1374502"/>
          </a:xfrm>
        </p:spPr>
        <p:txBody>
          <a:bodyPr/>
          <a:lstStyle/>
          <a:p>
            <a:r>
              <a:rPr lang="en-US" sz="225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Pennie Purifoy married Ephraim Crosby. </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To this union, the following children were born:</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b="1" dirty="0">
                <a:solidFill>
                  <a:srgbClr val="000000"/>
                </a:solidFill>
                <a:effectLst/>
              </a:rPr>
              <a:t> </a:t>
            </a:r>
            <a:endParaRPr lang="en-US" b="1" dirty="0">
              <a:solidFill>
                <a:srgbClr val="000000"/>
              </a:solidFill>
            </a:endParaRPr>
          </a:p>
        </p:txBody>
      </p:sp>
      <p:graphicFrame>
        <p:nvGraphicFramePr>
          <p:cNvPr id="8" name="Table 8">
            <a:extLst>
              <a:ext uri="{FF2B5EF4-FFF2-40B4-BE49-F238E27FC236}">
                <a16:creationId xmlns:a16="http://schemas.microsoft.com/office/drawing/2014/main" id="{1C28BC2F-952F-8D38-FF55-01959B46B30E}"/>
              </a:ext>
            </a:extLst>
          </p:cNvPr>
          <p:cNvGraphicFramePr>
            <a:graphicFrameLocks noGrp="1"/>
          </p:cNvGraphicFramePr>
          <p:nvPr>
            <p:extLst>
              <p:ext uri="{D42A27DB-BD31-4B8C-83A1-F6EECF244321}">
                <p14:modId xmlns:p14="http://schemas.microsoft.com/office/powerpoint/2010/main" val="515588910"/>
              </p:ext>
            </p:extLst>
          </p:nvPr>
        </p:nvGraphicFramePr>
        <p:xfrm>
          <a:off x="1461493" y="1828674"/>
          <a:ext cx="6018610" cy="3966633"/>
        </p:xfrm>
        <a:graphic>
          <a:graphicData uri="http://schemas.openxmlformats.org/drawingml/2006/table">
            <a:tbl>
              <a:tblPr firstRow="1" bandRow="1">
                <a:tableStyleId>{5C22544A-7EE6-4342-B048-85BDC9FD1C3A}</a:tableStyleId>
              </a:tblPr>
              <a:tblGrid>
                <a:gridCol w="3009305">
                  <a:extLst>
                    <a:ext uri="{9D8B030D-6E8A-4147-A177-3AD203B41FA5}">
                      <a16:colId xmlns:a16="http://schemas.microsoft.com/office/drawing/2014/main" val="129817707"/>
                    </a:ext>
                  </a:extLst>
                </a:gridCol>
                <a:gridCol w="3009305">
                  <a:extLst>
                    <a:ext uri="{9D8B030D-6E8A-4147-A177-3AD203B41FA5}">
                      <a16:colId xmlns:a16="http://schemas.microsoft.com/office/drawing/2014/main" val="1613515753"/>
                    </a:ext>
                  </a:extLst>
                </a:gridCol>
              </a:tblGrid>
              <a:tr h="3420959">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Sons:</a:t>
                      </a:r>
                    </a:p>
                    <a:p>
                      <a:pPr marL="0" marR="0">
                        <a:spcBef>
                          <a:spcPts val="0"/>
                        </a:spcBef>
                        <a:spcAft>
                          <a:spcPts val="0"/>
                        </a:spcAft>
                      </a:pPr>
                      <a:r>
                        <a:rPr lang="en-US" sz="2000" b="1" dirty="0">
                          <a:solidFill>
                            <a:srgbClr val="000000"/>
                          </a:solidFill>
                          <a:effectLst/>
                          <a:latin typeface="Calibri" panose="020F0502020204030204" pitchFamily="34" charset="0"/>
                        </a:rPr>
                        <a:t>Joe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Robert</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Willie</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Robert</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Claude8</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err="1">
                          <a:solidFill>
                            <a:srgbClr val="000000"/>
                          </a:solidFill>
                          <a:effectLst/>
                          <a:latin typeface="Calibri" panose="020F0502020204030204" pitchFamily="34" charset="0"/>
                        </a:rPr>
                        <a:t>Ephriam</a:t>
                      </a:r>
                      <a:r>
                        <a:rPr lang="en-US" sz="2000" b="1" dirty="0">
                          <a:solidFill>
                            <a:srgbClr val="000000"/>
                          </a:solidFill>
                          <a:effectLst/>
                          <a:latin typeface="Calibri" panose="020F0502020204030204" pitchFamily="34" charset="0"/>
                        </a:rPr>
                        <a:t> Jr.</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E C</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Wiley</a:t>
                      </a:r>
                      <a:endParaRPr lang="en-US" sz="1100" b="1" kern="1200" dirty="0">
                        <a:solidFill>
                          <a:srgbClr val="000000"/>
                        </a:solidFill>
                        <a:effectLst/>
                        <a:latin typeface="Calibri" panose="020F0502020204030204" pitchFamily="34" charset="0"/>
                      </a:endParaRPr>
                    </a:p>
                  </a:txBody>
                  <a:tcPr marL="38576" marR="38576" marT="0" marB="0"/>
                </a:tc>
                <a:tc>
                  <a:txBody>
                    <a:bodyPr/>
                    <a:lstStyle/>
                    <a:p>
                      <a:pPr marL="0" marR="0">
                        <a:spcBef>
                          <a:spcPts val="0"/>
                        </a:spcBef>
                        <a:spcAft>
                          <a:spcPts val="0"/>
                        </a:spcAft>
                      </a:pPr>
                      <a:r>
                        <a:rPr lang="en-US" sz="2000" dirty="0">
                          <a:solidFill>
                            <a:srgbClr val="000000"/>
                          </a:solidFill>
                          <a:effectLst/>
                          <a:latin typeface="Calibri" panose="020F0502020204030204" pitchFamily="34" charset="0"/>
                        </a:rPr>
                        <a:t>Daughters:</a:t>
                      </a:r>
                    </a:p>
                    <a:p>
                      <a:pPr marL="0" marR="0">
                        <a:spcBef>
                          <a:spcPts val="0"/>
                        </a:spcBef>
                        <a:spcAft>
                          <a:spcPts val="0"/>
                        </a:spcAft>
                      </a:pPr>
                      <a:r>
                        <a:rPr lang="en-US" sz="2000" dirty="0" err="1">
                          <a:solidFill>
                            <a:srgbClr val="000000"/>
                          </a:solidFill>
                          <a:effectLst/>
                          <a:latin typeface="Calibri" panose="020F0502020204030204" pitchFamily="34" charset="0"/>
                        </a:rPr>
                        <a:t>Josetha</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err="1">
                          <a:solidFill>
                            <a:srgbClr val="000000"/>
                          </a:solidFill>
                          <a:effectLst/>
                          <a:latin typeface="Calibri" panose="020F0502020204030204" pitchFamily="34" charset="0"/>
                        </a:rPr>
                        <a:t>Luceatha</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Mary Ola</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Nancy Bell</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Lizzie Mae</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err="1">
                          <a:solidFill>
                            <a:srgbClr val="000000"/>
                          </a:solidFill>
                          <a:effectLst/>
                          <a:latin typeface="Calibri" panose="020F0502020204030204" pitchFamily="34" charset="0"/>
                        </a:rPr>
                        <a:t>Vicie</a:t>
                      </a:r>
                      <a:r>
                        <a:rPr lang="en-US" sz="2000" dirty="0">
                          <a:solidFill>
                            <a:srgbClr val="000000"/>
                          </a:solidFill>
                          <a:effectLst/>
                          <a:latin typeface="Calibri" panose="020F0502020204030204" pitchFamily="34" charset="0"/>
                        </a:rPr>
                        <a:t> Mae</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Mary</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Nancy</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Rosie Lee</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rPr>
                        <a:t> </a:t>
                      </a:r>
                      <a:endParaRPr lang="en-US" sz="1100" b="1" kern="1200" dirty="0">
                        <a:solidFill>
                          <a:srgbClr val="000000"/>
                        </a:solidFill>
                        <a:effectLst/>
                        <a:latin typeface="Calibri" panose="020F0502020204030204" pitchFamily="34" charset="0"/>
                      </a:endParaRPr>
                    </a:p>
                  </a:txBody>
                  <a:tcPr marL="38576" marR="38576" marT="0" marB="0"/>
                </a:tc>
                <a:extLst>
                  <a:ext uri="{0D108BD9-81ED-4DB2-BD59-A6C34878D82A}">
                    <a16:rowId xmlns:a16="http://schemas.microsoft.com/office/drawing/2014/main" val="1758493501"/>
                  </a:ext>
                </a:extLst>
              </a:tr>
              <a:tr h="272837">
                <a:tc>
                  <a:txBody>
                    <a:bodyPr/>
                    <a:lstStyle/>
                    <a:p>
                      <a:endParaRPr lang="en-US" sz="1100" b="1">
                        <a:solidFill>
                          <a:srgbClr val="000000"/>
                        </a:solidFill>
                        <a:latin typeface="Calibri" panose="020F0502020204030204" pitchFamily="34" charset="0"/>
                      </a:endParaRPr>
                    </a:p>
                  </a:txBody>
                  <a:tcPr marL="51435" marR="51435" marT="25718" marB="25718"/>
                </a:tc>
                <a:tc>
                  <a:txBody>
                    <a:bodyPr/>
                    <a:lstStyle/>
                    <a:p>
                      <a:endParaRPr lang="en-US" sz="1100" b="1" dirty="0">
                        <a:solidFill>
                          <a:srgbClr val="000000"/>
                        </a:solidFill>
                        <a:latin typeface="Calibri" panose="020F0502020204030204" pitchFamily="34" charset="0"/>
                      </a:endParaRPr>
                    </a:p>
                  </a:txBody>
                  <a:tcPr marL="51435" marR="51435" marT="25718" marB="25718"/>
                </a:tc>
                <a:extLst>
                  <a:ext uri="{0D108BD9-81ED-4DB2-BD59-A6C34878D82A}">
                    <a16:rowId xmlns:a16="http://schemas.microsoft.com/office/drawing/2014/main" val="3218960013"/>
                  </a:ext>
                </a:extLst>
              </a:tr>
              <a:tr h="272837">
                <a:tc>
                  <a:txBody>
                    <a:bodyPr/>
                    <a:lstStyle/>
                    <a:p>
                      <a:endParaRPr lang="en-US" sz="1100" b="1">
                        <a:solidFill>
                          <a:srgbClr val="000000"/>
                        </a:solidFill>
                        <a:latin typeface="Calibri" panose="020F0502020204030204" pitchFamily="34" charset="0"/>
                      </a:endParaRPr>
                    </a:p>
                  </a:txBody>
                  <a:tcPr marL="51435" marR="51435" marT="25718" marB="25718"/>
                </a:tc>
                <a:tc>
                  <a:txBody>
                    <a:bodyPr/>
                    <a:lstStyle/>
                    <a:p>
                      <a:endParaRPr lang="en-US" sz="1100" b="1" dirty="0">
                        <a:solidFill>
                          <a:srgbClr val="000000"/>
                        </a:solidFill>
                        <a:latin typeface="Calibri" panose="020F0502020204030204" pitchFamily="34" charset="0"/>
                      </a:endParaRPr>
                    </a:p>
                  </a:txBody>
                  <a:tcPr marL="51435" marR="51435" marT="25718" marB="25718"/>
                </a:tc>
                <a:extLst>
                  <a:ext uri="{0D108BD9-81ED-4DB2-BD59-A6C34878D82A}">
                    <a16:rowId xmlns:a16="http://schemas.microsoft.com/office/drawing/2014/main" val="243501929"/>
                  </a:ext>
                </a:extLst>
              </a:tr>
            </a:tbl>
          </a:graphicData>
        </a:graphic>
      </p:graphicFrame>
    </p:spTree>
    <p:extLst>
      <p:ext uri="{BB962C8B-B14F-4D97-AF65-F5344CB8AC3E}">
        <p14:creationId xmlns:p14="http://schemas.microsoft.com/office/powerpoint/2010/main" val="1058361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1CCA3-A685-D911-A872-680B5B216D86}"/>
              </a:ext>
            </a:extLst>
          </p:cNvPr>
          <p:cNvSpPr>
            <a:spLocks noGrp="1"/>
          </p:cNvSpPr>
          <p:nvPr>
            <p:ph type="title"/>
          </p:nvPr>
        </p:nvSpPr>
        <p:spPr>
          <a:xfrm>
            <a:off x="33085" y="428940"/>
            <a:ext cx="9110915" cy="5349139"/>
          </a:xfrm>
        </p:spPr>
        <p:txBody>
          <a:bodyPr/>
          <a:lstStyle/>
          <a:p>
            <a:pPr algn="l"/>
            <a:br>
              <a:rPr lang="en-US" sz="2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Joe Crosby Married Willa Hubbard. To this union 5 children were born:Viola, Lizzie, Joe Lee, Mary Etta, and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Cephas</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(Joe died in1971) (Viola deceased), (Joe Lee deceased)</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Robert Crosby married Frankie Howard. To this union, 3 children were born: William, Robert and, Hattie Lou.</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Robert died in 1937. William died in 2004.</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Wiley Crosby never married and had no children. </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 died in 1988.</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3200" b="1" dirty="0">
              <a:solidFill>
                <a:srgbClr val="000000"/>
              </a:solidFill>
            </a:endParaRPr>
          </a:p>
        </p:txBody>
      </p:sp>
    </p:spTree>
    <p:extLst>
      <p:ext uri="{BB962C8B-B14F-4D97-AF65-F5344CB8AC3E}">
        <p14:creationId xmlns:p14="http://schemas.microsoft.com/office/powerpoint/2010/main" val="417561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6A92-F0C1-A34C-4F81-9AB160BA6715}"/>
              </a:ext>
            </a:extLst>
          </p:cNvPr>
          <p:cNvSpPr>
            <a:spLocks noGrp="1"/>
          </p:cNvSpPr>
          <p:nvPr>
            <p:ph type="title"/>
          </p:nvPr>
        </p:nvSpPr>
        <p:spPr>
          <a:xfrm>
            <a:off x="336052" y="210265"/>
            <a:ext cx="8596001" cy="6223841"/>
          </a:xfrm>
        </p:spPr>
        <p:txBody>
          <a:bodyPr/>
          <a:lstStyle/>
          <a:p>
            <a:pPr algn="l"/>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Will Crosby married* Julia Smith. To this union 1 child was born: Willie Mae Crosby, (Mary Nell Crosby, was from a previous marriage)</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Other children of Will Crosby: </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Sons: Willie Edward Jackson, Henry Jackson, John C. Jackson, </a:t>
            </a:r>
            <a:r>
              <a:rPr lang="en-US" sz="34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Leotis</a:t>
            </a: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Jackson, Isaiah Jackson. Will died in 1983. </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John C. Deceased, </a:t>
            </a:r>
            <a:r>
              <a:rPr lang="en-US" sz="34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Leotis</a:t>
            </a: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deceased</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(*indicates more than one marriage.)</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3400" b="1" dirty="0">
              <a:solidFill>
                <a:srgbClr val="000000"/>
              </a:solidFill>
            </a:endParaRPr>
          </a:p>
        </p:txBody>
      </p:sp>
    </p:spTree>
    <p:extLst>
      <p:ext uri="{BB962C8B-B14F-4D97-AF65-F5344CB8AC3E}">
        <p14:creationId xmlns:p14="http://schemas.microsoft.com/office/powerpoint/2010/main" val="299569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E79C-4A4B-6DCB-8F94-FD98956AEC36}"/>
              </a:ext>
            </a:extLst>
          </p:cNvPr>
          <p:cNvSpPr>
            <a:spLocks noGrp="1"/>
          </p:cNvSpPr>
          <p:nvPr>
            <p:ph type="title"/>
          </p:nvPr>
        </p:nvSpPr>
        <p:spPr>
          <a:xfrm>
            <a:off x="1143001" y="538278"/>
            <a:ext cx="6858000" cy="4819535"/>
          </a:xfrm>
        </p:spPr>
        <p:txBody>
          <a:bodyPr/>
          <a:lstStyle/>
          <a:p>
            <a:pPr algn="l"/>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Junior Crosby married </a:t>
            </a:r>
            <a:r>
              <a:rPr lang="en-US" sz="33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Luceil</a:t>
            </a:r>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Hubbard. </a:t>
            </a: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this union 5 children were born:</a:t>
            </a: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Willie, Jimmy, Lou Edna, Jerry and Herman</a:t>
            </a: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Jerry deceased 1997</a:t>
            </a: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Lou Edna deceased 1999</a:t>
            </a: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Willie deceased Feb. 2008</a:t>
            </a:r>
            <a:br>
              <a:rPr lang="en-US" sz="33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3300" b="1" dirty="0">
              <a:solidFill>
                <a:srgbClr val="000000"/>
              </a:solidFill>
            </a:endParaRPr>
          </a:p>
        </p:txBody>
      </p:sp>
    </p:spTree>
    <p:extLst>
      <p:ext uri="{BB962C8B-B14F-4D97-AF65-F5344CB8AC3E}">
        <p14:creationId xmlns:p14="http://schemas.microsoft.com/office/powerpoint/2010/main" val="31492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B29B-ED9F-0FBE-28BD-4D8CC17974FB}"/>
              </a:ext>
            </a:extLst>
          </p:cNvPr>
          <p:cNvSpPr>
            <a:spLocks noGrp="1"/>
          </p:cNvSpPr>
          <p:nvPr>
            <p:ph type="title"/>
          </p:nvPr>
        </p:nvSpPr>
        <p:spPr>
          <a:xfrm>
            <a:off x="1143000" y="588743"/>
            <a:ext cx="6858000" cy="4699684"/>
          </a:xfrm>
        </p:spPr>
        <p:txBody>
          <a:bodyPr/>
          <a:lstStyle/>
          <a:p>
            <a:pPr algn="l"/>
            <a: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Ed (A.C.) Crosby married Bella Scott.</a:t>
            </a:r>
            <a:b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this union, 3 children were born:</a:t>
            </a:r>
            <a:b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Louis Crosby, Etta Lee Crosby, Julius Crosby (Louis died in 1971) (Etta now deceased)</a:t>
            </a:r>
            <a:b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Julius sole surviving  child.</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2700" b="1" dirty="0">
              <a:solidFill>
                <a:srgbClr val="000000"/>
              </a:solidFill>
            </a:endParaRPr>
          </a:p>
        </p:txBody>
      </p:sp>
    </p:spTree>
    <p:extLst>
      <p:ext uri="{BB962C8B-B14F-4D97-AF65-F5344CB8AC3E}">
        <p14:creationId xmlns:p14="http://schemas.microsoft.com/office/powerpoint/2010/main" val="943382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E37C-1CC1-1E2A-47E8-BE14BCEC4173}"/>
              </a:ext>
            </a:extLst>
          </p:cNvPr>
          <p:cNvSpPr>
            <a:spLocks noGrp="1"/>
          </p:cNvSpPr>
          <p:nvPr>
            <p:ph type="title"/>
          </p:nvPr>
        </p:nvSpPr>
        <p:spPr>
          <a:xfrm>
            <a:off x="398820" y="254000"/>
            <a:ext cx="7620841" cy="6604000"/>
          </a:xfrm>
        </p:spPr>
        <p:txBody>
          <a:bodyPr/>
          <a:lstStyle/>
          <a:p>
            <a:pPr algn="l"/>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Nancy Bell Crosby married Levy Murphy. To this union, 4 children were born:</a:t>
            </a: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Eddie, </a:t>
            </a:r>
            <a:r>
              <a:rPr lang="en-US" sz="28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Haron</a:t>
            </a: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Willie James and Katie Mae</a:t>
            </a: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(Nancy Bell died in 1984) (</a:t>
            </a:r>
            <a:r>
              <a:rPr lang="en-US" sz="28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Haron</a:t>
            </a: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died in 1986) (Willie James died in Feb 2005)</a:t>
            </a: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Vicie</a:t>
            </a: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Mae Crosby---married Leon Watts - to this union 2 children were born:</a:t>
            </a: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Howard Watts and Roosevelt Watts</a:t>
            </a: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8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Vicie</a:t>
            </a: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Mae died 1987) </a:t>
            </a:r>
            <a:b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8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(Roosevelt now deceased)</a:t>
            </a:r>
            <a:b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1100" dirty="0">
                <a:latin typeface="Calibri" panose="020F0502020204030204" pitchFamily="34" charset="0"/>
                <a:ea typeface="Times New Roman" panose="02020603050405020304" pitchFamily="18" charset="0"/>
                <a:cs typeface="Times New Roman" panose="02020603050405020304" pitchFamily="18" charset="0"/>
              </a:rPr>
            </a:b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200" b="1" dirty="0">
                <a:solidFill>
                  <a:srgbClr val="000000"/>
                </a:solidFill>
              </a:rPr>
            </a:br>
            <a:br>
              <a:rPr lang="en-US" sz="2800" b="1" dirty="0">
                <a:solidFill>
                  <a:srgbClr val="000000"/>
                </a:solidFill>
              </a:rPr>
            </a:br>
            <a:endParaRPr lang="en-US" sz="2800" b="1" dirty="0">
              <a:solidFill>
                <a:srgbClr val="000000"/>
              </a:solidFill>
            </a:endParaRPr>
          </a:p>
        </p:txBody>
      </p:sp>
    </p:spTree>
    <p:extLst>
      <p:ext uri="{BB962C8B-B14F-4D97-AF65-F5344CB8AC3E}">
        <p14:creationId xmlns:p14="http://schemas.microsoft.com/office/powerpoint/2010/main" val="216685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972F-A43A-7EF7-D68F-101F7BABB945}"/>
              </a:ext>
            </a:extLst>
          </p:cNvPr>
          <p:cNvSpPr>
            <a:spLocks noGrp="1"/>
          </p:cNvSpPr>
          <p:nvPr>
            <p:ph type="title"/>
          </p:nvPr>
        </p:nvSpPr>
        <p:spPr>
          <a:xfrm>
            <a:off x="1143002" y="1500188"/>
            <a:ext cx="6857999" cy="3857625"/>
          </a:xfrm>
        </p:spPr>
        <p:txBody>
          <a:bodyPr/>
          <a:lstStyle/>
          <a:p>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2700" b="1" dirty="0">
              <a:solidFill>
                <a:srgbClr val="000000"/>
              </a:solidFill>
            </a:endParaRPr>
          </a:p>
        </p:txBody>
      </p:sp>
      <p:sp>
        <p:nvSpPr>
          <p:cNvPr id="6" name="TextBox 5">
            <a:extLst>
              <a:ext uri="{FF2B5EF4-FFF2-40B4-BE49-F238E27FC236}">
                <a16:creationId xmlns:a16="http://schemas.microsoft.com/office/drawing/2014/main" id="{F63B35C4-02BA-4F81-311A-037304AF7173}"/>
              </a:ext>
            </a:extLst>
          </p:cNvPr>
          <p:cNvSpPr txBox="1"/>
          <p:nvPr/>
        </p:nvSpPr>
        <p:spPr>
          <a:xfrm>
            <a:off x="1143002" y="1500190"/>
            <a:ext cx="6857999" cy="821380"/>
          </a:xfrm>
          <a:prstGeom prst="rect">
            <a:avLst/>
          </a:prstGeom>
          <a:noFill/>
        </p:spPr>
        <p:txBody>
          <a:bodyPr wrap="square" lIns="51435" tIns="25718" rIns="51435" bIns="25718" rtlCol="0">
            <a:spAutoFit/>
          </a:bodyPr>
          <a:lstStyle/>
          <a:p>
            <a:pPr algn="l"/>
            <a:r>
              <a:rPr lang="en-US" sz="2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Emma Lee Crosby married Willie Mack Campbell. To this union 11 children were born:</a:t>
            </a:r>
            <a:endParaRPr lang="en-US" sz="2500" dirty="0"/>
          </a:p>
        </p:txBody>
      </p:sp>
      <p:graphicFrame>
        <p:nvGraphicFramePr>
          <p:cNvPr id="7" name="Table 7">
            <a:extLst>
              <a:ext uri="{FF2B5EF4-FFF2-40B4-BE49-F238E27FC236}">
                <a16:creationId xmlns:a16="http://schemas.microsoft.com/office/drawing/2014/main" id="{473CE059-FE3E-87F0-06F1-5C7EE9B29074}"/>
              </a:ext>
            </a:extLst>
          </p:cNvPr>
          <p:cNvGraphicFramePr>
            <a:graphicFrameLocks noGrp="1"/>
          </p:cNvGraphicFramePr>
          <p:nvPr>
            <p:extLst>
              <p:ext uri="{D42A27DB-BD31-4B8C-83A1-F6EECF244321}">
                <p14:modId xmlns:p14="http://schemas.microsoft.com/office/powerpoint/2010/main" val="1678326603"/>
              </p:ext>
            </p:extLst>
          </p:nvPr>
        </p:nvGraphicFramePr>
        <p:xfrm>
          <a:off x="1835257" y="2416968"/>
          <a:ext cx="5852028" cy="3051810"/>
        </p:xfrm>
        <a:graphic>
          <a:graphicData uri="http://schemas.openxmlformats.org/drawingml/2006/table">
            <a:tbl>
              <a:tblPr firstRow="1" bandRow="1">
                <a:tableStyleId>{5C22544A-7EE6-4342-B048-85BDC9FD1C3A}</a:tableStyleId>
              </a:tblPr>
              <a:tblGrid>
                <a:gridCol w="2926014">
                  <a:extLst>
                    <a:ext uri="{9D8B030D-6E8A-4147-A177-3AD203B41FA5}">
                      <a16:colId xmlns:a16="http://schemas.microsoft.com/office/drawing/2014/main" val="2006085949"/>
                    </a:ext>
                  </a:extLst>
                </a:gridCol>
                <a:gridCol w="2926014">
                  <a:extLst>
                    <a:ext uri="{9D8B030D-6E8A-4147-A177-3AD203B41FA5}">
                      <a16:colId xmlns:a16="http://schemas.microsoft.com/office/drawing/2014/main" val="2951827522"/>
                    </a:ext>
                  </a:extLst>
                </a:gridCol>
              </a:tblGrid>
              <a:tr h="3051810">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Sons:</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Robert</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James Z.</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King David</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Frederick</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John C.</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 </a:t>
                      </a:r>
                      <a:endParaRPr lang="en-US" sz="1100" b="1" kern="1200" dirty="0">
                        <a:solidFill>
                          <a:srgbClr val="000000"/>
                        </a:solidFill>
                        <a:effectLst/>
                        <a:latin typeface="Calibri" panose="020F0502020204030204" pitchFamily="34" charset="0"/>
                      </a:endParaRPr>
                    </a:p>
                  </a:txBody>
                  <a:tcPr marL="38576" marR="38576" marT="0" marB="0"/>
                </a:tc>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Daughters:</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Bettie Jean</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Annie Mae</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Emma Jean</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Annie Bell</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Diane</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Deborah</a:t>
                      </a:r>
                    </a:p>
                    <a:p>
                      <a:pPr marL="0" marR="0">
                        <a:spcBef>
                          <a:spcPts val="0"/>
                        </a:spcBef>
                        <a:spcAft>
                          <a:spcPts val="0"/>
                        </a:spcAft>
                      </a:pPr>
                      <a:endParaRPr lang="en-US" sz="1100" b="1" kern="1200" dirty="0">
                        <a:solidFill>
                          <a:srgbClr val="000000"/>
                        </a:solidFill>
                        <a:effectLst/>
                        <a:latin typeface="Calibri" panose="020F0502020204030204" pitchFamily="34" charset="0"/>
                      </a:endParaRPr>
                    </a:p>
                    <a:p>
                      <a:pPr marL="0" marR="0">
                        <a:spcBef>
                          <a:spcPts val="0"/>
                        </a:spcBef>
                        <a:spcAft>
                          <a:spcPts val="0"/>
                        </a:spcAft>
                      </a:pPr>
                      <a:r>
                        <a:rPr lang="en-US" sz="17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(Emma Jean died in Aug 2005)</a:t>
                      </a:r>
                    </a:p>
                    <a:p>
                      <a:pPr marL="0" marR="0">
                        <a:spcBef>
                          <a:spcPts val="0"/>
                        </a:spcBef>
                        <a:spcAft>
                          <a:spcPts val="0"/>
                        </a:spcAft>
                      </a:pPr>
                      <a:endParaRPr lang="en-US" sz="200" b="1" dirty="0">
                        <a:solidFill>
                          <a:srgbClr val="000000"/>
                        </a:solidFill>
                        <a:effectLst/>
                        <a:latin typeface="Calibri" panose="020F0502020204030204" pitchFamily="34" charset="0"/>
                      </a:endParaRPr>
                    </a:p>
                    <a:p>
                      <a:pPr marL="0" marR="0">
                        <a:spcBef>
                          <a:spcPts val="0"/>
                        </a:spcBef>
                        <a:spcAft>
                          <a:spcPts val="0"/>
                        </a:spcAft>
                      </a:pPr>
                      <a:r>
                        <a:rPr lang="en-US" sz="1200" b="1" dirty="0">
                          <a:solidFill>
                            <a:srgbClr val="000000"/>
                          </a:solidFill>
                          <a:effectLst/>
                        </a:rPr>
                        <a:t> </a:t>
                      </a:r>
                      <a:endParaRPr lang="en-US" sz="1100" b="1" kern="1200" dirty="0">
                        <a:solidFill>
                          <a:srgbClr val="000000"/>
                        </a:solidFill>
                        <a:effectLst/>
                        <a:latin typeface="Calibri" panose="020F0502020204030204" pitchFamily="34" charset="0"/>
                      </a:endParaRPr>
                    </a:p>
                  </a:txBody>
                  <a:tcPr marL="38576" marR="38576" marT="0" marB="0"/>
                </a:tc>
                <a:extLst>
                  <a:ext uri="{0D108BD9-81ED-4DB2-BD59-A6C34878D82A}">
                    <a16:rowId xmlns:a16="http://schemas.microsoft.com/office/drawing/2014/main" val="2753724905"/>
                  </a:ext>
                </a:extLst>
              </a:tr>
            </a:tbl>
          </a:graphicData>
        </a:graphic>
      </p:graphicFrame>
    </p:spTree>
    <p:extLst>
      <p:ext uri="{BB962C8B-B14F-4D97-AF65-F5344CB8AC3E}">
        <p14:creationId xmlns:p14="http://schemas.microsoft.com/office/powerpoint/2010/main" val="86173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927E-6BA8-FE0D-278E-B71618E2D914}"/>
              </a:ext>
            </a:extLst>
          </p:cNvPr>
          <p:cNvSpPr>
            <a:spLocks noGrp="1"/>
          </p:cNvSpPr>
          <p:nvPr>
            <p:ph type="title"/>
          </p:nvPr>
        </p:nvSpPr>
        <p:spPr>
          <a:xfrm>
            <a:off x="1143000" y="1500188"/>
            <a:ext cx="6858000" cy="3857625"/>
          </a:xfrm>
        </p:spPr>
        <p:txBody>
          <a:bodyPr/>
          <a:lstStyle/>
          <a:p>
            <a:r>
              <a:rPr lang="en-US" sz="3600"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t>This group gathered here today primarily consists of descendants of Berry Purifoy and </a:t>
            </a:r>
            <a:r>
              <a:rPr lang="en-US" sz="3600" b="1" dirty="0" err="1">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t>Emiline</a:t>
            </a:r>
            <a:r>
              <a:rPr lang="en-US" sz="3600"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t>* McConico and the descendants of James Savage and Harriet Gulley.</a:t>
            </a:r>
            <a:br>
              <a:rPr lang="en-US" sz="2025"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br>
            <a:br>
              <a:rPr lang="en-US" sz="1115"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br>
            <a:br>
              <a:rPr lang="en-US" sz="332"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br>
            <a:br>
              <a:rPr lang="en-US" sz="332" b="1" dirty="0">
                <a:solidFill>
                  <a:srgbClr val="000000"/>
                </a:solidFill>
                <a:latin typeface="Calibri" panose="020F0502020204030204" pitchFamily="34" charset="0"/>
                <a:ea typeface="Times New Roman" panose="020F0502020204030204" pitchFamily="34" charset="0"/>
                <a:cs typeface="Times New Roman" panose="020F0502020204030204" pitchFamily="34" charset="0"/>
              </a:rPr>
            </a:br>
            <a:r>
              <a:rPr lang="en-US" sz="105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1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Variously spelled, in historical records,: </a:t>
            </a:r>
            <a:r>
              <a:rPr lang="en-US" sz="15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Emaline</a:t>
            </a:r>
            <a:r>
              <a:rPr lang="en-US" sz="1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5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Emmaline</a:t>
            </a:r>
            <a:r>
              <a:rPr lang="en-US" sz="1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5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Emeline</a:t>
            </a:r>
            <a:r>
              <a:rPr lang="en-US" sz="15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5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Emiline</a:t>
            </a:r>
            <a:br>
              <a:rPr lang="en-US" sz="1500" b="1" dirty="0">
                <a:latin typeface="Calibri" panose="020F0502020204030204" pitchFamily="34" charset="0"/>
                <a:ea typeface="Times New Roman" panose="02020603050405020304" pitchFamily="18" charset="0"/>
                <a:cs typeface="Times New Roman" panose="02020603050405020304" pitchFamily="18" charset="0"/>
              </a:rPr>
            </a:br>
            <a:br>
              <a:rPr lang="en-US" sz="1115"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br>
            <a:r>
              <a:rPr lang="en-US" sz="1115" b="1" dirty="0">
                <a:solidFill>
                  <a:schemeClr val="bg1">
                    <a:lumMod val="10000"/>
                  </a:schemeClr>
                </a:solidFill>
                <a:latin typeface="Calibri" panose="020F0502020204030204" pitchFamily="34" charset="0"/>
                <a:ea typeface="Times New Roman" panose="020F0502020204030204" pitchFamily="34" charset="0"/>
                <a:cs typeface="Times New Roman" panose="020F0502020204030204" pitchFamily="34" charset="0"/>
              </a:rPr>
              <a:t> </a:t>
            </a:r>
          </a:p>
        </p:txBody>
      </p:sp>
    </p:spTree>
    <p:extLst>
      <p:ext uri="{BB962C8B-B14F-4D97-AF65-F5344CB8AC3E}">
        <p14:creationId xmlns:p14="http://schemas.microsoft.com/office/powerpoint/2010/main" val="2010069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E438EF-339E-D8E2-FF44-1A0D65AC1F69}"/>
              </a:ext>
            </a:extLst>
          </p:cNvPr>
          <p:cNvSpPr txBox="1"/>
          <p:nvPr/>
        </p:nvSpPr>
        <p:spPr>
          <a:xfrm>
            <a:off x="-1" y="-95042"/>
            <a:ext cx="5180927" cy="7478970"/>
          </a:xfrm>
          <a:prstGeom prst="rect">
            <a:avLst/>
          </a:prstGeom>
          <a:noFill/>
        </p:spPr>
        <p:txBody>
          <a:bodyPr wrap="square" rtlCol="0">
            <a:spAutoFit/>
          </a:bodyPr>
          <a:lstStyle/>
          <a:p>
            <a:pPr algn="ctr"/>
            <a:endParaRPr lang="en-US" sz="2800" b="1" dirty="0">
              <a:solidFill>
                <a:srgbClr val="000000"/>
              </a:solidFill>
              <a:latin typeface="Calibri" panose="020F0502020204030204" pitchFamily="34" charset="0"/>
            </a:endParaRPr>
          </a:p>
          <a:p>
            <a:pPr algn="ctr"/>
            <a:r>
              <a:rPr lang="en-US" sz="3100" b="1" dirty="0">
                <a:solidFill>
                  <a:srgbClr val="000000"/>
                </a:solidFill>
                <a:latin typeface="Calibri" panose="020F0502020204030204" pitchFamily="34" charset="0"/>
              </a:rPr>
              <a:t>Rosie Lee Crosby</a:t>
            </a:r>
          </a:p>
          <a:p>
            <a:pPr algn="ctr"/>
            <a:endParaRPr lang="en-US" sz="2800" b="1"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Rosie Lee Crosby was born on May 23, 1920, in Alabama. Her father, </a:t>
            </a:r>
            <a:r>
              <a:rPr lang="en-US" sz="2400" b="1" dirty="0" err="1">
                <a:solidFill>
                  <a:srgbClr val="000000"/>
                </a:solidFill>
                <a:latin typeface="Calibri" panose="020F0502020204030204" pitchFamily="34" charset="0"/>
              </a:rPr>
              <a:t>Ephriam</a:t>
            </a:r>
            <a:r>
              <a:rPr lang="en-US" sz="2400" b="1" dirty="0">
                <a:solidFill>
                  <a:srgbClr val="000000"/>
                </a:solidFill>
                <a:latin typeface="Calibri" panose="020F0502020204030204" pitchFamily="34" charset="0"/>
              </a:rPr>
              <a:t>, was 40, and her mother, Penny, was 39. She married Add Davis and they had two children: Joe Davis and Thomas Davis. Rosie Lee died on June 19, 2019, in Pensacola, Florida, at the age of 99.</a:t>
            </a:r>
            <a:endParaRPr lang="en-US" sz="2400" b="1" dirty="0">
              <a:latin typeface="Calibri" panose="020F0502020204030204" pitchFamily="34" charset="0"/>
            </a:endParaRPr>
          </a:p>
          <a:p>
            <a:endParaRPr lang="en-US" sz="2400" b="1"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Children from subsequent marriage: </a:t>
            </a:r>
          </a:p>
          <a:p>
            <a:r>
              <a:rPr lang="en-US" sz="2400" b="1" dirty="0">
                <a:solidFill>
                  <a:srgbClr val="000000"/>
                </a:solidFill>
                <a:latin typeface="Calibri" panose="020F0502020204030204" pitchFamily="34" charset="0"/>
              </a:rPr>
              <a:t>Rosa Neal Sanders </a:t>
            </a:r>
          </a:p>
          <a:p>
            <a:r>
              <a:rPr lang="en-US" sz="2400" b="1" dirty="0">
                <a:solidFill>
                  <a:srgbClr val="000000"/>
                </a:solidFill>
                <a:latin typeface="Calibri" panose="020F0502020204030204" pitchFamily="34" charset="0"/>
              </a:rPr>
              <a:t>Barbara Ann Sanders</a:t>
            </a:r>
          </a:p>
          <a:p>
            <a:r>
              <a:rPr lang="en-US" sz="2400" b="1" dirty="0">
                <a:solidFill>
                  <a:srgbClr val="000000"/>
                </a:solidFill>
                <a:latin typeface="Calibri" panose="020F0502020204030204" pitchFamily="34" charset="0"/>
              </a:rPr>
              <a:t>Shirley Ann Sanders</a:t>
            </a:r>
          </a:p>
          <a:p>
            <a:r>
              <a:rPr lang="en-US" sz="2400" b="1" dirty="0">
                <a:solidFill>
                  <a:srgbClr val="000000"/>
                </a:solidFill>
                <a:latin typeface="Calibri" panose="020F0502020204030204" pitchFamily="34" charset="0"/>
              </a:rPr>
              <a:t>Gladys Joyce Sanders</a:t>
            </a:r>
          </a:p>
          <a:p>
            <a:r>
              <a:rPr lang="en-US" sz="2400" b="1" dirty="0">
                <a:solidFill>
                  <a:srgbClr val="000000"/>
                </a:solidFill>
                <a:latin typeface="Calibri" panose="020F0502020204030204" pitchFamily="34" charset="0"/>
              </a:rPr>
              <a:t>Jerome Sanders</a:t>
            </a:r>
          </a:p>
          <a:p>
            <a:r>
              <a:rPr lang="en-US" sz="2400" b="1" dirty="0">
                <a:solidFill>
                  <a:srgbClr val="000000"/>
                </a:solidFill>
                <a:latin typeface="Calibri" panose="020F0502020204030204" pitchFamily="34" charset="0"/>
              </a:rPr>
              <a:t>Gloria Cook</a:t>
            </a:r>
          </a:p>
          <a:p>
            <a:endParaRPr lang="en-US" sz="1800" b="1" dirty="0">
              <a:solidFill>
                <a:srgbClr val="000000"/>
              </a:solidFill>
              <a:latin typeface="Calibri" panose="020F0502020204030204" pitchFamily="34" charset="0"/>
            </a:endParaRPr>
          </a:p>
          <a:p>
            <a:pPr algn="l"/>
            <a:endParaRPr lang="en-US" dirty="0"/>
          </a:p>
        </p:txBody>
      </p:sp>
      <p:sp>
        <p:nvSpPr>
          <p:cNvPr id="15" name="Content Placeholder 12">
            <a:extLst>
              <a:ext uri="{FF2B5EF4-FFF2-40B4-BE49-F238E27FC236}">
                <a16:creationId xmlns:a16="http://schemas.microsoft.com/office/drawing/2014/main" id="{8193DC6C-B19C-0289-3982-A7B61DEF9495}"/>
              </a:ext>
            </a:extLst>
          </p:cNvPr>
          <p:cNvSpPr>
            <a:spLocks noGrp="1"/>
          </p:cNvSpPr>
          <p:nvPr>
            <p:ph idx="1"/>
          </p:nvPr>
        </p:nvSpPr>
        <p:spPr>
          <a:xfrm>
            <a:off x="5843016" y="1170432"/>
            <a:ext cx="3099816" cy="4351338"/>
          </a:xfrm>
        </p:spPr>
        <p:txBody>
          <a:bodyPr/>
          <a:lstStyle/>
          <a:p>
            <a:endParaRPr lang="en-US" dirty="0"/>
          </a:p>
          <a:p>
            <a:endParaRPr lang="en-US" dirty="0"/>
          </a:p>
          <a:p>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23" name="Picture 22">
            <a:extLst>
              <a:ext uri="{FF2B5EF4-FFF2-40B4-BE49-F238E27FC236}">
                <a16:creationId xmlns:a16="http://schemas.microsoft.com/office/drawing/2014/main" id="{EB1DCC95-8972-7BA5-3712-ED6B6DE0E79F}"/>
              </a:ext>
            </a:extLst>
          </p:cNvPr>
          <p:cNvPicPr>
            <a:picLocks noChangeAspect="1"/>
          </p:cNvPicPr>
          <p:nvPr/>
        </p:nvPicPr>
        <p:blipFill>
          <a:blip r:embed="rId2"/>
          <a:stretch>
            <a:fillRect/>
          </a:stretch>
        </p:blipFill>
        <p:spPr>
          <a:xfrm>
            <a:off x="5180927" y="592189"/>
            <a:ext cx="3868873" cy="4260725"/>
          </a:xfrm>
          <a:prstGeom prst="rect">
            <a:avLst/>
          </a:prstGeom>
        </p:spPr>
      </p:pic>
    </p:spTree>
    <p:extLst>
      <p:ext uri="{BB962C8B-B14F-4D97-AF65-F5344CB8AC3E}">
        <p14:creationId xmlns:p14="http://schemas.microsoft.com/office/powerpoint/2010/main" val="4060630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167513-87C5-97CB-1985-9E42AD1193EE}"/>
              </a:ext>
            </a:extLst>
          </p:cNvPr>
          <p:cNvSpPr txBox="1"/>
          <p:nvPr/>
        </p:nvSpPr>
        <p:spPr>
          <a:xfrm>
            <a:off x="1225004" y="404844"/>
            <a:ext cx="6858000" cy="5470729"/>
          </a:xfrm>
          <a:prstGeom prst="rect">
            <a:avLst/>
          </a:prstGeom>
          <a:noFill/>
        </p:spPr>
        <p:txBody>
          <a:bodyPr wrap="square" rtlCol="0">
            <a:spAutoFit/>
          </a:bodyPr>
          <a:lstStyle/>
          <a:p>
            <a:pPr algn="ctr"/>
            <a:endParaRPr lang="en-US" sz="2700" b="1" dirty="0">
              <a:solidFill>
                <a:srgbClr val="000000"/>
              </a:solidFill>
              <a:latin typeface="Calibri" panose="020F0502020204030204" pitchFamily="34" charset="0"/>
            </a:endParaRPr>
          </a:p>
          <a:p>
            <a:pPr algn="ctr"/>
            <a:endParaRPr lang="en-US" sz="2700" b="1" dirty="0">
              <a:solidFill>
                <a:srgbClr val="000000"/>
              </a:solidFill>
              <a:latin typeface="Calibri" panose="020F0502020204030204" pitchFamily="34" charset="0"/>
            </a:endParaRPr>
          </a:p>
          <a:p>
            <a:pPr algn="ctr"/>
            <a:r>
              <a:rPr lang="en-US" sz="2700" b="1" dirty="0">
                <a:solidFill>
                  <a:srgbClr val="000000"/>
                </a:solidFill>
                <a:latin typeface="Calibri" panose="020F0502020204030204" pitchFamily="34" charset="0"/>
              </a:rPr>
              <a:t>Joe Davis</a:t>
            </a:r>
          </a:p>
          <a:p>
            <a:pPr algn="l"/>
            <a:r>
              <a:rPr lang="en-US" sz="2700" b="1" dirty="0">
                <a:solidFill>
                  <a:srgbClr val="000000"/>
                </a:solidFill>
                <a:latin typeface="Calibri" panose="020F0502020204030204" pitchFamily="34" charset="0"/>
              </a:rPr>
              <a:t>When Joe Davis was born on October 16, 1941, in Forest Home, Alabama, his father, Add, was 23 and his mother, Rosie, was 21</a:t>
            </a:r>
            <a:r>
              <a:rPr lang="en-US" sz="2700" b="1">
                <a:solidFill>
                  <a:srgbClr val="000000"/>
                </a:solidFill>
                <a:latin typeface="Calibri" panose="020F0502020204030204" pitchFamily="34" charset="0"/>
              </a:rPr>
              <a:t>. </a:t>
            </a:r>
          </a:p>
          <a:p>
            <a:pPr algn="l"/>
            <a:r>
              <a:rPr lang="en-US" sz="2700" b="1">
                <a:solidFill>
                  <a:srgbClr val="000000"/>
                </a:solidFill>
                <a:latin typeface="Calibri" panose="020F0502020204030204" pitchFamily="34" charset="0"/>
              </a:rPr>
              <a:t>He </a:t>
            </a:r>
            <a:r>
              <a:rPr lang="en-US" sz="2700" b="1" dirty="0">
                <a:solidFill>
                  <a:srgbClr val="000000"/>
                </a:solidFill>
                <a:latin typeface="Calibri" panose="020F0502020204030204" pitchFamily="34" charset="0"/>
              </a:rPr>
              <a:t>married Nancy Jean Lewis on October 24, 1963. They have three children. He has two brothers and six sisters.</a:t>
            </a:r>
          </a:p>
          <a:p>
            <a:pPr algn="l"/>
            <a:endParaRPr lang="en-US" sz="2700" b="1" dirty="0">
              <a:solidFill>
                <a:srgbClr val="000000"/>
              </a:solidFill>
              <a:latin typeface="Calibri" panose="020F0502020204030204" pitchFamily="34" charset="0"/>
            </a:endParaRPr>
          </a:p>
          <a:p>
            <a:pPr algn="l"/>
            <a:r>
              <a:rPr lang="en-US" sz="2700" b="1" dirty="0">
                <a:solidFill>
                  <a:srgbClr val="000000"/>
                </a:solidFill>
                <a:latin typeface="Calibri" panose="020F0502020204030204" pitchFamily="34" charset="0"/>
              </a:rPr>
              <a:t>Joe and Nancy have 9 grandchildren and </a:t>
            </a:r>
          </a:p>
          <a:p>
            <a:pPr algn="l"/>
            <a:r>
              <a:rPr lang="en-US" sz="2700" b="1" dirty="0">
                <a:solidFill>
                  <a:srgbClr val="000000"/>
                </a:solidFill>
                <a:latin typeface="Calibri" panose="020F0502020204030204" pitchFamily="34" charset="0"/>
              </a:rPr>
              <a:t>9 great grandchildren and will celebrate </a:t>
            </a:r>
          </a:p>
          <a:p>
            <a:pPr algn="l"/>
            <a:r>
              <a:rPr lang="en-US" sz="2700" b="1" dirty="0">
                <a:solidFill>
                  <a:srgbClr val="000000"/>
                </a:solidFill>
                <a:latin typeface="Calibri" panose="020F0502020204030204" pitchFamily="34" charset="0"/>
              </a:rPr>
              <a:t>60 Years of marriage on 24 October 2023.</a:t>
            </a:r>
          </a:p>
        </p:txBody>
      </p:sp>
    </p:spTree>
    <p:extLst>
      <p:ext uri="{BB962C8B-B14F-4D97-AF65-F5344CB8AC3E}">
        <p14:creationId xmlns:p14="http://schemas.microsoft.com/office/powerpoint/2010/main" val="252474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BD0D-A9BE-E560-2317-591AD5FAF6C9}"/>
              </a:ext>
            </a:extLst>
          </p:cNvPr>
          <p:cNvSpPr>
            <a:spLocks noGrp="1"/>
          </p:cNvSpPr>
          <p:nvPr>
            <p:ph type="title"/>
          </p:nvPr>
        </p:nvSpPr>
        <p:spPr>
          <a:xfrm>
            <a:off x="1143001" y="841061"/>
            <a:ext cx="6858000" cy="5357548"/>
          </a:xfrm>
        </p:spPr>
        <p:txBody>
          <a:bodyPr/>
          <a:lstStyle/>
          <a:p>
            <a:pPr algn="l"/>
            <a:br>
              <a:rPr lang="en-US" sz="1969"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review and learn how we connect with past and present-day generations of Purifoy and Savage individuals and families, let’s trace the roots of the first generations of </a:t>
            </a:r>
            <a:r>
              <a:rPr lang="en-US" sz="26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Emmaline</a:t>
            </a: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and Berry Purifoy.</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Penny Purifoy married Ephraim Crosby.</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Polly Purifoy married Sheppard Savage.</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Sarah Purifoy married Frank Snow.</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Lottie Purifoy married George Carmichael.</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Berry Purifoy married Julie Anne Johnson.</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Mansfield Purifoy married Daphne Hawkins. </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Willie Bruner married Mae Jane Spear.</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Rouse Purifoy never married.</a:t>
            </a:r>
            <a:br>
              <a:rPr lang="en-US"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2600" b="1" dirty="0">
              <a:solidFill>
                <a:srgbClr val="000000"/>
              </a:solidFill>
            </a:endParaRPr>
          </a:p>
        </p:txBody>
      </p:sp>
    </p:spTree>
    <p:extLst>
      <p:ext uri="{BB962C8B-B14F-4D97-AF65-F5344CB8AC3E}">
        <p14:creationId xmlns:p14="http://schemas.microsoft.com/office/powerpoint/2010/main" val="62148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31FC-8950-85E0-A2FF-28F1023BFACC}"/>
              </a:ext>
            </a:extLst>
          </p:cNvPr>
          <p:cNvSpPr>
            <a:spLocks noGrp="1"/>
          </p:cNvSpPr>
          <p:nvPr>
            <p:ph type="title"/>
          </p:nvPr>
        </p:nvSpPr>
        <p:spPr>
          <a:xfrm>
            <a:off x="1143001" y="1500188"/>
            <a:ext cx="6858000" cy="3857625"/>
          </a:xfrm>
        </p:spPr>
        <p:txBody>
          <a:bodyPr/>
          <a:lstStyle/>
          <a:p>
            <a:pPr algn="l"/>
            <a: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James Savage was born on December 7, 1847, in Alabama. He and Harriet Gulley (born in 1848) had seven sons and four daughters. He died in 1890 in his hometown at the age of 43. Harriet died in August 1923 in Wilcox County, Alabama, at the age of 75.</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2700" b="1" dirty="0">
              <a:solidFill>
                <a:srgbClr val="000000"/>
              </a:solidFill>
            </a:endParaRPr>
          </a:p>
        </p:txBody>
      </p:sp>
    </p:spTree>
    <p:extLst>
      <p:ext uri="{BB962C8B-B14F-4D97-AF65-F5344CB8AC3E}">
        <p14:creationId xmlns:p14="http://schemas.microsoft.com/office/powerpoint/2010/main" val="145912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4D79-17B1-4C24-C587-5857B9B13AEF}"/>
              </a:ext>
            </a:extLst>
          </p:cNvPr>
          <p:cNvSpPr>
            <a:spLocks noGrp="1"/>
          </p:cNvSpPr>
          <p:nvPr>
            <p:ph type="title"/>
          </p:nvPr>
        </p:nvSpPr>
        <p:spPr>
          <a:xfrm>
            <a:off x="1143000" y="1500188"/>
            <a:ext cx="6858000" cy="982266"/>
          </a:xfrm>
        </p:spPr>
        <p:txBody>
          <a:bodyPr/>
          <a:lstStyle/>
          <a:p>
            <a: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the union of James and Harriet </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following children were born:</a:t>
            </a:r>
            <a:endParaRPr lang="en-US" sz="2700" dirty="0"/>
          </a:p>
        </p:txBody>
      </p:sp>
      <p:sp>
        <p:nvSpPr>
          <p:cNvPr id="4" name="TextBox 3">
            <a:extLst>
              <a:ext uri="{FF2B5EF4-FFF2-40B4-BE49-F238E27FC236}">
                <a16:creationId xmlns:a16="http://schemas.microsoft.com/office/drawing/2014/main" id="{CBE04BF5-584D-674F-987A-10FB65F46EC9}"/>
              </a:ext>
            </a:extLst>
          </p:cNvPr>
          <p:cNvSpPr txBox="1"/>
          <p:nvPr/>
        </p:nvSpPr>
        <p:spPr>
          <a:xfrm>
            <a:off x="4057650" y="2920603"/>
            <a:ext cx="1028700" cy="1028700"/>
          </a:xfrm>
          <a:prstGeom prst="rect">
            <a:avLst/>
          </a:prstGeom>
          <a:noFill/>
        </p:spPr>
        <p:txBody>
          <a:bodyPr wrap="square" lIns="51435" tIns="25718" rIns="51435" bIns="25718" rtlCol="0">
            <a:spAutoFit/>
          </a:bodyPr>
          <a:lstStyle/>
          <a:p>
            <a:pPr algn="l"/>
            <a:endParaRPr lang="en-US" sz="1013" dirty="0"/>
          </a:p>
        </p:txBody>
      </p:sp>
      <p:graphicFrame>
        <p:nvGraphicFramePr>
          <p:cNvPr id="5" name="Table 5">
            <a:extLst>
              <a:ext uri="{FF2B5EF4-FFF2-40B4-BE49-F238E27FC236}">
                <a16:creationId xmlns:a16="http://schemas.microsoft.com/office/drawing/2014/main" id="{0C1A2D25-F852-81AB-FAA6-5C76E589F102}"/>
              </a:ext>
            </a:extLst>
          </p:cNvPr>
          <p:cNvGraphicFramePr>
            <a:graphicFrameLocks noGrp="1"/>
          </p:cNvGraphicFramePr>
          <p:nvPr>
            <p:extLst>
              <p:ext uri="{D42A27DB-BD31-4B8C-83A1-F6EECF244321}">
                <p14:modId xmlns:p14="http://schemas.microsoft.com/office/powerpoint/2010/main" val="603493103"/>
              </p:ext>
            </p:extLst>
          </p:nvPr>
        </p:nvGraphicFramePr>
        <p:xfrm>
          <a:off x="2285999" y="2388632"/>
          <a:ext cx="4655344" cy="2468880"/>
        </p:xfrm>
        <a:graphic>
          <a:graphicData uri="http://schemas.openxmlformats.org/drawingml/2006/table">
            <a:tbl>
              <a:tblPr firstRow="1" bandRow="1">
                <a:tableStyleId>{5C22544A-7EE6-4342-B048-85BDC9FD1C3A}</a:tableStyleId>
              </a:tblPr>
              <a:tblGrid>
                <a:gridCol w="2327672">
                  <a:extLst>
                    <a:ext uri="{9D8B030D-6E8A-4147-A177-3AD203B41FA5}">
                      <a16:colId xmlns:a16="http://schemas.microsoft.com/office/drawing/2014/main" val="2395092622"/>
                    </a:ext>
                  </a:extLst>
                </a:gridCol>
                <a:gridCol w="2327672">
                  <a:extLst>
                    <a:ext uri="{9D8B030D-6E8A-4147-A177-3AD203B41FA5}">
                      <a16:colId xmlns:a16="http://schemas.microsoft.com/office/drawing/2014/main" val="3466121768"/>
                    </a:ext>
                  </a:extLst>
                </a:gridCol>
              </a:tblGrid>
              <a:tr h="2468880">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Sons: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Jeff</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Tommie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Shepard</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err="1">
                          <a:solidFill>
                            <a:srgbClr val="000000"/>
                          </a:solidFill>
                          <a:effectLst/>
                          <a:latin typeface="Calibri" panose="020F0502020204030204" pitchFamily="34" charset="0"/>
                        </a:rPr>
                        <a:t>Evergan</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Thomas</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Willie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unnamed boy</a:t>
                      </a:r>
                      <a:endParaRPr lang="en-US" sz="1100" b="1" kern="1200" dirty="0">
                        <a:solidFill>
                          <a:srgbClr val="000000"/>
                        </a:solidFill>
                        <a:effectLst/>
                        <a:latin typeface="Calibri" panose="020F0502020204030204" pitchFamily="34" charset="0"/>
                      </a:endParaRPr>
                    </a:p>
                  </a:txBody>
                  <a:tcPr marL="38576" marR="38576" marT="0" marB="0"/>
                </a:tc>
                <a:tc>
                  <a:txBody>
                    <a:bodyPr/>
                    <a:lstStyle/>
                    <a:p>
                      <a:pPr marL="0" marR="0">
                        <a:spcBef>
                          <a:spcPts val="0"/>
                        </a:spcBef>
                        <a:spcAft>
                          <a:spcPts val="0"/>
                        </a:spcAft>
                      </a:pPr>
                      <a:r>
                        <a:rPr lang="en-US" sz="2000" dirty="0">
                          <a:solidFill>
                            <a:srgbClr val="000000"/>
                          </a:solidFill>
                          <a:effectLst/>
                          <a:latin typeface="Calibri" panose="020F0502020204030204" pitchFamily="34" charset="0"/>
                        </a:rPr>
                        <a:t>Daughters: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Sarah</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Lovett</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err="1">
                          <a:solidFill>
                            <a:srgbClr val="000000"/>
                          </a:solidFill>
                          <a:effectLst/>
                          <a:latin typeface="Calibri" panose="020F0502020204030204" pitchFamily="34" charset="0"/>
                        </a:rPr>
                        <a:t>Hillard</a:t>
                      </a:r>
                      <a:r>
                        <a:rPr lang="en-US" sz="2000" dirty="0">
                          <a:solidFill>
                            <a:srgbClr val="000000"/>
                          </a:solidFill>
                          <a:effectLst/>
                          <a:latin typeface="Calibri" panose="020F0502020204030204" pitchFamily="34" charset="0"/>
                        </a:rPr>
                        <a:t>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Mary Magdalene</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effectLst/>
                        </a:rPr>
                        <a:t> </a:t>
                      </a:r>
                      <a:endParaRPr lang="en-US" sz="1100" b="1" kern="1200" dirty="0">
                        <a:solidFill>
                          <a:schemeClr val="lt1"/>
                        </a:solidFill>
                        <a:effectLst/>
                        <a:latin typeface="Calibri" panose="020F0502020204030204" pitchFamily="34" charset="0"/>
                      </a:endParaRPr>
                    </a:p>
                  </a:txBody>
                  <a:tcPr marL="38576" marR="38576" marT="0" marB="0"/>
                </a:tc>
                <a:extLst>
                  <a:ext uri="{0D108BD9-81ED-4DB2-BD59-A6C34878D82A}">
                    <a16:rowId xmlns:a16="http://schemas.microsoft.com/office/drawing/2014/main" val="297349369"/>
                  </a:ext>
                </a:extLst>
              </a:tr>
            </a:tbl>
          </a:graphicData>
        </a:graphic>
      </p:graphicFrame>
    </p:spTree>
    <p:extLst>
      <p:ext uri="{BB962C8B-B14F-4D97-AF65-F5344CB8AC3E}">
        <p14:creationId xmlns:p14="http://schemas.microsoft.com/office/powerpoint/2010/main" val="21909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25C47-07C3-6586-1EE8-E17B238E4A69}"/>
              </a:ext>
            </a:extLst>
          </p:cNvPr>
          <p:cNvSpPr txBox="1"/>
          <p:nvPr/>
        </p:nvSpPr>
        <p:spPr>
          <a:xfrm>
            <a:off x="3879261" y="2764016"/>
            <a:ext cx="1371600" cy="1371600"/>
          </a:xfrm>
          <a:prstGeom prst="rect">
            <a:avLst/>
          </a:prstGeom>
          <a:noFill/>
        </p:spPr>
        <p:txBody>
          <a:bodyPr wrap="square" rtlCol="0">
            <a:spAutoFit/>
          </a:bodyPr>
          <a:lstStyle/>
          <a:p>
            <a:pPr algn="l"/>
            <a:endParaRPr lang="en-US" sz="1350" dirty="0"/>
          </a:p>
        </p:txBody>
      </p:sp>
      <p:pic>
        <p:nvPicPr>
          <p:cNvPr id="5" name="Picture 4">
            <a:extLst>
              <a:ext uri="{FF2B5EF4-FFF2-40B4-BE49-F238E27FC236}">
                <a16:creationId xmlns:a16="http://schemas.microsoft.com/office/drawing/2014/main" id="{FB3CE1EA-33F4-F77C-6778-60556F4758D0}"/>
              </a:ext>
            </a:extLst>
          </p:cNvPr>
          <p:cNvPicPr>
            <a:picLocks noChangeAspect="1"/>
          </p:cNvPicPr>
          <p:nvPr/>
        </p:nvPicPr>
        <p:blipFill>
          <a:blip r:embed="rId2"/>
          <a:stretch>
            <a:fillRect/>
          </a:stretch>
        </p:blipFill>
        <p:spPr>
          <a:xfrm>
            <a:off x="1643063" y="1827609"/>
            <a:ext cx="5840016" cy="3220641"/>
          </a:xfrm>
          <a:prstGeom prst="rect">
            <a:avLst/>
          </a:prstGeom>
        </p:spPr>
      </p:pic>
    </p:spTree>
    <p:extLst>
      <p:ext uri="{BB962C8B-B14F-4D97-AF65-F5344CB8AC3E}">
        <p14:creationId xmlns:p14="http://schemas.microsoft.com/office/powerpoint/2010/main" val="2024716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CA14CAD-4B57-0331-C7F5-137506D3B87D}"/>
              </a:ext>
            </a:extLst>
          </p:cNvPr>
          <p:cNvSpPr txBox="1"/>
          <p:nvPr/>
        </p:nvSpPr>
        <p:spPr>
          <a:xfrm>
            <a:off x="3879261" y="2764016"/>
            <a:ext cx="1371600" cy="1371600"/>
          </a:xfrm>
          <a:prstGeom prst="rect">
            <a:avLst/>
          </a:prstGeom>
          <a:noFill/>
        </p:spPr>
        <p:txBody>
          <a:bodyPr wrap="square" rtlCol="0">
            <a:spAutoFit/>
          </a:bodyPr>
          <a:lstStyle/>
          <a:p>
            <a:pPr algn="l"/>
            <a:endParaRPr lang="en-US" sz="1350" dirty="0"/>
          </a:p>
        </p:txBody>
      </p:sp>
      <p:pic>
        <p:nvPicPr>
          <p:cNvPr id="4" name="Picture 3">
            <a:extLst>
              <a:ext uri="{FF2B5EF4-FFF2-40B4-BE49-F238E27FC236}">
                <a16:creationId xmlns:a16="http://schemas.microsoft.com/office/drawing/2014/main" id="{DF144E74-CB49-8638-ADE7-F931D534E751}"/>
              </a:ext>
            </a:extLst>
          </p:cNvPr>
          <p:cNvPicPr>
            <a:picLocks noChangeAspect="1"/>
          </p:cNvPicPr>
          <p:nvPr/>
        </p:nvPicPr>
        <p:blipFill>
          <a:blip r:embed="rId2"/>
          <a:stretch>
            <a:fillRect/>
          </a:stretch>
        </p:blipFill>
        <p:spPr>
          <a:xfrm>
            <a:off x="159748" y="-613792"/>
            <a:ext cx="8810625" cy="7598581"/>
          </a:xfrm>
          <a:prstGeom prst="rect">
            <a:avLst/>
          </a:prstGeom>
        </p:spPr>
      </p:pic>
    </p:spTree>
    <p:extLst>
      <p:ext uri="{BB962C8B-B14F-4D97-AF65-F5344CB8AC3E}">
        <p14:creationId xmlns:p14="http://schemas.microsoft.com/office/powerpoint/2010/main" val="1064384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632A-79C6-0B7B-28C1-6E9ADB76ACEA}"/>
              </a:ext>
            </a:extLst>
          </p:cNvPr>
          <p:cNvSpPr>
            <a:spLocks noGrp="1"/>
          </p:cNvSpPr>
          <p:nvPr>
            <p:ph type="title"/>
          </p:nvPr>
        </p:nvSpPr>
        <p:spPr>
          <a:xfrm>
            <a:off x="1143000" y="1500190"/>
            <a:ext cx="6858000" cy="1077515"/>
          </a:xfrm>
        </p:spPr>
        <p:txBody>
          <a:bodyPr/>
          <a:lstStyle/>
          <a:p>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Polly Purifoy married Shepard Savage.</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this union 15 children were born:</a:t>
            </a:r>
            <a:br>
              <a:rPr lang="en-US" sz="2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2700" b="1" dirty="0">
              <a:solidFill>
                <a:srgbClr val="000000"/>
              </a:solidFill>
            </a:endParaRPr>
          </a:p>
        </p:txBody>
      </p:sp>
      <p:graphicFrame>
        <p:nvGraphicFramePr>
          <p:cNvPr id="4" name="Table 4">
            <a:extLst>
              <a:ext uri="{FF2B5EF4-FFF2-40B4-BE49-F238E27FC236}">
                <a16:creationId xmlns:a16="http://schemas.microsoft.com/office/drawing/2014/main" id="{F0F70304-F08C-BCDB-4523-862A2A3AFC65}"/>
              </a:ext>
            </a:extLst>
          </p:cNvPr>
          <p:cNvGraphicFramePr>
            <a:graphicFrameLocks noGrp="1"/>
          </p:cNvGraphicFramePr>
          <p:nvPr>
            <p:extLst>
              <p:ext uri="{D42A27DB-BD31-4B8C-83A1-F6EECF244321}">
                <p14:modId xmlns:p14="http://schemas.microsoft.com/office/powerpoint/2010/main" val="845867187"/>
              </p:ext>
            </p:extLst>
          </p:nvPr>
        </p:nvGraphicFramePr>
        <p:xfrm>
          <a:off x="2125266" y="2509123"/>
          <a:ext cx="4970859" cy="3086100"/>
        </p:xfrm>
        <a:graphic>
          <a:graphicData uri="http://schemas.openxmlformats.org/drawingml/2006/table">
            <a:tbl>
              <a:tblPr firstRow="1" bandRow="1">
                <a:tableStyleId>{5C22544A-7EE6-4342-B048-85BDC9FD1C3A}</a:tableStyleId>
              </a:tblPr>
              <a:tblGrid>
                <a:gridCol w="1656953">
                  <a:extLst>
                    <a:ext uri="{9D8B030D-6E8A-4147-A177-3AD203B41FA5}">
                      <a16:colId xmlns:a16="http://schemas.microsoft.com/office/drawing/2014/main" val="4148086248"/>
                    </a:ext>
                  </a:extLst>
                </a:gridCol>
                <a:gridCol w="1656953">
                  <a:extLst>
                    <a:ext uri="{9D8B030D-6E8A-4147-A177-3AD203B41FA5}">
                      <a16:colId xmlns:a16="http://schemas.microsoft.com/office/drawing/2014/main" val="2494512973"/>
                    </a:ext>
                  </a:extLst>
                </a:gridCol>
                <a:gridCol w="1656953">
                  <a:extLst>
                    <a:ext uri="{9D8B030D-6E8A-4147-A177-3AD203B41FA5}">
                      <a16:colId xmlns:a16="http://schemas.microsoft.com/office/drawing/2014/main" val="2699639711"/>
                    </a:ext>
                  </a:extLst>
                </a:gridCol>
              </a:tblGrid>
              <a:tr h="3086100">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Sons:</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Andrew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Isaiah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Jessie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Julius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Martin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Sam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Leslie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Solomon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Willie </a:t>
                      </a:r>
                      <a:endParaRPr lang="en-US" sz="1100" b="1" kern="1200" dirty="0">
                        <a:solidFill>
                          <a:srgbClr val="000000"/>
                        </a:solidFill>
                        <a:effectLst/>
                        <a:latin typeface="Calibri" panose="020F0502020204030204" pitchFamily="34" charset="0"/>
                      </a:endParaRPr>
                    </a:p>
                  </a:txBody>
                  <a:tcPr marL="38576" marR="38576" marT="0" marB="0"/>
                </a:tc>
                <a:tc>
                  <a:txBody>
                    <a:bodyPr/>
                    <a:lstStyle/>
                    <a:p>
                      <a:pPr marL="0" marR="0">
                        <a:spcBef>
                          <a:spcPts val="0"/>
                        </a:spcBef>
                        <a:spcAft>
                          <a:spcPts val="0"/>
                        </a:spcAft>
                      </a:pPr>
                      <a:r>
                        <a:rPr lang="en-US" sz="2000" dirty="0">
                          <a:solidFill>
                            <a:srgbClr val="000000"/>
                          </a:solidFill>
                          <a:effectLst/>
                          <a:latin typeface="Calibri" panose="020F0502020204030204" pitchFamily="34" charset="0"/>
                        </a:rPr>
                        <a:t>Daughters:</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err="1">
                          <a:solidFill>
                            <a:srgbClr val="000000"/>
                          </a:solidFill>
                          <a:effectLst/>
                          <a:latin typeface="Calibri" panose="020F0502020204030204" pitchFamily="34" charset="0"/>
                        </a:rPr>
                        <a:t>Betsie</a:t>
                      </a:r>
                      <a:r>
                        <a:rPr lang="en-US" sz="2000" dirty="0">
                          <a:solidFill>
                            <a:srgbClr val="000000"/>
                          </a:solidFill>
                          <a:effectLst/>
                          <a:latin typeface="Calibri" panose="020F0502020204030204" pitchFamily="34" charset="0"/>
                        </a:rPr>
                        <a:t> Anna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Hattie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err="1">
                          <a:solidFill>
                            <a:srgbClr val="000000"/>
                          </a:solidFill>
                          <a:effectLst/>
                          <a:latin typeface="Calibri" panose="020F0502020204030204" pitchFamily="34" charset="0"/>
                        </a:rPr>
                        <a:t>Lillia</a:t>
                      </a:r>
                      <a:r>
                        <a:rPr lang="en-US" sz="2000" dirty="0">
                          <a:solidFill>
                            <a:srgbClr val="000000"/>
                          </a:solidFill>
                          <a:effectLst/>
                          <a:latin typeface="Calibri" panose="020F0502020204030204" pitchFamily="34" charset="0"/>
                        </a:rPr>
                        <a:t>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Maggie (Matt)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Suzanne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 </a:t>
                      </a:r>
                      <a:endParaRPr lang="en-US" sz="600" dirty="0">
                        <a:solidFill>
                          <a:srgbClr val="000000"/>
                        </a:solidFill>
                        <a:effectLst/>
                        <a:latin typeface="Calibri" panose="020F0502020204030204" pitchFamily="34" charset="0"/>
                      </a:endParaRPr>
                    </a:p>
                    <a:p>
                      <a:pPr marL="0" marR="0">
                        <a:spcBef>
                          <a:spcPts val="0"/>
                        </a:spcBef>
                        <a:spcAft>
                          <a:spcPts val="0"/>
                        </a:spcAft>
                      </a:pPr>
                      <a:r>
                        <a:rPr lang="en-US" sz="2000" dirty="0">
                          <a:solidFill>
                            <a:srgbClr val="000000"/>
                          </a:solidFill>
                          <a:effectLst/>
                          <a:latin typeface="Calibri" panose="020F0502020204030204" pitchFamily="34" charset="0"/>
                        </a:rPr>
                        <a:t> </a:t>
                      </a:r>
                      <a:endParaRPr lang="en-US" sz="1100" b="1" kern="1200" dirty="0">
                        <a:solidFill>
                          <a:srgbClr val="000000"/>
                        </a:solidFill>
                        <a:effectLst/>
                        <a:latin typeface="Calibri" panose="020F0502020204030204" pitchFamily="34" charset="0"/>
                      </a:endParaRPr>
                    </a:p>
                  </a:txBody>
                  <a:tcPr marL="38576" marR="38576" marT="0" marB="0"/>
                </a:tc>
                <a:tc>
                  <a:txBody>
                    <a:bodyPr/>
                    <a:lstStyle/>
                    <a:p>
                      <a:endParaRPr lang="en-US" sz="1100" b="1" dirty="0">
                        <a:solidFill>
                          <a:srgbClr val="000000"/>
                        </a:solidFill>
                        <a:latin typeface="Calibri" panose="020F0502020204030204" pitchFamily="34" charset="0"/>
                      </a:endParaRPr>
                    </a:p>
                  </a:txBody>
                  <a:tcPr marL="51435" marR="51435" marT="25718" marB="25718"/>
                </a:tc>
                <a:extLst>
                  <a:ext uri="{0D108BD9-81ED-4DB2-BD59-A6C34878D82A}">
                    <a16:rowId xmlns:a16="http://schemas.microsoft.com/office/drawing/2014/main" val="3359700522"/>
                  </a:ext>
                </a:extLst>
              </a:tr>
            </a:tbl>
          </a:graphicData>
        </a:graphic>
      </p:graphicFrame>
    </p:spTree>
    <p:extLst>
      <p:ext uri="{BB962C8B-B14F-4D97-AF65-F5344CB8AC3E}">
        <p14:creationId xmlns:p14="http://schemas.microsoft.com/office/powerpoint/2010/main" val="3563776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930F0B-30DB-45A3-C571-FE559FA7F2E4}"/>
              </a:ext>
            </a:extLst>
          </p:cNvPr>
          <p:cNvSpPr txBox="1"/>
          <p:nvPr/>
        </p:nvSpPr>
        <p:spPr>
          <a:xfrm>
            <a:off x="-2451070" y="-1659489"/>
            <a:ext cx="13695583" cy="9221072"/>
          </a:xfrm>
          <a:prstGeom prst="rect">
            <a:avLst/>
          </a:prstGeom>
          <a:noFill/>
        </p:spPr>
        <p:txBody>
          <a:bodyPr wrap="square" rtlCol="0">
            <a:spAutoFit/>
          </a:bodyPr>
          <a:lstStyle/>
          <a:p>
            <a:pPr algn="l"/>
            <a:endParaRPr lang="en-US" sz="1350" dirty="0"/>
          </a:p>
        </p:txBody>
      </p:sp>
      <p:pic>
        <p:nvPicPr>
          <p:cNvPr id="8" name="Picture 7">
            <a:extLst>
              <a:ext uri="{FF2B5EF4-FFF2-40B4-BE49-F238E27FC236}">
                <a16:creationId xmlns:a16="http://schemas.microsoft.com/office/drawing/2014/main" id="{6EE70F1E-9DA5-321A-D75E-B53A2CA0A976}"/>
              </a:ext>
            </a:extLst>
          </p:cNvPr>
          <p:cNvPicPr>
            <a:picLocks noChangeAspect="1"/>
          </p:cNvPicPr>
          <p:nvPr/>
        </p:nvPicPr>
        <p:blipFill>
          <a:blip r:embed="rId2"/>
          <a:stretch>
            <a:fillRect/>
          </a:stretch>
        </p:blipFill>
        <p:spPr>
          <a:xfrm>
            <a:off x="-3525920" y="-3320273"/>
            <a:ext cx="14770434" cy="13741266"/>
          </a:xfrm>
          <a:prstGeom prst="rect">
            <a:avLst/>
          </a:prstGeom>
        </p:spPr>
      </p:pic>
    </p:spTree>
    <p:extLst>
      <p:ext uri="{BB962C8B-B14F-4D97-AF65-F5344CB8AC3E}">
        <p14:creationId xmlns:p14="http://schemas.microsoft.com/office/powerpoint/2010/main" val="166240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7B3A-29C0-7F99-9725-706D02C3F0F3}"/>
              </a:ext>
            </a:extLst>
          </p:cNvPr>
          <p:cNvSpPr>
            <a:spLocks noGrp="1"/>
          </p:cNvSpPr>
          <p:nvPr>
            <p:ph type="title"/>
          </p:nvPr>
        </p:nvSpPr>
        <p:spPr>
          <a:xfrm>
            <a:off x="1143000" y="1500190"/>
            <a:ext cx="6858000" cy="918269"/>
          </a:xfrm>
        </p:spPr>
        <p:txBody>
          <a:bodyPr/>
          <a:lstStyle/>
          <a:p>
            <a:br>
              <a:rPr lang="en-US" sz="27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27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Sarah Purifoy married Frank Snow.</a:t>
            </a:r>
            <a:br>
              <a:rPr lang="en-US" sz="27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7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this union 9 children were born:</a:t>
            </a:r>
            <a:br>
              <a:rPr lang="en-US" sz="2700" b="1"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700" b="1" dirty="0"/>
          </a:p>
        </p:txBody>
      </p:sp>
      <p:graphicFrame>
        <p:nvGraphicFramePr>
          <p:cNvPr id="4" name="Table 4">
            <a:extLst>
              <a:ext uri="{FF2B5EF4-FFF2-40B4-BE49-F238E27FC236}">
                <a16:creationId xmlns:a16="http://schemas.microsoft.com/office/drawing/2014/main" id="{05B93C40-3444-6E4D-212B-A8C6BA259A4C}"/>
              </a:ext>
            </a:extLst>
          </p:cNvPr>
          <p:cNvGraphicFramePr>
            <a:graphicFrameLocks noGrp="1"/>
          </p:cNvGraphicFramePr>
          <p:nvPr>
            <p:extLst>
              <p:ext uri="{D42A27DB-BD31-4B8C-83A1-F6EECF244321}">
                <p14:modId xmlns:p14="http://schemas.microsoft.com/office/powerpoint/2010/main" val="945032215"/>
              </p:ext>
            </p:extLst>
          </p:nvPr>
        </p:nvGraphicFramePr>
        <p:xfrm>
          <a:off x="2178844" y="2418457"/>
          <a:ext cx="4893470" cy="2598422"/>
        </p:xfrm>
        <a:graphic>
          <a:graphicData uri="http://schemas.openxmlformats.org/drawingml/2006/table">
            <a:tbl>
              <a:tblPr firstRow="1" bandRow="1">
                <a:tableStyleId>{5C22544A-7EE6-4342-B048-85BDC9FD1C3A}</a:tableStyleId>
              </a:tblPr>
              <a:tblGrid>
                <a:gridCol w="2446735">
                  <a:extLst>
                    <a:ext uri="{9D8B030D-6E8A-4147-A177-3AD203B41FA5}">
                      <a16:colId xmlns:a16="http://schemas.microsoft.com/office/drawing/2014/main" val="3972612272"/>
                    </a:ext>
                  </a:extLst>
                </a:gridCol>
                <a:gridCol w="2446735">
                  <a:extLst>
                    <a:ext uri="{9D8B030D-6E8A-4147-A177-3AD203B41FA5}">
                      <a16:colId xmlns:a16="http://schemas.microsoft.com/office/drawing/2014/main" val="3338464093"/>
                    </a:ext>
                  </a:extLst>
                </a:gridCol>
              </a:tblGrid>
              <a:tr h="211455">
                <a:tc>
                  <a:txBody>
                    <a:bodyPr/>
                    <a:lstStyle/>
                    <a:p>
                      <a:endParaRPr lang="en-US" sz="1100" b="1">
                        <a:solidFill>
                          <a:srgbClr val="000000"/>
                        </a:solidFill>
                        <a:latin typeface="Calibri" panose="020F0502020204030204" pitchFamily="34" charset="0"/>
                      </a:endParaRPr>
                    </a:p>
                  </a:txBody>
                  <a:tcPr marL="51435" marR="51435" marT="25718" marB="25718"/>
                </a:tc>
                <a:tc>
                  <a:txBody>
                    <a:bodyPr/>
                    <a:lstStyle/>
                    <a:p>
                      <a:endParaRPr lang="en-US" sz="1100" b="1">
                        <a:solidFill>
                          <a:srgbClr val="000000"/>
                        </a:solidFill>
                        <a:latin typeface="Calibri" panose="020F0502020204030204" pitchFamily="34" charset="0"/>
                      </a:endParaRPr>
                    </a:p>
                  </a:txBody>
                  <a:tcPr marL="51435" marR="51435" marT="25718" marB="25718"/>
                </a:tc>
                <a:extLst>
                  <a:ext uri="{0D108BD9-81ED-4DB2-BD59-A6C34878D82A}">
                    <a16:rowId xmlns:a16="http://schemas.microsoft.com/office/drawing/2014/main" val="1435692539"/>
                  </a:ext>
                </a:extLst>
              </a:tr>
              <a:tr h="2160270">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Sons:</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Phillip Snow</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John C. Snow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Charlie Snow</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Rouse Snow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Louis Snow</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 </a:t>
                      </a:r>
                      <a:endParaRPr lang="en-US" sz="1100" b="1" kern="1200" dirty="0">
                        <a:solidFill>
                          <a:srgbClr val="000000"/>
                        </a:solidFill>
                        <a:effectLst/>
                        <a:latin typeface="Calibri" panose="020F0502020204030204" pitchFamily="34" charset="0"/>
                      </a:endParaRPr>
                    </a:p>
                  </a:txBody>
                  <a:tcPr marL="38576" marR="38576" marT="0" marB="0"/>
                </a:tc>
                <a:tc>
                  <a:txBody>
                    <a:bodyPr/>
                    <a:lstStyle/>
                    <a:p>
                      <a:pPr marL="0" marR="0">
                        <a:spcBef>
                          <a:spcPts val="0"/>
                        </a:spcBef>
                        <a:spcAft>
                          <a:spcPts val="0"/>
                        </a:spcAft>
                      </a:pPr>
                      <a:r>
                        <a:rPr lang="en-US" sz="2000" b="1" dirty="0">
                          <a:solidFill>
                            <a:srgbClr val="000000"/>
                          </a:solidFill>
                          <a:effectLst/>
                          <a:latin typeface="Calibri" panose="020F0502020204030204" pitchFamily="34" charset="0"/>
                        </a:rPr>
                        <a:t>Daughters: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Emma Snow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Sarah snow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Alberta Snow</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err="1">
                          <a:solidFill>
                            <a:srgbClr val="000000"/>
                          </a:solidFill>
                          <a:effectLst/>
                          <a:latin typeface="Calibri" panose="020F0502020204030204" pitchFamily="34" charset="0"/>
                        </a:rPr>
                        <a:t>Mazie</a:t>
                      </a:r>
                      <a:r>
                        <a:rPr lang="en-US" sz="2000" b="1" dirty="0">
                          <a:solidFill>
                            <a:srgbClr val="000000"/>
                          </a:solidFill>
                          <a:effectLst/>
                          <a:latin typeface="Calibri" panose="020F0502020204030204" pitchFamily="34" charset="0"/>
                        </a:rPr>
                        <a:t> Bell Snow</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b="1" dirty="0">
                          <a:solidFill>
                            <a:srgbClr val="000000"/>
                          </a:solidFill>
                          <a:effectLst/>
                          <a:latin typeface="Calibri" panose="020F0502020204030204" pitchFamily="34" charset="0"/>
                        </a:rPr>
                        <a:t> </a:t>
                      </a:r>
                      <a:endParaRPr lang="en-US" sz="600" b="1" dirty="0">
                        <a:solidFill>
                          <a:srgbClr val="000000"/>
                        </a:solidFill>
                        <a:effectLst/>
                        <a:latin typeface="Calibri" panose="020F0502020204030204" pitchFamily="34" charset="0"/>
                      </a:endParaRPr>
                    </a:p>
                    <a:p>
                      <a:pPr marL="0" marR="0">
                        <a:spcBef>
                          <a:spcPts val="0"/>
                        </a:spcBef>
                        <a:spcAft>
                          <a:spcPts val="0"/>
                        </a:spcAft>
                      </a:pPr>
                      <a:r>
                        <a:rPr lang="en-US" sz="2000" dirty="0">
                          <a:effectLst/>
                        </a:rPr>
                        <a:t> </a:t>
                      </a:r>
                      <a:endParaRPr lang="en-US" sz="1100" b="1" kern="1200" dirty="0">
                        <a:solidFill>
                          <a:schemeClr val="lt1"/>
                        </a:solidFill>
                        <a:effectLst/>
                        <a:latin typeface="Calibri" panose="020F0502020204030204" pitchFamily="34" charset="0"/>
                      </a:endParaRPr>
                    </a:p>
                  </a:txBody>
                  <a:tcPr marL="38576" marR="38576" marT="0" marB="0"/>
                </a:tc>
                <a:extLst>
                  <a:ext uri="{0D108BD9-81ED-4DB2-BD59-A6C34878D82A}">
                    <a16:rowId xmlns:a16="http://schemas.microsoft.com/office/drawing/2014/main" val="241921917"/>
                  </a:ext>
                </a:extLst>
              </a:tr>
              <a:tr h="211455">
                <a:tc>
                  <a:txBody>
                    <a:bodyPr/>
                    <a:lstStyle/>
                    <a:p>
                      <a:endParaRPr lang="en-US" sz="1100" b="1" dirty="0">
                        <a:solidFill>
                          <a:srgbClr val="000000"/>
                        </a:solidFill>
                        <a:latin typeface="Calibri" panose="020F0502020204030204" pitchFamily="34" charset="0"/>
                      </a:endParaRPr>
                    </a:p>
                  </a:txBody>
                  <a:tcPr marL="51435" marR="51435" marT="25718" marB="25718"/>
                </a:tc>
                <a:tc>
                  <a:txBody>
                    <a:bodyPr/>
                    <a:lstStyle/>
                    <a:p>
                      <a:endParaRPr lang="en-US" sz="1100" b="1" dirty="0">
                        <a:solidFill>
                          <a:srgbClr val="000000"/>
                        </a:solidFill>
                        <a:latin typeface="Calibri" panose="020F0502020204030204" pitchFamily="34" charset="0"/>
                      </a:endParaRPr>
                    </a:p>
                  </a:txBody>
                  <a:tcPr marL="51435" marR="51435" marT="25718" marB="25718"/>
                </a:tc>
                <a:extLst>
                  <a:ext uri="{0D108BD9-81ED-4DB2-BD59-A6C34878D82A}">
                    <a16:rowId xmlns:a16="http://schemas.microsoft.com/office/drawing/2014/main" val="4178093020"/>
                  </a:ext>
                </a:extLst>
              </a:tr>
            </a:tbl>
          </a:graphicData>
        </a:graphic>
      </p:graphicFrame>
    </p:spTree>
    <p:extLst>
      <p:ext uri="{BB962C8B-B14F-4D97-AF65-F5344CB8AC3E}">
        <p14:creationId xmlns:p14="http://schemas.microsoft.com/office/powerpoint/2010/main" val="3039464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7253-DC82-0730-AD21-534D142251D4}"/>
              </a:ext>
            </a:extLst>
          </p:cNvPr>
          <p:cNvSpPr>
            <a:spLocks noGrp="1"/>
          </p:cNvSpPr>
          <p:nvPr>
            <p:ph type="title"/>
          </p:nvPr>
        </p:nvSpPr>
        <p:spPr>
          <a:xfrm>
            <a:off x="1143000" y="1500188"/>
            <a:ext cx="6858000" cy="3857625"/>
          </a:xfrm>
        </p:spPr>
        <p:txBody>
          <a:bodyPr/>
          <a:lstStyle/>
          <a:p>
            <a:pPr algn="l"/>
            <a:r>
              <a:rPr lang="en-US" sz="36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Berry Purifoy was born in Alabama in October 1839. He married </a:t>
            </a:r>
            <a:r>
              <a:rPr lang="en-US" sz="36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Emiline</a:t>
            </a:r>
            <a:r>
              <a:rPr lang="en-US" sz="36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McConico on January 4, 1872 in Wilcox County, Alabama. </a:t>
            </a:r>
            <a:r>
              <a:rPr lang="en-US" sz="3600" b="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They had 12 children in 28 years.</a:t>
            </a:r>
            <a:br>
              <a:rPr lang="en-US" sz="1600" b="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endParaRPr lang="en-US" sz="3600" b="1" dirty="0">
              <a:solidFill>
                <a:schemeClr val="bg1">
                  <a:lumMod val="10000"/>
                </a:schemeClr>
              </a:solidFill>
            </a:endParaRPr>
          </a:p>
        </p:txBody>
      </p:sp>
    </p:spTree>
    <p:extLst>
      <p:ext uri="{BB962C8B-B14F-4D97-AF65-F5344CB8AC3E}">
        <p14:creationId xmlns:p14="http://schemas.microsoft.com/office/powerpoint/2010/main" val="1643551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0BB255-6C72-4D25-AAA8-DD50C51799C4}"/>
              </a:ext>
            </a:extLst>
          </p:cNvPr>
          <p:cNvSpPr txBox="1"/>
          <p:nvPr/>
        </p:nvSpPr>
        <p:spPr>
          <a:xfrm>
            <a:off x="1" y="1092442"/>
            <a:ext cx="6408874" cy="5539978"/>
          </a:xfrm>
          <a:prstGeom prst="rect">
            <a:avLst/>
          </a:prstGeom>
          <a:noFill/>
        </p:spPr>
        <p:txBody>
          <a:bodyPr wrap="square" rtlCol="0">
            <a:spAutoFit/>
          </a:bodyPr>
          <a:lstStyle/>
          <a:p>
            <a:pPr algn="ctr"/>
            <a:r>
              <a:rPr lang="en-US" sz="2700" b="1" dirty="0">
                <a:latin typeface="Calibri" panose="020F0502020204030204" pitchFamily="34" charset="0"/>
              </a:rPr>
              <a:t>The Snow Branch </a:t>
            </a:r>
          </a:p>
          <a:p>
            <a:pPr algn="ctr"/>
            <a:endParaRPr lang="en-US" sz="2700" b="1" dirty="0">
              <a:latin typeface="Calibri" panose="020F0502020204030204" pitchFamily="34" charset="0"/>
            </a:endParaRPr>
          </a:p>
          <a:p>
            <a:pPr algn="l"/>
            <a:r>
              <a:rPr lang="en-US" sz="2700" b="1" dirty="0">
                <a:latin typeface="Calibri" panose="020F0502020204030204" pitchFamily="34" charset="0"/>
              </a:rPr>
              <a:t>When Archie D. Snow Sr. was born on December 23, 1917, in </a:t>
            </a:r>
            <a:r>
              <a:rPr lang="en-US" sz="2700" b="1" dirty="0" err="1">
                <a:latin typeface="Calibri" panose="020F0502020204030204" pitchFamily="34" charset="0"/>
              </a:rPr>
              <a:t>Braggs</a:t>
            </a:r>
            <a:r>
              <a:rPr lang="en-US" sz="2700" b="1" dirty="0">
                <a:latin typeface="Calibri" panose="020F0502020204030204" pitchFamily="34" charset="0"/>
              </a:rPr>
              <a:t>, Alabama, his father, Tommie, was 31 and his mother, Della, was 24. He married </a:t>
            </a:r>
            <a:r>
              <a:rPr lang="en-US" sz="2700" b="1" dirty="0" err="1">
                <a:latin typeface="Calibri" panose="020F0502020204030204" pitchFamily="34" charset="0"/>
              </a:rPr>
              <a:t>Sylvesta</a:t>
            </a:r>
            <a:r>
              <a:rPr lang="en-US" sz="2700" b="1" dirty="0">
                <a:latin typeface="Calibri" panose="020F0502020204030204" pitchFamily="34" charset="0"/>
              </a:rPr>
              <a:t> C. (Bess) Purifoy in December 1937. They had 12 children in 18 years. He died on May 19, 1975, in Detroit, Michigan, at the age of 57, and was buried in Wayne, Michigan. She </a:t>
            </a:r>
            <a:r>
              <a:rPr lang="en-US" sz="2800" b="1" dirty="0">
                <a:latin typeface="Calibri" panose="020F0502020204030204" pitchFamily="34" charset="0"/>
              </a:rPr>
              <a:t>died on November 30, 2009</a:t>
            </a:r>
            <a:r>
              <a:rPr lang="en-US" sz="2800" b="1" dirty="0">
                <a:solidFill>
                  <a:srgbClr val="262626"/>
                </a:solidFill>
                <a:latin typeface="Calibri" panose="020F0502020204030204" pitchFamily="34" charset="0"/>
              </a:rPr>
              <a:t>, in Dearborn, Michigan, at the age of 97, and was buried in Superior, Michigan.</a:t>
            </a:r>
            <a:endParaRPr lang="en-US" sz="2700" b="1" dirty="0"/>
          </a:p>
        </p:txBody>
      </p:sp>
      <p:sp>
        <p:nvSpPr>
          <p:cNvPr id="15" name="TextBox 14">
            <a:extLst>
              <a:ext uri="{FF2B5EF4-FFF2-40B4-BE49-F238E27FC236}">
                <a16:creationId xmlns:a16="http://schemas.microsoft.com/office/drawing/2014/main" id="{C55CEC70-AD93-5707-3FD8-EE3622E3C400}"/>
              </a:ext>
            </a:extLst>
          </p:cNvPr>
          <p:cNvSpPr txBox="1"/>
          <p:nvPr/>
        </p:nvSpPr>
        <p:spPr>
          <a:xfrm>
            <a:off x="6768680" y="2264805"/>
            <a:ext cx="1828800" cy="1828800"/>
          </a:xfrm>
          <a:prstGeom prst="rect">
            <a:avLst/>
          </a:prstGeom>
          <a:noFill/>
        </p:spPr>
        <p:txBody>
          <a:bodyPr wrap="square" rtlCol="0">
            <a:spAutoFit/>
          </a:bodyPr>
          <a:lstStyle/>
          <a:p>
            <a:pPr algn="l"/>
            <a:endParaRPr lang="en-US" dirty="0"/>
          </a:p>
        </p:txBody>
      </p:sp>
      <p:pic>
        <p:nvPicPr>
          <p:cNvPr id="17" name="Picture 16">
            <a:extLst>
              <a:ext uri="{FF2B5EF4-FFF2-40B4-BE49-F238E27FC236}">
                <a16:creationId xmlns:a16="http://schemas.microsoft.com/office/drawing/2014/main" id="{3C8F725A-10C7-6B52-17CB-730DFBFA7522}"/>
              </a:ext>
            </a:extLst>
          </p:cNvPr>
          <p:cNvPicPr>
            <a:picLocks noChangeAspect="1"/>
          </p:cNvPicPr>
          <p:nvPr/>
        </p:nvPicPr>
        <p:blipFill>
          <a:blip r:embed="rId2"/>
          <a:stretch>
            <a:fillRect/>
          </a:stretch>
        </p:blipFill>
        <p:spPr>
          <a:xfrm>
            <a:off x="6531092" y="1968457"/>
            <a:ext cx="2303976" cy="2615392"/>
          </a:xfrm>
          <a:prstGeom prst="rect">
            <a:avLst/>
          </a:prstGeom>
        </p:spPr>
      </p:pic>
    </p:spTree>
    <p:extLst>
      <p:ext uri="{BB962C8B-B14F-4D97-AF65-F5344CB8AC3E}">
        <p14:creationId xmlns:p14="http://schemas.microsoft.com/office/powerpoint/2010/main" val="1794245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AAAEFB-A143-7C2A-C677-D7D4CEE26D3A}"/>
              </a:ext>
            </a:extLst>
          </p:cNvPr>
          <p:cNvSpPr txBox="1"/>
          <p:nvPr/>
        </p:nvSpPr>
        <p:spPr>
          <a:xfrm>
            <a:off x="1143001" y="857249"/>
            <a:ext cx="6858000" cy="4997951"/>
          </a:xfrm>
          <a:prstGeom prst="rect">
            <a:avLst/>
          </a:prstGeom>
          <a:noFill/>
        </p:spPr>
        <p:txBody>
          <a:bodyPr wrap="square" rtlCol="0">
            <a:spAutoFit/>
          </a:bodyPr>
          <a:lstStyle/>
          <a:p>
            <a:pPr algn="l"/>
            <a:endParaRPr lang="en-US" sz="1350" dirty="0"/>
          </a:p>
        </p:txBody>
      </p:sp>
      <p:pic>
        <p:nvPicPr>
          <p:cNvPr id="7" name="Picture 6">
            <a:extLst>
              <a:ext uri="{FF2B5EF4-FFF2-40B4-BE49-F238E27FC236}">
                <a16:creationId xmlns:a16="http://schemas.microsoft.com/office/drawing/2014/main" id="{DC12489E-3C3A-47C3-A608-8D1184EF7DA6}"/>
              </a:ext>
            </a:extLst>
          </p:cNvPr>
          <p:cNvPicPr>
            <a:picLocks noChangeAspect="1"/>
          </p:cNvPicPr>
          <p:nvPr/>
        </p:nvPicPr>
        <p:blipFill>
          <a:blip r:embed="rId2"/>
          <a:stretch>
            <a:fillRect/>
          </a:stretch>
        </p:blipFill>
        <p:spPr>
          <a:xfrm>
            <a:off x="894890" y="487184"/>
            <a:ext cx="6914770" cy="6200637"/>
          </a:xfrm>
          <a:prstGeom prst="rect">
            <a:avLst/>
          </a:prstGeom>
        </p:spPr>
      </p:pic>
    </p:spTree>
    <p:extLst>
      <p:ext uri="{BB962C8B-B14F-4D97-AF65-F5344CB8AC3E}">
        <p14:creationId xmlns:p14="http://schemas.microsoft.com/office/powerpoint/2010/main" val="1608052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4D803-693A-D1DB-5F2E-473EC1B15B55}"/>
              </a:ext>
            </a:extLst>
          </p:cNvPr>
          <p:cNvSpPr>
            <a:spLocks noGrp="1"/>
          </p:cNvSpPr>
          <p:nvPr>
            <p:ph type="title"/>
          </p:nvPr>
        </p:nvSpPr>
        <p:spPr>
          <a:xfrm>
            <a:off x="1143000" y="1500188"/>
            <a:ext cx="6858000" cy="3857625"/>
          </a:xfrm>
        </p:spPr>
        <p:txBody>
          <a:bodyPr/>
          <a:lstStyle/>
          <a:p>
            <a:endParaRPr lang="en-US" dirty="0"/>
          </a:p>
        </p:txBody>
      </p:sp>
      <p:pic>
        <p:nvPicPr>
          <p:cNvPr id="8" name="Picture 7">
            <a:extLst>
              <a:ext uri="{FF2B5EF4-FFF2-40B4-BE49-F238E27FC236}">
                <a16:creationId xmlns:a16="http://schemas.microsoft.com/office/drawing/2014/main" id="{9D7D4A7E-2772-375A-7BF6-153C157D96A1}"/>
              </a:ext>
            </a:extLst>
          </p:cNvPr>
          <p:cNvPicPr>
            <a:picLocks noChangeAspect="1"/>
          </p:cNvPicPr>
          <p:nvPr/>
        </p:nvPicPr>
        <p:blipFill>
          <a:blip r:embed="rId2"/>
          <a:stretch>
            <a:fillRect/>
          </a:stretch>
        </p:blipFill>
        <p:spPr>
          <a:xfrm>
            <a:off x="574276" y="674320"/>
            <a:ext cx="7426724" cy="5655089"/>
          </a:xfrm>
          <a:prstGeom prst="rect">
            <a:avLst/>
          </a:prstGeom>
        </p:spPr>
      </p:pic>
    </p:spTree>
    <p:extLst>
      <p:ext uri="{BB962C8B-B14F-4D97-AF65-F5344CB8AC3E}">
        <p14:creationId xmlns:p14="http://schemas.microsoft.com/office/powerpoint/2010/main" val="2058201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721BE6-BC7E-01E7-9BEB-3CF7F70BEE77}"/>
              </a:ext>
            </a:extLst>
          </p:cNvPr>
          <p:cNvSpPr txBox="1"/>
          <p:nvPr/>
        </p:nvSpPr>
        <p:spPr>
          <a:xfrm>
            <a:off x="1187156" y="1014950"/>
            <a:ext cx="6858000" cy="4801314"/>
          </a:xfrm>
          <a:prstGeom prst="rect">
            <a:avLst/>
          </a:prstGeom>
          <a:noFill/>
        </p:spPr>
        <p:txBody>
          <a:bodyPr wrap="square" rtlCol="0">
            <a:spAutoFit/>
          </a:bodyPr>
          <a:lstStyle/>
          <a:p>
            <a:pPr algn="ctr"/>
            <a:r>
              <a:rPr lang="en-US" sz="3600" b="1" dirty="0">
                <a:effectLst/>
                <a:latin typeface="Calibri" panose="020F0502020204030204" pitchFamily="34" charset="0"/>
                <a:ea typeface="Times New Roman" panose="02020603050405020304" pitchFamily="18" charset="0"/>
                <a:cs typeface="Times New Roman" panose="02020603050405020304" pitchFamily="18" charset="0"/>
              </a:rPr>
              <a:t>The Langham Branch</a:t>
            </a:r>
          </a:p>
          <a:p>
            <a:pPr algn="ct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sz="2700" b="1" kern="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700" b="1" kern="1800" dirty="0">
              <a:solidFill>
                <a:srgbClr val="1A1A1A"/>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700" b="1" kern="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700" b="1" kern="1800" dirty="0">
              <a:solidFill>
                <a:srgbClr val="1A1A1A"/>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700" b="1" kern="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700" b="1" kern="1800" dirty="0">
              <a:solidFill>
                <a:srgbClr val="1A1A1A"/>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700" b="1" kern="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Harvey Langham</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700" b="1" dirty="0">
                <a:solidFill>
                  <a:srgbClr val="1A1A1A"/>
                </a:solidFill>
                <a:effectLst/>
                <a:latin typeface="Helvetica Neue" panose="02000503000000020004" pitchFamily="2"/>
                <a:ea typeface="Times New Roman" panose="02020603050405020304" pitchFamily="18" charset="0"/>
                <a:cs typeface="Times New Roman" panose="02020603050405020304" pitchFamily="18" charset="0"/>
              </a:rPr>
              <a:t>1882–1975</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sz="2700" b="1" dirty="0"/>
          </a:p>
        </p:txBody>
      </p:sp>
      <p:pic>
        <p:nvPicPr>
          <p:cNvPr id="7" name="Picture 6" descr="Harvey Langham">
            <a:extLst>
              <a:ext uri="{FF2B5EF4-FFF2-40B4-BE49-F238E27FC236}">
                <a16:creationId xmlns:a16="http://schemas.microsoft.com/office/drawing/2014/main" id="{6E3CC000-0A72-F8E4-9B5E-37850DD71E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7855" y="1761444"/>
            <a:ext cx="2075655" cy="2666048"/>
          </a:xfrm>
          <a:prstGeom prst="rect">
            <a:avLst/>
          </a:prstGeom>
          <a:noFill/>
          <a:ln>
            <a:noFill/>
          </a:ln>
        </p:spPr>
      </p:pic>
    </p:spTree>
    <p:extLst>
      <p:ext uri="{BB962C8B-B14F-4D97-AF65-F5344CB8AC3E}">
        <p14:creationId xmlns:p14="http://schemas.microsoft.com/office/powerpoint/2010/main" val="2396365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A7DD41-75B2-9D22-DD40-3D7307720CD2}"/>
              </a:ext>
            </a:extLst>
          </p:cNvPr>
          <p:cNvSpPr txBox="1"/>
          <p:nvPr/>
        </p:nvSpPr>
        <p:spPr>
          <a:xfrm>
            <a:off x="1143000" y="1524634"/>
            <a:ext cx="6858000" cy="3393236"/>
          </a:xfrm>
          <a:prstGeom prst="rect">
            <a:avLst/>
          </a:prstGeom>
          <a:noFill/>
        </p:spPr>
        <p:txBody>
          <a:bodyPr wrap="square" rtlCol="0">
            <a:spAutoFit/>
          </a:bodyPr>
          <a:lstStyle/>
          <a:p>
            <a:r>
              <a:rPr lang="en-US" sz="2700" b="1"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Harvey Langham was born on October 7, 1882, in Alabama. He married and had seven sons and three daughters with </a:t>
            </a:r>
            <a:r>
              <a:rPr lang="en-US" sz="2700" b="1" dirty="0" err="1">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Betsie</a:t>
            </a:r>
            <a:r>
              <a:rPr lang="en-US" sz="2700" b="1"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 (Betsy) Anna Savage between 1914 and 1933. He died on March 27, 1975, in Tyler, Alabama, at the age of 92, and was buried there.</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54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06CCFB-01AA-B99D-0E71-CE401D2440D2}"/>
              </a:ext>
            </a:extLst>
          </p:cNvPr>
          <p:cNvSpPr txBox="1"/>
          <p:nvPr/>
        </p:nvSpPr>
        <p:spPr>
          <a:xfrm>
            <a:off x="1143000" y="857250"/>
            <a:ext cx="6858000" cy="1371600"/>
          </a:xfrm>
          <a:prstGeom prst="rect">
            <a:avLst/>
          </a:prstGeom>
          <a:noFill/>
        </p:spPr>
        <p:txBody>
          <a:bodyPr wrap="square" rtlCol="0">
            <a:spAutoFit/>
          </a:bodyPr>
          <a:lstStyle/>
          <a:p>
            <a:pPr algn="l"/>
            <a:endParaRPr lang="en-US" sz="1350" dirty="0"/>
          </a:p>
        </p:txBody>
      </p:sp>
      <p:pic>
        <p:nvPicPr>
          <p:cNvPr id="5" name="Picture 4">
            <a:extLst>
              <a:ext uri="{FF2B5EF4-FFF2-40B4-BE49-F238E27FC236}">
                <a16:creationId xmlns:a16="http://schemas.microsoft.com/office/drawing/2014/main" id="{A5D27BB5-B08C-430D-BEDC-0861F1D260A4}"/>
              </a:ext>
            </a:extLst>
          </p:cNvPr>
          <p:cNvPicPr>
            <a:picLocks noChangeAspect="1"/>
          </p:cNvPicPr>
          <p:nvPr/>
        </p:nvPicPr>
        <p:blipFill>
          <a:blip r:embed="rId2"/>
          <a:stretch>
            <a:fillRect/>
          </a:stretch>
        </p:blipFill>
        <p:spPr>
          <a:xfrm>
            <a:off x="1143001" y="514350"/>
            <a:ext cx="6857999" cy="5829300"/>
          </a:xfrm>
          <a:prstGeom prst="rect">
            <a:avLst/>
          </a:prstGeom>
        </p:spPr>
      </p:pic>
    </p:spTree>
    <p:extLst>
      <p:ext uri="{BB962C8B-B14F-4D97-AF65-F5344CB8AC3E}">
        <p14:creationId xmlns:p14="http://schemas.microsoft.com/office/powerpoint/2010/main" val="3810556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DE18FB-FD67-13E1-9E82-3C3D77A754FB}"/>
              </a:ext>
            </a:extLst>
          </p:cNvPr>
          <p:cNvSpPr txBox="1"/>
          <p:nvPr/>
        </p:nvSpPr>
        <p:spPr>
          <a:xfrm>
            <a:off x="0" y="0"/>
            <a:ext cx="9144000" cy="6063198"/>
          </a:xfrm>
          <a:prstGeom prst="rect">
            <a:avLst/>
          </a:prstGeom>
          <a:noFill/>
        </p:spPr>
        <p:txBody>
          <a:bodyPr wrap="square" rtlCol="0">
            <a:spAutoFit/>
          </a:bodyPr>
          <a:lstStyle/>
          <a:p>
            <a:pPr algn="ctr"/>
            <a:endParaRPr lang="en-US" sz="2700"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36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The Purifoy Branch</a:t>
            </a:r>
            <a:r>
              <a:rPr lang="en-US" sz="135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a:t>
            </a:r>
          </a:p>
          <a:p>
            <a:pPr algn="ctr"/>
            <a:endParaRPr lang="en-US" sz="135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36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pPr algn="ctr"/>
            <a:endParaRPr lang="en-US" sz="135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br>
              <a:rPr lang="en-US" sz="135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US" sz="1350" b="1" kern="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500" b="1" kern="1800" dirty="0">
                <a:solidFill>
                  <a:srgbClr val="1A1A1A"/>
                </a:solidFill>
                <a:effectLst/>
                <a:latin typeface="Times New Roman" panose="02020603050405020304" pitchFamily="18" charset="0"/>
                <a:ea typeface="Times New Roman" panose="02020603050405020304" pitchFamily="18" charset="0"/>
                <a:cs typeface="Times New Roman" panose="02020603050405020304" pitchFamily="18" charset="0"/>
              </a:rPr>
              <a:t>Mack Purifoy</a:t>
            </a:r>
            <a:endParaRPr lang="en-US" sz="25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en-US" sz="2500" b="1" dirty="0">
                <a:solidFill>
                  <a:srgbClr val="000000"/>
                </a:solidFill>
                <a:effectLst/>
                <a:latin typeface="Helvetica Neue" panose="02000503000000020004" pitchFamily="2"/>
                <a:ea typeface="Times New Roman" panose="02020603050405020304" pitchFamily="18" charset="0"/>
                <a:cs typeface="Times New Roman" panose="02020603050405020304" pitchFamily="18" charset="0"/>
              </a:rPr>
              <a:t>1889–1949</a:t>
            </a:r>
            <a:r>
              <a:rPr lang="en-US" sz="2500" b="1" dirty="0">
                <a:solidFill>
                  <a:srgbClr val="F5F5F5"/>
                </a:solidFill>
                <a:effectLst/>
                <a:latin typeface="Helvetica Neue" panose="02000503000000020004" pitchFamily="2"/>
                <a:ea typeface="Times New Roman" panose="02020603050405020304" pitchFamily="18" charset="0"/>
                <a:cs typeface="Times New Roman" panose="02020603050405020304" pitchFamily="18" charset="0"/>
              </a:rPr>
              <a:t>. </a:t>
            </a:r>
            <a:endParaRPr lang="en-US" sz="25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500" b="1" cap="all" dirty="0">
                <a:solidFill>
                  <a:srgbClr val="1A1A1A"/>
                </a:solidFill>
                <a:effectLst/>
                <a:latin typeface="Helvetica Neue" panose="02000503000000020004" pitchFamily="2"/>
                <a:ea typeface="Times New Roman" panose="02020603050405020304" pitchFamily="18" charset="0"/>
                <a:cs typeface="Times New Roman" panose="02020603050405020304" pitchFamily="18" charset="0"/>
              </a:rPr>
              <a:t>Born</a:t>
            </a:r>
            <a:r>
              <a:rPr lang="en-US" sz="2500" b="1" dirty="0">
                <a:solidFill>
                  <a:srgbClr val="1A1A1A"/>
                </a:solidFill>
                <a:effectLst/>
                <a:latin typeface="Helvetica Neue" panose="02000503000000020004" pitchFamily="2"/>
                <a:ea typeface="Times New Roman" panose="02020603050405020304" pitchFamily="18" charset="0"/>
                <a:cs typeface="Times New Roman" panose="02020603050405020304" pitchFamily="18" charset="0"/>
              </a:rPr>
              <a:t> 15 OCT 1889 • Snow Hill, Wilcox, Alabama</a:t>
            </a:r>
            <a:endParaRPr lang="en-US" sz="25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500" b="1" cap="all" dirty="0">
                <a:solidFill>
                  <a:srgbClr val="1A1A1A"/>
                </a:solidFill>
                <a:effectLst/>
                <a:latin typeface="Helvetica Neue" panose="02000503000000020004" pitchFamily="2"/>
                <a:ea typeface="Times New Roman" panose="02020603050405020304" pitchFamily="18" charset="0"/>
                <a:cs typeface="Times New Roman" panose="02020603050405020304" pitchFamily="18" charset="0"/>
              </a:rPr>
              <a:t>DEATH</a:t>
            </a:r>
            <a:r>
              <a:rPr lang="en-US" sz="2500" b="1" dirty="0">
                <a:solidFill>
                  <a:srgbClr val="1A1A1A"/>
                </a:solidFill>
                <a:effectLst/>
                <a:latin typeface="Helvetica Neue" panose="02000503000000020004" pitchFamily="2"/>
                <a:ea typeface="Times New Roman" panose="02020603050405020304" pitchFamily="18" charset="0"/>
                <a:cs typeface="Times New Roman" panose="02020603050405020304" pitchFamily="18" charset="0"/>
              </a:rPr>
              <a:t> 14 FEB 1949 • River Rouge, Wayne, Michigan</a:t>
            </a:r>
            <a:endParaRPr lang="en-US" sz="25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08F93F8-225E-0149-AC2B-429BC34767F1}"/>
              </a:ext>
            </a:extLst>
          </p:cNvPr>
          <p:cNvPicPr>
            <a:picLocks noChangeAspect="1"/>
          </p:cNvPicPr>
          <p:nvPr/>
        </p:nvPicPr>
        <p:blipFill>
          <a:blip r:embed="rId2"/>
          <a:stretch>
            <a:fillRect/>
          </a:stretch>
        </p:blipFill>
        <p:spPr>
          <a:xfrm>
            <a:off x="3382028" y="1095482"/>
            <a:ext cx="2211019" cy="3098668"/>
          </a:xfrm>
          <a:prstGeom prst="rect">
            <a:avLst/>
          </a:prstGeom>
        </p:spPr>
      </p:pic>
    </p:spTree>
    <p:extLst>
      <p:ext uri="{BB962C8B-B14F-4D97-AF65-F5344CB8AC3E}">
        <p14:creationId xmlns:p14="http://schemas.microsoft.com/office/powerpoint/2010/main" val="3908143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9C6FC1-BAA3-318B-83AB-DDC2B80402C4}"/>
              </a:ext>
            </a:extLst>
          </p:cNvPr>
          <p:cNvSpPr txBox="1"/>
          <p:nvPr/>
        </p:nvSpPr>
        <p:spPr>
          <a:xfrm>
            <a:off x="1124077" y="800478"/>
            <a:ext cx="6857999" cy="4016484"/>
          </a:xfrm>
          <a:prstGeom prst="rect">
            <a:avLst/>
          </a:prstGeom>
          <a:noFill/>
        </p:spPr>
        <p:txBody>
          <a:bodyPr wrap="square" rtlCol="0">
            <a:spAutoFit/>
          </a:bodyPr>
          <a:lstStyle/>
          <a:p>
            <a:endParaRPr lang="en-US" sz="2700" b="1"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endParaRPr>
          </a:p>
          <a:p>
            <a:endParaRPr lang="en-US" sz="2700" b="1" dirty="0">
              <a:solidFill>
                <a:srgbClr val="262626"/>
              </a:solidFill>
              <a:latin typeface="Helvetica Neue" panose="02000503000000020004" pitchFamily="2"/>
              <a:ea typeface="Times New Roman" panose="02020603050405020304" pitchFamily="18" charset="0"/>
              <a:cs typeface="Times New Roman" panose="02020603050405020304" pitchFamily="18" charset="0"/>
            </a:endParaRPr>
          </a:p>
          <a:p>
            <a:r>
              <a:rPr lang="en-US" sz="2700" b="1"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When Mack Purifoy was born on October 15, 1889, in Snow Hill, Alabama, his father, Jim, was 39. He had eight children with Mary Magdalene Savage. He died on February 14, 1949, in River Rouge, Michigan, at the age of 59, and was buried in Clinton, Michigan.</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sz="1350" dirty="0"/>
          </a:p>
        </p:txBody>
      </p:sp>
    </p:spTree>
    <p:extLst>
      <p:ext uri="{BB962C8B-B14F-4D97-AF65-F5344CB8AC3E}">
        <p14:creationId xmlns:p14="http://schemas.microsoft.com/office/powerpoint/2010/main" val="2048333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B4ED2A-712F-185B-2EA8-8753FE095825}"/>
              </a:ext>
            </a:extLst>
          </p:cNvPr>
          <p:cNvSpPr txBox="1"/>
          <p:nvPr/>
        </p:nvSpPr>
        <p:spPr>
          <a:xfrm>
            <a:off x="1143001" y="793036"/>
            <a:ext cx="6858000" cy="5207714"/>
          </a:xfrm>
          <a:prstGeom prst="rect">
            <a:avLst/>
          </a:prstGeom>
          <a:noFill/>
        </p:spPr>
        <p:txBody>
          <a:bodyPr wrap="square" rtlCol="0">
            <a:spAutoFit/>
          </a:bodyPr>
          <a:lstStyle/>
          <a:p>
            <a:pPr algn="l"/>
            <a:endParaRPr lang="en-US" sz="1350" dirty="0"/>
          </a:p>
        </p:txBody>
      </p:sp>
      <p:pic>
        <p:nvPicPr>
          <p:cNvPr id="5" name="Picture 4">
            <a:extLst>
              <a:ext uri="{FF2B5EF4-FFF2-40B4-BE49-F238E27FC236}">
                <a16:creationId xmlns:a16="http://schemas.microsoft.com/office/drawing/2014/main" id="{FF28013C-99E6-FA35-432D-0BD8D617C1D9}"/>
              </a:ext>
            </a:extLst>
          </p:cNvPr>
          <p:cNvPicPr>
            <a:picLocks noChangeAspect="1"/>
          </p:cNvPicPr>
          <p:nvPr/>
        </p:nvPicPr>
        <p:blipFill>
          <a:blip r:embed="rId2"/>
          <a:stretch>
            <a:fillRect/>
          </a:stretch>
        </p:blipFill>
        <p:spPr>
          <a:xfrm>
            <a:off x="-457200" y="-224867"/>
            <a:ext cx="10058400" cy="7307735"/>
          </a:xfrm>
          <a:prstGeom prst="rect">
            <a:avLst/>
          </a:prstGeom>
        </p:spPr>
      </p:pic>
    </p:spTree>
    <p:extLst>
      <p:ext uri="{BB962C8B-B14F-4D97-AF65-F5344CB8AC3E}">
        <p14:creationId xmlns:p14="http://schemas.microsoft.com/office/powerpoint/2010/main" val="851716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4D0A77-C317-A62C-725A-9C539AF9F5CF}"/>
              </a:ext>
            </a:extLst>
          </p:cNvPr>
          <p:cNvSpPr txBox="1"/>
          <p:nvPr/>
        </p:nvSpPr>
        <p:spPr>
          <a:xfrm>
            <a:off x="1068085" y="996379"/>
            <a:ext cx="7020674" cy="5286062"/>
          </a:xfrm>
          <a:prstGeom prst="rect">
            <a:avLst/>
          </a:prstGeom>
          <a:noFill/>
        </p:spPr>
        <p:txBody>
          <a:bodyPr wrap="square" rtlCol="0">
            <a:spAutoFit/>
          </a:bodyPr>
          <a:lstStyle/>
          <a:p>
            <a:pPr algn="ctr"/>
            <a:r>
              <a:rPr lang="en-US" sz="2700" b="1" kern="0"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The Bruner Branch </a:t>
            </a:r>
            <a:endParaRPr lang="en-US" sz="27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Willie Bruner</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BIRTH 1867 • Alabama</a:t>
            </a:r>
            <a:endParaRPr lang="en-US" sz="2700" b="1" dirty="0">
              <a:solidFill>
                <a:srgbClr val="1A1A1A"/>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DEATH Unknown</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Willie Bruner was born in 1867 in Alabama, the son of </a:t>
            </a:r>
            <a:r>
              <a:rPr lang="en-US" sz="2700" b="1" dirty="0" err="1">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Emiline</a:t>
            </a:r>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McConico and unknown Bruner. He married Mae Jane Spear in 1891. They had 13 children in 25 years. He had eight brothers and four sisters.</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en-US" sz="1350" dirty="0"/>
          </a:p>
        </p:txBody>
      </p:sp>
    </p:spTree>
    <p:extLst>
      <p:ext uri="{BB962C8B-B14F-4D97-AF65-F5344CB8AC3E}">
        <p14:creationId xmlns:p14="http://schemas.microsoft.com/office/powerpoint/2010/main" val="937435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6995-0386-5D8C-94D9-17686AE396FE}"/>
              </a:ext>
            </a:extLst>
          </p:cNvPr>
          <p:cNvSpPr>
            <a:spLocks noGrp="1"/>
          </p:cNvSpPr>
          <p:nvPr>
            <p:ph type="title"/>
          </p:nvPr>
        </p:nvSpPr>
        <p:spPr>
          <a:xfrm>
            <a:off x="219114" y="403708"/>
            <a:ext cx="8503918" cy="5475297"/>
          </a:xfrm>
        </p:spPr>
        <p:txBody>
          <a:bodyPr/>
          <a:lstStyle/>
          <a:p>
            <a:pPr algn="l"/>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67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Sisters, </a:t>
            </a:r>
            <a:r>
              <a:rPr lang="en-US" sz="33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Emiline</a:t>
            </a: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and Adeline </a:t>
            </a:r>
            <a:r>
              <a:rPr lang="en-US" sz="33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McConnico</a:t>
            </a: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were born into slavery in Wilcox County, Alabama. It is also said, that they may have been brought from elsewhere to Alabama. This information is somewhat sketchy. </a:t>
            </a:r>
            <a:b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a:t>
            </a:r>
            <a:b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Also sketchy is information about their births. While some believe that </a:t>
            </a:r>
            <a:r>
              <a:rPr lang="en-US" sz="33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Emiline</a:t>
            </a: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and Adeline were twins, born in November 1847, some records indicate that Adeline was born in 1848 when </a:t>
            </a:r>
            <a:r>
              <a:rPr lang="en-US" sz="33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Emiline</a:t>
            </a:r>
            <a:r>
              <a:rPr lang="en-US" sz="33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was 1 year old.</a:t>
            </a:r>
            <a:br>
              <a:rPr lang="en-US" sz="202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r>
              <a:rPr lang="en-US" sz="202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a:t>
            </a:r>
            <a:br>
              <a:rPr lang="en-US" sz="2025"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br>
              <a:rPr lang="en-US" sz="2025" b="1" dirty="0">
                <a:solidFill>
                  <a:schemeClr val="bg1">
                    <a:lumMod val="10000"/>
                  </a:schemeClr>
                </a:solidFill>
              </a:rPr>
            </a:br>
            <a:endParaRPr lang="en-US" sz="2025" b="1" dirty="0">
              <a:solidFill>
                <a:schemeClr val="bg1">
                  <a:lumMod val="10000"/>
                </a:schemeClr>
              </a:solidFill>
            </a:endParaRPr>
          </a:p>
        </p:txBody>
      </p:sp>
    </p:spTree>
    <p:extLst>
      <p:ext uri="{BB962C8B-B14F-4D97-AF65-F5344CB8AC3E}">
        <p14:creationId xmlns:p14="http://schemas.microsoft.com/office/powerpoint/2010/main" val="193566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A7282B-36BC-EF88-62A4-BCDE2164DF00}"/>
              </a:ext>
            </a:extLst>
          </p:cNvPr>
          <p:cNvSpPr txBox="1"/>
          <p:nvPr/>
        </p:nvSpPr>
        <p:spPr>
          <a:xfrm>
            <a:off x="1256418" y="857250"/>
            <a:ext cx="6744583" cy="5143500"/>
          </a:xfrm>
          <a:prstGeom prst="rect">
            <a:avLst/>
          </a:prstGeom>
          <a:noFill/>
        </p:spPr>
        <p:txBody>
          <a:bodyPr wrap="square" rtlCol="0">
            <a:spAutoFit/>
          </a:bodyPr>
          <a:lstStyle/>
          <a:p>
            <a:pPr algn="l"/>
            <a:endParaRPr lang="en-US" sz="1350" dirty="0"/>
          </a:p>
        </p:txBody>
      </p:sp>
      <p:pic>
        <p:nvPicPr>
          <p:cNvPr id="5" name="Picture 4">
            <a:extLst>
              <a:ext uri="{FF2B5EF4-FFF2-40B4-BE49-F238E27FC236}">
                <a16:creationId xmlns:a16="http://schemas.microsoft.com/office/drawing/2014/main" id="{D372F339-8BC1-A807-7322-A931FE27F10F}"/>
              </a:ext>
            </a:extLst>
          </p:cNvPr>
          <p:cNvPicPr>
            <a:picLocks noChangeAspect="1"/>
          </p:cNvPicPr>
          <p:nvPr/>
        </p:nvPicPr>
        <p:blipFill>
          <a:blip r:embed="rId2"/>
          <a:stretch>
            <a:fillRect/>
          </a:stretch>
        </p:blipFill>
        <p:spPr>
          <a:xfrm>
            <a:off x="0" y="0"/>
            <a:ext cx="9144000" cy="6955564"/>
          </a:xfrm>
          <a:prstGeom prst="rect">
            <a:avLst/>
          </a:prstGeom>
        </p:spPr>
      </p:pic>
    </p:spTree>
    <p:extLst>
      <p:ext uri="{BB962C8B-B14F-4D97-AF65-F5344CB8AC3E}">
        <p14:creationId xmlns:p14="http://schemas.microsoft.com/office/powerpoint/2010/main" val="1944728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611C41-FBEA-78BD-85A8-FC2FB57D59CA}"/>
              </a:ext>
            </a:extLst>
          </p:cNvPr>
          <p:cNvSpPr txBox="1"/>
          <p:nvPr/>
        </p:nvSpPr>
        <p:spPr>
          <a:xfrm>
            <a:off x="3879261" y="2764016"/>
            <a:ext cx="1371600" cy="1371600"/>
          </a:xfrm>
          <a:prstGeom prst="rect">
            <a:avLst/>
          </a:prstGeom>
          <a:noFill/>
        </p:spPr>
        <p:txBody>
          <a:bodyPr wrap="square" rtlCol="0">
            <a:spAutoFit/>
          </a:bodyPr>
          <a:lstStyle/>
          <a:p>
            <a:pPr algn="l"/>
            <a:endParaRPr lang="en-US" sz="1350" dirty="0"/>
          </a:p>
        </p:txBody>
      </p:sp>
      <p:sp>
        <p:nvSpPr>
          <p:cNvPr id="5" name="TextBox 4">
            <a:extLst>
              <a:ext uri="{FF2B5EF4-FFF2-40B4-BE49-F238E27FC236}">
                <a16:creationId xmlns:a16="http://schemas.microsoft.com/office/drawing/2014/main" id="{04FD7037-1353-7989-C625-1375E330F558}"/>
              </a:ext>
            </a:extLst>
          </p:cNvPr>
          <p:cNvSpPr txBox="1"/>
          <p:nvPr/>
        </p:nvSpPr>
        <p:spPr>
          <a:xfrm>
            <a:off x="3879261" y="2764016"/>
            <a:ext cx="1371600" cy="1371600"/>
          </a:xfrm>
          <a:prstGeom prst="rect">
            <a:avLst/>
          </a:prstGeom>
          <a:noFill/>
        </p:spPr>
        <p:txBody>
          <a:bodyPr wrap="square" rtlCol="0">
            <a:spAutoFit/>
          </a:bodyPr>
          <a:lstStyle/>
          <a:p>
            <a:pPr algn="l"/>
            <a:endParaRPr lang="en-US" sz="1350"/>
          </a:p>
        </p:txBody>
      </p:sp>
      <p:sp>
        <p:nvSpPr>
          <p:cNvPr id="2" name="TextBox 1">
            <a:extLst>
              <a:ext uri="{FF2B5EF4-FFF2-40B4-BE49-F238E27FC236}">
                <a16:creationId xmlns:a16="http://schemas.microsoft.com/office/drawing/2014/main" id="{2FFFD314-5EE3-6C2C-0A99-20AA9719CC9F}"/>
              </a:ext>
            </a:extLst>
          </p:cNvPr>
          <p:cNvSpPr txBox="1"/>
          <p:nvPr/>
        </p:nvSpPr>
        <p:spPr>
          <a:xfrm>
            <a:off x="1143001" y="857252"/>
            <a:ext cx="6857999" cy="4639732"/>
          </a:xfrm>
          <a:prstGeom prst="rect">
            <a:avLst/>
          </a:prstGeom>
          <a:noFill/>
        </p:spPr>
        <p:txBody>
          <a:bodyPr wrap="square" rtlCol="0">
            <a:spAutoFit/>
          </a:bodyPr>
          <a:lstStyle/>
          <a:p>
            <a:pPr algn="ctr"/>
            <a:endPar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The Bogan Branch</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700" b="1" dirty="0">
                <a:solidFill>
                  <a:srgbClr val="1A1A1A"/>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700" b="1"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700" b="1"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Jesse Bogan was born on October 6, 1905, in </a:t>
            </a:r>
            <a:r>
              <a:rPr lang="en-US" sz="2700" b="1" dirty="0" err="1">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Furman</a:t>
            </a:r>
            <a:r>
              <a:rPr lang="en-US" sz="2700" b="1" dirty="0">
                <a:solidFill>
                  <a:srgbClr val="262626"/>
                </a:solidFill>
                <a:effectLst/>
                <a:latin typeface="Helvetica Neue" panose="02000503000000020004" pitchFamily="2"/>
                <a:ea typeface="Times New Roman" panose="02020603050405020304" pitchFamily="18" charset="0"/>
                <a:cs typeface="Times New Roman" panose="02020603050405020304" pitchFamily="18" charset="0"/>
              </a:rPr>
              <a:t>, Alabama. He lived in Snow Hill, Alabama, in 1950. He married Hattie Savage in Jefferson County, Alabama. They had nine children in 14 years.</a:t>
            </a:r>
            <a:r>
              <a:rPr lang="en-US" sz="2700" b="1"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2700" b="1" dirty="0">
                <a:effectLst/>
                <a:latin typeface="Calibri" panose="020F0502020204030204" pitchFamily="34" charset="0"/>
                <a:ea typeface="Times New Roman" panose="02020603050405020304" pitchFamily="18" charset="0"/>
                <a:cs typeface="Times New Roman" panose="02020603050405020304" pitchFamily="18" charset="0"/>
              </a:rPr>
              <a:t> </a:t>
            </a:r>
          </a:p>
          <a:p>
            <a:pPr algn="l"/>
            <a:endParaRPr lang="en-US" sz="2700" b="1" dirty="0"/>
          </a:p>
        </p:txBody>
      </p:sp>
    </p:spTree>
    <p:extLst>
      <p:ext uri="{BB962C8B-B14F-4D97-AF65-F5344CB8AC3E}">
        <p14:creationId xmlns:p14="http://schemas.microsoft.com/office/powerpoint/2010/main" val="736066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14D950-673E-C779-0329-344585BD5F2F}"/>
              </a:ext>
            </a:extLst>
          </p:cNvPr>
          <p:cNvSpPr txBox="1"/>
          <p:nvPr/>
        </p:nvSpPr>
        <p:spPr>
          <a:xfrm>
            <a:off x="0" y="0"/>
            <a:ext cx="9143999" cy="6858000"/>
          </a:xfrm>
          <a:prstGeom prst="rect">
            <a:avLst/>
          </a:prstGeom>
          <a:noFill/>
        </p:spPr>
        <p:txBody>
          <a:bodyPr wrap="square" rtlCol="0">
            <a:spAutoFit/>
          </a:bodyPr>
          <a:lstStyle/>
          <a:p>
            <a:pPr algn="l"/>
            <a:endParaRPr lang="en-US" sz="1350" dirty="0"/>
          </a:p>
        </p:txBody>
      </p:sp>
      <p:pic>
        <p:nvPicPr>
          <p:cNvPr id="8" name="Picture 7">
            <a:extLst>
              <a:ext uri="{FF2B5EF4-FFF2-40B4-BE49-F238E27FC236}">
                <a16:creationId xmlns:a16="http://schemas.microsoft.com/office/drawing/2014/main" id="{03FF17DC-7560-0949-FAB1-C75EAA42DE67}"/>
              </a:ext>
            </a:extLst>
          </p:cNvPr>
          <p:cNvPicPr>
            <a:picLocks noChangeAspect="1"/>
          </p:cNvPicPr>
          <p:nvPr/>
        </p:nvPicPr>
        <p:blipFill>
          <a:blip r:embed="rId2"/>
          <a:stretch>
            <a:fillRect/>
          </a:stretch>
        </p:blipFill>
        <p:spPr>
          <a:xfrm>
            <a:off x="-55946" y="-3660542"/>
            <a:ext cx="9271878" cy="10518541"/>
          </a:xfrm>
          <a:prstGeom prst="rect">
            <a:avLst/>
          </a:prstGeom>
        </p:spPr>
      </p:pic>
    </p:spTree>
    <p:extLst>
      <p:ext uri="{BB962C8B-B14F-4D97-AF65-F5344CB8AC3E}">
        <p14:creationId xmlns:p14="http://schemas.microsoft.com/office/powerpoint/2010/main" val="4175220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50B43-2FC6-DBFA-2920-C8265C1C6A48}"/>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B1EFDBE1-8C88-4D39-6BA3-537373DFA091}"/>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D91CF39-6540-5B9E-8E6C-4310213A7FEF}"/>
              </a:ext>
            </a:extLst>
          </p:cNvPr>
          <p:cNvSpPr>
            <a:spLocks noGrp="1"/>
          </p:cNvSpPr>
          <p:nvPr>
            <p:ph type="sldNum" sz="quarter" idx="12"/>
          </p:nvPr>
        </p:nvSpPr>
        <p:spPr/>
        <p:txBody>
          <a:bodyPr/>
          <a:lstStyle/>
          <a:p>
            <a:fld id="{58FB4751-880F-D840-AAA9-3A15815CC996}" type="slidenum">
              <a:rPr lang="en-US" smtClean="0"/>
              <a:t>43</a:t>
            </a:fld>
            <a:endParaRPr lang="en-US" dirty="0"/>
          </a:p>
        </p:txBody>
      </p:sp>
    </p:spTree>
    <p:extLst>
      <p:ext uri="{BB962C8B-B14F-4D97-AF65-F5344CB8AC3E}">
        <p14:creationId xmlns:p14="http://schemas.microsoft.com/office/powerpoint/2010/main" val="109671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673F-4D29-F8E2-869C-9B15C64BD6AC}"/>
              </a:ext>
            </a:extLst>
          </p:cNvPr>
          <p:cNvSpPr>
            <a:spLocks noGrp="1"/>
          </p:cNvSpPr>
          <p:nvPr>
            <p:ph type="title"/>
          </p:nvPr>
        </p:nvSpPr>
        <p:spPr>
          <a:xfrm>
            <a:off x="1143000" y="1500188"/>
            <a:ext cx="6858000" cy="3857625"/>
          </a:xfrm>
        </p:spPr>
        <p:txBody>
          <a:bodyPr/>
          <a:lstStyle/>
          <a:p>
            <a:pPr algn="l"/>
            <a:r>
              <a:rPr lang="en-US" sz="36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Emmaline</a:t>
            </a:r>
            <a:r>
              <a:rPr lang="en-US" sz="36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and Adeline also had two brothers, Charles and Louis </a:t>
            </a:r>
            <a:r>
              <a:rPr lang="en-US" sz="3600" b="1" dirty="0" err="1">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McConnico</a:t>
            </a:r>
            <a:r>
              <a:rPr lang="en-US" sz="36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t>. Charles was born the second year after emancipation, Louis was born shortly afterwards.</a:t>
            </a:r>
            <a:br>
              <a:rPr lang="en-US" sz="3600" b="1" dirty="0">
                <a:solidFill>
                  <a:schemeClr val="bg1">
                    <a:lumMod val="10000"/>
                  </a:schemeClr>
                </a:solidFill>
                <a:latin typeface="Calibri" panose="020F0502020204030204" pitchFamily="34" charset="0"/>
                <a:ea typeface="Times New Roman" panose="02020603050405020304" pitchFamily="18" charset="0"/>
                <a:cs typeface="Times New Roman" panose="02020603050405020304" pitchFamily="18" charset="0"/>
              </a:rPr>
            </a:br>
            <a:endParaRPr lang="en-US" sz="3600" b="1" dirty="0">
              <a:solidFill>
                <a:schemeClr val="bg1">
                  <a:lumMod val="10000"/>
                </a:schemeClr>
              </a:solidFill>
            </a:endParaRPr>
          </a:p>
        </p:txBody>
      </p:sp>
    </p:spTree>
    <p:extLst>
      <p:ext uri="{BB962C8B-B14F-4D97-AF65-F5344CB8AC3E}">
        <p14:creationId xmlns:p14="http://schemas.microsoft.com/office/powerpoint/2010/main" val="276094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DCAE-2C1C-67AF-37F5-782CEE90C5D6}"/>
              </a:ext>
            </a:extLst>
          </p:cNvPr>
          <p:cNvSpPr>
            <a:spLocks noGrp="1"/>
          </p:cNvSpPr>
          <p:nvPr>
            <p:ph type="title"/>
          </p:nvPr>
        </p:nvSpPr>
        <p:spPr>
          <a:xfrm>
            <a:off x="1143001" y="1500188"/>
            <a:ext cx="6858000" cy="3857625"/>
          </a:xfrm>
        </p:spPr>
        <p:txBody>
          <a:bodyPr/>
          <a:lstStyle/>
          <a:p>
            <a:endParaRPr lang="en-US" dirty="0"/>
          </a:p>
        </p:txBody>
      </p:sp>
      <p:pic>
        <p:nvPicPr>
          <p:cNvPr id="12" name="Picture 11">
            <a:extLst>
              <a:ext uri="{FF2B5EF4-FFF2-40B4-BE49-F238E27FC236}">
                <a16:creationId xmlns:a16="http://schemas.microsoft.com/office/drawing/2014/main" id="{BE0616C1-217D-2A46-8B16-7396BD000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319" y="1841290"/>
            <a:ext cx="6358411" cy="3217053"/>
          </a:xfrm>
          <a:prstGeom prst="rect">
            <a:avLst/>
          </a:prstGeom>
        </p:spPr>
      </p:pic>
      <p:pic>
        <p:nvPicPr>
          <p:cNvPr id="5" name="Picture 4">
            <a:extLst>
              <a:ext uri="{FF2B5EF4-FFF2-40B4-BE49-F238E27FC236}">
                <a16:creationId xmlns:a16="http://schemas.microsoft.com/office/drawing/2014/main" id="{6CBBFB3F-127C-203C-10E0-1ACC48A031A0}"/>
              </a:ext>
            </a:extLst>
          </p:cNvPr>
          <p:cNvPicPr>
            <a:picLocks noChangeAspect="1"/>
          </p:cNvPicPr>
          <p:nvPr/>
        </p:nvPicPr>
        <p:blipFill>
          <a:blip r:embed="rId3"/>
          <a:stretch>
            <a:fillRect/>
          </a:stretch>
        </p:blipFill>
        <p:spPr>
          <a:xfrm>
            <a:off x="1012075" y="514350"/>
            <a:ext cx="7119851" cy="5829300"/>
          </a:xfrm>
          <a:prstGeom prst="rect">
            <a:avLst/>
          </a:prstGeom>
        </p:spPr>
      </p:pic>
    </p:spTree>
    <p:extLst>
      <p:ext uri="{BB962C8B-B14F-4D97-AF65-F5344CB8AC3E}">
        <p14:creationId xmlns:p14="http://schemas.microsoft.com/office/powerpoint/2010/main" val="16699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3508-A65E-351E-BD9D-7595011763A6}"/>
              </a:ext>
            </a:extLst>
          </p:cNvPr>
          <p:cNvSpPr>
            <a:spLocks noGrp="1"/>
          </p:cNvSpPr>
          <p:nvPr>
            <p:ph type="title"/>
          </p:nvPr>
        </p:nvSpPr>
        <p:spPr>
          <a:xfrm>
            <a:off x="1058894" y="1609526"/>
            <a:ext cx="6858000" cy="3857625"/>
          </a:xfrm>
        </p:spPr>
        <p:txBody>
          <a:bodyPr/>
          <a:lstStyle/>
          <a:p>
            <a:pPr algn="l"/>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Charles and his wife, Janie Crew, had two children. Their son's name was Frank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McConnico</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Their daughter's name was Zadie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McConnico</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Brother Louis </a:t>
            </a:r>
            <a:r>
              <a:rPr lang="en-US" sz="32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McConnico</a:t>
            </a: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 Further information available)</a:t>
            </a:r>
            <a:br>
              <a:rPr lang="en-US" sz="32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3200" b="1" dirty="0">
              <a:solidFill>
                <a:srgbClr val="000000"/>
              </a:solidFill>
            </a:endParaRPr>
          </a:p>
        </p:txBody>
      </p:sp>
    </p:spTree>
    <p:extLst>
      <p:ext uri="{BB962C8B-B14F-4D97-AF65-F5344CB8AC3E}">
        <p14:creationId xmlns:p14="http://schemas.microsoft.com/office/powerpoint/2010/main" val="3121975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B13F-9A6B-8F2A-8819-3CFEAAB87654}"/>
              </a:ext>
            </a:extLst>
          </p:cNvPr>
          <p:cNvSpPr>
            <a:spLocks noGrp="1"/>
          </p:cNvSpPr>
          <p:nvPr>
            <p:ph type="title"/>
          </p:nvPr>
        </p:nvSpPr>
        <p:spPr>
          <a:xfrm>
            <a:off x="1143000" y="1500190"/>
            <a:ext cx="6858000" cy="3857626"/>
          </a:xfrm>
        </p:spPr>
        <p:txBody>
          <a:bodyPr/>
          <a:lstStyle/>
          <a:p>
            <a:pPr algn="l"/>
            <a:r>
              <a:rPr lang="en-US" sz="36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Emiline</a:t>
            </a: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McConico married Berry Purifoy on January 4, 1872, she was 24 years old. He was 33. She had a son before she married Berry; his name was Willie Bruner. </a:t>
            </a:r>
          </a:p>
        </p:txBody>
      </p:sp>
    </p:spTree>
    <p:extLst>
      <p:ext uri="{BB962C8B-B14F-4D97-AF65-F5344CB8AC3E}">
        <p14:creationId xmlns:p14="http://schemas.microsoft.com/office/powerpoint/2010/main" val="197469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1139-426D-BBD6-D5FD-3125D0C0D6E0}"/>
              </a:ext>
            </a:extLst>
          </p:cNvPr>
          <p:cNvSpPr>
            <a:spLocks noGrp="1"/>
          </p:cNvSpPr>
          <p:nvPr>
            <p:ph type="title"/>
          </p:nvPr>
        </p:nvSpPr>
        <p:spPr>
          <a:xfrm>
            <a:off x="1143001" y="1500188"/>
            <a:ext cx="6858000" cy="3857625"/>
          </a:xfrm>
        </p:spPr>
        <p:txBody>
          <a:bodyPr/>
          <a:lstStyle/>
          <a:p>
            <a:pPr algn="l"/>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 the union of </a:t>
            </a:r>
            <a:r>
              <a:rPr lang="en-US" sz="36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Emmaline</a:t>
            </a: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and Berry, the following children were born: </a:t>
            </a:r>
            <a:b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b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Sons: Berry, Jackson, Joseph, Mansfield, Rouse, Walter and William.</a:t>
            </a:r>
            <a:b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b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Daughters: Lottie, Penny, Polly, Sarah, and </a:t>
            </a:r>
            <a:r>
              <a:rPr lang="en-US" sz="3600" b="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Waverly</a:t>
            </a: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b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endParaRPr lang="en-US" sz="3600" b="1" dirty="0">
              <a:solidFill>
                <a:srgbClr val="000000"/>
              </a:solidFill>
            </a:endParaRPr>
          </a:p>
        </p:txBody>
      </p:sp>
    </p:spTree>
    <p:extLst>
      <p:ext uri="{BB962C8B-B14F-4D97-AF65-F5344CB8AC3E}">
        <p14:creationId xmlns:p14="http://schemas.microsoft.com/office/powerpoint/2010/main" val="1308600273"/>
      </p:ext>
    </p:extLst>
  </p:cSld>
  <p:clrMapOvr>
    <a:masterClrMapping/>
  </p:clrMapOvr>
</p:sld>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 id="{DC562BE4-E08E-454A-B691-6114CE311FC5}" vid="{3E179901-8EB6-4C8D-9438-AECDEF043B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426</Words>
  <Application>Microsoft Office PowerPoint</Application>
  <PresentationFormat>On-screen Show (4:3)</PresentationFormat>
  <Paragraphs>152</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Our Family Tree</vt:lpstr>
      <vt:lpstr>This group gathered here today primarily consists of descendants of Berry Purifoy and Emiline* McConico and the descendants of James Savage and Harriet Gulley.    *Variously spelled, in historical records,: Emaline, Emmaline, Emeline, Emiline   </vt:lpstr>
      <vt:lpstr>Berry Purifoy was born in Alabama in October 1839. He married Emiline McConico on January 4, 1872 in Wilcox County, Alabama. They had 12 children in 28 years. </vt:lpstr>
      <vt:lpstr>        Sisters, Emiline and Adeline McConnico were born into slavery in Wilcox County, Alabama. It is also said, that they may have been brought from elsewhere to Alabama. This information is somewhat sketchy.    Also sketchy is information about their births. While some believe that Emiline and Adeline were twins, born in November 1847, some records indicate that Adeline was born in 1848 when Emiline was 1 year old.    </vt:lpstr>
      <vt:lpstr>Emmaline and Adeline also had two brothers, Charles and Louis McConnico. Charles was born the second year after emancipation, Louis was born shortly afterwards. </vt:lpstr>
      <vt:lpstr>PowerPoint Presentation</vt:lpstr>
      <vt:lpstr>Charles and his wife, Janie Crew, had two children. Their son's name was Frank McConnico. Their daughter's name was Zadie McConnico.   Brother Louis McConnico:  (No Further information available) </vt:lpstr>
      <vt:lpstr>Emiline McConico married Berry Purifoy on January 4, 1872, she was 24 years old. He was 33. She had a son before she married Berry; his name was Willie Bruner. </vt:lpstr>
      <vt:lpstr>To the union of Emmaline and Berry, the following children were born:   Sons: Berry, Jackson, Joseph, Mansfield, Rouse, Walter and William.   Daughters: Lottie, Penny, Polly, Sarah, and Waverly. </vt:lpstr>
      <vt:lpstr>PowerPoint Presentation</vt:lpstr>
      <vt:lpstr>  Adeline McConico was born in Wilcox County, Alabama, the daughter of Lullie and Bill McConico. She had two daughters from one relationship, then she married Walter Read* on February 2, 1871, in Wilcox County, Alabama. They had no children together.   Walter and Adeline Reed appear on the 1920 US Census record (7 &amp; 8 January 1920) for Wilcox County, Alabama. The record indicates that they were married farm laborers, living on Fineman and Meating Road. Walter was 77, Adeline was 68. Adeline died on January 13, 1940 at the age of 92, in Furman, Alabama and was buried there.   *Variously spelled, in historical records, Read, Reid, Reed, Reeves   </vt:lpstr>
      <vt:lpstr>PowerPoint Presentation</vt:lpstr>
      <vt:lpstr> Pennie Purifoy married Ephraim Crosby.   To this union, the following children were born:  </vt:lpstr>
      <vt:lpstr> Joe Crosby Married Willa Hubbard. To this union 5 children were born:Viola, Lizzie, Joe Lee, Mary Etta, and Cephas. (Joe died in1971) (Viola deceased), (Joe Lee deceased)   Robert Crosby married Frankie Howard. To this union, 3 children were born: William, Robert and, Hattie Lou.   Robert died in 1937. William died in 2004. Wiley Crosby never married and had no children.  He died in 1988. </vt:lpstr>
      <vt:lpstr>  Will Crosby married* Julia Smith. To this union 1 child was born: Willie Mae Crosby, (Mary Nell Crosby, was from a previous marriage)  Other children of Will Crosby:  Sons: Willie Edward Jackson, Henry Jackson, John C. Jackson, Leotis Jackson, Isaiah Jackson. Will died in 1983.   John C. Deceased, Leotis deceased   (*indicates more than one marriage.)   </vt:lpstr>
      <vt:lpstr>Junior Crosby married Luceil Hubbard.  To this union 5 children were born: Willie, Jimmy, Lou Edna, Jerry and Herman  Jerry deceased 1997 Lou Edna deceased 1999 Willie deceased Feb. 2008 </vt:lpstr>
      <vt:lpstr>Ed (A.C.) Crosby married Bella Scott. To this union, 3 children were born: Louis Crosby, Etta Lee Crosby, Julius Crosby (Louis died in 1971) (Etta now deceased) Julius sole surviving  child.   </vt:lpstr>
      <vt:lpstr>   Nancy Bell Crosby married Levy Murphy. To this union, 4 children were born:  Eddie, Haron, Willie James and Katie Mae (Nancy Bell died in 1984) (Haron died in 1986) (Willie James died in Feb 2005)  Vicie Mae Crosby---married Leon Watts - to this union 2 children were born: Howard Watts and Roosevelt Watts (Vicie Mae died 1987)  (Roosevelt now deceased)      </vt:lpstr>
      <vt:lpstr> </vt:lpstr>
      <vt:lpstr>PowerPoint Presentation</vt:lpstr>
      <vt:lpstr>PowerPoint Presentation</vt:lpstr>
      <vt:lpstr> To review and learn how we connect with past and present-day generations of Purifoy and Savage individuals and families, let’s trace the roots of the first generations of Emmaline and Berry Purifoy.  Penny Purifoy married Ephraim Crosby. Polly Purifoy married Sheppard Savage. Sarah Purifoy married Frank Snow. Lottie Purifoy married George Carmichael. Berry Purifoy married Julie Anne Johnson. Mansfield Purifoy married Daphne Hawkins.  Willie Bruner married Mae Jane Spear. Rouse Purifoy never married. </vt:lpstr>
      <vt:lpstr>James Savage was born on December 7, 1847, in Alabama. He and Harriet Gulley (born in 1848) had seven sons and four daughters. He died in 1890 in his hometown at the age of 43. Harriet died in August 1923 in Wilcox County, Alabama, at the age of 75. </vt:lpstr>
      <vt:lpstr>To the union of James and Harriet  the following children were born:</vt:lpstr>
      <vt:lpstr>PowerPoint Presentation</vt:lpstr>
      <vt:lpstr>PowerPoint Presentation</vt:lpstr>
      <vt:lpstr> Polly Purifoy married Shepard Savage. To this union 15 children were born: </vt:lpstr>
      <vt:lpstr>PowerPoint Presentation</vt:lpstr>
      <vt:lpstr> Sarah Purifoy married Frank Snow. To this union 9 children were born: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Family </dc:title>
  <dc:creator>Earl Savage</dc:creator>
  <cp:lastModifiedBy>Earl Savage</cp:lastModifiedBy>
  <cp:revision>20</cp:revision>
  <dcterms:created xsi:type="dcterms:W3CDTF">2023-05-27T12:05:46Z</dcterms:created>
  <dcterms:modified xsi:type="dcterms:W3CDTF">2023-07-20T02:06:17Z</dcterms:modified>
</cp:coreProperties>
</file>