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 id="256" r:id="rId3"/>
    <p:sldId id="259" r:id="rId4"/>
    <p:sldId id="260" r:id="rId5"/>
    <p:sldId id="367"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366" r:id="rId41"/>
  </p:sldIdLst>
  <p:sldSz cx="18288000" cy="10287000"/>
  <p:notesSz cx="6858000" cy="9144000"/>
  <p:embeddedFontLst>
    <p:embeddedFont>
      <p:font typeface="Open Sans Bold" panose="020B0806030504020204" pitchFamily="34" charset="0"/>
      <p:regular r:id="rId42"/>
      <p:bold r:id="rId43"/>
    </p:embeddedFont>
    <p:embeddedFont>
      <p:font typeface="PT Sans" panose="020B0503020203020204" pitchFamily="34" charset="0"/>
      <p:regular r:id="rId44"/>
      <p:bold r:id="rId45"/>
    </p:embeddedFont>
    <p:embeddedFont>
      <p:font typeface="PT Sans Bold" panose="020B0703020203020204" charset="0"/>
      <p:regular r:id="rId46"/>
    </p:embeddedFont>
    <p:embeddedFont>
      <p:font typeface="PT Sans Bold Italics" panose="020B0604020202020204" charset="0"/>
      <p:regular r:id="rId47"/>
    </p:embeddedFont>
    <p:embeddedFont>
      <p:font typeface="PT Sans Italics"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230"/>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6" d="100"/>
          <a:sy n="66" d="100"/>
        </p:scale>
        <p:origin x="93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7.sv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2.sv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7.sv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2.sv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7.sv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hyperlink" Target="https://pastormarioluna.com.br/centrodeensinobiblic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891214" y="-1478009"/>
            <a:ext cx="8746597" cy="12002192"/>
          </a:xfrm>
          <a:custGeom>
            <a:avLst/>
            <a:gdLst/>
            <a:ahLst/>
            <a:cxnLst/>
            <a:rect l="l" t="t" r="r" b="b"/>
            <a:pathLst>
              <a:path w="8746597" h="12002192">
                <a:moveTo>
                  <a:pt x="0" y="0"/>
                </a:moveTo>
                <a:lnTo>
                  <a:pt x="8746597" y="0"/>
                </a:lnTo>
                <a:lnTo>
                  <a:pt x="8746597"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6" name="Freeform 6"/>
          <p:cNvSpPr/>
          <p:nvPr/>
        </p:nvSpPr>
        <p:spPr>
          <a:xfrm>
            <a:off x="16983453" y="0"/>
            <a:ext cx="12626332" cy="10937560"/>
          </a:xfrm>
          <a:custGeom>
            <a:avLst/>
            <a:gdLst/>
            <a:ahLst/>
            <a:cxnLst/>
            <a:rect l="l" t="t" r="r" b="b"/>
            <a:pathLst>
              <a:path w="12626332" h="10937560">
                <a:moveTo>
                  <a:pt x="0" y="0"/>
                </a:moveTo>
                <a:lnTo>
                  <a:pt x="12626333" y="0"/>
                </a:lnTo>
                <a:lnTo>
                  <a:pt x="12626333" y="10937560"/>
                </a:lnTo>
                <a:lnTo>
                  <a:pt x="0" y="10937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BR"/>
          </a:p>
        </p:txBody>
      </p:sp>
      <p:sp>
        <p:nvSpPr>
          <p:cNvPr id="7" name="TextBox 7"/>
          <p:cNvSpPr txBox="1"/>
          <p:nvPr/>
        </p:nvSpPr>
        <p:spPr>
          <a:xfrm>
            <a:off x="10795093" y="9812568"/>
            <a:ext cx="6145498" cy="329304"/>
          </a:xfrm>
          <a:prstGeom prst="rect">
            <a:avLst/>
          </a:prstGeom>
        </p:spPr>
        <p:txBody>
          <a:bodyPr lIns="0" tIns="0" rIns="0" bIns="0" rtlCol="0" anchor="t">
            <a:spAutoFit/>
          </a:bodyPr>
          <a:lstStyle/>
          <a:p>
            <a:pPr algn="l">
              <a:lnSpc>
                <a:spcPts val="2540"/>
              </a:lnSpc>
            </a:pPr>
            <a:r>
              <a:rPr lang="en-US" sz="2309" i="1">
                <a:solidFill>
                  <a:srgbClr val="281306"/>
                </a:solidFill>
                <a:latin typeface="PT Sans Italics"/>
                <a:ea typeface="PT Sans Italics"/>
                <a:cs typeface="PT Sans Italics"/>
                <a:sym typeface="PT Sans Italics"/>
              </a:rPr>
              <a:t>EBD COMENTADA ONLINE - PASTOR MÁRIO LUNA</a:t>
            </a:r>
          </a:p>
        </p:txBody>
      </p:sp>
      <p:sp>
        <p:nvSpPr>
          <p:cNvPr id="8" name="TextBox 4">
            <a:extLst>
              <a:ext uri="{FF2B5EF4-FFF2-40B4-BE49-F238E27FC236}">
                <a16:creationId xmlns:a16="http://schemas.microsoft.com/office/drawing/2014/main" id="{8F0D5908-40B0-DB12-1019-A08F23880A70}"/>
              </a:ext>
            </a:extLst>
          </p:cNvPr>
          <p:cNvSpPr txBox="1"/>
          <p:nvPr/>
        </p:nvSpPr>
        <p:spPr>
          <a:xfrm>
            <a:off x="5334000" y="1943100"/>
            <a:ext cx="6444996" cy="1245871"/>
          </a:xfrm>
          <a:prstGeom prst="rect">
            <a:avLst/>
          </a:prstGeom>
        </p:spPr>
        <p:txBody>
          <a:bodyPr lIns="0" tIns="0" rIns="0" bIns="0" rtlCol="0" anchor="t">
            <a:spAutoFit/>
          </a:bodyPr>
          <a:lstStyle/>
          <a:p>
            <a:pPr marL="0" lvl="0" indent="0" algn="ctr">
              <a:lnSpc>
                <a:spcPts val="9540"/>
              </a:lnSpc>
            </a:pPr>
            <a:r>
              <a:rPr lang="en-US" sz="9000" b="1" spc="-495" dirty="0">
                <a:solidFill>
                  <a:srgbClr val="74B230"/>
                </a:solidFill>
                <a:latin typeface="PT Sans Bold"/>
                <a:ea typeface="PT Sans Bold"/>
                <a:cs typeface="PT Sans Bold"/>
                <a:sym typeface="PT Sans Bold"/>
              </a:rPr>
              <a:t>AMOSTRA</a:t>
            </a:r>
          </a:p>
        </p:txBody>
      </p:sp>
      <p:sp>
        <p:nvSpPr>
          <p:cNvPr id="9" name="TextBox 5">
            <a:extLst>
              <a:ext uri="{FF2B5EF4-FFF2-40B4-BE49-F238E27FC236}">
                <a16:creationId xmlns:a16="http://schemas.microsoft.com/office/drawing/2014/main" id="{3407F56E-895B-BFA6-A3CA-72BA2703AA44}"/>
              </a:ext>
            </a:extLst>
          </p:cNvPr>
          <p:cNvSpPr txBox="1"/>
          <p:nvPr/>
        </p:nvSpPr>
        <p:spPr>
          <a:xfrm>
            <a:off x="2209800" y="3848100"/>
            <a:ext cx="13900904" cy="2528888"/>
          </a:xfrm>
          <a:prstGeom prst="rect">
            <a:avLst/>
          </a:prstGeom>
        </p:spPr>
        <p:txBody>
          <a:bodyPr lIns="0" tIns="0" rIns="0" bIns="0" rtlCol="0" anchor="t">
            <a:spAutoFit/>
          </a:bodyPr>
          <a:lstStyle/>
          <a:p>
            <a:pPr marL="0" lvl="0" indent="0" algn="just">
              <a:lnSpc>
                <a:spcPts val="6660"/>
              </a:lnSpc>
            </a:pPr>
            <a:r>
              <a:rPr lang="pt-BR" sz="5550" b="1" dirty="0">
                <a:solidFill>
                  <a:srgbClr val="7030A0"/>
                </a:solidFill>
                <a:latin typeface="PT Sans"/>
                <a:ea typeface="PT Sans"/>
                <a:cs typeface="PT Sans"/>
                <a:sym typeface="PT Sans"/>
              </a:rPr>
              <a:t>ESSA É UMA AMOSTRA DE COMO SÃO OS SLIDES EM POWER POINT DO MATERIAL DE APOIO DAS LIÇÕES BÍBLICAS CPAD JOVENS.</a:t>
            </a:r>
            <a:endParaRPr lang="en-US" sz="5550" b="1" dirty="0">
              <a:solidFill>
                <a:srgbClr val="7030A0"/>
              </a:solidFill>
              <a:latin typeface="PT Sans"/>
              <a:ea typeface="PT Sans"/>
              <a:cs typeface="PT Sans"/>
              <a:sym typeface="PT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796092" y="0"/>
            <a:ext cx="8746597" cy="12002192"/>
          </a:xfrm>
          <a:custGeom>
            <a:avLst/>
            <a:gdLst/>
            <a:ahLst/>
            <a:cxnLst/>
            <a:rect l="l" t="t" r="r" b="b"/>
            <a:pathLst>
              <a:path w="8746597" h="12002192">
                <a:moveTo>
                  <a:pt x="0" y="0"/>
                </a:moveTo>
                <a:lnTo>
                  <a:pt x="8746597" y="0"/>
                </a:lnTo>
                <a:lnTo>
                  <a:pt x="8746597"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 name="Freeform 3"/>
          <p:cNvSpPr/>
          <p:nvPr/>
        </p:nvSpPr>
        <p:spPr>
          <a:xfrm>
            <a:off x="-11246172" y="0"/>
            <a:ext cx="12626332" cy="10937560"/>
          </a:xfrm>
          <a:custGeom>
            <a:avLst/>
            <a:gdLst/>
            <a:ahLst/>
            <a:cxnLst/>
            <a:rect l="l" t="t" r="r" b="b"/>
            <a:pathLst>
              <a:path w="12626332" h="10937560">
                <a:moveTo>
                  <a:pt x="0" y="0"/>
                </a:moveTo>
                <a:lnTo>
                  <a:pt x="12626332" y="0"/>
                </a:lnTo>
                <a:lnTo>
                  <a:pt x="12626332" y="10937560"/>
                </a:lnTo>
                <a:lnTo>
                  <a:pt x="0" y="10937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BR"/>
          </a:p>
        </p:txBody>
      </p:sp>
      <p:grpSp>
        <p:nvGrpSpPr>
          <p:cNvPr id="4" name="Group 4"/>
          <p:cNvGrpSpPr/>
          <p:nvPr/>
        </p:nvGrpSpPr>
        <p:grpSpPr>
          <a:xfrm rot="5400000">
            <a:off x="8725126" y="711628"/>
            <a:ext cx="887845" cy="19638540"/>
            <a:chOff x="0" y="0"/>
            <a:chExt cx="280317" cy="6200412"/>
          </a:xfrm>
        </p:grpSpPr>
        <p:sp>
          <p:nvSpPr>
            <p:cNvPr id="5" name="Freeform 5"/>
            <p:cNvSpPr/>
            <p:nvPr/>
          </p:nvSpPr>
          <p:spPr>
            <a:xfrm>
              <a:off x="0" y="0"/>
              <a:ext cx="280317" cy="6200412"/>
            </a:xfrm>
            <a:custGeom>
              <a:avLst/>
              <a:gdLst/>
              <a:ahLst/>
              <a:cxnLst/>
              <a:rect l="l" t="t" r="r" b="b"/>
              <a:pathLst>
                <a:path w="280317" h="6200412">
                  <a:moveTo>
                    <a:pt x="0" y="0"/>
                  </a:moveTo>
                  <a:lnTo>
                    <a:pt x="280317" y="0"/>
                  </a:lnTo>
                  <a:lnTo>
                    <a:pt x="280317" y="6200412"/>
                  </a:lnTo>
                  <a:lnTo>
                    <a:pt x="0" y="6200412"/>
                  </a:lnTo>
                  <a:close/>
                </a:path>
              </a:pathLst>
            </a:custGeom>
            <a:solidFill>
              <a:srgbClr val="371A0C"/>
            </a:solidFill>
            <a:ln cap="sq">
              <a:noFill/>
              <a:prstDash val="solid"/>
              <a:miter/>
            </a:ln>
          </p:spPr>
          <p:txBody>
            <a:bodyPr/>
            <a:lstStyle/>
            <a:p>
              <a:endParaRPr lang="pt-BR"/>
            </a:p>
          </p:txBody>
        </p:sp>
        <p:sp>
          <p:nvSpPr>
            <p:cNvPr id="6" name="TextBox 6"/>
            <p:cNvSpPr txBox="1"/>
            <p:nvPr/>
          </p:nvSpPr>
          <p:spPr>
            <a:xfrm>
              <a:off x="0" y="-47625"/>
              <a:ext cx="280317" cy="6248037"/>
            </a:xfrm>
            <a:prstGeom prst="rect">
              <a:avLst/>
            </a:prstGeom>
          </p:spPr>
          <p:txBody>
            <a:bodyPr lIns="50800" tIns="50800" rIns="50800" bIns="50800" rtlCol="0" anchor="ctr"/>
            <a:lstStyle/>
            <a:p>
              <a:pPr algn="ctr">
                <a:lnSpc>
                  <a:spcPts val="2729"/>
                </a:lnSpc>
                <a:spcBef>
                  <a:spcPct val="0"/>
                </a:spcBef>
              </a:pPr>
              <a:endParaRPr/>
            </a:p>
          </p:txBody>
        </p:sp>
      </p:grpSp>
      <p:grpSp>
        <p:nvGrpSpPr>
          <p:cNvPr id="7" name="Group 7"/>
          <p:cNvGrpSpPr/>
          <p:nvPr/>
        </p:nvGrpSpPr>
        <p:grpSpPr>
          <a:xfrm>
            <a:off x="1886970" y="2119105"/>
            <a:ext cx="14140736" cy="6048789"/>
            <a:chOff x="0" y="0"/>
            <a:chExt cx="3724309" cy="1593097"/>
          </a:xfrm>
        </p:grpSpPr>
        <p:sp>
          <p:nvSpPr>
            <p:cNvPr id="8" name="Freeform 8"/>
            <p:cNvSpPr/>
            <p:nvPr/>
          </p:nvSpPr>
          <p:spPr>
            <a:xfrm>
              <a:off x="0" y="0"/>
              <a:ext cx="3724309" cy="1593097"/>
            </a:xfrm>
            <a:custGeom>
              <a:avLst/>
              <a:gdLst/>
              <a:ahLst/>
              <a:cxnLst/>
              <a:rect l="l" t="t" r="r" b="b"/>
              <a:pathLst>
                <a:path w="3724309" h="1593097">
                  <a:moveTo>
                    <a:pt x="23816" y="0"/>
                  </a:moveTo>
                  <a:lnTo>
                    <a:pt x="3700493" y="0"/>
                  </a:lnTo>
                  <a:cubicBezTo>
                    <a:pt x="3713647" y="0"/>
                    <a:pt x="3724309" y="10663"/>
                    <a:pt x="3724309" y="23816"/>
                  </a:cubicBezTo>
                  <a:lnTo>
                    <a:pt x="3724309" y="1569281"/>
                  </a:lnTo>
                  <a:cubicBezTo>
                    <a:pt x="3724309" y="1582434"/>
                    <a:pt x="3713647" y="1593097"/>
                    <a:pt x="3700493" y="1593097"/>
                  </a:cubicBezTo>
                  <a:lnTo>
                    <a:pt x="23816" y="1593097"/>
                  </a:lnTo>
                  <a:cubicBezTo>
                    <a:pt x="10663" y="1593097"/>
                    <a:pt x="0" y="1582434"/>
                    <a:pt x="0" y="1569281"/>
                  </a:cubicBezTo>
                  <a:lnTo>
                    <a:pt x="0" y="23816"/>
                  </a:lnTo>
                  <a:cubicBezTo>
                    <a:pt x="0" y="10663"/>
                    <a:pt x="10663" y="0"/>
                    <a:pt x="23816" y="0"/>
                  </a:cubicBezTo>
                  <a:close/>
                </a:path>
              </a:pathLst>
            </a:custGeom>
            <a:solidFill>
              <a:srgbClr val="F9FAFB"/>
            </a:solidFill>
            <a:ln w="42862" cap="rnd">
              <a:solidFill>
                <a:srgbClr val="56361A"/>
              </a:solidFill>
              <a:prstDash val="solid"/>
              <a:round/>
            </a:ln>
          </p:spPr>
          <p:txBody>
            <a:bodyPr/>
            <a:lstStyle/>
            <a:p>
              <a:endParaRPr lang="pt-BR"/>
            </a:p>
          </p:txBody>
        </p:sp>
        <p:sp>
          <p:nvSpPr>
            <p:cNvPr id="9" name="TextBox 9"/>
            <p:cNvSpPr txBox="1"/>
            <p:nvPr/>
          </p:nvSpPr>
          <p:spPr>
            <a:xfrm>
              <a:off x="0" y="47625"/>
              <a:ext cx="3724309" cy="1545472"/>
            </a:xfrm>
            <a:prstGeom prst="rect">
              <a:avLst/>
            </a:prstGeom>
          </p:spPr>
          <p:txBody>
            <a:bodyPr lIns="33867" tIns="33867" rIns="33867" bIns="33867" rtlCol="0" anchor="ctr"/>
            <a:lstStyle/>
            <a:p>
              <a:pPr algn="ctr">
                <a:lnSpc>
                  <a:spcPts val="2199"/>
                </a:lnSpc>
              </a:pPr>
              <a:endParaRPr/>
            </a:p>
          </p:txBody>
        </p:sp>
      </p:grpSp>
      <p:sp>
        <p:nvSpPr>
          <p:cNvPr id="10" name="Freeform 10"/>
          <p:cNvSpPr/>
          <p:nvPr/>
        </p:nvSpPr>
        <p:spPr>
          <a:xfrm>
            <a:off x="7934356" y="1096123"/>
            <a:ext cx="2045965" cy="2045965"/>
          </a:xfrm>
          <a:custGeom>
            <a:avLst/>
            <a:gdLst/>
            <a:ahLst/>
            <a:cxnLst/>
            <a:rect l="l" t="t" r="r" b="b"/>
            <a:pathLst>
              <a:path w="2045965" h="2045965">
                <a:moveTo>
                  <a:pt x="0" y="0"/>
                </a:moveTo>
                <a:lnTo>
                  <a:pt x="2045964" y="0"/>
                </a:lnTo>
                <a:lnTo>
                  <a:pt x="2045964" y="2045965"/>
                </a:lnTo>
                <a:lnTo>
                  <a:pt x="0" y="20459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BR"/>
          </a:p>
        </p:txBody>
      </p:sp>
      <p:sp>
        <p:nvSpPr>
          <p:cNvPr id="11" name="TextBox 11"/>
          <p:cNvSpPr txBox="1"/>
          <p:nvPr/>
        </p:nvSpPr>
        <p:spPr>
          <a:xfrm>
            <a:off x="2041949" y="4198782"/>
            <a:ext cx="13830778" cy="2972430"/>
          </a:xfrm>
          <a:prstGeom prst="rect">
            <a:avLst/>
          </a:prstGeom>
        </p:spPr>
        <p:txBody>
          <a:bodyPr lIns="0" tIns="0" rIns="0" bIns="0" rtlCol="0" anchor="t">
            <a:spAutoFit/>
          </a:bodyPr>
          <a:lstStyle/>
          <a:p>
            <a:pPr algn="ctr">
              <a:lnSpc>
                <a:spcPts val="11604"/>
              </a:lnSpc>
            </a:pPr>
            <a:r>
              <a:rPr lang="en-US" sz="10549" b="1" spc="42">
                <a:solidFill>
                  <a:srgbClr val="13030B"/>
                </a:solidFill>
                <a:latin typeface="PT Sans Bold"/>
                <a:ea typeface="PT Sans Bold"/>
                <a:cs typeface="PT Sans Bold"/>
                <a:sym typeface="PT Sans Bold"/>
              </a:rPr>
              <a:t>FUNDAMENTAÇÃO HUMANA. </a:t>
            </a:r>
          </a:p>
        </p:txBody>
      </p:sp>
      <p:sp>
        <p:nvSpPr>
          <p:cNvPr id="12" name="TextBox 12"/>
          <p:cNvSpPr txBox="1"/>
          <p:nvPr/>
        </p:nvSpPr>
        <p:spPr>
          <a:xfrm>
            <a:off x="11426087" y="9714809"/>
            <a:ext cx="6145498" cy="329304"/>
          </a:xfrm>
          <a:prstGeom prst="rect">
            <a:avLst/>
          </a:prstGeom>
        </p:spPr>
        <p:txBody>
          <a:bodyPr lIns="0" tIns="0" rIns="0" bIns="0" rtlCol="0" anchor="t">
            <a:spAutoFit/>
          </a:bodyPr>
          <a:lstStyle/>
          <a:p>
            <a:pPr algn="l">
              <a:lnSpc>
                <a:spcPts val="2540"/>
              </a:lnSpc>
            </a:pPr>
            <a:r>
              <a:rPr lang="en-US" sz="2309" i="1">
                <a:solidFill>
                  <a:srgbClr val="403727"/>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902744"/>
            <a:ext cx="15293947" cy="4491037"/>
          </a:xfrm>
          <a:prstGeom prst="rect">
            <a:avLst/>
          </a:prstGeom>
        </p:spPr>
        <p:txBody>
          <a:bodyPr lIns="0" tIns="0" rIns="0" bIns="0" rtlCol="0" anchor="t">
            <a:spAutoFit/>
          </a:bodyPr>
          <a:lstStyle/>
          <a:p>
            <a:pPr marL="0" lvl="0" indent="0" algn="just">
              <a:lnSpc>
                <a:spcPts val="7199"/>
              </a:lnSpc>
            </a:pPr>
            <a:r>
              <a:rPr lang="en-US" sz="5999">
                <a:solidFill>
                  <a:srgbClr val="000000"/>
                </a:solidFill>
                <a:latin typeface="PT Sans"/>
                <a:ea typeface="PT Sans"/>
                <a:cs typeface="PT Sans"/>
                <a:sym typeface="PT Sans"/>
              </a:rPr>
              <a:t>As ideologias nascem de reflexões humanas, sendo formuladas por pensadores, filósofos, políticos ou movimentos sociais. Sua base, portanto, não é a revelação divina, mas a razão, a cultura e a experiência humana. </a:t>
            </a:r>
          </a:p>
        </p:txBody>
      </p:sp>
      <p:sp>
        <p:nvSpPr>
          <p:cNvPr id="3" name="Freeform 3"/>
          <p:cNvSpPr/>
          <p:nvPr/>
        </p:nvSpPr>
        <p:spPr>
          <a:xfrm>
            <a:off x="16949173" y="0"/>
            <a:ext cx="8746597" cy="12002192"/>
          </a:xfrm>
          <a:custGeom>
            <a:avLst/>
            <a:gdLst/>
            <a:ahLst/>
            <a:cxnLst/>
            <a:rect l="l" t="t" r="r" b="b"/>
            <a:pathLst>
              <a:path w="8746597" h="12002192">
                <a:moveTo>
                  <a:pt x="0" y="0"/>
                </a:moveTo>
                <a:lnTo>
                  <a:pt x="8746597" y="0"/>
                </a:lnTo>
                <a:lnTo>
                  <a:pt x="8746597"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4" name="TextBox 4"/>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403727"/>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655230" y="0"/>
            <a:ext cx="16632770" cy="10287000"/>
          </a:xfrm>
          <a:custGeom>
            <a:avLst/>
            <a:gdLst/>
            <a:ahLst/>
            <a:cxnLst/>
            <a:rect l="l" t="t" r="r" b="b"/>
            <a:pathLst>
              <a:path w="16632770" h="10287000">
                <a:moveTo>
                  <a:pt x="0" y="10287000"/>
                </a:moveTo>
                <a:lnTo>
                  <a:pt x="16632770" y="10287000"/>
                </a:lnTo>
                <a:lnTo>
                  <a:pt x="16632770" y="0"/>
                </a:lnTo>
                <a:lnTo>
                  <a:pt x="0" y="0"/>
                </a:lnTo>
                <a:lnTo>
                  <a:pt x="0" y="10287000"/>
                </a:lnTo>
                <a:close/>
              </a:path>
            </a:pathLst>
          </a:custGeom>
          <a:blipFill>
            <a:blip r:embed="rId2"/>
            <a:stretch>
              <a:fillRect l="-224" t="-30275" b="-31774"/>
            </a:stretch>
          </a:blipFill>
        </p:spPr>
        <p:txBody>
          <a:bodyPr/>
          <a:lstStyle/>
          <a:p>
            <a:endParaRPr lang="pt-BR"/>
          </a:p>
        </p:txBody>
      </p:sp>
      <p:sp>
        <p:nvSpPr>
          <p:cNvPr id="3" name="TextBox 3"/>
          <p:cNvSpPr txBox="1"/>
          <p:nvPr/>
        </p:nvSpPr>
        <p:spPr>
          <a:xfrm>
            <a:off x="2204367" y="2452687"/>
            <a:ext cx="15293947" cy="5391150"/>
          </a:xfrm>
          <a:prstGeom prst="rect">
            <a:avLst/>
          </a:prstGeom>
        </p:spPr>
        <p:txBody>
          <a:bodyPr lIns="0" tIns="0" rIns="0" bIns="0" rtlCol="0" anchor="t">
            <a:spAutoFit/>
          </a:bodyPr>
          <a:lstStyle/>
          <a:p>
            <a:pPr marL="0" lvl="0" indent="0" algn="just">
              <a:lnSpc>
                <a:spcPts val="7199"/>
              </a:lnSpc>
            </a:pPr>
            <a:r>
              <a:rPr lang="en-US" sz="5999">
                <a:solidFill>
                  <a:srgbClr val="145DA0"/>
                </a:solidFill>
                <a:latin typeface="PT Sans"/>
                <a:ea typeface="PT Sans"/>
                <a:cs typeface="PT Sans"/>
                <a:sym typeface="PT Sans"/>
              </a:rPr>
              <a:t>Aqui está o ponto central. Ideologia não nasce da revelação, mas da especulação humana. Diferente das Escrituras, que são “inspiradas por Deus” (2 Tm 3.16 — gr. theopneustos, “sopradas por Deus”), as ideologias são construções limitadas pela mente caída.</a:t>
            </a:r>
          </a:p>
        </p:txBody>
      </p:sp>
      <p:grpSp>
        <p:nvGrpSpPr>
          <p:cNvPr id="4" name="Group 4"/>
          <p:cNvGrpSpPr/>
          <p:nvPr/>
        </p:nvGrpSpPr>
        <p:grpSpPr>
          <a:xfrm>
            <a:off x="0" y="0"/>
            <a:ext cx="1655230" cy="10287000"/>
            <a:chOff x="0" y="0"/>
            <a:chExt cx="435945" cy="2709333"/>
          </a:xfrm>
        </p:grpSpPr>
        <p:sp>
          <p:nvSpPr>
            <p:cNvPr id="5" name="Freeform 5"/>
            <p:cNvSpPr/>
            <p:nvPr/>
          </p:nvSpPr>
          <p:spPr>
            <a:xfrm>
              <a:off x="0" y="0"/>
              <a:ext cx="435945" cy="2709333"/>
            </a:xfrm>
            <a:custGeom>
              <a:avLst/>
              <a:gdLst/>
              <a:ahLst/>
              <a:cxnLst/>
              <a:rect l="l" t="t" r="r" b="b"/>
              <a:pathLst>
                <a:path w="435945" h="2709333">
                  <a:moveTo>
                    <a:pt x="0" y="0"/>
                  </a:moveTo>
                  <a:lnTo>
                    <a:pt x="435945" y="0"/>
                  </a:lnTo>
                  <a:lnTo>
                    <a:pt x="435945" y="2709333"/>
                  </a:lnTo>
                  <a:lnTo>
                    <a:pt x="0" y="2709333"/>
                  </a:lnTo>
                  <a:close/>
                </a:path>
              </a:pathLst>
            </a:custGeom>
            <a:solidFill>
              <a:srgbClr val="145DA0"/>
            </a:solidFill>
          </p:spPr>
          <p:txBody>
            <a:bodyPr/>
            <a:lstStyle/>
            <a:p>
              <a:endParaRPr lang="pt-BR"/>
            </a:p>
          </p:txBody>
        </p:sp>
        <p:sp>
          <p:nvSpPr>
            <p:cNvPr id="6" name="TextBox 6"/>
            <p:cNvSpPr txBox="1"/>
            <p:nvPr/>
          </p:nvSpPr>
          <p:spPr>
            <a:xfrm>
              <a:off x="0" y="19050"/>
              <a:ext cx="435945" cy="2690283"/>
            </a:xfrm>
            <a:prstGeom prst="rect">
              <a:avLst/>
            </a:prstGeom>
          </p:spPr>
          <p:txBody>
            <a:bodyPr lIns="50800" tIns="50800" rIns="50800" bIns="50800" rtlCol="0" anchor="ctr"/>
            <a:lstStyle/>
            <a:p>
              <a:pPr algn="ctr">
                <a:lnSpc>
                  <a:spcPts val="2227"/>
                </a:lnSpc>
              </a:pPr>
              <a:endParaRPr/>
            </a:p>
          </p:txBody>
        </p:sp>
      </p:grpSp>
      <p:sp>
        <p:nvSpPr>
          <p:cNvPr id="7" name="TextBox 7"/>
          <p:cNvSpPr txBox="1"/>
          <p:nvPr/>
        </p:nvSpPr>
        <p:spPr>
          <a:xfrm>
            <a:off x="136451" y="86817"/>
            <a:ext cx="1382328" cy="10113645"/>
          </a:xfrm>
          <a:prstGeom prst="rect">
            <a:avLst/>
          </a:prstGeom>
        </p:spPr>
        <p:txBody>
          <a:bodyPr lIns="0" tIns="0" rIns="0" bIns="0" rtlCol="0" anchor="t">
            <a:spAutoFit/>
          </a:bodyPr>
          <a:lstStyle/>
          <a:p>
            <a:pPr algn="ctr">
              <a:lnSpc>
                <a:spcPts val="8039"/>
              </a:lnSpc>
            </a:pPr>
            <a:r>
              <a:rPr lang="en-US" sz="5999" b="1" spc="101">
                <a:solidFill>
                  <a:srgbClr val="FFFFFF"/>
                </a:solidFill>
                <a:latin typeface="Open Sans Bold"/>
                <a:ea typeface="Open Sans Bold"/>
                <a:cs typeface="Open Sans Bold"/>
                <a:sym typeface="Open Sans Bold"/>
              </a:rPr>
              <a:t>C</a:t>
            </a:r>
          </a:p>
          <a:p>
            <a:pPr algn="ctr">
              <a:lnSpc>
                <a:spcPts val="8039"/>
              </a:lnSpc>
            </a:pPr>
            <a:r>
              <a:rPr lang="en-US" sz="5999" b="1" spc="101">
                <a:solidFill>
                  <a:srgbClr val="FFFFFF"/>
                </a:solidFill>
                <a:latin typeface="Open Sans Bold"/>
                <a:ea typeface="Open Sans Bold"/>
                <a:cs typeface="Open Sans Bold"/>
                <a:sym typeface="Open Sans Bold"/>
              </a:rPr>
              <a:t>O</a:t>
            </a:r>
          </a:p>
          <a:p>
            <a:pPr algn="ctr">
              <a:lnSpc>
                <a:spcPts val="8039"/>
              </a:lnSpc>
            </a:pPr>
            <a:r>
              <a:rPr lang="en-US" sz="5999" b="1" spc="101">
                <a:solidFill>
                  <a:srgbClr val="FFFFFF"/>
                </a:solidFill>
                <a:latin typeface="Open Sans Bold"/>
                <a:ea typeface="Open Sans Bold"/>
                <a:cs typeface="Open Sans Bold"/>
                <a:sym typeface="Open Sans Bold"/>
              </a:rPr>
              <a:t>M</a:t>
            </a:r>
          </a:p>
          <a:p>
            <a:pPr algn="ctr">
              <a:lnSpc>
                <a:spcPts val="8039"/>
              </a:lnSpc>
            </a:pPr>
            <a:r>
              <a:rPr lang="en-US" sz="5999" b="1" spc="101">
                <a:solidFill>
                  <a:srgbClr val="FFFFFF"/>
                </a:solidFill>
                <a:latin typeface="Open Sans Bold"/>
                <a:ea typeface="Open Sans Bold"/>
                <a:cs typeface="Open Sans Bold"/>
                <a:sym typeface="Open Sans Bold"/>
              </a:rPr>
              <a:t>E</a:t>
            </a:r>
          </a:p>
          <a:p>
            <a:pPr algn="ctr">
              <a:lnSpc>
                <a:spcPts val="8039"/>
              </a:lnSpc>
            </a:pPr>
            <a:r>
              <a:rPr lang="en-US" sz="5999" b="1" spc="101">
                <a:solidFill>
                  <a:srgbClr val="FFFFFF"/>
                </a:solidFill>
                <a:latin typeface="Open Sans Bold"/>
                <a:ea typeface="Open Sans Bold"/>
                <a:cs typeface="Open Sans Bold"/>
                <a:sym typeface="Open Sans Bold"/>
              </a:rPr>
              <a:t>N</a:t>
            </a:r>
          </a:p>
          <a:p>
            <a:pPr algn="ctr">
              <a:lnSpc>
                <a:spcPts val="8039"/>
              </a:lnSpc>
            </a:pPr>
            <a:r>
              <a:rPr lang="en-US" sz="5999" b="1" spc="101">
                <a:solidFill>
                  <a:srgbClr val="FFFFFF"/>
                </a:solidFill>
                <a:latin typeface="Open Sans Bold"/>
                <a:ea typeface="Open Sans Bold"/>
                <a:cs typeface="Open Sans Bold"/>
                <a:sym typeface="Open Sans Bold"/>
              </a:rPr>
              <a:t>T</a:t>
            </a:r>
          </a:p>
          <a:p>
            <a:pPr algn="ctr">
              <a:lnSpc>
                <a:spcPts val="8039"/>
              </a:lnSpc>
            </a:pPr>
            <a:r>
              <a:rPr lang="en-US" sz="5999" b="1" spc="101">
                <a:solidFill>
                  <a:srgbClr val="FFFFFF"/>
                </a:solidFill>
                <a:latin typeface="Open Sans Bold"/>
                <a:ea typeface="Open Sans Bold"/>
                <a:cs typeface="Open Sans Bold"/>
                <a:sym typeface="Open Sans Bold"/>
              </a:rPr>
              <a:t>Á</a:t>
            </a:r>
          </a:p>
          <a:p>
            <a:pPr algn="ctr">
              <a:lnSpc>
                <a:spcPts val="8039"/>
              </a:lnSpc>
            </a:pPr>
            <a:r>
              <a:rPr lang="en-US" sz="5999" b="1" spc="101">
                <a:solidFill>
                  <a:srgbClr val="FFFFFF"/>
                </a:solidFill>
                <a:latin typeface="Open Sans Bold"/>
                <a:ea typeface="Open Sans Bold"/>
                <a:cs typeface="Open Sans Bold"/>
                <a:sym typeface="Open Sans Bold"/>
              </a:rPr>
              <a:t>R</a:t>
            </a:r>
          </a:p>
          <a:p>
            <a:pPr algn="ctr">
              <a:lnSpc>
                <a:spcPts val="8039"/>
              </a:lnSpc>
            </a:pPr>
            <a:r>
              <a:rPr lang="en-US" sz="5999" b="1" spc="101">
                <a:solidFill>
                  <a:srgbClr val="FFFFFF"/>
                </a:solidFill>
                <a:latin typeface="Open Sans Bold"/>
                <a:ea typeface="Open Sans Bold"/>
                <a:cs typeface="Open Sans Bold"/>
                <a:sym typeface="Open Sans Bold"/>
              </a:rPr>
              <a:t>I</a:t>
            </a:r>
          </a:p>
          <a:p>
            <a:pPr algn="ctr">
              <a:lnSpc>
                <a:spcPts val="8039"/>
              </a:lnSpc>
            </a:pPr>
            <a:r>
              <a:rPr lang="en-US" sz="5999" b="1" spc="101">
                <a:solidFill>
                  <a:srgbClr val="FFFFFF"/>
                </a:solidFill>
                <a:latin typeface="Open Sans Bold"/>
                <a:ea typeface="Open Sans Bold"/>
                <a:cs typeface="Open Sans Bold"/>
                <a:sym typeface="Open Sans Bold"/>
              </a:rPr>
              <a:t>O</a:t>
            </a:r>
          </a:p>
        </p:txBody>
      </p:sp>
      <p:sp>
        <p:nvSpPr>
          <p:cNvPr id="8" name="TextBox 8"/>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145DA0"/>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65353" y="2902744"/>
            <a:ext cx="15293947" cy="4491037"/>
          </a:xfrm>
          <a:prstGeom prst="rect">
            <a:avLst/>
          </a:prstGeom>
        </p:spPr>
        <p:txBody>
          <a:bodyPr lIns="0" tIns="0" rIns="0" bIns="0" rtlCol="0" anchor="t">
            <a:spAutoFit/>
          </a:bodyPr>
          <a:lstStyle/>
          <a:p>
            <a:pPr marL="0" lvl="0" indent="0" algn="just">
              <a:lnSpc>
                <a:spcPts val="7199"/>
              </a:lnSpc>
            </a:pPr>
            <a:r>
              <a:rPr lang="en-US" sz="5999">
                <a:solidFill>
                  <a:srgbClr val="000000"/>
                </a:solidFill>
                <a:latin typeface="PT Sans"/>
                <a:ea typeface="PT Sans"/>
                <a:cs typeface="PT Sans"/>
                <a:sym typeface="PT Sans"/>
              </a:rPr>
              <a:t>Isso significa que, por mais brilhante que uma ideologia pareça, ela carrega as limitações e distorções próprias da natureza caída do ser humano inclinada ao pecado e herdada de Adão e Eva após a Queda (Rm 7.18). </a:t>
            </a:r>
          </a:p>
        </p:txBody>
      </p:sp>
      <p:sp>
        <p:nvSpPr>
          <p:cNvPr id="3" name="TextBox 3"/>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403727"/>
                </a:solidFill>
                <a:latin typeface="PT Sans Italics"/>
                <a:ea typeface="PT Sans Italics"/>
                <a:cs typeface="PT Sans Italics"/>
                <a:sym typeface="PT Sans Italics"/>
              </a:rPr>
              <a:t>EBD COMENTADA ONLINE - PASTOR MÁRIO LUNA</a:t>
            </a:r>
          </a:p>
        </p:txBody>
      </p:sp>
      <p:sp>
        <p:nvSpPr>
          <p:cNvPr id="4" name="Freeform 4"/>
          <p:cNvSpPr/>
          <p:nvPr/>
        </p:nvSpPr>
        <p:spPr>
          <a:xfrm>
            <a:off x="-7345392" y="-1715192"/>
            <a:ext cx="8746597" cy="12002192"/>
          </a:xfrm>
          <a:custGeom>
            <a:avLst/>
            <a:gdLst/>
            <a:ahLst/>
            <a:cxnLst/>
            <a:rect l="l" t="t" r="r" b="b"/>
            <a:pathLst>
              <a:path w="8746597" h="12002192">
                <a:moveTo>
                  <a:pt x="0" y="0"/>
                </a:moveTo>
                <a:lnTo>
                  <a:pt x="8746598" y="0"/>
                </a:lnTo>
                <a:lnTo>
                  <a:pt x="8746598"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655230" y="0"/>
            <a:ext cx="16632770" cy="10287000"/>
          </a:xfrm>
          <a:custGeom>
            <a:avLst/>
            <a:gdLst/>
            <a:ahLst/>
            <a:cxnLst/>
            <a:rect l="l" t="t" r="r" b="b"/>
            <a:pathLst>
              <a:path w="16632770" h="10287000">
                <a:moveTo>
                  <a:pt x="0" y="10287000"/>
                </a:moveTo>
                <a:lnTo>
                  <a:pt x="16632770" y="10287000"/>
                </a:lnTo>
                <a:lnTo>
                  <a:pt x="16632770" y="0"/>
                </a:lnTo>
                <a:lnTo>
                  <a:pt x="0" y="0"/>
                </a:lnTo>
                <a:lnTo>
                  <a:pt x="0" y="10287000"/>
                </a:lnTo>
                <a:close/>
              </a:path>
            </a:pathLst>
          </a:custGeom>
          <a:blipFill>
            <a:blip r:embed="rId2"/>
            <a:stretch>
              <a:fillRect l="-224" t="-30275" b="-31774"/>
            </a:stretch>
          </a:blipFill>
        </p:spPr>
        <p:txBody>
          <a:bodyPr/>
          <a:lstStyle/>
          <a:p>
            <a:endParaRPr lang="pt-BR"/>
          </a:p>
        </p:txBody>
      </p:sp>
      <p:sp>
        <p:nvSpPr>
          <p:cNvPr id="3" name="TextBox 3"/>
          <p:cNvSpPr txBox="1"/>
          <p:nvPr/>
        </p:nvSpPr>
        <p:spPr>
          <a:xfrm>
            <a:off x="2182241" y="2138363"/>
            <a:ext cx="15293947" cy="6291263"/>
          </a:xfrm>
          <a:prstGeom prst="rect">
            <a:avLst/>
          </a:prstGeom>
        </p:spPr>
        <p:txBody>
          <a:bodyPr lIns="0" tIns="0" rIns="0" bIns="0" rtlCol="0" anchor="t">
            <a:spAutoFit/>
          </a:bodyPr>
          <a:lstStyle/>
          <a:p>
            <a:pPr marL="0" lvl="0" indent="0" algn="just">
              <a:lnSpc>
                <a:spcPts val="7199"/>
              </a:lnSpc>
            </a:pPr>
            <a:r>
              <a:rPr lang="en-US" sz="5999">
                <a:solidFill>
                  <a:srgbClr val="145DA0"/>
                </a:solidFill>
                <a:latin typeface="PT Sans"/>
                <a:ea typeface="PT Sans"/>
                <a:cs typeface="PT Sans"/>
                <a:sym typeface="PT Sans"/>
              </a:rPr>
              <a:t>Em Romanos 7.18, Paulo afirma: “em mim, isto é, na minha carne, não habita bem algum”.             A palavra “carne” (gr. sarx) indica a natureza humana inclinada ao pecado. Isso demonstra que qualquer sistema construído exclusivamente a partir do homem carregará imperfeições morais e espirituais.</a:t>
            </a:r>
          </a:p>
        </p:txBody>
      </p:sp>
      <p:grpSp>
        <p:nvGrpSpPr>
          <p:cNvPr id="4" name="Group 4"/>
          <p:cNvGrpSpPr/>
          <p:nvPr/>
        </p:nvGrpSpPr>
        <p:grpSpPr>
          <a:xfrm>
            <a:off x="0" y="0"/>
            <a:ext cx="1655230" cy="10287000"/>
            <a:chOff x="0" y="0"/>
            <a:chExt cx="435945" cy="2709333"/>
          </a:xfrm>
        </p:grpSpPr>
        <p:sp>
          <p:nvSpPr>
            <p:cNvPr id="5" name="Freeform 5"/>
            <p:cNvSpPr/>
            <p:nvPr/>
          </p:nvSpPr>
          <p:spPr>
            <a:xfrm>
              <a:off x="0" y="0"/>
              <a:ext cx="435945" cy="2709333"/>
            </a:xfrm>
            <a:custGeom>
              <a:avLst/>
              <a:gdLst/>
              <a:ahLst/>
              <a:cxnLst/>
              <a:rect l="l" t="t" r="r" b="b"/>
              <a:pathLst>
                <a:path w="435945" h="2709333">
                  <a:moveTo>
                    <a:pt x="0" y="0"/>
                  </a:moveTo>
                  <a:lnTo>
                    <a:pt x="435945" y="0"/>
                  </a:lnTo>
                  <a:lnTo>
                    <a:pt x="435945" y="2709333"/>
                  </a:lnTo>
                  <a:lnTo>
                    <a:pt x="0" y="2709333"/>
                  </a:lnTo>
                  <a:close/>
                </a:path>
              </a:pathLst>
            </a:custGeom>
            <a:solidFill>
              <a:srgbClr val="145DA0"/>
            </a:solidFill>
          </p:spPr>
          <p:txBody>
            <a:bodyPr/>
            <a:lstStyle/>
            <a:p>
              <a:endParaRPr lang="pt-BR"/>
            </a:p>
          </p:txBody>
        </p:sp>
        <p:sp>
          <p:nvSpPr>
            <p:cNvPr id="6" name="TextBox 6"/>
            <p:cNvSpPr txBox="1"/>
            <p:nvPr/>
          </p:nvSpPr>
          <p:spPr>
            <a:xfrm>
              <a:off x="0" y="19050"/>
              <a:ext cx="435945" cy="2690283"/>
            </a:xfrm>
            <a:prstGeom prst="rect">
              <a:avLst/>
            </a:prstGeom>
          </p:spPr>
          <p:txBody>
            <a:bodyPr lIns="50800" tIns="50800" rIns="50800" bIns="50800" rtlCol="0" anchor="ctr"/>
            <a:lstStyle/>
            <a:p>
              <a:pPr algn="ctr">
                <a:lnSpc>
                  <a:spcPts val="2227"/>
                </a:lnSpc>
              </a:pPr>
              <a:endParaRPr/>
            </a:p>
          </p:txBody>
        </p:sp>
      </p:grpSp>
      <p:sp>
        <p:nvSpPr>
          <p:cNvPr id="7" name="TextBox 7"/>
          <p:cNvSpPr txBox="1"/>
          <p:nvPr/>
        </p:nvSpPr>
        <p:spPr>
          <a:xfrm>
            <a:off x="136451" y="86817"/>
            <a:ext cx="1382328" cy="10113645"/>
          </a:xfrm>
          <a:prstGeom prst="rect">
            <a:avLst/>
          </a:prstGeom>
        </p:spPr>
        <p:txBody>
          <a:bodyPr lIns="0" tIns="0" rIns="0" bIns="0" rtlCol="0" anchor="t">
            <a:spAutoFit/>
          </a:bodyPr>
          <a:lstStyle/>
          <a:p>
            <a:pPr algn="ctr">
              <a:lnSpc>
                <a:spcPts val="8039"/>
              </a:lnSpc>
            </a:pPr>
            <a:r>
              <a:rPr lang="en-US" sz="5999" b="1" spc="101">
                <a:solidFill>
                  <a:srgbClr val="FFFFFF"/>
                </a:solidFill>
                <a:latin typeface="Open Sans Bold"/>
                <a:ea typeface="Open Sans Bold"/>
                <a:cs typeface="Open Sans Bold"/>
                <a:sym typeface="Open Sans Bold"/>
              </a:rPr>
              <a:t>C</a:t>
            </a:r>
          </a:p>
          <a:p>
            <a:pPr algn="ctr">
              <a:lnSpc>
                <a:spcPts val="8039"/>
              </a:lnSpc>
            </a:pPr>
            <a:r>
              <a:rPr lang="en-US" sz="5999" b="1" spc="101">
                <a:solidFill>
                  <a:srgbClr val="FFFFFF"/>
                </a:solidFill>
                <a:latin typeface="Open Sans Bold"/>
                <a:ea typeface="Open Sans Bold"/>
                <a:cs typeface="Open Sans Bold"/>
                <a:sym typeface="Open Sans Bold"/>
              </a:rPr>
              <a:t>O</a:t>
            </a:r>
          </a:p>
          <a:p>
            <a:pPr algn="ctr">
              <a:lnSpc>
                <a:spcPts val="8039"/>
              </a:lnSpc>
            </a:pPr>
            <a:r>
              <a:rPr lang="en-US" sz="5999" b="1" spc="101">
                <a:solidFill>
                  <a:srgbClr val="FFFFFF"/>
                </a:solidFill>
                <a:latin typeface="Open Sans Bold"/>
                <a:ea typeface="Open Sans Bold"/>
                <a:cs typeface="Open Sans Bold"/>
                <a:sym typeface="Open Sans Bold"/>
              </a:rPr>
              <a:t>M</a:t>
            </a:r>
          </a:p>
          <a:p>
            <a:pPr algn="ctr">
              <a:lnSpc>
                <a:spcPts val="8039"/>
              </a:lnSpc>
            </a:pPr>
            <a:r>
              <a:rPr lang="en-US" sz="5999" b="1" spc="101">
                <a:solidFill>
                  <a:srgbClr val="FFFFFF"/>
                </a:solidFill>
                <a:latin typeface="Open Sans Bold"/>
                <a:ea typeface="Open Sans Bold"/>
                <a:cs typeface="Open Sans Bold"/>
                <a:sym typeface="Open Sans Bold"/>
              </a:rPr>
              <a:t>E</a:t>
            </a:r>
          </a:p>
          <a:p>
            <a:pPr algn="ctr">
              <a:lnSpc>
                <a:spcPts val="8039"/>
              </a:lnSpc>
            </a:pPr>
            <a:r>
              <a:rPr lang="en-US" sz="5999" b="1" spc="101">
                <a:solidFill>
                  <a:srgbClr val="FFFFFF"/>
                </a:solidFill>
                <a:latin typeface="Open Sans Bold"/>
                <a:ea typeface="Open Sans Bold"/>
                <a:cs typeface="Open Sans Bold"/>
                <a:sym typeface="Open Sans Bold"/>
              </a:rPr>
              <a:t>N</a:t>
            </a:r>
          </a:p>
          <a:p>
            <a:pPr algn="ctr">
              <a:lnSpc>
                <a:spcPts val="8039"/>
              </a:lnSpc>
            </a:pPr>
            <a:r>
              <a:rPr lang="en-US" sz="5999" b="1" spc="101">
                <a:solidFill>
                  <a:srgbClr val="FFFFFF"/>
                </a:solidFill>
                <a:latin typeface="Open Sans Bold"/>
                <a:ea typeface="Open Sans Bold"/>
                <a:cs typeface="Open Sans Bold"/>
                <a:sym typeface="Open Sans Bold"/>
              </a:rPr>
              <a:t>T</a:t>
            </a:r>
          </a:p>
          <a:p>
            <a:pPr algn="ctr">
              <a:lnSpc>
                <a:spcPts val="8039"/>
              </a:lnSpc>
            </a:pPr>
            <a:r>
              <a:rPr lang="en-US" sz="5999" b="1" spc="101">
                <a:solidFill>
                  <a:srgbClr val="FFFFFF"/>
                </a:solidFill>
                <a:latin typeface="Open Sans Bold"/>
                <a:ea typeface="Open Sans Bold"/>
                <a:cs typeface="Open Sans Bold"/>
                <a:sym typeface="Open Sans Bold"/>
              </a:rPr>
              <a:t>Á</a:t>
            </a:r>
          </a:p>
          <a:p>
            <a:pPr algn="ctr">
              <a:lnSpc>
                <a:spcPts val="8039"/>
              </a:lnSpc>
            </a:pPr>
            <a:r>
              <a:rPr lang="en-US" sz="5999" b="1" spc="101">
                <a:solidFill>
                  <a:srgbClr val="FFFFFF"/>
                </a:solidFill>
                <a:latin typeface="Open Sans Bold"/>
                <a:ea typeface="Open Sans Bold"/>
                <a:cs typeface="Open Sans Bold"/>
                <a:sym typeface="Open Sans Bold"/>
              </a:rPr>
              <a:t>R</a:t>
            </a:r>
          </a:p>
          <a:p>
            <a:pPr algn="ctr">
              <a:lnSpc>
                <a:spcPts val="8039"/>
              </a:lnSpc>
            </a:pPr>
            <a:r>
              <a:rPr lang="en-US" sz="5999" b="1" spc="101">
                <a:solidFill>
                  <a:srgbClr val="FFFFFF"/>
                </a:solidFill>
                <a:latin typeface="Open Sans Bold"/>
                <a:ea typeface="Open Sans Bold"/>
                <a:cs typeface="Open Sans Bold"/>
                <a:sym typeface="Open Sans Bold"/>
              </a:rPr>
              <a:t>I</a:t>
            </a:r>
          </a:p>
          <a:p>
            <a:pPr algn="ctr">
              <a:lnSpc>
                <a:spcPts val="8039"/>
              </a:lnSpc>
            </a:pPr>
            <a:r>
              <a:rPr lang="en-US" sz="5999" b="1" spc="101">
                <a:solidFill>
                  <a:srgbClr val="FFFFFF"/>
                </a:solidFill>
                <a:latin typeface="Open Sans Bold"/>
                <a:ea typeface="Open Sans Bold"/>
                <a:cs typeface="Open Sans Bold"/>
                <a:sym typeface="Open Sans Bold"/>
              </a:rPr>
              <a:t>O</a:t>
            </a:r>
          </a:p>
        </p:txBody>
      </p:sp>
      <p:sp>
        <p:nvSpPr>
          <p:cNvPr id="8" name="TextBox 8"/>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145DA0"/>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65353" y="2902744"/>
            <a:ext cx="15293947" cy="4491037"/>
          </a:xfrm>
          <a:prstGeom prst="rect">
            <a:avLst/>
          </a:prstGeom>
        </p:spPr>
        <p:txBody>
          <a:bodyPr lIns="0" tIns="0" rIns="0" bIns="0" rtlCol="0" anchor="t">
            <a:spAutoFit/>
          </a:bodyPr>
          <a:lstStyle/>
          <a:p>
            <a:pPr marL="0" lvl="0" indent="0" algn="just">
              <a:lnSpc>
                <a:spcPts val="7199"/>
              </a:lnSpc>
            </a:pPr>
            <a:r>
              <a:rPr lang="en-US" sz="5999">
                <a:solidFill>
                  <a:srgbClr val="000000"/>
                </a:solidFill>
                <a:latin typeface="PT Sans"/>
                <a:ea typeface="PT Sans"/>
                <a:cs typeface="PT Sans"/>
                <a:sym typeface="PT Sans"/>
              </a:rPr>
              <a:t>Sem a dependência da iluminação divina, essas ideias tendem a afastar-se de Deus e da sua vontade. Sendo, portanto, tradições humanas que buscam anular as verdades bíblicas (Mt 15.9).</a:t>
            </a:r>
          </a:p>
        </p:txBody>
      </p:sp>
      <p:sp>
        <p:nvSpPr>
          <p:cNvPr id="3" name="TextBox 3"/>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403727"/>
                </a:solidFill>
                <a:latin typeface="PT Sans Italics"/>
                <a:ea typeface="PT Sans Italics"/>
                <a:cs typeface="PT Sans Italics"/>
                <a:sym typeface="PT Sans Italics"/>
              </a:rPr>
              <a:t>EBD COMENTADA ONLINE - PASTOR MÁRIO LUNA</a:t>
            </a:r>
          </a:p>
        </p:txBody>
      </p:sp>
      <p:sp>
        <p:nvSpPr>
          <p:cNvPr id="4" name="Freeform 4"/>
          <p:cNvSpPr/>
          <p:nvPr/>
        </p:nvSpPr>
        <p:spPr>
          <a:xfrm>
            <a:off x="-7345392" y="-1715192"/>
            <a:ext cx="8746597" cy="12002192"/>
          </a:xfrm>
          <a:custGeom>
            <a:avLst/>
            <a:gdLst/>
            <a:ahLst/>
            <a:cxnLst/>
            <a:rect l="l" t="t" r="r" b="b"/>
            <a:pathLst>
              <a:path w="8746597" h="12002192">
                <a:moveTo>
                  <a:pt x="0" y="0"/>
                </a:moveTo>
                <a:lnTo>
                  <a:pt x="8746598" y="0"/>
                </a:lnTo>
                <a:lnTo>
                  <a:pt x="8746598"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655230" y="0"/>
            <a:ext cx="16632770" cy="10287000"/>
          </a:xfrm>
          <a:custGeom>
            <a:avLst/>
            <a:gdLst/>
            <a:ahLst/>
            <a:cxnLst/>
            <a:rect l="l" t="t" r="r" b="b"/>
            <a:pathLst>
              <a:path w="16632770" h="10287000">
                <a:moveTo>
                  <a:pt x="0" y="10287000"/>
                </a:moveTo>
                <a:lnTo>
                  <a:pt x="16632770" y="10287000"/>
                </a:lnTo>
                <a:lnTo>
                  <a:pt x="16632770" y="0"/>
                </a:lnTo>
                <a:lnTo>
                  <a:pt x="0" y="0"/>
                </a:lnTo>
                <a:lnTo>
                  <a:pt x="0" y="10287000"/>
                </a:lnTo>
                <a:close/>
              </a:path>
            </a:pathLst>
          </a:custGeom>
          <a:blipFill>
            <a:blip r:embed="rId2"/>
            <a:stretch>
              <a:fillRect l="-224" t="-30275" b="-31774"/>
            </a:stretch>
          </a:blipFill>
        </p:spPr>
        <p:txBody>
          <a:bodyPr/>
          <a:lstStyle/>
          <a:p>
            <a:endParaRPr lang="pt-BR"/>
          </a:p>
        </p:txBody>
      </p:sp>
      <p:sp>
        <p:nvSpPr>
          <p:cNvPr id="3" name="TextBox 3"/>
          <p:cNvSpPr txBox="1"/>
          <p:nvPr/>
        </p:nvSpPr>
        <p:spPr>
          <a:xfrm>
            <a:off x="2324641" y="2998133"/>
            <a:ext cx="15293947" cy="4491037"/>
          </a:xfrm>
          <a:prstGeom prst="rect">
            <a:avLst/>
          </a:prstGeom>
        </p:spPr>
        <p:txBody>
          <a:bodyPr lIns="0" tIns="0" rIns="0" bIns="0" rtlCol="0" anchor="t">
            <a:spAutoFit/>
          </a:bodyPr>
          <a:lstStyle/>
          <a:p>
            <a:pPr marL="0" lvl="0" indent="0" algn="just">
              <a:lnSpc>
                <a:spcPts val="7199"/>
              </a:lnSpc>
            </a:pPr>
            <a:r>
              <a:rPr lang="en-US" sz="5999">
                <a:solidFill>
                  <a:srgbClr val="145DA0"/>
                </a:solidFill>
                <a:latin typeface="PT Sans"/>
                <a:ea typeface="PT Sans"/>
                <a:cs typeface="PT Sans"/>
                <a:sym typeface="PT Sans"/>
              </a:rPr>
              <a:t>Em Mateus 15.9, Jesus denuncia tradições que anulavam a Palavra. “Em vão me adoram” revela culto sem submissão à verdade. Quando a tradição substitui a revelação, nasce a distorção.</a:t>
            </a:r>
          </a:p>
        </p:txBody>
      </p:sp>
      <p:grpSp>
        <p:nvGrpSpPr>
          <p:cNvPr id="4" name="Group 4"/>
          <p:cNvGrpSpPr/>
          <p:nvPr/>
        </p:nvGrpSpPr>
        <p:grpSpPr>
          <a:xfrm>
            <a:off x="0" y="0"/>
            <a:ext cx="1655230" cy="10287000"/>
            <a:chOff x="0" y="0"/>
            <a:chExt cx="435945" cy="2709333"/>
          </a:xfrm>
        </p:grpSpPr>
        <p:sp>
          <p:nvSpPr>
            <p:cNvPr id="5" name="Freeform 5"/>
            <p:cNvSpPr/>
            <p:nvPr/>
          </p:nvSpPr>
          <p:spPr>
            <a:xfrm>
              <a:off x="0" y="0"/>
              <a:ext cx="435945" cy="2709333"/>
            </a:xfrm>
            <a:custGeom>
              <a:avLst/>
              <a:gdLst/>
              <a:ahLst/>
              <a:cxnLst/>
              <a:rect l="l" t="t" r="r" b="b"/>
              <a:pathLst>
                <a:path w="435945" h="2709333">
                  <a:moveTo>
                    <a:pt x="0" y="0"/>
                  </a:moveTo>
                  <a:lnTo>
                    <a:pt x="435945" y="0"/>
                  </a:lnTo>
                  <a:lnTo>
                    <a:pt x="435945" y="2709333"/>
                  </a:lnTo>
                  <a:lnTo>
                    <a:pt x="0" y="2709333"/>
                  </a:lnTo>
                  <a:close/>
                </a:path>
              </a:pathLst>
            </a:custGeom>
            <a:solidFill>
              <a:srgbClr val="145DA0"/>
            </a:solidFill>
          </p:spPr>
          <p:txBody>
            <a:bodyPr/>
            <a:lstStyle/>
            <a:p>
              <a:endParaRPr lang="pt-BR"/>
            </a:p>
          </p:txBody>
        </p:sp>
        <p:sp>
          <p:nvSpPr>
            <p:cNvPr id="6" name="TextBox 6"/>
            <p:cNvSpPr txBox="1"/>
            <p:nvPr/>
          </p:nvSpPr>
          <p:spPr>
            <a:xfrm>
              <a:off x="0" y="19050"/>
              <a:ext cx="435945" cy="2690283"/>
            </a:xfrm>
            <a:prstGeom prst="rect">
              <a:avLst/>
            </a:prstGeom>
          </p:spPr>
          <p:txBody>
            <a:bodyPr lIns="50800" tIns="50800" rIns="50800" bIns="50800" rtlCol="0" anchor="ctr"/>
            <a:lstStyle/>
            <a:p>
              <a:pPr algn="ctr">
                <a:lnSpc>
                  <a:spcPts val="2227"/>
                </a:lnSpc>
              </a:pPr>
              <a:endParaRPr/>
            </a:p>
          </p:txBody>
        </p:sp>
      </p:grpSp>
      <p:sp>
        <p:nvSpPr>
          <p:cNvPr id="7" name="TextBox 7"/>
          <p:cNvSpPr txBox="1"/>
          <p:nvPr/>
        </p:nvSpPr>
        <p:spPr>
          <a:xfrm>
            <a:off x="136451" y="86817"/>
            <a:ext cx="1382328" cy="10113645"/>
          </a:xfrm>
          <a:prstGeom prst="rect">
            <a:avLst/>
          </a:prstGeom>
        </p:spPr>
        <p:txBody>
          <a:bodyPr lIns="0" tIns="0" rIns="0" bIns="0" rtlCol="0" anchor="t">
            <a:spAutoFit/>
          </a:bodyPr>
          <a:lstStyle/>
          <a:p>
            <a:pPr algn="ctr">
              <a:lnSpc>
                <a:spcPts val="8039"/>
              </a:lnSpc>
            </a:pPr>
            <a:r>
              <a:rPr lang="en-US" sz="5999" b="1" spc="101">
                <a:solidFill>
                  <a:srgbClr val="FFFFFF"/>
                </a:solidFill>
                <a:latin typeface="Open Sans Bold"/>
                <a:ea typeface="Open Sans Bold"/>
                <a:cs typeface="Open Sans Bold"/>
                <a:sym typeface="Open Sans Bold"/>
              </a:rPr>
              <a:t>C</a:t>
            </a:r>
          </a:p>
          <a:p>
            <a:pPr algn="ctr">
              <a:lnSpc>
                <a:spcPts val="8039"/>
              </a:lnSpc>
            </a:pPr>
            <a:r>
              <a:rPr lang="en-US" sz="5999" b="1" spc="101">
                <a:solidFill>
                  <a:srgbClr val="FFFFFF"/>
                </a:solidFill>
                <a:latin typeface="Open Sans Bold"/>
                <a:ea typeface="Open Sans Bold"/>
                <a:cs typeface="Open Sans Bold"/>
                <a:sym typeface="Open Sans Bold"/>
              </a:rPr>
              <a:t>O</a:t>
            </a:r>
          </a:p>
          <a:p>
            <a:pPr algn="ctr">
              <a:lnSpc>
                <a:spcPts val="8039"/>
              </a:lnSpc>
            </a:pPr>
            <a:r>
              <a:rPr lang="en-US" sz="5999" b="1" spc="101">
                <a:solidFill>
                  <a:srgbClr val="FFFFFF"/>
                </a:solidFill>
                <a:latin typeface="Open Sans Bold"/>
                <a:ea typeface="Open Sans Bold"/>
                <a:cs typeface="Open Sans Bold"/>
                <a:sym typeface="Open Sans Bold"/>
              </a:rPr>
              <a:t>M</a:t>
            </a:r>
          </a:p>
          <a:p>
            <a:pPr algn="ctr">
              <a:lnSpc>
                <a:spcPts val="8039"/>
              </a:lnSpc>
            </a:pPr>
            <a:r>
              <a:rPr lang="en-US" sz="5999" b="1" spc="101">
                <a:solidFill>
                  <a:srgbClr val="FFFFFF"/>
                </a:solidFill>
                <a:latin typeface="Open Sans Bold"/>
                <a:ea typeface="Open Sans Bold"/>
                <a:cs typeface="Open Sans Bold"/>
                <a:sym typeface="Open Sans Bold"/>
              </a:rPr>
              <a:t>E</a:t>
            </a:r>
          </a:p>
          <a:p>
            <a:pPr algn="ctr">
              <a:lnSpc>
                <a:spcPts val="8039"/>
              </a:lnSpc>
            </a:pPr>
            <a:r>
              <a:rPr lang="en-US" sz="5999" b="1" spc="101">
                <a:solidFill>
                  <a:srgbClr val="FFFFFF"/>
                </a:solidFill>
                <a:latin typeface="Open Sans Bold"/>
                <a:ea typeface="Open Sans Bold"/>
                <a:cs typeface="Open Sans Bold"/>
                <a:sym typeface="Open Sans Bold"/>
              </a:rPr>
              <a:t>N</a:t>
            </a:r>
          </a:p>
          <a:p>
            <a:pPr algn="ctr">
              <a:lnSpc>
                <a:spcPts val="8039"/>
              </a:lnSpc>
            </a:pPr>
            <a:r>
              <a:rPr lang="en-US" sz="5999" b="1" spc="101">
                <a:solidFill>
                  <a:srgbClr val="FFFFFF"/>
                </a:solidFill>
                <a:latin typeface="Open Sans Bold"/>
                <a:ea typeface="Open Sans Bold"/>
                <a:cs typeface="Open Sans Bold"/>
                <a:sym typeface="Open Sans Bold"/>
              </a:rPr>
              <a:t>T</a:t>
            </a:r>
          </a:p>
          <a:p>
            <a:pPr algn="ctr">
              <a:lnSpc>
                <a:spcPts val="8039"/>
              </a:lnSpc>
            </a:pPr>
            <a:r>
              <a:rPr lang="en-US" sz="5999" b="1" spc="101">
                <a:solidFill>
                  <a:srgbClr val="FFFFFF"/>
                </a:solidFill>
                <a:latin typeface="Open Sans Bold"/>
                <a:ea typeface="Open Sans Bold"/>
                <a:cs typeface="Open Sans Bold"/>
                <a:sym typeface="Open Sans Bold"/>
              </a:rPr>
              <a:t>Á</a:t>
            </a:r>
          </a:p>
          <a:p>
            <a:pPr algn="ctr">
              <a:lnSpc>
                <a:spcPts val="8039"/>
              </a:lnSpc>
            </a:pPr>
            <a:r>
              <a:rPr lang="en-US" sz="5999" b="1" spc="101">
                <a:solidFill>
                  <a:srgbClr val="FFFFFF"/>
                </a:solidFill>
                <a:latin typeface="Open Sans Bold"/>
                <a:ea typeface="Open Sans Bold"/>
                <a:cs typeface="Open Sans Bold"/>
                <a:sym typeface="Open Sans Bold"/>
              </a:rPr>
              <a:t>R</a:t>
            </a:r>
          </a:p>
          <a:p>
            <a:pPr algn="ctr">
              <a:lnSpc>
                <a:spcPts val="8039"/>
              </a:lnSpc>
            </a:pPr>
            <a:r>
              <a:rPr lang="en-US" sz="5999" b="1" spc="101">
                <a:solidFill>
                  <a:srgbClr val="FFFFFF"/>
                </a:solidFill>
                <a:latin typeface="Open Sans Bold"/>
                <a:ea typeface="Open Sans Bold"/>
                <a:cs typeface="Open Sans Bold"/>
                <a:sym typeface="Open Sans Bold"/>
              </a:rPr>
              <a:t>I</a:t>
            </a:r>
          </a:p>
          <a:p>
            <a:pPr algn="ctr">
              <a:lnSpc>
                <a:spcPts val="8039"/>
              </a:lnSpc>
            </a:pPr>
            <a:r>
              <a:rPr lang="en-US" sz="5999" b="1" spc="101">
                <a:solidFill>
                  <a:srgbClr val="FFFFFF"/>
                </a:solidFill>
                <a:latin typeface="Open Sans Bold"/>
                <a:ea typeface="Open Sans Bold"/>
                <a:cs typeface="Open Sans Bold"/>
                <a:sym typeface="Open Sans Bold"/>
              </a:rPr>
              <a:t>O</a:t>
            </a:r>
          </a:p>
        </p:txBody>
      </p:sp>
      <p:sp>
        <p:nvSpPr>
          <p:cNvPr id="8" name="TextBox 8"/>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145DA0"/>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002631"/>
            <a:ext cx="15293947" cy="6291263"/>
          </a:xfrm>
          <a:prstGeom prst="rect">
            <a:avLst/>
          </a:prstGeom>
        </p:spPr>
        <p:txBody>
          <a:bodyPr lIns="0" tIns="0" rIns="0" bIns="0" rtlCol="0" anchor="t">
            <a:spAutoFit/>
          </a:bodyPr>
          <a:lstStyle/>
          <a:p>
            <a:pPr marL="0" lvl="0" indent="0" algn="just">
              <a:lnSpc>
                <a:spcPts val="7199"/>
              </a:lnSpc>
            </a:pPr>
            <a:r>
              <a:rPr lang="en-US" sz="5999">
                <a:solidFill>
                  <a:srgbClr val="000000"/>
                </a:solidFill>
                <a:latin typeface="PT Sans"/>
                <a:ea typeface="PT Sans"/>
                <a:cs typeface="PT Sans"/>
                <a:sym typeface="PT Sans"/>
              </a:rPr>
              <a:t>A questão, mesmo que não seja tão simples, é que, quando o ser humano decide construir um sistema de valores ou explicações à parte de Deus, o resultado será inevitavelmente uma deformação da verdade, pois rejeita-se a sabedoria que vem do alto (Tg 1.17), da qual carecemos.</a:t>
            </a:r>
          </a:p>
        </p:txBody>
      </p:sp>
      <p:sp>
        <p:nvSpPr>
          <p:cNvPr id="3" name="Freeform 3"/>
          <p:cNvSpPr/>
          <p:nvPr/>
        </p:nvSpPr>
        <p:spPr>
          <a:xfrm>
            <a:off x="16949173" y="0"/>
            <a:ext cx="8746597" cy="12002192"/>
          </a:xfrm>
          <a:custGeom>
            <a:avLst/>
            <a:gdLst/>
            <a:ahLst/>
            <a:cxnLst/>
            <a:rect l="l" t="t" r="r" b="b"/>
            <a:pathLst>
              <a:path w="8746597" h="12002192">
                <a:moveTo>
                  <a:pt x="0" y="0"/>
                </a:moveTo>
                <a:lnTo>
                  <a:pt x="8746597" y="0"/>
                </a:lnTo>
                <a:lnTo>
                  <a:pt x="8746597"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4" name="TextBox 4"/>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403727"/>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655230" y="0"/>
            <a:ext cx="16632770" cy="10287000"/>
          </a:xfrm>
          <a:custGeom>
            <a:avLst/>
            <a:gdLst/>
            <a:ahLst/>
            <a:cxnLst/>
            <a:rect l="l" t="t" r="r" b="b"/>
            <a:pathLst>
              <a:path w="16632770" h="10287000">
                <a:moveTo>
                  <a:pt x="0" y="10287000"/>
                </a:moveTo>
                <a:lnTo>
                  <a:pt x="16632770" y="10287000"/>
                </a:lnTo>
                <a:lnTo>
                  <a:pt x="16632770" y="0"/>
                </a:lnTo>
                <a:lnTo>
                  <a:pt x="0" y="0"/>
                </a:lnTo>
                <a:lnTo>
                  <a:pt x="0" y="10287000"/>
                </a:lnTo>
                <a:close/>
              </a:path>
            </a:pathLst>
          </a:custGeom>
          <a:blipFill>
            <a:blip r:embed="rId2"/>
            <a:stretch>
              <a:fillRect l="-224" t="-30275" b="-31774"/>
            </a:stretch>
          </a:blipFill>
        </p:spPr>
        <p:txBody>
          <a:bodyPr/>
          <a:lstStyle/>
          <a:p>
            <a:endParaRPr lang="pt-BR"/>
          </a:p>
        </p:txBody>
      </p:sp>
      <p:sp>
        <p:nvSpPr>
          <p:cNvPr id="3" name="TextBox 3"/>
          <p:cNvSpPr txBox="1"/>
          <p:nvPr/>
        </p:nvSpPr>
        <p:spPr>
          <a:xfrm>
            <a:off x="2324641" y="3391039"/>
            <a:ext cx="15293947" cy="3590925"/>
          </a:xfrm>
          <a:prstGeom prst="rect">
            <a:avLst/>
          </a:prstGeom>
        </p:spPr>
        <p:txBody>
          <a:bodyPr lIns="0" tIns="0" rIns="0" bIns="0" rtlCol="0" anchor="t">
            <a:spAutoFit/>
          </a:bodyPr>
          <a:lstStyle/>
          <a:p>
            <a:pPr marL="0" lvl="0" indent="0" algn="just">
              <a:lnSpc>
                <a:spcPts val="7199"/>
              </a:lnSpc>
            </a:pPr>
            <a:r>
              <a:rPr lang="en-US" sz="5999">
                <a:solidFill>
                  <a:srgbClr val="145DA0"/>
                </a:solidFill>
                <a:latin typeface="PT Sans"/>
                <a:ea typeface="PT Sans"/>
                <a:cs typeface="PT Sans"/>
                <a:sym typeface="PT Sans"/>
              </a:rPr>
              <a:t>Tiago 1.17 afirma que “toda boa dádiva” vem do alto. A sabedoria divina é descendente, não ascendente. Ela não nasce da terra para o céu, mas do céu para a terra.</a:t>
            </a:r>
          </a:p>
        </p:txBody>
      </p:sp>
      <p:grpSp>
        <p:nvGrpSpPr>
          <p:cNvPr id="4" name="Group 4"/>
          <p:cNvGrpSpPr/>
          <p:nvPr/>
        </p:nvGrpSpPr>
        <p:grpSpPr>
          <a:xfrm>
            <a:off x="0" y="0"/>
            <a:ext cx="1655230" cy="10287000"/>
            <a:chOff x="0" y="0"/>
            <a:chExt cx="435945" cy="2709333"/>
          </a:xfrm>
        </p:grpSpPr>
        <p:sp>
          <p:nvSpPr>
            <p:cNvPr id="5" name="Freeform 5"/>
            <p:cNvSpPr/>
            <p:nvPr/>
          </p:nvSpPr>
          <p:spPr>
            <a:xfrm>
              <a:off x="0" y="0"/>
              <a:ext cx="435945" cy="2709333"/>
            </a:xfrm>
            <a:custGeom>
              <a:avLst/>
              <a:gdLst/>
              <a:ahLst/>
              <a:cxnLst/>
              <a:rect l="l" t="t" r="r" b="b"/>
              <a:pathLst>
                <a:path w="435945" h="2709333">
                  <a:moveTo>
                    <a:pt x="0" y="0"/>
                  </a:moveTo>
                  <a:lnTo>
                    <a:pt x="435945" y="0"/>
                  </a:lnTo>
                  <a:lnTo>
                    <a:pt x="435945" y="2709333"/>
                  </a:lnTo>
                  <a:lnTo>
                    <a:pt x="0" y="2709333"/>
                  </a:lnTo>
                  <a:close/>
                </a:path>
              </a:pathLst>
            </a:custGeom>
            <a:solidFill>
              <a:srgbClr val="145DA0"/>
            </a:solidFill>
          </p:spPr>
          <p:txBody>
            <a:bodyPr/>
            <a:lstStyle/>
            <a:p>
              <a:endParaRPr lang="pt-BR"/>
            </a:p>
          </p:txBody>
        </p:sp>
        <p:sp>
          <p:nvSpPr>
            <p:cNvPr id="6" name="TextBox 6"/>
            <p:cNvSpPr txBox="1"/>
            <p:nvPr/>
          </p:nvSpPr>
          <p:spPr>
            <a:xfrm>
              <a:off x="0" y="19050"/>
              <a:ext cx="435945" cy="2690283"/>
            </a:xfrm>
            <a:prstGeom prst="rect">
              <a:avLst/>
            </a:prstGeom>
          </p:spPr>
          <p:txBody>
            <a:bodyPr lIns="50800" tIns="50800" rIns="50800" bIns="50800" rtlCol="0" anchor="ctr"/>
            <a:lstStyle/>
            <a:p>
              <a:pPr algn="ctr">
                <a:lnSpc>
                  <a:spcPts val="2227"/>
                </a:lnSpc>
              </a:pPr>
              <a:endParaRPr/>
            </a:p>
          </p:txBody>
        </p:sp>
      </p:grpSp>
      <p:sp>
        <p:nvSpPr>
          <p:cNvPr id="7" name="TextBox 7"/>
          <p:cNvSpPr txBox="1"/>
          <p:nvPr/>
        </p:nvSpPr>
        <p:spPr>
          <a:xfrm>
            <a:off x="136451" y="86817"/>
            <a:ext cx="1382328" cy="10113645"/>
          </a:xfrm>
          <a:prstGeom prst="rect">
            <a:avLst/>
          </a:prstGeom>
        </p:spPr>
        <p:txBody>
          <a:bodyPr lIns="0" tIns="0" rIns="0" bIns="0" rtlCol="0" anchor="t">
            <a:spAutoFit/>
          </a:bodyPr>
          <a:lstStyle/>
          <a:p>
            <a:pPr algn="ctr">
              <a:lnSpc>
                <a:spcPts val="8039"/>
              </a:lnSpc>
            </a:pPr>
            <a:r>
              <a:rPr lang="en-US" sz="5999" b="1" spc="101">
                <a:solidFill>
                  <a:srgbClr val="FFFFFF"/>
                </a:solidFill>
                <a:latin typeface="Open Sans Bold"/>
                <a:ea typeface="Open Sans Bold"/>
                <a:cs typeface="Open Sans Bold"/>
                <a:sym typeface="Open Sans Bold"/>
              </a:rPr>
              <a:t>C</a:t>
            </a:r>
          </a:p>
          <a:p>
            <a:pPr algn="ctr">
              <a:lnSpc>
                <a:spcPts val="8039"/>
              </a:lnSpc>
            </a:pPr>
            <a:r>
              <a:rPr lang="en-US" sz="5999" b="1" spc="101">
                <a:solidFill>
                  <a:srgbClr val="FFFFFF"/>
                </a:solidFill>
                <a:latin typeface="Open Sans Bold"/>
                <a:ea typeface="Open Sans Bold"/>
                <a:cs typeface="Open Sans Bold"/>
                <a:sym typeface="Open Sans Bold"/>
              </a:rPr>
              <a:t>O</a:t>
            </a:r>
          </a:p>
          <a:p>
            <a:pPr algn="ctr">
              <a:lnSpc>
                <a:spcPts val="8039"/>
              </a:lnSpc>
            </a:pPr>
            <a:r>
              <a:rPr lang="en-US" sz="5999" b="1" spc="101">
                <a:solidFill>
                  <a:srgbClr val="FFFFFF"/>
                </a:solidFill>
                <a:latin typeface="Open Sans Bold"/>
                <a:ea typeface="Open Sans Bold"/>
                <a:cs typeface="Open Sans Bold"/>
                <a:sym typeface="Open Sans Bold"/>
              </a:rPr>
              <a:t>M</a:t>
            </a:r>
          </a:p>
          <a:p>
            <a:pPr algn="ctr">
              <a:lnSpc>
                <a:spcPts val="8039"/>
              </a:lnSpc>
            </a:pPr>
            <a:r>
              <a:rPr lang="en-US" sz="5999" b="1" spc="101">
                <a:solidFill>
                  <a:srgbClr val="FFFFFF"/>
                </a:solidFill>
                <a:latin typeface="Open Sans Bold"/>
                <a:ea typeface="Open Sans Bold"/>
                <a:cs typeface="Open Sans Bold"/>
                <a:sym typeface="Open Sans Bold"/>
              </a:rPr>
              <a:t>E</a:t>
            </a:r>
          </a:p>
          <a:p>
            <a:pPr algn="ctr">
              <a:lnSpc>
                <a:spcPts val="8039"/>
              </a:lnSpc>
            </a:pPr>
            <a:r>
              <a:rPr lang="en-US" sz="5999" b="1" spc="101">
                <a:solidFill>
                  <a:srgbClr val="FFFFFF"/>
                </a:solidFill>
                <a:latin typeface="Open Sans Bold"/>
                <a:ea typeface="Open Sans Bold"/>
                <a:cs typeface="Open Sans Bold"/>
                <a:sym typeface="Open Sans Bold"/>
              </a:rPr>
              <a:t>N</a:t>
            </a:r>
          </a:p>
          <a:p>
            <a:pPr algn="ctr">
              <a:lnSpc>
                <a:spcPts val="8039"/>
              </a:lnSpc>
            </a:pPr>
            <a:r>
              <a:rPr lang="en-US" sz="5999" b="1" spc="101">
                <a:solidFill>
                  <a:srgbClr val="FFFFFF"/>
                </a:solidFill>
                <a:latin typeface="Open Sans Bold"/>
                <a:ea typeface="Open Sans Bold"/>
                <a:cs typeface="Open Sans Bold"/>
                <a:sym typeface="Open Sans Bold"/>
              </a:rPr>
              <a:t>T</a:t>
            </a:r>
          </a:p>
          <a:p>
            <a:pPr algn="ctr">
              <a:lnSpc>
                <a:spcPts val="8039"/>
              </a:lnSpc>
            </a:pPr>
            <a:r>
              <a:rPr lang="en-US" sz="5999" b="1" spc="101">
                <a:solidFill>
                  <a:srgbClr val="FFFFFF"/>
                </a:solidFill>
                <a:latin typeface="Open Sans Bold"/>
                <a:ea typeface="Open Sans Bold"/>
                <a:cs typeface="Open Sans Bold"/>
                <a:sym typeface="Open Sans Bold"/>
              </a:rPr>
              <a:t>Á</a:t>
            </a:r>
          </a:p>
          <a:p>
            <a:pPr algn="ctr">
              <a:lnSpc>
                <a:spcPts val="8039"/>
              </a:lnSpc>
            </a:pPr>
            <a:r>
              <a:rPr lang="en-US" sz="5999" b="1" spc="101">
                <a:solidFill>
                  <a:srgbClr val="FFFFFF"/>
                </a:solidFill>
                <a:latin typeface="Open Sans Bold"/>
                <a:ea typeface="Open Sans Bold"/>
                <a:cs typeface="Open Sans Bold"/>
                <a:sym typeface="Open Sans Bold"/>
              </a:rPr>
              <a:t>R</a:t>
            </a:r>
          </a:p>
          <a:p>
            <a:pPr algn="ctr">
              <a:lnSpc>
                <a:spcPts val="8039"/>
              </a:lnSpc>
            </a:pPr>
            <a:r>
              <a:rPr lang="en-US" sz="5999" b="1" spc="101">
                <a:solidFill>
                  <a:srgbClr val="FFFFFF"/>
                </a:solidFill>
                <a:latin typeface="Open Sans Bold"/>
                <a:ea typeface="Open Sans Bold"/>
                <a:cs typeface="Open Sans Bold"/>
                <a:sym typeface="Open Sans Bold"/>
              </a:rPr>
              <a:t>I</a:t>
            </a:r>
          </a:p>
          <a:p>
            <a:pPr algn="ctr">
              <a:lnSpc>
                <a:spcPts val="8039"/>
              </a:lnSpc>
            </a:pPr>
            <a:r>
              <a:rPr lang="en-US" sz="5999" b="1" spc="101">
                <a:solidFill>
                  <a:srgbClr val="FFFFFF"/>
                </a:solidFill>
                <a:latin typeface="Open Sans Bold"/>
                <a:ea typeface="Open Sans Bold"/>
                <a:cs typeface="Open Sans Bold"/>
                <a:sym typeface="Open Sans Bold"/>
              </a:rPr>
              <a:t>O</a:t>
            </a:r>
          </a:p>
        </p:txBody>
      </p:sp>
      <p:sp>
        <p:nvSpPr>
          <p:cNvPr id="8" name="TextBox 8"/>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145DA0"/>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183395" cy="10287000"/>
            <a:chOff x="0" y="0"/>
            <a:chExt cx="838425" cy="2709333"/>
          </a:xfrm>
        </p:grpSpPr>
        <p:sp>
          <p:nvSpPr>
            <p:cNvPr id="3" name="Freeform 3"/>
            <p:cNvSpPr/>
            <p:nvPr/>
          </p:nvSpPr>
          <p:spPr>
            <a:xfrm>
              <a:off x="0" y="0"/>
              <a:ext cx="838425" cy="2709333"/>
            </a:xfrm>
            <a:custGeom>
              <a:avLst/>
              <a:gdLst/>
              <a:ahLst/>
              <a:cxnLst/>
              <a:rect l="l" t="t" r="r" b="b"/>
              <a:pathLst>
                <a:path w="838425" h="2709333">
                  <a:moveTo>
                    <a:pt x="0" y="0"/>
                  </a:moveTo>
                  <a:lnTo>
                    <a:pt x="838425" y="0"/>
                  </a:lnTo>
                  <a:lnTo>
                    <a:pt x="838425" y="2709333"/>
                  </a:lnTo>
                  <a:lnTo>
                    <a:pt x="0" y="2709333"/>
                  </a:lnTo>
                  <a:close/>
                </a:path>
              </a:pathLst>
            </a:custGeom>
            <a:solidFill>
              <a:srgbClr val="145DA0"/>
            </a:solidFill>
          </p:spPr>
          <p:txBody>
            <a:bodyPr/>
            <a:lstStyle/>
            <a:p>
              <a:endParaRPr lang="pt-BR"/>
            </a:p>
          </p:txBody>
        </p:sp>
        <p:sp>
          <p:nvSpPr>
            <p:cNvPr id="4" name="TextBox 4"/>
            <p:cNvSpPr txBox="1"/>
            <p:nvPr/>
          </p:nvSpPr>
          <p:spPr>
            <a:xfrm>
              <a:off x="0" y="19050"/>
              <a:ext cx="838425" cy="2690283"/>
            </a:xfrm>
            <a:prstGeom prst="rect">
              <a:avLst/>
            </a:prstGeom>
          </p:spPr>
          <p:txBody>
            <a:bodyPr lIns="50800" tIns="50800" rIns="50800" bIns="50800" rtlCol="0" anchor="ctr"/>
            <a:lstStyle/>
            <a:p>
              <a:pPr algn="ctr">
                <a:lnSpc>
                  <a:spcPts val="2227"/>
                </a:lnSpc>
              </a:pPr>
              <a:endParaRPr/>
            </a:p>
          </p:txBody>
        </p:sp>
      </p:grpSp>
      <p:sp>
        <p:nvSpPr>
          <p:cNvPr id="5" name="Freeform 5"/>
          <p:cNvSpPr/>
          <p:nvPr/>
        </p:nvSpPr>
        <p:spPr>
          <a:xfrm>
            <a:off x="214881" y="945308"/>
            <a:ext cx="2753632" cy="1683158"/>
          </a:xfrm>
          <a:custGeom>
            <a:avLst/>
            <a:gdLst/>
            <a:ahLst/>
            <a:cxnLst/>
            <a:rect l="l" t="t" r="r" b="b"/>
            <a:pathLst>
              <a:path w="2753632" h="1683158">
                <a:moveTo>
                  <a:pt x="0" y="0"/>
                </a:moveTo>
                <a:lnTo>
                  <a:pt x="2753633" y="0"/>
                </a:lnTo>
                <a:lnTo>
                  <a:pt x="2753633" y="1683158"/>
                </a:lnTo>
                <a:lnTo>
                  <a:pt x="0" y="1683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6" name="Freeform 6"/>
          <p:cNvSpPr/>
          <p:nvPr/>
        </p:nvSpPr>
        <p:spPr>
          <a:xfrm rot="-1903821">
            <a:off x="672786" y="7231674"/>
            <a:ext cx="2181154" cy="1570431"/>
          </a:xfrm>
          <a:custGeom>
            <a:avLst/>
            <a:gdLst/>
            <a:ahLst/>
            <a:cxnLst/>
            <a:rect l="l" t="t" r="r" b="b"/>
            <a:pathLst>
              <a:path w="2181154" h="1570431">
                <a:moveTo>
                  <a:pt x="0" y="0"/>
                </a:moveTo>
                <a:lnTo>
                  <a:pt x="2181154" y="0"/>
                </a:lnTo>
                <a:lnTo>
                  <a:pt x="2181154" y="1570431"/>
                </a:lnTo>
                <a:lnTo>
                  <a:pt x="0" y="15704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BR"/>
          </a:p>
        </p:txBody>
      </p:sp>
      <p:sp>
        <p:nvSpPr>
          <p:cNvPr id="7" name="Freeform 7"/>
          <p:cNvSpPr/>
          <p:nvPr/>
        </p:nvSpPr>
        <p:spPr>
          <a:xfrm flipV="1">
            <a:off x="3183395" y="0"/>
            <a:ext cx="15104605" cy="10287000"/>
          </a:xfrm>
          <a:custGeom>
            <a:avLst/>
            <a:gdLst/>
            <a:ahLst/>
            <a:cxnLst/>
            <a:rect l="l" t="t" r="r" b="b"/>
            <a:pathLst>
              <a:path w="15104605" h="10287000">
                <a:moveTo>
                  <a:pt x="0" y="10287000"/>
                </a:moveTo>
                <a:lnTo>
                  <a:pt x="15104605" y="10287000"/>
                </a:lnTo>
                <a:lnTo>
                  <a:pt x="15104605" y="0"/>
                </a:lnTo>
                <a:lnTo>
                  <a:pt x="0" y="0"/>
                </a:lnTo>
                <a:lnTo>
                  <a:pt x="0" y="10287000"/>
                </a:lnTo>
                <a:close/>
              </a:path>
            </a:pathLst>
          </a:custGeom>
          <a:blipFill>
            <a:blip r:embed="rId6"/>
            <a:stretch>
              <a:fillRect l="-10364" t="-30275" b="-31774"/>
            </a:stretch>
          </a:blipFill>
        </p:spPr>
        <p:txBody>
          <a:bodyPr/>
          <a:lstStyle/>
          <a:p>
            <a:endParaRPr lang="pt-BR"/>
          </a:p>
        </p:txBody>
      </p:sp>
      <p:sp>
        <p:nvSpPr>
          <p:cNvPr id="8" name="Freeform 8"/>
          <p:cNvSpPr/>
          <p:nvPr/>
        </p:nvSpPr>
        <p:spPr>
          <a:xfrm>
            <a:off x="4147280" y="3063674"/>
            <a:ext cx="3287951" cy="3316974"/>
          </a:xfrm>
          <a:custGeom>
            <a:avLst/>
            <a:gdLst/>
            <a:ahLst/>
            <a:cxnLst/>
            <a:rect l="l" t="t" r="r" b="b"/>
            <a:pathLst>
              <a:path w="3287951" h="3316974">
                <a:moveTo>
                  <a:pt x="0" y="0"/>
                </a:moveTo>
                <a:lnTo>
                  <a:pt x="3287950" y="0"/>
                </a:lnTo>
                <a:lnTo>
                  <a:pt x="3287950" y="3316974"/>
                </a:lnTo>
                <a:lnTo>
                  <a:pt x="0" y="33169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9" name="TextBox 9"/>
          <p:cNvSpPr txBox="1"/>
          <p:nvPr/>
        </p:nvSpPr>
        <p:spPr>
          <a:xfrm>
            <a:off x="5015252" y="3802856"/>
            <a:ext cx="11440891" cy="2690813"/>
          </a:xfrm>
          <a:prstGeom prst="rect">
            <a:avLst/>
          </a:prstGeom>
        </p:spPr>
        <p:txBody>
          <a:bodyPr lIns="0" tIns="0" rIns="0" bIns="0" rtlCol="0" anchor="t">
            <a:spAutoFit/>
          </a:bodyPr>
          <a:lstStyle/>
          <a:p>
            <a:pPr marL="0" lvl="0" indent="0" algn="just">
              <a:lnSpc>
                <a:spcPts val="7199"/>
              </a:lnSpc>
            </a:pPr>
            <a:r>
              <a:rPr lang="en-US" sz="5999" i="1">
                <a:solidFill>
                  <a:srgbClr val="145DA0"/>
                </a:solidFill>
                <a:latin typeface="PT Sans Italics"/>
                <a:ea typeface="PT Sans Italics"/>
                <a:cs typeface="PT Sans Italics"/>
                <a:sym typeface="PT Sans Italics"/>
              </a:rPr>
              <a:t>Quando o homem constrói sua verdade sem Deus, constrói sobre uma base falha.</a:t>
            </a:r>
          </a:p>
        </p:txBody>
      </p:sp>
      <p:sp>
        <p:nvSpPr>
          <p:cNvPr id="10" name="Freeform 10"/>
          <p:cNvSpPr/>
          <p:nvPr/>
        </p:nvSpPr>
        <p:spPr>
          <a:xfrm flipH="1" flipV="1">
            <a:off x="13971349" y="3906352"/>
            <a:ext cx="3287951" cy="3316974"/>
          </a:xfrm>
          <a:custGeom>
            <a:avLst/>
            <a:gdLst/>
            <a:ahLst/>
            <a:cxnLst/>
            <a:rect l="l" t="t" r="r" b="b"/>
            <a:pathLst>
              <a:path w="3287951" h="3316974">
                <a:moveTo>
                  <a:pt x="3287951" y="3316974"/>
                </a:moveTo>
                <a:lnTo>
                  <a:pt x="0" y="3316974"/>
                </a:lnTo>
                <a:lnTo>
                  <a:pt x="0" y="0"/>
                </a:lnTo>
                <a:lnTo>
                  <a:pt x="3287951" y="0"/>
                </a:lnTo>
                <a:lnTo>
                  <a:pt x="3287951" y="3316974"/>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11" name="TextBox 11"/>
          <p:cNvSpPr txBox="1"/>
          <p:nvPr/>
        </p:nvSpPr>
        <p:spPr>
          <a:xfrm>
            <a:off x="79498" y="2824401"/>
            <a:ext cx="3024399" cy="3968115"/>
          </a:xfrm>
          <a:prstGeom prst="rect">
            <a:avLst/>
          </a:prstGeom>
        </p:spPr>
        <p:txBody>
          <a:bodyPr lIns="0" tIns="0" rIns="0" bIns="0" rtlCol="0" anchor="t">
            <a:spAutoFit/>
          </a:bodyPr>
          <a:lstStyle/>
          <a:p>
            <a:pPr algn="ctr">
              <a:lnSpc>
                <a:spcPts val="7979"/>
              </a:lnSpc>
            </a:pPr>
            <a:r>
              <a:rPr lang="en-US" sz="5999" b="1" spc="101">
                <a:solidFill>
                  <a:srgbClr val="FFFFFF"/>
                </a:solidFill>
                <a:latin typeface="PT Sans Bold"/>
                <a:ea typeface="PT Sans Bold"/>
                <a:cs typeface="PT Sans Bold"/>
                <a:sym typeface="PT Sans Bold"/>
              </a:rPr>
              <a:t>LIÇÃO </a:t>
            </a:r>
          </a:p>
          <a:p>
            <a:pPr algn="ctr">
              <a:lnSpc>
                <a:spcPts val="7979"/>
              </a:lnSpc>
            </a:pPr>
            <a:r>
              <a:rPr lang="en-US" sz="5999" b="1" spc="101">
                <a:solidFill>
                  <a:srgbClr val="FFFFFF"/>
                </a:solidFill>
                <a:latin typeface="PT Sans Bold"/>
                <a:ea typeface="PT Sans Bold"/>
                <a:cs typeface="PT Sans Bold"/>
                <a:sym typeface="PT Sans Bold"/>
              </a:rPr>
              <a:t>BÍBLICA </a:t>
            </a:r>
          </a:p>
          <a:p>
            <a:pPr algn="ctr">
              <a:lnSpc>
                <a:spcPts val="7979"/>
              </a:lnSpc>
            </a:pPr>
            <a:r>
              <a:rPr lang="en-US" sz="5999" b="1" spc="101">
                <a:solidFill>
                  <a:srgbClr val="FFFFFF"/>
                </a:solidFill>
                <a:latin typeface="PT Sans Bold"/>
                <a:ea typeface="PT Sans Bold"/>
                <a:cs typeface="PT Sans Bold"/>
                <a:sym typeface="PT Sans Bold"/>
              </a:rPr>
              <a:t>DESSE </a:t>
            </a:r>
          </a:p>
          <a:p>
            <a:pPr algn="ctr">
              <a:lnSpc>
                <a:spcPts val="7979"/>
              </a:lnSpc>
            </a:pPr>
            <a:r>
              <a:rPr lang="en-US" sz="5999" b="1" spc="101">
                <a:solidFill>
                  <a:srgbClr val="FFFFFF"/>
                </a:solidFill>
                <a:latin typeface="PT Sans Bold"/>
                <a:ea typeface="PT Sans Bold"/>
                <a:cs typeface="PT Sans Bold"/>
                <a:sym typeface="PT Sans Bold"/>
              </a:rPr>
              <a:t>PONTO</a:t>
            </a:r>
          </a:p>
        </p:txBody>
      </p:sp>
      <p:sp>
        <p:nvSpPr>
          <p:cNvPr id="12" name="TextBox 12"/>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145DA0"/>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pt-B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796092" y="0"/>
            <a:ext cx="8746597" cy="12002192"/>
          </a:xfrm>
          <a:custGeom>
            <a:avLst/>
            <a:gdLst/>
            <a:ahLst/>
            <a:cxnLst/>
            <a:rect l="l" t="t" r="r" b="b"/>
            <a:pathLst>
              <a:path w="8746597" h="12002192">
                <a:moveTo>
                  <a:pt x="0" y="0"/>
                </a:moveTo>
                <a:lnTo>
                  <a:pt x="8746597" y="0"/>
                </a:lnTo>
                <a:lnTo>
                  <a:pt x="8746597"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 name="Freeform 3"/>
          <p:cNvSpPr/>
          <p:nvPr/>
        </p:nvSpPr>
        <p:spPr>
          <a:xfrm>
            <a:off x="-11246172" y="0"/>
            <a:ext cx="12626332" cy="10937560"/>
          </a:xfrm>
          <a:custGeom>
            <a:avLst/>
            <a:gdLst/>
            <a:ahLst/>
            <a:cxnLst/>
            <a:rect l="l" t="t" r="r" b="b"/>
            <a:pathLst>
              <a:path w="12626332" h="10937560">
                <a:moveTo>
                  <a:pt x="0" y="0"/>
                </a:moveTo>
                <a:lnTo>
                  <a:pt x="12626332" y="0"/>
                </a:lnTo>
                <a:lnTo>
                  <a:pt x="12626332" y="10937560"/>
                </a:lnTo>
                <a:lnTo>
                  <a:pt x="0" y="10937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BR"/>
          </a:p>
        </p:txBody>
      </p:sp>
      <p:grpSp>
        <p:nvGrpSpPr>
          <p:cNvPr id="4" name="Group 4"/>
          <p:cNvGrpSpPr/>
          <p:nvPr/>
        </p:nvGrpSpPr>
        <p:grpSpPr>
          <a:xfrm rot="5400000">
            <a:off x="8725126" y="711628"/>
            <a:ext cx="887845" cy="19638540"/>
            <a:chOff x="0" y="0"/>
            <a:chExt cx="280317" cy="6200412"/>
          </a:xfrm>
        </p:grpSpPr>
        <p:sp>
          <p:nvSpPr>
            <p:cNvPr id="5" name="Freeform 5"/>
            <p:cNvSpPr/>
            <p:nvPr/>
          </p:nvSpPr>
          <p:spPr>
            <a:xfrm>
              <a:off x="0" y="0"/>
              <a:ext cx="280317" cy="6200412"/>
            </a:xfrm>
            <a:custGeom>
              <a:avLst/>
              <a:gdLst/>
              <a:ahLst/>
              <a:cxnLst/>
              <a:rect l="l" t="t" r="r" b="b"/>
              <a:pathLst>
                <a:path w="280317" h="6200412">
                  <a:moveTo>
                    <a:pt x="0" y="0"/>
                  </a:moveTo>
                  <a:lnTo>
                    <a:pt x="280317" y="0"/>
                  </a:lnTo>
                  <a:lnTo>
                    <a:pt x="280317" y="6200412"/>
                  </a:lnTo>
                  <a:lnTo>
                    <a:pt x="0" y="6200412"/>
                  </a:lnTo>
                  <a:close/>
                </a:path>
              </a:pathLst>
            </a:custGeom>
            <a:solidFill>
              <a:srgbClr val="371A0C"/>
            </a:solidFill>
            <a:ln cap="sq">
              <a:noFill/>
              <a:prstDash val="solid"/>
              <a:miter/>
            </a:ln>
          </p:spPr>
          <p:txBody>
            <a:bodyPr/>
            <a:lstStyle/>
            <a:p>
              <a:endParaRPr lang="pt-BR"/>
            </a:p>
          </p:txBody>
        </p:sp>
        <p:sp>
          <p:nvSpPr>
            <p:cNvPr id="6" name="TextBox 6"/>
            <p:cNvSpPr txBox="1"/>
            <p:nvPr/>
          </p:nvSpPr>
          <p:spPr>
            <a:xfrm>
              <a:off x="0" y="-47625"/>
              <a:ext cx="280317" cy="6248037"/>
            </a:xfrm>
            <a:prstGeom prst="rect">
              <a:avLst/>
            </a:prstGeom>
          </p:spPr>
          <p:txBody>
            <a:bodyPr lIns="50800" tIns="50800" rIns="50800" bIns="50800" rtlCol="0" anchor="ctr"/>
            <a:lstStyle/>
            <a:p>
              <a:pPr algn="ctr">
                <a:lnSpc>
                  <a:spcPts val="2729"/>
                </a:lnSpc>
                <a:spcBef>
                  <a:spcPct val="0"/>
                </a:spcBef>
              </a:pPr>
              <a:endParaRPr/>
            </a:p>
          </p:txBody>
        </p:sp>
      </p:grpSp>
      <p:grpSp>
        <p:nvGrpSpPr>
          <p:cNvPr id="7" name="Group 7"/>
          <p:cNvGrpSpPr/>
          <p:nvPr/>
        </p:nvGrpSpPr>
        <p:grpSpPr>
          <a:xfrm>
            <a:off x="1886970" y="2119105"/>
            <a:ext cx="14140736" cy="6048789"/>
            <a:chOff x="0" y="0"/>
            <a:chExt cx="3724309" cy="1593097"/>
          </a:xfrm>
        </p:grpSpPr>
        <p:sp>
          <p:nvSpPr>
            <p:cNvPr id="8" name="Freeform 8"/>
            <p:cNvSpPr/>
            <p:nvPr/>
          </p:nvSpPr>
          <p:spPr>
            <a:xfrm>
              <a:off x="0" y="0"/>
              <a:ext cx="3724309" cy="1593097"/>
            </a:xfrm>
            <a:custGeom>
              <a:avLst/>
              <a:gdLst/>
              <a:ahLst/>
              <a:cxnLst/>
              <a:rect l="l" t="t" r="r" b="b"/>
              <a:pathLst>
                <a:path w="3724309" h="1593097">
                  <a:moveTo>
                    <a:pt x="23816" y="0"/>
                  </a:moveTo>
                  <a:lnTo>
                    <a:pt x="3700493" y="0"/>
                  </a:lnTo>
                  <a:cubicBezTo>
                    <a:pt x="3713647" y="0"/>
                    <a:pt x="3724309" y="10663"/>
                    <a:pt x="3724309" y="23816"/>
                  </a:cubicBezTo>
                  <a:lnTo>
                    <a:pt x="3724309" y="1569281"/>
                  </a:lnTo>
                  <a:cubicBezTo>
                    <a:pt x="3724309" y="1582434"/>
                    <a:pt x="3713647" y="1593097"/>
                    <a:pt x="3700493" y="1593097"/>
                  </a:cubicBezTo>
                  <a:lnTo>
                    <a:pt x="23816" y="1593097"/>
                  </a:lnTo>
                  <a:cubicBezTo>
                    <a:pt x="10663" y="1593097"/>
                    <a:pt x="0" y="1582434"/>
                    <a:pt x="0" y="1569281"/>
                  </a:cubicBezTo>
                  <a:lnTo>
                    <a:pt x="0" y="23816"/>
                  </a:lnTo>
                  <a:cubicBezTo>
                    <a:pt x="0" y="10663"/>
                    <a:pt x="10663" y="0"/>
                    <a:pt x="23816" y="0"/>
                  </a:cubicBezTo>
                  <a:close/>
                </a:path>
              </a:pathLst>
            </a:custGeom>
            <a:solidFill>
              <a:srgbClr val="F9FAFB"/>
            </a:solidFill>
            <a:ln w="42862" cap="rnd">
              <a:solidFill>
                <a:srgbClr val="56361A"/>
              </a:solidFill>
              <a:prstDash val="solid"/>
              <a:round/>
            </a:ln>
          </p:spPr>
          <p:txBody>
            <a:bodyPr/>
            <a:lstStyle/>
            <a:p>
              <a:endParaRPr lang="pt-BR"/>
            </a:p>
          </p:txBody>
        </p:sp>
        <p:sp>
          <p:nvSpPr>
            <p:cNvPr id="9" name="TextBox 9"/>
            <p:cNvSpPr txBox="1"/>
            <p:nvPr/>
          </p:nvSpPr>
          <p:spPr>
            <a:xfrm>
              <a:off x="0" y="47625"/>
              <a:ext cx="3724309" cy="1545472"/>
            </a:xfrm>
            <a:prstGeom prst="rect">
              <a:avLst/>
            </a:prstGeom>
          </p:spPr>
          <p:txBody>
            <a:bodyPr lIns="33867" tIns="33867" rIns="33867" bIns="33867" rtlCol="0" anchor="ctr"/>
            <a:lstStyle/>
            <a:p>
              <a:pPr algn="ctr">
                <a:lnSpc>
                  <a:spcPts val="2199"/>
                </a:lnSpc>
              </a:pPr>
              <a:endParaRPr/>
            </a:p>
          </p:txBody>
        </p:sp>
      </p:grpSp>
      <p:sp>
        <p:nvSpPr>
          <p:cNvPr id="10" name="TextBox 10"/>
          <p:cNvSpPr txBox="1"/>
          <p:nvPr/>
        </p:nvSpPr>
        <p:spPr>
          <a:xfrm>
            <a:off x="2041949" y="4600290"/>
            <a:ext cx="13830778" cy="1500818"/>
          </a:xfrm>
          <a:prstGeom prst="rect">
            <a:avLst/>
          </a:prstGeom>
        </p:spPr>
        <p:txBody>
          <a:bodyPr lIns="0" tIns="0" rIns="0" bIns="0" rtlCol="0" anchor="t">
            <a:spAutoFit/>
          </a:bodyPr>
          <a:lstStyle/>
          <a:p>
            <a:pPr algn="ctr">
              <a:lnSpc>
                <a:spcPts val="11604"/>
              </a:lnSpc>
            </a:pPr>
            <a:r>
              <a:rPr lang="en-US" sz="10549" b="1" spc="42">
                <a:solidFill>
                  <a:srgbClr val="13030B"/>
                </a:solidFill>
                <a:latin typeface="PT Sans Bold"/>
                <a:ea typeface="PT Sans Bold"/>
                <a:cs typeface="PT Sans Bold"/>
                <a:sym typeface="PT Sans Bold"/>
              </a:rPr>
              <a:t>AUTORIDADE PRÓPRIA. </a:t>
            </a:r>
          </a:p>
        </p:txBody>
      </p:sp>
      <p:sp>
        <p:nvSpPr>
          <p:cNvPr id="11" name="TextBox 11"/>
          <p:cNvSpPr txBox="1"/>
          <p:nvPr/>
        </p:nvSpPr>
        <p:spPr>
          <a:xfrm>
            <a:off x="11426087" y="9714809"/>
            <a:ext cx="6145498" cy="329304"/>
          </a:xfrm>
          <a:prstGeom prst="rect">
            <a:avLst/>
          </a:prstGeom>
        </p:spPr>
        <p:txBody>
          <a:bodyPr lIns="0" tIns="0" rIns="0" bIns="0" rtlCol="0" anchor="t">
            <a:spAutoFit/>
          </a:bodyPr>
          <a:lstStyle/>
          <a:p>
            <a:pPr algn="l">
              <a:lnSpc>
                <a:spcPts val="2540"/>
              </a:lnSpc>
            </a:pPr>
            <a:r>
              <a:rPr lang="en-US" sz="2309" i="1">
                <a:solidFill>
                  <a:srgbClr val="403727"/>
                </a:solidFill>
                <a:latin typeface="PT Sans Italics"/>
                <a:ea typeface="PT Sans Italics"/>
                <a:cs typeface="PT Sans Italics"/>
                <a:sym typeface="PT Sans Italics"/>
              </a:rPr>
              <a:t>EBD COMENTADA ONLINE - PASTOR MÁRIO LUNA</a:t>
            </a:r>
          </a:p>
        </p:txBody>
      </p:sp>
      <p:sp>
        <p:nvSpPr>
          <p:cNvPr id="12" name="Freeform 12"/>
          <p:cNvSpPr/>
          <p:nvPr/>
        </p:nvSpPr>
        <p:spPr>
          <a:xfrm>
            <a:off x="7934356" y="1110411"/>
            <a:ext cx="2045965" cy="2045965"/>
          </a:xfrm>
          <a:custGeom>
            <a:avLst/>
            <a:gdLst/>
            <a:ahLst/>
            <a:cxnLst/>
            <a:rect l="l" t="t" r="r" b="b"/>
            <a:pathLst>
              <a:path w="2045965" h="2045965">
                <a:moveTo>
                  <a:pt x="0" y="0"/>
                </a:moveTo>
                <a:lnTo>
                  <a:pt x="2045964" y="0"/>
                </a:lnTo>
                <a:lnTo>
                  <a:pt x="2045964" y="2045964"/>
                </a:lnTo>
                <a:lnTo>
                  <a:pt x="0" y="204596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pt-B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65353" y="1774031"/>
            <a:ext cx="15293947" cy="6748463"/>
          </a:xfrm>
          <a:prstGeom prst="rect">
            <a:avLst/>
          </a:prstGeom>
        </p:spPr>
        <p:txBody>
          <a:bodyPr lIns="0" tIns="0" rIns="0" bIns="0" rtlCol="0" anchor="t">
            <a:spAutoFit/>
          </a:bodyPr>
          <a:lstStyle/>
          <a:p>
            <a:pPr algn="just">
              <a:lnSpc>
                <a:spcPts val="7199"/>
              </a:lnSpc>
            </a:pPr>
            <a:r>
              <a:rPr lang="en-US" sz="5999">
                <a:solidFill>
                  <a:srgbClr val="000000"/>
                </a:solidFill>
                <a:latin typeface="PT Sans"/>
                <a:ea typeface="PT Sans"/>
                <a:cs typeface="PT Sans"/>
                <a:sym typeface="PT Sans"/>
              </a:rPr>
              <a:t>As ideologias frequentemente reivindicam autoridade total sobre a interpretação que elas fazem da realidade. </a:t>
            </a:r>
          </a:p>
          <a:p>
            <a:pPr algn="just">
              <a:lnSpc>
                <a:spcPts val="3600"/>
              </a:lnSpc>
            </a:pPr>
            <a:endParaRPr lang="en-US" sz="5999">
              <a:solidFill>
                <a:srgbClr val="000000"/>
              </a:solidFill>
              <a:latin typeface="PT Sans"/>
              <a:ea typeface="PT Sans"/>
              <a:cs typeface="PT Sans"/>
              <a:sym typeface="PT Sans"/>
            </a:endParaRPr>
          </a:p>
          <a:p>
            <a:pPr marL="0" lvl="0" indent="0" algn="just">
              <a:lnSpc>
                <a:spcPts val="7199"/>
              </a:lnSpc>
            </a:pPr>
            <a:r>
              <a:rPr lang="en-US" sz="5999">
                <a:solidFill>
                  <a:srgbClr val="145DA0"/>
                </a:solidFill>
                <a:latin typeface="PT Sans"/>
                <a:ea typeface="PT Sans"/>
                <a:cs typeface="PT Sans"/>
                <a:sym typeface="PT Sans"/>
              </a:rPr>
              <a:t>Aqui está um ponto crucial: a ideologia não quer ser apenas uma opinião — ela quer ser norma. Ela reivindica autoridade moral e intelectual.</a:t>
            </a:r>
          </a:p>
        </p:txBody>
      </p:sp>
      <p:sp>
        <p:nvSpPr>
          <p:cNvPr id="3" name="TextBox 3"/>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403727"/>
                </a:solidFill>
                <a:latin typeface="PT Sans Italics"/>
                <a:ea typeface="PT Sans Italics"/>
                <a:cs typeface="PT Sans Italics"/>
                <a:sym typeface="PT Sans Italics"/>
              </a:rPr>
              <a:t>EBD COMENTADA ONLINE - PASTOR MÁRIO LUNA</a:t>
            </a:r>
          </a:p>
        </p:txBody>
      </p:sp>
      <p:sp>
        <p:nvSpPr>
          <p:cNvPr id="4" name="Freeform 4"/>
          <p:cNvSpPr/>
          <p:nvPr/>
        </p:nvSpPr>
        <p:spPr>
          <a:xfrm>
            <a:off x="-7345392" y="-1715192"/>
            <a:ext cx="8746597" cy="12002192"/>
          </a:xfrm>
          <a:custGeom>
            <a:avLst/>
            <a:gdLst/>
            <a:ahLst/>
            <a:cxnLst/>
            <a:rect l="l" t="t" r="r" b="b"/>
            <a:pathLst>
              <a:path w="8746597" h="12002192">
                <a:moveTo>
                  <a:pt x="0" y="0"/>
                </a:moveTo>
                <a:lnTo>
                  <a:pt x="8746598" y="0"/>
                </a:lnTo>
                <a:lnTo>
                  <a:pt x="8746598"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452688"/>
            <a:ext cx="15293947" cy="5391150"/>
          </a:xfrm>
          <a:prstGeom prst="rect">
            <a:avLst/>
          </a:prstGeom>
        </p:spPr>
        <p:txBody>
          <a:bodyPr lIns="0" tIns="0" rIns="0" bIns="0" rtlCol="0" anchor="t">
            <a:spAutoFit/>
          </a:bodyPr>
          <a:lstStyle/>
          <a:p>
            <a:pPr marL="0" lvl="0" indent="0" algn="just">
              <a:lnSpc>
                <a:spcPts val="7199"/>
              </a:lnSpc>
            </a:pPr>
            <a:r>
              <a:rPr lang="en-US" sz="5999">
                <a:solidFill>
                  <a:srgbClr val="000000"/>
                </a:solidFill>
                <a:latin typeface="PT Sans"/>
                <a:ea typeface="PT Sans"/>
                <a:cs typeface="PT Sans"/>
                <a:sym typeface="PT Sans"/>
              </a:rPr>
              <a:t>Elas se apresentam como explicações finais para dimensões da vida, ou seja, propõem regras sobre a moralidade, a política, a economia, o comportamento, a identidade e até a espiritualidade, exigindo lealdade incondicional dos seus adeptos. </a:t>
            </a:r>
          </a:p>
        </p:txBody>
      </p:sp>
      <p:sp>
        <p:nvSpPr>
          <p:cNvPr id="3" name="Freeform 3"/>
          <p:cNvSpPr/>
          <p:nvPr/>
        </p:nvSpPr>
        <p:spPr>
          <a:xfrm>
            <a:off x="16949173" y="0"/>
            <a:ext cx="8746597" cy="12002192"/>
          </a:xfrm>
          <a:custGeom>
            <a:avLst/>
            <a:gdLst/>
            <a:ahLst/>
            <a:cxnLst/>
            <a:rect l="l" t="t" r="r" b="b"/>
            <a:pathLst>
              <a:path w="8746597" h="12002192">
                <a:moveTo>
                  <a:pt x="0" y="0"/>
                </a:moveTo>
                <a:lnTo>
                  <a:pt x="8746597" y="0"/>
                </a:lnTo>
                <a:lnTo>
                  <a:pt x="8746597"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4" name="TextBox 4"/>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403727"/>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655230" y="0"/>
            <a:ext cx="16632770" cy="10287000"/>
          </a:xfrm>
          <a:custGeom>
            <a:avLst/>
            <a:gdLst/>
            <a:ahLst/>
            <a:cxnLst/>
            <a:rect l="l" t="t" r="r" b="b"/>
            <a:pathLst>
              <a:path w="16632770" h="10287000">
                <a:moveTo>
                  <a:pt x="0" y="10287000"/>
                </a:moveTo>
                <a:lnTo>
                  <a:pt x="16632770" y="10287000"/>
                </a:lnTo>
                <a:lnTo>
                  <a:pt x="16632770" y="0"/>
                </a:lnTo>
                <a:lnTo>
                  <a:pt x="0" y="0"/>
                </a:lnTo>
                <a:lnTo>
                  <a:pt x="0" y="10287000"/>
                </a:lnTo>
                <a:close/>
              </a:path>
            </a:pathLst>
          </a:custGeom>
          <a:blipFill>
            <a:blip r:embed="rId2"/>
            <a:stretch>
              <a:fillRect l="-224" t="-30275" b="-31774"/>
            </a:stretch>
          </a:blipFill>
        </p:spPr>
        <p:txBody>
          <a:bodyPr/>
          <a:lstStyle/>
          <a:p>
            <a:endParaRPr lang="pt-BR"/>
          </a:p>
        </p:txBody>
      </p:sp>
      <p:sp>
        <p:nvSpPr>
          <p:cNvPr id="3" name="TextBox 3"/>
          <p:cNvSpPr txBox="1"/>
          <p:nvPr/>
        </p:nvSpPr>
        <p:spPr>
          <a:xfrm>
            <a:off x="2324641" y="3448189"/>
            <a:ext cx="15293947" cy="3590925"/>
          </a:xfrm>
          <a:prstGeom prst="rect">
            <a:avLst/>
          </a:prstGeom>
        </p:spPr>
        <p:txBody>
          <a:bodyPr lIns="0" tIns="0" rIns="0" bIns="0" rtlCol="0" anchor="t">
            <a:spAutoFit/>
          </a:bodyPr>
          <a:lstStyle/>
          <a:p>
            <a:pPr marL="0" lvl="0" indent="0" algn="just">
              <a:lnSpc>
                <a:spcPts val="7199"/>
              </a:lnSpc>
            </a:pPr>
            <a:r>
              <a:rPr lang="en-US" sz="5999">
                <a:solidFill>
                  <a:srgbClr val="145DA0"/>
                </a:solidFill>
                <a:latin typeface="PT Sans"/>
                <a:ea typeface="PT Sans"/>
                <a:cs typeface="PT Sans"/>
                <a:sym typeface="PT Sans"/>
              </a:rPr>
              <a:t>Esse absolutismo transforma a ideologia em uma espécie de “dogma secular”. Ela define o que é certo e errado, substituindo a lei moral divina.</a:t>
            </a:r>
          </a:p>
        </p:txBody>
      </p:sp>
      <p:grpSp>
        <p:nvGrpSpPr>
          <p:cNvPr id="4" name="Group 4"/>
          <p:cNvGrpSpPr/>
          <p:nvPr/>
        </p:nvGrpSpPr>
        <p:grpSpPr>
          <a:xfrm>
            <a:off x="0" y="0"/>
            <a:ext cx="1655230" cy="10287000"/>
            <a:chOff x="0" y="0"/>
            <a:chExt cx="435945" cy="2709333"/>
          </a:xfrm>
        </p:grpSpPr>
        <p:sp>
          <p:nvSpPr>
            <p:cNvPr id="5" name="Freeform 5"/>
            <p:cNvSpPr/>
            <p:nvPr/>
          </p:nvSpPr>
          <p:spPr>
            <a:xfrm>
              <a:off x="0" y="0"/>
              <a:ext cx="435945" cy="2709333"/>
            </a:xfrm>
            <a:custGeom>
              <a:avLst/>
              <a:gdLst/>
              <a:ahLst/>
              <a:cxnLst/>
              <a:rect l="l" t="t" r="r" b="b"/>
              <a:pathLst>
                <a:path w="435945" h="2709333">
                  <a:moveTo>
                    <a:pt x="0" y="0"/>
                  </a:moveTo>
                  <a:lnTo>
                    <a:pt x="435945" y="0"/>
                  </a:lnTo>
                  <a:lnTo>
                    <a:pt x="435945" y="2709333"/>
                  </a:lnTo>
                  <a:lnTo>
                    <a:pt x="0" y="2709333"/>
                  </a:lnTo>
                  <a:close/>
                </a:path>
              </a:pathLst>
            </a:custGeom>
            <a:solidFill>
              <a:srgbClr val="145DA0"/>
            </a:solidFill>
          </p:spPr>
          <p:txBody>
            <a:bodyPr/>
            <a:lstStyle/>
            <a:p>
              <a:endParaRPr lang="pt-BR"/>
            </a:p>
          </p:txBody>
        </p:sp>
        <p:sp>
          <p:nvSpPr>
            <p:cNvPr id="6" name="TextBox 6"/>
            <p:cNvSpPr txBox="1"/>
            <p:nvPr/>
          </p:nvSpPr>
          <p:spPr>
            <a:xfrm>
              <a:off x="0" y="19050"/>
              <a:ext cx="435945" cy="2690283"/>
            </a:xfrm>
            <a:prstGeom prst="rect">
              <a:avLst/>
            </a:prstGeom>
          </p:spPr>
          <p:txBody>
            <a:bodyPr lIns="50800" tIns="50800" rIns="50800" bIns="50800" rtlCol="0" anchor="ctr"/>
            <a:lstStyle/>
            <a:p>
              <a:pPr algn="ctr">
                <a:lnSpc>
                  <a:spcPts val="2227"/>
                </a:lnSpc>
              </a:pPr>
              <a:endParaRPr/>
            </a:p>
          </p:txBody>
        </p:sp>
      </p:grpSp>
      <p:sp>
        <p:nvSpPr>
          <p:cNvPr id="7" name="TextBox 7"/>
          <p:cNvSpPr txBox="1"/>
          <p:nvPr/>
        </p:nvSpPr>
        <p:spPr>
          <a:xfrm>
            <a:off x="136451" y="86817"/>
            <a:ext cx="1382328" cy="10113645"/>
          </a:xfrm>
          <a:prstGeom prst="rect">
            <a:avLst/>
          </a:prstGeom>
        </p:spPr>
        <p:txBody>
          <a:bodyPr lIns="0" tIns="0" rIns="0" bIns="0" rtlCol="0" anchor="t">
            <a:spAutoFit/>
          </a:bodyPr>
          <a:lstStyle/>
          <a:p>
            <a:pPr algn="ctr">
              <a:lnSpc>
                <a:spcPts val="8039"/>
              </a:lnSpc>
            </a:pPr>
            <a:r>
              <a:rPr lang="en-US" sz="5999" b="1" spc="101">
                <a:solidFill>
                  <a:srgbClr val="FFFFFF"/>
                </a:solidFill>
                <a:latin typeface="Open Sans Bold"/>
                <a:ea typeface="Open Sans Bold"/>
                <a:cs typeface="Open Sans Bold"/>
                <a:sym typeface="Open Sans Bold"/>
              </a:rPr>
              <a:t>C</a:t>
            </a:r>
          </a:p>
          <a:p>
            <a:pPr algn="ctr">
              <a:lnSpc>
                <a:spcPts val="8039"/>
              </a:lnSpc>
            </a:pPr>
            <a:r>
              <a:rPr lang="en-US" sz="5999" b="1" spc="101">
                <a:solidFill>
                  <a:srgbClr val="FFFFFF"/>
                </a:solidFill>
                <a:latin typeface="Open Sans Bold"/>
                <a:ea typeface="Open Sans Bold"/>
                <a:cs typeface="Open Sans Bold"/>
                <a:sym typeface="Open Sans Bold"/>
              </a:rPr>
              <a:t>O</a:t>
            </a:r>
          </a:p>
          <a:p>
            <a:pPr algn="ctr">
              <a:lnSpc>
                <a:spcPts val="8039"/>
              </a:lnSpc>
            </a:pPr>
            <a:r>
              <a:rPr lang="en-US" sz="5999" b="1" spc="101">
                <a:solidFill>
                  <a:srgbClr val="FFFFFF"/>
                </a:solidFill>
                <a:latin typeface="Open Sans Bold"/>
                <a:ea typeface="Open Sans Bold"/>
                <a:cs typeface="Open Sans Bold"/>
                <a:sym typeface="Open Sans Bold"/>
              </a:rPr>
              <a:t>M</a:t>
            </a:r>
          </a:p>
          <a:p>
            <a:pPr algn="ctr">
              <a:lnSpc>
                <a:spcPts val="8039"/>
              </a:lnSpc>
            </a:pPr>
            <a:r>
              <a:rPr lang="en-US" sz="5999" b="1" spc="101">
                <a:solidFill>
                  <a:srgbClr val="FFFFFF"/>
                </a:solidFill>
                <a:latin typeface="Open Sans Bold"/>
                <a:ea typeface="Open Sans Bold"/>
                <a:cs typeface="Open Sans Bold"/>
                <a:sym typeface="Open Sans Bold"/>
              </a:rPr>
              <a:t>E</a:t>
            </a:r>
          </a:p>
          <a:p>
            <a:pPr algn="ctr">
              <a:lnSpc>
                <a:spcPts val="8039"/>
              </a:lnSpc>
            </a:pPr>
            <a:r>
              <a:rPr lang="en-US" sz="5999" b="1" spc="101">
                <a:solidFill>
                  <a:srgbClr val="FFFFFF"/>
                </a:solidFill>
                <a:latin typeface="Open Sans Bold"/>
                <a:ea typeface="Open Sans Bold"/>
                <a:cs typeface="Open Sans Bold"/>
                <a:sym typeface="Open Sans Bold"/>
              </a:rPr>
              <a:t>N</a:t>
            </a:r>
          </a:p>
          <a:p>
            <a:pPr algn="ctr">
              <a:lnSpc>
                <a:spcPts val="8039"/>
              </a:lnSpc>
            </a:pPr>
            <a:r>
              <a:rPr lang="en-US" sz="5999" b="1" spc="101">
                <a:solidFill>
                  <a:srgbClr val="FFFFFF"/>
                </a:solidFill>
                <a:latin typeface="Open Sans Bold"/>
                <a:ea typeface="Open Sans Bold"/>
                <a:cs typeface="Open Sans Bold"/>
                <a:sym typeface="Open Sans Bold"/>
              </a:rPr>
              <a:t>T</a:t>
            </a:r>
          </a:p>
          <a:p>
            <a:pPr algn="ctr">
              <a:lnSpc>
                <a:spcPts val="8039"/>
              </a:lnSpc>
            </a:pPr>
            <a:r>
              <a:rPr lang="en-US" sz="5999" b="1" spc="101">
                <a:solidFill>
                  <a:srgbClr val="FFFFFF"/>
                </a:solidFill>
                <a:latin typeface="Open Sans Bold"/>
                <a:ea typeface="Open Sans Bold"/>
                <a:cs typeface="Open Sans Bold"/>
                <a:sym typeface="Open Sans Bold"/>
              </a:rPr>
              <a:t>Á</a:t>
            </a:r>
          </a:p>
          <a:p>
            <a:pPr algn="ctr">
              <a:lnSpc>
                <a:spcPts val="8039"/>
              </a:lnSpc>
            </a:pPr>
            <a:r>
              <a:rPr lang="en-US" sz="5999" b="1" spc="101">
                <a:solidFill>
                  <a:srgbClr val="FFFFFF"/>
                </a:solidFill>
                <a:latin typeface="Open Sans Bold"/>
                <a:ea typeface="Open Sans Bold"/>
                <a:cs typeface="Open Sans Bold"/>
                <a:sym typeface="Open Sans Bold"/>
              </a:rPr>
              <a:t>R</a:t>
            </a:r>
          </a:p>
          <a:p>
            <a:pPr algn="ctr">
              <a:lnSpc>
                <a:spcPts val="8039"/>
              </a:lnSpc>
            </a:pPr>
            <a:r>
              <a:rPr lang="en-US" sz="5999" b="1" spc="101">
                <a:solidFill>
                  <a:srgbClr val="FFFFFF"/>
                </a:solidFill>
                <a:latin typeface="Open Sans Bold"/>
                <a:ea typeface="Open Sans Bold"/>
                <a:cs typeface="Open Sans Bold"/>
                <a:sym typeface="Open Sans Bold"/>
              </a:rPr>
              <a:t>I</a:t>
            </a:r>
          </a:p>
          <a:p>
            <a:pPr algn="ctr">
              <a:lnSpc>
                <a:spcPts val="8039"/>
              </a:lnSpc>
            </a:pPr>
            <a:r>
              <a:rPr lang="en-US" sz="5999" b="1" spc="101">
                <a:solidFill>
                  <a:srgbClr val="FFFFFF"/>
                </a:solidFill>
                <a:latin typeface="Open Sans Bold"/>
                <a:ea typeface="Open Sans Bold"/>
                <a:cs typeface="Open Sans Bold"/>
                <a:sym typeface="Open Sans Bold"/>
              </a:rPr>
              <a:t>O</a:t>
            </a:r>
          </a:p>
        </p:txBody>
      </p:sp>
      <p:sp>
        <p:nvSpPr>
          <p:cNvPr id="8" name="TextBox 8"/>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145DA0"/>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65353" y="2002631"/>
            <a:ext cx="15293947" cy="6291263"/>
          </a:xfrm>
          <a:prstGeom prst="rect">
            <a:avLst/>
          </a:prstGeom>
        </p:spPr>
        <p:txBody>
          <a:bodyPr lIns="0" tIns="0" rIns="0" bIns="0" rtlCol="0" anchor="t">
            <a:spAutoFit/>
          </a:bodyPr>
          <a:lstStyle/>
          <a:p>
            <a:pPr marL="0" lvl="0" indent="0" algn="just">
              <a:lnSpc>
                <a:spcPts val="7199"/>
              </a:lnSpc>
            </a:pPr>
            <a:r>
              <a:rPr lang="en-US" sz="5999">
                <a:solidFill>
                  <a:srgbClr val="000000"/>
                </a:solidFill>
                <a:latin typeface="PT Sans"/>
                <a:ea typeface="PT Sans"/>
                <a:cs typeface="PT Sans"/>
                <a:sym typeface="PT Sans"/>
              </a:rPr>
              <a:t>A questão é que, ao fazer isso, elas competem diretamente com a autoridade das Escrituras, deslocando Deus do centro da existência humana. Esse tipo de absolutismo ideológico transforma a ideologia numa “religião secular”, que passa a regular até mesmo os aspectos espirituais da vida. </a:t>
            </a:r>
          </a:p>
        </p:txBody>
      </p:sp>
      <p:sp>
        <p:nvSpPr>
          <p:cNvPr id="3" name="TextBox 3"/>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403727"/>
                </a:solidFill>
                <a:latin typeface="PT Sans Italics"/>
                <a:ea typeface="PT Sans Italics"/>
                <a:cs typeface="PT Sans Italics"/>
                <a:sym typeface="PT Sans Italics"/>
              </a:rPr>
              <a:t>EBD COMENTADA ONLINE - PASTOR MÁRIO LUNA</a:t>
            </a:r>
          </a:p>
        </p:txBody>
      </p:sp>
      <p:sp>
        <p:nvSpPr>
          <p:cNvPr id="4" name="Freeform 4"/>
          <p:cNvSpPr/>
          <p:nvPr/>
        </p:nvSpPr>
        <p:spPr>
          <a:xfrm>
            <a:off x="-7345392" y="-1715192"/>
            <a:ext cx="8746597" cy="12002192"/>
          </a:xfrm>
          <a:custGeom>
            <a:avLst/>
            <a:gdLst/>
            <a:ahLst/>
            <a:cxnLst/>
            <a:rect l="l" t="t" r="r" b="b"/>
            <a:pathLst>
              <a:path w="8746597" h="12002192">
                <a:moveTo>
                  <a:pt x="0" y="0"/>
                </a:moveTo>
                <a:lnTo>
                  <a:pt x="8746598" y="0"/>
                </a:lnTo>
                <a:lnTo>
                  <a:pt x="8746598"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452687"/>
            <a:ext cx="15293947" cy="5391150"/>
          </a:xfrm>
          <a:prstGeom prst="rect">
            <a:avLst/>
          </a:prstGeom>
        </p:spPr>
        <p:txBody>
          <a:bodyPr lIns="0" tIns="0" rIns="0" bIns="0" rtlCol="0" anchor="t">
            <a:spAutoFit/>
          </a:bodyPr>
          <a:lstStyle/>
          <a:p>
            <a:pPr marL="0" lvl="0" indent="0" algn="just">
              <a:lnSpc>
                <a:spcPts val="7199"/>
              </a:lnSpc>
            </a:pPr>
            <a:r>
              <a:rPr lang="en-US" sz="5999">
                <a:solidFill>
                  <a:srgbClr val="000000"/>
                </a:solidFill>
                <a:latin typeface="PT Sans"/>
                <a:ea typeface="PT Sans"/>
                <a:cs typeface="PT Sans"/>
                <a:sym typeface="PT Sans"/>
              </a:rPr>
              <a:t>Um exemplo disso são as ideologias de gênero, o marxismo, o relativismo ou o humanismo que não apenas explicam o mundo segundo sua ótica, mas também impõem normas e valores que confrontam e se chocam com os princípios bíblicos. </a:t>
            </a:r>
          </a:p>
        </p:txBody>
      </p:sp>
      <p:sp>
        <p:nvSpPr>
          <p:cNvPr id="3" name="Freeform 3"/>
          <p:cNvSpPr/>
          <p:nvPr/>
        </p:nvSpPr>
        <p:spPr>
          <a:xfrm>
            <a:off x="16949173" y="0"/>
            <a:ext cx="8746597" cy="12002192"/>
          </a:xfrm>
          <a:custGeom>
            <a:avLst/>
            <a:gdLst/>
            <a:ahLst/>
            <a:cxnLst/>
            <a:rect l="l" t="t" r="r" b="b"/>
            <a:pathLst>
              <a:path w="8746597" h="12002192">
                <a:moveTo>
                  <a:pt x="0" y="0"/>
                </a:moveTo>
                <a:lnTo>
                  <a:pt x="8746597" y="0"/>
                </a:lnTo>
                <a:lnTo>
                  <a:pt x="8746597"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4" name="TextBox 4"/>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403727"/>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65353" y="2902744"/>
            <a:ext cx="15293947" cy="4491037"/>
          </a:xfrm>
          <a:prstGeom prst="rect">
            <a:avLst/>
          </a:prstGeom>
        </p:spPr>
        <p:txBody>
          <a:bodyPr lIns="0" tIns="0" rIns="0" bIns="0" rtlCol="0" anchor="t">
            <a:spAutoFit/>
          </a:bodyPr>
          <a:lstStyle/>
          <a:p>
            <a:pPr marL="0" lvl="0" indent="0" algn="just">
              <a:lnSpc>
                <a:spcPts val="7199"/>
              </a:lnSpc>
            </a:pPr>
            <a:r>
              <a:rPr lang="en-US" sz="5999">
                <a:solidFill>
                  <a:srgbClr val="000000"/>
                </a:solidFill>
                <a:latin typeface="PT Sans"/>
                <a:ea typeface="PT Sans"/>
                <a:cs typeface="PT Sans"/>
                <a:sym typeface="PT Sans"/>
              </a:rPr>
              <a:t>Essas ideologias querem definir o que é certo e errado, e rejeitam completamente os princípios bíblicos. Por isso devem ser consideradas loucura da sabedoria humana     (1 Co 1.20,21). </a:t>
            </a:r>
          </a:p>
        </p:txBody>
      </p:sp>
      <p:sp>
        <p:nvSpPr>
          <p:cNvPr id="3" name="TextBox 3"/>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403727"/>
                </a:solidFill>
                <a:latin typeface="PT Sans Italics"/>
                <a:ea typeface="PT Sans Italics"/>
                <a:cs typeface="PT Sans Italics"/>
                <a:sym typeface="PT Sans Italics"/>
              </a:rPr>
              <a:t>EBD COMENTADA ONLINE - PASTOR MÁRIO LUNA</a:t>
            </a:r>
          </a:p>
        </p:txBody>
      </p:sp>
      <p:sp>
        <p:nvSpPr>
          <p:cNvPr id="4" name="Freeform 4"/>
          <p:cNvSpPr/>
          <p:nvPr/>
        </p:nvSpPr>
        <p:spPr>
          <a:xfrm>
            <a:off x="-7345392" y="-1715192"/>
            <a:ext cx="8746597" cy="12002192"/>
          </a:xfrm>
          <a:custGeom>
            <a:avLst/>
            <a:gdLst/>
            <a:ahLst/>
            <a:cxnLst/>
            <a:rect l="l" t="t" r="r" b="b"/>
            <a:pathLst>
              <a:path w="8746597" h="12002192">
                <a:moveTo>
                  <a:pt x="0" y="0"/>
                </a:moveTo>
                <a:lnTo>
                  <a:pt x="8746598" y="0"/>
                </a:lnTo>
                <a:lnTo>
                  <a:pt x="8746598"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655230" y="0"/>
            <a:ext cx="16632770" cy="10287000"/>
          </a:xfrm>
          <a:custGeom>
            <a:avLst/>
            <a:gdLst/>
            <a:ahLst/>
            <a:cxnLst/>
            <a:rect l="l" t="t" r="r" b="b"/>
            <a:pathLst>
              <a:path w="16632770" h="10287000">
                <a:moveTo>
                  <a:pt x="0" y="10287000"/>
                </a:moveTo>
                <a:lnTo>
                  <a:pt x="16632770" y="10287000"/>
                </a:lnTo>
                <a:lnTo>
                  <a:pt x="16632770" y="0"/>
                </a:lnTo>
                <a:lnTo>
                  <a:pt x="0" y="0"/>
                </a:lnTo>
                <a:lnTo>
                  <a:pt x="0" y="10287000"/>
                </a:lnTo>
                <a:close/>
              </a:path>
            </a:pathLst>
          </a:custGeom>
          <a:blipFill>
            <a:blip r:embed="rId2"/>
            <a:stretch>
              <a:fillRect l="-224" t="-30275" b="-31774"/>
            </a:stretch>
          </a:blipFill>
        </p:spPr>
        <p:txBody>
          <a:bodyPr/>
          <a:lstStyle/>
          <a:p>
            <a:endParaRPr lang="pt-BR"/>
          </a:p>
        </p:txBody>
      </p:sp>
      <p:sp>
        <p:nvSpPr>
          <p:cNvPr id="3" name="TextBox 3"/>
          <p:cNvSpPr txBox="1"/>
          <p:nvPr/>
        </p:nvSpPr>
        <p:spPr>
          <a:xfrm>
            <a:off x="2324641" y="1688306"/>
            <a:ext cx="15293947" cy="6748463"/>
          </a:xfrm>
          <a:prstGeom prst="rect">
            <a:avLst/>
          </a:prstGeom>
        </p:spPr>
        <p:txBody>
          <a:bodyPr lIns="0" tIns="0" rIns="0" bIns="0" rtlCol="0" anchor="t">
            <a:spAutoFit/>
          </a:bodyPr>
          <a:lstStyle/>
          <a:p>
            <a:pPr algn="just">
              <a:lnSpc>
                <a:spcPts val="7199"/>
              </a:lnSpc>
            </a:pPr>
            <a:r>
              <a:rPr lang="en-US" sz="5999">
                <a:solidFill>
                  <a:srgbClr val="145DA0"/>
                </a:solidFill>
                <a:latin typeface="PT Sans"/>
                <a:ea typeface="PT Sans"/>
                <a:cs typeface="PT Sans"/>
                <a:sym typeface="PT Sans"/>
              </a:rPr>
              <a:t>1 Coríntios 1.20-21 mostra que a sabedoria do mundo não conheceu a Deus. Quando o homem se coloca como árbitro final, ele usurpa o lugar que pertence ao Criador.</a:t>
            </a:r>
          </a:p>
          <a:p>
            <a:pPr algn="just">
              <a:lnSpc>
                <a:spcPts val="3600"/>
              </a:lnSpc>
            </a:pPr>
            <a:endParaRPr lang="en-US" sz="5999">
              <a:solidFill>
                <a:srgbClr val="145DA0"/>
              </a:solidFill>
              <a:latin typeface="PT Sans"/>
              <a:ea typeface="PT Sans"/>
              <a:cs typeface="PT Sans"/>
              <a:sym typeface="PT Sans"/>
            </a:endParaRPr>
          </a:p>
          <a:p>
            <a:pPr marL="0" lvl="0" indent="0" algn="just">
              <a:lnSpc>
                <a:spcPts val="7199"/>
              </a:lnSpc>
            </a:pPr>
            <a:r>
              <a:rPr lang="en-US" sz="5999">
                <a:solidFill>
                  <a:srgbClr val="000000"/>
                </a:solidFill>
                <a:latin typeface="PT Sans"/>
                <a:ea typeface="PT Sans"/>
                <a:cs typeface="PT Sans"/>
                <a:sym typeface="PT Sans"/>
              </a:rPr>
              <a:t>Devemos nos posicionar contra elas (Ef 4.14) e ter cuidado com a chamada “falsa ciência”              (1 Tm 6.20).</a:t>
            </a:r>
          </a:p>
        </p:txBody>
      </p:sp>
      <p:grpSp>
        <p:nvGrpSpPr>
          <p:cNvPr id="4" name="Group 4"/>
          <p:cNvGrpSpPr/>
          <p:nvPr/>
        </p:nvGrpSpPr>
        <p:grpSpPr>
          <a:xfrm>
            <a:off x="0" y="0"/>
            <a:ext cx="1655230" cy="10287000"/>
            <a:chOff x="0" y="0"/>
            <a:chExt cx="435945" cy="2709333"/>
          </a:xfrm>
        </p:grpSpPr>
        <p:sp>
          <p:nvSpPr>
            <p:cNvPr id="5" name="Freeform 5"/>
            <p:cNvSpPr/>
            <p:nvPr/>
          </p:nvSpPr>
          <p:spPr>
            <a:xfrm>
              <a:off x="0" y="0"/>
              <a:ext cx="435945" cy="2709333"/>
            </a:xfrm>
            <a:custGeom>
              <a:avLst/>
              <a:gdLst/>
              <a:ahLst/>
              <a:cxnLst/>
              <a:rect l="l" t="t" r="r" b="b"/>
              <a:pathLst>
                <a:path w="435945" h="2709333">
                  <a:moveTo>
                    <a:pt x="0" y="0"/>
                  </a:moveTo>
                  <a:lnTo>
                    <a:pt x="435945" y="0"/>
                  </a:lnTo>
                  <a:lnTo>
                    <a:pt x="435945" y="2709333"/>
                  </a:lnTo>
                  <a:lnTo>
                    <a:pt x="0" y="2709333"/>
                  </a:lnTo>
                  <a:close/>
                </a:path>
              </a:pathLst>
            </a:custGeom>
            <a:solidFill>
              <a:srgbClr val="145DA0"/>
            </a:solidFill>
          </p:spPr>
          <p:txBody>
            <a:bodyPr/>
            <a:lstStyle/>
            <a:p>
              <a:endParaRPr lang="pt-BR"/>
            </a:p>
          </p:txBody>
        </p:sp>
        <p:sp>
          <p:nvSpPr>
            <p:cNvPr id="6" name="TextBox 6"/>
            <p:cNvSpPr txBox="1"/>
            <p:nvPr/>
          </p:nvSpPr>
          <p:spPr>
            <a:xfrm>
              <a:off x="0" y="19050"/>
              <a:ext cx="435945" cy="2690283"/>
            </a:xfrm>
            <a:prstGeom prst="rect">
              <a:avLst/>
            </a:prstGeom>
          </p:spPr>
          <p:txBody>
            <a:bodyPr lIns="50800" tIns="50800" rIns="50800" bIns="50800" rtlCol="0" anchor="ctr"/>
            <a:lstStyle/>
            <a:p>
              <a:pPr algn="ctr">
                <a:lnSpc>
                  <a:spcPts val="2227"/>
                </a:lnSpc>
              </a:pPr>
              <a:endParaRPr/>
            </a:p>
          </p:txBody>
        </p:sp>
      </p:grpSp>
      <p:sp>
        <p:nvSpPr>
          <p:cNvPr id="7" name="TextBox 7"/>
          <p:cNvSpPr txBox="1"/>
          <p:nvPr/>
        </p:nvSpPr>
        <p:spPr>
          <a:xfrm>
            <a:off x="136451" y="86817"/>
            <a:ext cx="1382328" cy="10113645"/>
          </a:xfrm>
          <a:prstGeom prst="rect">
            <a:avLst/>
          </a:prstGeom>
        </p:spPr>
        <p:txBody>
          <a:bodyPr lIns="0" tIns="0" rIns="0" bIns="0" rtlCol="0" anchor="t">
            <a:spAutoFit/>
          </a:bodyPr>
          <a:lstStyle/>
          <a:p>
            <a:pPr algn="ctr">
              <a:lnSpc>
                <a:spcPts val="8039"/>
              </a:lnSpc>
            </a:pPr>
            <a:r>
              <a:rPr lang="en-US" sz="5999" b="1" spc="101">
                <a:solidFill>
                  <a:srgbClr val="FFFFFF"/>
                </a:solidFill>
                <a:latin typeface="Open Sans Bold"/>
                <a:ea typeface="Open Sans Bold"/>
                <a:cs typeface="Open Sans Bold"/>
                <a:sym typeface="Open Sans Bold"/>
              </a:rPr>
              <a:t>C</a:t>
            </a:r>
          </a:p>
          <a:p>
            <a:pPr algn="ctr">
              <a:lnSpc>
                <a:spcPts val="8039"/>
              </a:lnSpc>
            </a:pPr>
            <a:r>
              <a:rPr lang="en-US" sz="5999" b="1" spc="101">
                <a:solidFill>
                  <a:srgbClr val="FFFFFF"/>
                </a:solidFill>
                <a:latin typeface="Open Sans Bold"/>
                <a:ea typeface="Open Sans Bold"/>
                <a:cs typeface="Open Sans Bold"/>
                <a:sym typeface="Open Sans Bold"/>
              </a:rPr>
              <a:t>O</a:t>
            </a:r>
          </a:p>
          <a:p>
            <a:pPr algn="ctr">
              <a:lnSpc>
                <a:spcPts val="8039"/>
              </a:lnSpc>
            </a:pPr>
            <a:r>
              <a:rPr lang="en-US" sz="5999" b="1" spc="101">
                <a:solidFill>
                  <a:srgbClr val="FFFFFF"/>
                </a:solidFill>
                <a:latin typeface="Open Sans Bold"/>
                <a:ea typeface="Open Sans Bold"/>
                <a:cs typeface="Open Sans Bold"/>
                <a:sym typeface="Open Sans Bold"/>
              </a:rPr>
              <a:t>M</a:t>
            </a:r>
          </a:p>
          <a:p>
            <a:pPr algn="ctr">
              <a:lnSpc>
                <a:spcPts val="8039"/>
              </a:lnSpc>
            </a:pPr>
            <a:r>
              <a:rPr lang="en-US" sz="5999" b="1" spc="101">
                <a:solidFill>
                  <a:srgbClr val="FFFFFF"/>
                </a:solidFill>
                <a:latin typeface="Open Sans Bold"/>
                <a:ea typeface="Open Sans Bold"/>
                <a:cs typeface="Open Sans Bold"/>
                <a:sym typeface="Open Sans Bold"/>
              </a:rPr>
              <a:t>E</a:t>
            </a:r>
          </a:p>
          <a:p>
            <a:pPr algn="ctr">
              <a:lnSpc>
                <a:spcPts val="8039"/>
              </a:lnSpc>
            </a:pPr>
            <a:r>
              <a:rPr lang="en-US" sz="5999" b="1" spc="101">
                <a:solidFill>
                  <a:srgbClr val="FFFFFF"/>
                </a:solidFill>
                <a:latin typeface="Open Sans Bold"/>
                <a:ea typeface="Open Sans Bold"/>
                <a:cs typeface="Open Sans Bold"/>
                <a:sym typeface="Open Sans Bold"/>
              </a:rPr>
              <a:t>N</a:t>
            </a:r>
          </a:p>
          <a:p>
            <a:pPr algn="ctr">
              <a:lnSpc>
                <a:spcPts val="8039"/>
              </a:lnSpc>
            </a:pPr>
            <a:r>
              <a:rPr lang="en-US" sz="5999" b="1" spc="101">
                <a:solidFill>
                  <a:srgbClr val="FFFFFF"/>
                </a:solidFill>
                <a:latin typeface="Open Sans Bold"/>
                <a:ea typeface="Open Sans Bold"/>
                <a:cs typeface="Open Sans Bold"/>
                <a:sym typeface="Open Sans Bold"/>
              </a:rPr>
              <a:t>T</a:t>
            </a:r>
          </a:p>
          <a:p>
            <a:pPr algn="ctr">
              <a:lnSpc>
                <a:spcPts val="8039"/>
              </a:lnSpc>
            </a:pPr>
            <a:r>
              <a:rPr lang="en-US" sz="5999" b="1" spc="101">
                <a:solidFill>
                  <a:srgbClr val="FFFFFF"/>
                </a:solidFill>
                <a:latin typeface="Open Sans Bold"/>
                <a:ea typeface="Open Sans Bold"/>
                <a:cs typeface="Open Sans Bold"/>
                <a:sym typeface="Open Sans Bold"/>
              </a:rPr>
              <a:t>Á</a:t>
            </a:r>
          </a:p>
          <a:p>
            <a:pPr algn="ctr">
              <a:lnSpc>
                <a:spcPts val="8039"/>
              </a:lnSpc>
            </a:pPr>
            <a:r>
              <a:rPr lang="en-US" sz="5999" b="1" spc="101">
                <a:solidFill>
                  <a:srgbClr val="FFFFFF"/>
                </a:solidFill>
                <a:latin typeface="Open Sans Bold"/>
                <a:ea typeface="Open Sans Bold"/>
                <a:cs typeface="Open Sans Bold"/>
                <a:sym typeface="Open Sans Bold"/>
              </a:rPr>
              <a:t>R</a:t>
            </a:r>
          </a:p>
          <a:p>
            <a:pPr algn="ctr">
              <a:lnSpc>
                <a:spcPts val="8039"/>
              </a:lnSpc>
            </a:pPr>
            <a:r>
              <a:rPr lang="en-US" sz="5999" b="1" spc="101">
                <a:solidFill>
                  <a:srgbClr val="FFFFFF"/>
                </a:solidFill>
                <a:latin typeface="Open Sans Bold"/>
                <a:ea typeface="Open Sans Bold"/>
                <a:cs typeface="Open Sans Bold"/>
                <a:sym typeface="Open Sans Bold"/>
              </a:rPr>
              <a:t>I</a:t>
            </a:r>
          </a:p>
          <a:p>
            <a:pPr algn="ctr">
              <a:lnSpc>
                <a:spcPts val="8039"/>
              </a:lnSpc>
            </a:pPr>
            <a:r>
              <a:rPr lang="en-US" sz="5999" b="1" spc="101">
                <a:solidFill>
                  <a:srgbClr val="FFFFFF"/>
                </a:solidFill>
                <a:latin typeface="Open Sans Bold"/>
                <a:ea typeface="Open Sans Bold"/>
                <a:cs typeface="Open Sans Bold"/>
                <a:sym typeface="Open Sans Bold"/>
              </a:rPr>
              <a:t>O</a:t>
            </a:r>
          </a:p>
        </p:txBody>
      </p:sp>
      <p:sp>
        <p:nvSpPr>
          <p:cNvPr id="8" name="TextBox 8"/>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145DA0"/>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655230" y="0"/>
            <a:ext cx="16632770" cy="10287000"/>
          </a:xfrm>
          <a:custGeom>
            <a:avLst/>
            <a:gdLst/>
            <a:ahLst/>
            <a:cxnLst/>
            <a:rect l="l" t="t" r="r" b="b"/>
            <a:pathLst>
              <a:path w="16632770" h="10287000">
                <a:moveTo>
                  <a:pt x="0" y="10287000"/>
                </a:moveTo>
                <a:lnTo>
                  <a:pt x="16632770" y="10287000"/>
                </a:lnTo>
                <a:lnTo>
                  <a:pt x="16632770" y="0"/>
                </a:lnTo>
                <a:lnTo>
                  <a:pt x="0" y="0"/>
                </a:lnTo>
                <a:lnTo>
                  <a:pt x="0" y="10287000"/>
                </a:lnTo>
                <a:close/>
              </a:path>
            </a:pathLst>
          </a:custGeom>
          <a:blipFill>
            <a:blip r:embed="rId2"/>
            <a:stretch>
              <a:fillRect l="-224" t="-30275" b="-31774"/>
            </a:stretch>
          </a:blipFill>
        </p:spPr>
        <p:txBody>
          <a:bodyPr/>
          <a:lstStyle/>
          <a:p>
            <a:endParaRPr lang="pt-BR"/>
          </a:p>
        </p:txBody>
      </p:sp>
      <p:sp>
        <p:nvSpPr>
          <p:cNvPr id="3" name="TextBox 3"/>
          <p:cNvSpPr txBox="1"/>
          <p:nvPr/>
        </p:nvSpPr>
        <p:spPr>
          <a:xfrm>
            <a:off x="2324641" y="883583"/>
            <a:ext cx="15293947" cy="8548687"/>
          </a:xfrm>
          <a:prstGeom prst="rect">
            <a:avLst/>
          </a:prstGeom>
        </p:spPr>
        <p:txBody>
          <a:bodyPr lIns="0" tIns="0" rIns="0" bIns="0" rtlCol="0" anchor="t">
            <a:spAutoFit/>
          </a:bodyPr>
          <a:lstStyle/>
          <a:p>
            <a:pPr algn="just">
              <a:lnSpc>
                <a:spcPts val="7199"/>
              </a:lnSpc>
            </a:pPr>
            <a:r>
              <a:rPr lang="en-US" sz="5999">
                <a:solidFill>
                  <a:srgbClr val="145DA0"/>
                </a:solidFill>
                <a:latin typeface="PT Sans"/>
                <a:ea typeface="PT Sans"/>
                <a:cs typeface="PT Sans"/>
                <a:sym typeface="PT Sans"/>
              </a:rPr>
              <a:t>Efésios 4.14 alerta contra sermos levados por “todo vento de doutrina”. A expressão indica instabilidade doutrinária. Ideologias agem como ventos que empurram a fé para fora do eixo.</a:t>
            </a:r>
          </a:p>
          <a:p>
            <a:pPr algn="just">
              <a:lnSpc>
                <a:spcPts val="3600"/>
              </a:lnSpc>
            </a:pPr>
            <a:endParaRPr lang="en-US" sz="5999">
              <a:solidFill>
                <a:srgbClr val="145DA0"/>
              </a:solidFill>
              <a:latin typeface="PT Sans"/>
              <a:ea typeface="PT Sans"/>
              <a:cs typeface="PT Sans"/>
              <a:sym typeface="PT Sans"/>
            </a:endParaRPr>
          </a:p>
          <a:p>
            <a:pPr marL="0" lvl="0" indent="0" algn="just">
              <a:lnSpc>
                <a:spcPts val="7199"/>
              </a:lnSpc>
            </a:pPr>
            <a:r>
              <a:rPr lang="en-US" sz="5999">
                <a:solidFill>
                  <a:srgbClr val="145DA0"/>
                </a:solidFill>
                <a:latin typeface="PT Sans"/>
                <a:ea typeface="PT Sans"/>
                <a:cs typeface="PT Sans"/>
                <a:sym typeface="PT Sans"/>
              </a:rPr>
              <a:t>Em 1 Timóteo 6.20, Paulo fala da “falsa ciência” (conhecimento que se apresenta como verdadeiro, mas não é). Isso mostra que nem todo discurso intelectual é legítimo.</a:t>
            </a:r>
          </a:p>
        </p:txBody>
      </p:sp>
      <p:grpSp>
        <p:nvGrpSpPr>
          <p:cNvPr id="4" name="Group 4"/>
          <p:cNvGrpSpPr/>
          <p:nvPr/>
        </p:nvGrpSpPr>
        <p:grpSpPr>
          <a:xfrm>
            <a:off x="0" y="0"/>
            <a:ext cx="1655230" cy="10287000"/>
            <a:chOff x="0" y="0"/>
            <a:chExt cx="435945" cy="2709333"/>
          </a:xfrm>
        </p:grpSpPr>
        <p:sp>
          <p:nvSpPr>
            <p:cNvPr id="5" name="Freeform 5"/>
            <p:cNvSpPr/>
            <p:nvPr/>
          </p:nvSpPr>
          <p:spPr>
            <a:xfrm>
              <a:off x="0" y="0"/>
              <a:ext cx="435945" cy="2709333"/>
            </a:xfrm>
            <a:custGeom>
              <a:avLst/>
              <a:gdLst/>
              <a:ahLst/>
              <a:cxnLst/>
              <a:rect l="l" t="t" r="r" b="b"/>
              <a:pathLst>
                <a:path w="435945" h="2709333">
                  <a:moveTo>
                    <a:pt x="0" y="0"/>
                  </a:moveTo>
                  <a:lnTo>
                    <a:pt x="435945" y="0"/>
                  </a:lnTo>
                  <a:lnTo>
                    <a:pt x="435945" y="2709333"/>
                  </a:lnTo>
                  <a:lnTo>
                    <a:pt x="0" y="2709333"/>
                  </a:lnTo>
                  <a:close/>
                </a:path>
              </a:pathLst>
            </a:custGeom>
            <a:solidFill>
              <a:srgbClr val="145DA0"/>
            </a:solidFill>
          </p:spPr>
          <p:txBody>
            <a:bodyPr/>
            <a:lstStyle/>
            <a:p>
              <a:endParaRPr lang="pt-BR"/>
            </a:p>
          </p:txBody>
        </p:sp>
        <p:sp>
          <p:nvSpPr>
            <p:cNvPr id="6" name="TextBox 6"/>
            <p:cNvSpPr txBox="1"/>
            <p:nvPr/>
          </p:nvSpPr>
          <p:spPr>
            <a:xfrm>
              <a:off x="0" y="19050"/>
              <a:ext cx="435945" cy="2690283"/>
            </a:xfrm>
            <a:prstGeom prst="rect">
              <a:avLst/>
            </a:prstGeom>
          </p:spPr>
          <p:txBody>
            <a:bodyPr lIns="50800" tIns="50800" rIns="50800" bIns="50800" rtlCol="0" anchor="ctr"/>
            <a:lstStyle/>
            <a:p>
              <a:pPr algn="ctr">
                <a:lnSpc>
                  <a:spcPts val="2227"/>
                </a:lnSpc>
              </a:pPr>
              <a:endParaRPr/>
            </a:p>
          </p:txBody>
        </p:sp>
      </p:grpSp>
      <p:sp>
        <p:nvSpPr>
          <p:cNvPr id="7" name="TextBox 7"/>
          <p:cNvSpPr txBox="1"/>
          <p:nvPr/>
        </p:nvSpPr>
        <p:spPr>
          <a:xfrm>
            <a:off x="136451" y="86817"/>
            <a:ext cx="1382328" cy="10113645"/>
          </a:xfrm>
          <a:prstGeom prst="rect">
            <a:avLst/>
          </a:prstGeom>
        </p:spPr>
        <p:txBody>
          <a:bodyPr lIns="0" tIns="0" rIns="0" bIns="0" rtlCol="0" anchor="t">
            <a:spAutoFit/>
          </a:bodyPr>
          <a:lstStyle/>
          <a:p>
            <a:pPr algn="ctr">
              <a:lnSpc>
                <a:spcPts val="8039"/>
              </a:lnSpc>
            </a:pPr>
            <a:r>
              <a:rPr lang="en-US" sz="5999" b="1" spc="101">
                <a:solidFill>
                  <a:srgbClr val="FFFFFF"/>
                </a:solidFill>
                <a:latin typeface="Open Sans Bold"/>
                <a:ea typeface="Open Sans Bold"/>
                <a:cs typeface="Open Sans Bold"/>
                <a:sym typeface="Open Sans Bold"/>
              </a:rPr>
              <a:t>C</a:t>
            </a:r>
          </a:p>
          <a:p>
            <a:pPr algn="ctr">
              <a:lnSpc>
                <a:spcPts val="8039"/>
              </a:lnSpc>
            </a:pPr>
            <a:r>
              <a:rPr lang="en-US" sz="5999" b="1" spc="101">
                <a:solidFill>
                  <a:srgbClr val="FFFFFF"/>
                </a:solidFill>
                <a:latin typeface="Open Sans Bold"/>
                <a:ea typeface="Open Sans Bold"/>
                <a:cs typeface="Open Sans Bold"/>
                <a:sym typeface="Open Sans Bold"/>
              </a:rPr>
              <a:t>O</a:t>
            </a:r>
          </a:p>
          <a:p>
            <a:pPr algn="ctr">
              <a:lnSpc>
                <a:spcPts val="8039"/>
              </a:lnSpc>
            </a:pPr>
            <a:r>
              <a:rPr lang="en-US" sz="5999" b="1" spc="101">
                <a:solidFill>
                  <a:srgbClr val="FFFFFF"/>
                </a:solidFill>
                <a:latin typeface="Open Sans Bold"/>
                <a:ea typeface="Open Sans Bold"/>
                <a:cs typeface="Open Sans Bold"/>
                <a:sym typeface="Open Sans Bold"/>
              </a:rPr>
              <a:t>M</a:t>
            </a:r>
          </a:p>
          <a:p>
            <a:pPr algn="ctr">
              <a:lnSpc>
                <a:spcPts val="8039"/>
              </a:lnSpc>
            </a:pPr>
            <a:r>
              <a:rPr lang="en-US" sz="5999" b="1" spc="101">
                <a:solidFill>
                  <a:srgbClr val="FFFFFF"/>
                </a:solidFill>
                <a:latin typeface="Open Sans Bold"/>
                <a:ea typeface="Open Sans Bold"/>
                <a:cs typeface="Open Sans Bold"/>
                <a:sym typeface="Open Sans Bold"/>
              </a:rPr>
              <a:t>E</a:t>
            </a:r>
          </a:p>
          <a:p>
            <a:pPr algn="ctr">
              <a:lnSpc>
                <a:spcPts val="8039"/>
              </a:lnSpc>
            </a:pPr>
            <a:r>
              <a:rPr lang="en-US" sz="5999" b="1" spc="101">
                <a:solidFill>
                  <a:srgbClr val="FFFFFF"/>
                </a:solidFill>
                <a:latin typeface="Open Sans Bold"/>
                <a:ea typeface="Open Sans Bold"/>
                <a:cs typeface="Open Sans Bold"/>
                <a:sym typeface="Open Sans Bold"/>
              </a:rPr>
              <a:t>N</a:t>
            </a:r>
          </a:p>
          <a:p>
            <a:pPr algn="ctr">
              <a:lnSpc>
                <a:spcPts val="8039"/>
              </a:lnSpc>
            </a:pPr>
            <a:r>
              <a:rPr lang="en-US" sz="5999" b="1" spc="101">
                <a:solidFill>
                  <a:srgbClr val="FFFFFF"/>
                </a:solidFill>
                <a:latin typeface="Open Sans Bold"/>
                <a:ea typeface="Open Sans Bold"/>
                <a:cs typeface="Open Sans Bold"/>
                <a:sym typeface="Open Sans Bold"/>
              </a:rPr>
              <a:t>T</a:t>
            </a:r>
          </a:p>
          <a:p>
            <a:pPr algn="ctr">
              <a:lnSpc>
                <a:spcPts val="8039"/>
              </a:lnSpc>
            </a:pPr>
            <a:r>
              <a:rPr lang="en-US" sz="5999" b="1" spc="101">
                <a:solidFill>
                  <a:srgbClr val="FFFFFF"/>
                </a:solidFill>
                <a:latin typeface="Open Sans Bold"/>
                <a:ea typeface="Open Sans Bold"/>
                <a:cs typeface="Open Sans Bold"/>
                <a:sym typeface="Open Sans Bold"/>
              </a:rPr>
              <a:t>Á</a:t>
            </a:r>
          </a:p>
          <a:p>
            <a:pPr algn="ctr">
              <a:lnSpc>
                <a:spcPts val="8039"/>
              </a:lnSpc>
            </a:pPr>
            <a:r>
              <a:rPr lang="en-US" sz="5999" b="1" spc="101">
                <a:solidFill>
                  <a:srgbClr val="FFFFFF"/>
                </a:solidFill>
                <a:latin typeface="Open Sans Bold"/>
                <a:ea typeface="Open Sans Bold"/>
                <a:cs typeface="Open Sans Bold"/>
                <a:sym typeface="Open Sans Bold"/>
              </a:rPr>
              <a:t>R</a:t>
            </a:r>
          </a:p>
          <a:p>
            <a:pPr algn="ctr">
              <a:lnSpc>
                <a:spcPts val="8039"/>
              </a:lnSpc>
            </a:pPr>
            <a:r>
              <a:rPr lang="en-US" sz="5999" b="1" spc="101">
                <a:solidFill>
                  <a:srgbClr val="FFFFFF"/>
                </a:solidFill>
                <a:latin typeface="Open Sans Bold"/>
                <a:ea typeface="Open Sans Bold"/>
                <a:cs typeface="Open Sans Bold"/>
                <a:sym typeface="Open Sans Bold"/>
              </a:rPr>
              <a:t>I</a:t>
            </a:r>
          </a:p>
          <a:p>
            <a:pPr algn="ctr">
              <a:lnSpc>
                <a:spcPts val="8039"/>
              </a:lnSpc>
            </a:pPr>
            <a:r>
              <a:rPr lang="en-US" sz="5999" b="1" spc="101">
                <a:solidFill>
                  <a:srgbClr val="FFFFFF"/>
                </a:solidFill>
                <a:latin typeface="Open Sans Bold"/>
                <a:ea typeface="Open Sans Bold"/>
                <a:cs typeface="Open Sans Bold"/>
                <a:sym typeface="Open Sans Bold"/>
              </a:rPr>
              <a:t>O</a:t>
            </a:r>
          </a:p>
        </p:txBody>
      </p:sp>
      <p:sp>
        <p:nvSpPr>
          <p:cNvPr id="8" name="TextBox 8"/>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145DA0"/>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183395" cy="10287000"/>
            <a:chOff x="0" y="0"/>
            <a:chExt cx="838425" cy="2709333"/>
          </a:xfrm>
        </p:grpSpPr>
        <p:sp>
          <p:nvSpPr>
            <p:cNvPr id="3" name="Freeform 3"/>
            <p:cNvSpPr/>
            <p:nvPr/>
          </p:nvSpPr>
          <p:spPr>
            <a:xfrm>
              <a:off x="0" y="0"/>
              <a:ext cx="838425" cy="2709333"/>
            </a:xfrm>
            <a:custGeom>
              <a:avLst/>
              <a:gdLst/>
              <a:ahLst/>
              <a:cxnLst/>
              <a:rect l="l" t="t" r="r" b="b"/>
              <a:pathLst>
                <a:path w="838425" h="2709333">
                  <a:moveTo>
                    <a:pt x="0" y="0"/>
                  </a:moveTo>
                  <a:lnTo>
                    <a:pt x="838425" y="0"/>
                  </a:lnTo>
                  <a:lnTo>
                    <a:pt x="838425" y="2709333"/>
                  </a:lnTo>
                  <a:lnTo>
                    <a:pt x="0" y="2709333"/>
                  </a:lnTo>
                  <a:close/>
                </a:path>
              </a:pathLst>
            </a:custGeom>
            <a:solidFill>
              <a:srgbClr val="145DA0"/>
            </a:solidFill>
          </p:spPr>
          <p:txBody>
            <a:bodyPr/>
            <a:lstStyle/>
            <a:p>
              <a:endParaRPr lang="pt-BR"/>
            </a:p>
          </p:txBody>
        </p:sp>
        <p:sp>
          <p:nvSpPr>
            <p:cNvPr id="4" name="TextBox 4"/>
            <p:cNvSpPr txBox="1"/>
            <p:nvPr/>
          </p:nvSpPr>
          <p:spPr>
            <a:xfrm>
              <a:off x="0" y="19050"/>
              <a:ext cx="838425" cy="2690283"/>
            </a:xfrm>
            <a:prstGeom prst="rect">
              <a:avLst/>
            </a:prstGeom>
          </p:spPr>
          <p:txBody>
            <a:bodyPr lIns="50800" tIns="50800" rIns="50800" bIns="50800" rtlCol="0" anchor="ctr"/>
            <a:lstStyle/>
            <a:p>
              <a:pPr algn="ctr">
                <a:lnSpc>
                  <a:spcPts val="2227"/>
                </a:lnSpc>
              </a:pPr>
              <a:endParaRPr/>
            </a:p>
          </p:txBody>
        </p:sp>
      </p:grpSp>
      <p:sp>
        <p:nvSpPr>
          <p:cNvPr id="5" name="Freeform 5"/>
          <p:cNvSpPr/>
          <p:nvPr/>
        </p:nvSpPr>
        <p:spPr>
          <a:xfrm>
            <a:off x="214881" y="945308"/>
            <a:ext cx="2753632" cy="1683158"/>
          </a:xfrm>
          <a:custGeom>
            <a:avLst/>
            <a:gdLst/>
            <a:ahLst/>
            <a:cxnLst/>
            <a:rect l="l" t="t" r="r" b="b"/>
            <a:pathLst>
              <a:path w="2753632" h="1683158">
                <a:moveTo>
                  <a:pt x="0" y="0"/>
                </a:moveTo>
                <a:lnTo>
                  <a:pt x="2753633" y="0"/>
                </a:lnTo>
                <a:lnTo>
                  <a:pt x="2753633" y="1683158"/>
                </a:lnTo>
                <a:lnTo>
                  <a:pt x="0" y="1683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6" name="Freeform 6"/>
          <p:cNvSpPr/>
          <p:nvPr/>
        </p:nvSpPr>
        <p:spPr>
          <a:xfrm rot="-1903821">
            <a:off x="672786" y="7231674"/>
            <a:ext cx="2181154" cy="1570431"/>
          </a:xfrm>
          <a:custGeom>
            <a:avLst/>
            <a:gdLst/>
            <a:ahLst/>
            <a:cxnLst/>
            <a:rect l="l" t="t" r="r" b="b"/>
            <a:pathLst>
              <a:path w="2181154" h="1570431">
                <a:moveTo>
                  <a:pt x="0" y="0"/>
                </a:moveTo>
                <a:lnTo>
                  <a:pt x="2181154" y="0"/>
                </a:lnTo>
                <a:lnTo>
                  <a:pt x="2181154" y="1570431"/>
                </a:lnTo>
                <a:lnTo>
                  <a:pt x="0" y="15704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BR"/>
          </a:p>
        </p:txBody>
      </p:sp>
      <p:sp>
        <p:nvSpPr>
          <p:cNvPr id="7" name="Freeform 7"/>
          <p:cNvSpPr/>
          <p:nvPr/>
        </p:nvSpPr>
        <p:spPr>
          <a:xfrm flipV="1">
            <a:off x="3183395" y="0"/>
            <a:ext cx="15104605" cy="10287000"/>
          </a:xfrm>
          <a:custGeom>
            <a:avLst/>
            <a:gdLst/>
            <a:ahLst/>
            <a:cxnLst/>
            <a:rect l="l" t="t" r="r" b="b"/>
            <a:pathLst>
              <a:path w="15104605" h="10287000">
                <a:moveTo>
                  <a:pt x="0" y="10287000"/>
                </a:moveTo>
                <a:lnTo>
                  <a:pt x="15104605" y="10287000"/>
                </a:lnTo>
                <a:lnTo>
                  <a:pt x="15104605" y="0"/>
                </a:lnTo>
                <a:lnTo>
                  <a:pt x="0" y="0"/>
                </a:lnTo>
                <a:lnTo>
                  <a:pt x="0" y="10287000"/>
                </a:lnTo>
                <a:close/>
              </a:path>
            </a:pathLst>
          </a:custGeom>
          <a:blipFill>
            <a:blip r:embed="rId6"/>
            <a:stretch>
              <a:fillRect l="-10364" t="-30275" b="-31774"/>
            </a:stretch>
          </a:blipFill>
        </p:spPr>
        <p:txBody>
          <a:bodyPr/>
          <a:lstStyle/>
          <a:p>
            <a:endParaRPr lang="pt-BR"/>
          </a:p>
        </p:txBody>
      </p:sp>
      <p:sp>
        <p:nvSpPr>
          <p:cNvPr id="8" name="Freeform 8"/>
          <p:cNvSpPr/>
          <p:nvPr/>
        </p:nvSpPr>
        <p:spPr>
          <a:xfrm>
            <a:off x="4179687" y="2727747"/>
            <a:ext cx="3287951" cy="3316974"/>
          </a:xfrm>
          <a:custGeom>
            <a:avLst/>
            <a:gdLst/>
            <a:ahLst/>
            <a:cxnLst/>
            <a:rect l="l" t="t" r="r" b="b"/>
            <a:pathLst>
              <a:path w="3287951" h="3316974">
                <a:moveTo>
                  <a:pt x="0" y="0"/>
                </a:moveTo>
                <a:lnTo>
                  <a:pt x="3287951" y="0"/>
                </a:lnTo>
                <a:lnTo>
                  <a:pt x="3287951" y="3316975"/>
                </a:lnTo>
                <a:lnTo>
                  <a:pt x="0" y="33169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9" name="TextBox 9"/>
          <p:cNvSpPr txBox="1"/>
          <p:nvPr/>
        </p:nvSpPr>
        <p:spPr>
          <a:xfrm>
            <a:off x="5015252" y="3802856"/>
            <a:ext cx="11440891" cy="2690813"/>
          </a:xfrm>
          <a:prstGeom prst="rect">
            <a:avLst/>
          </a:prstGeom>
        </p:spPr>
        <p:txBody>
          <a:bodyPr lIns="0" tIns="0" rIns="0" bIns="0" rtlCol="0" anchor="t">
            <a:spAutoFit/>
          </a:bodyPr>
          <a:lstStyle/>
          <a:p>
            <a:pPr marL="0" lvl="0" indent="0" algn="just">
              <a:lnSpc>
                <a:spcPts val="7199"/>
              </a:lnSpc>
            </a:pPr>
            <a:r>
              <a:rPr lang="en-US" sz="5999" i="1">
                <a:solidFill>
                  <a:srgbClr val="145DA0"/>
                </a:solidFill>
                <a:latin typeface="PT Sans Italics"/>
                <a:ea typeface="PT Sans Italics"/>
                <a:cs typeface="PT Sans Italics"/>
                <a:sym typeface="PT Sans Italics"/>
              </a:rPr>
              <a:t>Toda autoridade que substitui a Palavra de Deus torna-se concorrente da verdade.</a:t>
            </a:r>
          </a:p>
        </p:txBody>
      </p:sp>
      <p:sp>
        <p:nvSpPr>
          <p:cNvPr id="10" name="Freeform 10"/>
          <p:cNvSpPr/>
          <p:nvPr/>
        </p:nvSpPr>
        <p:spPr>
          <a:xfrm flipH="1" flipV="1">
            <a:off x="13971349" y="4187738"/>
            <a:ext cx="3287951" cy="3316974"/>
          </a:xfrm>
          <a:custGeom>
            <a:avLst/>
            <a:gdLst/>
            <a:ahLst/>
            <a:cxnLst/>
            <a:rect l="l" t="t" r="r" b="b"/>
            <a:pathLst>
              <a:path w="3287951" h="3316974">
                <a:moveTo>
                  <a:pt x="3287951" y="3316975"/>
                </a:moveTo>
                <a:lnTo>
                  <a:pt x="0" y="3316975"/>
                </a:lnTo>
                <a:lnTo>
                  <a:pt x="0" y="0"/>
                </a:lnTo>
                <a:lnTo>
                  <a:pt x="3287951" y="0"/>
                </a:lnTo>
                <a:lnTo>
                  <a:pt x="3287951" y="3316975"/>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11" name="TextBox 11"/>
          <p:cNvSpPr txBox="1"/>
          <p:nvPr/>
        </p:nvSpPr>
        <p:spPr>
          <a:xfrm>
            <a:off x="79498" y="2824401"/>
            <a:ext cx="3024399" cy="3968115"/>
          </a:xfrm>
          <a:prstGeom prst="rect">
            <a:avLst/>
          </a:prstGeom>
        </p:spPr>
        <p:txBody>
          <a:bodyPr lIns="0" tIns="0" rIns="0" bIns="0" rtlCol="0" anchor="t">
            <a:spAutoFit/>
          </a:bodyPr>
          <a:lstStyle/>
          <a:p>
            <a:pPr algn="ctr">
              <a:lnSpc>
                <a:spcPts val="7979"/>
              </a:lnSpc>
            </a:pPr>
            <a:r>
              <a:rPr lang="en-US" sz="5999" b="1" spc="101">
                <a:solidFill>
                  <a:srgbClr val="FFFFFF"/>
                </a:solidFill>
                <a:latin typeface="PT Sans Bold"/>
                <a:ea typeface="PT Sans Bold"/>
                <a:cs typeface="PT Sans Bold"/>
                <a:sym typeface="PT Sans Bold"/>
              </a:rPr>
              <a:t>LIÇÃO </a:t>
            </a:r>
          </a:p>
          <a:p>
            <a:pPr algn="ctr">
              <a:lnSpc>
                <a:spcPts val="7979"/>
              </a:lnSpc>
            </a:pPr>
            <a:r>
              <a:rPr lang="en-US" sz="5999" b="1" spc="101">
                <a:solidFill>
                  <a:srgbClr val="FFFFFF"/>
                </a:solidFill>
                <a:latin typeface="PT Sans Bold"/>
                <a:ea typeface="PT Sans Bold"/>
                <a:cs typeface="PT Sans Bold"/>
                <a:sym typeface="PT Sans Bold"/>
              </a:rPr>
              <a:t>BÍBLICA </a:t>
            </a:r>
          </a:p>
          <a:p>
            <a:pPr algn="ctr">
              <a:lnSpc>
                <a:spcPts val="7979"/>
              </a:lnSpc>
            </a:pPr>
            <a:r>
              <a:rPr lang="en-US" sz="5999" b="1" spc="101">
                <a:solidFill>
                  <a:srgbClr val="FFFFFF"/>
                </a:solidFill>
                <a:latin typeface="PT Sans Bold"/>
                <a:ea typeface="PT Sans Bold"/>
                <a:cs typeface="PT Sans Bold"/>
                <a:sym typeface="PT Sans Bold"/>
              </a:rPr>
              <a:t>DESSE </a:t>
            </a:r>
          </a:p>
          <a:p>
            <a:pPr algn="ctr">
              <a:lnSpc>
                <a:spcPts val="7979"/>
              </a:lnSpc>
            </a:pPr>
            <a:r>
              <a:rPr lang="en-US" sz="5999" b="1" spc="101">
                <a:solidFill>
                  <a:srgbClr val="FFFFFF"/>
                </a:solidFill>
                <a:latin typeface="PT Sans Bold"/>
                <a:ea typeface="PT Sans Bold"/>
                <a:cs typeface="PT Sans Bold"/>
                <a:sym typeface="PT Sans Bold"/>
              </a:rPr>
              <a:t>PONTO</a:t>
            </a:r>
          </a:p>
        </p:txBody>
      </p:sp>
      <p:sp>
        <p:nvSpPr>
          <p:cNvPr id="12" name="TextBox 12"/>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145DA0"/>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0" r="-60"/>
            </a:stretch>
          </a:blipFill>
        </p:spPr>
        <p:txBody>
          <a:bodyPr/>
          <a:lstStyle/>
          <a:p>
            <a:endParaRPr lang="pt-B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796092" y="0"/>
            <a:ext cx="8746597" cy="12002192"/>
          </a:xfrm>
          <a:custGeom>
            <a:avLst/>
            <a:gdLst/>
            <a:ahLst/>
            <a:cxnLst/>
            <a:rect l="l" t="t" r="r" b="b"/>
            <a:pathLst>
              <a:path w="8746597" h="12002192">
                <a:moveTo>
                  <a:pt x="0" y="0"/>
                </a:moveTo>
                <a:lnTo>
                  <a:pt x="8746597" y="0"/>
                </a:lnTo>
                <a:lnTo>
                  <a:pt x="8746597"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 name="Freeform 3"/>
          <p:cNvSpPr/>
          <p:nvPr/>
        </p:nvSpPr>
        <p:spPr>
          <a:xfrm>
            <a:off x="-11246172" y="0"/>
            <a:ext cx="12626332" cy="10937560"/>
          </a:xfrm>
          <a:custGeom>
            <a:avLst/>
            <a:gdLst/>
            <a:ahLst/>
            <a:cxnLst/>
            <a:rect l="l" t="t" r="r" b="b"/>
            <a:pathLst>
              <a:path w="12626332" h="10937560">
                <a:moveTo>
                  <a:pt x="0" y="0"/>
                </a:moveTo>
                <a:lnTo>
                  <a:pt x="12626332" y="0"/>
                </a:lnTo>
                <a:lnTo>
                  <a:pt x="12626332" y="10937560"/>
                </a:lnTo>
                <a:lnTo>
                  <a:pt x="0" y="10937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BR"/>
          </a:p>
        </p:txBody>
      </p:sp>
      <p:grpSp>
        <p:nvGrpSpPr>
          <p:cNvPr id="4" name="Group 4"/>
          <p:cNvGrpSpPr/>
          <p:nvPr/>
        </p:nvGrpSpPr>
        <p:grpSpPr>
          <a:xfrm rot="5400000">
            <a:off x="8725126" y="711628"/>
            <a:ext cx="887845" cy="19638540"/>
            <a:chOff x="0" y="0"/>
            <a:chExt cx="280317" cy="6200412"/>
          </a:xfrm>
        </p:grpSpPr>
        <p:sp>
          <p:nvSpPr>
            <p:cNvPr id="5" name="Freeform 5"/>
            <p:cNvSpPr/>
            <p:nvPr/>
          </p:nvSpPr>
          <p:spPr>
            <a:xfrm>
              <a:off x="0" y="0"/>
              <a:ext cx="280317" cy="6200412"/>
            </a:xfrm>
            <a:custGeom>
              <a:avLst/>
              <a:gdLst/>
              <a:ahLst/>
              <a:cxnLst/>
              <a:rect l="l" t="t" r="r" b="b"/>
              <a:pathLst>
                <a:path w="280317" h="6200412">
                  <a:moveTo>
                    <a:pt x="0" y="0"/>
                  </a:moveTo>
                  <a:lnTo>
                    <a:pt x="280317" y="0"/>
                  </a:lnTo>
                  <a:lnTo>
                    <a:pt x="280317" y="6200412"/>
                  </a:lnTo>
                  <a:lnTo>
                    <a:pt x="0" y="6200412"/>
                  </a:lnTo>
                  <a:close/>
                </a:path>
              </a:pathLst>
            </a:custGeom>
            <a:solidFill>
              <a:srgbClr val="371A0C"/>
            </a:solidFill>
            <a:ln cap="sq">
              <a:noFill/>
              <a:prstDash val="solid"/>
              <a:miter/>
            </a:ln>
          </p:spPr>
          <p:txBody>
            <a:bodyPr/>
            <a:lstStyle/>
            <a:p>
              <a:endParaRPr lang="pt-BR"/>
            </a:p>
          </p:txBody>
        </p:sp>
        <p:sp>
          <p:nvSpPr>
            <p:cNvPr id="6" name="TextBox 6"/>
            <p:cNvSpPr txBox="1"/>
            <p:nvPr/>
          </p:nvSpPr>
          <p:spPr>
            <a:xfrm>
              <a:off x="0" y="-47625"/>
              <a:ext cx="280317" cy="6248037"/>
            </a:xfrm>
            <a:prstGeom prst="rect">
              <a:avLst/>
            </a:prstGeom>
          </p:spPr>
          <p:txBody>
            <a:bodyPr lIns="50800" tIns="50800" rIns="50800" bIns="50800" rtlCol="0" anchor="ctr"/>
            <a:lstStyle/>
            <a:p>
              <a:pPr algn="ctr">
                <a:lnSpc>
                  <a:spcPts val="2729"/>
                </a:lnSpc>
                <a:spcBef>
                  <a:spcPct val="0"/>
                </a:spcBef>
              </a:pPr>
              <a:endParaRPr/>
            </a:p>
          </p:txBody>
        </p:sp>
      </p:grpSp>
      <p:grpSp>
        <p:nvGrpSpPr>
          <p:cNvPr id="7" name="Group 7"/>
          <p:cNvGrpSpPr/>
          <p:nvPr/>
        </p:nvGrpSpPr>
        <p:grpSpPr>
          <a:xfrm>
            <a:off x="1886970" y="2119105"/>
            <a:ext cx="14140736" cy="6048789"/>
            <a:chOff x="0" y="0"/>
            <a:chExt cx="3724309" cy="1593097"/>
          </a:xfrm>
        </p:grpSpPr>
        <p:sp>
          <p:nvSpPr>
            <p:cNvPr id="8" name="Freeform 8"/>
            <p:cNvSpPr/>
            <p:nvPr/>
          </p:nvSpPr>
          <p:spPr>
            <a:xfrm>
              <a:off x="0" y="0"/>
              <a:ext cx="3724309" cy="1593097"/>
            </a:xfrm>
            <a:custGeom>
              <a:avLst/>
              <a:gdLst/>
              <a:ahLst/>
              <a:cxnLst/>
              <a:rect l="l" t="t" r="r" b="b"/>
              <a:pathLst>
                <a:path w="3724309" h="1593097">
                  <a:moveTo>
                    <a:pt x="23816" y="0"/>
                  </a:moveTo>
                  <a:lnTo>
                    <a:pt x="3700493" y="0"/>
                  </a:lnTo>
                  <a:cubicBezTo>
                    <a:pt x="3713647" y="0"/>
                    <a:pt x="3724309" y="10663"/>
                    <a:pt x="3724309" y="23816"/>
                  </a:cubicBezTo>
                  <a:lnTo>
                    <a:pt x="3724309" y="1569281"/>
                  </a:lnTo>
                  <a:cubicBezTo>
                    <a:pt x="3724309" y="1582434"/>
                    <a:pt x="3713647" y="1593097"/>
                    <a:pt x="3700493" y="1593097"/>
                  </a:cubicBezTo>
                  <a:lnTo>
                    <a:pt x="23816" y="1593097"/>
                  </a:lnTo>
                  <a:cubicBezTo>
                    <a:pt x="10663" y="1593097"/>
                    <a:pt x="0" y="1582434"/>
                    <a:pt x="0" y="1569281"/>
                  </a:cubicBezTo>
                  <a:lnTo>
                    <a:pt x="0" y="23816"/>
                  </a:lnTo>
                  <a:cubicBezTo>
                    <a:pt x="0" y="10663"/>
                    <a:pt x="10663" y="0"/>
                    <a:pt x="23816" y="0"/>
                  </a:cubicBezTo>
                  <a:close/>
                </a:path>
              </a:pathLst>
            </a:custGeom>
            <a:solidFill>
              <a:srgbClr val="F9FAFB"/>
            </a:solidFill>
            <a:ln w="42862" cap="rnd">
              <a:solidFill>
                <a:srgbClr val="56361A"/>
              </a:solidFill>
              <a:prstDash val="solid"/>
              <a:round/>
            </a:ln>
          </p:spPr>
          <p:txBody>
            <a:bodyPr/>
            <a:lstStyle/>
            <a:p>
              <a:endParaRPr lang="pt-BR"/>
            </a:p>
          </p:txBody>
        </p:sp>
        <p:sp>
          <p:nvSpPr>
            <p:cNvPr id="9" name="TextBox 9"/>
            <p:cNvSpPr txBox="1"/>
            <p:nvPr/>
          </p:nvSpPr>
          <p:spPr>
            <a:xfrm>
              <a:off x="0" y="47625"/>
              <a:ext cx="3724309" cy="1545472"/>
            </a:xfrm>
            <a:prstGeom prst="rect">
              <a:avLst/>
            </a:prstGeom>
          </p:spPr>
          <p:txBody>
            <a:bodyPr lIns="33867" tIns="33867" rIns="33867" bIns="33867" rtlCol="0" anchor="ctr"/>
            <a:lstStyle/>
            <a:p>
              <a:pPr algn="ctr">
                <a:lnSpc>
                  <a:spcPts val="2199"/>
                </a:lnSpc>
              </a:pPr>
              <a:endParaRPr/>
            </a:p>
          </p:txBody>
        </p:sp>
      </p:grpSp>
      <p:sp>
        <p:nvSpPr>
          <p:cNvPr id="10" name="TextBox 10"/>
          <p:cNvSpPr txBox="1"/>
          <p:nvPr/>
        </p:nvSpPr>
        <p:spPr>
          <a:xfrm>
            <a:off x="2041949" y="4189257"/>
            <a:ext cx="13830778" cy="3012435"/>
          </a:xfrm>
          <a:prstGeom prst="rect">
            <a:avLst/>
          </a:prstGeom>
        </p:spPr>
        <p:txBody>
          <a:bodyPr lIns="0" tIns="0" rIns="0" bIns="0" rtlCol="0" anchor="t">
            <a:spAutoFit/>
          </a:bodyPr>
          <a:lstStyle/>
          <a:p>
            <a:pPr algn="ctr">
              <a:lnSpc>
                <a:spcPts val="11769"/>
              </a:lnSpc>
            </a:pPr>
            <a:r>
              <a:rPr lang="en-US" sz="10699" b="1" spc="42">
                <a:solidFill>
                  <a:srgbClr val="3C2941"/>
                </a:solidFill>
                <a:latin typeface="PT Sans Bold"/>
                <a:ea typeface="PT Sans Bold"/>
                <a:cs typeface="PT Sans Bold"/>
                <a:sym typeface="PT Sans Bold"/>
              </a:rPr>
              <a:t>RESISTÊNCIA </a:t>
            </a:r>
          </a:p>
          <a:p>
            <a:pPr algn="ctr">
              <a:lnSpc>
                <a:spcPts val="11769"/>
              </a:lnSpc>
            </a:pPr>
            <a:r>
              <a:rPr lang="en-US" sz="10699" b="1" spc="42">
                <a:solidFill>
                  <a:srgbClr val="3C2941"/>
                </a:solidFill>
                <a:latin typeface="PT Sans Bold"/>
                <a:ea typeface="PT Sans Bold"/>
                <a:cs typeface="PT Sans Bold"/>
                <a:sym typeface="PT Sans Bold"/>
              </a:rPr>
              <a:t>À VERDADE. </a:t>
            </a:r>
          </a:p>
        </p:txBody>
      </p:sp>
      <p:sp>
        <p:nvSpPr>
          <p:cNvPr id="11" name="TextBox 11"/>
          <p:cNvSpPr txBox="1"/>
          <p:nvPr/>
        </p:nvSpPr>
        <p:spPr>
          <a:xfrm>
            <a:off x="11426087" y="9714809"/>
            <a:ext cx="6145498" cy="329304"/>
          </a:xfrm>
          <a:prstGeom prst="rect">
            <a:avLst/>
          </a:prstGeom>
        </p:spPr>
        <p:txBody>
          <a:bodyPr lIns="0" tIns="0" rIns="0" bIns="0" rtlCol="0" anchor="t">
            <a:spAutoFit/>
          </a:bodyPr>
          <a:lstStyle/>
          <a:p>
            <a:pPr algn="l">
              <a:lnSpc>
                <a:spcPts val="2540"/>
              </a:lnSpc>
            </a:pPr>
            <a:r>
              <a:rPr lang="en-US" sz="2309" i="1">
                <a:solidFill>
                  <a:srgbClr val="403727"/>
                </a:solidFill>
                <a:latin typeface="PT Sans Italics"/>
                <a:ea typeface="PT Sans Italics"/>
                <a:cs typeface="PT Sans Italics"/>
                <a:sym typeface="PT Sans Italics"/>
              </a:rPr>
              <a:t>EBD COMENTADA ONLINE - PASTOR MÁRIO LUNA</a:t>
            </a:r>
          </a:p>
        </p:txBody>
      </p:sp>
      <p:sp>
        <p:nvSpPr>
          <p:cNvPr id="12" name="Freeform 12"/>
          <p:cNvSpPr/>
          <p:nvPr/>
        </p:nvSpPr>
        <p:spPr>
          <a:xfrm>
            <a:off x="7934356" y="1096123"/>
            <a:ext cx="2045965" cy="2045965"/>
          </a:xfrm>
          <a:custGeom>
            <a:avLst/>
            <a:gdLst/>
            <a:ahLst/>
            <a:cxnLst/>
            <a:rect l="l" t="t" r="r" b="b"/>
            <a:pathLst>
              <a:path w="2045965" h="2045965">
                <a:moveTo>
                  <a:pt x="0" y="0"/>
                </a:moveTo>
                <a:lnTo>
                  <a:pt x="2045964" y="0"/>
                </a:lnTo>
                <a:lnTo>
                  <a:pt x="2045964" y="2045965"/>
                </a:lnTo>
                <a:lnTo>
                  <a:pt x="0" y="2045965"/>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pt-B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65353" y="1552575"/>
            <a:ext cx="15293947" cy="7191375"/>
          </a:xfrm>
          <a:prstGeom prst="rect">
            <a:avLst/>
          </a:prstGeom>
        </p:spPr>
        <p:txBody>
          <a:bodyPr lIns="0" tIns="0" rIns="0" bIns="0" rtlCol="0" anchor="t">
            <a:spAutoFit/>
          </a:bodyPr>
          <a:lstStyle/>
          <a:p>
            <a:pPr marL="0" lvl="0" indent="0" algn="just">
              <a:lnSpc>
                <a:spcPts val="7199"/>
              </a:lnSpc>
            </a:pPr>
            <a:r>
              <a:rPr lang="en-US" sz="5999">
                <a:solidFill>
                  <a:srgbClr val="000000"/>
                </a:solidFill>
                <a:latin typeface="PT Sans"/>
                <a:ea typeface="PT Sans"/>
                <a:cs typeface="PT Sans"/>
                <a:sym typeface="PT Sans"/>
              </a:rPr>
              <a:t>Outra característica comum às ideologias é a sua resistência ativa à verdade de Deus. Ideologias </a:t>
            </a:r>
            <a:r>
              <a:rPr lang="en-US" sz="5999">
                <a:solidFill>
                  <a:srgbClr val="145DA0"/>
                </a:solidFill>
                <a:latin typeface="PT Sans"/>
                <a:ea typeface="PT Sans"/>
                <a:cs typeface="PT Sans"/>
                <a:sym typeface="PT Sans"/>
              </a:rPr>
              <a:t>não são neutras. Elas possuem uma postura ativa contra a revelação bíblica.</a:t>
            </a:r>
            <a:r>
              <a:rPr lang="en-US" sz="5999">
                <a:solidFill>
                  <a:srgbClr val="000000"/>
                </a:solidFill>
                <a:latin typeface="PT Sans"/>
                <a:ea typeface="PT Sans"/>
                <a:cs typeface="PT Sans"/>
                <a:sym typeface="PT Sans"/>
              </a:rPr>
              <a:t> Isso pode ocorrer de duas formas: pela rejeição explícita à revelação bíblica ou pela tentativa de reinterpretar as Escrituras à luz da ideologia. </a:t>
            </a:r>
          </a:p>
        </p:txBody>
      </p:sp>
      <p:sp>
        <p:nvSpPr>
          <p:cNvPr id="3" name="TextBox 3"/>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403727"/>
                </a:solidFill>
                <a:latin typeface="PT Sans Italics"/>
                <a:ea typeface="PT Sans Italics"/>
                <a:cs typeface="PT Sans Italics"/>
                <a:sym typeface="PT Sans Italics"/>
              </a:rPr>
              <a:t>EBD COMENTADA ONLINE - PASTOR MÁRIO LUNA</a:t>
            </a:r>
          </a:p>
        </p:txBody>
      </p:sp>
      <p:sp>
        <p:nvSpPr>
          <p:cNvPr id="4" name="Freeform 4"/>
          <p:cNvSpPr/>
          <p:nvPr/>
        </p:nvSpPr>
        <p:spPr>
          <a:xfrm>
            <a:off x="-7345392" y="-1715192"/>
            <a:ext cx="8746597" cy="12002192"/>
          </a:xfrm>
          <a:custGeom>
            <a:avLst/>
            <a:gdLst/>
            <a:ahLst/>
            <a:cxnLst/>
            <a:rect l="l" t="t" r="r" b="b"/>
            <a:pathLst>
              <a:path w="8746597" h="12002192">
                <a:moveTo>
                  <a:pt x="0" y="0"/>
                </a:moveTo>
                <a:lnTo>
                  <a:pt x="8746598" y="0"/>
                </a:lnTo>
                <a:lnTo>
                  <a:pt x="8746598"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452688"/>
            <a:ext cx="15293947" cy="5391150"/>
          </a:xfrm>
          <a:prstGeom prst="rect">
            <a:avLst/>
          </a:prstGeom>
        </p:spPr>
        <p:txBody>
          <a:bodyPr lIns="0" tIns="0" rIns="0" bIns="0" rtlCol="0" anchor="t">
            <a:spAutoFit/>
          </a:bodyPr>
          <a:lstStyle/>
          <a:p>
            <a:pPr marL="0" lvl="0" indent="0" algn="just">
              <a:lnSpc>
                <a:spcPts val="7199"/>
              </a:lnSpc>
            </a:pPr>
            <a:r>
              <a:rPr lang="en-US" sz="5999">
                <a:solidFill>
                  <a:srgbClr val="000000"/>
                </a:solidFill>
                <a:latin typeface="PT Sans"/>
                <a:ea typeface="PT Sans"/>
                <a:cs typeface="PT Sans"/>
                <a:sym typeface="PT Sans"/>
              </a:rPr>
              <a:t>Ambas as abordagens são perigosas e tendem a afastar os cristãos da genuína fé. Cuidado com essas distorções! Como Paulo adverte em Romanos 12.2, não devemos nos conformar com este mundo, mas ser transformados pela renovação da nossa mente.</a:t>
            </a:r>
          </a:p>
        </p:txBody>
      </p:sp>
      <p:sp>
        <p:nvSpPr>
          <p:cNvPr id="3" name="Freeform 3"/>
          <p:cNvSpPr/>
          <p:nvPr/>
        </p:nvSpPr>
        <p:spPr>
          <a:xfrm>
            <a:off x="16949173" y="0"/>
            <a:ext cx="8746597" cy="12002192"/>
          </a:xfrm>
          <a:custGeom>
            <a:avLst/>
            <a:gdLst/>
            <a:ahLst/>
            <a:cxnLst/>
            <a:rect l="l" t="t" r="r" b="b"/>
            <a:pathLst>
              <a:path w="8746597" h="12002192">
                <a:moveTo>
                  <a:pt x="0" y="0"/>
                </a:moveTo>
                <a:lnTo>
                  <a:pt x="8746597" y="0"/>
                </a:lnTo>
                <a:lnTo>
                  <a:pt x="8746597"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4" name="TextBox 4"/>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403727"/>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655230" y="0"/>
            <a:ext cx="16632770" cy="10287000"/>
          </a:xfrm>
          <a:custGeom>
            <a:avLst/>
            <a:gdLst/>
            <a:ahLst/>
            <a:cxnLst/>
            <a:rect l="l" t="t" r="r" b="b"/>
            <a:pathLst>
              <a:path w="16632770" h="10287000">
                <a:moveTo>
                  <a:pt x="0" y="10287000"/>
                </a:moveTo>
                <a:lnTo>
                  <a:pt x="16632770" y="10287000"/>
                </a:lnTo>
                <a:lnTo>
                  <a:pt x="16632770" y="0"/>
                </a:lnTo>
                <a:lnTo>
                  <a:pt x="0" y="0"/>
                </a:lnTo>
                <a:lnTo>
                  <a:pt x="0" y="10287000"/>
                </a:lnTo>
                <a:close/>
              </a:path>
            </a:pathLst>
          </a:custGeom>
          <a:blipFill>
            <a:blip r:embed="rId2"/>
            <a:stretch>
              <a:fillRect l="-224" t="-30275" b="-31774"/>
            </a:stretch>
          </a:blipFill>
        </p:spPr>
        <p:txBody>
          <a:bodyPr/>
          <a:lstStyle/>
          <a:p>
            <a:endParaRPr lang="pt-BR"/>
          </a:p>
        </p:txBody>
      </p:sp>
      <p:sp>
        <p:nvSpPr>
          <p:cNvPr id="3" name="TextBox 3"/>
          <p:cNvSpPr txBox="1"/>
          <p:nvPr/>
        </p:nvSpPr>
        <p:spPr>
          <a:xfrm>
            <a:off x="2531740" y="3167063"/>
            <a:ext cx="14956160" cy="3590925"/>
          </a:xfrm>
          <a:prstGeom prst="rect">
            <a:avLst/>
          </a:prstGeom>
        </p:spPr>
        <p:txBody>
          <a:bodyPr lIns="0" tIns="0" rIns="0" bIns="0" rtlCol="0" anchor="t">
            <a:spAutoFit/>
          </a:bodyPr>
          <a:lstStyle/>
          <a:p>
            <a:pPr marL="0" lvl="0" indent="0" algn="just">
              <a:lnSpc>
                <a:spcPts val="7199"/>
              </a:lnSpc>
            </a:pPr>
            <a:r>
              <a:rPr lang="en-US" sz="5999">
                <a:solidFill>
                  <a:srgbClr val="145DA0"/>
                </a:solidFill>
                <a:latin typeface="PT Sans"/>
                <a:ea typeface="PT Sans"/>
                <a:cs typeface="PT Sans"/>
                <a:sym typeface="PT Sans"/>
              </a:rPr>
              <a:t>Romanos 12.2 nos orienta a não nos conformarmos (moldar-se ao padrão externo). A ideologia tenta moldar o texto bíblico à cultura, quando o correto é o inverso.</a:t>
            </a:r>
          </a:p>
        </p:txBody>
      </p:sp>
      <p:grpSp>
        <p:nvGrpSpPr>
          <p:cNvPr id="4" name="Group 4"/>
          <p:cNvGrpSpPr/>
          <p:nvPr/>
        </p:nvGrpSpPr>
        <p:grpSpPr>
          <a:xfrm>
            <a:off x="0" y="0"/>
            <a:ext cx="1655230" cy="10287000"/>
            <a:chOff x="0" y="0"/>
            <a:chExt cx="435945" cy="2709333"/>
          </a:xfrm>
        </p:grpSpPr>
        <p:sp>
          <p:nvSpPr>
            <p:cNvPr id="5" name="Freeform 5"/>
            <p:cNvSpPr/>
            <p:nvPr/>
          </p:nvSpPr>
          <p:spPr>
            <a:xfrm>
              <a:off x="0" y="0"/>
              <a:ext cx="435945" cy="2709333"/>
            </a:xfrm>
            <a:custGeom>
              <a:avLst/>
              <a:gdLst/>
              <a:ahLst/>
              <a:cxnLst/>
              <a:rect l="l" t="t" r="r" b="b"/>
              <a:pathLst>
                <a:path w="435945" h="2709333">
                  <a:moveTo>
                    <a:pt x="0" y="0"/>
                  </a:moveTo>
                  <a:lnTo>
                    <a:pt x="435945" y="0"/>
                  </a:lnTo>
                  <a:lnTo>
                    <a:pt x="435945" y="2709333"/>
                  </a:lnTo>
                  <a:lnTo>
                    <a:pt x="0" y="2709333"/>
                  </a:lnTo>
                  <a:close/>
                </a:path>
              </a:pathLst>
            </a:custGeom>
            <a:solidFill>
              <a:srgbClr val="145DA0"/>
            </a:solidFill>
          </p:spPr>
          <p:txBody>
            <a:bodyPr/>
            <a:lstStyle/>
            <a:p>
              <a:endParaRPr lang="pt-BR"/>
            </a:p>
          </p:txBody>
        </p:sp>
        <p:sp>
          <p:nvSpPr>
            <p:cNvPr id="6" name="TextBox 6"/>
            <p:cNvSpPr txBox="1"/>
            <p:nvPr/>
          </p:nvSpPr>
          <p:spPr>
            <a:xfrm>
              <a:off x="0" y="19050"/>
              <a:ext cx="435945" cy="2690283"/>
            </a:xfrm>
            <a:prstGeom prst="rect">
              <a:avLst/>
            </a:prstGeom>
          </p:spPr>
          <p:txBody>
            <a:bodyPr lIns="50800" tIns="50800" rIns="50800" bIns="50800" rtlCol="0" anchor="ctr"/>
            <a:lstStyle/>
            <a:p>
              <a:pPr algn="ctr">
                <a:lnSpc>
                  <a:spcPts val="2227"/>
                </a:lnSpc>
              </a:pPr>
              <a:endParaRPr/>
            </a:p>
          </p:txBody>
        </p:sp>
      </p:grpSp>
      <p:sp>
        <p:nvSpPr>
          <p:cNvPr id="7" name="TextBox 7"/>
          <p:cNvSpPr txBox="1"/>
          <p:nvPr/>
        </p:nvSpPr>
        <p:spPr>
          <a:xfrm>
            <a:off x="136451" y="86817"/>
            <a:ext cx="1382328" cy="10113645"/>
          </a:xfrm>
          <a:prstGeom prst="rect">
            <a:avLst/>
          </a:prstGeom>
        </p:spPr>
        <p:txBody>
          <a:bodyPr lIns="0" tIns="0" rIns="0" bIns="0" rtlCol="0" anchor="t">
            <a:spAutoFit/>
          </a:bodyPr>
          <a:lstStyle/>
          <a:p>
            <a:pPr algn="ctr">
              <a:lnSpc>
                <a:spcPts val="8039"/>
              </a:lnSpc>
            </a:pPr>
            <a:r>
              <a:rPr lang="en-US" sz="5999" b="1" spc="101">
                <a:solidFill>
                  <a:srgbClr val="FFFFFF"/>
                </a:solidFill>
                <a:latin typeface="Open Sans Bold"/>
                <a:ea typeface="Open Sans Bold"/>
                <a:cs typeface="Open Sans Bold"/>
                <a:sym typeface="Open Sans Bold"/>
              </a:rPr>
              <a:t>C</a:t>
            </a:r>
          </a:p>
          <a:p>
            <a:pPr algn="ctr">
              <a:lnSpc>
                <a:spcPts val="8039"/>
              </a:lnSpc>
            </a:pPr>
            <a:r>
              <a:rPr lang="en-US" sz="5999" b="1" spc="101">
                <a:solidFill>
                  <a:srgbClr val="FFFFFF"/>
                </a:solidFill>
                <a:latin typeface="Open Sans Bold"/>
                <a:ea typeface="Open Sans Bold"/>
                <a:cs typeface="Open Sans Bold"/>
                <a:sym typeface="Open Sans Bold"/>
              </a:rPr>
              <a:t>O</a:t>
            </a:r>
          </a:p>
          <a:p>
            <a:pPr algn="ctr">
              <a:lnSpc>
                <a:spcPts val="8039"/>
              </a:lnSpc>
            </a:pPr>
            <a:r>
              <a:rPr lang="en-US" sz="5999" b="1" spc="101">
                <a:solidFill>
                  <a:srgbClr val="FFFFFF"/>
                </a:solidFill>
                <a:latin typeface="Open Sans Bold"/>
                <a:ea typeface="Open Sans Bold"/>
                <a:cs typeface="Open Sans Bold"/>
                <a:sym typeface="Open Sans Bold"/>
              </a:rPr>
              <a:t>M</a:t>
            </a:r>
          </a:p>
          <a:p>
            <a:pPr algn="ctr">
              <a:lnSpc>
                <a:spcPts val="8039"/>
              </a:lnSpc>
            </a:pPr>
            <a:r>
              <a:rPr lang="en-US" sz="5999" b="1" spc="101">
                <a:solidFill>
                  <a:srgbClr val="FFFFFF"/>
                </a:solidFill>
                <a:latin typeface="Open Sans Bold"/>
                <a:ea typeface="Open Sans Bold"/>
                <a:cs typeface="Open Sans Bold"/>
                <a:sym typeface="Open Sans Bold"/>
              </a:rPr>
              <a:t>E</a:t>
            </a:r>
          </a:p>
          <a:p>
            <a:pPr algn="ctr">
              <a:lnSpc>
                <a:spcPts val="8039"/>
              </a:lnSpc>
            </a:pPr>
            <a:r>
              <a:rPr lang="en-US" sz="5999" b="1" spc="101">
                <a:solidFill>
                  <a:srgbClr val="FFFFFF"/>
                </a:solidFill>
                <a:latin typeface="Open Sans Bold"/>
                <a:ea typeface="Open Sans Bold"/>
                <a:cs typeface="Open Sans Bold"/>
                <a:sym typeface="Open Sans Bold"/>
              </a:rPr>
              <a:t>N</a:t>
            </a:r>
          </a:p>
          <a:p>
            <a:pPr algn="ctr">
              <a:lnSpc>
                <a:spcPts val="8039"/>
              </a:lnSpc>
            </a:pPr>
            <a:r>
              <a:rPr lang="en-US" sz="5999" b="1" spc="101">
                <a:solidFill>
                  <a:srgbClr val="FFFFFF"/>
                </a:solidFill>
                <a:latin typeface="Open Sans Bold"/>
                <a:ea typeface="Open Sans Bold"/>
                <a:cs typeface="Open Sans Bold"/>
                <a:sym typeface="Open Sans Bold"/>
              </a:rPr>
              <a:t>T</a:t>
            </a:r>
          </a:p>
          <a:p>
            <a:pPr algn="ctr">
              <a:lnSpc>
                <a:spcPts val="8039"/>
              </a:lnSpc>
            </a:pPr>
            <a:r>
              <a:rPr lang="en-US" sz="5999" b="1" spc="101">
                <a:solidFill>
                  <a:srgbClr val="FFFFFF"/>
                </a:solidFill>
                <a:latin typeface="Open Sans Bold"/>
                <a:ea typeface="Open Sans Bold"/>
                <a:cs typeface="Open Sans Bold"/>
                <a:sym typeface="Open Sans Bold"/>
              </a:rPr>
              <a:t>Á</a:t>
            </a:r>
          </a:p>
          <a:p>
            <a:pPr algn="ctr">
              <a:lnSpc>
                <a:spcPts val="8039"/>
              </a:lnSpc>
            </a:pPr>
            <a:r>
              <a:rPr lang="en-US" sz="5999" b="1" spc="101">
                <a:solidFill>
                  <a:srgbClr val="FFFFFF"/>
                </a:solidFill>
                <a:latin typeface="Open Sans Bold"/>
                <a:ea typeface="Open Sans Bold"/>
                <a:cs typeface="Open Sans Bold"/>
                <a:sym typeface="Open Sans Bold"/>
              </a:rPr>
              <a:t>R</a:t>
            </a:r>
          </a:p>
          <a:p>
            <a:pPr algn="ctr">
              <a:lnSpc>
                <a:spcPts val="8039"/>
              </a:lnSpc>
            </a:pPr>
            <a:r>
              <a:rPr lang="en-US" sz="5999" b="1" spc="101">
                <a:solidFill>
                  <a:srgbClr val="FFFFFF"/>
                </a:solidFill>
                <a:latin typeface="Open Sans Bold"/>
                <a:ea typeface="Open Sans Bold"/>
                <a:cs typeface="Open Sans Bold"/>
                <a:sym typeface="Open Sans Bold"/>
              </a:rPr>
              <a:t>I</a:t>
            </a:r>
          </a:p>
          <a:p>
            <a:pPr algn="ctr">
              <a:lnSpc>
                <a:spcPts val="8039"/>
              </a:lnSpc>
            </a:pPr>
            <a:r>
              <a:rPr lang="en-US" sz="5999" b="1" spc="101">
                <a:solidFill>
                  <a:srgbClr val="FFFFFF"/>
                </a:solidFill>
                <a:latin typeface="Open Sans Bold"/>
                <a:ea typeface="Open Sans Bold"/>
                <a:cs typeface="Open Sans Bold"/>
                <a:sym typeface="Open Sans Bold"/>
              </a:rPr>
              <a:t>O</a:t>
            </a:r>
          </a:p>
        </p:txBody>
      </p:sp>
      <p:sp>
        <p:nvSpPr>
          <p:cNvPr id="8" name="TextBox 8"/>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145DA0"/>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65353" y="2902744"/>
            <a:ext cx="15293947" cy="4491037"/>
          </a:xfrm>
          <a:prstGeom prst="rect">
            <a:avLst/>
          </a:prstGeom>
        </p:spPr>
        <p:txBody>
          <a:bodyPr lIns="0" tIns="0" rIns="0" bIns="0" rtlCol="0" anchor="t">
            <a:spAutoFit/>
          </a:bodyPr>
          <a:lstStyle/>
          <a:p>
            <a:pPr marL="0" lvl="0" indent="0" algn="just">
              <a:lnSpc>
                <a:spcPts val="7199"/>
              </a:lnSpc>
            </a:pPr>
            <a:r>
              <a:rPr lang="en-US" sz="5999">
                <a:solidFill>
                  <a:srgbClr val="000000"/>
                </a:solidFill>
                <a:latin typeface="PT Sans"/>
                <a:ea typeface="PT Sans"/>
                <a:cs typeface="PT Sans"/>
                <a:sym typeface="PT Sans"/>
              </a:rPr>
              <a:t>As ideologias tendem a distorcer verdades bíblicas para adaptá-las às suas agendas, fazendo com que, dessa forma, elas sejam reinterpretadas, levando os seus expositores parecerem “descolados” e suas ideias, sutis. </a:t>
            </a:r>
          </a:p>
        </p:txBody>
      </p:sp>
      <p:sp>
        <p:nvSpPr>
          <p:cNvPr id="3" name="TextBox 3"/>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403727"/>
                </a:solidFill>
                <a:latin typeface="PT Sans Italics"/>
                <a:ea typeface="PT Sans Italics"/>
                <a:cs typeface="PT Sans Italics"/>
                <a:sym typeface="PT Sans Italics"/>
              </a:rPr>
              <a:t>EBD COMENTADA ONLINE - PASTOR MÁRIO LUNA</a:t>
            </a:r>
          </a:p>
        </p:txBody>
      </p:sp>
      <p:sp>
        <p:nvSpPr>
          <p:cNvPr id="4" name="Freeform 4"/>
          <p:cNvSpPr/>
          <p:nvPr/>
        </p:nvSpPr>
        <p:spPr>
          <a:xfrm>
            <a:off x="-7345392" y="-1715192"/>
            <a:ext cx="8746597" cy="12002192"/>
          </a:xfrm>
          <a:custGeom>
            <a:avLst/>
            <a:gdLst/>
            <a:ahLst/>
            <a:cxnLst/>
            <a:rect l="l" t="t" r="r" b="b"/>
            <a:pathLst>
              <a:path w="8746597" h="12002192">
                <a:moveTo>
                  <a:pt x="0" y="0"/>
                </a:moveTo>
                <a:lnTo>
                  <a:pt x="8746598" y="0"/>
                </a:lnTo>
                <a:lnTo>
                  <a:pt x="8746598"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655230" y="0"/>
            <a:ext cx="16632770" cy="10287000"/>
          </a:xfrm>
          <a:custGeom>
            <a:avLst/>
            <a:gdLst/>
            <a:ahLst/>
            <a:cxnLst/>
            <a:rect l="l" t="t" r="r" b="b"/>
            <a:pathLst>
              <a:path w="16632770" h="10287000">
                <a:moveTo>
                  <a:pt x="0" y="10287000"/>
                </a:moveTo>
                <a:lnTo>
                  <a:pt x="16632770" y="10287000"/>
                </a:lnTo>
                <a:lnTo>
                  <a:pt x="16632770" y="0"/>
                </a:lnTo>
                <a:lnTo>
                  <a:pt x="0" y="0"/>
                </a:lnTo>
                <a:lnTo>
                  <a:pt x="0" y="10287000"/>
                </a:lnTo>
                <a:close/>
              </a:path>
            </a:pathLst>
          </a:custGeom>
          <a:blipFill>
            <a:blip r:embed="rId2"/>
            <a:stretch>
              <a:fillRect l="-224" t="-30275" b="-31774"/>
            </a:stretch>
          </a:blipFill>
        </p:spPr>
        <p:txBody>
          <a:bodyPr/>
          <a:lstStyle/>
          <a:p>
            <a:endParaRPr lang="pt-BR"/>
          </a:p>
        </p:txBody>
      </p:sp>
      <p:sp>
        <p:nvSpPr>
          <p:cNvPr id="3" name="TextBox 3"/>
          <p:cNvSpPr txBox="1"/>
          <p:nvPr/>
        </p:nvSpPr>
        <p:spPr>
          <a:xfrm>
            <a:off x="2685279" y="2857500"/>
            <a:ext cx="14802621" cy="4286250"/>
          </a:xfrm>
          <a:prstGeom prst="rect">
            <a:avLst/>
          </a:prstGeom>
        </p:spPr>
        <p:txBody>
          <a:bodyPr lIns="0" tIns="0" rIns="0" bIns="0" rtlCol="0" anchor="t">
            <a:spAutoFit/>
          </a:bodyPr>
          <a:lstStyle/>
          <a:p>
            <a:pPr algn="just">
              <a:lnSpc>
                <a:spcPts val="6840"/>
              </a:lnSpc>
            </a:pPr>
            <a:r>
              <a:rPr lang="en-US" sz="5700">
                <a:solidFill>
                  <a:srgbClr val="145DA0"/>
                </a:solidFill>
                <a:latin typeface="PT Sans"/>
                <a:ea typeface="PT Sans"/>
                <a:cs typeface="PT Sans"/>
                <a:sym typeface="PT Sans"/>
              </a:rPr>
              <a:t>2 Coríntios 10.5 fala sobre “derribar argumentos” (gr. logismous — raciocínios estruturados). A batalha é contra construções mentais que se levantam contra o conhecimento de Deus.</a:t>
            </a:r>
          </a:p>
        </p:txBody>
      </p:sp>
      <p:grpSp>
        <p:nvGrpSpPr>
          <p:cNvPr id="4" name="Group 4"/>
          <p:cNvGrpSpPr/>
          <p:nvPr/>
        </p:nvGrpSpPr>
        <p:grpSpPr>
          <a:xfrm>
            <a:off x="0" y="0"/>
            <a:ext cx="1655230" cy="10287000"/>
            <a:chOff x="0" y="0"/>
            <a:chExt cx="435945" cy="2709333"/>
          </a:xfrm>
        </p:grpSpPr>
        <p:sp>
          <p:nvSpPr>
            <p:cNvPr id="5" name="Freeform 5"/>
            <p:cNvSpPr/>
            <p:nvPr/>
          </p:nvSpPr>
          <p:spPr>
            <a:xfrm>
              <a:off x="0" y="0"/>
              <a:ext cx="435945" cy="2709333"/>
            </a:xfrm>
            <a:custGeom>
              <a:avLst/>
              <a:gdLst/>
              <a:ahLst/>
              <a:cxnLst/>
              <a:rect l="l" t="t" r="r" b="b"/>
              <a:pathLst>
                <a:path w="435945" h="2709333">
                  <a:moveTo>
                    <a:pt x="0" y="0"/>
                  </a:moveTo>
                  <a:lnTo>
                    <a:pt x="435945" y="0"/>
                  </a:lnTo>
                  <a:lnTo>
                    <a:pt x="435945" y="2709333"/>
                  </a:lnTo>
                  <a:lnTo>
                    <a:pt x="0" y="2709333"/>
                  </a:lnTo>
                  <a:close/>
                </a:path>
              </a:pathLst>
            </a:custGeom>
            <a:solidFill>
              <a:srgbClr val="145DA0"/>
            </a:solidFill>
          </p:spPr>
          <p:txBody>
            <a:bodyPr/>
            <a:lstStyle/>
            <a:p>
              <a:endParaRPr lang="pt-BR"/>
            </a:p>
          </p:txBody>
        </p:sp>
        <p:sp>
          <p:nvSpPr>
            <p:cNvPr id="6" name="TextBox 6"/>
            <p:cNvSpPr txBox="1"/>
            <p:nvPr/>
          </p:nvSpPr>
          <p:spPr>
            <a:xfrm>
              <a:off x="0" y="19050"/>
              <a:ext cx="435945" cy="2690283"/>
            </a:xfrm>
            <a:prstGeom prst="rect">
              <a:avLst/>
            </a:prstGeom>
          </p:spPr>
          <p:txBody>
            <a:bodyPr lIns="50800" tIns="50800" rIns="50800" bIns="50800" rtlCol="0" anchor="ctr"/>
            <a:lstStyle/>
            <a:p>
              <a:pPr algn="ctr">
                <a:lnSpc>
                  <a:spcPts val="2227"/>
                </a:lnSpc>
              </a:pPr>
              <a:endParaRPr/>
            </a:p>
          </p:txBody>
        </p:sp>
      </p:grpSp>
      <p:sp>
        <p:nvSpPr>
          <p:cNvPr id="7" name="TextBox 7"/>
          <p:cNvSpPr txBox="1"/>
          <p:nvPr/>
        </p:nvSpPr>
        <p:spPr>
          <a:xfrm>
            <a:off x="136451" y="86817"/>
            <a:ext cx="1382328" cy="10113645"/>
          </a:xfrm>
          <a:prstGeom prst="rect">
            <a:avLst/>
          </a:prstGeom>
        </p:spPr>
        <p:txBody>
          <a:bodyPr lIns="0" tIns="0" rIns="0" bIns="0" rtlCol="0" anchor="t">
            <a:spAutoFit/>
          </a:bodyPr>
          <a:lstStyle/>
          <a:p>
            <a:pPr algn="ctr">
              <a:lnSpc>
                <a:spcPts val="8039"/>
              </a:lnSpc>
            </a:pPr>
            <a:r>
              <a:rPr lang="en-US" sz="5999" b="1" spc="101">
                <a:solidFill>
                  <a:srgbClr val="FFFFFF"/>
                </a:solidFill>
                <a:latin typeface="Open Sans Bold"/>
                <a:ea typeface="Open Sans Bold"/>
                <a:cs typeface="Open Sans Bold"/>
                <a:sym typeface="Open Sans Bold"/>
              </a:rPr>
              <a:t>C</a:t>
            </a:r>
          </a:p>
          <a:p>
            <a:pPr algn="ctr">
              <a:lnSpc>
                <a:spcPts val="8039"/>
              </a:lnSpc>
            </a:pPr>
            <a:r>
              <a:rPr lang="en-US" sz="5999" b="1" spc="101">
                <a:solidFill>
                  <a:srgbClr val="FFFFFF"/>
                </a:solidFill>
                <a:latin typeface="Open Sans Bold"/>
                <a:ea typeface="Open Sans Bold"/>
                <a:cs typeface="Open Sans Bold"/>
                <a:sym typeface="Open Sans Bold"/>
              </a:rPr>
              <a:t>O</a:t>
            </a:r>
          </a:p>
          <a:p>
            <a:pPr algn="ctr">
              <a:lnSpc>
                <a:spcPts val="8039"/>
              </a:lnSpc>
            </a:pPr>
            <a:r>
              <a:rPr lang="en-US" sz="5999" b="1" spc="101">
                <a:solidFill>
                  <a:srgbClr val="FFFFFF"/>
                </a:solidFill>
                <a:latin typeface="Open Sans Bold"/>
                <a:ea typeface="Open Sans Bold"/>
                <a:cs typeface="Open Sans Bold"/>
                <a:sym typeface="Open Sans Bold"/>
              </a:rPr>
              <a:t>M</a:t>
            </a:r>
          </a:p>
          <a:p>
            <a:pPr algn="ctr">
              <a:lnSpc>
                <a:spcPts val="8039"/>
              </a:lnSpc>
            </a:pPr>
            <a:r>
              <a:rPr lang="en-US" sz="5999" b="1" spc="101">
                <a:solidFill>
                  <a:srgbClr val="FFFFFF"/>
                </a:solidFill>
                <a:latin typeface="Open Sans Bold"/>
                <a:ea typeface="Open Sans Bold"/>
                <a:cs typeface="Open Sans Bold"/>
                <a:sym typeface="Open Sans Bold"/>
              </a:rPr>
              <a:t>E</a:t>
            </a:r>
          </a:p>
          <a:p>
            <a:pPr algn="ctr">
              <a:lnSpc>
                <a:spcPts val="8039"/>
              </a:lnSpc>
            </a:pPr>
            <a:r>
              <a:rPr lang="en-US" sz="5999" b="1" spc="101">
                <a:solidFill>
                  <a:srgbClr val="FFFFFF"/>
                </a:solidFill>
                <a:latin typeface="Open Sans Bold"/>
                <a:ea typeface="Open Sans Bold"/>
                <a:cs typeface="Open Sans Bold"/>
                <a:sym typeface="Open Sans Bold"/>
              </a:rPr>
              <a:t>N</a:t>
            </a:r>
          </a:p>
          <a:p>
            <a:pPr algn="ctr">
              <a:lnSpc>
                <a:spcPts val="8039"/>
              </a:lnSpc>
            </a:pPr>
            <a:r>
              <a:rPr lang="en-US" sz="5999" b="1" spc="101">
                <a:solidFill>
                  <a:srgbClr val="FFFFFF"/>
                </a:solidFill>
                <a:latin typeface="Open Sans Bold"/>
                <a:ea typeface="Open Sans Bold"/>
                <a:cs typeface="Open Sans Bold"/>
                <a:sym typeface="Open Sans Bold"/>
              </a:rPr>
              <a:t>T</a:t>
            </a:r>
          </a:p>
          <a:p>
            <a:pPr algn="ctr">
              <a:lnSpc>
                <a:spcPts val="8039"/>
              </a:lnSpc>
            </a:pPr>
            <a:r>
              <a:rPr lang="en-US" sz="5999" b="1" spc="101">
                <a:solidFill>
                  <a:srgbClr val="FFFFFF"/>
                </a:solidFill>
                <a:latin typeface="Open Sans Bold"/>
                <a:ea typeface="Open Sans Bold"/>
                <a:cs typeface="Open Sans Bold"/>
                <a:sym typeface="Open Sans Bold"/>
              </a:rPr>
              <a:t>Á</a:t>
            </a:r>
          </a:p>
          <a:p>
            <a:pPr algn="ctr">
              <a:lnSpc>
                <a:spcPts val="8039"/>
              </a:lnSpc>
            </a:pPr>
            <a:r>
              <a:rPr lang="en-US" sz="5999" b="1" spc="101">
                <a:solidFill>
                  <a:srgbClr val="FFFFFF"/>
                </a:solidFill>
                <a:latin typeface="Open Sans Bold"/>
                <a:ea typeface="Open Sans Bold"/>
                <a:cs typeface="Open Sans Bold"/>
                <a:sym typeface="Open Sans Bold"/>
              </a:rPr>
              <a:t>R</a:t>
            </a:r>
          </a:p>
          <a:p>
            <a:pPr algn="ctr">
              <a:lnSpc>
                <a:spcPts val="8039"/>
              </a:lnSpc>
            </a:pPr>
            <a:r>
              <a:rPr lang="en-US" sz="5999" b="1" spc="101">
                <a:solidFill>
                  <a:srgbClr val="FFFFFF"/>
                </a:solidFill>
                <a:latin typeface="Open Sans Bold"/>
                <a:ea typeface="Open Sans Bold"/>
                <a:cs typeface="Open Sans Bold"/>
                <a:sym typeface="Open Sans Bold"/>
              </a:rPr>
              <a:t>I</a:t>
            </a:r>
          </a:p>
          <a:p>
            <a:pPr algn="ctr">
              <a:lnSpc>
                <a:spcPts val="8039"/>
              </a:lnSpc>
            </a:pPr>
            <a:r>
              <a:rPr lang="en-US" sz="5999" b="1" spc="101">
                <a:solidFill>
                  <a:srgbClr val="FFFFFF"/>
                </a:solidFill>
                <a:latin typeface="Open Sans Bold"/>
                <a:ea typeface="Open Sans Bold"/>
                <a:cs typeface="Open Sans Bold"/>
                <a:sym typeface="Open Sans Bold"/>
              </a:rPr>
              <a:t>O</a:t>
            </a:r>
          </a:p>
        </p:txBody>
      </p:sp>
      <p:sp>
        <p:nvSpPr>
          <p:cNvPr id="8" name="TextBox 8"/>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145DA0"/>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556274"/>
            <a:ext cx="15293947" cy="2690813"/>
          </a:xfrm>
          <a:prstGeom prst="rect">
            <a:avLst/>
          </a:prstGeom>
        </p:spPr>
        <p:txBody>
          <a:bodyPr lIns="0" tIns="0" rIns="0" bIns="0" rtlCol="0" anchor="t">
            <a:spAutoFit/>
          </a:bodyPr>
          <a:lstStyle/>
          <a:p>
            <a:pPr marL="0" lvl="0" indent="0" algn="just">
              <a:lnSpc>
                <a:spcPts val="7199"/>
              </a:lnSpc>
            </a:pPr>
            <a:r>
              <a:rPr lang="en-US" sz="5999">
                <a:solidFill>
                  <a:srgbClr val="000000"/>
                </a:solidFill>
                <a:latin typeface="PT Sans"/>
                <a:ea typeface="PT Sans"/>
                <a:cs typeface="PT Sans"/>
                <a:sym typeface="PT Sans"/>
              </a:rPr>
              <a:t>Porém, tais ideologias são profundamente corrosivas, pois esvaziam a autoridade do texto bíblico e enfraquecem a doutrina. </a:t>
            </a:r>
          </a:p>
        </p:txBody>
      </p:sp>
      <p:sp>
        <p:nvSpPr>
          <p:cNvPr id="3" name="Freeform 3"/>
          <p:cNvSpPr/>
          <p:nvPr/>
        </p:nvSpPr>
        <p:spPr>
          <a:xfrm>
            <a:off x="16949173" y="0"/>
            <a:ext cx="8746597" cy="12002192"/>
          </a:xfrm>
          <a:custGeom>
            <a:avLst/>
            <a:gdLst/>
            <a:ahLst/>
            <a:cxnLst/>
            <a:rect l="l" t="t" r="r" b="b"/>
            <a:pathLst>
              <a:path w="8746597" h="12002192">
                <a:moveTo>
                  <a:pt x="0" y="0"/>
                </a:moveTo>
                <a:lnTo>
                  <a:pt x="8746597" y="0"/>
                </a:lnTo>
                <a:lnTo>
                  <a:pt x="8746597"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4" name="TextBox 4"/>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403727"/>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655230" y="0"/>
            <a:ext cx="16632770" cy="10287000"/>
          </a:xfrm>
          <a:custGeom>
            <a:avLst/>
            <a:gdLst/>
            <a:ahLst/>
            <a:cxnLst/>
            <a:rect l="l" t="t" r="r" b="b"/>
            <a:pathLst>
              <a:path w="16632770" h="10287000">
                <a:moveTo>
                  <a:pt x="0" y="10287000"/>
                </a:moveTo>
                <a:lnTo>
                  <a:pt x="16632770" y="10287000"/>
                </a:lnTo>
                <a:lnTo>
                  <a:pt x="16632770" y="0"/>
                </a:lnTo>
                <a:lnTo>
                  <a:pt x="0" y="0"/>
                </a:lnTo>
                <a:lnTo>
                  <a:pt x="0" y="10287000"/>
                </a:lnTo>
                <a:close/>
              </a:path>
            </a:pathLst>
          </a:custGeom>
          <a:blipFill>
            <a:blip r:embed="rId2"/>
            <a:stretch>
              <a:fillRect l="-224" t="-30275" b="-31774"/>
            </a:stretch>
          </a:blipFill>
        </p:spPr>
        <p:txBody>
          <a:bodyPr/>
          <a:lstStyle/>
          <a:p>
            <a:endParaRPr lang="pt-BR"/>
          </a:p>
        </p:txBody>
      </p:sp>
      <p:sp>
        <p:nvSpPr>
          <p:cNvPr id="3" name="TextBox 3"/>
          <p:cNvSpPr txBox="1"/>
          <p:nvPr/>
        </p:nvSpPr>
        <p:spPr>
          <a:xfrm>
            <a:off x="2685279" y="3476764"/>
            <a:ext cx="14802621" cy="2690813"/>
          </a:xfrm>
          <a:prstGeom prst="rect">
            <a:avLst/>
          </a:prstGeom>
        </p:spPr>
        <p:txBody>
          <a:bodyPr lIns="0" tIns="0" rIns="0" bIns="0" rtlCol="0" anchor="t">
            <a:spAutoFit/>
          </a:bodyPr>
          <a:lstStyle/>
          <a:p>
            <a:pPr algn="just">
              <a:lnSpc>
                <a:spcPts val="7199"/>
              </a:lnSpc>
            </a:pPr>
            <a:r>
              <a:rPr lang="en-US" sz="5999">
                <a:solidFill>
                  <a:srgbClr val="145DA0"/>
                </a:solidFill>
                <a:latin typeface="PT Sans"/>
                <a:ea typeface="PT Sans"/>
                <a:cs typeface="PT Sans"/>
                <a:sym typeface="PT Sans"/>
              </a:rPr>
              <a:t>Quando a autoridade da Escritura é relativizada, a fé se torna subjetiva. E fé sem fundamento sólido torna-se vulnerável.</a:t>
            </a:r>
          </a:p>
        </p:txBody>
      </p:sp>
      <p:grpSp>
        <p:nvGrpSpPr>
          <p:cNvPr id="4" name="Group 4"/>
          <p:cNvGrpSpPr/>
          <p:nvPr/>
        </p:nvGrpSpPr>
        <p:grpSpPr>
          <a:xfrm>
            <a:off x="0" y="0"/>
            <a:ext cx="1655230" cy="10287000"/>
            <a:chOff x="0" y="0"/>
            <a:chExt cx="435945" cy="2709333"/>
          </a:xfrm>
        </p:grpSpPr>
        <p:sp>
          <p:nvSpPr>
            <p:cNvPr id="5" name="Freeform 5"/>
            <p:cNvSpPr/>
            <p:nvPr/>
          </p:nvSpPr>
          <p:spPr>
            <a:xfrm>
              <a:off x="0" y="0"/>
              <a:ext cx="435945" cy="2709333"/>
            </a:xfrm>
            <a:custGeom>
              <a:avLst/>
              <a:gdLst/>
              <a:ahLst/>
              <a:cxnLst/>
              <a:rect l="l" t="t" r="r" b="b"/>
              <a:pathLst>
                <a:path w="435945" h="2709333">
                  <a:moveTo>
                    <a:pt x="0" y="0"/>
                  </a:moveTo>
                  <a:lnTo>
                    <a:pt x="435945" y="0"/>
                  </a:lnTo>
                  <a:lnTo>
                    <a:pt x="435945" y="2709333"/>
                  </a:lnTo>
                  <a:lnTo>
                    <a:pt x="0" y="2709333"/>
                  </a:lnTo>
                  <a:close/>
                </a:path>
              </a:pathLst>
            </a:custGeom>
            <a:solidFill>
              <a:srgbClr val="145DA0"/>
            </a:solidFill>
          </p:spPr>
          <p:txBody>
            <a:bodyPr/>
            <a:lstStyle/>
            <a:p>
              <a:endParaRPr lang="pt-BR"/>
            </a:p>
          </p:txBody>
        </p:sp>
        <p:sp>
          <p:nvSpPr>
            <p:cNvPr id="6" name="TextBox 6"/>
            <p:cNvSpPr txBox="1"/>
            <p:nvPr/>
          </p:nvSpPr>
          <p:spPr>
            <a:xfrm>
              <a:off x="0" y="19050"/>
              <a:ext cx="435945" cy="2690283"/>
            </a:xfrm>
            <a:prstGeom prst="rect">
              <a:avLst/>
            </a:prstGeom>
          </p:spPr>
          <p:txBody>
            <a:bodyPr lIns="50800" tIns="50800" rIns="50800" bIns="50800" rtlCol="0" anchor="ctr"/>
            <a:lstStyle/>
            <a:p>
              <a:pPr algn="ctr">
                <a:lnSpc>
                  <a:spcPts val="2227"/>
                </a:lnSpc>
              </a:pPr>
              <a:endParaRPr/>
            </a:p>
          </p:txBody>
        </p:sp>
      </p:grpSp>
      <p:sp>
        <p:nvSpPr>
          <p:cNvPr id="7" name="TextBox 7"/>
          <p:cNvSpPr txBox="1"/>
          <p:nvPr/>
        </p:nvSpPr>
        <p:spPr>
          <a:xfrm>
            <a:off x="136451" y="86817"/>
            <a:ext cx="1382328" cy="10113645"/>
          </a:xfrm>
          <a:prstGeom prst="rect">
            <a:avLst/>
          </a:prstGeom>
        </p:spPr>
        <p:txBody>
          <a:bodyPr lIns="0" tIns="0" rIns="0" bIns="0" rtlCol="0" anchor="t">
            <a:spAutoFit/>
          </a:bodyPr>
          <a:lstStyle/>
          <a:p>
            <a:pPr algn="ctr">
              <a:lnSpc>
                <a:spcPts val="8039"/>
              </a:lnSpc>
            </a:pPr>
            <a:r>
              <a:rPr lang="en-US" sz="5999" b="1" spc="101">
                <a:solidFill>
                  <a:srgbClr val="FFFFFF"/>
                </a:solidFill>
                <a:latin typeface="Open Sans Bold"/>
                <a:ea typeface="Open Sans Bold"/>
                <a:cs typeface="Open Sans Bold"/>
                <a:sym typeface="Open Sans Bold"/>
              </a:rPr>
              <a:t>C</a:t>
            </a:r>
          </a:p>
          <a:p>
            <a:pPr algn="ctr">
              <a:lnSpc>
                <a:spcPts val="8039"/>
              </a:lnSpc>
            </a:pPr>
            <a:r>
              <a:rPr lang="en-US" sz="5999" b="1" spc="101">
                <a:solidFill>
                  <a:srgbClr val="FFFFFF"/>
                </a:solidFill>
                <a:latin typeface="Open Sans Bold"/>
                <a:ea typeface="Open Sans Bold"/>
                <a:cs typeface="Open Sans Bold"/>
                <a:sym typeface="Open Sans Bold"/>
              </a:rPr>
              <a:t>O</a:t>
            </a:r>
          </a:p>
          <a:p>
            <a:pPr algn="ctr">
              <a:lnSpc>
                <a:spcPts val="8039"/>
              </a:lnSpc>
            </a:pPr>
            <a:r>
              <a:rPr lang="en-US" sz="5999" b="1" spc="101">
                <a:solidFill>
                  <a:srgbClr val="FFFFFF"/>
                </a:solidFill>
                <a:latin typeface="Open Sans Bold"/>
                <a:ea typeface="Open Sans Bold"/>
                <a:cs typeface="Open Sans Bold"/>
                <a:sym typeface="Open Sans Bold"/>
              </a:rPr>
              <a:t>M</a:t>
            </a:r>
          </a:p>
          <a:p>
            <a:pPr algn="ctr">
              <a:lnSpc>
                <a:spcPts val="8039"/>
              </a:lnSpc>
            </a:pPr>
            <a:r>
              <a:rPr lang="en-US" sz="5999" b="1" spc="101">
                <a:solidFill>
                  <a:srgbClr val="FFFFFF"/>
                </a:solidFill>
                <a:latin typeface="Open Sans Bold"/>
                <a:ea typeface="Open Sans Bold"/>
                <a:cs typeface="Open Sans Bold"/>
                <a:sym typeface="Open Sans Bold"/>
              </a:rPr>
              <a:t>E</a:t>
            </a:r>
          </a:p>
          <a:p>
            <a:pPr algn="ctr">
              <a:lnSpc>
                <a:spcPts val="8039"/>
              </a:lnSpc>
            </a:pPr>
            <a:r>
              <a:rPr lang="en-US" sz="5999" b="1" spc="101">
                <a:solidFill>
                  <a:srgbClr val="FFFFFF"/>
                </a:solidFill>
                <a:latin typeface="Open Sans Bold"/>
                <a:ea typeface="Open Sans Bold"/>
                <a:cs typeface="Open Sans Bold"/>
                <a:sym typeface="Open Sans Bold"/>
              </a:rPr>
              <a:t>N</a:t>
            </a:r>
          </a:p>
          <a:p>
            <a:pPr algn="ctr">
              <a:lnSpc>
                <a:spcPts val="8039"/>
              </a:lnSpc>
            </a:pPr>
            <a:r>
              <a:rPr lang="en-US" sz="5999" b="1" spc="101">
                <a:solidFill>
                  <a:srgbClr val="FFFFFF"/>
                </a:solidFill>
                <a:latin typeface="Open Sans Bold"/>
                <a:ea typeface="Open Sans Bold"/>
                <a:cs typeface="Open Sans Bold"/>
                <a:sym typeface="Open Sans Bold"/>
              </a:rPr>
              <a:t>T</a:t>
            </a:r>
          </a:p>
          <a:p>
            <a:pPr algn="ctr">
              <a:lnSpc>
                <a:spcPts val="8039"/>
              </a:lnSpc>
            </a:pPr>
            <a:r>
              <a:rPr lang="en-US" sz="5999" b="1" spc="101">
                <a:solidFill>
                  <a:srgbClr val="FFFFFF"/>
                </a:solidFill>
                <a:latin typeface="Open Sans Bold"/>
                <a:ea typeface="Open Sans Bold"/>
                <a:cs typeface="Open Sans Bold"/>
                <a:sym typeface="Open Sans Bold"/>
              </a:rPr>
              <a:t>Á</a:t>
            </a:r>
          </a:p>
          <a:p>
            <a:pPr algn="ctr">
              <a:lnSpc>
                <a:spcPts val="8039"/>
              </a:lnSpc>
            </a:pPr>
            <a:r>
              <a:rPr lang="en-US" sz="5999" b="1" spc="101">
                <a:solidFill>
                  <a:srgbClr val="FFFFFF"/>
                </a:solidFill>
                <a:latin typeface="Open Sans Bold"/>
                <a:ea typeface="Open Sans Bold"/>
                <a:cs typeface="Open Sans Bold"/>
                <a:sym typeface="Open Sans Bold"/>
              </a:rPr>
              <a:t>R</a:t>
            </a:r>
          </a:p>
          <a:p>
            <a:pPr algn="ctr">
              <a:lnSpc>
                <a:spcPts val="8039"/>
              </a:lnSpc>
            </a:pPr>
            <a:r>
              <a:rPr lang="en-US" sz="5999" b="1" spc="101">
                <a:solidFill>
                  <a:srgbClr val="FFFFFF"/>
                </a:solidFill>
                <a:latin typeface="Open Sans Bold"/>
                <a:ea typeface="Open Sans Bold"/>
                <a:cs typeface="Open Sans Bold"/>
                <a:sym typeface="Open Sans Bold"/>
              </a:rPr>
              <a:t>I</a:t>
            </a:r>
          </a:p>
          <a:p>
            <a:pPr algn="ctr">
              <a:lnSpc>
                <a:spcPts val="8039"/>
              </a:lnSpc>
            </a:pPr>
            <a:r>
              <a:rPr lang="en-US" sz="5999" b="1" spc="101">
                <a:solidFill>
                  <a:srgbClr val="FFFFFF"/>
                </a:solidFill>
                <a:latin typeface="Open Sans Bold"/>
                <a:ea typeface="Open Sans Bold"/>
                <a:cs typeface="Open Sans Bold"/>
                <a:sym typeface="Open Sans Bold"/>
              </a:rPr>
              <a:t>O</a:t>
            </a:r>
          </a:p>
        </p:txBody>
      </p:sp>
      <p:sp>
        <p:nvSpPr>
          <p:cNvPr id="8" name="TextBox 8"/>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145DA0"/>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183395" cy="10287000"/>
            <a:chOff x="0" y="0"/>
            <a:chExt cx="838425" cy="2709333"/>
          </a:xfrm>
        </p:grpSpPr>
        <p:sp>
          <p:nvSpPr>
            <p:cNvPr id="3" name="Freeform 3"/>
            <p:cNvSpPr/>
            <p:nvPr/>
          </p:nvSpPr>
          <p:spPr>
            <a:xfrm>
              <a:off x="0" y="0"/>
              <a:ext cx="838425" cy="2709333"/>
            </a:xfrm>
            <a:custGeom>
              <a:avLst/>
              <a:gdLst/>
              <a:ahLst/>
              <a:cxnLst/>
              <a:rect l="l" t="t" r="r" b="b"/>
              <a:pathLst>
                <a:path w="838425" h="2709333">
                  <a:moveTo>
                    <a:pt x="0" y="0"/>
                  </a:moveTo>
                  <a:lnTo>
                    <a:pt x="838425" y="0"/>
                  </a:lnTo>
                  <a:lnTo>
                    <a:pt x="838425" y="2709333"/>
                  </a:lnTo>
                  <a:lnTo>
                    <a:pt x="0" y="2709333"/>
                  </a:lnTo>
                  <a:close/>
                </a:path>
              </a:pathLst>
            </a:custGeom>
            <a:solidFill>
              <a:srgbClr val="145DA0"/>
            </a:solidFill>
          </p:spPr>
          <p:txBody>
            <a:bodyPr/>
            <a:lstStyle/>
            <a:p>
              <a:endParaRPr lang="pt-BR"/>
            </a:p>
          </p:txBody>
        </p:sp>
        <p:sp>
          <p:nvSpPr>
            <p:cNvPr id="4" name="TextBox 4"/>
            <p:cNvSpPr txBox="1"/>
            <p:nvPr/>
          </p:nvSpPr>
          <p:spPr>
            <a:xfrm>
              <a:off x="0" y="19050"/>
              <a:ext cx="838425" cy="2690283"/>
            </a:xfrm>
            <a:prstGeom prst="rect">
              <a:avLst/>
            </a:prstGeom>
          </p:spPr>
          <p:txBody>
            <a:bodyPr lIns="50800" tIns="50800" rIns="50800" bIns="50800" rtlCol="0" anchor="ctr"/>
            <a:lstStyle/>
            <a:p>
              <a:pPr algn="ctr">
                <a:lnSpc>
                  <a:spcPts val="2227"/>
                </a:lnSpc>
              </a:pPr>
              <a:endParaRPr/>
            </a:p>
          </p:txBody>
        </p:sp>
      </p:grpSp>
      <p:sp>
        <p:nvSpPr>
          <p:cNvPr id="5" name="Freeform 5"/>
          <p:cNvSpPr/>
          <p:nvPr/>
        </p:nvSpPr>
        <p:spPr>
          <a:xfrm>
            <a:off x="214881" y="945308"/>
            <a:ext cx="2753632" cy="1683158"/>
          </a:xfrm>
          <a:custGeom>
            <a:avLst/>
            <a:gdLst/>
            <a:ahLst/>
            <a:cxnLst/>
            <a:rect l="l" t="t" r="r" b="b"/>
            <a:pathLst>
              <a:path w="2753632" h="1683158">
                <a:moveTo>
                  <a:pt x="0" y="0"/>
                </a:moveTo>
                <a:lnTo>
                  <a:pt x="2753633" y="0"/>
                </a:lnTo>
                <a:lnTo>
                  <a:pt x="2753633" y="1683158"/>
                </a:lnTo>
                <a:lnTo>
                  <a:pt x="0" y="1683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6" name="Freeform 6"/>
          <p:cNvSpPr/>
          <p:nvPr/>
        </p:nvSpPr>
        <p:spPr>
          <a:xfrm rot="-1903821">
            <a:off x="672786" y="7231674"/>
            <a:ext cx="2181154" cy="1570431"/>
          </a:xfrm>
          <a:custGeom>
            <a:avLst/>
            <a:gdLst/>
            <a:ahLst/>
            <a:cxnLst/>
            <a:rect l="l" t="t" r="r" b="b"/>
            <a:pathLst>
              <a:path w="2181154" h="1570431">
                <a:moveTo>
                  <a:pt x="0" y="0"/>
                </a:moveTo>
                <a:lnTo>
                  <a:pt x="2181154" y="0"/>
                </a:lnTo>
                <a:lnTo>
                  <a:pt x="2181154" y="1570431"/>
                </a:lnTo>
                <a:lnTo>
                  <a:pt x="0" y="15704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BR"/>
          </a:p>
        </p:txBody>
      </p:sp>
      <p:sp>
        <p:nvSpPr>
          <p:cNvPr id="7" name="Freeform 7"/>
          <p:cNvSpPr/>
          <p:nvPr/>
        </p:nvSpPr>
        <p:spPr>
          <a:xfrm flipV="1">
            <a:off x="3183395" y="0"/>
            <a:ext cx="15104605" cy="10287000"/>
          </a:xfrm>
          <a:custGeom>
            <a:avLst/>
            <a:gdLst/>
            <a:ahLst/>
            <a:cxnLst/>
            <a:rect l="l" t="t" r="r" b="b"/>
            <a:pathLst>
              <a:path w="15104605" h="10287000">
                <a:moveTo>
                  <a:pt x="0" y="10287000"/>
                </a:moveTo>
                <a:lnTo>
                  <a:pt x="15104605" y="10287000"/>
                </a:lnTo>
                <a:lnTo>
                  <a:pt x="15104605" y="0"/>
                </a:lnTo>
                <a:lnTo>
                  <a:pt x="0" y="0"/>
                </a:lnTo>
                <a:lnTo>
                  <a:pt x="0" y="10287000"/>
                </a:lnTo>
                <a:close/>
              </a:path>
            </a:pathLst>
          </a:custGeom>
          <a:blipFill>
            <a:blip r:embed="rId6"/>
            <a:stretch>
              <a:fillRect l="-10364" t="-30275" b="-31774"/>
            </a:stretch>
          </a:blipFill>
        </p:spPr>
        <p:txBody>
          <a:bodyPr/>
          <a:lstStyle/>
          <a:p>
            <a:endParaRPr lang="pt-BR"/>
          </a:p>
        </p:txBody>
      </p:sp>
      <p:sp>
        <p:nvSpPr>
          <p:cNvPr id="8" name="Freeform 8"/>
          <p:cNvSpPr/>
          <p:nvPr/>
        </p:nvSpPr>
        <p:spPr>
          <a:xfrm>
            <a:off x="4147280" y="2750635"/>
            <a:ext cx="3287951" cy="3316974"/>
          </a:xfrm>
          <a:custGeom>
            <a:avLst/>
            <a:gdLst/>
            <a:ahLst/>
            <a:cxnLst/>
            <a:rect l="l" t="t" r="r" b="b"/>
            <a:pathLst>
              <a:path w="3287951" h="3316974">
                <a:moveTo>
                  <a:pt x="0" y="0"/>
                </a:moveTo>
                <a:lnTo>
                  <a:pt x="3287950" y="0"/>
                </a:lnTo>
                <a:lnTo>
                  <a:pt x="3287950" y="3316975"/>
                </a:lnTo>
                <a:lnTo>
                  <a:pt x="0" y="33169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9" name="TextBox 9"/>
          <p:cNvSpPr txBox="1"/>
          <p:nvPr/>
        </p:nvSpPr>
        <p:spPr>
          <a:xfrm>
            <a:off x="5015252" y="4418647"/>
            <a:ext cx="11440891" cy="1790700"/>
          </a:xfrm>
          <a:prstGeom prst="rect">
            <a:avLst/>
          </a:prstGeom>
        </p:spPr>
        <p:txBody>
          <a:bodyPr lIns="0" tIns="0" rIns="0" bIns="0" rtlCol="0" anchor="t">
            <a:spAutoFit/>
          </a:bodyPr>
          <a:lstStyle/>
          <a:p>
            <a:pPr marL="0" lvl="0" indent="0" algn="just">
              <a:lnSpc>
                <a:spcPts val="7199"/>
              </a:lnSpc>
            </a:pPr>
            <a:r>
              <a:rPr lang="en-US" sz="5999" i="1">
                <a:solidFill>
                  <a:srgbClr val="145DA0"/>
                </a:solidFill>
                <a:latin typeface="PT Sans Italics"/>
                <a:ea typeface="PT Sans Italics"/>
                <a:cs typeface="PT Sans Italics"/>
                <a:sym typeface="PT Sans Italics"/>
              </a:rPr>
              <a:t>Toda tentativa de adaptar a Bíblia à cultura enfraquece a fé.</a:t>
            </a:r>
          </a:p>
        </p:txBody>
      </p:sp>
      <p:sp>
        <p:nvSpPr>
          <p:cNvPr id="10" name="Freeform 10"/>
          <p:cNvSpPr/>
          <p:nvPr/>
        </p:nvSpPr>
        <p:spPr>
          <a:xfrm flipH="1" flipV="1">
            <a:off x="13971349" y="4409122"/>
            <a:ext cx="3287951" cy="3316974"/>
          </a:xfrm>
          <a:custGeom>
            <a:avLst/>
            <a:gdLst/>
            <a:ahLst/>
            <a:cxnLst/>
            <a:rect l="l" t="t" r="r" b="b"/>
            <a:pathLst>
              <a:path w="3287951" h="3316974">
                <a:moveTo>
                  <a:pt x="3287951" y="3316975"/>
                </a:moveTo>
                <a:lnTo>
                  <a:pt x="0" y="3316975"/>
                </a:lnTo>
                <a:lnTo>
                  <a:pt x="0" y="0"/>
                </a:lnTo>
                <a:lnTo>
                  <a:pt x="3287951" y="0"/>
                </a:lnTo>
                <a:lnTo>
                  <a:pt x="3287951" y="3316975"/>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11" name="TextBox 11"/>
          <p:cNvSpPr txBox="1"/>
          <p:nvPr/>
        </p:nvSpPr>
        <p:spPr>
          <a:xfrm>
            <a:off x="79498" y="2824401"/>
            <a:ext cx="3024399" cy="3968115"/>
          </a:xfrm>
          <a:prstGeom prst="rect">
            <a:avLst/>
          </a:prstGeom>
        </p:spPr>
        <p:txBody>
          <a:bodyPr lIns="0" tIns="0" rIns="0" bIns="0" rtlCol="0" anchor="t">
            <a:spAutoFit/>
          </a:bodyPr>
          <a:lstStyle/>
          <a:p>
            <a:pPr algn="ctr">
              <a:lnSpc>
                <a:spcPts val="7979"/>
              </a:lnSpc>
            </a:pPr>
            <a:r>
              <a:rPr lang="en-US" sz="5999" b="1" spc="101">
                <a:solidFill>
                  <a:srgbClr val="FFFFFF"/>
                </a:solidFill>
                <a:latin typeface="PT Sans Bold"/>
                <a:ea typeface="PT Sans Bold"/>
                <a:cs typeface="PT Sans Bold"/>
                <a:sym typeface="PT Sans Bold"/>
              </a:rPr>
              <a:t>LIÇÃO </a:t>
            </a:r>
          </a:p>
          <a:p>
            <a:pPr algn="ctr">
              <a:lnSpc>
                <a:spcPts val="7979"/>
              </a:lnSpc>
            </a:pPr>
            <a:r>
              <a:rPr lang="en-US" sz="5999" b="1" spc="101">
                <a:solidFill>
                  <a:srgbClr val="FFFFFF"/>
                </a:solidFill>
                <a:latin typeface="PT Sans Bold"/>
                <a:ea typeface="PT Sans Bold"/>
                <a:cs typeface="PT Sans Bold"/>
                <a:sym typeface="PT Sans Bold"/>
              </a:rPr>
              <a:t>BÍBLICA </a:t>
            </a:r>
          </a:p>
          <a:p>
            <a:pPr algn="ctr">
              <a:lnSpc>
                <a:spcPts val="7979"/>
              </a:lnSpc>
            </a:pPr>
            <a:r>
              <a:rPr lang="en-US" sz="5999" b="1" spc="101">
                <a:solidFill>
                  <a:srgbClr val="FFFFFF"/>
                </a:solidFill>
                <a:latin typeface="PT Sans Bold"/>
                <a:ea typeface="PT Sans Bold"/>
                <a:cs typeface="PT Sans Bold"/>
                <a:sym typeface="PT Sans Bold"/>
              </a:rPr>
              <a:t>DESSE </a:t>
            </a:r>
          </a:p>
          <a:p>
            <a:pPr algn="ctr">
              <a:lnSpc>
                <a:spcPts val="7979"/>
              </a:lnSpc>
            </a:pPr>
            <a:r>
              <a:rPr lang="en-US" sz="5999" b="1" spc="101">
                <a:solidFill>
                  <a:srgbClr val="FFFFFF"/>
                </a:solidFill>
                <a:latin typeface="PT Sans Bold"/>
                <a:ea typeface="PT Sans Bold"/>
                <a:cs typeface="PT Sans Bold"/>
                <a:sym typeface="PT Sans Bold"/>
              </a:rPr>
              <a:t>PONTO</a:t>
            </a:r>
          </a:p>
        </p:txBody>
      </p:sp>
      <p:sp>
        <p:nvSpPr>
          <p:cNvPr id="12" name="TextBox 12"/>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145DA0"/>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51887" y="1028700"/>
            <a:ext cx="7761173" cy="3901478"/>
          </a:xfrm>
          <a:custGeom>
            <a:avLst/>
            <a:gdLst/>
            <a:ahLst/>
            <a:cxnLst/>
            <a:rect l="l" t="t" r="r" b="b"/>
            <a:pathLst>
              <a:path w="7761173" h="3901478">
                <a:moveTo>
                  <a:pt x="0" y="0"/>
                </a:moveTo>
                <a:lnTo>
                  <a:pt x="7761174" y="0"/>
                </a:lnTo>
                <a:lnTo>
                  <a:pt x="7761174" y="3901478"/>
                </a:lnTo>
                <a:lnTo>
                  <a:pt x="0" y="3901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 name="Freeform 3"/>
          <p:cNvSpPr/>
          <p:nvPr/>
        </p:nvSpPr>
        <p:spPr>
          <a:xfrm>
            <a:off x="638797" y="1453825"/>
            <a:ext cx="3515907" cy="3476353"/>
          </a:xfrm>
          <a:custGeom>
            <a:avLst/>
            <a:gdLst/>
            <a:ahLst/>
            <a:cxnLst/>
            <a:rect l="l" t="t" r="r" b="b"/>
            <a:pathLst>
              <a:path w="3515907" h="3476353">
                <a:moveTo>
                  <a:pt x="0" y="0"/>
                </a:moveTo>
                <a:lnTo>
                  <a:pt x="3515907" y="0"/>
                </a:lnTo>
                <a:lnTo>
                  <a:pt x="3515907" y="3476353"/>
                </a:lnTo>
                <a:lnTo>
                  <a:pt x="0" y="3476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BR"/>
          </a:p>
        </p:txBody>
      </p:sp>
      <p:sp>
        <p:nvSpPr>
          <p:cNvPr id="4" name="Freeform 4"/>
          <p:cNvSpPr/>
          <p:nvPr/>
        </p:nvSpPr>
        <p:spPr>
          <a:xfrm>
            <a:off x="16796092" y="0"/>
            <a:ext cx="8746597" cy="12002192"/>
          </a:xfrm>
          <a:custGeom>
            <a:avLst/>
            <a:gdLst/>
            <a:ahLst/>
            <a:cxnLst/>
            <a:rect l="l" t="t" r="r" b="b"/>
            <a:pathLst>
              <a:path w="8746597" h="12002192">
                <a:moveTo>
                  <a:pt x="0" y="0"/>
                </a:moveTo>
                <a:lnTo>
                  <a:pt x="8746597" y="0"/>
                </a:lnTo>
                <a:lnTo>
                  <a:pt x="8746597" y="12002192"/>
                </a:lnTo>
                <a:lnTo>
                  <a:pt x="0" y="120021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BR"/>
          </a:p>
        </p:txBody>
      </p:sp>
      <p:sp>
        <p:nvSpPr>
          <p:cNvPr id="5" name="TextBox 5"/>
          <p:cNvSpPr txBox="1"/>
          <p:nvPr/>
        </p:nvSpPr>
        <p:spPr>
          <a:xfrm>
            <a:off x="4479669" y="1889665"/>
            <a:ext cx="11438691" cy="2341472"/>
          </a:xfrm>
          <a:prstGeom prst="rect">
            <a:avLst/>
          </a:prstGeom>
        </p:spPr>
        <p:txBody>
          <a:bodyPr lIns="0" tIns="0" rIns="0" bIns="0" rtlCol="0" anchor="t">
            <a:spAutoFit/>
          </a:bodyPr>
          <a:lstStyle/>
          <a:p>
            <a:pPr algn="r">
              <a:lnSpc>
                <a:spcPts val="9099"/>
              </a:lnSpc>
            </a:pPr>
            <a:r>
              <a:rPr lang="en-US" sz="9009" b="1" spc="-495">
                <a:solidFill>
                  <a:srgbClr val="145DA0"/>
                </a:solidFill>
                <a:latin typeface="PT Sans Bold"/>
                <a:ea typeface="PT Sans Bold"/>
                <a:cs typeface="PT Sans Bold"/>
                <a:sym typeface="PT Sans Bold"/>
              </a:rPr>
              <a:t>VAMOS REFLETIR</a:t>
            </a:r>
          </a:p>
          <a:p>
            <a:pPr marL="0" lvl="0" indent="0" algn="r">
              <a:lnSpc>
                <a:spcPts val="9099"/>
              </a:lnSpc>
            </a:pPr>
            <a:r>
              <a:rPr lang="en-US" sz="9009" b="1" spc="-495">
                <a:solidFill>
                  <a:srgbClr val="145DA0"/>
                </a:solidFill>
                <a:latin typeface="PT Sans Bold"/>
                <a:ea typeface="PT Sans Bold"/>
                <a:cs typeface="PT Sans Bold"/>
                <a:sym typeface="PT Sans Bold"/>
              </a:rPr>
              <a:t>SOBRE ESSE TÓPICO ?</a:t>
            </a:r>
          </a:p>
        </p:txBody>
      </p:sp>
      <p:sp>
        <p:nvSpPr>
          <p:cNvPr id="6" name="TextBox 6"/>
          <p:cNvSpPr txBox="1"/>
          <p:nvPr/>
        </p:nvSpPr>
        <p:spPr>
          <a:xfrm>
            <a:off x="1904613" y="5935479"/>
            <a:ext cx="14478774" cy="2862263"/>
          </a:xfrm>
          <a:prstGeom prst="rect">
            <a:avLst/>
          </a:prstGeom>
        </p:spPr>
        <p:txBody>
          <a:bodyPr lIns="0" tIns="0" rIns="0" bIns="0" rtlCol="0" anchor="t">
            <a:spAutoFit/>
          </a:bodyPr>
          <a:lstStyle/>
          <a:p>
            <a:pPr marL="0" lvl="0" indent="0" algn="just">
              <a:lnSpc>
                <a:spcPts val="7559"/>
              </a:lnSpc>
            </a:pPr>
            <a:r>
              <a:rPr lang="en-US" sz="6299">
                <a:solidFill>
                  <a:srgbClr val="145DA0"/>
                </a:solidFill>
                <a:latin typeface="PT Sans"/>
                <a:ea typeface="PT Sans"/>
                <a:cs typeface="PT Sans"/>
                <a:sym typeface="PT Sans"/>
              </a:rPr>
              <a:t>Estamos avaliando as ideias que consumimos ou apenas absorvendo o que o mundo apresenta?</a:t>
            </a:r>
          </a:p>
        </p:txBody>
      </p:sp>
      <p:sp>
        <p:nvSpPr>
          <p:cNvPr id="7" name="TextBox 7"/>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0070C0"/>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46172" y="0"/>
            <a:ext cx="12626332" cy="10937560"/>
          </a:xfrm>
          <a:custGeom>
            <a:avLst/>
            <a:gdLst/>
            <a:ahLst/>
            <a:cxnLst/>
            <a:rect l="l" t="t" r="r" b="b"/>
            <a:pathLst>
              <a:path w="12626332" h="10937560">
                <a:moveTo>
                  <a:pt x="0" y="0"/>
                </a:moveTo>
                <a:lnTo>
                  <a:pt x="12626332" y="0"/>
                </a:lnTo>
                <a:lnTo>
                  <a:pt x="12626332" y="10937560"/>
                </a:lnTo>
                <a:lnTo>
                  <a:pt x="0" y="10937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 name="Freeform 3"/>
          <p:cNvSpPr/>
          <p:nvPr/>
        </p:nvSpPr>
        <p:spPr>
          <a:xfrm>
            <a:off x="16666016" y="-15308"/>
            <a:ext cx="8746597" cy="12002192"/>
          </a:xfrm>
          <a:custGeom>
            <a:avLst/>
            <a:gdLst/>
            <a:ahLst/>
            <a:cxnLst/>
            <a:rect l="l" t="t" r="r" b="b"/>
            <a:pathLst>
              <a:path w="8746597" h="12002192">
                <a:moveTo>
                  <a:pt x="0" y="0"/>
                </a:moveTo>
                <a:lnTo>
                  <a:pt x="8746597" y="0"/>
                </a:lnTo>
                <a:lnTo>
                  <a:pt x="8746597" y="12002191"/>
                </a:lnTo>
                <a:lnTo>
                  <a:pt x="0" y="120021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BR"/>
          </a:p>
        </p:txBody>
      </p:sp>
      <p:sp>
        <p:nvSpPr>
          <p:cNvPr id="4" name="TextBox 4"/>
          <p:cNvSpPr txBox="1"/>
          <p:nvPr/>
        </p:nvSpPr>
        <p:spPr>
          <a:xfrm>
            <a:off x="2132315" y="462915"/>
            <a:ext cx="8559641" cy="1245871"/>
          </a:xfrm>
          <a:prstGeom prst="rect">
            <a:avLst/>
          </a:prstGeom>
        </p:spPr>
        <p:txBody>
          <a:bodyPr lIns="0" tIns="0" rIns="0" bIns="0" rtlCol="0" anchor="t">
            <a:spAutoFit/>
          </a:bodyPr>
          <a:lstStyle/>
          <a:p>
            <a:pPr marL="0" lvl="0" indent="0" algn="ctr">
              <a:lnSpc>
                <a:spcPts val="9540"/>
              </a:lnSpc>
            </a:pPr>
            <a:r>
              <a:rPr lang="en-US" sz="9000" b="1" spc="-495">
                <a:solidFill>
                  <a:srgbClr val="000000"/>
                </a:solidFill>
                <a:latin typeface="PT Sans Bold"/>
                <a:ea typeface="PT Sans Bold"/>
                <a:cs typeface="PT Sans Bold"/>
                <a:sym typeface="PT Sans Bold"/>
              </a:rPr>
              <a:t>TEXTO PRINCIPAL</a:t>
            </a:r>
          </a:p>
        </p:txBody>
      </p:sp>
      <p:sp>
        <p:nvSpPr>
          <p:cNvPr id="5" name="TextBox 5"/>
          <p:cNvSpPr txBox="1"/>
          <p:nvPr/>
        </p:nvSpPr>
        <p:spPr>
          <a:xfrm>
            <a:off x="2132315" y="1637348"/>
            <a:ext cx="13900904" cy="3200400"/>
          </a:xfrm>
          <a:prstGeom prst="rect">
            <a:avLst/>
          </a:prstGeom>
        </p:spPr>
        <p:txBody>
          <a:bodyPr lIns="0" tIns="0" rIns="0" bIns="0" rtlCol="0" anchor="t">
            <a:spAutoFit/>
          </a:bodyPr>
          <a:lstStyle/>
          <a:p>
            <a:pPr marL="0" lvl="0" indent="0" algn="just">
              <a:lnSpc>
                <a:spcPts val="6300"/>
              </a:lnSpc>
            </a:pPr>
            <a:r>
              <a:rPr lang="en-US" sz="5250">
                <a:solidFill>
                  <a:srgbClr val="000000"/>
                </a:solidFill>
                <a:latin typeface="PT Sans"/>
                <a:ea typeface="PT Sans"/>
                <a:cs typeface="PT Sans"/>
                <a:sym typeface="PT Sans"/>
              </a:rPr>
              <a:t>“Para que os seus corações sejam consolados, e estejam unidos em amor, e enriquecidos da plenitude da inteligência, para conhecimento do mistério de Deus — Cristo.” (Cl 2.2)</a:t>
            </a:r>
          </a:p>
        </p:txBody>
      </p:sp>
      <p:sp>
        <p:nvSpPr>
          <p:cNvPr id="6" name="TextBox 6"/>
          <p:cNvSpPr txBox="1"/>
          <p:nvPr/>
        </p:nvSpPr>
        <p:spPr>
          <a:xfrm>
            <a:off x="7322614" y="5061498"/>
            <a:ext cx="8710605" cy="1245870"/>
          </a:xfrm>
          <a:prstGeom prst="rect">
            <a:avLst/>
          </a:prstGeom>
        </p:spPr>
        <p:txBody>
          <a:bodyPr lIns="0" tIns="0" rIns="0" bIns="0" rtlCol="0" anchor="t">
            <a:spAutoFit/>
          </a:bodyPr>
          <a:lstStyle/>
          <a:p>
            <a:pPr marL="0" lvl="0" indent="0" algn="ctr">
              <a:lnSpc>
                <a:spcPts val="9540"/>
              </a:lnSpc>
            </a:pPr>
            <a:r>
              <a:rPr lang="en-US" sz="9000" b="1" spc="-495">
                <a:solidFill>
                  <a:srgbClr val="000000"/>
                </a:solidFill>
                <a:latin typeface="PT Sans Bold"/>
                <a:ea typeface="PT Sans Bold"/>
                <a:cs typeface="PT Sans Bold"/>
                <a:sym typeface="PT Sans Bold"/>
              </a:rPr>
              <a:t>RESUMO DA LIÇÃO</a:t>
            </a:r>
          </a:p>
        </p:txBody>
      </p:sp>
      <p:sp>
        <p:nvSpPr>
          <p:cNvPr id="7" name="TextBox 7"/>
          <p:cNvSpPr txBox="1"/>
          <p:nvPr/>
        </p:nvSpPr>
        <p:spPr>
          <a:xfrm>
            <a:off x="2132315" y="6193068"/>
            <a:ext cx="13900904" cy="3200400"/>
          </a:xfrm>
          <a:prstGeom prst="rect">
            <a:avLst/>
          </a:prstGeom>
        </p:spPr>
        <p:txBody>
          <a:bodyPr lIns="0" tIns="0" rIns="0" bIns="0" rtlCol="0" anchor="t">
            <a:spAutoFit/>
          </a:bodyPr>
          <a:lstStyle/>
          <a:p>
            <a:pPr marL="0" lvl="0" indent="0" algn="just">
              <a:lnSpc>
                <a:spcPts val="6300"/>
              </a:lnSpc>
            </a:pPr>
            <a:r>
              <a:rPr lang="en-US" sz="5250">
                <a:solidFill>
                  <a:srgbClr val="000000"/>
                </a:solidFill>
                <a:latin typeface="PT Sans"/>
                <a:ea typeface="PT Sans"/>
                <a:cs typeface="PT Sans"/>
                <a:sym typeface="PT Sans"/>
              </a:rPr>
              <a:t>Para resistir aos enganos ideológicos e manter-se firme na fé, é necessário ter conhecimento profundo das Escrituras, renovar a mente em Cristo e usar as armas espirituais.</a:t>
            </a:r>
          </a:p>
        </p:txBody>
      </p:sp>
      <p:sp>
        <p:nvSpPr>
          <p:cNvPr id="8" name="TextBox 8"/>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281306"/>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DEDF6-68E2-734F-0D39-05EA5B3DF91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482B8F6-5771-C134-8B11-0809AFC9AA29}"/>
              </a:ext>
            </a:extLst>
          </p:cNvPr>
          <p:cNvSpPr txBox="1"/>
          <p:nvPr/>
        </p:nvSpPr>
        <p:spPr>
          <a:xfrm>
            <a:off x="1066800" y="2095500"/>
            <a:ext cx="15293947" cy="2736070"/>
          </a:xfrm>
          <a:prstGeom prst="rect">
            <a:avLst/>
          </a:prstGeom>
        </p:spPr>
        <p:txBody>
          <a:bodyPr lIns="0" tIns="0" rIns="0" bIns="0" rtlCol="0" anchor="t">
            <a:spAutoFit/>
          </a:bodyPr>
          <a:lstStyle/>
          <a:p>
            <a:pPr marL="0" lvl="0" indent="0" algn="just">
              <a:lnSpc>
                <a:spcPts val="7199"/>
              </a:lnSpc>
            </a:pPr>
            <a:r>
              <a:rPr lang="pt-BR" sz="5999" dirty="0">
                <a:solidFill>
                  <a:srgbClr val="000000"/>
                </a:solidFill>
                <a:latin typeface="PT Sans"/>
                <a:ea typeface="PT Sans"/>
                <a:cs typeface="PT Sans"/>
                <a:sym typeface="PT Sans"/>
              </a:rPr>
              <a:t>Adquira o Material de Apoio </a:t>
            </a:r>
            <a:r>
              <a:rPr lang="pt-BR" sz="5999" b="1" dirty="0">
                <a:solidFill>
                  <a:srgbClr val="FF0000"/>
                </a:solidFill>
                <a:latin typeface="PT Sans"/>
                <a:ea typeface="PT Sans"/>
                <a:cs typeface="PT Sans"/>
                <a:sym typeface="PT Sans"/>
              </a:rPr>
              <a:t>completo</a:t>
            </a:r>
            <a:r>
              <a:rPr lang="pt-BR" sz="5999" dirty="0">
                <a:solidFill>
                  <a:srgbClr val="000000"/>
                </a:solidFill>
                <a:latin typeface="PT Sans"/>
                <a:ea typeface="PT Sans"/>
                <a:cs typeface="PT Sans"/>
                <a:sym typeface="PT Sans"/>
              </a:rPr>
              <a:t> do trimestre de sua escolha clicando no link abaixo.</a:t>
            </a:r>
            <a:endParaRPr lang="en-US" sz="5999" dirty="0">
              <a:solidFill>
                <a:srgbClr val="000000"/>
              </a:solidFill>
              <a:latin typeface="PT Sans"/>
              <a:ea typeface="PT Sans"/>
              <a:cs typeface="PT Sans"/>
              <a:sym typeface="PT Sans"/>
            </a:endParaRPr>
          </a:p>
        </p:txBody>
      </p:sp>
      <p:sp>
        <p:nvSpPr>
          <p:cNvPr id="3" name="Freeform 3">
            <a:extLst>
              <a:ext uri="{FF2B5EF4-FFF2-40B4-BE49-F238E27FC236}">
                <a16:creationId xmlns:a16="http://schemas.microsoft.com/office/drawing/2014/main" id="{16C7C00E-306F-40F8-9455-7855C510DCF9}"/>
              </a:ext>
            </a:extLst>
          </p:cNvPr>
          <p:cNvSpPr/>
          <p:nvPr/>
        </p:nvSpPr>
        <p:spPr>
          <a:xfrm>
            <a:off x="16949173" y="0"/>
            <a:ext cx="8746597" cy="12002192"/>
          </a:xfrm>
          <a:custGeom>
            <a:avLst/>
            <a:gdLst/>
            <a:ahLst/>
            <a:cxnLst/>
            <a:rect l="l" t="t" r="r" b="b"/>
            <a:pathLst>
              <a:path w="8746597" h="12002192">
                <a:moveTo>
                  <a:pt x="0" y="0"/>
                </a:moveTo>
                <a:lnTo>
                  <a:pt x="8746597" y="0"/>
                </a:lnTo>
                <a:lnTo>
                  <a:pt x="8746597"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4" name="TextBox 4">
            <a:extLst>
              <a:ext uri="{FF2B5EF4-FFF2-40B4-BE49-F238E27FC236}">
                <a16:creationId xmlns:a16="http://schemas.microsoft.com/office/drawing/2014/main" id="{D3063E1E-DD79-ACF4-8733-230357CCE552}"/>
              </a:ext>
            </a:extLst>
          </p:cNvPr>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281306"/>
                </a:solidFill>
                <a:latin typeface="PT Sans Italics"/>
                <a:ea typeface="PT Sans Italics"/>
                <a:cs typeface="PT Sans Italics"/>
                <a:sym typeface="PT Sans Italics"/>
              </a:rPr>
              <a:t>EBD COMENTADA ONLINE - PASTOR MÁRIO LUNA</a:t>
            </a:r>
          </a:p>
        </p:txBody>
      </p:sp>
      <p:sp>
        <p:nvSpPr>
          <p:cNvPr id="5" name="TextBox 5">
            <a:extLst>
              <a:ext uri="{FF2B5EF4-FFF2-40B4-BE49-F238E27FC236}">
                <a16:creationId xmlns:a16="http://schemas.microsoft.com/office/drawing/2014/main" id="{83CF4E2B-B78C-7A0D-6E26-C2AA11A1CF4E}"/>
              </a:ext>
            </a:extLst>
          </p:cNvPr>
          <p:cNvSpPr txBox="1"/>
          <p:nvPr/>
        </p:nvSpPr>
        <p:spPr>
          <a:xfrm>
            <a:off x="4724400" y="419100"/>
            <a:ext cx="11438691" cy="1170962"/>
          </a:xfrm>
          <a:prstGeom prst="rect">
            <a:avLst/>
          </a:prstGeom>
        </p:spPr>
        <p:txBody>
          <a:bodyPr lIns="0" tIns="0" rIns="0" bIns="0" rtlCol="0" anchor="t">
            <a:spAutoFit/>
          </a:bodyPr>
          <a:lstStyle/>
          <a:p>
            <a:pPr algn="r">
              <a:lnSpc>
                <a:spcPts val="9099"/>
              </a:lnSpc>
            </a:pPr>
            <a:r>
              <a:rPr lang="en-US" sz="9009" b="1" spc="-495" dirty="0">
                <a:solidFill>
                  <a:srgbClr val="FF0000"/>
                </a:solidFill>
                <a:latin typeface="PT Sans Bold"/>
                <a:ea typeface="PT Sans Bold"/>
                <a:cs typeface="PT Sans Bold"/>
                <a:sym typeface="PT Sans Bold"/>
              </a:rPr>
              <a:t>VOCÊ  GOSTOU ?</a:t>
            </a:r>
          </a:p>
        </p:txBody>
      </p:sp>
      <p:sp>
        <p:nvSpPr>
          <p:cNvPr id="6" name="TextBox 2">
            <a:extLst>
              <a:ext uri="{FF2B5EF4-FFF2-40B4-BE49-F238E27FC236}">
                <a16:creationId xmlns:a16="http://schemas.microsoft.com/office/drawing/2014/main" id="{D3073559-F4D0-5BB6-B318-B9525778B87E}"/>
              </a:ext>
            </a:extLst>
          </p:cNvPr>
          <p:cNvSpPr txBox="1"/>
          <p:nvPr/>
        </p:nvSpPr>
        <p:spPr>
          <a:xfrm>
            <a:off x="762000" y="5372100"/>
            <a:ext cx="15544800" cy="5506059"/>
          </a:xfrm>
          <a:prstGeom prst="rect">
            <a:avLst/>
          </a:prstGeom>
        </p:spPr>
        <p:txBody>
          <a:bodyPr wrap="square" lIns="0" tIns="0" rIns="0" bIns="0" rtlCol="0" anchor="t">
            <a:spAutoFit/>
          </a:bodyPr>
          <a:lstStyle/>
          <a:p>
            <a:pPr marL="0" lvl="0" indent="0" algn="just">
              <a:lnSpc>
                <a:spcPts val="7199"/>
              </a:lnSpc>
            </a:pPr>
            <a:r>
              <a:rPr lang="pt-BR" sz="5999" dirty="0">
                <a:solidFill>
                  <a:srgbClr val="000000"/>
                </a:solidFill>
                <a:latin typeface="PT Sans"/>
                <a:ea typeface="PT Sans"/>
                <a:cs typeface="PT Sans"/>
                <a:sym typeface="PT Sans"/>
              </a:rPr>
              <a:t>✅ CENTRO DE ENSINO BÍBLICO ENTENDES TU O QUE LÊS? </a:t>
            </a:r>
          </a:p>
          <a:p>
            <a:pPr marL="0" lvl="0" indent="0" algn="just">
              <a:lnSpc>
                <a:spcPts val="7199"/>
              </a:lnSpc>
            </a:pPr>
            <a:endParaRPr lang="pt-BR" sz="4400" dirty="0">
              <a:solidFill>
                <a:srgbClr val="000000"/>
              </a:solidFill>
              <a:latin typeface="PT Sans"/>
              <a:ea typeface="PT Sans"/>
              <a:cs typeface="PT Sans"/>
              <a:sym typeface="PT Sans"/>
            </a:endParaRPr>
          </a:p>
          <a:p>
            <a:pPr marL="0" lvl="0" indent="0" algn="just">
              <a:lnSpc>
                <a:spcPts val="7199"/>
              </a:lnSpc>
            </a:pPr>
            <a:r>
              <a:rPr lang="pt-BR" sz="5999" dirty="0">
                <a:solidFill>
                  <a:srgbClr val="000000"/>
                </a:solidFill>
                <a:latin typeface="PT Sans"/>
                <a:ea typeface="PT Sans"/>
                <a:cs typeface="PT Sans"/>
                <a:sym typeface="PT Sans"/>
                <a:hlinkClick r:id="rId4"/>
              </a:rPr>
              <a:t>https://pastormarioluna.com.br/centrodeensinobiblico</a:t>
            </a:r>
            <a:endParaRPr lang="pt-BR" sz="5999" dirty="0">
              <a:solidFill>
                <a:srgbClr val="000000"/>
              </a:solidFill>
              <a:latin typeface="PT Sans"/>
              <a:ea typeface="PT Sans"/>
              <a:cs typeface="PT Sans"/>
              <a:sym typeface="PT Sans"/>
            </a:endParaRPr>
          </a:p>
          <a:p>
            <a:pPr marL="0" lvl="0" indent="0" algn="just">
              <a:lnSpc>
                <a:spcPts val="7199"/>
              </a:lnSpc>
            </a:pPr>
            <a:endParaRPr lang="pt-BR" sz="5999" dirty="0">
              <a:solidFill>
                <a:srgbClr val="000000"/>
              </a:solidFill>
              <a:latin typeface="PT Sans"/>
              <a:ea typeface="PT Sans"/>
              <a:cs typeface="PT Sans"/>
              <a:sym typeface="PT Sans"/>
            </a:endParaRPr>
          </a:p>
        </p:txBody>
      </p:sp>
    </p:spTree>
    <p:extLst>
      <p:ext uri="{BB962C8B-B14F-4D97-AF65-F5344CB8AC3E}">
        <p14:creationId xmlns:p14="http://schemas.microsoft.com/office/powerpoint/2010/main" val="927935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4EBE4-5478-EF8A-47B1-0535DD3BF61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4A8EA77-20D6-E1F5-5198-D2ED04BD801F}"/>
              </a:ext>
            </a:extLst>
          </p:cNvPr>
          <p:cNvSpPr/>
          <p:nvPr/>
        </p:nvSpPr>
        <p:spPr>
          <a:xfrm>
            <a:off x="-6891214" y="-1478009"/>
            <a:ext cx="8746597" cy="12002192"/>
          </a:xfrm>
          <a:custGeom>
            <a:avLst/>
            <a:gdLst/>
            <a:ahLst/>
            <a:cxnLst/>
            <a:rect l="l" t="t" r="r" b="b"/>
            <a:pathLst>
              <a:path w="8746597" h="12002192">
                <a:moveTo>
                  <a:pt x="0" y="0"/>
                </a:moveTo>
                <a:lnTo>
                  <a:pt x="8746597" y="0"/>
                </a:lnTo>
                <a:lnTo>
                  <a:pt x="8746597"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 name="Freeform 3">
            <a:extLst>
              <a:ext uri="{FF2B5EF4-FFF2-40B4-BE49-F238E27FC236}">
                <a16:creationId xmlns:a16="http://schemas.microsoft.com/office/drawing/2014/main" id="{B57827D6-3A8A-0781-F2A2-EC66B772E0B8}"/>
              </a:ext>
            </a:extLst>
          </p:cNvPr>
          <p:cNvSpPr/>
          <p:nvPr/>
        </p:nvSpPr>
        <p:spPr>
          <a:xfrm>
            <a:off x="1855383" y="3966602"/>
            <a:ext cx="5378464" cy="1983309"/>
          </a:xfrm>
          <a:custGeom>
            <a:avLst/>
            <a:gdLst/>
            <a:ahLst/>
            <a:cxnLst/>
            <a:rect l="l" t="t" r="r" b="b"/>
            <a:pathLst>
              <a:path w="5378464" h="1983309">
                <a:moveTo>
                  <a:pt x="0" y="0"/>
                </a:moveTo>
                <a:lnTo>
                  <a:pt x="5378464" y="0"/>
                </a:lnTo>
                <a:lnTo>
                  <a:pt x="5378464" y="1983308"/>
                </a:lnTo>
                <a:lnTo>
                  <a:pt x="0" y="1983308"/>
                </a:lnTo>
                <a:lnTo>
                  <a:pt x="0" y="0"/>
                </a:lnTo>
                <a:close/>
              </a:path>
            </a:pathLst>
          </a:custGeom>
          <a:blipFill>
            <a:blip r:embed="rId4"/>
            <a:stretch>
              <a:fillRect/>
            </a:stretch>
          </a:blipFill>
        </p:spPr>
        <p:txBody>
          <a:bodyPr/>
          <a:lstStyle/>
          <a:p>
            <a:endParaRPr lang="pt-BR"/>
          </a:p>
        </p:txBody>
      </p:sp>
      <p:sp>
        <p:nvSpPr>
          <p:cNvPr id="4" name="TextBox 4">
            <a:extLst>
              <a:ext uri="{FF2B5EF4-FFF2-40B4-BE49-F238E27FC236}">
                <a16:creationId xmlns:a16="http://schemas.microsoft.com/office/drawing/2014/main" id="{912F0E94-465B-A683-D078-34B35A1C388A}"/>
              </a:ext>
            </a:extLst>
          </p:cNvPr>
          <p:cNvSpPr txBox="1"/>
          <p:nvPr/>
        </p:nvSpPr>
        <p:spPr>
          <a:xfrm>
            <a:off x="4302716" y="4056903"/>
            <a:ext cx="12984753" cy="1137285"/>
          </a:xfrm>
          <a:prstGeom prst="rect">
            <a:avLst/>
          </a:prstGeom>
        </p:spPr>
        <p:txBody>
          <a:bodyPr lIns="0" tIns="0" rIns="0" bIns="0" rtlCol="0" anchor="t">
            <a:spAutoFit/>
          </a:bodyPr>
          <a:lstStyle/>
          <a:p>
            <a:pPr marL="0" lvl="0" indent="0" algn="ctr">
              <a:lnSpc>
                <a:spcPts val="8370"/>
              </a:lnSpc>
            </a:pPr>
            <a:r>
              <a:rPr lang="en-US" sz="9000" b="1" spc="-495">
                <a:solidFill>
                  <a:srgbClr val="000000"/>
                </a:solidFill>
                <a:latin typeface="PT Sans Bold"/>
                <a:ea typeface="PT Sans Bold"/>
                <a:cs typeface="PT Sans Bold"/>
                <a:sym typeface="PT Sans Bold"/>
              </a:rPr>
              <a:t>TEXTO BÍBLICO</a:t>
            </a:r>
          </a:p>
        </p:txBody>
      </p:sp>
      <p:sp>
        <p:nvSpPr>
          <p:cNvPr id="5" name="TextBox 5">
            <a:extLst>
              <a:ext uri="{FF2B5EF4-FFF2-40B4-BE49-F238E27FC236}">
                <a16:creationId xmlns:a16="http://schemas.microsoft.com/office/drawing/2014/main" id="{3C125763-AF7A-0E40-AE49-DD4BBFBC36DD}"/>
              </a:ext>
            </a:extLst>
          </p:cNvPr>
          <p:cNvSpPr txBox="1"/>
          <p:nvPr/>
        </p:nvSpPr>
        <p:spPr>
          <a:xfrm>
            <a:off x="7467440" y="5124944"/>
            <a:ext cx="6073664" cy="1674495"/>
          </a:xfrm>
          <a:prstGeom prst="rect">
            <a:avLst/>
          </a:prstGeom>
        </p:spPr>
        <p:txBody>
          <a:bodyPr lIns="0" tIns="0" rIns="0" bIns="0" rtlCol="0" anchor="t">
            <a:spAutoFit/>
          </a:bodyPr>
          <a:lstStyle/>
          <a:p>
            <a:pPr algn="just">
              <a:lnSpc>
                <a:spcPts val="6539"/>
              </a:lnSpc>
            </a:pPr>
            <a:r>
              <a:rPr lang="en-US" sz="5999">
                <a:solidFill>
                  <a:srgbClr val="000000"/>
                </a:solidFill>
                <a:latin typeface="PT Sans"/>
                <a:ea typeface="PT Sans"/>
                <a:cs typeface="PT Sans"/>
                <a:sym typeface="PT Sans"/>
              </a:rPr>
              <a:t>Colossenses 2.8; </a:t>
            </a:r>
          </a:p>
          <a:p>
            <a:pPr algn="just">
              <a:lnSpc>
                <a:spcPts val="6539"/>
              </a:lnSpc>
            </a:pPr>
            <a:r>
              <a:rPr lang="en-US" sz="5999">
                <a:solidFill>
                  <a:srgbClr val="000000"/>
                </a:solidFill>
                <a:latin typeface="PT Sans"/>
                <a:ea typeface="PT Sans"/>
                <a:cs typeface="PT Sans"/>
                <a:sym typeface="PT Sans"/>
              </a:rPr>
              <a:t>2 Coríntios 10.3-5</a:t>
            </a:r>
          </a:p>
        </p:txBody>
      </p:sp>
      <p:sp>
        <p:nvSpPr>
          <p:cNvPr id="6" name="Freeform 6">
            <a:extLst>
              <a:ext uri="{FF2B5EF4-FFF2-40B4-BE49-F238E27FC236}">
                <a16:creationId xmlns:a16="http://schemas.microsoft.com/office/drawing/2014/main" id="{18BE57D7-813B-88C7-CE02-D099E566D00C}"/>
              </a:ext>
            </a:extLst>
          </p:cNvPr>
          <p:cNvSpPr/>
          <p:nvPr/>
        </p:nvSpPr>
        <p:spPr>
          <a:xfrm>
            <a:off x="16983453" y="0"/>
            <a:ext cx="12626332" cy="10937560"/>
          </a:xfrm>
          <a:custGeom>
            <a:avLst/>
            <a:gdLst/>
            <a:ahLst/>
            <a:cxnLst/>
            <a:rect l="l" t="t" r="r" b="b"/>
            <a:pathLst>
              <a:path w="12626332" h="10937560">
                <a:moveTo>
                  <a:pt x="0" y="0"/>
                </a:moveTo>
                <a:lnTo>
                  <a:pt x="12626333" y="0"/>
                </a:lnTo>
                <a:lnTo>
                  <a:pt x="12626333" y="10937560"/>
                </a:lnTo>
                <a:lnTo>
                  <a:pt x="0" y="109375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7" name="TextBox 7">
            <a:extLst>
              <a:ext uri="{FF2B5EF4-FFF2-40B4-BE49-F238E27FC236}">
                <a16:creationId xmlns:a16="http://schemas.microsoft.com/office/drawing/2014/main" id="{99C853EA-3A65-A62B-2064-3900B521788F}"/>
              </a:ext>
            </a:extLst>
          </p:cNvPr>
          <p:cNvSpPr txBox="1"/>
          <p:nvPr/>
        </p:nvSpPr>
        <p:spPr>
          <a:xfrm>
            <a:off x="10795093" y="9812568"/>
            <a:ext cx="6145498" cy="329304"/>
          </a:xfrm>
          <a:prstGeom prst="rect">
            <a:avLst/>
          </a:prstGeom>
        </p:spPr>
        <p:txBody>
          <a:bodyPr lIns="0" tIns="0" rIns="0" bIns="0" rtlCol="0" anchor="t">
            <a:spAutoFit/>
          </a:bodyPr>
          <a:lstStyle/>
          <a:p>
            <a:pPr algn="l">
              <a:lnSpc>
                <a:spcPts val="2540"/>
              </a:lnSpc>
            </a:pPr>
            <a:r>
              <a:rPr lang="en-US" sz="2309" i="1">
                <a:solidFill>
                  <a:srgbClr val="281306"/>
                </a:solidFill>
                <a:latin typeface="PT Sans Italics"/>
                <a:ea typeface="PT Sans Italics"/>
                <a:cs typeface="PT Sans Italics"/>
                <a:sym typeface="PT Sans Italics"/>
              </a:rPr>
              <a:t>EBD COMENTADA ONLINE - PASTOR MÁRIO LUNA</a:t>
            </a:r>
          </a:p>
        </p:txBody>
      </p:sp>
    </p:spTree>
    <p:extLst>
      <p:ext uri="{BB962C8B-B14F-4D97-AF65-F5344CB8AC3E}">
        <p14:creationId xmlns:p14="http://schemas.microsoft.com/office/powerpoint/2010/main" val="212256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521960" y="-1973738"/>
            <a:ext cx="8935013" cy="12260738"/>
          </a:xfrm>
          <a:custGeom>
            <a:avLst/>
            <a:gdLst/>
            <a:ahLst/>
            <a:cxnLst/>
            <a:rect l="l" t="t" r="r" b="b"/>
            <a:pathLst>
              <a:path w="8935013" h="12260738">
                <a:moveTo>
                  <a:pt x="0" y="0"/>
                </a:moveTo>
                <a:lnTo>
                  <a:pt x="8935013" y="0"/>
                </a:lnTo>
                <a:lnTo>
                  <a:pt x="8935013" y="12260738"/>
                </a:lnTo>
                <a:lnTo>
                  <a:pt x="0" y="122607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 name="Freeform 3"/>
          <p:cNvSpPr/>
          <p:nvPr/>
        </p:nvSpPr>
        <p:spPr>
          <a:xfrm>
            <a:off x="16896867" y="0"/>
            <a:ext cx="8935013" cy="12260738"/>
          </a:xfrm>
          <a:custGeom>
            <a:avLst/>
            <a:gdLst/>
            <a:ahLst/>
            <a:cxnLst/>
            <a:rect l="l" t="t" r="r" b="b"/>
            <a:pathLst>
              <a:path w="8935013" h="12260738">
                <a:moveTo>
                  <a:pt x="0" y="0"/>
                </a:moveTo>
                <a:lnTo>
                  <a:pt x="8935013" y="0"/>
                </a:lnTo>
                <a:lnTo>
                  <a:pt x="8935013" y="12260738"/>
                </a:lnTo>
                <a:lnTo>
                  <a:pt x="0" y="122607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BR"/>
          </a:p>
        </p:txBody>
      </p:sp>
      <p:sp>
        <p:nvSpPr>
          <p:cNvPr id="4" name="TextBox 4"/>
          <p:cNvSpPr txBox="1"/>
          <p:nvPr/>
        </p:nvSpPr>
        <p:spPr>
          <a:xfrm>
            <a:off x="6546479" y="574358"/>
            <a:ext cx="10026113" cy="1137285"/>
          </a:xfrm>
          <a:prstGeom prst="rect">
            <a:avLst/>
          </a:prstGeom>
        </p:spPr>
        <p:txBody>
          <a:bodyPr lIns="0" tIns="0" rIns="0" bIns="0" rtlCol="0" anchor="t">
            <a:spAutoFit/>
          </a:bodyPr>
          <a:lstStyle/>
          <a:p>
            <a:pPr marL="0" lvl="0" indent="0" algn="r">
              <a:lnSpc>
                <a:spcPts val="8370"/>
              </a:lnSpc>
            </a:pPr>
            <a:r>
              <a:rPr lang="en-US" sz="9000" b="1" u="sng" spc="-495">
                <a:solidFill>
                  <a:srgbClr val="000000"/>
                </a:solidFill>
                <a:latin typeface="PT Sans Bold"/>
                <a:ea typeface="PT Sans Bold"/>
                <a:cs typeface="PT Sans Bold"/>
                <a:sym typeface="PT Sans Bold"/>
              </a:rPr>
              <a:t>OBJETIVOS</a:t>
            </a:r>
          </a:p>
        </p:txBody>
      </p:sp>
      <p:grpSp>
        <p:nvGrpSpPr>
          <p:cNvPr id="5" name="Group 5"/>
          <p:cNvGrpSpPr/>
          <p:nvPr/>
        </p:nvGrpSpPr>
        <p:grpSpPr>
          <a:xfrm>
            <a:off x="1654168" y="2416909"/>
            <a:ext cx="1195971" cy="119597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2941">
                <a:alpha val="71765"/>
              </a:srgbClr>
            </a:solidFill>
          </p:spPr>
          <p:txBody>
            <a:bodyPr/>
            <a:lstStyle/>
            <a:p>
              <a:endParaRPr lang="pt-BR"/>
            </a:p>
          </p:txBody>
        </p:sp>
        <p:sp>
          <p:nvSpPr>
            <p:cNvPr id="7" name="TextBox 7"/>
            <p:cNvSpPr txBox="1"/>
            <p:nvPr/>
          </p:nvSpPr>
          <p:spPr>
            <a:xfrm>
              <a:off x="76200" y="28575"/>
              <a:ext cx="660400" cy="708025"/>
            </a:xfrm>
            <a:prstGeom prst="rect">
              <a:avLst/>
            </a:prstGeom>
          </p:spPr>
          <p:txBody>
            <a:bodyPr lIns="33867" tIns="33867" rIns="33867" bIns="33867" rtlCol="0" anchor="ctr"/>
            <a:lstStyle/>
            <a:p>
              <a:pPr algn="ctr">
                <a:lnSpc>
                  <a:spcPts val="2872"/>
                </a:lnSpc>
              </a:pPr>
              <a:endParaRPr/>
            </a:p>
          </p:txBody>
        </p:sp>
      </p:grpSp>
      <p:sp>
        <p:nvSpPr>
          <p:cNvPr id="8" name="TextBox 8"/>
          <p:cNvSpPr txBox="1"/>
          <p:nvPr/>
        </p:nvSpPr>
        <p:spPr>
          <a:xfrm>
            <a:off x="1924136" y="2455730"/>
            <a:ext cx="656034" cy="1058664"/>
          </a:xfrm>
          <a:prstGeom prst="rect">
            <a:avLst/>
          </a:prstGeom>
        </p:spPr>
        <p:txBody>
          <a:bodyPr lIns="0" tIns="0" rIns="0" bIns="0" rtlCol="0" anchor="t">
            <a:spAutoFit/>
          </a:bodyPr>
          <a:lstStyle/>
          <a:p>
            <a:pPr algn="ctr">
              <a:lnSpc>
                <a:spcPts val="8198"/>
              </a:lnSpc>
            </a:pPr>
            <a:r>
              <a:rPr lang="en-US" sz="7591" b="1" spc="265">
                <a:solidFill>
                  <a:srgbClr val="FFFFFF"/>
                </a:solidFill>
                <a:latin typeface="PT Sans Bold"/>
                <a:ea typeface="PT Sans Bold"/>
                <a:cs typeface="PT Sans Bold"/>
                <a:sym typeface="PT Sans Bold"/>
              </a:rPr>
              <a:t>1</a:t>
            </a:r>
          </a:p>
        </p:txBody>
      </p:sp>
      <p:sp>
        <p:nvSpPr>
          <p:cNvPr id="9" name="TextBox 9"/>
          <p:cNvSpPr txBox="1"/>
          <p:nvPr/>
        </p:nvSpPr>
        <p:spPr>
          <a:xfrm>
            <a:off x="3093027" y="2312855"/>
            <a:ext cx="13394030" cy="1945006"/>
          </a:xfrm>
          <a:prstGeom prst="rect">
            <a:avLst/>
          </a:prstGeom>
        </p:spPr>
        <p:txBody>
          <a:bodyPr lIns="0" tIns="0" rIns="0" bIns="0" rtlCol="0" anchor="t">
            <a:spAutoFit/>
          </a:bodyPr>
          <a:lstStyle/>
          <a:p>
            <a:pPr algn="just">
              <a:lnSpc>
                <a:spcPts val="7859"/>
              </a:lnSpc>
            </a:pPr>
            <a:r>
              <a:rPr lang="en-US" sz="5999" b="1">
                <a:solidFill>
                  <a:srgbClr val="000000"/>
                </a:solidFill>
                <a:latin typeface="PT Sans Bold"/>
                <a:ea typeface="PT Sans Bold"/>
                <a:cs typeface="PT Sans Bold"/>
                <a:sym typeface="PT Sans Bold"/>
              </a:rPr>
              <a:t>APONTAR</a:t>
            </a:r>
            <a:r>
              <a:rPr lang="en-US" sz="5999">
                <a:solidFill>
                  <a:srgbClr val="000000"/>
                </a:solidFill>
                <a:latin typeface="PT Sans"/>
                <a:ea typeface="PT Sans"/>
                <a:cs typeface="PT Sans"/>
                <a:sym typeface="PT Sans"/>
              </a:rPr>
              <a:t> as características de uma ideologia;</a:t>
            </a:r>
          </a:p>
        </p:txBody>
      </p:sp>
      <p:grpSp>
        <p:nvGrpSpPr>
          <p:cNvPr id="10" name="Group 10"/>
          <p:cNvGrpSpPr/>
          <p:nvPr/>
        </p:nvGrpSpPr>
        <p:grpSpPr>
          <a:xfrm>
            <a:off x="1758327" y="5082957"/>
            <a:ext cx="1195971" cy="119597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2941">
                <a:alpha val="71765"/>
              </a:srgbClr>
            </a:solidFill>
          </p:spPr>
          <p:txBody>
            <a:bodyPr/>
            <a:lstStyle/>
            <a:p>
              <a:endParaRPr lang="pt-BR"/>
            </a:p>
          </p:txBody>
        </p:sp>
        <p:sp>
          <p:nvSpPr>
            <p:cNvPr id="12" name="TextBox 12"/>
            <p:cNvSpPr txBox="1"/>
            <p:nvPr/>
          </p:nvSpPr>
          <p:spPr>
            <a:xfrm>
              <a:off x="76200" y="28575"/>
              <a:ext cx="660400" cy="708025"/>
            </a:xfrm>
            <a:prstGeom prst="rect">
              <a:avLst/>
            </a:prstGeom>
          </p:spPr>
          <p:txBody>
            <a:bodyPr lIns="33867" tIns="33867" rIns="33867" bIns="33867" rtlCol="0" anchor="ctr"/>
            <a:lstStyle/>
            <a:p>
              <a:pPr algn="ctr">
                <a:lnSpc>
                  <a:spcPts val="2872"/>
                </a:lnSpc>
              </a:pPr>
              <a:endParaRPr/>
            </a:p>
          </p:txBody>
        </p:sp>
      </p:grpSp>
      <p:sp>
        <p:nvSpPr>
          <p:cNvPr id="13" name="TextBox 13"/>
          <p:cNvSpPr txBox="1"/>
          <p:nvPr/>
        </p:nvSpPr>
        <p:spPr>
          <a:xfrm>
            <a:off x="2028295" y="5121778"/>
            <a:ext cx="656034" cy="1058664"/>
          </a:xfrm>
          <a:prstGeom prst="rect">
            <a:avLst/>
          </a:prstGeom>
        </p:spPr>
        <p:txBody>
          <a:bodyPr lIns="0" tIns="0" rIns="0" bIns="0" rtlCol="0" anchor="t">
            <a:spAutoFit/>
          </a:bodyPr>
          <a:lstStyle/>
          <a:p>
            <a:pPr algn="ctr">
              <a:lnSpc>
                <a:spcPts val="8198"/>
              </a:lnSpc>
            </a:pPr>
            <a:r>
              <a:rPr lang="en-US" sz="7591" b="1" spc="265">
                <a:solidFill>
                  <a:srgbClr val="FFFFFF"/>
                </a:solidFill>
                <a:latin typeface="PT Sans Bold"/>
                <a:ea typeface="PT Sans Bold"/>
                <a:cs typeface="PT Sans Bold"/>
                <a:sym typeface="PT Sans Bold"/>
              </a:rPr>
              <a:t>2</a:t>
            </a:r>
          </a:p>
        </p:txBody>
      </p:sp>
      <p:sp>
        <p:nvSpPr>
          <p:cNvPr id="14" name="TextBox 14"/>
          <p:cNvSpPr txBox="1"/>
          <p:nvPr/>
        </p:nvSpPr>
        <p:spPr>
          <a:xfrm>
            <a:off x="3278574" y="4817501"/>
            <a:ext cx="13294018" cy="1945006"/>
          </a:xfrm>
          <a:prstGeom prst="rect">
            <a:avLst/>
          </a:prstGeom>
        </p:spPr>
        <p:txBody>
          <a:bodyPr lIns="0" tIns="0" rIns="0" bIns="0" rtlCol="0" anchor="t">
            <a:spAutoFit/>
          </a:bodyPr>
          <a:lstStyle/>
          <a:p>
            <a:pPr algn="just">
              <a:lnSpc>
                <a:spcPts val="7859"/>
              </a:lnSpc>
            </a:pPr>
            <a:r>
              <a:rPr lang="en-US" sz="5999" b="1">
                <a:solidFill>
                  <a:srgbClr val="000000"/>
                </a:solidFill>
                <a:latin typeface="PT Sans Bold"/>
                <a:ea typeface="PT Sans Bold"/>
                <a:cs typeface="PT Sans Bold"/>
                <a:sym typeface="PT Sans Bold"/>
              </a:rPr>
              <a:t>IDENTIFICAR </a:t>
            </a:r>
            <a:r>
              <a:rPr lang="en-US" sz="5999">
                <a:solidFill>
                  <a:srgbClr val="000000"/>
                </a:solidFill>
                <a:latin typeface="PT Sans"/>
                <a:ea typeface="PT Sans"/>
                <a:cs typeface="PT Sans"/>
                <a:sym typeface="PT Sans"/>
              </a:rPr>
              <a:t>os impactos da ideologia sobre a fé cristã;</a:t>
            </a:r>
          </a:p>
        </p:txBody>
      </p:sp>
      <p:grpSp>
        <p:nvGrpSpPr>
          <p:cNvPr id="15" name="Group 15"/>
          <p:cNvGrpSpPr/>
          <p:nvPr/>
        </p:nvGrpSpPr>
        <p:grpSpPr>
          <a:xfrm>
            <a:off x="1758327" y="7749004"/>
            <a:ext cx="1195971" cy="119597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2941">
                <a:alpha val="71765"/>
              </a:srgbClr>
            </a:solidFill>
          </p:spPr>
          <p:txBody>
            <a:bodyPr/>
            <a:lstStyle/>
            <a:p>
              <a:endParaRPr lang="pt-BR"/>
            </a:p>
          </p:txBody>
        </p:sp>
        <p:sp>
          <p:nvSpPr>
            <p:cNvPr id="17" name="TextBox 17"/>
            <p:cNvSpPr txBox="1"/>
            <p:nvPr/>
          </p:nvSpPr>
          <p:spPr>
            <a:xfrm>
              <a:off x="76200" y="28575"/>
              <a:ext cx="660400" cy="708025"/>
            </a:xfrm>
            <a:prstGeom prst="rect">
              <a:avLst/>
            </a:prstGeom>
          </p:spPr>
          <p:txBody>
            <a:bodyPr lIns="33867" tIns="33867" rIns="33867" bIns="33867" rtlCol="0" anchor="ctr"/>
            <a:lstStyle/>
            <a:p>
              <a:pPr algn="ctr">
                <a:lnSpc>
                  <a:spcPts val="2872"/>
                </a:lnSpc>
              </a:pPr>
              <a:endParaRPr/>
            </a:p>
          </p:txBody>
        </p:sp>
      </p:grpSp>
      <p:sp>
        <p:nvSpPr>
          <p:cNvPr id="18" name="TextBox 18"/>
          <p:cNvSpPr txBox="1"/>
          <p:nvPr/>
        </p:nvSpPr>
        <p:spPr>
          <a:xfrm>
            <a:off x="2028295" y="7787825"/>
            <a:ext cx="656034" cy="1058664"/>
          </a:xfrm>
          <a:prstGeom prst="rect">
            <a:avLst/>
          </a:prstGeom>
        </p:spPr>
        <p:txBody>
          <a:bodyPr lIns="0" tIns="0" rIns="0" bIns="0" rtlCol="0" anchor="t">
            <a:spAutoFit/>
          </a:bodyPr>
          <a:lstStyle/>
          <a:p>
            <a:pPr algn="ctr">
              <a:lnSpc>
                <a:spcPts val="8198"/>
              </a:lnSpc>
            </a:pPr>
            <a:r>
              <a:rPr lang="en-US" sz="7591" b="1" spc="265">
                <a:solidFill>
                  <a:srgbClr val="FFFFFF"/>
                </a:solidFill>
                <a:latin typeface="PT Sans Bold"/>
                <a:ea typeface="PT Sans Bold"/>
                <a:cs typeface="PT Sans Bold"/>
                <a:sym typeface="PT Sans Bold"/>
              </a:rPr>
              <a:t>3</a:t>
            </a:r>
          </a:p>
        </p:txBody>
      </p:sp>
      <p:sp>
        <p:nvSpPr>
          <p:cNvPr id="19" name="TextBox 19"/>
          <p:cNvSpPr txBox="1"/>
          <p:nvPr/>
        </p:nvSpPr>
        <p:spPr>
          <a:xfrm>
            <a:off x="3297198" y="7531417"/>
            <a:ext cx="13294018" cy="1945006"/>
          </a:xfrm>
          <a:prstGeom prst="rect">
            <a:avLst/>
          </a:prstGeom>
        </p:spPr>
        <p:txBody>
          <a:bodyPr lIns="0" tIns="0" rIns="0" bIns="0" rtlCol="0" anchor="t">
            <a:spAutoFit/>
          </a:bodyPr>
          <a:lstStyle/>
          <a:p>
            <a:pPr algn="just">
              <a:lnSpc>
                <a:spcPts val="7859"/>
              </a:lnSpc>
            </a:pPr>
            <a:r>
              <a:rPr lang="en-US" sz="5999" b="1">
                <a:solidFill>
                  <a:srgbClr val="000000"/>
                </a:solidFill>
                <a:latin typeface="PT Sans Bold"/>
                <a:ea typeface="PT Sans Bold"/>
                <a:cs typeface="PT Sans Bold"/>
                <a:sym typeface="PT Sans Bold"/>
              </a:rPr>
              <a:t>ESTIMULAR </a:t>
            </a:r>
            <a:r>
              <a:rPr lang="en-US" sz="5999">
                <a:solidFill>
                  <a:srgbClr val="000000"/>
                </a:solidFill>
                <a:latin typeface="PT Sans"/>
                <a:ea typeface="PT Sans"/>
                <a:cs typeface="PT Sans"/>
                <a:sym typeface="PT Sans"/>
              </a:rPr>
              <a:t>a busca do conhecimento bíblico para a defesa da verdade.</a:t>
            </a:r>
          </a:p>
        </p:txBody>
      </p:sp>
      <p:sp>
        <p:nvSpPr>
          <p:cNvPr id="20" name="TextBox 20"/>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281306"/>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343150"/>
            <a:ext cx="15293947" cy="6743700"/>
          </a:xfrm>
          <a:prstGeom prst="rect">
            <a:avLst/>
          </a:prstGeom>
        </p:spPr>
        <p:txBody>
          <a:bodyPr lIns="0" tIns="0" rIns="0" bIns="0" rtlCol="0" anchor="t">
            <a:spAutoFit/>
          </a:bodyPr>
          <a:lstStyle/>
          <a:p>
            <a:pPr marL="0" lvl="0" indent="0" algn="just">
              <a:lnSpc>
                <a:spcPts val="6660"/>
              </a:lnSpc>
            </a:pPr>
            <a:r>
              <a:rPr lang="en-US" sz="5550">
                <a:solidFill>
                  <a:srgbClr val="145DA0"/>
                </a:solidFill>
                <a:latin typeface="PT Sans"/>
                <a:ea typeface="PT Sans"/>
                <a:cs typeface="PT Sans"/>
                <a:sym typeface="PT Sans"/>
              </a:rPr>
              <a:t>Vivemos em uma geração bombardeada por ideias. Redes sociais, escola, universidade, séries, músicas e influenciadores digitais moldam pensamentos diariamente. Muitas dessas ideias parecem inofensivas, modernas e até moralmente corretas. No entanto, por trás de muitas delas existem </a:t>
            </a:r>
            <a:r>
              <a:rPr lang="en-US" sz="5550" b="1">
                <a:solidFill>
                  <a:srgbClr val="145DA0"/>
                </a:solidFill>
                <a:latin typeface="PT Sans Bold"/>
                <a:ea typeface="PT Sans Bold"/>
                <a:cs typeface="PT Sans Bold"/>
                <a:sym typeface="PT Sans Bold"/>
              </a:rPr>
              <a:t>estruturas ideológicas</a:t>
            </a:r>
            <a:r>
              <a:rPr lang="en-US" sz="5550">
                <a:solidFill>
                  <a:srgbClr val="145DA0"/>
                </a:solidFill>
                <a:latin typeface="PT Sans"/>
                <a:ea typeface="PT Sans"/>
                <a:cs typeface="PT Sans"/>
                <a:sym typeface="PT Sans"/>
              </a:rPr>
              <a:t> que disputam a mente e o coração dos jovens cristãos.</a:t>
            </a:r>
          </a:p>
        </p:txBody>
      </p:sp>
      <p:sp>
        <p:nvSpPr>
          <p:cNvPr id="3" name="Freeform 3"/>
          <p:cNvSpPr/>
          <p:nvPr/>
        </p:nvSpPr>
        <p:spPr>
          <a:xfrm>
            <a:off x="16949173" y="0"/>
            <a:ext cx="8746597" cy="12002192"/>
          </a:xfrm>
          <a:custGeom>
            <a:avLst/>
            <a:gdLst/>
            <a:ahLst/>
            <a:cxnLst/>
            <a:rect l="l" t="t" r="r" b="b"/>
            <a:pathLst>
              <a:path w="8746597" h="12002192">
                <a:moveTo>
                  <a:pt x="0" y="0"/>
                </a:moveTo>
                <a:lnTo>
                  <a:pt x="8746597" y="0"/>
                </a:lnTo>
                <a:lnTo>
                  <a:pt x="8746597"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grpSp>
        <p:nvGrpSpPr>
          <p:cNvPr id="4" name="Group 4"/>
          <p:cNvGrpSpPr/>
          <p:nvPr/>
        </p:nvGrpSpPr>
        <p:grpSpPr>
          <a:xfrm>
            <a:off x="1028700" y="293972"/>
            <a:ext cx="6695306" cy="1734635"/>
            <a:chOff x="0" y="0"/>
            <a:chExt cx="1763373" cy="456859"/>
          </a:xfrm>
        </p:grpSpPr>
        <p:sp>
          <p:nvSpPr>
            <p:cNvPr id="5" name="Freeform 5"/>
            <p:cNvSpPr/>
            <p:nvPr/>
          </p:nvSpPr>
          <p:spPr>
            <a:xfrm>
              <a:off x="0" y="0"/>
              <a:ext cx="1763373" cy="456859"/>
            </a:xfrm>
            <a:custGeom>
              <a:avLst/>
              <a:gdLst/>
              <a:ahLst/>
              <a:cxnLst/>
              <a:rect l="l" t="t" r="r" b="b"/>
              <a:pathLst>
                <a:path w="1763373" h="456859">
                  <a:moveTo>
                    <a:pt x="0" y="0"/>
                  </a:moveTo>
                  <a:lnTo>
                    <a:pt x="1763373" y="0"/>
                  </a:lnTo>
                  <a:lnTo>
                    <a:pt x="1763373" y="456859"/>
                  </a:lnTo>
                  <a:lnTo>
                    <a:pt x="0" y="456859"/>
                  </a:lnTo>
                  <a:close/>
                </a:path>
              </a:pathLst>
            </a:custGeom>
            <a:solidFill>
              <a:srgbClr val="3C2941"/>
            </a:solidFill>
          </p:spPr>
          <p:txBody>
            <a:bodyPr/>
            <a:lstStyle/>
            <a:p>
              <a:endParaRPr lang="pt-BR"/>
            </a:p>
          </p:txBody>
        </p:sp>
        <p:sp>
          <p:nvSpPr>
            <p:cNvPr id="6" name="TextBox 6"/>
            <p:cNvSpPr txBox="1"/>
            <p:nvPr/>
          </p:nvSpPr>
          <p:spPr>
            <a:xfrm>
              <a:off x="0" y="19050"/>
              <a:ext cx="1763373" cy="437809"/>
            </a:xfrm>
            <a:prstGeom prst="rect">
              <a:avLst/>
            </a:prstGeom>
          </p:spPr>
          <p:txBody>
            <a:bodyPr lIns="50800" tIns="50800" rIns="50800" bIns="50800" rtlCol="0" anchor="ctr"/>
            <a:lstStyle/>
            <a:p>
              <a:pPr algn="ctr">
                <a:lnSpc>
                  <a:spcPts val="2540"/>
                </a:lnSpc>
              </a:pPr>
              <a:endParaRPr/>
            </a:p>
          </p:txBody>
        </p:sp>
      </p:grpSp>
      <p:sp>
        <p:nvSpPr>
          <p:cNvPr id="7" name="TextBox 7"/>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281306"/>
                </a:solidFill>
                <a:latin typeface="PT Sans Italics"/>
                <a:ea typeface="PT Sans Italics"/>
                <a:cs typeface="PT Sans Italics"/>
                <a:sym typeface="PT Sans Italics"/>
              </a:rPr>
              <a:t>EBD COMENTADA ONLINE - PASTOR MÁRIO LUNA</a:t>
            </a:r>
          </a:p>
        </p:txBody>
      </p:sp>
      <p:sp>
        <p:nvSpPr>
          <p:cNvPr id="8" name="TextBox 8"/>
          <p:cNvSpPr txBox="1"/>
          <p:nvPr/>
        </p:nvSpPr>
        <p:spPr>
          <a:xfrm>
            <a:off x="1084682" y="706947"/>
            <a:ext cx="6540316" cy="1137285"/>
          </a:xfrm>
          <a:prstGeom prst="rect">
            <a:avLst/>
          </a:prstGeom>
        </p:spPr>
        <p:txBody>
          <a:bodyPr lIns="0" tIns="0" rIns="0" bIns="0" rtlCol="0" anchor="t">
            <a:spAutoFit/>
          </a:bodyPr>
          <a:lstStyle/>
          <a:p>
            <a:pPr marL="0" lvl="0" indent="0" algn="ctr">
              <a:lnSpc>
                <a:spcPts val="8370"/>
              </a:lnSpc>
            </a:pPr>
            <a:r>
              <a:rPr lang="en-US" sz="9000" b="1" spc="-495">
                <a:solidFill>
                  <a:srgbClr val="FFFFFF"/>
                </a:solidFill>
                <a:latin typeface="PT Sans Bold"/>
                <a:ea typeface="PT Sans Bold"/>
                <a:cs typeface="PT Sans Bold"/>
                <a:sym typeface="PT Sans Bold"/>
              </a:rPr>
              <a:t>INTRODUÇÃO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745456"/>
            <a:ext cx="15293947" cy="6805613"/>
          </a:xfrm>
          <a:prstGeom prst="rect">
            <a:avLst/>
          </a:prstGeom>
        </p:spPr>
        <p:txBody>
          <a:bodyPr lIns="0" tIns="0" rIns="0" bIns="0" rtlCol="0" anchor="t">
            <a:spAutoFit/>
          </a:bodyPr>
          <a:lstStyle/>
          <a:p>
            <a:pPr algn="just">
              <a:lnSpc>
                <a:spcPts val="7199"/>
              </a:lnSpc>
            </a:pPr>
            <a:r>
              <a:rPr lang="en-US" sz="5999">
                <a:solidFill>
                  <a:srgbClr val="145DA0"/>
                </a:solidFill>
                <a:latin typeface="PT Sans"/>
                <a:ea typeface="PT Sans"/>
                <a:cs typeface="PT Sans"/>
                <a:sym typeface="PT Sans"/>
              </a:rPr>
              <a:t>Neste trimestre, estudaremos como permanecer firmes </a:t>
            </a:r>
            <a:r>
              <a:rPr lang="en-US" sz="5999" b="1">
                <a:solidFill>
                  <a:srgbClr val="145DA0"/>
                </a:solidFill>
                <a:latin typeface="PT Sans Bold"/>
                <a:ea typeface="PT Sans Bold"/>
                <a:cs typeface="PT Sans Bold"/>
                <a:sym typeface="PT Sans Bold"/>
              </a:rPr>
              <a:t>entre a Verdade e o Engano.</a:t>
            </a:r>
            <a:r>
              <a:rPr lang="en-US" sz="5999">
                <a:solidFill>
                  <a:srgbClr val="145DA0"/>
                </a:solidFill>
                <a:latin typeface="PT Sans"/>
                <a:ea typeface="PT Sans"/>
                <a:cs typeface="PT Sans"/>
                <a:sym typeface="PT Sans"/>
              </a:rPr>
              <a:t> E tudo começa entendendo claramente: </a:t>
            </a:r>
            <a:r>
              <a:rPr lang="en-US" sz="5999" b="1">
                <a:solidFill>
                  <a:srgbClr val="145DA0"/>
                </a:solidFill>
                <a:latin typeface="PT Sans Bold"/>
                <a:ea typeface="PT Sans Bold"/>
                <a:cs typeface="PT Sans Bold"/>
                <a:sym typeface="PT Sans Bold"/>
              </a:rPr>
              <a:t>o que é uma ideologia e como ela atua.</a:t>
            </a:r>
          </a:p>
          <a:p>
            <a:pPr algn="just">
              <a:lnSpc>
                <a:spcPts val="4139"/>
              </a:lnSpc>
            </a:pPr>
            <a:endParaRPr lang="en-US" sz="5999" b="1">
              <a:solidFill>
                <a:srgbClr val="145DA0"/>
              </a:solidFill>
              <a:latin typeface="PT Sans Bold"/>
              <a:ea typeface="PT Sans Bold"/>
              <a:cs typeface="PT Sans Bold"/>
              <a:sym typeface="PT Sans Bold"/>
            </a:endParaRPr>
          </a:p>
          <a:p>
            <a:pPr marL="0" lvl="0" indent="0" algn="just">
              <a:lnSpc>
                <a:spcPts val="7199"/>
              </a:lnSpc>
            </a:pPr>
            <a:r>
              <a:rPr lang="en-US" sz="5999">
                <a:solidFill>
                  <a:srgbClr val="145DA0"/>
                </a:solidFill>
                <a:latin typeface="PT Sans"/>
                <a:ea typeface="PT Sans"/>
                <a:cs typeface="PT Sans"/>
                <a:sym typeface="PT Sans"/>
              </a:rPr>
              <a:t>Se não compreendermos a raiz, não saberemos identificar os frutos.</a:t>
            </a:r>
          </a:p>
        </p:txBody>
      </p:sp>
      <p:sp>
        <p:nvSpPr>
          <p:cNvPr id="3" name="Freeform 3"/>
          <p:cNvSpPr/>
          <p:nvPr/>
        </p:nvSpPr>
        <p:spPr>
          <a:xfrm>
            <a:off x="16949173" y="0"/>
            <a:ext cx="8746597" cy="12002192"/>
          </a:xfrm>
          <a:custGeom>
            <a:avLst/>
            <a:gdLst/>
            <a:ahLst/>
            <a:cxnLst/>
            <a:rect l="l" t="t" r="r" b="b"/>
            <a:pathLst>
              <a:path w="8746597" h="12002192">
                <a:moveTo>
                  <a:pt x="0" y="0"/>
                </a:moveTo>
                <a:lnTo>
                  <a:pt x="8746597" y="0"/>
                </a:lnTo>
                <a:lnTo>
                  <a:pt x="8746597" y="12002192"/>
                </a:lnTo>
                <a:lnTo>
                  <a:pt x="0" y="12002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4" name="TextBox 4"/>
          <p:cNvSpPr txBox="1"/>
          <p:nvPr/>
        </p:nvSpPr>
        <p:spPr>
          <a:xfrm>
            <a:off x="11426087" y="9812568"/>
            <a:ext cx="6145498" cy="329304"/>
          </a:xfrm>
          <a:prstGeom prst="rect">
            <a:avLst/>
          </a:prstGeom>
        </p:spPr>
        <p:txBody>
          <a:bodyPr lIns="0" tIns="0" rIns="0" bIns="0" rtlCol="0" anchor="t">
            <a:spAutoFit/>
          </a:bodyPr>
          <a:lstStyle/>
          <a:p>
            <a:pPr algn="l">
              <a:lnSpc>
                <a:spcPts val="2540"/>
              </a:lnSpc>
            </a:pPr>
            <a:r>
              <a:rPr lang="en-US" sz="2309" i="1">
                <a:solidFill>
                  <a:srgbClr val="281306"/>
                </a:solidFill>
                <a:latin typeface="PT Sans Italics"/>
                <a:ea typeface="PT Sans Italics"/>
                <a:cs typeface="PT Sans Italics"/>
                <a:sym typeface="PT Sans Italics"/>
              </a:rPr>
              <a:t>EBD COMENTADA ONLINE - PASTOR MÁRIO LUNA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138340" b="-30279"/>
            </a:stretch>
          </a:blipFill>
        </p:spPr>
        <p:txBody>
          <a:bodyPr/>
          <a:lstStyle/>
          <a:p>
            <a:endParaRPr lang="pt-BR"/>
          </a:p>
        </p:txBody>
      </p:sp>
      <p:grpSp>
        <p:nvGrpSpPr>
          <p:cNvPr id="3" name="Group 3"/>
          <p:cNvGrpSpPr/>
          <p:nvPr/>
        </p:nvGrpSpPr>
        <p:grpSpPr>
          <a:xfrm>
            <a:off x="-352399" y="8257617"/>
            <a:ext cx="18078353" cy="1049677"/>
            <a:chOff x="0" y="0"/>
            <a:chExt cx="4761377" cy="276458"/>
          </a:xfrm>
        </p:grpSpPr>
        <p:sp>
          <p:nvSpPr>
            <p:cNvPr id="4" name="Freeform 4"/>
            <p:cNvSpPr/>
            <p:nvPr/>
          </p:nvSpPr>
          <p:spPr>
            <a:xfrm>
              <a:off x="0" y="0"/>
              <a:ext cx="4761377" cy="276458"/>
            </a:xfrm>
            <a:custGeom>
              <a:avLst/>
              <a:gdLst/>
              <a:ahLst/>
              <a:cxnLst/>
              <a:rect l="l" t="t" r="r" b="b"/>
              <a:pathLst>
                <a:path w="4761377" h="276458">
                  <a:moveTo>
                    <a:pt x="21840" y="0"/>
                  </a:moveTo>
                  <a:lnTo>
                    <a:pt x="4739537" y="0"/>
                  </a:lnTo>
                  <a:cubicBezTo>
                    <a:pt x="4745329" y="0"/>
                    <a:pt x="4750884" y="2301"/>
                    <a:pt x="4754980" y="6397"/>
                  </a:cubicBezTo>
                  <a:cubicBezTo>
                    <a:pt x="4759076" y="10493"/>
                    <a:pt x="4761377" y="16048"/>
                    <a:pt x="4761377" y="21840"/>
                  </a:cubicBezTo>
                  <a:lnTo>
                    <a:pt x="4761377" y="254618"/>
                  </a:lnTo>
                  <a:cubicBezTo>
                    <a:pt x="4761377" y="260410"/>
                    <a:pt x="4759076" y="265965"/>
                    <a:pt x="4754980" y="270061"/>
                  </a:cubicBezTo>
                  <a:cubicBezTo>
                    <a:pt x="4750884" y="274157"/>
                    <a:pt x="4745329" y="276458"/>
                    <a:pt x="4739537" y="276458"/>
                  </a:cubicBezTo>
                  <a:lnTo>
                    <a:pt x="21840" y="276458"/>
                  </a:lnTo>
                  <a:cubicBezTo>
                    <a:pt x="16048" y="276458"/>
                    <a:pt x="10493" y="274157"/>
                    <a:pt x="6397" y="270061"/>
                  </a:cubicBezTo>
                  <a:cubicBezTo>
                    <a:pt x="2301" y="265965"/>
                    <a:pt x="0" y="260410"/>
                    <a:pt x="0" y="254618"/>
                  </a:cubicBezTo>
                  <a:lnTo>
                    <a:pt x="0" y="21840"/>
                  </a:lnTo>
                  <a:cubicBezTo>
                    <a:pt x="0" y="16048"/>
                    <a:pt x="2301" y="10493"/>
                    <a:pt x="6397" y="6397"/>
                  </a:cubicBezTo>
                  <a:cubicBezTo>
                    <a:pt x="10493" y="2301"/>
                    <a:pt x="16048" y="0"/>
                    <a:pt x="21840" y="0"/>
                  </a:cubicBezTo>
                  <a:close/>
                </a:path>
              </a:pathLst>
            </a:custGeom>
            <a:solidFill>
              <a:srgbClr val="75AC33">
                <a:alpha val="60000"/>
              </a:srgbClr>
            </a:solidFill>
          </p:spPr>
          <p:txBody>
            <a:bodyPr/>
            <a:lstStyle/>
            <a:p>
              <a:endParaRPr lang="pt-BR"/>
            </a:p>
          </p:txBody>
        </p:sp>
        <p:sp>
          <p:nvSpPr>
            <p:cNvPr id="5" name="TextBox 5"/>
            <p:cNvSpPr txBox="1"/>
            <p:nvPr/>
          </p:nvSpPr>
          <p:spPr>
            <a:xfrm>
              <a:off x="0" y="28575"/>
              <a:ext cx="4761377" cy="247883"/>
            </a:xfrm>
            <a:prstGeom prst="rect">
              <a:avLst/>
            </a:prstGeom>
          </p:spPr>
          <p:txBody>
            <a:bodyPr lIns="50800" tIns="50800" rIns="50800" bIns="50800" rtlCol="0" anchor="ctr"/>
            <a:lstStyle/>
            <a:p>
              <a:pPr algn="ctr">
                <a:lnSpc>
                  <a:spcPts val="2882"/>
                </a:lnSpc>
              </a:pPr>
              <a:endParaRPr/>
            </a:p>
          </p:txBody>
        </p:sp>
      </p:grpSp>
      <p:sp>
        <p:nvSpPr>
          <p:cNvPr id="6" name="TextBox 6"/>
          <p:cNvSpPr txBox="1"/>
          <p:nvPr/>
        </p:nvSpPr>
        <p:spPr>
          <a:xfrm>
            <a:off x="1100138" y="8286750"/>
            <a:ext cx="15779501" cy="971550"/>
          </a:xfrm>
          <a:prstGeom prst="rect">
            <a:avLst/>
          </a:prstGeom>
        </p:spPr>
        <p:txBody>
          <a:bodyPr lIns="0" tIns="0" rIns="0" bIns="0" rtlCol="0" anchor="t">
            <a:spAutoFit/>
          </a:bodyPr>
          <a:lstStyle/>
          <a:p>
            <a:pPr algn="l">
              <a:lnSpc>
                <a:spcPts val="7425"/>
              </a:lnSpc>
            </a:pPr>
            <a:r>
              <a:rPr lang="en-US" sz="6750" b="1">
                <a:solidFill>
                  <a:srgbClr val="FFFFFF"/>
                </a:solidFill>
                <a:latin typeface="PT Sans Bold"/>
                <a:ea typeface="PT Sans Bold"/>
                <a:cs typeface="PT Sans Bold"/>
                <a:sym typeface="PT Sans Bold"/>
              </a:rPr>
              <a:t>I – CARACTERÍSTICAS DE UMA IDEOLOGIA</a:t>
            </a:r>
          </a:p>
        </p:txBody>
      </p:sp>
      <p:sp>
        <p:nvSpPr>
          <p:cNvPr id="7" name="TextBox 7"/>
          <p:cNvSpPr txBox="1"/>
          <p:nvPr/>
        </p:nvSpPr>
        <p:spPr>
          <a:xfrm>
            <a:off x="1028700" y="526794"/>
            <a:ext cx="4547448" cy="501906"/>
          </a:xfrm>
          <a:prstGeom prst="rect">
            <a:avLst/>
          </a:prstGeom>
        </p:spPr>
        <p:txBody>
          <a:bodyPr lIns="0" tIns="0" rIns="0" bIns="0" rtlCol="0" anchor="t">
            <a:spAutoFit/>
          </a:bodyPr>
          <a:lstStyle/>
          <a:p>
            <a:pPr algn="l">
              <a:lnSpc>
                <a:spcPts val="3872"/>
              </a:lnSpc>
            </a:pPr>
            <a:r>
              <a:rPr lang="en-US" sz="3520" b="1">
                <a:solidFill>
                  <a:srgbClr val="FFFFFF"/>
                </a:solidFill>
                <a:latin typeface="PT Sans Bold"/>
                <a:ea typeface="PT Sans Bold"/>
                <a:cs typeface="PT Sans Bold"/>
                <a:sym typeface="PT Sans Bold"/>
              </a:rPr>
              <a:t>IMAGEM ILUSTRATIVA</a:t>
            </a:r>
          </a:p>
        </p:txBody>
      </p:sp>
      <p:sp>
        <p:nvSpPr>
          <p:cNvPr id="8" name="TextBox 8"/>
          <p:cNvSpPr txBox="1"/>
          <p:nvPr/>
        </p:nvSpPr>
        <p:spPr>
          <a:xfrm>
            <a:off x="11426087" y="9814918"/>
            <a:ext cx="6145498" cy="324605"/>
          </a:xfrm>
          <a:prstGeom prst="rect">
            <a:avLst/>
          </a:prstGeom>
        </p:spPr>
        <p:txBody>
          <a:bodyPr lIns="0" tIns="0" rIns="0" bIns="0" rtlCol="0" anchor="t">
            <a:spAutoFit/>
          </a:bodyPr>
          <a:lstStyle/>
          <a:p>
            <a:pPr algn="l">
              <a:lnSpc>
                <a:spcPts val="2540"/>
              </a:lnSpc>
            </a:pPr>
            <a:r>
              <a:rPr lang="en-US" sz="2309" b="1" i="1">
                <a:solidFill>
                  <a:srgbClr val="FFFFFF"/>
                </a:solidFill>
                <a:latin typeface="PT Sans Bold Italics"/>
                <a:ea typeface="PT Sans Bold Italics"/>
                <a:cs typeface="PT Sans Bold Italics"/>
                <a:sym typeface="PT Sans Bold Italics"/>
              </a:rPr>
              <a:t>EBD COMENTADA ONLINE - PASTOR MÁRIO LUNA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1690</Words>
  <Application>Microsoft Office PowerPoint</Application>
  <PresentationFormat>Personalizar</PresentationFormat>
  <Paragraphs>217</Paragraphs>
  <Slides>40</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40</vt:i4>
      </vt:variant>
    </vt:vector>
  </HeadingPairs>
  <TitlesOfParts>
    <vt:vector size="48" baseType="lpstr">
      <vt:lpstr>PT Sans Bold Italics</vt:lpstr>
      <vt:lpstr>PT Sans Bold</vt:lpstr>
      <vt:lpstr>PT Sans</vt:lpstr>
      <vt:lpstr>Open Sans Bold</vt:lpstr>
      <vt:lpstr>Arial</vt:lpstr>
      <vt:lpstr>Calibri</vt:lpstr>
      <vt:lpstr>PT Sans Italics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EBD - JOVENS - 2º TRI - 2026</dc:title>
  <cp:lastModifiedBy>Pastor Mário Luna .</cp:lastModifiedBy>
  <cp:revision>2</cp:revision>
  <dcterms:created xsi:type="dcterms:W3CDTF">2006-08-16T00:00:00Z</dcterms:created>
  <dcterms:modified xsi:type="dcterms:W3CDTF">2026-03-10T02:33:22Z</dcterms:modified>
  <dc:identifier>DAG7yfSm9PA</dc:identifier>
</cp:coreProperties>
</file>