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Lst>
  <p:sldSz cx="18288000" cy="10287000"/>
  <p:notesSz cx="6858000" cy="9144000"/>
  <p:embeddedFontLst>
    <p:embeddedFont>
      <p:font typeface="Open Sans Bold" panose="020B0806030504020204" pitchFamily="34" charset="0"/>
      <p:regular r:id="rId30"/>
      <p:bold r:id="rId31"/>
    </p:embeddedFont>
    <p:embeddedFont>
      <p:font typeface="PT Sans" panose="020B0503020203020204" pitchFamily="34" charset="0"/>
      <p:regular r:id="rId32"/>
    </p:embeddedFont>
    <p:embeddedFont>
      <p:font typeface="PT Sans Bold" panose="020B0703020203020204" charset="0"/>
      <p:regular r:id="rId33"/>
    </p:embeddedFont>
    <p:embeddedFont>
      <p:font typeface="PT Sans Bold Italics" panose="020B0604020202020204" charset="0"/>
      <p:regular r:id="rId34"/>
    </p:embeddedFont>
    <p:embeddedFont>
      <p:font typeface="PT Sans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422"/>
    <a:srgbClr val="7F7E73"/>
    <a:srgbClr val="D8C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936" y="-5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9.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pastormarioluna.com.br/centrodeensinobiblico" TargetMode="Externa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pt-B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880903"/>
            <a:ext cx="15293947" cy="6291263"/>
          </a:xfrm>
          <a:prstGeom prst="rect">
            <a:avLst/>
          </a:prstGeom>
        </p:spPr>
        <p:txBody>
          <a:bodyPr lIns="0" tIns="0" rIns="0" bIns="0" rtlCol="0" anchor="t">
            <a:spAutoFit/>
          </a:bodyPr>
          <a:lstStyle/>
          <a:p>
            <a:pPr marL="0" lvl="0" indent="0" algn="just">
              <a:lnSpc>
                <a:spcPts val="7199"/>
              </a:lnSpc>
            </a:pPr>
            <a:r>
              <a:rPr lang="en-US" sz="5999">
                <a:solidFill>
                  <a:srgbClr val="000000"/>
                </a:solidFill>
                <a:latin typeface="PT Sans"/>
                <a:ea typeface="PT Sans"/>
                <a:cs typeface="PT Sans"/>
                <a:sym typeface="PT Sans"/>
              </a:rPr>
              <a:t>Compreender o conceito da palavra “salvação” é essencial para entendermos essa doutrina bíblica tão importante. Na Teologia Sistemática, usamos o termo soteriologia, que vem do verbo grego sôzô, que significa “salvar”, para nos referirmos ao estudo da salvação. </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552575"/>
            <a:ext cx="15293947" cy="7191375"/>
          </a:xfrm>
          <a:prstGeom prst="rect">
            <a:avLst/>
          </a:prstGeom>
        </p:spPr>
        <p:txBody>
          <a:bodyPr lIns="0" tIns="0" rIns="0" bIns="0" rtlCol="0" anchor="t">
            <a:spAutoFit/>
          </a:bodyPr>
          <a:lstStyle/>
          <a:p>
            <a:pPr marL="0" lvl="0" indent="0" algn="just">
              <a:lnSpc>
                <a:spcPts val="7199"/>
              </a:lnSpc>
            </a:pPr>
            <a:r>
              <a:rPr lang="en-US" sz="5999">
                <a:solidFill>
                  <a:srgbClr val="000000"/>
                </a:solidFill>
                <a:latin typeface="PT Sans"/>
                <a:ea typeface="PT Sans"/>
                <a:cs typeface="PT Sans"/>
                <a:sym typeface="PT Sans"/>
              </a:rPr>
              <a:t>No Novo Testamento, essa palavra aparece, na maioria das vezes, com o sentido de “perdão dos pecados” e a oportunidade de viver para sempre com Deus. Mas também pode se referir a curas físicas (cf. Mc 5.23). Já no Antigo Testamento, o significado mais básico é o de “livramento” — seja de grandes calamidades, seja da escravidão imposta pelos inimigos.</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655230" y="0"/>
            <a:ext cx="16632770" cy="10287000"/>
          </a:xfrm>
          <a:custGeom>
            <a:avLst/>
            <a:gdLst/>
            <a:ahLst/>
            <a:cxnLst/>
            <a:rect l="l" t="t" r="r" b="b"/>
            <a:pathLst>
              <a:path w="16632770" h="10287000">
                <a:moveTo>
                  <a:pt x="0" y="10287000"/>
                </a:moveTo>
                <a:lnTo>
                  <a:pt x="16632770" y="10287000"/>
                </a:lnTo>
                <a:lnTo>
                  <a:pt x="16632770" y="0"/>
                </a:lnTo>
                <a:lnTo>
                  <a:pt x="0" y="0"/>
                </a:lnTo>
                <a:lnTo>
                  <a:pt x="0" y="10287000"/>
                </a:lnTo>
                <a:close/>
              </a:path>
            </a:pathLst>
          </a:custGeom>
          <a:blipFill>
            <a:blip r:embed="rId2"/>
            <a:stretch>
              <a:fillRect l="-224" t="-30275" b="-31774"/>
            </a:stretch>
          </a:blipFill>
        </p:spPr>
        <p:txBody>
          <a:bodyPr/>
          <a:lstStyle/>
          <a:p>
            <a:endParaRPr lang="pt-BR"/>
          </a:p>
        </p:txBody>
      </p:sp>
      <p:sp>
        <p:nvSpPr>
          <p:cNvPr id="3" name="TextBox 3"/>
          <p:cNvSpPr txBox="1"/>
          <p:nvPr/>
        </p:nvSpPr>
        <p:spPr>
          <a:xfrm>
            <a:off x="2161505" y="1808199"/>
            <a:ext cx="15293947" cy="7191375"/>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Soteriologia é o ramo da teologia sistemática que estuda como Deus salva o ser humano. O verbo grego sôzô indica tanto salvação espiritual quanto restauração física, mostrando que a ação salvadora de Deus é completa. Em Marcos 5.23, Jairo implora: “ponha as mãos nela, para que seja salva e viva” — ali, sôzô inclui cura física e continuidade da vida.</a:t>
            </a:r>
          </a:p>
        </p:txBody>
      </p:sp>
      <p:grpSp>
        <p:nvGrpSpPr>
          <p:cNvPr id="4" name="Group 4"/>
          <p:cNvGrpSpPr/>
          <p:nvPr/>
        </p:nvGrpSpPr>
        <p:grpSpPr>
          <a:xfrm>
            <a:off x="0" y="0"/>
            <a:ext cx="1655230" cy="10287000"/>
            <a:chOff x="0" y="0"/>
            <a:chExt cx="435945" cy="2709333"/>
          </a:xfrm>
        </p:grpSpPr>
        <p:sp>
          <p:nvSpPr>
            <p:cNvPr id="5" name="Freeform 5"/>
            <p:cNvSpPr/>
            <p:nvPr/>
          </p:nvSpPr>
          <p:spPr>
            <a:xfrm>
              <a:off x="0" y="0"/>
              <a:ext cx="435945" cy="2709333"/>
            </a:xfrm>
            <a:custGeom>
              <a:avLst/>
              <a:gdLst/>
              <a:ahLst/>
              <a:cxnLst/>
              <a:rect l="l" t="t" r="r" b="b"/>
              <a:pathLst>
                <a:path w="435945" h="2709333">
                  <a:moveTo>
                    <a:pt x="0" y="0"/>
                  </a:moveTo>
                  <a:lnTo>
                    <a:pt x="435945" y="0"/>
                  </a:lnTo>
                  <a:lnTo>
                    <a:pt x="435945" y="2709333"/>
                  </a:lnTo>
                  <a:lnTo>
                    <a:pt x="0" y="2709333"/>
                  </a:lnTo>
                  <a:close/>
                </a:path>
              </a:pathLst>
            </a:custGeom>
            <a:solidFill>
              <a:srgbClr val="0070C0"/>
            </a:solidFill>
          </p:spPr>
          <p:txBody>
            <a:bodyPr/>
            <a:lstStyle/>
            <a:p>
              <a:endParaRPr lang="pt-BR"/>
            </a:p>
          </p:txBody>
        </p:sp>
        <p:sp>
          <p:nvSpPr>
            <p:cNvPr id="6" name="TextBox 6"/>
            <p:cNvSpPr txBox="1"/>
            <p:nvPr/>
          </p:nvSpPr>
          <p:spPr>
            <a:xfrm>
              <a:off x="0" y="19050"/>
              <a:ext cx="435945" cy="2690283"/>
            </a:xfrm>
            <a:prstGeom prst="rect">
              <a:avLst/>
            </a:prstGeom>
          </p:spPr>
          <p:txBody>
            <a:bodyPr lIns="50800" tIns="50800" rIns="50800" bIns="50800" rtlCol="0" anchor="ctr"/>
            <a:lstStyle/>
            <a:p>
              <a:pPr algn="ctr">
                <a:lnSpc>
                  <a:spcPts val="2227"/>
                </a:lnSpc>
              </a:pPr>
              <a:endParaRPr/>
            </a:p>
          </p:txBody>
        </p:sp>
      </p:grpSp>
      <p:sp>
        <p:nvSpPr>
          <p:cNvPr id="7" name="TextBox 7"/>
          <p:cNvSpPr txBox="1"/>
          <p:nvPr/>
        </p:nvSpPr>
        <p:spPr>
          <a:xfrm>
            <a:off x="107876" y="951548"/>
            <a:ext cx="1382328" cy="8441055"/>
          </a:xfrm>
          <a:prstGeom prst="rect">
            <a:avLst/>
          </a:prstGeom>
        </p:spPr>
        <p:txBody>
          <a:bodyPr lIns="0" tIns="0" rIns="0" bIns="0" rtlCol="0" anchor="t">
            <a:spAutoFit/>
          </a:bodyPr>
          <a:lstStyle/>
          <a:p>
            <a:pPr algn="ctr">
              <a:lnSpc>
                <a:spcPts val="6659"/>
              </a:lnSpc>
            </a:pPr>
            <a:r>
              <a:rPr lang="en-US" sz="5999" b="1" spc="101">
                <a:solidFill>
                  <a:srgbClr val="FFFFFF"/>
                </a:solidFill>
                <a:latin typeface="Open Sans Bold"/>
                <a:ea typeface="Open Sans Bold"/>
                <a:cs typeface="Open Sans Bold"/>
                <a:sym typeface="Open Sans Bold"/>
              </a:rPr>
              <a:t>C</a:t>
            </a:r>
          </a:p>
          <a:p>
            <a:pPr algn="ctr">
              <a:lnSpc>
                <a:spcPts val="6659"/>
              </a:lnSpc>
            </a:pPr>
            <a:r>
              <a:rPr lang="en-US" sz="5999" b="1" spc="101">
                <a:solidFill>
                  <a:srgbClr val="FFFFFF"/>
                </a:solidFill>
                <a:latin typeface="Open Sans Bold"/>
                <a:ea typeface="Open Sans Bold"/>
                <a:cs typeface="Open Sans Bold"/>
                <a:sym typeface="Open Sans Bold"/>
              </a:rPr>
              <a:t>O</a:t>
            </a:r>
          </a:p>
          <a:p>
            <a:pPr algn="ctr">
              <a:lnSpc>
                <a:spcPts val="6659"/>
              </a:lnSpc>
            </a:pPr>
            <a:r>
              <a:rPr lang="en-US" sz="5999" b="1" spc="101">
                <a:solidFill>
                  <a:srgbClr val="FFFFFF"/>
                </a:solidFill>
                <a:latin typeface="Open Sans Bold"/>
                <a:ea typeface="Open Sans Bold"/>
                <a:cs typeface="Open Sans Bold"/>
                <a:sym typeface="Open Sans Bold"/>
              </a:rPr>
              <a:t>M</a:t>
            </a:r>
          </a:p>
          <a:p>
            <a:pPr algn="ctr">
              <a:lnSpc>
                <a:spcPts val="6659"/>
              </a:lnSpc>
            </a:pPr>
            <a:r>
              <a:rPr lang="en-US" sz="5999" b="1" spc="101">
                <a:solidFill>
                  <a:srgbClr val="FFFFFF"/>
                </a:solidFill>
                <a:latin typeface="Open Sans Bold"/>
                <a:ea typeface="Open Sans Bold"/>
                <a:cs typeface="Open Sans Bold"/>
                <a:sym typeface="Open Sans Bold"/>
              </a:rPr>
              <a:t>E</a:t>
            </a:r>
          </a:p>
          <a:p>
            <a:pPr algn="ctr">
              <a:lnSpc>
                <a:spcPts val="6659"/>
              </a:lnSpc>
            </a:pPr>
            <a:r>
              <a:rPr lang="en-US" sz="5999" b="1" spc="101">
                <a:solidFill>
                  <a:srgbClr val="FFFFFF"/>
                </a:solidFill>
                <a:latin typeface="Open Sans Bold"/>
                <a:ea typeface="Open Sans Bold"/>
                <a:cs typeface="Open Sans Bold"/>
                <a:sym typeface="Open Sans Bold"/>
              </a:rPr>
              <a:t>N</a:t>
            </a:r>
          </a:p>
          <a:p>
            <a:pPr algn="ctr">
              <a:lnSpc>
                <a:spcPts val="6659"/>
              </a:lnSpc>
            </a:pPr>
            <a:r>
              <a:rPr lang="en-US" sz="5999" b="1" spc="101">
                <a:solidFill>
                  <a:srgbClr val="FFFFFF"/>
                </a:solidFill>
                <a:latin typeface="Open Sans Bold"/>
                <a:ea typeface="Open Sans Bold"/>
                <a:cs typeface="Open Sans Bold"/>
                <a:sym typeface="Open Sans Bold"/>
              </a:rPr>
              <a:t>T</a:t>
            </a:r>
          </a:p>
          <a:p>
            <a:pPr algn="ctr">
              <a:lnSpc>
                <a:spcPts val="6659"/>
              </a:lnSpc>
            </a:pPr>
            <a:r>
              <a:rPr lang="en-US" sz="5999" b="1" spc="101">
                <a:solidFill>
                  <a:srgbClr val="FFFFFF"/>
                </a:solidFill>
                <a:latin typeface="Open Sans Bold"/>
                <a:ea typeface="Open Sans Bold"/>
                <a:cs typeface="Open Sans Bold"/>
                <a:sym typeface="Open Sans Bold"/>
              </a:rPr>
              <a:t>Á</a:t>
            </a:r>
          </a:p>
          <a:p>
            <a:pPr algn="ctr">
              <a:lnSpc>
                <a:spcPts val="6659"/>
              </a:lnSpc>
            </a:pPr>
            <a:r>
              <a:rPr lang="en-US" sz="5999" b="1" spc="101">
                <a:solidFill>
                  <a:srgbClr val="FFFFFF"/>
                </a:solidFill>
                <a:latin typeface="Open Sans Bold"/>
                <a:ea typeface="Open Sans Bold"/>
                <a:cs typeface="Open Sans Bold"/>
                <a:sym typeface="Open Sans Bold"/>
              </a:rPr>
              <a:t>R</a:t>
            </a:r>
          </a:p>
          <a:p>
            <a:pPr algn="ctr">
              <a:lnSpc>
                <a:spcPts val="6659"/>
              </a:lnSpc>
            </a:pPr>
            <a:r>
              <a:rPr lang="en-US" sz="5999" b="1" spc="101">
                <a:solidFill>
                  <a:srgbClr val="FFFFFF"/>
                </a:solidFill>
                <a:latin typeface="Open Sans Bold"/>
                <a:ea typeface="Open Sans Bold"/>
                <a:cs typeface="Open Sans Bold"/>
                <a:sym typeface="Open Sans Bold"/>
              </a:rPr>
              <a:t>I</a:t>
            </a:r>
          </a:p>
          <a:p>
            <a:pPr algn="ctr">
              <a:lnSpc>
                <a:spcPts val="6659"/>
              </a:lnSpc>
            </a:pPr>
            <a:r>
              <a:rPr lang="en-US" sz="5999" b="1" spc="101">
                <a:solidFill>
                  <a:srgbClr val="FFFFFF"/>
                </a:solidFill>
                <a:latin typeface="Open Sans Bold"/>
                <a:ea typeface="Open Sans Bold"/>
                <a:cs typeface="Open Sans Bold"/>
                <a:sym typeface="Open Sans Bold"/>
              </a:rPr>
              <a:t>O</a:t>
            </a:r>
          </a:p>
        </p:txBody>
      </p:sp>
      <p:sp>
        <p:nvSpPr>
          <p:cNvPr id="8" name="TextBox 8"/>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655230" y="0"/>
            <a:ext cx="16632770" cy="10287000"/>
          </a:xfrm>
          <a:custGeom>
            <a:avLst/>
            <a:gdLst/>
            <a:ahLst/>
            <a:cxnLst/>
            <a:rect l="l" t="t" r="r" b="b"/>
            <a:pathLst>
              <a:path w="16632770" h="10287000">
                <a:moveTo>
                  <a:pt x="0" y="10287000"/>
                </a:moveTo>
                <a:lnTo>
                  <a:pt x="16632770" y="10287000"/>
                </a:lnTo>
                <a:lnTo>
                  <a:pt x="16632770" y="0"/>
                </a:lnTo>
                <a:lnTo>
                  <a:pt x="0" y="0"/>
                </a:lnTo>
                <a:lnTo>
                  <a:pt x="0" y="10287000"/>
                </a:lnTo>
                <a:close/>
              </a:path>
            </a:pathLst>
          </a:custGeom>
          <a:blipFill>
            <a:blip r:embed="rId2"/>
            <a:stretch>
              <a:fillRect l="-224" t="-30275" b="-31774"/>
            </a:stretch>
          </a:blipFill>
        </p:spPr>
        <p:txBody>
          <a:bodyPr/>
          <a:lstStyle/>
          <a:p>
            <a:endParaRPr lang="pt-BR"/>
          </a:p>
        </p:txBody>
      </p:sp>
      <p:sp>
        <p:nvSpPr>
          <p:cNvPr id="3" name="TextBox 3"/>
          <p:cNvSpPr txBox="1"/>
          <p:nvPr/>
        </p:nvSpPr>
        <p:spPr>
          <a:xfrm>
            <a:off x="2161505" y="2452688"/>
            <a:ext cx="15293947" cy="5391150"/>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No Antigo Testamento, a salvação aparece principalmente como livramento concreto, enquanto no Novo Testamento ela se aprofunda no perdão dos pecados e na vida eterna. Isso mostra uma revelação progressiva do plano de Deus.</a:t>
            </a:r>
          </a:p>
        </p:txBody>
      </p:sp>
      <p:grpSp>
        <p:nvGrpSpPr>
          <p:cNvPr id="4" name="Group 4"/>
          <p:cNvGrpSpPr/>
          <p:nvPr/>
        </p:nvGrpSpPr>
        <p:grpSpPr>
          <a:xfrm>
            <a:off x="0" y="0"/>
            <a:ext cx="1655230" cy="10287000"/>
            <a:chOff x="0" y="0"/>
            <a:chExt cx="435945" cy="2709333"/>
          </a:xfrm>
        </p:grpSpPr>
        <p:sp>
          <p:nvSpPr>
            <p:cNvPr id="5" name="Freeform 5"/>
            <p:cNvSpPr/>
            <p:nvPr/>
          </p:nvSpPr>
          <p:spPr>
            <a:xfrm>
              <a:off x="0" y="0"/>
              <a:ext cx="435945" cy="2709333"/>
            </a:xfrm>
            <a:custGeom>
              <a:avLst/>
              <a:gdLst/>
              <a:ahLst/>
              <a:cxnLst/>
              <a:rect l="l" t="t" r="r" b="b"/>
              <a:pathLst>
                <a:path w="435945" h="2709333">
                  <a:moveTo>
                    <a:pt x="0" y="0"/>
                  </a:moveTo>
                  <a:lnTo>
                    <a:pt x="435945" y="0"/>
                  </a:lnTo>
                  <a:lnTo>
                    <a:pt x="435945" y="2709333"/>
                  </a:lnTo>
                  <a:lnTo>
                    <a:pt x="0" y="2709333"/>
                  </a:lnTo>
                  <a:close/>
                </a:path>
              </a:pathLst>
            </a:custGeom>
            <a:solidFill>
              <a:srgbClr val="0070C0"/>
            </a:solidFill>
          </p:spPr>
          <p:txBody>
            <a:bodyPr/>
            <a:lstStyle/>
            <a:p>
              <a:endParaRPr lang="pt-BR"/>
            </a:p>
          </p:txBody>
        </p:sp>
        <p:sp>
          <p:nvSpPr>
            <p:cNvPr id="6" name="TextBox 6"/>
            <p:cNvSpPr txBox="1"/>
            <p:nvPr/>
          </p:nvSpPr>
          <p:spPr>
            <a:xfrm>
              <a:off x="0" y="19050"/>
              <a:ext cx="435945" cy="2690283"/>
            </a:xfrm>
            <a:prstGeom prst="rect">
              <a:avLst/>
            </a:prstGeom>
          </p:spPr>
          <p:txBody>
            <a:bodyPr lIns="50800" tIns="50800" rIns="50800" bIns="50800" rtlCol="0" anchor="ctr"/>
            <a:lstStyle/>
            <a:p>
              <a:pPr algn="ctr">
                <a:lnSpc>
                  <a:spcPts val="2227"/>
                </a:lnSpc>
              </a:pPr>
              <a:endParaRPr/>
            </a:p>
          </p:txBody>
        </p:sp>
      </p:grpSp>
      <p:sp>
        <p:nvSpPr>
          <p:cNvPr id="7" name="TextBox 7"/>
          <p:cNvSpPr txBox="1"/>
          <p:nvPr/>
        </p:nvSpPr>
        <p:spPr>
          <a:xfrm>
            <a:off x="107876" y="951548"/>
            <a:ext cx="1382328" cy="8441055"/>
          </a:xfrm>
          <a:prstGeom prst="rect">
            <a:avLst/>
          </a:prstGeom>
        </p:spPr>
        <p:txBody>
          <a:bodyPr lIns="0" tIns="0" rIns="0" bIns="0" rtlCol="0" anchor="t">
            <a:spAutoFit/>
          </a:bodyPr>
          <a:lstStyle/>
          <a:p>
            <a:pPr algn="ctr">
              <a:lnSpc>
                <a:spcPts val="6659"/>
              </a:lnSpc>
            </a:pPr>
            <a:r>
              <a:rPr lang="en-US" sz="5999" b="1" spc="101">
                <a:solidFill>
                  <a:srgbClr val="FFFFFF"/>
                </a:solidFill>
                <a:latin typeface="Open Sans Bold"/>
                <a:ea typeface="Open Sans Bold"/>
                <a:cs typeface="Open Sans Bold"/>
                <a:sym typeface="Open Sans Bold"/>
              </a:rPr>
              <a:t>C</a:t>
            </a:r>
          </a:p>
          <a:p>
            <a:pPr algn="ctr">
              <a:lnSpc>
                <a:spcPts val="6659"/>
              </a:lnSpc>
            </a:pPr>
            <a:r>
              <a:rPr lang="en-US" sz="5999" b="1" spc="101">
                <a:solidFill>
                  <a:srgbClr val="FFFFFF"/>
                </a:solidFill>
                <a:latin typeface="Open Sans Bold"/>
                <a:ea typeface="Open Sans Bold"/>
                <a:cs typeface="Open Sans Bold"/>
                <a:sym typeface="Open Sans Bold"/>
              </a:rPr>
              <a:t>O</a:t>
            </a:r>
          </a:p>
          <a:p>
            <a:pPr algn="ctr">
              <a:lnSpc>
                <a:spcPts val="6659"/>
              </a:lnSpc>
            </a:pPr>
            <a:r>
              <a:rPr lang="en-US" sz="5999" b="1" spc="101">
                <a:solidFill>
                  <a:srgbClr val="FFFFFF"/>
                </a:solidFill>
                <a:latin typeface="Open Sans Bold"/>
                <a:ea typeface="Open Sans Bold"/>
                <a:cs typeface="Open Sans Bold"/>
                <a:sym typeface="Open Sans Bold"/>
              </a:rPr>
              <a:t>M</a:t>
            </a:r>
          </a:p>
          <a:p>
            <a:pPr algn="ctr">
              <a:lnSpc>
                <a:spcPts val="6659"/>
              </a:lnSpc>
            </a:pPr>
            <a:r>
              <a:rPr lang="en-US" sz="5999" b="1" spc="101">
                <a:solidFill>
                  <a:srgbClr val="FFFFFF"/>
                </a:solidFill>
                <a:latin typeface="Open Sans Bold"/>
                <a:ea typeface="Open Sans Bold"/>
                <a:cs typeface="Open Sans Bold"/>
                <a:sym typeface="Open Sans Bold"/>
              </a:rPr>
              <a:t>E</a:t>
            </a:r>
          </a:p>
          <a:p>
            <a:pPr algn="ctr">
              <a:lnSpc>
                <a:spcPts val="6659"/>
              </a:lnSpc>
            </a:pPr>
            <a:r>
              <a:rPr lang="en-US" sz="5999" b="1" spc="101">
                <a:solidFill>
                  <a:srgbClr val="FFFFFF"/>
                </a:solidFill>
                <a:latin typeface="Open Sans Bold"/>
                <a:ea typeface="Open Sans Bold"/>
                <a:cs typeface="Open Sans Bold"/>
                <a:sym typeface="Open Sans Bold"/>
              </a:rPr>
              <a:t>N</a:t>
            </a:r>
          </a:p>
          <a:p>
            <a:pPr algn="ctr">
              <a:lnSpc>
                <a:spcPts val="6659"/>
              </a:lnSpc>
            </a:pPr>
            <a:r>
              <a:rPr lang="en-US" sz="5999" b="1" spc="101">
                <a:solidFill>
                  <a:srgbClr val="FFFFFF"/>
                </a:solidFill>
                <a:latin typeface="Open Sans Bold"/>
                <a:ea typeface="Open Sans Bold"/>
                <a:cs typeface="Open Sans Bold"/>
                <a:sym typeface="Open Sans Bold"/>
              </a:rPr>
              <a:t>T</a:t>
            </a:r>
          </a:p>
          <a:p>
            <a:pPr algn="ctr">
              <a:lnSpc>
                <a:spcPts val="6659"/>
              </a:lnSpc>
            </a:pPr>
            <a:r>
              <a:rPr lang="en-US" sz="5999" b="1" spc="101">
                <a:solidFill>
                  <a:srgbClr val="FFFFFF"/>
                </a:solidFill>
                <a:latin typeface="Open Sans Bold"/>
                <a:ea typeface="Open Sans Bold"/>
                <a:cs typeface="Open Sans Bold"/>
                <a:sym typeface="Open Sans Bold"/>
              </a:rPr>
              <a:t>Á</a:t>
            </a:r>
          </a:p>
          <a:p>
            <a:pPr algn="ctr">
              <a:lnSpc>
                <a:spcPts val="6659"/>
              </a:lnSpc>
            </a:pPr>
            <a:r>
              <a:rPr lang="en-US" sz="5999" b="1" spc="101">
                <a:solidFill>
                  <a:srgbClr val="FFFFFF"/>
                </a:solidFill>
                <a:latin typeface="Open Sans Bold"/>
                <a:ea typeface="Open Sans Bold"/>
                <a:cs typeface="Open Sans Bold"/>
                <a:sym typeface="Open Sans Bold"/>
              </a:rPr>
              <a:t>R</a:t>
            </a:r>
          </a:p>
          <a:p>
            <a:pPr algn="ctr">
              <a:lnSpc>
                <a:spcPts val="6659"/>
              </a:lnSpc>
            </a:pPr>
            <a:r>
              <a:rPr lang="en-US" sz="5999" b="1" spc="101">
                <a:solidFill>
                  <a:srgbClr val="FFFFFF"/>
                </a:solidFill>
                <a:latin typeface="Open Sans Bold"/>
                <a:ea typeface="Open Sans Bold"/>
                <a:cs typeface="Open Sans Bold"/>
                <a:sym typeface="Open Sans Bold"/>
              </a:rPr>
              <a:t>I</a:t>
            </a:r>
          </a:p>
          <a:p>
            <a:pPr algn="ctr">
              <a:lnSpc>
                <a:spcPts val="6659"/>
              </a:lnSpc>
            </a:pPr>
            <a:r>
              <a:rPr lang="en-US" sz="5999" b="1" spc="101">
                <a:solidFill>
                  <a:srgbClr val="FFFFFF"/>
                </a:solidFill>
                <a:latin typeface="Open Sans Bold"/>
                <a:ea typeface="Open Sans Bold"/>
                <a:cs typeface="Open Sans Bold"/>
                <a:sym typeface="Open Sans Bold"/>
              </a:rPr>
              <a:t>O</a:t>
            </a:r>
          </a:p>
        </p:txBody>
      </p:sp>
      <p:sp>
        <p:nvSpPr>
          <p:cNvPr id="8" name="TextBox 8"/>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183395" cy="10287000"/>
            <a:chOff x="0" y="0"/>
            <a:chExt cx="838425" cy="2709333"/>
          </a:xfrm>
        </p:grpSpPr>
        <p:sp>
          <p:nvSpPr>
            <p:cNvPr id="3" name="Freeform 3"/>
            <p:cNvSpPr/>
            <p:nvPr/>
          </p:nvSpPr>
          <p:spPr>
            <a:xfrm>
              <a:off x="0" y="0"/>
              <a:ext cx="838425" cy="2709333"/>
            </a:xfrm>
            <a:custGeom>
              <a:avLst/>
              <a:gdLst/>
              <a:ahLst/>
              <a:cxnLst/>
              <a:rect l="l" t="t" r="r" b="b"/>
              <a:pathLst>
                <a:path w="838425" h="2709333">
                  <a:moveTo>
                    <a:pt x="0" y="0"/>
                  </a:moveTo>
                  <a:lnTo>
                    <a:pt x="838425" y="0"/>
                  </a:lnTo>
                  <a:lnTo>
                    <a:pt x="838425" y="2709333"/>
                  </a:lnTo>
                  <a:lnTo>
                    <a:pt x="0" y="2709333"/>
                  </a:lnTo>
                  <a:close/>
                </a:path>
              </a:pathLst>
            </a:custGeom>
            <a:solidFill>
              <a:srgbClr val="0070C0"/>
            </a:solidFill>
          </p:spPr>
          <p:txBody>
            <a:bodyPr/>
            <a:lstStyle/>
            <a:p>
              <a:endParaRPr lang="pt-BR"/>
            </a:p>
          </p:txBody>
        </p:sp>
        <p:sp>
          <p:nvSpPr>
            <p:cNvPr id="4" name="TextBox 4"/>
            <p:cNvSpPr txBox="1"/>
            <p:nvPr/>
          </p:nvSpPr>
          <p:spPr>
            <a:xfrm>
              <a:off x="0" y="19050"/>
              <a:ext cx="838425" cy="2690283"/>
            </a:xfrm>
            <a:prstGeom prst="rect">
              <a:avLst/>
            </a:prstGeom>
          </p:spPr>
          <p:txBody>
            <a:bodyPr lIns="50800" tIns="50800" rIns="50800" bIns="50800" rtlCol="0" anchor="ctr"/>
            <a:lstStyle/>
            <a:p>
              <a:pPr algn="ctr">
                <a:lnSpc>
                  <a:spcPts val="2227"/>
                </a:lnSpc>
              </a:pPr>
              <a:endParaRPr/>
            </a:p>
          </p:txBody>
        </p:sp>
      </p:grpSp>
      <p:sp>
        <p:nvSpPr>
          <p:cNvPr id="5" name="Freeform 5"/>
          <p:cNvSpPr/>
          <p:nvPr/>
        </p:nvSpPr>
        <p:spPr>
          <a:xfrm>
            <a:off x="214881" y="945308"/>
            <a:ext cx="2753632" cy="1683158"/>
          </a:xfrm>
          <a:custGeom>
            <a:avLst/>
            <a:gdLst/>
            <a:ahLst/>
            <a:cxnLst/>
            <a:rect l="l" t="t" r="r" b="b"/>
            <a:pathLst>
              <a:path w="2753632" h="1683158">
                <a:moveTo>
                  <a:pt x="0" y="0"/>
                </a:moveTo>
                <a:lnTo>
                  <a:pt x="2753633" y="0"/>
                </a:lnTo>
                <a:lnTo>
                  <a:pt x="2753633" y="1683158"/>
                </a:lnTo>
                <a:lnTo>
                  <a:pt x="0" y="16831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6" name="Freeform 6"/>
          <p:cNvSpPr/>
          <p:nvPr/>
        </p:nvSpPr>
        <p:spPr>
          <a:xfrm rot="-1903821">
            <a:off x="672786" y="7231674"/>
            <a:ext cx="2181154" cy="1570431"/>
          </a:xfrm>
          <a:custGeom>
            <a:avLst/>
            <a:gdLst/>
            <a:ahLst/>
            <a:cxnLst/>
            <a:rect l="l" t="t" r="r" b="b"/>
            <a:pathLst>
              <a:path w="2181154" h="1570431">
                <a:moveTo>
                  <a:pt x="0" y="0"/>
                </a:moveTo>
                <a:lnTo>
                  <a:pt x="2181154" y="0"/>
                </a:lnTo>
                <a:lnTo>
                  <a:pt x="2181154" y="1570431"/>
                </a:lnTo>
                <a:lnTo>
                  <a:pt x="0" y="1570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7" name="Freeform 7"/>
          <p:cNvSpPr/>
          <p:nvPr/>
        </p:nvSpPr>
        <p:spPr>
          <a:xfrm flipV="1">
            <a:off x="3183395" y="0"/>
            <a:ext cx="15104605" cy="10287000"/>
          </a:xfrm>
          <a:custGeom>
            <a:avLst/>
            <a:gdLst/>
            <a:ahLst/>
            <a:cxnLst/>
            <a:rect l="l" t="t" r="r" b="b"/>
            <a:pathLst>
              <a:path w="15104605" h="10287000">
                <a:moveTo>
                  <a:pt x="0" y="10287000"/>
                </a:moveTo>
                <a:lnTo>
                  <a:pt x="15104605" y="10287000"/>
                </a:lnTo>
                <a:lnTo>
                  <a:pt x="15104605" y="0"/>
                </a:lnTo>
                <a:lnTo>
                  <a:pt x="0" y="0"/>
                </a:lnTo>
                <a:lnTo>
                  <a:pt x="0" y="10287000"/>
                </a:lnTo>
                <a:close/>
              </a:path>
            </a:pathLst>
          </a:custGeom>
          <a:blipFill>
            <a:blip r:embed="rId6"/>
            <a:stretch>
              <a:fillRect l="-10364" t="-30275" b="-31774"/>
            </a:stretch>
          </a:blipFill>
        </p:spPr>
        <p:txBody>
          <a:bodyPr/>
          <a:lstStyle/>
          <a:p>
            <a:endParaRPr lang="pt-BR"/>
          </a:p>
        </p:txBody>
      </p:sp>
      <p:sp>
        <p:nvSpPr>
          <p:cNvPr id="8" name="Freeform 8"/>
          <p:cNvSpPr/>
          <p:nvPr/>
        </p:nvSpPr>
        <p:spPr>
          <a:xfrm>
            <a:off x="4147280" y="2340631"/>
            <a:ext cx="3287951" cy="3316974"/>
          </a:xfrm>
          <a:custGeom>
            <a:avLst/>
            <a:gdLst/>
            <a:ahLst/>
            <a:cxnLst/>
            <a:rect l="l" t="t" r="r" b="b"/>
            <a:pathLst>
              <a:path w="3287951" h="3316974">
                <a:moveTo>
                  <a:pt x="0" y="0"/>
                </a:moveTo>
                <a:lnTo>
                  <a:pt x="3287950" y="0"/>
                </a:lnTo>
                <a:lnTo>
                  <a:pt x="3287950" y="3316974"/>
                </a:lnTo>
                <a:lnTo>
                  <a:pt x="0" y="33169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9" name="TextBox 9"/>
          <p:cNvSpPr txBox="1"/>
          <p:nvPr/>
        </p:nvSpPr>
        <p:spPr>
          <a:xfrm>
            <a:off x="4910742" y="2966793"/>
            <a:ext cx="11440891" cy="3590925"/>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A salvação bíblica envolve livramento, restauração e perdão, revelados de forma progressiva nas Escrituras.</a:t>
            </a:r>
          </a:p>
        </p:txBody>
      </p:sp>
      <p:sp>
        <p:nvSpPr>
          <p:cNvPr id="10" name="Freeform 10"/>
          <p:cNvSpPr/>
          <p:nvPr/>
        </p:nvSpPr>
        <p:spPr>
          <a:xfrm flipH="1" flipV="1">
            <a:off x="13756634" y="3699080"/>
            <a:ext cx="3287951" cy="3316974"/>
          </a:xfrm>
          <a:custGeom>
            <a:avLst/>
            <a:gdLst/>
            <a:ahLst/>
            <a:cxnLst/>
            <a:rect l="l" t="t" r="r" b="b"/>
            <a:pathLst>
              <a:path w="3287951" h="3316974">
                <a:moveTo>
                  <a:pt x="3287951" y="3316975"/>
                </a:moveTo>
                <a:lnTo>
                  <a:pt x="0" y="3316975"/>
                </a:lnTo>
                <a:lnTo>
                  <a:pt x="0" y="0"/>
                </a:lnTo>
                <a:lnTo>
                  <a:pt x="3287951" y="0"/>
                </a:lnTo>
                <a:lnTo>
                  <a:pt x="3287951" y="331697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1" name="TextBox 11"/>
          <p:cNvSpPr txBox="1"/>
          <p:nvPr/>
        </p:nvSpPr>
        <p:spPr>
          <a:xfrm>
            <a:off x="79498" y="2824401"/>
            <a:ext cx="3024399" cy="3968115"/>
          </a:xfrm>
          <a:prstGeom prst="rect">
            <a:avLst/>
          </a:prstGeom>
        </p:spPr>
        <p:txBody>
          <a:bodyPr lIns="0" tIns="0" rIns="0" bIns="0" rtlCol="0" anchor="t">
            <a:spAutoFit/>
          </a:bodyPr>
          <a:lstStyle/>
          <a:p>
            <a:pPr algn="ctr">
              <a:lnSpc>
                <a:spcPts val="7979"/>
              </a:lnSpc>
            </a:pPr>
            <a:r>
              <a:rPr lang="en-US" sz="5999" b="1" spc="101">
                <a:solidFill>
                  <a:srgbClr val="FFFFFF"/>
                </a:solidFill>
                <a:latin typeface="PT Sans Bold"/>
                <a:ea typeface="PT Sans Bold"/>
                <a:cs typeface="PT Sans Bold"/>
                <a:sym typeface="PT Sans Bold"/>
              </a:rPr>
              <a:t>LIÇÃO </a:t>
            </a:r>
          </a:p>
          <a:p>
            <a:pPr algn="ctr">
              <a:lnSpc>
                <a:spcPts val="7979"/>
              </a:lnSpc>
            </a:pPr>
            <a:r>
              <a:rPr lang="en-US" sz="5999" b="1" spc="101">
                <a:solidFill>
                  <a:srgbClr val="FFFFFF"/>
                </a:solidFill>
                <a:latin typeface="PT Sans Bold"/>
                <a:ea typeface="PT Sans Bold"/>
                <a:cs typeface="PT Sans Bold"/>
                <a:sym typeface="PT Sans Bold"/>
              </a:rPr>
              <a:t>BÍBLICA </a:t>
            </a:r>
          </a:p>
          <a:p>
            <a:pPr algn="ctr">
              <a:lnSpc>
                <a:spcPts val="7979"/>
              </a:lnSpc>
            </a:pPr>
            <a:r>
              <a:rPr lang="en-US" sz="5999" b="1" spc="101">
                <a:solidFill>
                  <a:srgbClr val="FFFFFF"/>
                </a:solidFill>
                <a:latin typeface="PT Sans Bold"/>
                <a:ea typeface="PT Sans Bold"/>
                <a:cs typeface="PT Sans Bold"/>
                <a:sym typeface="PT Sans Bold"/>
              </a:rPr>
              <a:t>DESSE </a:t>
            </a:r>
          </a:p>
          <a:p>
            <a:pPr algn="ctr">
              <a:lnSpc>
                <a:spcPts val="7979"/>
              </a:lnSpc>
            </a:pPr>
            <a:r>
              <a:rPr lang="en-US" sz="5999" b="1" spc="101">
                <a:solidFill>
                  <a:srgbClr val="FFFFFF"/>
                </a:solidFill>
                <a:latin typeface="PT Sans Bold"/>
                <a:ea typeface="PT Sans Bold"/>
                <a:cs typeface="PT Sans Bold"/>
                <a:sym typeface="PT Sans Bold"/>
              </a:rPr>
              <a:t>PONTO</a:t>
            </a:r>
          </a:p>
        </p:txBody>
      </p:sp>
      <p:sp>
        <p:nvSpPr>
          <p:cNvPr id="12" name="TextBox 12"/>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96092"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1246172" y="0"/>
            <a:ext cx="12626332" cy="10937560"/>
          </a:xfrm>
          <a:custGeom>
            <a:avLst/>
            <a:gdLst/>
            <a:ahLst/>
            <a:cxnLst/>
            <a:rect l="l" t="t" r="r" b="b"/>
            <a:pathLst>
              <a:path w="12626332" h="10937560">
                <a:moveTo>
                  <a:pt x="0" y="0"/>
                </a:moveTo>
                <a:lnTo>
                  <a:pt x="12626332" y="0"/>
                </a:lnTo>
                <a:lnTo>
                  <a:pt x="12626332" y="10937560"/>
                </a:lnTo>
                <a:lnTo>
                  <a:pt x="0" y="10937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nvGrpSpPr>
          <p:cNvPr id="4" name="Group 4"/>
          <p:cNvGrpSpPr/>
          <p:nvPr/>
        </p:nvGrpSpPr>
        <p:grpSpPr>
          <a:xfrm rot="5400000">
            <a:off x="8725126" y="711628"/>
            <a:ext cx="887845" cy="19638540"/>
            <a:chOff x="0" y="0"/>
            <a:chExt cx="280317" cy="6200412"/>
          </a:xfrm>
        </p:grpSpPr>
        <p:sp>
          <p:nvSpPr>
            <p:cNvPr id="5" name="Freeform 5"/>
            <p:cNvSpPr/>
            <p:nvPr/>
          </p:nvSpPr>
          <p:spPr>
            <a:xfrm>
              <a:off x="0" y="0"/>
              <a:ext cx="280317" cy="6200412"/>
            </a:xfrm>
            <a:custGeom>
              <a:avLst/>
              <a:gdLst/>
              <a:ahLst/>
              <a:cxnLst/>
              <a:rect l="l" t="t" r="r" b="b"/>
              <a:pathLst>
                <a:path w="280317" h="6200412">
                  <a:moveTo>
                    <a:pt x="0" y="0"/>
                  </a:moveTo>
                  <a:lnTo>
                    <a:pt x="280317" y="0"/>
                  </a:lnTo>
                  <a:lnTo>
                    <a:pt x="280317" y="6200412"/>
                  </a:lnTo>
                  <a:lnTo>
                    <a:pt x="0" y="6200412"/>
                  </a:lnTo>
                  <a:close/>
                </a:path>
              </a:pathLst>
            </a:custGeom>
            <a:solidFill>
              <a:srgbClr val="371A0C"/>
            </a:solidFill>
            <a:ln cap="sq">
              <a:noFill/>
              <a:prstDash val="solid"/>
              <a:miter/>
            </a:ln>
          </p:spPr>
          <p:txBody>
            <a:bodyPr/>
            <a:lstStyle/>
            <a:p>
              <a:endParaRPr lang="pt-BR"/>
            </a:p>
          </p:txBody>
        </p:sp>
        <p:sp>
          <p:nvSpPr>
            <p:cNvPr id="6" name="TextBox 6"/>
            <p:cNvSpPr txBox="1"/>
            <p:nvPr/>
          </p:nvSpPr>
          <p:spPr>
            <a:xfrm>
              <a:off x="0" y="-47625"/>
              <a:ext cx="280317" cy="6248037"/>
            </a:xfrm>
            <a:prstGeom prst="rect">
              <a:avLst/>
            </a:prstGeom>
          </p:spPr>
          <p:txBody>
            <a:bodyPr lIns="50800" tIns="50800" rIns="50800" bIns="50800" rtlCol="0" anchor="ctr"/>
            <a:lstStyle/>
            <a:p>
              <a:pPr algn="ctr">
                <a:lnSpc>
                  <a:spcPts val="2729"/>
                </a:lnSpc>
                <a:spcBef>
                  <a:spcPct val="0"/>
                </a:spcBef>
              </a:pPr>
              <a:endParaRPr/>
            </a:p>
          </p:txBody>
        </p:sp>
      </p:grpSp>
      <p:grpSp>
        <p:nvGrpSpPr>
          <p:cNvPr id="7" name="Group 7"/>
          <p:cNvGrpSpPr/>
          <p:nvPr/>
        </p:nvGrpSpPr>
        <p:grpSpPr>
          <a:xfrm>
            <a:off x="1886970" y="2119105"/>
            <a:ext cx="14140736" cy="6048789"/>
            <a:chOff x="0" y="0"/>
            <a:chExt cx="3724309" cy="1593097"/>
          </a:xfrm>
        </p:grpSpPr>
        <p:sp>
          <p:nvSpPr>
            <p:cNvPr id="8" name="Freeform 8"/>
            <p:cNvSpPr/>
            <p:nvPr/>
          </p:nvSpPr>
          <p:spPr>
            <a:xfrm>
              <a:off x="0" y="0"/>
              <a:ext cx="3724309" cy="1593097"/>
            </a:xfrm>
            <a:custGeom>
              <a:avLst/>
              <a:gdLst/>
              <a:ahLst/>
              <a:cxnLst/>
              <a:rect l="l" t="t" r="r" b="b"/>
              <a:pathLst>
                <a:path w="3724309" h="1593097">
                  <a:moveTo>
                    <a:pt x="23816" y="0"/>
                  </a:moveTo>
                  <a:lnTo>
                    <a:pt x="3700493" y="0"/>
                  </a:lnTo>
                  <a:cubicBezTo>
                    <a:pt x="3713647" y="0"/>
                    <a:pt x="3724309" y="10663"/>
                    <a:pt x="3724309" y="23816"/>
                  </a:cubicBezTo>
                  <a:lnTo>
                    <a:pt x="3724309" y="1569281"/>
                  </a:lnTo>
                  <a:cubicBezTo>
                    <a:pt x="3724309" y="1582434"/>
                    <a:pt x="3713647" y="1593097"/>
                    <a:pt x="3700493" y="1593097"/>
                  </a:cubicBezTo>
                  <a:lnTo>
                    <a:pt x="23816" y="1593097"/>
                  </a:lnTo>
                  <a:cubicBezTo>
                    <a:pt x="10663" y="1593097"/>
                    <a:pt x="0" y="1582434"/>
                    <a:pt x="0" y="1569281"/>
                  </a:cubicBezTo>
                  <a:lnTo>
                    <a:pt x="0" y="23816"/>
                  </a:lnTo>
                  <a:cubicBezTo>
                    <a:pt x="0" y="10663"/>
                    <a:pt x="10663" y="0"/>
                    <a:pt x="23816" y="0"/>
                  </a:cubicBezTo>
                  <a:close/>
                </a:path>
              </a:pathLst>
            </a:custGeom>
            <a:solidFill>
              <a:srgbClr val="F9FAFB"/>
            </a:solidFill>
            <a:ln w="42862" cap="rnd">
              <a:solidFill>
                <a:srgbClr val="56361A"/>
              </a:solidFill>
              <a:prstDash val="solid"/>
              <a:round/>
            </a:ln>
          </p:spPr>
          <p:txBody>
            <a:bodyPr/>
            <a:lstStyle/>
            <a:p>
              <a:endParaRPr lang="pt-BR"/>
            </a:p>
          </p:txBody>
        </p:sp>
        <p:sp>
          <p:nvSpPr>
            <p:cNvPr id="9" name="TextBox 9"/>
            <p:cNvSpPr txBox="1"/>
            <p:nvPr/>
          </p:nvSpPr>
          <p:spPr>
            <a:xfrm>
              <a:off x="0" y="47625"/>
              <a:ext cx="3724309" cy="1545472"/>
            </a:xfrm>
            <a:prstGeom prst="rect">
              <a:avLst/>
            </a:prstGeom>
          </p:spPr>
          <p:txBody>
            <a:bodyPr lIns="33867" tIns="33867" rIns="33867" bIns="33867" rtlCol="0" anchor="ctr"/>
            <a:lstStyle/>
            <a:p>
              <a:pPr algn="ctr">
                <a:lnSpc>
                  <a:spcPts val="2199"/>
                </a:lnSpc>
              </a:pPr>
              <a:endParaRPr/>
            </a:p>
          </p:txBody>
        </p:sp>
      </p:grpSp>
      <p:sp>
        <p:nvSpPr>
          <p:cNvPr id="10" name="TextBox 10"/>
          <p:cNvSpPr txBox="1"/>
          <p:nvPr/>
        </p:nvSpPr>
        <p:spPr>
          <a:xfrm>
            <a:off x="2041949" y="4189257"/>
            <a:ext cx="13830778" cy="2654296"/>
          </a:xfrm>
          <a:prstGeom prst="rect">
            <a:avLst/>
          </a:prstGeom>
        </p:spPr>
        <p:txBody>
          <a:bodyPr lIns="0" tIns="0" rIns="0" bIns="0" rtlCol="0" anchor="t">
            <a:spAutoFit/>
          </a:bodyPr>
          <a:lstStyle/>
          <a:p>
            <a:pPr algn="ctr">
              <a:lnSpc>
                <a:spcPts val="10449"/>
              </a:lnSpc>
            </a:pPr>
            <a:r>
              <a:rPr lang="en-US" sz="9499" b="1" spc="37">
                <a:solidFill>
                  <a:srgbClr val="605F55"/>
                </a:solidFill>
                <a:latin typeface="PT Sans Bold"/>
                <a:ea typeface="PT Sans Bold"/>
                <a:cs typeface="PT Sans Bold"/>
                <a:sym typeface="PT Sans Bold"/>
              </a:rPr>
              <a:t>NO ANTIGO TESTAMENTO. </a:t>
            </a:r>
          </a:p>
        </p:txBody>
      </p:sp>
      <p:sp>
        <p:nvSpPr>
          <p:cNvPr id="11" name="TextBox 11"/>
          <p:cNvSpPr txBox="1"/>
          <p:nvPr/>
        </p:nvSpPr>
        <p:spPr>
          <a:xfrm>
            <a:off x="11426087" y="9714809"/>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
        <p:nvSpPr>
          <p:cNvPr id="12" name="Freeform 12"/>
          <p:cNvSpPr/>
          <p:nvPr/>
        </p:nvSpPr>
        <p:spPr>
          <a:xfrm>
            <a:off x="7934356" y="1110411"/>
            <a:ext cx="2045965" cy="2045965"/>
          </a:xfrm>
          <a:custGeom>
            <a:avLst/>
            <a:gdLst/>
            <a:ahLst/>
            <a:cxnLst/>
            <a:rect l="l" t="t" r="r" b="b"/>
            <a:pathLst>
              <a:path w="2045965" h="2045965">
                <a:moveTo>
                  <a:pt x="0" y="0"/>
                </a:moveTo>
                <a:lnTo>
                  <a:pt x="2045964" y="0"/>
                </a:lnTo>
                <a:lnTo>
                  <a:pt x="2045964" y="2045964"/>
                </a:lnTo>
                <a:lnTo>
                  <a:pt x="0" y="204596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pt-B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8225"/>
            <a:ext cx="15293947" cy="7191375"/>
          </a:xfrm>
          <a:prstGeom prst="rect">
            <a:avLst/>
          </a:prstGeom>
        </p:spPr>
        <p:txBody>
          <a:bodyPr lIns="0" tIns="0" rIns="0" bIns="0" rtlCol="0" anchor="t">
            <a:spAutoFit/>
          </a:bodyPr>
          <a:lstStyle/>
          <a:p>
            <a:pPr marL="0" lvl="0" indent="0" algn="just">
              <a:lnSpc>
                <a:spcPts val="7199"/>
              </a:lnSpc>
            </a:pPr>
            <a:r>
              <a:rPr lang="en-US" sz="5999">
                <a:solidFill>
                  <a:srgbClr val="000000"/>
                </a:solidFill>
                <a:latin typeface="PT Sans"/>
                <a:ea typeface="PT Sans"/>
                <a:cs typeface="PT Sans"/>
                <a:sym typeface="PT Sans"/>
              </a:rPr>
              <a:t>No hebraico, duas palavras principais expressam o conceito de salvação: natsal e yasha’. Ambas trazem o sentido de “livrar” ou “salvar”, podendo se referir a aspectos naturais, jurídicos ou espirituais. Esses verbos aparecem com o significado de livramento físico, espiritual ou pessoal (Êx 3.8; 2Cr 32.22; Sl 39.8). </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552575"/>
            <a:ext cx="15293947" cy="7191375"/>
          </a:xfrm>
          <a:prstGeom prst="rect">
            <a:avLst/>
          </a:prstGeom>
        </p:spPr>
        <p:txBody>
          <a:bodyPr lIns="0" tIns="0" rIns="0" bIns="0" rtlCol="0" anchor="t">
            <a:spAutoFit/>
          </a:bodyPr>
          <a:lstStyle/>
          <a:p>
            <a:pPr marL="0" lvl="0" indent="0" algn="just">
              <a:lnSpc>
                <a:spcPts val="7199"/>
              </a:lnSpc>
            </a:pPr>
            <a:r>
              <a:rPr lang="en-US" sz="5999">
                <a:solidFill>
                  <a:srgbClr val="000000"/>
                </a:solidFill>
                <a:latin typeface="PT Sans"/>
                <a:ea typeface="PT Sans"/>
                <a:cs typeface="PT Sans"/>
                <a:sym typeface="PT Sans"/>
              </a:rPr>
              <a:t>Assim, podemos dizer que a história do povo de Deus no Antigo Testamento é também a história da ação salvadora de Deus a respeito de um povo escravizado que, em seguida, peregrina no deserto, habita na Terra Prometida e é expulso dela por causa da desobediência ao Deus que o salvara das mãos de Faraó no Egito.</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655230" y="0"/>
            <a:ext cx="16632770" cy="10287000"/>
          </a:xfrm>
          <a:custGeom>
            <a:avLst/>
            <a:gdLst/>
            <a:ahLst/>
            <a:cxnLst/>
            <a:rect l="l" t="t" r="r" b="b"/>
            <a:pathLst>
              <a:path w="16632770" h="10287000">
                <a:moveTo>
                  <a:pt x="0" y="10287000"/>
                </a:moveTo>
                <a:lnTo>
                  <a:pt x="16632770" y="10287000"/>
                </a:lnTo>
                <a:lnTo>
                  <a:pt x="16632770" y="0"/>
                </a:lnTo>
                <a:lnTo>
                  <a:pt x="0" y="0"/>
                </a:lnTo>
                <a:lnTo>
                  <a:pt x="0" y="10287000"/>
                </a:lnTo>
                <a:close/>
              </a:path>
            </a:pathLst>
          </a:custGeom>
          <a:blipFill>
            <a:blip r:embed="rId2"/>
            <a:stretch>
              <a:fillRect l="-224" t="-30275" b="-31774"/>
            </a:stretch>
          </a:blipFill>
        </p:spPr>
        <p:txBody>
          <a:bodyPr/>
          <a:lstStyle/>
          <a:p>
            <a:endParaRPr lang="pt-BR"/>
          </a:p>
        </p:txBody>
      </p:sp>
      <p:sp>
        <p:nvSpPr>
          <p:cNvPr id="3" name="TextBox 3"/>
          <p:cNvSpPr txBox="1"/>
          <p:nvPr/>
        </p:nvSpPr>
        <p:spPr>
          <a:xfrm>
            <a:off x="2161505" y="1552575"/>
            <a:ext cx="15293947" cy="7191375"/>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Natsal (Êx 3.8) significa “arrancar, puxar para fora” — como tirar alguém de um incêndio. Yasha’ (como no nome Josué — Yehôshua: “Yahweh salva”) implica vitória sobre a ameaça: Deus não só retira, mas vence o opressor. Em 2Cr 32.22, Deus yasha’ Ezequias das mãos de Senaqueribe; em Sl 39.8, o salmista clama para ser natsal da ira de Deus. </a:t>
            </a:r>
          </a:p>
        </p:txBody>
      </p:sp>
      <p:grpSp>
        <p:nvGrpSpPr>
          <p:cNvPr id="4" name="Group 4"/>
          <p:cNvGrpSpPr/>
          <p:nvPr/>
        </p:nvGrpSpPr>
        <p:grpSpPr>
          <a:xfrm>
            <a:off x="0" y="0"/>
            <a:ext cx="1655230" cy="10287000"/>
            <a:chOff x="0" y="0"/>
            <a:chExt cx="435945" cy="2709333"/>
          </a:xfrm>
        </p:grpSpPr>
        <p:sp>
          <p:nvSpPr>
            <p:cNvPr id="5" name="Freeform 5"/>
            <p:cNvSpPr/>
            <p:nvPr/>
          </p:nvSpPr>
          <p:spPr>
            <a:xfrm>
              <a:off x="0" y="0"/>
              <a:ext cx="435945" cy="2709333"/>
            </a:xfrm>
            <a:custGeom>
              <a:avLst/>
              <a:gdLst/>
              <a:ahLst/>
              <a:cxnLst/>
              <a:rect l="l" t="t" r="r" b="b"/>
              <a:pathLst>
                <a:path w="435945" h="2709333">
                  <a:moveTo>
                    <a:pt x="0" y="0"/>
                  </a:moveTo>
                  <a:lnTo>
                    <a:pt x="435945" y="0"/>
                  </a:lnTo>
                  <a:lnTo>
                    <a:pt x="435945" y="2709333"/>
                  </a:lnTo>
                  <a:lnTo>
                    <a:pt x="0" y="2709333"/>
                  </a:lnTo>
                  <a:close/>
                </a:path>
              </a:pathLst>
            </a:custGeom>
            <a:solidFill>
              <a:srgbClr val="0070C0"/>
            </a:solidFill>
          </p:spPr>
          <p:txBody>
            <a:bodyPr/>
            <a:lstStyle/>
            <a:p>
              <a:endParaRPr lang="pt-BR"/>
            </a:p>
          </p:txBody>
        </p:sp>
        <p:sp>
          <p:nvSpPr>
            <p:cNvPr id="6" name="TextBox 6"/>
            <p:cNvSpPr txBox="1"/>
            <p:nvPr/>
          </p:nvSpPr>
          <p:spPr>
            <a:xfrm>
              <a:off x="0" y="19050"/>
              <a:ext cx="435945" cy="2690283"/>
            </a:xfrm>
            <a:prstGeom prst="rect">
              <a:avLst/>
            </a:prstGeom>
          </p:spPr>
          <p:txBody>
            <a:bodyPr lIns="50800" tIns="50800" rIns="50800" bIns="50800" rtlCol="0" anchor="ctr"/>
            <a:lstStyle/>
            <a:p>
              <a:pPr algn="ctr">
                <a:lnSpc>
                  <a:spcPts val="2227"/>
                </a:lnSpc>
              </a:pPr>
              <a:endParaRPr/>
            </a:p>
          </p:txBody>
        </p:sp>
      </p:grpSp>
      <p:sp>
        <p:nvSpPr>
          <p:cNvPr id="7" name="TextBox 7"/>
          <p:cNvSpPr txBox="1"/>
          <p:nvPr/>
        </p:nvSpPr>
        <p:spPr>
          <a:xfrm>
            <a:off x="107876" y="951548"/>
            <a:ext cx="1382328" cy="8441055"/>
          </a:xfrm>
          <a:prstGeom prst="rect">
            <a:avLst/>
          </a:prstGeom>
        </p:spPr>
        <p:txBody>
          <a:bodyPr lIns="0" tIns="0" rIns="0" bIns="0" rtlCol="0" anchor="t">
            <a:spAutoFit/>
          </a:bodyPr>
          <a:lstStyle/>
          <a:p>
            <a:pPr algn="ctr">
              <a:lnSpc>
                <a:spcPts val="6659"/>
              </a:lnSpc>
            </a:pPr>
            <a:r>
              <a:rPr lang="en-US" sz="5999" b="1" spc="101">
                <a:solidFill>
                  <a:srgbClr val="FFFFFF"/>
                </a:solidFill>
                <a:latin typeface="Open Sans Bold"/>
                <a:ea typeface="Open Sans Bold"/>
                <a:cs typeface="Open Sans Bold"/>
                <a:sym typeface="Open Sans Bold"/>
              </a:rPr>
              <a:t>C</a:t>
            </a:r>
          </a:p>
          <a:p>
            <a:pPr algn="ctr">
              <a:lnSpc>
                <a:spcPts val="6659"/>
              </a:lnSpc>
            </a:pPr>
            <a:r>
              <a:rPr lang="en-US" sz="5999" b="1" spc="101">
                <a:solidFill>
                  <a:srgbClr val="FFFFFF"/>
                </a:solidFill>
                <a:latin typeface="Open Sans Bold"/>
                <a:ea typeface="Open Sans Bold"/>
                <a:cs typeface="Open Sans Bold"/>
                <a:sym typeface="Open Sans Bold"/>
              </a:rPr>
              <a:t>O</a:t>
            </a:r>
          </a:p>
          <a:p>
            <a:pPr algn="ctr">
              <a:lnSpc>
                <a:spcPts val="6659"/>
              </a:lnSpc>
            </a:pPr>
            <a:r>
              <a:rPr lang="en-US" sz="5999" b="1" spc="101">
                <a:solidFill>
                  <a:srgbClr val="FFFFFF"/>
                </a:solidFill>
                <a:latin typeface="Open Sans Bold"/>
                <a:ea typeface="Open Sans Bold"/>
                <a:cs typeface="Open Sans Bold"/>
                <a:sym typeface="Open Sans Bold"/>
              </a:rPr>
              <a:t>M</a:t>
            </a:r>
          </a:p>
          <a:p>
            <a:pPr algn="ctr">
              <a:lnSpc>
                <a:spcPts val="6659"/>
              </a:lnSpc>
            </a:pPr>
            <a:r>
              <a:rPr lang="en-US" sz="5999" b="1" spc="101">
                <a:solidFill>
                  <a:srgbClr val="FFFFFF"/>
                </a:solidFill>
                <a:latin typeface="Open Sans Bold"/>
                <a:ea typeface="Open Sans Bold"/>
                <a:cs typeface="Open Sans Bold"/>
                <a:sym typeface="Open Sans Bold"/>
              </a:rPr>
              <a:t>E</a:t>
            </a:r>
          </a:p>
          <a:p>
            <a:pPr algn="ctr">
              <a:lnSpc>
                <a:spcPts val="6659"/>
              </a:lnSpc>
            </a:pPr>
            <a:r>
              <a:rPr lang="en-US" sz="5999" b="1" spc="101">
                <a:solidFill>
                  <a:srgbClr val="FFFFFF"/>
                </a:solidFill>
                <a:latin typeface="Open Sans Bold"/>
                <a:ea typeface="Open Sans Bold"/>
                <a:cs typeface="Open Sans Bold"/>
                <a:sym typeface="Open Sans Bold"/>
              </a:rPr>
              <a:t>N</a:t>
            </a:r>
          </a:p>
          <a:p>
            <a:pPr algn="ctr">
              <a:lnSpc>
                <a:spcPts val="6659"/>
              </a:lnSpc>
            </a:pPr>
            <a:r>
              <a:rPr lang="en-US" sz="5999" b="1" spc="101">
                <a:solidFill>
                  <a:srgbClr val="FFFFFF"/>
                </a:solidFill>
                <a:latin typeface="Open Sans Bold"/>
                <a:ea typeface="Open Sans Bold"/>
                <a:cs typeface="Open Sans Bold"/>
                <a:sym typeface="Open Sans Bold"/>
              </a:rPr>
              <a:t>T</a:t>
            </a:r>
          </a:p>
          <a:p>
            <a:pPr algn="ctr">
              <a:lnSpc>
                <a:spcPts val="6659"/>
              </a:lnSpc>
            </a:pPr>
            <a:r>
              <a:rPr lang="en-US" sz="5999" b="1" spc="101">
                <a:solidFill>
                  <a:srgbClr val="FFFFFF"/>
                </a:solidFill>
                <a:latin typeface="Open Sans Bold"/>
                <a:ea typeface="Open Sans Bold"/>
                <a:cs typeface="Open Sans Bold"/>
                <a:sym typeface="Open Sans Bold"/>
              </a:rPr>
              <a:t>Á</a:t>
            </a:r>
          </a:p>
          <a:p>
            <a:pPr algn="ctr">
              <a:lnSpc>
                <a:spcPts val="6659"/>
              </a:lnSpc>
            </a:pPr>
            <a:r>
              <a:rPr lang="en-US" sz="5999" b="1" spc="101">
                <a:solidFill>
                  <a:srgbClr val="FFFFFF"/>
                </a:solidFill>
                <a:latin typeface="Open Sans Bold"/>
                <a:ea typeface="Open Sans Bold"/>
                <a:cs typeface="Open Sans Bold"/>
                <a:sym typeface="Open Sans Bold"/>
              </a:rPr>
              <a:t>R</a:t>
            </a:r>
          </a:p>
          <a:p>
            <a:pPr algn="ctr">
              <a:lnSpc>
                <a:spcPts val="6659"/>
              </a:lnSpc>
            </a:pPr>
            <a:r>
              <a:rPr lang="en-US" sz="5999" b="1" spc="101">
                <a:solidFill>
                  <a:srgbClr val="FFFFFF"/>
                </a:solidFill>
                <a:latin typeface="Open Sans Bold"/>
                <a:ea typeface="Open Sans Bold"/>
                <a:cs typeface="Open Sans Bold"/>
                <a:sym typeface="Open Sans Bold"/>
              </a:rPr>
              <a:t>I</a:t>
            </a:r>
          </a:p>
          <a:p>
            <a:pPr algn="ctr">
              <a:lnSpc>
                <a:spcPts val="6659"/>
              </a:lnSpc>
            </a:pPr>
            <a:r>
              <a:rPr lang="en-US" sz="5999" b="1" spc="101">
                <a:solidFill>
                  <a:srgbClr val="FFFFFF"/>
                </a:solidFill>
                <a:latin typeface="Open Sans Bold"/>
                <a:ea typeface="Open Sans Bold"/>
                <a:cs typeface="Open Sans Bold"/>
                <a:sym typeface="Open Sans Bold"/>
              </a:rPr>
              <a:t>O</a:t>
            </a:r>
          </a:p>
        </p:txBody>
      </p:sp>
      <p:sp>
        <p:nvSpPr>
          <p:cNvPr id="8" name="TextBox 8"/>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655230" y="0"/>
            <a:ext cx="16632770" cy="10287000"/>
          </a:xfrm>
          <a:custGeom>
            <a:avLst/>
            <a:gdLst/>
            <a:ahLst/>
            <a:cxnLst/>
            <a:rect l="l" t="t" r="r" b="b"/>
            <a:pathLst>
              <a:path w="16632770" h="10287000">
                <a:moveTo>
                  <a:pt x="0" y="10287000"/>
                </a:moveTo>
                <a:lnTo>
                  <a:pt x="16632770" y="10287000"/>
                </a:lnTo>
                <a:lnTo>
                  <a:pt x="16632770" y="0"/>
                </a:lnTo>
                <a:lnTo>
                  <a:pt x="0" y="0"/>
                </a:lnTo>
                <a:lnTo>
                  <a:pt x="0" y="10287000"/>
                </a:lnTo>
                <a:close/>
              </a:path>
            </a:pathLst>
          </a:custGeom>
          <a:blipFill>
            <a:blip r:embed="rId2"/>
            <a:stretch>
              <a:fillRect l="-224" t="-30275" b="-31774"/>
            </a:stretch>
          </a:blipFill>
        </p:spPr>
        <p:txBody>
          <a:bodyPr/>
          <a:lstStyle/>
          <a:p>
            <a:endParaRPr lang="pt-BR"/>
          </a:p>
        </p:txBody>
      </p:sp>
      <p:sp>
        <p:nvSpPr>
          <p:cNvPr id="3" name="TextBox 3"/>
          <p:cNvSpPr txBox="1"/>
          <p:nvPr/>
        </p:nvSpPr>
        <p:spPr>
          <a:xfrm>
            <a:off x="2177404" y="1166812"/>
            <a:ext cx="15293947" cy="8091487"/>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Isso revela: mesmo no AT, salvação já envolve dimensão espiritual — não é só “sair do Egito”, mas ser povo de Deus, sob sua aliança. Essa trajetória histórica demonstra que Deus não ignora o sofrimento terreno, usando livramentos visíveis para ensinar ao povo sobre Sua fidelidade e soberania. A salvação aqui é uma intervenção poderosa de Deus no tempo e no espaço.</a:t>
            </a:r>
          </a:p>
        </p:txBody>
      </p:sp>
      <p:grpSp>
        <p:nvGrpSpPr>
          <p:cNvPr id="4" name="Group 4"/>
          <p:cNvGrpSpPr/>
          <p:nvPr/>
        </p:nvGrpSpPr>
        <p:grpSpPr>
          <a:xfrm>
            <a:off x="0" y="0"/>
            <a:ext cx="1655230" cy="10287000"/>
            <a:chOff x="0" y="0"/>
            <a:chExt cx="435945" cy="2709333"/>
          </a:xfrm>
        </p:grpSpPr>
        <p:sp>
          <p:nvSpPr>
            <p:cNvPr id="5" name="Freeform 5"/>
            <p:cNvSpPr/>
            <p:nvPr/>
          </p:nvSpPr>
          <p:spPr>
            <a:xfrm>
              <a:off x="0" y="0"/>
              <a:ext cx="435945" cy="2709333"/>
            </a:xfrm>
            <a:custGeom>
              <a:avLst/>
              <a:gdLst/>
              <a:ahLst/>
              <a:cxnLst/>
              <a:rect l="l" t="t" r="r" b="b"/>
              <a:pathLst>
                <a:path w="435945" h="2709333">
                  <a:moveTo>
                    <a:pt x="0" y="0"/>
                  </a:moveTo>
                  <a:lnTo>
                    <a:pt x="435945" y="0"/>
                  </a:lnTo>
                  <a:lnTo>
                    <a:pt x="435945" y="2709333"/>
                  </a:lnTo>
                  <a:lnTo>
                    <a:pt x="0" y="2709333"/>
                  </a:lnTo>
                  <a:close/>
                </a:path>
              </a:pathLst>
            </a:custGeom>
            <a:solidFill>
              <a:srgbClr val="0070C0"/>
            </a:solidFill>
          </p:spPr>
          <p:txBody>
            <a:bodyPr/>
            <a:lstStyle/>
            <a:p>
              <a:endParaRPr lang="pt-BR"/>
            </a:p>
          </p:txBody>
        </p:sp>
        <p:sp>
          <p:nvSpPr>
            <p:cNvPr id="6" name="TextBox 6"/>
            <p:cNvSpPr txBox="1"/>
            <p:nvPr/>
          </p:nvSpPr>
          <p:spPr>
            <a:xfrm>
              <a:off x="0" y="19050"/>
              <a:ext cx="435945" cy="2690283"/>
            </a:xfrm>
            <a:prstGeom prst="rect">
              <a:avLst/>
            </a:prstGeom>
          </p:spPr>
          <p:txBody>
            <a:bodyPr lIns="50800" tIns="50800" rIns="50800" bIns="50800" rtlCol="0" anchor="ctr"/>
            <a:lstStyle/>
            <a:p>
              <a:pPr algn="ctr">
                <a:lnSpc>
                  <a:spcPts val="2227"/>
                </a:lnSpc>
              </a:pPr>
              <a:endParaRPr/>
            </a:p>
          </p:txBody>
        </p:sp>
      </p:grpSp>
      <p:sp>
        <p:nvSpPr>
          <p:cNvPr id="7" name="TextBox 7"/>
          <p:cNvSpPr txBox="1"/>
          <p:nvPr/>
        </p:nvSpPr>
        <p:spPr>
          <a:xfrm>
            <a:off x="107876" y="951548"/>
            <a:ext cx="1382328" cy="8441055"/>
          </a:xfrm>
          <a:prstGeom prst="rect">
            <a:avLst/>
          </a:prstGeom>
        </p:spPr>
        <p:txBody>
          <a:bodyPr lIns="0" tIns="0" rIns="0" bIns="0" rtlCol="0" anchor="t">
            <a:spAutoFit/>
          </a:bodyPr>
          <a:lstStyle/>
          <a:p>
            <a:pPr algn="ctr">
              <a:lnSpc>
                <a:spcPts val="6659"/>
              </a:lnSpc>
            </a:pPr>
            <a:r>
              <a:rPr lang="en-US" sz="5999" b="1" spc="101">
                <a:solidFill>
                  <a:srgbClr val="FFFFFF"/>
                </a:solidFill>
                <a:latin typeface="Open Sans Bold"/>
                <a:ea typeface="Open Sans Bold"/>
                <a:cs typeface="Open Sans Bold"/>
                <a:sym typeface="Open Sans Bold"/>
              </a:rPr>
              <a:t>C</a:t>
            </a:r>
          </a:p>
          <a:p>
            <a:pPr algn="ctr">
              <a:lnSpc>
                <a:spcPts val="6659"/>
              </a:lnSpc>
            </a:pPr>
            <a:r>
              <a:rPr lang="en-US" sz="5999" b="1" spc="101">
                <a:solidFill>
                  <a:srgbClr val="FFFFFF"/>
                </a:solidFill>
                <a:latin typeface="Open Sans Bold"/>
                <a:ea typeface="Open Sans Bold"/>
                <a:cs typeface="Open Sans Bold"/>
                <a:sym typeface="Open Sans Bold"/>
              </a:rPr>
              <a:t>O</a:t>
            </a:r>
          </a:p>
          <a:p>
            <a:pPr algn="ctr">
              <a:lnSpc>
                <a:spcPts val="6659"/>
              </a:lnSpc>
            </a:pPr>
            <a:r>
              <a:rPr lang="en-US" sz="5999" b="1" spc="101">
                <a:solidFill>
                  <a:srgbClr val="FFFFFF"/>
                </a:solidFill>
                <a:latin typeface="Open Sans Bold"/>
                <a:ea typeface="Open Sans Bold"/>
                <a:cs typeface="Open Sans Bold"/>
                <a:sym typeface="Open Sans Bold"/>
              </a:rPr>
              <a:t>M</a:t>
            </a:r>
          </a:p>
          <a:p>
            <a:pPr algn="ctr">
              <a:lnSpc>
                <a:spcPts val="6659"/>
              </a:lnSpc>
            </a:pPr>
            <a:r>
              <a:rPr lang="en-US" sz="5999" b="1" spc="101">
                <a:solidFill>
                  <a:srgbClr val="FFFFFF"/>
                </a:solidFill>
                <a:latin typeface="Open Sans Bold"/>
                <a:ea typeface="Open Sans Bold"/>
                <a:cs typeface="Open Sans Bold"/>
                <a:sym typeface="Open Sans Bold"/>
              </a:rPr>
              <a:t>E</a:t>
            </a:r>
          </a:p>
          <a:p>
            <a:pPr algn="ctr">
              <a:lnSpc>
                <a:spcPts val="6659"/>
              </a:lnSpc>
            </a:pPr>
            <a:r>
              <a:rPr lang="en-US" sz="5999" b="1" spc="101">
                <a:solidFill>
                  <a:srgbClr val="FFFFFF"/>
                </a:solidFill>
                <a:latin typeface="Open Sans Bold"/>
                <a:ea typeface="Open Sans Bold"/>
                <a:cs typeface="Open Sans Bold"/>
                <a:sym typeface="Open Sans Bold"/>
              </a:rPr>
              <a:t>N</a:t>
            </a:r>
          </a:p>
          <a:p>
            <a:pPr algn="ctr">
              <a:lnSpc>
                <a:spcPts val="6659"/>
              </a:lnSpc>
            </a:pPr>
            <a:r>
              <a:rPr lang="en-US" sz="5999" b="1" spc="101">
                <a:solidFill>
                  <a:srgbClr val="FFFFFF"/>
                </a:solidFill>
                <a:latin typeface="Open Sans Bold"/>
                <a:ea typeface="Open Sans Bold"/>
                <a:cs typeface="Open Sans Bold"/>
                <a:sym typeface="Open Sans Bold"/>
              </a:rPr>
              <a:t>T</a:t>
            </a:r>
          </a:p>
          <a:p>
            <a:pPr algn="ctr">
              <a:lnSpc>
                <a:spcPts val="6659"/>
              </a:lnSpc>
            </a:pPr>
            <a:r>
              <a:rPr lang="en-US" sz="5999" b="1" spc="101">
                <a:solidFill>
                  <a:srgbClr val="FFFFFF"/>
                </a:solidFill>
                <a:latin typeface="Open Sans Bold"/>
                <a:ea typeface="Open Sans Bold"/>
                <a:cs typeface="Open Sans Bold"/>
                <a:sym typeface="Open Sans Bold"/>
              </a:rPr>
              <a:t>Á</a:t>
            </a:r>
          </a:p>
          <a:p>
            <a:pPr algn="ctr">
              <a:lnSpc>
                <a:spcPts val="6659"/>
              </a:lnSpc>
            </a:pPr>
            <a:r>
              <a:rPr lang="en-US" sz="5999" b="1" spc="101">
                <a:solidFill>
                  <a:srgbClr val="FFFFFF"/>
                </a:solidFill>
                <a:latin typeface="Open Sans Bold"/>
                <a:ea typeface="Open Sans Bold"/>
                <a:cs typeface="Open Sans Bold"/>
                <a:sym typeface="Open Sans Bold"/>
              </a:rPr>
              <a:t>R</a:t>
            </a:r>
          </a:p>
          <a:p>
            <a:pPr algn="ctr">
              <a:lnSpc>
                <a:spcPts val="6659"/>
              </a:lnSpc>
            </a:pPr>
            <a:r>
              <a:rPr lang="en-US" sz="5999" b="1" spc="101">
                <a:solidFill>
                  <a:srgbClr val="FFFFFF"/>
                </a:solidFill>
                <a:latin typeface="Open Sans Bold"/>
                <a:ea typeface="Open Sans Bold"/>
                <a:cs typeface="Open Sans Bold"/>
                <a:sym typeface="Open Sans Bold"/>
              </a:rPr>
              <a:t>I</a:t>
            </a:r>
          </a:p>
          <a:p>
            <a:pPr algn="ctr">
              <a:lnSpc>
                <a:spcPts val="6659"/>
              </a:lnSpc>
            </a:pPr>
            <a:r>
              <a:rPr lang="en-US" sz="5999" b="1" spc="101">
                <a:solidFill>
                  <a:srgbClr val="FFFFFF"/>
                </a:solidFill>
                <a:latin typeface="Open Sans Bold"/>
                <a:ea typeface="Open Sans Bold"/>
                <a:cs typeface="Open Sans Bold"/>
                <a:sym typeface="Open Sans Bold"/>
              </a:rPr>
              <a:t>O</a:t>
            </a:r>
          </a:p>
        </p:txBody>
      </p:sp>
      <p:sp>
        <p:nvSpPr>
          <p:cNvPr id="8" name="TextBox 8"/>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pt-B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183395" cy="10287000"/>
            <a:chOff x="0" y="0"/>
            <a:chExt cx="838425" cy="2709333"/>
          </a:xfrm>
        </p:grpSpPr>
        <p:sp>
          <p:nvSpPr>
            <p:cNvPr id="3" name="Freeform 3"/>
            <p:cNvSpPr/>
            <p:nvPr/>
          </p:nvSpPr>
          <p:spPr>
            <a:xfrm>
              <a:off x="0" y="0"/>
              <a:ext cx="838425" cy="2709333"/>
            </a:xfrm>
            <a:custGeom>
              <a:avLst/>
              <a:gdLst/>
              <a:ahLst/>
              <a:cxnLst/>
              <a:rect l="l" t="t" r="r" b="b"/>
              <a:pathLst>
                <a:path w="838425" h="2709333">
                  <a:moveTo>
                    <a:pt x="0" y="0"/>
                  </a:moveTo>
                  <a:lnTo>
                    <a:pt x="838425" y="0"/>
                  </a:lnTo>
                  <a:lnTo>
                    <a:pt x="838425" y="2709333"/>
                  </a:lnTo>
                  <a:lnTo>
                    <a:pt x="0" y="2709333"/>
                  </a:lnTo>
                  <a:close/>
                </a:path>
              </a:pathLst>
            </a:custGeom>
            <a:solidFill>
              <a:srgbClr val="0070C0"/>
            </a:solidFill>
          </p:spPr>
          <p:txBody>
            <a:bodyPr/>
            <a:lstStyle/>
            <a:p>
              <a:endParaRPr lang="pt-BR"/>
            </a:p>
          </p:txBody>
        </p:sp>
        <p:sp>
          <p:nvSpPr>
            <p:cNvPr id="4" name="TextBox 4"/>
            <p:cNvSpPr txBox="1"/>
            <p:nvPr/>
          </p:nvSpPr>
          <p:spPr>
            <a:xfrm>
              <a:off x="0" y="19050"/>
              <a:ext cx="838425" cy="2690283"/>
            </a:xfrm>
            <a:prstGeom prst="rect">
              <a:avLst/>
            </a:prstGeom>
          </p:spPr>
          <p:txBody>
            <a:bodyPr lIns="50800" tIns="50800" rIns="50800" bIns="50800" rtlCol="0" anchor="ctr"/>
            <a:lstStyle/>
            <a:p>
              <a:pPr algn="ctr">
                <a:lnSpc>
                  <a:spcPts val="2227"/>
                </a:lnSpc>
              </a:pPr>
              <a:endParaRPr/>
            </a:p>
          </p:txBody>
        </p:sp>
      </p:grpSp>
      <p:sp>
        <p:nvSpPr>
          <p:cNvPr id="5" name="Freeform 5"/>
          <p:cNvSpPr/>
          <p:nvPr/>
        </p:nvSpPr>
        <p:spPr>
          <a:xfrm>
            <a:off x="214881" y="945308"/>
            <a:ext cx="2753632" cy="1683158"/>
          </a:xfrm>
          <a:custGeom>
            <a:avLst/>
            <a:gdLst/>
            <a:ahLst/>
            <a:cxnLst/>
            <a:rect l="l" t="t" r="r" b="b"/>
            <a:pathLst>
              <a:path w="2753632" h="1683158">
                <a:moveTo>
                  <a:pt x="0" y="0"/>
                </a:moveTo>
                <a:lnTo>
                  <a:pt x="2753633" y="0"/>
                </a:lnTo>
                <a:lnTo>
                  <a:pt x="2753633" y="1683158"/>
                </a:lnTo>
                <a:lnTo>
                  <a:pt x="0" y="16831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6" name="Freeform 6"/>
          <p:cNvSpPr/>
          <p:nvPr/>
        </p:nvSpPr>
        <p:spPr>
          <a:xfrm rot="-1903821">
            <a:off x="672786" y="7231674"/>
            <a:ext cx="2181154" cy="1570431"/>
          </a:xfrm>
          <a:custGeom>
            <a:avLst/>
            <a:gdLst/>
            <a:ahLst/>
            <a:cxnLst/>
            <a:rect l="l" t="t" r="r" b="b"/>
            <a:pathLst>
              <a:path w="2181154" h="1570431">
                <a:moveTo>
                  <a:pt x="0" y="0"/>
                </a:moveTo>
                <a:lnTo>
                  <a:pt x="2181154" y="0"/>
                </a:lnTo>
                <a:lnTo>
                  <a:pt x="2181154" y="1570431"/>
                </a:lnTo>
                <a:lnTo>
                  <a:pt x="0" y="1570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7" name="Freeform 7"/>
          <p:cNvSpPr/>
          <p:nvPr/>
        </p:nvSpPr>
        <p:spPr>
          <a:xfrm flipV="1">
            <a:off x="3183395" y="0"/>
            <a:ext cx="15104605" cy="10287000"/>
          </a:xfrm>
          <a:custGeom>
            <a:avLst/>
            <a:gdLst/>
            <a:ahLst/>
            <a:cxnLst/>
            <a:rect l="l" t="t" r="r" b="b"/>
            <a:pathLst>
              <a:path w="15104605" h="10287000">
                <a:moveTo>
                  <a:pt x="0" y="10287000"/>
                </a:moveTo>
                <a:lnTo>
                  <a:pt x="15104605" y="10287000"/>
                </a:lnTo>
                <a:lnTo>
                  <a:pt x="15104605" y="0"/>
                </a:lnTo>
                <a:lnTo>
                  <a:pt x="0" y="0"/>
                </a:lnTo>
                <a:lnTo>
                  <a:pt x="0" y="10287000"/>
                </a:lnTo>
                <a:close/>
              </a:path>
            </a:pathLst>
          </a:custGeom>
          <a:blipFill>
            <a:blip r:embed="rId6"/>
            <a:stretch>
              <a:fillRect l="-10364" t="-30275" b="-31774"/>
            </a:stretch>
          </a:blipFill>
        </p:spPr>
        <p:txBody>
          <a:bodyPr/>
          <a:lstStyle/>
          <a:p>
            <a:endParaRPr lang="pt-BR"/>
          </a:p>
        </p:txBody>
      </p:sp>
      <p:sp>
        <p:nvSpPr>
          <p:cNvPr id="8" name="Freeform 8"/>
          <p:cNvSpPr/>
          <p:nvPr/>
        </p:nvSpPr>
        <p:spPr>
          <a:xfrm>
            <a:off x="4147280" y="2340631"/>
            <a:ext cx="3287951" cy="3316974"/>
          </a:xfrm>
          <a:custGeom>
            <a:avLst/>
            <a:gdLst/>
            <a:ahLst/>
            <a:cxnLst/>
            <a:rect l="l" t="t" r="r" b="b"/>
            <a:pathLst>
              <a:path w="3287951" h="3316974">
                <a:moveTo>
                  <a:pt x="0" y="0"/>
                </a:moveTo>
                <a:lnTo>
                  <a:pt x="3287950" y="0"/>
                </a:lnTo>
                <a:lnTo>
                  <a:pt x="3287950" y="3316974"/>
                </a:lnTo>
                <a:lnTo>
                  <a:pt x="0" y="33169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9" name="TextBox 9"/>
          <p:cNvSpPr txBox="1"/>
          <p:nvPr/>
        </p:nvSpPr>
        <p:spPr>
          <a:xfrm>
            <a:off x="4910742" y="2966793"/>
            <a:ext cx="11440891" cy="3590925"/>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No Antigo Testamento, a salvação é vista principalmente como o agir de Deus libertando Seu povo de aflições e opressões concretas.</a:t>
            </a:r>
          </a:p>
        </p:txBody>
      </p:sp>
      <p:sp>
        <p:nvSpPr>
          <p:cNvPr id="10" name="Freeform 10"/>
          <p:cNvSpPr/>
          <p:nvPr/>
        </p:nvSpPr>
        <p:spPr>
          <a:xfrm flipH="1" flipV="1">
            <a:off x="13740735" y="3999118"/>
            <a:ext cx="3287951" cy="3316974"/>
          </a:xfrm>
          <a:custGeom>
            <a:avLst/>
            <a:gdLst/>
            <a:ahLst/>
            <a:cxnLst/>
            <a:rect l="l" t="t" r="r" b="b"/>
            <a:pathLst>
              <a:path w="3287951" h="3316974">
                <a:moveTo>
                  <a:pt x="3287951" y="3316974"/>
                </a:moveTo>
                <a:lnTo>
                  <a:pt x="0" y="3316974"/>
                </a:lnTo>
                <a:lnTo>
                  <a:pt x="0" y="0"/>
                </a:lnTo>
                <a:lnTo>
                  <a:pt x="3287951" y="0"/>
                </a:lnTo>
                <a:lnTo>
                  <a:pt x="3287951" y="3316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1" name="TextBox 11"/>
          <p:cNvSpPr txBox="1"/>
          <p:nvPr/>
        </p:nvSpPr>
        <p:spPr>
          <a:xfrm>
            <a:off x="79498" y="2824401"/>
            <a:ext cx="3024399" cy="3968115"/>
          </a:xfrm>
          <a:prstGeom prst="rect">
            <a:avLst/>
          </a:prstGeom>
        </p:spPr>
        <p:txBody>
          <a:bodyPr lIns="0" tIns="0" rIns="0" bIns="0" rtlCol="0" anchor="t">
            <a:spAutoFit/>
          </a:bodyPr>
          <a:lstStyle/>
          <a:p>
            <a:pPr algn="ctr">
              <a:lnSpc>
                <a:spcPts val="7979"/>
              </a:lnSpc>
            </a:pPr>
            <a:r>
              <a:rPr lang="en-US" sz="5999" b="1" spc="101">
                <a:solidFill>
                  <a:srgbClr val="FFFFFF"/>
                </a:solidFill>
                <a:latin typeface="PT Sans Bold"/>
                <a:ea typeface="PT Sans Bold"/>
                <a:cs typeface="PT Sans Bold"/>
                <a:sym typeface="PT Sans Bold"/>
              </a:rPr>
              <a:t>LIÇÃO </a:t>
            </a:r>
          </a:p>
          <a:p>
            <a:pPr algn="ctr">
              <a:lnSpc>
                <a:spcPts val="7979"/>
              </a:lnSpc>
            </a:pPr>
            <a:r>
              <a:rPr lang="en-US" sz="5999" b="1" spc="101">
                <a:solidFill>
                  <a:srgbClr val="FFFFFF"/>
                </a:solidFill>
                <a:latin typeface="PT Sans Bold"/>
                <a:ea typeface="PT Sans Bold"/>
                <a:cs typeface="PT Sans Bold"/>
                <a:sym typeface="PT Sans Bold"/>
              </a:rPr>
              <a:t>BÍBLICA </a:t>
            </a:r>
          </a:p>
          <a:p>
            <a:pPr algn="ctr">
              <a:lnSpc>
                <a:spcPts val="7979"/>
              </a:lnSpc>
            </a:pPr>
            <a:r>
              <a:rPr lang="en-US" sz="5999" b="1" spc="101">
                <a:solidFill>
                  <a:srgbClr val="FFFFFF"/>
                </a:solidFill>
                <a:latin typeface="PT Sans Bold"/>
                <a:ea typeface="PT Sans Bold"/>
                <a:cs typeface="PT Sans Bold"/>
                <a:sym typeface="PT Sans Bold"/>
              </a:rPr>
              <a:t>DESSE </a:t>
            </a:r>
          </a:p>
          <a:p>
            <a:pPr algn="ctr">
              <a:lnSpc>
                <a:spcPts val="7979"/>
              </a:lnSpc>
            </a:pPr>
            <a:r>
              <a:rPr lang="en-US" sz="5999" b="1" spc="101">
                <a:solidFill>
                  <a:srgbClr val="FFFFFF"/>
                </a:solidFill>
                <a:latin typeface="PT Sans Bold"/>
                <a:ea typeface="PT Sans Bold"/>
                <a:cs typeface="PT Sans Bold"/>
                <a:sym typeface="PT Sans Bold"/>
              </a:rPr>
              <a:t>PONTO</a:t>
            </a:r>
          </a:p>
        </p:txBody>
      </p:sp>
      <p:sp>
        <p:nvSpPr>
          <p:cNvPr id="12" name="TextBox 12"/>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96092"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1246172" y="0"/>
            <a:ext cx="12626332" cy="10937560"/>
          </a:xfrm>
          <a:custGeom>
            <a:avLst/>
            <a:gdLst/>
            <a:ahLst/>
            <a:cxnLst/>
            <a:rect l="l" t="t" r="r" b="b"/>
            <a:pathLst>
              <a:path w="12626332" h="10937560">
                <a:moveTo>
                  <a:pt x="0" y="0"/>
                </a:moveTo>
                <a:lnTo>
                  <a:pt x="12626332" y="0"/>
                </a:lnTo>
                <a:lnTo>
                  <a:pt x="12626332" y="10937560"/>
                </a:lnTo>
                <a:lnTo>
                  <a:pt x="0" y="10937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nvGrpSpPr>
          <p:cNvPr id="4" name="Group 4"/>
          <p:cNvGrpSpPr/>
          <p:nvPr/>
        </p:nvGrpSpPr>
        <p:grpSpPr>
          <a:xfrm rot="5400000">
            <a:off x="8725126" y="711628"/>
            <a:ext cx="887845" cy="19638540"/>
            <a:chOff x="0" y="0"/>
            <a:chExt cx="280317" cy="6200412"/>
          </a:xfrm>
        </p:grpSpPr>
        <p:sp>
          <p:nvSpPr>
            <p:cNvPr id="5" name="Freeform 5"/>
            <p:cNvSpPr/>
            <p:nvPr/>
          </p:nvSpPr>
          <p:spPr>
            <a:xfrm>
              <a:off x="0" y="0"/>
              <a:ext cx="280317" cy="6200412"/>
            </a:xfrm>
            <a:custGeom>
              <a:avLst/>
              <a:gdLst/>
              <a:ahLst/>
              <a:cxnLst/>
              <a:rect l="l" t="t" r="r" b="b"/>
              <a:pathLst>
                <a:path w="280317" h="6200412">
                  <a:moveTo>
                    <a:pt x="0" y="0"/>
                  </a:moveTo>
                  <a:lnTo>
                    <a:pt x="280317" y="0"/>
                  </a:lnTo>
                  <a:lnTo>
                    <a:pt x="280317" y="6200412"/>
                  </a:lnTo>
                  <a:lnTo>
                    <a:pt x="0" y="6200412"/>
                  </a:lnTo>
                  <a:close/>
                </a:path>
              </a:pathLst>
            </a:custGeom>
            <a:solidFill>
              <a:srgbClr val="371A0C"/>
            </a:solidFill>
            <a:ln cap="sq">
              <a:noFill/>
              <a:prstDash val="solid"/>
              <a:miter/>
            </a:ln>
          </p:spPr>
          <p:txBody>
            <a:bodyPr/>
            <a:lstStyle/>
            <a:p>
              <a:endParaRPr lang="pt-BR"/>
            </a:p>
          </p:txBody>
        </p:sp>
        <p:sp>
          <p:nvSpPr>
            <p:cNvPr id="6" name="TextBox 6"/>
            <p:cNvSpPr txBox="1"/>
            <p:nvPr/>
          </p:nvSpPr>
          <p:spPr>
            <a:xfrm>
              <a:off x="0" y="-47625"/>
              <a:ext cx="280317" cy="6248037"/>
            </a:xfrm>
            <a:prstGeom prst="rect">
              <a:avLst/>
            </a:prstGeom>
          </p:spPr>
          <p:txBody>
            <a:bodyPr lIns="50800" tIns="50800" rIns="50800" bIns="50800" rtlCol="0" anchor="ctr"/>
            <a:lstStyle/>
            <a:p>
              <a:pPr algn="ctr">
                <a:lnSpc>
                  <a:spcPts val="2729"/>
                </a:lnSpc>
                <a:spcBef>
                  <a:spcPct val="0"/>
                </a:spcBef>
              </a:pPr>
              <a:endParaRPr/>
            </a:p>
          </p:txBody>
        </p:sp>
      </p:grpSp>
      <p:grpSp>
        <p:nvGrpSpPr>
          <p:cNvPr id="7" name="Group 7"/>
          <p:cNvGrpSpPr/>
          <p:nvPr/>
        </p:nvGrpSpPr>
        <p:grpSpPr>
          <a:xfrm>
            <a:off x="1886970" y="2119105"/>
            <a:ext cx="14140736" cy="6048789"/>
            <a:chOff x="0" y="0"/>
            <a:chExt cx="3724309" cy="1593097"/>
          </a:xfrm>
        </p:grpSpPr>
        <p:sp>
          <p:nvSpPr>
            <p:cNvPr id="8" name="Freeform 8"/>
            <p:cNvSpPr/>
            <p:nvPr/>
          </p:nvSpPr>
          <p:spPr>
            <a:xfrm>
              <a:off x="0" y="0"/>
              <a:ext cx="3724309" cy="1593097"/>
            </a:xfrm>
            <a:custGeom>
              <a:avLst/>
              <a:gdLst/>
              <a:ahLst/>
              <a:cxnLst/>
              <a:rect l="l" t="t" r="r" b="b"/>
              <a:pathLst>
                <a:path w="3724309" h="1593097">
                  <a:moveTo>
                    <a:pt x="23816" y="0"/>
                  </a:moveTo>
                  <a:lnTo>
                    <a:pt x="3700493" y="0"/>
                  </a:lnTo>
                  <a:cubicBezTo>
                    <a:pt x="3713647" y="0"/>
                    <a:pt x="3724309" y="10663"/>
                    <a:pt x="3724309" y="23816"/>
                  </a:cubicBezTo>
                  <a:lnTo>
                    <a:pt x="3724309" y="1569281"/>
                  </a:lnTo>
                  <a:cubicBezTo>
                    <a:pt x="3724309" y="1582434"/>
                    <a:pt x="3713647" y="1593097"/>
                    <a:pt x="3700493" y="1593097"/>
                  </a:cubicBezTo>
                  <a:lnTo>
                    <a:pt x="23816" y="1593097"/>
                  </a:lnTo>
                  <a:cubicBezTo>
                    <a:pt x="10663" y="1593097"/>
                    <a:pt x="0" y="1582434"/>
                    <a:pt x="0" y="1569281"/>
                  </a:cubicBezTo>
                  <a:lnTo>
                    <a:pt x="0" y="23816"/>
                  </a:lnTo>
                  <a:cubicBezTo>
                    <a:pt x="0" y="10663"/>
                    <a:pt x="10663" y="0"/>
                    <a:pt x="23816" y="0"/>
                  </a:cubicBezTo>
                  <a:close/>
                </a:path>
              </a:pathLst>
            </a:custGeom>
            <a:solidFill>
              <a:srgbClr val="F9FAFB"/>
            </a:solidFill>
            <a:ln w="42862" cap="rnd">
              <a:solidFill>
                <a:srgbClr val="56361A"/>
              </a:solidFill>
              <a:prstDash val="solid"/>
              <a:round/>
            </a:ln>
          </p:spPr>
          <p:txBody>
            <a:bodyPr/>
            <a:lstStyle/>
            <a:p>
              <a:endParaRPr lang="pt-BR"/>
            </a:p>
          </p:txBody>
        </p:sp>
        <p:sp>
          <p:nvSpPr>
            <p:cNvPr id="9" name="TextBox 9"/>
            <p:cNvSpPr txBox="1"/>
            <p:nvPr/>
          </p:nvSpPr>
          <p:spPr>
            <a:xfrm>
              <a:off x="0" y="47625"/>
              <a:ext cx="3724309" cy="1545472"/>
            </a:xfrm>
            <a:prstGeom prst="rect">
              <a:avLst/>
            </a:prstGeom>
          </p:spPr>
          <p:txBody>
            <a:bodyPr lIns="33867" tIns="33867" rIns="33867" bIns="33867" rtlCol="0" anchor="ctr"/>
            <a:lstStyle/>
            <a:p>
              <a:pPr algn="ctr">
                <a:lnSpc>
                  <a:spcPts val="2199"/>
                </a:lnSpc>
              </a:pPr>
              <a:endParaRPr/>
            </a:p>
          </p:txBody>
        </p:sp>
      </p:grpSp>
      <p:sp>
        <p:nvSpPr>
          <p:cNvPr id="10" name="TextBox 10"/>
          <p:cNvSpPr txBox="1"/>
          <p:nvPr/>
        </p:nvSpPr>
        <p:spPr>
          <a:xfrm>
            <a:off x="2041949" y="4189257"/>
            <a:ext cx="13830778" cy="2654296"/>
          </a:xfrm>
          <a:prstGeom prst="rect">
            <a:avLst/>
          </a:prstGeom>
        </p:spPr>
        <p:txBody>
          <a:bodyPr lIns="0" tIns="0" rIns="0" bIns="0" rtlCol="0" anchor="t">
            <a:spAutoFit/>
          </a:bodyPr>
          <a:lstStyle/>
          <a:p>
            <a:pPr algn="ctr">
              <a:lnSpc>
                <a:spcPts val="10449"/>
              </a:lnSpc>
            </a:pPr>
            <a:r>
              <a:rPr lang="en-US" sz="9499" b="1" spc="37">
                <a:solidFill>
                  <a:srgbClr val="605F55"/>
                </a:solidFill>
                <a:latin typeface="PT Sans Bold"/>
                <a:ea typeface="PT Sans Bold"/>
                <a:cs typeface="PT Sans Bold"/>
                <a:sym typeface="PT Sans Bold"/>
              </a:rPr>
              <a:t>DEUS: O SALVADOR </a:t>
            </a:r>
          </a:p>
          <a:p>
            <a:pPr algn="ctr">
              <a:lnSpc>
                <a:spcPts val="10449"/>
              </a:lnSpc>
            </a:pPr>
            <a:r>
              <a:rPr lang="en-US" sz="9499" b="1" spc="37">
                <a:solidFill>
                  <a:srgbClr val="605F55"/>
                </a:solidFill>
                <a:latin typeface="PT Sans Bold"/>
                <a:ea typeface="PT Sans Bold"/>
                <a:cs typeface="PT Sans Bold"/>
                <a:sym typeface="PT Sans Bold"/>
              </a:rPr>
              <a:t>DE ISRAEL. </a:t>
            </a:r>
          </a:p>
        </p:txBody>
      </p:sp>
      <p:sp>
        <p:nvSpPr>
          <p:cNvPr id="11" name="TextBox 11"/>
          <p:cNvSpPr txBox="1"/>
          <p:nvPr/>
        </p:nvSpPr>
        <p:spPr>
          <a:xfrm>
            <a:off x="11426087" y="9714809"/>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
        <p:nvSpPr>
          <p:cNvPr id="12" name="Freeform 12"/>
          <p:cNvSpPr/>
          <p:nvPr/>
        </p:nvSpPr>
        <p:spPr>
          <a:xfrm>
            <a:off x="7934356" y="1096123"/>
            <a:ext cx="2045965" cy="2045965"/>
          </a:xfrm>
          <a:custGeom>
            <a:avLst/>
            <a:gdLst/>
            <a:ahLst/>
            <a:cxnLst/>
            <a:rect l="l" t="t" r="r" b="b"/>
            <a:pathLst>
              <a:path w="2045965" h="2045965">
                <a:moveTo>
                  <a:pt x="0" y="0"/>
                </a:moveTo>
                <a:lnTo>
                  <a:pt x="2045964" y="0"/>
                </a:lnTo>
                <a:lnTo>
                  <a:pt x="2045964" y="2045965"/>
                </a:lnTo>
                <a:lnTo>
                  <a:pt x="0" y="204596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pt-B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8225"/>
            <a:ext cx="15293947" cy="8091487"/>
          </a:xfrm>
          <a:prstGeom prst="rect">
            <a:avLst/>
          </a:prstGeom>
        </p:spPr>
        <p:txBody>
          <a:bodyPr lIns="0" tIns="0" rIns="0" bIns="0" rtlCol="0" anchor="t">
            <a:spAutoFit/>
          </a:bodyPr>
          <a:lstStyle/>
          <a:p>
            <a:pPr marL="0" lvl="0" indent="0" algn="just">
              <a:lnSpc>
                <a:spcPts val="7199"/>
              </a:lnSpc>
            </a:pPr>
            <a:r>
              <a:rPr lang="en-US" sz="5999">
                <a:solidFill>
                  <a:srgbClr val="000000"/>
                </a:solidFill>
                <a:latin typeface="PT Sans"/>
                <a:ea typeface="PT Sans"/>
                <a:cs typeface="PT Sans"/>
                <a:sym typeface="PT Sans"/>
              </a:rPr>
              <a:t>No livro do Êxodo, vemos Deus agindo como libertador de Israel (Êx 14.30). Com mão forte, Ele enfrenta Faraó e, por meio de Moisés, liberta seu povo da escravidão no Egito. No livro de Juízes, Deus continua a levantar líderes — os juízes — para livrar Israel de seus inimigos (Jz 2.16). Tudo isso mostra que a salvação de Deus é a expressão do seu cuidado e justiça. </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8225"/>
            <a:ext cx="15293947" cy="8091487"/>
          </a:xfrm>
          <a:prstGeom prst="rect">
            <a:avLst/>
          </a:prstGeom>
        </p:spPr>
        <p:txBody>
          <a:bodyPr lIns="0" tIns="0" rIns="0" bIns="0" rtlCol="0" anchor="t">
            <a:spAutoFit/>
          </a:bodyPr>
          <a:lstStyle/>
          <a:p>
            <a:pPr marL="0" lvl="0" indent="0" algn="just">
              <a:lnSpc>
                <a:spcPts val="7199"/>
              </a:lnSpc>
            </a:pPr>
            <a:r>
              <a:rPr lang="en-US" sz="5999">
                <a:solidFill>
                  <a:srgbClr val="000000"/>
                </a:solidFill>
                <a:latin typeface="PT Sans"/>
                <a:ea typeface="PT Sans"/>
                <a:cs typeface="PT Sans"/>
                <a:sym typeface="PT Sans"/>
              </a:rPr>
              <a:t>O Antigo Testamento deixa claro que Ele salvava, não porque o povo merecia, mas por causa da sua aliança e misericórdia (Is 43.11). Assim, o termo “salvação” aparece, muitas vezes, ligado a um livramento real e imediato — escapar da morte, dos inimigos ou da escravidão (Êx 14.13; Sl 18.2). É nesse contexto que Deus intervém com poder para salvar seu povo.</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655230" y="0"/>
            <a:ext cx="16632770" cy="10287000"/>
          </a:xfrm>
          <a:custGeom>
            <a:avLst/>
            <a:gdLst/>
            <a:ahLst/>
            <a:cxnLst/>
            <a:rect l="l" t="t" r="r" b="b"/>
            <a:pathLst>
              <a:path w="16632770" h="10287000">
                <a:moveTo>
                  <a:pt x="0" y="10287000"/>
                </a:moveTo>
                <a:lnTo>
                  <a:pt x="16632770" y="10287000"/>
                </a:lnTo>
                <a:lnTo>
                  <a:pt x="16632770" y="0"/>
                </a:lnTo>
                <a:lnTo>
                  <a:pt x="0" y="0"/>
                </a:lnTo>
                <a:lnTo>
                  <a:pt x="0" y="10287000"/>
                </a:lnTo>
                <a:close/>
              </a:path>
            </a:pathLst>
          </a:custGeom>
          <a:blipFill>
            <a:blip r:embed="rId2"/>
            <a:stretch>
              <a:fillRect l="-224" t="-30275" b="-31774"/>
            </a:stretch>
          </a:blipFill>
        </p:spPr>
        <p:txBody>
          <a:bodyPr/>
          <a:lstStyle/>
          <a:p>
            <a:endParaRPr lang="pt-BR"/>
          </a:p>
        </p:txBody>
      </p:sp>
      <p:sp>
        <p:nvSpPr>
          <p:cNvPr id="3" name="TextBox 3"/>
          <p:cNvSpPr txBox="1"/>
          <p:nvPr/>
        </p:nvSpPr>
        <p:spPr>
          <a:xfrm>
            <a:off x="2161505" y="1808199"/>
            <a:ext cx="15293947" cy="6291263"/>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Deus se revela como o único Salvador         (Isaías 43.11), deixando claro que nenhum esforço humano ou ídolo poderia realizar o que Ele fez no Êxodo ou no período dos Juízes. O uso de Moisés ou dos juízes não dividia a glória da salvação, pois era o "braço forte" do Senhor que operava por meio deles. </a:t>
            </a:r>
          </a:p>
        </p:txBody>
      </p:sp>
      <p:grpSp>
        <p:nvGrpSpPr>
          <p:cNvPr id="4" name="Group 4"/>
          <p:cNvGrpSpPr/>
          <p:nvPr/>
        </p:nvGrpSpPr>
        <p:grpSpPr>
          <a:xfrm>
            <a:off x="0" y="0"/>
            <a:ext cx="1655230" cy="10287000"/>
            <a:chOff x="0" y="0"/>
            <a:chExt cx="435945" cy="2709333"/>
          </a:xfrm>
        </p:grpSpPr>
        <p:sp>
          <p:nvSpPr>
            <p:cNvPr id="5" name="Freeform 5"/>
            <p:cNvSpPr/>
            <p:nvPr/>
          </p:nvSpPr>
          <p:spPr>
            <a:xfrm>
              <a:off x="0" y="0"/>
              <a:ext cx="435945" cy="2709333"/>
            </a:xfrm>
            <a:custGeom>
              <a:avLst/>
              <a:gdLst/>
              <a:ahLst/>
              <a:cxnLst/>
              <a:rect l="l" t="t" r="r" b="b"/>
              <a:pathLst>
                <a:path w="435945" h="2709333">
                  <a:moveTo>
                    <a:pt x="0" y="0"/>
                  </a:moveTo>
                  <a:lnTo>
                    <a:pt x="435945" y="0"/>
                  </a:lnTo>
                  <a:lnTo>
                    <a:pt x="435945" y="2709333"/>
                  </a:lnTo>
                  <a:lnTo>
                    <a:pt x="0" y="2709333"/>
                  </a:lnTo>
                  <a:close/>
                </a:path>
              </a:pathLst>
            </a:custGeom>
            <a:solidFill>
              <a:srgbClr val="0070C0"/>
            </a:solidFill>
          </p:spPr>
          <p:txBody>
            <a:bodyPr/>
            <a:lstStyle/>
            <a:p>
              <a:endParaRPr lang="pt-BR"/>
            </a:p>
          </p:txBody>
        </p:sp>
        <p:sp>
          <p:nvSpPr>
            <p:cNvPr id="6" name="TextBox 6"/>
            <p:cNvSpPr txBox="1"/>
            <p:nvPr/>
          </p:nvSpPr>
          <p:spPr>
            <a:xfrm>
              <a:off x="0" y="19050"/>
              <a:ext cx="435945" cy="2690283"/>
            </a:xfrm>
            <a:prstGeom prst="rect">
              <a:avLst/>
            </a:prstGeom>
          </p:spPr>
          <p:txBody>
            <a:bodyPr lIns="50800" tIns="50800" rIns="50800" bIns="50800" rtlCol="0" anchor="ctr"/>
            <a:lstStyle/>
            <a:p>
              <a:pPr algn="ctr">
                <a:lnSpc>
                  <a:spcPts val="2227"/>
                </a:lnSpc>
              </a:pPr>
              <a:endParaRPr/>
            </a:p>
          </p:txBody>
        </p:sp>
      </p:grpSp>
      <p:sp>
        <p:nvSpPr>
          <p:cNvPr id="7" name="TextBox 7"/>
          <p:cNvSpPr txBox="1"/>
          <p:nvPr/>
        </p:nvSpPr>
        <p:spPr>
          <a:xfrm>
            <a:off x="107876" y="951548"/>
            <a:ext cx="1382328" cy="8441055"/>
          </a:xfrm>
          <a:prstGeom prst="rect">
            <a:avLst/>
          </a:prstGeom>
        </p:spPr>
        <p:txBody>
          <a:bodyPr lIns="0" tIns="0" rIns="0" bIns="0" rtlCol="0" anchor="t">
            <a:spAutoFit/>
          </a:bodyPr>
          <a:lstStyle/>
          <a:p>
            <a:pPr algn="ctr">
              <a:lnSpc>
                <a:spcPts val="6659"/>
              </a:lnSpc>
            </a:pPr>
            <a:r>
              <a:rPr lang="en-US" sz="5999" b="1" spc="101">
                <a:solidFill>
                  <a:srgbClr val="FFFFFF"/>
                </a:solidFill>
                <a:latin typeface="Open Sans Bold"/>
                <a:ea typeface="Open Sans Bold"/>
                <a:cs typeface="Open Sans Bold"/>
                <a:sym typeface="Open Sans Bold"/>
              </a:rPr>
              <a:t>C</a:t>
            </a:r>
          </a:p>
          <a:p>
            <a:pPr algn="ctr">
              <a:lnSpc>
                <a:spcPts val="6659"/>
              </a:lnSpc>
            </a:pPr>
            <a:r>
              <a:rPr lang="en-US" sz="5999" b="1" spc="101">
                <a:solidFill>
                  <a:srgbClr val="FFFFFF"/>
                </a:solidFill>
                <a:latin typeface="Open Sans Bold"/>
                <a:ea typeface="Open Sans Bold"/>
                <a:cs typeface="Open Sans Bold"/>
                <a:sym typeface="Open Sans Bold"/>
              </a:rPr>
              <a:t>O</a:t>
            </a:r>
          </a:p>
          <a:p>
            <a:pPr algn="ctr">
              <a:lnSpc>
                <a:spcPts val="6659"/>
              </a:lnSpc>
            </a:pPr>
            <a:r>
              <a:rPr lang="en-US" sz="5999" b="1" spc="101">
                <a:solidFill>
                  <a:srgbClr val="FFFFFF"/>
                </a:solidFill>
                <a:latin typeface="Open Sans Bold"/>
                <a:ea typeface="Open Sans Bold"/>
                <a:cs typeface="Open Sans Bold"/>
                <a:sym typeface="Open Sans Bold"/>
              </a:rPr>
              <a:t>M</a:t>
            </a:r>
          </a:p>
          <a:p>
            <a:pPr algn="ctr">
              <a:lnSpc>
                <a:spcPts val="6659"/>
              </a:lnSpc>
            </a:pPr>
            <a:r>
              <a:rPr lang="en-US" sz="5999" b="1" spc="101">
                <a:solidFill>
                  <a:srgbClr val="FFFFFF"/>
                </a:solidFill>
                <a:latin typeface="Open Sans Bold"/>
                <a:ea typeface="Open Sans Bold"/>
                <a:cs typeface="Open Sans Bold"/>
                <a:sym typeface="Open Sans Bold"/>
              </a:rPr>
              <a:t>E</a:t>
            </a:r>
          </a:p>
          <a:p>
            <a:pPr algn="ctr">
              <a:lnSpc>
                <a:spcPts val="6659"/>
              </a:lnSpc>
            </a:pPr>
            <a:r>
              <a:rPr lang="en-US" sz="5999" b="1" spc="101">
                <a:solidFill>
                  <a:srgbClr val="FFFFFF"/>
                </a:solidFill>
                <a:latin typeface="Open Sans Bold"/>
                <a:ea typeface="Open Sans Bold"/>
                <a:cs typeface="Open Sans Bold"/>
                <a:sym typeface="Open Sans Bold"/>
              </a:rPr>
              <a:t>N</a:t>
            </a:r>
          </a:p>
          <a:p>
            <a:pPr algn="ctr">
              <a:lnSpc>
                <a:spcPts val="6659"/>
              </a:lnSpc>
            </a:pPr>
            <a:r>
              <a:rPr lang="en-US" sz="5999" b="1" spc="101">
                <a:solidFill>
                  <a:srgbClr val="FFFFFF"/>
                </a:solidFill>
                <a:latin typeface="Open Sans Bold"/>
                <a:ea typeface="Open Sans Bold"/>
                <a:cs typeface="Open Sans Bold"/>
                <a:sym typeface="Open Sans Bold"/>
              </a:rPr>
              <a:t>T</a:t>
            </a:r>
          </a:p>
          <a:p>
            <a:pPr algn="ctr">
              <a:lnSpc>
                <a:spcPts val="6659"/>
              </a:lnSpc>
            </a:pPr>
            <a:r>
              <a:rPr lang="en-US" sz="5999" b="1" spc="101">
                <a:solidFill>
                  <a:srgbClr val="FFFFFF"/>
                </a:solidFill>
                <a:latin typeface="Open Sans Bold"/>
                <a:ea typeface="Open Sans Bold"/>
                <a:cs typeface="Open Sans Bold"/>
                <a:sym typeface="Open Sans Bold"/>
              </a:rPr>
              <a:t>Á</a:t>
            </a:r>
          </a:p>
          <a:p>
            <a:pPr algn="ctr">
              <a:lnSpc>
                <a:spcPts val="6659"/>
              </a:lnSpc>
            </a:pPr>
            <a:r>
              <a:rPr lang="en-US" sz="5999" b="1" spc="101">
                <a:solidFill>
                  <a:srgbClr val="FFFFFF"/>
                </a:solidFill>
                <a:latin typeface="Open Sans Bold"/>
                <a:ea typeface="Open Sans Bold"/>
                <a:cs typeface="Open Sans Bold"/>
                <a:sym typeface="Open Sans Bold"/>
              </a:rPr>
              <a:t>R</a:t>
            </a:r>
          </a:p>
          <a:p>
            <a:pPr algn="ctr">
              <a:lnSpc>
                <a:spcPts val="6659"/>
              </a:lnSpc>
            </a:pPr>
            <a:r>
              <a:rPr lang="en-US" sz="5999" b="1" spc="101">
                <a:solidFill>
                  <a:srgbClr val="FFFFFF"/>
                </a:solidFill>
                <a:latin typeface="Open Sans Bold"/>
                <a:ea typeface="Open Sans Bold"/>
                <a:cs typeface="Open Sans Bold"/>
                <a:sym typeface="Open Sans Bold"/>
              </a:rPr>
              <a:t>I</a:t>
            </a:r>
          </a:p>
          <a:p>
            <a:pPr algn="ctr">
              <a:lnSpc>
                <a:spcPts val="6659"/>
              </a:lnSpc>
            </a:pPr>
            <a:r>
              <a:rPr lang="en-US" sz="5999" b="1" spc="101">
                <a:solidFill>
                  <a:srgbClr val="FFFFFF"/>
                </a:solidFill>
                <a:latin typeface="Open Sans Bold"/>
                <a:ea typeface="Open Sans Bold"/>
                <a:cs typeface="Open Sans Bold"/>
                <a:sym typeface="Open Sans Bold"/>
              </a:rPr>
              <a:t>O</a:t>
            </a:r>
          </a:p>
        </p:txBody>
      </p:sp>
      <p:sp>
        <p:nvSpPr>
          <p:cNvPr id="8" name="TextBox 8"/>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655230" y="0"/>
            <a:ext cx="16632770" cy="10287000"/>
          </a:xfrm>
          <a:custGeom>
            <a:avLst/>
            <a:gdLst/>
            <a:ahLst/>
            <a:cxnLst/>
            <a:rect l="l" t="t" r="r" b="b"/>
            <a:pathLst>
              <a:path w="16632770" h="10287000">
                <a:moveTo>
                  <a:pt x="0" y="10287000"/>
                </a:moveTo>
                <a:lnTo>
                  <a:pt x="16632770" y="10287000"/>
                </a:lnTo>
                <a:lnTo>
                  <a:pt x="16632770" y="0"/>
                </a:lnTo>
                <a:lnTo>
                  <a:pt x="0" y="0"/>
                </a:lnTo>
                <a:lnTo>
                  <a:pt x="0" y="10287000"/>
                </a:lnTo>
                <a:close/>
              </a:path>
            </a:pathLst>
          </a:custGeom>
          <a:blipFill>
            <a:blip r:embed="rId2"/>
            <a:stretch>
              <a:fillRect l="-224" t="-30275" b="-31774"/>
            </a:stretch>
          </a:blipFill>
        </p:spPr>
        <p:txBody>
          <a:bodyPr/>
          <a:lstStyle/>
          <a:p>
            <a:endParaRPr lang="pt-BR"/>
          </a:p>
        </p:txBody>
      </p:sp>
      <p:sp>
        <p:nvSpPr>
          <p:cNvPr id="3" name="TextBox 3"/>
          <p:cNvSpPr txBox="1"/>
          <p:nvPr/>
        </p:nvSpPr>
        <p:spPr>
          <a:xfrm>
            <a:off x="2145605" y="2475981"/>
            <a:ext cx="15293947" cy="4491037"/>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Esse livramento não era baseado em mérito, pois Israel falhava constantemente, mas na fidelidade de Deus à Sua própria promessa. Salvação, portanto, é um ato de graça imerecida desde o início da Bíblia.</a:t>
            </a:r>
          </a:p>
        </p:txBody>
      </p:sp>
      <p:grpSp>
        <p:nvGrpSpPr>
          <p:cNvPr id="4" name="Group 4"/>
          <p:cNvGrpSpPr/>
          <p:nvPr/>
        </p:nvGrpSpPr>
        <p:grpSpPr>
          <a:xfrm>
            <a:off x="0" y="0"/>
            <a:ext cx="1655230" cy="10287000"/>
            <a:chOff x="0" y="0"/>
            <a:chExt cx="435945" cy="2709333"/>
          </a:xfrm>
        </p:grpSpPr>
        <p:sp>
          <p:nvSpPr>
            <p:cNvPr id="5" name="Freeform 5"/>
            <p:cNvSpPr/>
            <p:nvPr/>
          </p:nvSpPr>
          <p:spPr>
            <a:xfrm>
              <a:off x="0" y="0"/>
              <a:ext cx="435945" cy="2709333"/>
            </a:xfrm>
            <a:custGeom>
              <a:avLst/>
              <a:gdLst/>
              <a:ahLst/>
              <a:cxnLst/>
              <a:rect l="l" t="t" r="r" b="b"/>
              <a:pathLst>
                <a:path w="435945" h="2709333">
                  <a:moveTo>
                    <a:pt x="0" y="0"/>
                  </a:moveTo>
                  <a:lnTo>
                    <a:pt x="435945" y="0"/>
                  </a:lnTo>
                  <a:lnTo>
                    <a:pt x="435945" y="2709333"/>
                  </a:lnTo>
                  <a:lnTo>
                    <a:pt x="0" y="2709333"/>
                  </a:lnTo>
                  <a:close/>
                </a:path>
              </a:pathLst>
            </a:custGeom>
            <a:solidFill>
              <a:srgbClr val="0070C0"/>
            </a:solidFill>
          </p:spPr>
          <p:txBody>
            <a:bodyPr/>
            <a:lstStyle/>
            <a:p>
              <a:endParaRPr lang="pt-BR"/>
            </a:p>
          </p:txBody>
        </p:sp>
        <p:sp>
          <p:nvSpPr>
            <p:cNvPr id="6" name="TextBox 6"/>
            <p:cNvSpPr txBox="1"/>
            <p:nvPr/>
          </p:nvSpPr>
          <p:spPr>
            <a:xfrm>
              <a:off x="0" y="19050"/>
              <a:ext cx="435945" cy="2690283"/>
            </a:xfrm>
            <a:prstGeom prst="rect">
              <a:avLst/>
            </a:prstGeom>
          </p:spPr>
          <p:txBody>
            <a:bodyPr lIns="50800" tIns="50800" rIns="50800" bIns="50800" rtlCol="0" anchor="ctr"/>
            <a:lstStyle/>
            <a:p>
              <a:pPr algn="ctr">
                <a:lnSpc>
                  <a:spcPts val="2227"/>
                </a:lnSpc>
              </a:pPr>
              <a:endParaRPr/>
            </a:p>
          </p:txBody>
        </p:sp>
      </p:grpSp>
      <p:sp>
        <p:nvSpPr>
          <p:cNvPr id="7" name="TextBox 7"/>
          <p:cNvSpPr txBox="1"/>
          <p:nvPr/>
        </p:nvSpPr>
        <p:spPr>
          <a:xfrm>
            <a:off x="107876" y="951548"/>
            <a:ext cx="1382328" cy="8441055"/>
          </a:xfrm>
          <a:prstGeom prst="rect">
            <a:avLst/>
          </a:prstGeom>
        </p:spPr>
        <p:txBody>
          <a:bodyPr lIns="0" tIns="0" rIns="0" bIns="0" rtlCol="0" anchor="t">
            <a:spAutoFit/>
          </a:bodyPr>
          <a:lstStyle/>
          <a:p>
            <a:pPr algn="ctr">
              <a:lnSpc>
                <a:spcPts val="6659"/>
              </a:lnSpc>
            </a:pPr>
            <a:r>
              <a:rPr lang="en-US" sz="5999" b="1" spc="101">
                <a:solidFill>
                  <a:srgbClr val="FFFFFF"/>
                </a:solidFill>
                <a:latin typeface="Open Sans Bold"/>
                <a:ea typeface="Open Sans Bold"/>
                <a:cs typeface="Open Sans Bold"/>
                <a:sym typeface="Open Sans Bold"/>
              </a:rPr>
              <a:t>C</a:t>
            </a:r>
          </a:p>
          <a:p>
            <a:pPr algn="ctr">
              <a:lnSpc>
                <a:spcPts val="6659"/>
              </a:lnSpc>
            </a:pPr>
            <a:r>
              <a:rPr lang="en-US" sz="5999" b="1" spc="101">
                <a:solidFill>
                  <a:srgbClr val="FFFFFF"/>
                </a:solidFill>
                <a:latin typeface="Open Sans Bold"/>
                <a:ea typeface="Open Sans Bold"/>
                <a:cs typeface="Open Sans Bold"/>
                <a:sym typeface="Open Sans Bold"/>
              </a:rPr>
              <a:t>O</a:t>
            </a:r>
          </a:p>
          <a:p>
            <a:pPr algn="ctr">
              <a:lnSpc>
                <a:spcPts val="6659"/>
              </a:lnSpc>
            </a:pPr>
            <a:r>
              <a:rPr lang="en-US" sz="5999" b="1" spc="101">
                <a:solidFill>
                  <a:srgbClr val="FFFFFF"/>
                </a:solidFill>
                <a:latin typeface="Open Sans Bold"/>
                <a:ea typeface="Open Sans Bold"/>
                <a:cs typeface="Open Sans Bold"/>
                <a:sym typeface="Open Sans Bold"/>
              </a:rPr>
              <a:t>M</a:t>
            </a:r>
          </a:p>
          <a:p>
            <a:pPr algn="ctr">
              <a:lnSpc>
                <a:spcPts val="6659"/>
              </a:lnSpc>
            </a:pPr>
            <a:r>
              <a:rPr lang="en-US" sz="5999" b="1" spc="101">
                <a:solidFill>
                  <a:srgbClr val="FFFFFF"/>
                </a:solidFill>
                <a:latin typeface="Open Sans Bold"/>
                <a:ea typeface="Open Sans Bold"/>
                <a:cs typeface="Open Sans Bold"/>
                <a:sym typeface="Open Sans Bold"/>
              </a:rPr>
              <a:t>E</a:t>
            </a:r>
          </a:p>
          <a:p>
            <a:pPr algn="ctr">
              <a:lnSpc>
                <a:spcPts val="6659"/>
              </a:lnSpc>
            </a:pPr>
            <a:r>
              <a:rPr lang="en-US" sz="5999" b="1" spc="101">
                <a:solidFill>
                  <a:srgbClr val="FFFFFF"/>
                </a:solidFill>
                <a:latin typeface="Open Sans Bold"/>
                <a:ea typeface="Open Sans Bold"/>
                <a:cs typeface="Open Sans Bold"/>
                <a:sym typeface="Open Sans Bold"/>
              </a:rPr>
              <a:t>N</a:t>
            </a:r>
          </a:p>
          <a:p>
            <a:pPr algn="ctr">
              <a:lnSpc>
                <a:spcPts val="6659"/>
              </a:lnSpc>
            </a:pPr>
            <a:r>
              <a:rPr lang="en-US" sz="5999" b="1" spc="101">
                <a:solidFill>
                  <a:srgbClr val="FFFFFF"/>
                </a:solidFill>
                <a:latin typeface="Open Sans Bold"/>
                <a:ea typeface="Open Sans Bold"/>
                <a:cs typeface="Open Sans Bold"/>
                <a:sym typeface="Open Sans Bold"/>
              </a:rPr>
              <a:t>T</a:t>
            </a:r>
          </a:p>
          <a:p>
            <a:pPr algn="ctr">
              <a:lnSpc>
                <a:spcPts val="6659"/>
              </a:lnSpc>
            </a:pPr>
            <a:r>
              <a:rPr lang="en-US" sz="5999" b="1" spc="101">
                <a:solidFill>
                  <a:srgbClr val="FFFFFF"/>
                </a:solidFill>
                <a:latin typeface="Open Sans Bold"/>
                <a:ea typeface="Open Sans Bold"/>
                <a:cs typeface="Open Sans Bold"/>
                <a:sym typeface="Open Sans Bold"/>
              </a:rPr>
              <a:t>Á</a:t>
            </a:r>
          </a:p>
          <a:p>
            <a:pPr algn="ctr">
              <a:lnSpc>
                <a:spcPts val="6659"/>
              </a:lnSpc>
            </a:pPr>
            <a:r>
              <a:rPr lang="en-US" sz="5999" b="1" spc="101">
                <a:solidFill>
                  <a:srgbClr val="FFFFFF"/>
                </a:solidFill>
                <a:latin typeface="Open Sans Bold"/>
                <a:ea typeface="Open Sans Bold"/>
                <a:cs typeface="Open Sans Bold"/>
                <a:sym typeface="Open Sans Bold"/>
              </a:rPr>
              <a:t>R</a:t>
            </a:r>
          </a:p>
          <a:p>
            <a:pPr algn="ctr">
              <a:lnSpc>
                <a:spcPts val="6659"/>
              </a:lnSpc>
            </a:pPr>
            <a:r>
              <a:rPr lang="en-US" sz="5999" b="1" spc="101">
                <a:solidFill>
                  <a:srgbClr val="FFFFFF"/>
                </a:solidFill>
                <a:latin typeface="Open Sans Bold"/>
                <a:ea typeface="Open Sans Bold"/>
                <a:cs typeface="Open Sans Bold"/>
                <a:sym typeface="Open Sans Bold"/>
              </a:rPr>
              <a:t>I</a:t>
            </a:r>
          </a:p>
          <a:p>
            <a:pPr algn="ctr">
              <a:lnSpc>
                <a:spcPts val="6659"/>
              </a:lnSpc>
            </a:pPr>
            <a:r>
              <a:rPr lang="en-US" sz="5999" b="1" spc="101">
                <a:solidFill>
                  <a:srgbClr val="FFFFFF"/>
                </a:solidFill>
                <a:latin typeface="Open Sans Bold"/>
                <a:ea typeface="Open Sans Bold"/>
                <a:cs typeface="Open Sans Bold"/>
                <a:sym typeface="Open Sans Bold"/>
              </a:rPr>
              <a:t>O</a:t>
            </a:r>
          </a:p>
        </p:txBody>
      </p:sp>
      <p:sp>
        <p:nvSpPr>
          <p:cNvPr id="8" name="TextBox 8"/>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183395" cy="10287000"/>
            <a:chOff x="0" y="0"/>
            <a:chExt cx="838425" cy="2709333"/>
          </a:xfrm>
        </p:grpSpPr>
        <p:sp>
          <p:nvSpPr>
            <p:cNvPr id="3" name="Freeform 3"/>
            <p:cNvSpPr/>
            <p:nvPr/>
          </p:nvSpPr>
          <p:spPr>
            <a:xfrm>
              <a:off x="0" y="0"/>
              <a:ext cx="838425" cy="2709333"/>
            </a:xfrm>
            <a:custGeom>
              <a:avLst/>
              <a:gdLst/>
              <a:ahLst/>
              <a:cxnLst/>
              <a:rect l="l" t="t" r="r" b="b"/>
              <a:pathLst>
                <a:path w="838425" h="2709333">
                  <a:moveTo>
                    <a:pt x="0" y="0"/>
                  </a:moveTo>
                  <a:lnTo>
                    <a:pt x="838425" y="0"/>
                  </a:lnTo>
                  <a:lnTo>
                    <a:pt x="838425" y="2709333"/>
                  </a:lnTo>
                  <a:lnTo>
                    <a:pt x="0" y="2709333"/>
                  </a:lnTo>
                  <a:close/>
                </a:path>
              </a:pathLst>
            </a:custGeom>
            <a:solidFill>
              <a:srgbClr val="0070C0"/>
            </a:solidFill>
          </p:spPr>
          <p:txBody>
            <a:bodyPr/>
            <a:lstStyle/>
            <a:p>
              <a:endParaRPr lang="pt-BR"/>
            </a:p>
          </p:txBody>
        </p:sp>
        <p:sp>
          <p:nvSpPr>
            <p:cNvPr id="4" name="TextBox 4"/>
            <p:cNvSpPr txBox="1"/>
            <p:nvPr/>
          </p:nvSpPr>
          <p:spPr>
            <a:xfrm>
              <a:off x="0" y="19050"/>
              <a:ext cx="838425" cy="2690283"/>
            </a:xfrm>
            <a:prstGeom prst="rect">
              <a:avLst/>
            </a:prstGeom>
          </p:spPr>
          <p:txBody>
            <a:bodyPr lIns="50800" tIns="50800" rIns="50800" bIns="50800" rtlCol="0" anchor="ctr"/>
            <a:lstStyle/>
            <a:p>
              <a:pPr algn="ctr">
                <a:lnSpc>
                  <a:spcPts val="2227"/>
                </a:lnSpc>
              </a:pPr>
              <a:endParaRPr/>
            </a:p>
          </p:txBody>
        </p:sp>
      </p:grpSp>
      <p:sp>
        <p:nvSpPr>
          <p:cNvPr id="5" name="Freeform 5"/>
          <p:cNvSpPr/>
          <p:nvPr/>
        </p:nvSpPr>
        <p:spPr>
          <a:xfrm>
            <a:off x="214881" y="945308"/>
            <a:ext cx="2753632" cy="1683158"/>
          </a:xfrm>
          <a:custGeom>
            <a:avLst/>
            <a:gdLst/>
            <a:ahLst/>
            <a:cxnLst/>
            <a:rect l="l" t="t" r="r" b="b"/>
            <a:pathLst>
              <a:path w="2753632" h="1683158">
                <a:moveTo>
                  <a:pt x="0" y="0"/>
                </a:moveTo>
                <a:lnTo>
                  <a:pt x="2753633" y="0"/>
                </a:lnTo>
                <a:lnTo>
                  <a:pt x="2753633" y="1683158"/>
                </a:lnTo>
                <a:lnTo>
                  <a:pt x="0" y="16831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6" name="Freeform 6"/>
          <p:cNvSpPr/>
          <p:nvPr/>
        </p:nvSpPr>
        <p:spPr>
          <a:xfrm rot="-1903821">
            <a:off x="672786" y="7231674"/>
            <a:ext cx="2181154" cy="1570431"/>
          </a:xfrm>
          <a:custGeom>
            <a:avLst/>
            <a:gdLst/>
            <a:ahLst/>
            <a:cxnLst/>
            <a:rect l="l" t="t" r="r" b="b"/>
            <a:pathLst>
              <a:path w="2181154" h="1570431">
                <a:moveTo>
                  <a:pt x="0" y="0"/>
                </a:moveTo>
                <a:lnTo>
                  <a:pt x="2181154" y="0"/>
                </a:lnTo>
                <a:lnTo>
                  <a:pt x="2181154" y="1570431"/>
                </a:lnTo>
                <a:lnTo>
                  <a:pt x="0" y="1570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7" name="Freeform 7"/>
          <p:cNvSpPr/>
          <p:nvPr/>
        </p:nvSpPr>
        <p:spPr>
          <a:xfrm flipV="1">
            <a:off x="3183395" y="0"/>
            <a:ext cx="15104605" cy="10287000"/>
          </a:xfrm>
          <a:custGeom>
            <a:avLst/>
            <a:gdLst/>
            <a:ahLst/>
            <a:cxnLst/>
            <a:rect l="l" t="t" r="r" b="b"/>
            <a:pathLst>
              <a:path w="15104605" h="10287000">
                <a:moveTo>
                  <a:pt x="0" y="10287000"/>
                </a:moveTo>
                <a:lnTo>
                  <a:pt x="15104605" y="10287000"/>
                </a:lnTo>
                <a:lnTo>
                  <a:pt x="15104605" y="0"/>
                </a:lnTo>
                <a:lnTo>
                  <a:pt x="0" y="0"/>
                </a:lnTo>
                <a:lnTo>
                  <a:pt x="0" y="10287000"/>
                </a:lnTo>
                <a:close/>
              </a:path>
            </a:pathLst>
          </a:custGeom>
          <a:blipFill>
            <a:blip r:embed="rId6"/>
            <a:stretch>
              <a:fillRect l="-10364" t="-30275" b="-31774"/>
            </a:stretch>
          </a:blipFill>
        </p:spPr>
        <p:txBody>
          <a:bodyPr/>
          <a:lstStyle/>
          <a:p>
            <a:endParaRPr lang="pt-BR"/>
          </a:p>
        </p:txBody>
      </p:sp>
      <p:sp>
        <p:nvSpPr>
          <p:cNvPr id="8" name="Freeform 8"/>
          <p:cNvSpPr/>
          <p:nvPr/>
        </p:nvSpPr>
        <p:spPr>
          <a:xfrm>
            <a:off x="4147280" y="2340631"/>
            <a:ext cx="3287951" cy="3316974"/>
          </a:xfrm>
          <a:custGeom>
            <a:avLst/>
            <a:gdLst/>
            <a:ahLst/>
            <a:cxnLst/>
            <a:rect l="l" t="t" r="r" b="b"/>
            <a:pathLst>
              <a:path w="3287951" h="3316974">
                <a:moveTo>
                  <a:pt x="0" y="0"/>
                </a:moveTo>
                <a:lnTo>
                  <a:pt x="3287950" y="0"/>
                </a:lnTo>
                <a:lnTo>
                  <a:pt x="3287950" y="3316974"/>
                </a:lnTo>
                <a:lnTo>
                  <a:pt x="0" y="33169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9" name="TextBox 9"/>
          <p:cNvSpPr txBox="1"/>
          <p:nvPr/>
        </p:nvSpPr>
        <p:spPr>
          <a:xfrm>
            <a:off x="4910742" y="2966793"/>
            <a:ext cx="11440891" cy="3590925"/>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Toda salvação e livramento procedem exclusivamente de Deus, fundamentados em Sua misericórdia e fidelidade à aliança.</a:t>
            </a:r>
          </a:p>
        </p:txBody>
      </p:sp>
      <p:sp>
        <p:nvSpPr>
          <p:cNvPr id="10" name="Freeform 10"/>
          <p:cNvSpPr/>
          <p:nvPr/>
        </p:nvSpPr>
        <p:spPr>
          <a:xfrm flipH="1" flipV="1">
            <a:off x="13756634" y="3999118"/>
            <a:ext cx="3287951" cy="3316974"/>
          </a:xfrm>
          <a:custGeom>
            <a:avLst/>
            <a:gdLst/>
            <a:ahLst/>
            <a:cxnLst/>
            <a:rect l="l" t="t" r="r" b="b"/>
            <a:pathLst>
              <a:path w="3287951" h="3316974">
                <a:moveTo>
                  <a:pt x="3287951" y="3316974"/>
                </a:moveTo>
                <a:lnTo>
                  <a:pt x="0" y="3316974"/>
                </a:lnTo>
                <a:lnTo>
                  <a:pt x="0" y="0"/>
                </a:lnTo>
                <a:lnTo>
                  <a:pt x="3287951" y="0"/>
                </a:lnTo>
                <a:lnTo>
                  <a:pt x="3287951" y="3316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1" name="TextBox 11"/>
          <p:cNvSpPr txBox="1"/>
          <p:nvPr/>
        </p:nvSpPr>
        <p:spPr>
          <a:xfrm>
            <a:off x="79498" y="2824401"/>
            <a:ext cx="3024399" cy="3968115"/>
          </a:xfrm>
          <a:prstGeom prst="rect">
            <a:avLst/>
          </a:prstGeom>
        </p:spPr>
        <p:txBody>
          <a:bodyPr lIns="0" tIns="0" rIns="0" bIns="0" rtlCol="0" anchor="t">
            <a:spAutoFit/>
          </a:bodyPr>
          <a:lstStyle/>
          <a:p>
            <a:pPr algn="ctr">
              <a:lnSpc>
                <a:spcPts val="7979"/>
              </a:lnSpc>
            </a:pPr>
            <a:r>
              <a:rPr lang="en-US" sz="5999" b="1" spc="101">
                <a:solidFill>
                  <a:srgbClr val="FFFFFF"/>
                </a:solidFill>
                <a:latin typeface="PT Sans Bold"/>
                <a:ea typeface="PT Sans Bold"/>
                <a:cs typeface="PT Sans Bold"/>
                <a:sym typeface="PT Sans Bold"/>
              </a:rPr>
              <a:t>LIÇÃO </a:t>
            </a:r>
          </a:p>
          <a:p>
            <a:pPr algn="ctr">
              <a:lnSpc>
                <a:spcPts val="7979"/>
              </a:lnSpc>
            </a:pPr>
            <a:r>
              <a:rPr lang="en-US" sz="5999" b="1" spc="101">
                <a:solidFill>
                  <a:srgbClr val="FFFFFF"/>
                </a:solidFill>
                <a:latin typeface="PT Sans Bold"/>
                <a:ea typeface="PT Sans Bold"/>
                <a:cs typeface="PT Sans Bold"/>
                <a:sym typeface="PT Sans Bold"/>
              </a:rPr>
              <a:t>BÍBLICA </a:t>
            </a:r>
          </a:p>
          <a:p>
            <a:pPr algn="ctr">
              <a:lnSpc>
                <a:spcPts val="7979"/>
              </a:lnSpc>
            </a:pPr>
            <a:r>
              <a:rPr lang="en-US" sz="5999" b="1" spc="101">
                <a:solidFill>
                  <a:srgbClr val="FFFFFF"/>
                </a:solidFill>
                <a:latin typeface="PT Sans Bold"/>
                <a:ea typeface="PT Sans Bold"/>
                <a:cs typeface="PT Sans Bold"/>
                <a:sym typeface="PT Sans Bold"/>
              </a:rPr>
              <a:t>DESSE </a:t>
            </a:r>
          </a:p>
          <a:p>
            <a:pPr algn="ctr">
              <a:lnSpc>
                <a:spcPts val="7979"/>
              </a:lnSpc>
            </a:pPr>
            <a:r>
              <a:rPr lang="en-US" sz="5999" b="1" spc="101">
                <a:solidFill>
                  <a:srgbClr val="FFFFFF"/>
                </a:solidFill>
                <a:latin typeface="PT Sans Bold"/>
                <a:ea typeface="PT Sans Bold"/>
                <a:cs typeface="PT Sans Bold"/>
                <a:sym typeface="PT Sans Bold"/>
              </a:rPr>
              <a:t>PONTO</a:t>
            </a:r>
          </a:p>
        </p:txBody>
      </p:sp>
      <p:sp>
        <p:nvSpPr>
          <p:cNvPr id="12" name="TextBox 12"/>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1887" y="1028700"/>
            <a:ext cx="7761173" cy="3901478"/>
          </a:xfrm>
          <a:custGeom>
            <a:avLst/>
            <a:gdLst/>
            <a:ahLst/>
            <a:cxnLst/>
            <a:rect l="l" t="t" r="r" b="b"/>
            <a:pathLst>
              <a:path w="7761173" h="3901478">
                <a:moveTo>
                  <a:pt x="0" y="0"/>
                </a:moveTo>
                <a:lnTo>
                  <a:pt x="7761174" y="0"/>
                </a:lnTo>
                <a:lnTo>
                  <a:pt x="7761174" y="3901478"/>
                </a:lnTo>
                <a:lnTo>
                  <a:pt x="0" y="3901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638797" y="1453825"/>
            <a:ext cx="3515907" cy="3476353"/>
          </a:xfrm>
          <a:custGeom>
            <a:avLst/>
            <a:gdLst/>
            <a:ahLst/>
            <a:cxnLst/>
            <a:rect l="l" t="t" r="r" b="b"/>
            <a:pathLst>
              <a:path w="3515907" h="3476353">
                <a:moveTo>
                  <a:pt x="0" y="0"/>
                </a:moveTo>
                <a:lnTo>
                  <a:pt x="3515907" y="0"/>
                </a:lnTo>
                <a:lnTo>
                  <a:pt x="3515907" y="3476353"/>
                </a:lnTo>
                <a:lnTo>
                  <a:pt x="0" y="3476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Freeform 4"/>
          <p:cNvSpPr/>
          <p:nvPr/>
        </p:nvSpPr>
        <p:spPr>
          <a:xfrm>
            <a:off x="16796092"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5" name="TextBox 5"/>
          <p:cNvSpPr txBox="1"/>
          <p:nvPr/>
        </p:nvSpPr>
        <p:spPr>
          <a:xfrm>
            <a:off x="4479669" y="1889665"/>
            <a:ext cx="11438691" cy="2341472"/>
          </a:xfrm>
          <a:prstGeom prst="rect">
            <a:avLst/>
          </a:prstGeom>
        </p:spPr>
        <p:txBody>
          <a:bodyPr lIns="0" tIns="0" rIns="0" bIns="0" rtlCol="0" anchor="t">
            <a:spAutoFit/>
          </a:bodyPr>
          <a:lstStyle/>
          <a:p>
            <a:pPr algn="r">
              <a:lnSpc>
                <a:spcPts val="9099"/>
              </a:lnSpc>
            </a:pPr>
            <a:r>
              <a:rPr lang="en-US" sz="9009" b="1" spc="-495">
                <a:solidFill>
                  <a:srgbClr val="0070C0"/>
                </a:solidFill>
                <a:latin typeface="PT Sans Bold"/>
                <a:ea typeface="PT Sans Bold"/>
                <a:cs typeface="PT Sans Bold"/>
                <a:sym typeface="PT Sans Bold"/>
              </a:rPr>
              <a:t>VAMOS REFLETIR</a:t>
            </a:r>
          </a:p>
          <a:p>
            <a:pPr marL="0" lvl="0" indent="0" algn="r">
              <a:lnSpc>
                <a:spcPts val="9099"/>
              </a:lnSpc>
            </a:pPr>
            <a:r>
              <a:rPr lang="en-US" sz="9009" b="1" spc="-495">
                <a:solidFill>
                  <a:srgbClr val="0070C0"/>
                </a:solidFill>
                <a:latin typeface="PT Sans Bold"/>
                <a:ea typeface="PT Sans Bold"/>
                <a:cs typeface="PT Sans Bold"/>
                <a:sym typeface="PT Sans Bold"/>
              </a:rPr>
              <a:t>SOBRE ESSE TÓPICO ?</a:t>
            </a:r>
          </a:p>
        </p:txBody>
      </p:sp>
      <p:sp>
        <p:nvSpPr>
          <p:cNvPr id="6" name="TextBox 6"/>
          <p:cNvSpPr txBox="1"/>
          <p:nvPr/>
        </p:nvSpPr>
        <p:spPr>
          <a:xfrm>
            <a:off x="1904613" y="5440179"/>
            <a:ext cx="14478774" cy="2400300"/>
          </a:xfrm>
          <a:prstGeom prst="rect">
            <a:avLst/>
          </a:prstGeom>
        </p:spPr>
        <p:txBody>
          <a:bodyPr lIns="0" tIns="0" rIns="0" bIns="0" rtlCol="0" anchor="t">
            <a:spAutoFit/>
          </a:bodyPr>
          <a:lstStyle/>
          <a:p>
            <a:pPr marL="0" lvl="0" indent="0" algn="just">
              <a:lnSpc>
                <a:spcPts val="6300"/>
              </a:lnSpc>
            </a:pPr>
            <a:r>
              <a:rPr lang="en-US" sz="5250">
                <a:solidFill>
                  <a:srgbClr val="0070C0"/>
                </a:solidFill>
                <a:latin typeface="PT Sans"/>
                <a:ea typeface="PT Sans"/>
                <a:cs typeface="PT Sans"/>
                <a:sym typeface="PT Sans"/>
              </a:rPr>
              <a:t>Como os livramentos que você recebe no dia a dia fortalecem sua confiança na salvação eterna que Deus preparou?</a:t>
            </a:r>
          </a:p>
        </p:txBody>
      </p:sp>
      <p:sp>
        <p:nvSpPr>
          <p:cNvPr id="7" name="TextBox 7"/>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0070C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96092"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1246172" y="0"/>
            <a:ext cx="12626332" cy="10937560"/>
          </a:xfrm>
          <a:custGeom>
            <a:avLst/>
            <a:gdLst/>
            <a:ahLst/>
            <a:cxnLst/>
            <a:rect l="l" t="t" r="r" b="b"/>
            <a:pathLst>
              <a:path w="12626332" h="10937560">
                <a:moveTo>
                  <a:pt x="0" y="0"/>
                </a:moveTo>
                <a:lnTo>
                  <a:pt x="12626332" y="0"/>
                </a:lnTo>
                <a:lnTo>
                  <a:pt x="12626332" y="10937560"/>
                </a:lnTo>
                <a:lnTo>
                  <a:pt x="0" y="10937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nvGrpSpPr>
          <p:cNvPr id="4" name="Group 4"/>
          <p:cNvGrpSpPr/>
          <p:nvPr/>
        </p:nvGrpSpPr>
        <p:grpSpPr>
          <a:xfrm rot="5400000">
            <a:off x="8725126" y="711628"/>
            <a:ext cx="887845" cy="19638540"/>
            <a:chOff x="0" y="0"/>
            <a:chExt cx="280317" cy="6200412"/>
          </a:xfrm>
        </p:grpSpPr>
        <p:sp>
          <p:nvSpPr>
            <p:cNvPr id="5" name="Freeform 5"/>
            <p:cNvSpPr/>
            <p:nvPr/>
          </p:nvSpPr>
          <p:spPr>
            <a:xfrm>
              <a:off x="0" y="0"/>
              <a:ext cx="280317" cy="6200412"/>
            </a:xfrm>
            <a:custGeom>
              <a:avLst/>
              <a:gdLst/>
              <a:ahLst/>
              <a:cxnLst/>
              <a:rect l="l" t="t" r="r" b="b"/>
              <a:pathLst>
                <a:path w="280317" h="6200412">
                  <a:moveTo>
                    <a:pt x="0" y="0"/>
                  </a:moveTo>
                  <a:lnTo>
                    <a:pt x="280317" y="0"/>
                  </a:lnTo>
                  <a:lnTo>
                    <a:pt x="280317" y="6200412"/>
                  </a:lnTo>
                  <a:lnTo>
                    <a:pt x="0" y="6200412"/>
                  </a:lnTo>
                  <a:close/>
                </a:path>
              </a:pathLst>
            </a:custGeom>
            <a:solidFill>
              <a:srgbClr val="371A0C"/>
            </a:solidFill>
            <a:ln cap="sq">
              <a:noFill/>
              <a:prstDash val="solid"/>
              <a:miter/>
            </a:ln>
          </p:spPr>
          <p:txBody>
            <a:bodyPr/>
            <a:lstStyle/>
            <a:p>
              <a:endParaRPr lang="pt-BR"/>
            </a:p>
          </p:txBody>
        </p:sp>
        <p:sp>
          <p:nvSpPr>
            <p:cNvPr id="6" name="TextBox 6"/>
            <p:cNvSpPr txBox="1"/>
            <p:nvPr/>
          </p:nvSpPr>
          <p:spPr>
            <a:xfrm>
              <a:off x="0" y="-47625"/>
              <a:ext cx="280317" cy="6248037"/>
            </a:xfrm>
            <a:prstGeom prst="rect">
              <a:avLst/>
            </a:prstGeom>
          </p:spPr>
          <p:txBody>
            <a:bodyPr lIns="50800" tIns="50800" rIns="50800" bIns="50800" rtlCol="0" anchor="ctr"/>
            <a:lstStyle/>
            <a:p>
              <a:pPr algn="ctr">
                <a:lnSpc>
                  <a:spcPts val="2729"/>
                </a:lnSpc>
                <a:spcBef>
                  <a:spcPct val="0"/>
                </a:spcBef>
              </a:pPr>
              <a:endParaRPr/>
            </a:p>
          </p:txBody>
        </p:sp>
      </p:grpSp>
      <p:grpSp>
        <p:nvGrpSpPr>
          <p:cNvPr id="7" name="Group 7"/>
          <p:cNvGrpSpPr/>
          <p:nvPr/>
        </p:nvGrpSpPr>
        <p:grpSpPr>
          <a:xfrm>
            <a:off x="1886970" y="2119105"/>
            <a:ext cx="14140736" cy="6048789"/>
            <a:chOff x="0" y="0"/>
            <a:chExt cx="3724309" cy="1593097"/>
          </a:xfrm>
        </p:grpSpPr>
        <p:sp>
          <p:nvSpPr>
            <p:cNvPr id="8" name="Freeform 8"/>
            <p:cNvSpPr/>
            <p:nvPr/>
          </p:nvSpPr>
          <p:spPr>
            <a:xfrm>
              <a:off x="0" y="0"/>
              <a:ext cx="3724309" cy="1593097"/>
            </a:xfrm>
            <a:custGeom>
              <a:avLst/>
              <a:gdLst/>
              <a:ahLst/>
              <a:cxnLst/>
              <a:rect l="l" t="t" r="r" b="b"/>
              <a:pathLst>
                <a:path w="3724309" h="1593097">
                  <a:moveTo>
                    <a:pt x="23816" y="0"/>
                  </a:moveTo>
                  <a:lnTo>
                    <a:pt x="3700493" y="0"/>
                  </a:lnTo>
                  <a:cubicBezTo>
                    <a:pt x="3713647" y="0"/>
                    <a:pt x="3724309" y="10663"/>
                    <a:pt x="3724309" y="23816"/>
                  </a:cubicBezTo>
                  <a:lnTo>
                    <a:pt x="3724309" y="1569281"/>
                  </a:lnTo>
                  <a:cubicBezTo>
                    <a:pt x="3724309" y="1582434"/>
                    <a:pt x="3713647" y="1593097"/>
                    <a:pt x="3700493" y="1593097"/>
                  </a:cubicBezTo>
                  <a:lnTo>
                    <a:pt x="23816" y="1593097"/>
                  </a:lnTo>
                  <a:cubicBezTo>
                    <a:pt x="10663" y="1593097"/>
                    <a:pt x="0" y="1582434"/>
                    <a:pt x="0" y="1569281"/>
                  </a:cubicBezTo>
                  <a:lnTo>
                    <a:pt x="0" y="23816"/>
                  </a:lnTo>
                  <a:cubicBezTo>
                    <a:pt x="0" y="10663"/>
                    <a:pt x="10663" y="0"/>
                    <a:pt x="23816" y="0"/>
                  </a:cubicBezTo>
                  <a:close/>
                </a:path>
              </a:pathLst>
            </a:custGeom>
            <a:solidFill>
              <a:srgbClr val="F9FAFB"/>
            </a:solidFill>
            <a:ln w="42862" cap="rnd">
              <a:solidFill>
                <a:srgbClr val="56361A"/>
              </a:solidFill>
              <a:prstDash val="solid"/>
              <a:round/>
            </a:ln>
          </p:spPr>
          <p:txBody>
            <a:bodyPr/>
            <a:lstStyle/>
            <a:p>
              <a:endParaRPr lang="pt-BR"/>
            </a:p>
          </p:txBody>
        </p:sp>
        <p:sp>
          <p:nvSpPr>
            <p:cNvPr id="9" name="TextBox 9"/>
            <p:cNvSpPr txBox="1"/>
            <p:nvPr/>
          </p:nvSpPr>
          <p:spPr>
            <a:xfrm>
              <a:off x="0" y="47625"/>
              <a:ext cx="3724309" cy="1545472"/>
            </a:xfrm>
            <a:prstGeom prst="rect">
              <a:avLst/>
            </a:prstGeom>
          </p:spPr>
          <p:txBody>
            <a:bodyPr lIns="33867" tIns="33867" rIns="33867" bIns="33867" rtlCol="0" anchor="ctr"/>
            <a:lstStyle/>
            <a:p>
              <a:pPr algn="ctr">
                <a:lnSpc>
                  <a:spcPts val="2199"/>
                </a:lnSpc>
              </a:pPr>
              <a:endParaRPr/>
            </a:p>
          </p:txBody>
        </p:sp>
      </p:grpSp>
      <p:sp>
        <p:nvSpPr>
          <p:cNvPr id="11" name="TextBox 11"/>
          <p:cNvSpPr txBox="1"/>
          <p:nvPr/>
        </p:nvSpPr>
        <p:spPr>
          <a:xfrm>
            <a:off x="1905000" y="2781300"/>
            <a:ext cx="13830778" cy="1846659"/>
          </a:xfrm>
          <a:prstGeom prst="rect">
            <a:avLst/>
          </a:prstGeom>
        </p:spPr>
        <p:txBody>
          <a:bodyPr lIns="0" tIns="0" rIns="0" bIns="0" rtlCol="0" anchor="t">
            <a:spAutoFit/>
          </a:bodyPr>
          <a:lstStyle/>
          <a:p>
            <a:pPr algn="ctr"/>
            <a:r>
              <a:rPr lang="pt-BR" sz="4000" b="1" spc="37" dirty="0">
                <a:solidFill>
                  <a:srgbClr val="782422"/>
                </a:solidFill>
                <a:latin typeface="PT Sans Bold"/>
                <a:ea typeface="PT Sans Bold"/>
                <a:cs typeface="PT Sans Bold"/>
                <a:sym typeface="PT Sans Bold"/>
              </a:rPr>
              <a:t>PARA TER ACESSO A ESSA LIÇÃO COMPLETA E TODAS AS LIÇÕES DO 1º TRIMESTRE DE 2026 DE JOVENS, ADQUIRA NOSSO MATERIAL DE APOIO CLICANDO NO LINK ABAIXO:</a:t>
            </a:r>
            <a:endParaRPr lang="en-US" sz="4000" b="1" spc="37" dirty="0">
              <a:solidFill>
                <a:srgbClr val="782422"/>
              </a:solidFill>
              <a:latin typeface="PT Sans Bold"/>
              <a:ea typeface="PT Sans Bold"/>
              <a:cs typeface="PT Sans Bold"/>
              <a:sym typeface="PT Sans Bold"/>
            </a:endParaRPr>
          </a:p>
        </p:txBody>
      </p:sp>
      <p:sp>
        <p:nvSpPr>
          <p:cNvPr id="12" name="TextBox 12"/>
          <p:cNvSpPr txBox="1"/>
          <p:nvPr/>
        </p:nvSpPr>
        <p:spPr>
          <a:xfrm>
            <a:off x="11426087" y="9714809"/>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
        <p:nvSpPr>
          <p:cNvPr id="14" name="CaixaDeTexto 13">
            <a:extLst>
              <a:ext uri="{FF2B5EF4-FFF2-40B4-BE49-F238E27FC236}">
                <a16:creationId xmlns:a16="http://schemas.microsoft.com/office/drawing/2014/main" id="{27425BFA-4215-CD5F-CD7E-40C7869FA7D8}"/>
              </a:ext>
            </a:extLst>
          </p:cNvPr>
          <p:cNvSpPr txBox="1"/>
          <p:nvPr/>
        </p:nvSpPr>
        <p:spPr>
          <a:xfrm>
            <a:off x="2667000" y="5600700"/>
            <a:ext cx="12725400" cy="1400383"/>
          </a:xfrm>
          <a:prstGeom prst="rect">
            <a:avLst/>
          </a:prstGeom>
          <a:noFill/>
        </p:spPr>
        <p:txBody>
          <a:bodyPr wrap="square">
            <a:spAutoFit/>
          </a:bodyPr>
          <a:lstStyle/>
          <a:p>
            <a:pPr algn="ctr">
              <a:spcAft>
                <a:spcPts val="600"/>
              </a:spcAft>
              <a:buNone/>
            </a:pPr>
            <a:r>
              <a:rPr lang="pt-BR" sz="4000" dirty="0">
                <a:solidFill>
                  <a:srgbClr val="0070C0"/>
                </a:solidFill>
                <a:effectLst/>
                <a:latin typeface="PT Sans" panose="020B0503020203020204" pitchFamily="34" charset="0"/>
                <a:ea typeface="Calibri" panose="020F0502020204030204" pitchFamily="34" charset="0"/>
                <a:cs typeface="Arial" panose="020B0604020202020204" pitchFamily="34" charset="0"/>
              </a:rPr>
              <a:t>CENTRO DE ENSINO BÍBLICO ENTENDES TU O QUE LÊS?</a:t>
            </a:r>
            <a:endParaRPr lang="pt-BR" sz="4000" dirty="0">
              <a:effectLst/>
              <a:latin typeface="PT Sans" panose="020B0503020203020204" pitchFamily="34" charset="0"/>
              <a:ea typeface="Calibri" panose="020F0502020204030204" pitchFamily="34" charset="0"/>
              <a:cs typeface="Arial" panose="020B0604020202020204" pitchFamily="34" charset="0"/>
            </a:endParaRPr>
          </a:p>
          <a:p>
            <a:pPr algn="ctr">
              <a:spcAft>
                <a:spcPts val="600"/>
              </a:spcAft>
              <a:buNone/>
            </a:pPr>
            <a:r>
              <a:rPr lang="pt-BR" sz="4000" u="sng" dirty="0">
                <a:effectLst/>
                <a:latin typeface="PT Sans" panose="020B0503020203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https://pastormarioluna.com.br/centrodeensinobiblico</a:t>
            </a:r>
            <a:endParaRPr lang="pt-BR" sz="4000" dirty="0">
              <a:effectLst/>
              <a:latin typeface="PT Sans" panose="020B0503020203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46172" y="0"/>
            <a:ext cx="12626332" cy="10937560"/>
          </a:xfrm>
          <a:custGeom>
            <a:avLst/>
            <a:gdLst/>
            <a:ahLst/>
            <a:cxnLst/>
            <a:rect l="l" t="t" r="r" b="b"/>
            <a:pathLst>
              <a:path w="12626332" h="10937560">
                <a:moveTo>
                  <a:pt x="0" y="0"/>
                </a:moveTo>
                <a:lnTo>
                  <a:pt x="12626332" y="0"/>
                </a:lnTo>
                <a:lnTo>
                  <a:pt x="12626332" y="10937560"/>
                </a:lnTo>
                <a:lnTo>
                  <a:pt x="0" y="10937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6666016" y="-15308"/>
            <a:ext cx="8746597" cy="12002192"/>
          </a:xfrm>
          <a:custGeom>
            <a:avLst/>
            <a:gdLst/>
            <a:ahLst/>
            <a:cxnLst/>
            <a:rect l="l" t="t" r="r" b="b"/>
            <a:pathLst>
              <a:path w="8746597" h="12002192">
                <a:moveTo>
                  <a:pt x="0" y="0"/>
                </a:moveTo>
                <a:lnTo>
                  <a:pt x="8746597" y="0"/>
                </a:lnTo>
                <a:lnTo>
                  <a:pt x="8746597" y="12002191"/>
                </a:lnTo>
                <a:lnTo>
                  <a:pt x="0" y="12002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TextBox 4"/>
          <p:cNvSpPr txBox="1"/>
          <p:nvPr/>
        </p:nvSpPr>
        <p:spPr>
          <a:xfrm>
            <a:off x="2132315" y="462915"/>
            <a:ext cx="8559641" cy="1245871"/>
          </a:xfrm>
          <a:prstGeom prst="rect">
            <a:avLst/>
          </a:prstGeom>
        </p:spPr>
        <p:txBody>
          <a:bodyPr lIns="0" tIns="0" rIns="0" bIns="0" rtlCol="0" anchor="t">
            <a:spAutoFit/>
          </a:bodyPr>
          <a:lstStyle/>
          <a:p>
            <a:pPr marL="0" lvl="0" indent="0" algn="ctr">
              <a:lnSpc>
                <a:spcPts val="9540"/>
              </a:lnSpc>
            </a:pPr>
            <a:r>
              <a:rPr lang="en-US" sz="9000" b="1" spc="-495">
                <a:solidFill>
                  <a:srgbClr val="000000"/>
                </a:solidFill>
                <a:latin typeface="PT Sans Bold"/>
                <a:ea typeface="PT Sans Bold"/>
                <a:cs typeface="PT Sans Bold"/>
                <a:sym typeface="PT Sans Bold"/>
              </a:rPr>
              <a:t>TEXTO PRINCIPAL</a:t>
            </a:r>
          </a:p>
        </p:txBody>
      </p:sp>
      <p:sp>
        <p:nvSpPr>
          <p:cNvPr id="5" name="TextBox 5"/>
          <p:cNvSpPr txBox="1"/>
          <p:nvPr/>
        </p:nvSpPr>
        <p:spPr>
          <a:xfrm>
            <a:off x="2132315" y="1920952"/>
            <a:ext cx="13900904" cy="3429000"/>
          </a:xfrm>
          <a:prstGeom prst="rect">
            <a:avLst/>
          </a:prstGeom>
        </p:spPr>
        <p:txBody>
          <a:bodyPr lIns="0" tIns="0" rIns="0" bIns="0" rtlCol="0" anchor="t">
            <a:spAutoFit/>
          </a:bodyPr>
          <a:lstStyle/>
          <a:p>
            <a:pPr marL="0" lvl="0" indent="0" algn="just">
              <a:lnSpc>
                <a:spcPts val="6840"/>
              </a:lnSpc>
            </a:pPr>
            <a:r>
              <a:rPr lang="en-US" sz="5700">
                <a:solidFill>
                  <a:srgbClr val="000000"/>
                </a:solidFill>
                <a:latin typeface="PT Sans"/>
                <a:ea typeface="PT Sans"/>
                <a:cs typeface="PT Sans"/>
                <a:sym typeface="PT Sans"/>
              </a:rPr>
              <a:t>“E porei inimizade entre ti e a mulher e entre a tua semente e a sua semente; esta te ferirá a cabeça, e tu lhe ferirás o calcanhar.” (Gn 3.15).</a:t>
            </a:r>
          </a:p>
        </p:txBody>
      </p:sp>
      <p:sp>
        <p:nvSpPr>
          <p:cNvPr id="6" name="TextBox 6"/>
          <p:cNvSpPr txBox="1"/>
          <p:nvPr/>
        </p:nvSpPr>
        <p:spPr>
          <a:xfrm>
            <a:off x="7322614" y="4902995"/>
            <a:ext cx="8710605" cy="1245870"/>
          </a:xfrm>
          <a:prstGeom prst="rect">
            <a:avLst/>
          </a:prstGeom>
        </p:spPr>
        <p:txBody>
          <a:bodyPr lIns="0" tIns="0" rIns="0" bIns="0" rtlCol="0" anchor="t">
            <a:spAutoFit/>
          </a:bodyPr>
          <a:lstStyle/>
          <a:p>
            <a:pPr marL="0" lvl="0" indent="0" algn="ctr">
              <a:lnSpc>
                <a:spcPts val="9540"/>
              </a:lnSpc>
            </a:pPr>
            <a:r>
              <a:rPr lang="en-US" sz="9000" b="1" spc="-495">
                <a:solidFill>
                  <a:srgbClr val="000000"/>
                </a:solidFill>
                <a:latin typeface="PT Sans Bold"/>
                <a:ea typeface="PT Sans Bold"/>
                <a:cs typeface="PT Sans Bold"/>
                <a:sym typeface="PT Sans Bold"/>
              </a:rPr>
              <a:t>RESUMO DA LIÇÃO</a:t>
            </a:r>
          </a:p>
        </p:txBody>
      </p:sp>
      <p:sp>
        <p:nvSpPr>
          <p:cNvPr id="7" name="TextBox 7"/>
          <p:cNvSpPr txBox="1"/>
          <p:nvPr/>
        </p:nvSpPr>
        <p:spPr>
          <a:xfrm>
            <a:off x="2132315" y="6202593"/>
            <a:ext cx="13900904" cy="3590925"/>
          </a:xfrm>
          <a:prstGeom prst="rect">
            <a:avLst/>
          </a:prstGeom>
        </p:spPr>
        <p:txBody>
          <a:bodyPr lIns="0" tIns="0" rIns="0" bIns="0" rtlCol="0" anchor="t">
            <a:spAutoFit/>
          </a:bodyPr>
          <a:lstStyle/>
          <a:p>
            <a:pPr marL="0" lvl="0" indent="0" algn="just">
              <a:lnSpc>
                <a:spcPts val="7199"/>
              </a:lnSpc>
            </a:pPr>
            <a:r>
              <a:rPr lang="en-US" sz="5999">
                <a:solidFill>
                  <a:srgbClr val="000000"/>
                </a:solidFill>
                <a:latin typeface="PT Sans"/>
                <a:ea typeface="PT Sans"/>
                <a:cs typeface="PT Sans"/>
                <a:sym typeface="PT Sans"/>
              </a:rPr>
              <a:t>A salvação, na Bíblia, é o livramento de Deus que começa no Antigo Testamento e se cumpre plenamente em Jesus Cristo no Novo Testamento.</a:t>
            </a:r>
          </a:p>
        </p:txBody>
      </p:sp>
      <p:sp>
        <p:nvSpPr>
          <p:cNvPr id="8" name="TextBox 8"/>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281306"/>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1214" y="-1478009"/>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0627413" y="3176091"/>
            <a:ext cx="5378464" cy="1983309"/>
          </a:xfrm>
          <a:custGeom>
            <a:avLst/>
            <a:gdLst/>
            <a:ahLst/>
            <a:cxnLst/>
            <a:rect l="l" t="t" r="r" b="b"/>
            <a:pathLst>
              <a:path w="5378464" h="1983309">
                <a:moveTo>
                  <a:pt x="0" y="0"/>
                </a:moveTo>
                <a:lnTo>
                  <a:pt x="5378464" y="0"/>
                </a:lnTo>
                <a:lnTo>
                  <a:pt x="5378464" y="1983309"/>
                </a:lnTo>
                <a:lnTo>
                  <a:pt x="0" y="1983309"/>
                </a:lnTo>
                <a:lnTo>
                  <a:pt x="0" y="0"/>
                </a:lnTo>
                <a:close/>
              </a:path>
            </a:pathLst>
          </a:custGeom>
          <a:blipFill>
            <a:blip r:embed="rId4"/>
            <a:stretch>
              <a:fillRect/>
            </a:stretch>
          </a:blipFill>
        </p:spPr>
        <p:txBody>
          <a:bodyPr/>
          <a:lstStyle/>
          <a:p>
            <a:endParaRPr lang="pt-BR"/>
          </a:p>
        </p:txBody>
      </p:sp>
      <p:sp>
        <p:nvSpPr>
          <p:cNvPr id="4" name="TextBox 4"/>
          <p:cNvSpPr txBox="1"/>
          <p:nvPr/>
        </p:nvSpPr>
        <p:spPr>
          <a:xfrm>
            <a:off x="3454206" y="3907815"/>
            <a:ext cx="7038309" cy="1137285"/>
          </a:xfrm>
          <a:prstGeom prst="rect">
            <a:avLst/>
          </a:prstGeom>
        </p:spPr>
        <p:txBody>
          <a:bodyPr lIns="0" tIns="0" rIns="0" bIns="0" rtlCol="0" anchor="t">
            <a:spAutoFit/>
          </a:bodyPr>
          <a:lstStyle/>
          <a:p>
            <a:pPr marL="0" lvl="0" indent="0" algn="ctr">
              <a:lnSpc>
                <a:spcPts val="8370"/>
              </a:lnSpc>
            </a:pPr>
            <a:r>
              <a:rPr lang="en-US" sz="9000" b="1" spc="-495">
                <a:solidFill>
                  <a:srgbClr val="000000"/>
                </a:solidFill>
                <a:latin typeface="PT Sans Bold"/>
                <a:ea typeface="PT Sans Bold"/>
                <a:cs typeface="PT Sans Bold"/>
                <a:sym typeface="PT Sans Bold"/>
              </a:rPr>
              <a:t>TEXTO BÍBLICO</a:t>
            </a:r>
          </a:p>
        </p:txBody>
      </p:sp>
      <p:sp>
        <p:nvSpPr>
          <p:cNvPr id="5" name="TextBox 5"/>
          <p:cNvSpPr txBox="1"/>
          <p:nvPr/>
        </p:nvSpPr>
        <p:spPr>
          <a:xfrm>
            <a:off x="3511356" y="5040831"/>
            <a:ext cx="11123795" cy="2503170"/>
          </a:xfrm>
          <a:prstGeom prst="rect">
            <a:avLst/>
          </a:prstGeom>
        </p:spPr>
        <p:txBody>
          <a:bodyPr lIns="0" tIns="0" rIns="0" bIns="0" rtlCol="0" anchor="t">
            <a:spAutoFit/>
          </a:bodyPr>
          <a:lstStyle/>
          <a:p>
            <a:pPr algn="just">
              <a:lnSpc>
                <a:spcPts val="6539"/>
              </a:lnSpc>
            </a:pPr>
            <a:r>
              <a:rPr lang="en-US" sz="5999">
                <a:solidFill>
                  <a:srgbClr val="000000"/>
                </a:solidFill>
                <a:latin typeface="PT Sans"/>
                <a:ea typeface="PT Sans"/>
                <a:cs typeface="PT Sans"/>
                <a:sym typeface="PT Sans"/>
              </a:rPr>
              <a:t>Juízes 2.16,18; </a:t>
            </a:r>
          </a:p>
          <a:p>
            <a:pPr algn="just">
              <a:lnSpc>
                <a:spcPts val="6539"/>
              </a:lnSpc>
            </a:pPr>
            <a:r>
              <a:rPr lang="en-US" sz="5999">
                <a:solidFill>
                  <a:srgbClr val="000000"/>
                </a:solidFill>
                <a:latin typeface="PT Sans"/>
                <a:ea typeface="PT Sans"/>
                <a:cs typeface="PT Sans"/>
                <a:sym typeface="PT Sans"/>
              </a:rPr>
              <a:t>1 Samuel 7.7-10; 17.45,46; 19.5; </a:t>
            </a:r>
          </a:p>
          <a:p>
            <a:pPr algn="just">
              <a:lnSpc>
                <a:spcPts val="6539"/>
              </a:lnSpc>
            </a:pPr>
            <a:r>
              <a:rPr lang="en-US" sz="5999">
                <a:solidFill>
                  <a:srgbClr val="000000"/>
                </a:solidFill>
                <a:latin typeface="PT Sans"/>
                <a:ea typeface="PT Sans"/>
                <a:cs typeface="PT Sans"/>
                <a:sym typeface="PT Sans"/>
              </a:rPr>
              <a:t>João 3.16,17.</a:t>
            </a:r>
          </a:p>
        </p:txBody>
      </p:sp>
      <p:sp>
        <p:nvSpPr>
          <p:cNvPr id="6" name="Freeform 6"/>
          <p:cNvSpPr/>
          <p:nvPr/>
        </p:nvSpPr>
        <p:spPr>
          <a:xfrm>
            <a:off x="16983453" y="0"/>
            <a:ext cx="12626332" cy="10937560"/>
          </a:xfrm>
          <a:custGeom>
            <a:avLst/>
            <a:gdLst/>
            <a:ahLst/>
            <a:cxnLst/>
            <a:rect l="l" t="t" r="r" b="b"/>
            <a:pathLst>
              <a:path w="12626332" h="10937560">
                <a:moveTo>
                  <a:pt x="0" y="0"/>
                </a:moveTo>
                <a:lnTo>
                  <a:pt x="12626333" y="0"/>
                </a:lnTo>
                <a:lnTo>
                  <a:pt x="12626333" y="10937560"/>
                </a:lnTo>
                <a:lnTo>
                  <a:pt x="0" y="109375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7" name="TextBox 7"/>
          <p:cNvSpPr txBox="1"/>
          <p:nvPr/>
        </p:nvSpPr>
        <p:spPr>
          <a:xfrm>
            <a:off x="10795093" y="9812568"/>
            <a:ext cx="6145498" cy="329304"/>
          </a:xfrm>
          <a:prstGeom prst="rect">
            <a:avLst/>
          </a:prstGeom>
        </p:spPr>
        <p:txBody>
          <a:bodyPr lIns="0" tIns="0" rIns="0" bIns="0" rtlCol="0" anchor="t">
            <a:spAutoFit/>
          </a:bodyPr>
          <a:lstStyle/>
          <a:p>
            <a:pPr algn="l">
              <a:lnSpc>
                <a:spcPts val="2540"/>
              </a:lnSpc>
            </a:pPr>
            <a:r>
              <a:rPr lang="en-US" sz="2309" i="1">
                <a:solidFill>
                  <a:srgbClr val="281306"/>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21960" y="-1973738"/>
            <a:ext cx="8935013" cy="12260738"/>
          </a:xfrm>
          <a:custGeom>
            <a:avLst/>
            <a:gdLst/>
            <a:ahLst/>
            <a:cxnLst/>
            <a:rect l="l" t="t" r="r" b="b"/>
            <a:pathLst>
              <a:path w="8935013" h="12260738">
                <a:moveTo>
                  <a:pt x="0" y="0"/>
                </a:moveTo>
                <a:lnTo>
                  <a:pt x="8935013" y="0"/>
                </a:lnTo>
                <a:lnTo>
                  <a:pt x="8935013" y="12260738"/>
                </a:lnTo>
                <a:lnTo>
                  <a:pt x="0" y="122607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6896867" y="0"/>
            <a:ext cx="8935013" cy="12260738"/>
          </a:xfrm>
          <a:custGeom>
            <a:avLst/>
            <a:gdLst/>
            <a:ahLst/>
            <a:cxnLst/>
            <a:rect l="l" t="t" r="r" b="b"/>
            <a:pathLst>
              <a:path w="8935013" h="12260738">
                <a:moveTo>
                  <a:pt x="0" y="0"/>
                </a:moveTo>
                <a:lnTo>
                  <a:pt x="8935013" y="0"/>
                </a:lnTo>
                <a:lnTo>
                  <a:pt x="8935013" y="12260738"/>
                </a:lnTo>
                <a:lnTo>
                  <a:pt x="0" y="12260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TextBox 4"/>
          <p:cNvSpPr txBox="1"/>
          <p:nvPr/>
        </p:nvSpPr>
        <p:spPr>
          <a:xfrm>
            <a:off x="6460944" y="574358"/>
            <a:ext cx="10026113" cy="1137285"/>
          </a:xfrm>
          <a:prstGeom prst="rect">
            <a:avLst/>
          </a:prstGeom>
        </p:spPr>
        <p:txBody>
          <a:bodyPr lIns="0" tIns="0" rIns="0" bIns="0" rtlCol="0" anchor="t">
            <a:spAutoFit/>
          </a:bodyPr>
          <a:lstStyle/>
          <a:p>
            <a:pPr marL="0" lvl="0" indent="0" algn="r">
              <a:lnSpc>
                <a:spcPts val="8370"/>
              </a:lnSpc>
            </a:pPr>
            <a:r>
              <a:rPr lang="en-US" sz="9000" b="1" u="sng" spc="-495">
                <a:solidFill>
                  <a:srgbClr val="000000"/>
                </a:solidFill>
                <a:latin typeface="PT Sans Bold"/>
                <a:ea typeface="PT Sans Bold"/>
                <a:cs typeface="PT Sans Bold"/>
                <a:sym typeface="PT Sans Bold"/>
              </a:rPr>
              <a:t>OBJETIVOS</a:t>
            </a:r>
          </a:p>
        </p:txBody>
      </p:sp>
      <p:grpSp>
        <p:nvGrpSpPr>
          <p:cNvPr id="5" name="Group 5"/>
          <p:cNvGrpSpPr/>
          <p:nvPr/>
        </p:nvGrpSpPr>
        <p:grpSpPr>
          <a:xfrm>
            <a:off x="1654168" y="2416909"/>
            <a:ext cx="1195971" cy="11959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3727">
                <a:alpha val="71765"/>
              </a:srgbClr>
            </a:solidFill>
          </p:spPr>
          <p:txBody>
            <a:bodyPr/>
            <a:lstStyle/>
            <a:p>
              <a:endParaRPr lang="pt-BR"/>
            </a:p>
          </p:txBody>
        </p:sp>
        <p:sp>
          <p:nvSpPr>
            <p:cNvPr id="7" name="TextBox 7"/>
            <p:cNvSpPr txBox="1"/>
            <p:nvPr/>
          </p:nvSpPr>
          <p:spPr>
            <a:xfrm>
              <a:off x="76200" y="28575"/>
              <a:ext cx="660400" cy="708025"/>
            </a:xfrm>
            <a:prstGeom prst="rect">
              <a:avLst/>
            </a:prstGeom>
          </p:spPr>
          <p:txBody>
            <a:bodyPr lIns="33867" tIns="33867" rIns="33867" bIns="33867" rtlCol="0" anchor="ctr"/>
            <a:lstStyle/>
            <a:p>
              <a:pPr algn="ctr">
                <a:lnSpc>
                  <a:spcPts val="2872"/>
                </a:lnSpc>
              </a:pPr>
              <a:endParaRPr/>
            </a:p>
          </p:txBody>
        </p:sp>
      </p:grpSp>
      <p:sp>
        <p:nvSpPr>
          <p:cNvPr id="8" name="TextBox 8"/>
          <p:cNvSpPr txBox="1"/>
          <p:nvPr/>
        </p:nvSpPr>
        <p:spPr>
          <a:xfrm>
            <a:off x="1924136" y="2455730"/>
            <a:ext cx="656034" cy="1058664"/>
          </a:xfrm>
          <a:prstGeom prst="rect">
            <a:avLst/>
          </a:prstGeom>
        </p:spPr>
        <p:txBody>
          <a:bodyPr lIns="0" tIns="0" rIns="0" bIns="0" rtlCol="0" anchor="t">
            <a:spAutoFit/>
          </a:bodyPr>
          <a:lstStyle/>
          <a:p>
            <a:pPr algn="ctr">
              <a:lnSpc>
                <a:spcPts val="8198"/>
              </a:lnSpc>
            </a:pPr>
            <a:r>
              <a:rPr lang="en-US" sz="7591" b="1" spc="265">
                <a:solidFill>
                  <a:srgbClr val="FFFFFF"/>
                </a:solidFill>
                <a:latin typeface="PT Sans Bold"/>
                <a:ea typeface="PT Sans Bold"/>
                <a:cs typeface="PT Sans Bold"/>
                <a:sym typeface="PT Sans Bold"/>
              </a:rPr>
              <a:t>1</a:t>
            </a:r>
          </a:p>
        </p:txBody>
      </p:sp>
      <p:sp>
        <p:nvSpPr>
          <p:cNvPr id="9" name="TextBox 9"/>
          <p:cNvSpPr txBox="1"/>
          <p:nvPr/>
        </p:nvSpPr>
        <p:spPr>
          <a:xfrm>
            <a:off x="3093027" y="2322380"/>
            <a:ext cx="13394030" cy="845820"/>
          </a:xfrm>
          <a:prstGeom prst="rect">
            <a:avLst/>
          </a:prstGeom>
        </p:spPr>
        <p:txBody>
          <a:bodyPr lIns="0" tIns="0" rIns="0" bIns="0" rtlCol="0" anchor="t">
            <a:spAutoFit/>
          </a:bodyPr>
          <a:lstStyle/>
          <a:p>
            <a:pPr algn="just">
              <a:lnSpc>
                <a:spcPts val="6877"/>
              </a:lnSpc>
            </a:pPr>
            <a:r>
              <a:rPr lang="en-US" sz="5249" b="1">
                <a:solidFill>
                  <a:srgbClr val="000000"/>
                </a:solidFill>
                <a:latin typeface="PT Sans Bold"/>
                <a:ea typeface="PT Sans Bold"/>
                <a:cs typeface="PT Sans Bold"/>
                <a:sym typeface="PT Sans Bold"/>
              </a:rPr>
              <a:t>APRESENTAR</a:t>
            </a:r>
            <a:r>
              <a:rPr lang="en-US" sz="5249">
                <a:solidFill>
                  <a:srgbClr val="000000"/>
                </a:solidFill>
                <a:latin typeface="PT Sans"/>
                <a:ea typeface="PT Sans"/>
                <a:cs typeface="PT Sans"/>
                <a:sym typeface="PT Sans"/>
              </a:rPr>
              <a:t> o conceito bíblico de salvação;  </a:t>
            </a:r>
          </a:p>
        </p:txBody>
      </p:sp>
      <p:grpSp>
        <p:nvGrpSpPr>
          <p:cNvPr id="10" name="Group 10"/>
          <p:cNvGrpSpPr/>
          <p:nvPr/>
        </p:nvGrpSpPr>
        <p:grpSpPr>
          <a:xfrm>
            <a:off x="1758327" y="5082957"/>
            <a:ext cx="1195971" cy="11959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3727">
                <a:alpha val="71765"/>
              </a:srgbClr>
            </a:solidFill>
          </p:spPr>
          <p:txBody>
            <a:bodyPr/>
            <a:lstStyle/>
            <a:p>
              <a:endParaRPr lang="pt-BR"/>
            </a:p>
          </p:txBody>
        </p:sp>
        <p:sp>
          <p:nvSpPr>
            <p:cNvPr id="12" name="TextBox 12"/>
            <p:cNvSpPr txBox="1"/>
            <p:nvPr/>
          </p:nvSpPr>
          <p:spPr>
            <a:xfrm>
              <a:off x="76200" y="28575"/>
              <a:ext cx="660400" cy="708025"/>
            </a:xfrm>
            <a:prstGeom prst="rect">
              <a:avLst/>
            </a:prstGeom>
          </p:spPr>
          <p:txBody>
            <a:bodyPr lIns="33867" tIns="33867" rIns="33867" bIns="33867" rtlCol="0" anchor="ctr"/>
            <a:lstStyle/>
            <a:p>
              <a:pPr algn="ctr">
                <a:lnSpc>
                  <a:spcPts val="2872"/>
                </a:lnSpc>
              </a:pPr>
              <a:endParaRPr/>
            </a:p>
          </p:txBody>
        </p:sp>
      </p:grpSp>
      <p:sp>
        <p:nvSpPr>
          <p:cNvPr id="13" name="TextBox 13"/>
          <p:cNvSpPr txBox="1"/>
          <p:nvPr/>
        </p:nvSpPr>
        <p:spPr>
          <a:xfrm>
            <a:off x="2028295" y="5121778"/>
            <a:ext cx="656034" cy="1058664"/>
          </a:xfrm>
          <a:prstGeom prst="rect">
            <a:avLst/>
          </a:prstGeom>
        </p:spPr>
        <p:txBody>
          <a:bodyPr lIns="0" tIns="0" rIns="0" bIns="0" rtlCol="0" anchor="t">
            <a:spAutoFit/>
          </a:bodyPr>
          <a:lstStyle/>
          <a:p>
            <a:pPr algn="ctr">
              <a:lnSpc>
                <a:spcPts val="8198"/>
              </a:lnSpc>
            </a:pPr>
            <a:r>
              <a:rPr lang="en-US" sz="7591" b="1" spc="265">
                <a:solidFill>
                  <a:srgbClr val="FFFFFF"/>
                </a:solidFill>
                <a:latin typeface="PT Sans Bold"/>
                <a:ea typeface="PT Sans Bold"/>
                <a:cs typeface="PT Sans Bold"/>
                <a:sym typeface="PT Sans Bold"/>
              </a:rPr>
              <a:t>2</a:t>
            </a:r>
          </a:p>
        </p:txBody>
      </p:sp>
      <p:sp>
        <p:nvSpPr>
          <p:cNvPr id="14" name="TextBox 14"/>
          <p:cNvSpPr txBox="1"/>
          <p:nvPr/>
        </p:nvSpPr>
        <p:spPr>
          <a:xfrm>
            <a:off x="3278574" y="4827026"/>
            <a:ext cx="13294018" cy="1717358"/>
          </a:xfrm>
          <a:prstGeom prst="rect">
            <a:avLst/>
          </a:prstGeom>
        </p:spPr>
        <p:txBody>
          <a:bodyPr lIns="0" tIns="0" rIns="0" bIns="0" rtlCol="0" anchor="t">
            <a:spAutoFit/>
          </a:bodyPr>
          <a:lstStyle/>
          <a:p>
            <a:pPr algn="just">
              <a:lnSpc>
                <a:spcPts val="6877"/>
              </a:lnSpc>
            </a:pPr>
            <a:r>
              <a:rPr lang="en-US" sz="5249" b="1">
                <a:solidFill>
                  <a:srgbClr val="000000"/>
                </a:solidFill>
                <a:latin typeface="PT Sans Bold"/>
                <a:ea typeface="PT Sans Bold"/>
                <a:cs typeface="PT Sans Bold"/>
                <a:sym typeface="PT Sans Bold"/>
              </a:rPr>
              <a:t>RECONHECER</a:t>
            </a:r>
            <a:r>
              <a:rPr lang="en-US" sz="5249">
                <a:solidFill>
                  <a:srgbClr val="000000"/>
                </a:solidFill>
                <a:latin typeface="PT Sans"/>
                <a:ea typeface="PT Sans"/>
                <a:cs typeface="PT Sans"/>
                <a:sym typeface="PT Sans"/>
              </a:rPr>
              <a:t> que Deus levantou salvadores para o povo de Israel; </a:t>
            </a:r>
          </a:p>
        </p:txBody>
      </p:sp>
      <p:grpSp>
        <p:nvGrpSpPr>
          <p:cNvPr id="15" name="Group 15"/>
          <p:cNvGrpSpPr/>
          <p:nvPr/>
        </p:nvGrpSpPr>
        <p:grpSpPr>
          <a:xfrm>
            <a:off x="1758327" y="7749004"/>
            <a:ext cx="1195971" cy="119597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3727">
                <a:alpha val="71765"/>
              </a:srgbClr>
            </a:solidFill>
          </p:spPr>
          <p:txBody>
            <a:bodyPr/>
            <a:lstStyle/>
            <a:p>
              <a:endParaRPr lang="pt-BR"/>
            </a:p>
          </p:txBody>
        </p:sp>
        <p:sp>
          <p:nvSpPr>
            <p:cNvPr id="17" name="TextBox 17"/>
            <p:cNvSpPr txBox="1"/>
            <p:nvPr/>
          </p:nvSpPr>
          <p:spPr>
            <a:xfrm>
              <a:off x="76200" y="28575"/>
              <a:ext cx="660400" cy="708025"/>
            </a:xfrm>
            <a:prstGeom prst="rect">
              <a:avLst/>
            </a:prstGeom>
          </p:spPr>
          <p:txBody>
            <a:bodyPr lIns="33867" tIns="33867" rIns="33867" bIns="33867" rtlCol="0" anchor="ctr"/>
            <a:lstStyle/>
            <a:p>
              <a:pPr algn="ctr">
                <a:lnSpc>
                  <a:spcPts val="2872"/>
                </a:lnSpc>
              </a:pPr>
              <a:endParaRPr/>
            </a:p>
          </p:txBody>
        </p:sp>
      </p:grpSp>
      <p:sp>
        <p:nvSpPr>
          <p:cNvPr id="18" name="TextBox 18"/>
          <p:cNvSpPr txBox="1"/>
          <p:nvPr/>
        </p:nvSpPr>
        <p:spPr>
          <a:xfrm>
            <a:off x="2028295" y="7787825"/>
            <a:ext cx="656034" cy="1058664"/>
          </a:xfrm>
          <a:prstGeom prst="rect">
            <a:avLst/>
          </a:prstGeom>
        </p:spPr>
        <p:txBody>
          <a:bodyPr lIns="0" tIns="0" rIns="0" bIns="0" rtlCol="0" anchor="t">
            <a:spAutoFit/>
          </a:bodyPr>
          <a:lstStyle/>
          <a:p>
            <a:pPr algn="ctr">
              <a:lnSpc>
                <a:spcPts val="8198"/>
              </a:lnSpc>
            </a:pPr>
            <a:r>
              <a:rPr lang="en-US" sz="7591" b="1" spc="265">
                <a:solidFill>
                  <a:srgbClr val="FFFFFF"/>
                </a:solidFill>
                <a:latin typeface="PT Sans Bold"/>
                <a:ea typeface="PT Sans Bold"/>
                <a:cs typeface="PT Sans Bold"/>
                <a:sym typeface="PT Sans Bold"/>
              </a:rPr>
              <a:t>3</a:t>
            </a:r>
          </a:p>
        </p:txBody>
      </p:sp>
      <p:sp>
        <p:nvSpPr>
          <p:cNvPr id="19" name="TextBox 19"/>
          <p:cNvSpPr txBox="1"/>
          <p:nvPr/>
        </p:nvSpPr>
        <p:spPr>
          <a:xfrm>
            <a:off x="3297198" y="7540942"/>
            <a:ext cx="13294018" cy="1717358"/>
          </a:xfrm>
          <a:prstGeom prst="rect">
            <a:avLst/>
          </a:prstGeom>
        </p:spPr>
        <p:txBody>
          <a:bodyPr lIns="0" tIns="0" rIns="0" bIns="0" rtlCol="0" anchor="t">
            <a:spAutoFit/>
          </a:bodyPr>
          <a:lstStyle/>
          <a:p>
            <a:pPr algn="just">
              <a:lnSpc>
                <a:spcPts val="6877"/>
              </a:lnSpc>
            </a:pPr>
            <a:r>
              <a:rPr lang="en-US" sz="5249" b="1">
                <a:solidFill>
                  <a:srgbClr val="000000"/>
                </a:solidFill>
                <a:latin typeface="PT Sans Bold"/>
                <a:ea typeface="PT Sans Bold"/>
                <a:cs typeface="PT Sans Bold"/>
                <a:sym typeface="PT Sans Bold"/>
              </a:rPr>
              <a:t>COMPREENDER </a:t>
            </a:r>
            <a:r>
              <a:rPr lang="en-US" sz="5249">
                <a:solidFill>
                  <a:srgbClr val="000000"/>
                </a:solidFill>
                <a:latin typeface="PT Sans"/>
                <a:ea typeface="PT Sans"/>
                <a:cs typeface="PT Sans"/>
                <a:sym typeface="PT Sans"/>
              </a:rPr>
              <a:t>o sentido pleno da salvação em Cristo.</a:t>
            </a:r>
          </a:p>
        </p:txBody>
      </p:sp>
      <p:sp>
        <p:nvSpPr>
          <p:cNvPr id="20" name="TextBox 20"/>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281306"/>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46174A7-7AD3-0A15-D57A-B3CDB9DC4594}"/>
              </a:ext>
            </a:extLst>
          </p:cNvPr>
          <p:cNvSpPr/>
          <p:nvPr/>
        </p:nvSpPr>
        <p:spPr>
          <a:xfrm>
            <a:off x="1295400" y="342900"/>
            <a:ext cx="6248400" cy="1676400"/>
          </a:xfrm>
          <a:prstGeom prst="rect">
            <a:avLst/>
          </a:prstGeom>
          <a:solidFill>
            <a:srgbClr val="7F7E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extBox 2"/>
          <p:cNvSpPr txBox="1"/>
          <p:nvPr/>
        </p:nvSpPr>
        <p:spPr>
          <a:xfrm>
            <a:off x="1028700" y="2777227"/>
            <a:ext cx="15293947" cy="5391150"/>
          </a:xfrm>
          <a:prstGeom prst="rect">
            <a:avLst/>
          </a:prstGeom>
        </p:spPr>
        <p:txBody>
          <a:bodyPr lIns="0" tIns="0" rIns="0" bIns="0" rtlCol="0" anchor="t">
            <a:spAutoFit/>
          </a:bodyPr>
          <a:lstStyle/>
          <a:p>
            <a:pPr marL="0" lvl="0" indent="0" algn="just">
              <a:lnSpc>
                <a:spcPts val="7199"/>
              </a:lnSpc>
            </a:pPr>
            <a:r>
              <a:rPr lang="en-US" sz="5999" dirty="0">
                <a:solidFill>
                  <a:srgbClr val="0070C0"/>
                </a:solidFill>
                <a:latin typeface="PT Sans"/>
                <a:ea typeface="PT Sans"/>
                <a:cs typeface="PT Sans"/>
                <a:sym typeface="PT Sans"/>
              </a:rPr>
              <a:t>Jovens, </a:t>
            </a:r>
            <a:r>
              <a:rPr lang="en-US" sz="5999" dirty="0" err="1">
                <a:solidFill>
                  <a:srgbClr val="0070C0"/>
                </a:solidFill>
                <a:latin typeface="PT Sans"/>
                <a:ea typeface="PT Sans"/>
                <a:cs typeface="PT Sans"/>
                <a:sym typeface="PT Sans"/>
              </a:rPr>
              <a:t>já</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pararam</a:t>
            </a:r>
            <a:r>
              <a:rPr lang="en-US" sz="5999" dirty="0">
                <a:solidFill>
                  <a:srgbClr val="0070C0"/>
                </a:solidFill>
                <a:latin typeface="PT Sans"/>
                <a:ea typeface="PT Sans"/>
                <a:cs typeface="PT Sans"/>
                <a:sym typeface="PT Sans"/>
              </a:rPr>
              <a:t> para </a:t>
            </a:r>
            <a:r>
              <a:rPr lang="en-US" sz="5999" dirty="0" err="1">
                <a:solidFill>
                  <a:srgbClr val="0070C0"/>
                </a:solidFill>
                <a:latin typeface="PT Sans"/>
                <a:ea typeface="PT Sans"/>
                <a:cs typeface="PT Sans"/>
                <a:sym typeface="PT Sans"/>
              </a:rPr>
              <a:t>pensar</a:t>
            </a:r>
            <a:r>
              <a:rPr lang="en-US" sz="5999" dirty="0">
                <a:solidFill>
                  <a:srgbClr val="0070C0"/>
                </a:solidFill>
                <a:latin typeface="PT Sans"/>
                <a:ea typeface="PT Sans"/>
                <a:cs typeface="PT Sans"/>
                <a:sym typeface="PT Sans"/>
              </a:rPr>
              <a:t>: ser salvo é </a:t>
            </a:r>
            <a:r>
              <a:rPr lang="en-US" sz="5999" dirty="0" err="1">
                <a:solidFill>
                  <a:srgbClr val="0070C0"/>
                </a:solidFill>
                <a:latin typeface="PT Sans"/>
                <a:ea typeface="PT Sans"/>
                <a:cs typeface="PT Sans"/>
                <a:sym typeface="PT Sans"/>
              </a:rPr>
              <a:t>só</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levantar</a:t>
            </a:r>
            <a:r>
              <a:rPr lang="en-US" sz="5999" dirty="0">
                <a:solidFill>
                  <a:srgbClr val="0070C0"/>
                </a:solidFill>
                <a:latin typeface="PT Sans"/>
                <a:ea typeface="PT Sans"/>
                <a:cs typeface="PT Sans"/>
                <a:sym typeface="PT Sans"/>
              </a:rPr>
              <a:t> a </a:t>
            </a:r>
            <a:r>
              <a:rPr lang="en-US" sz="5999" dirty="0" err="1">
                <a:solidFill>
                  <a:srgbClr val="0070C0"/>
                </a:solidFill>
                <a:latin typeface="PT Sans"/>
                <a:ea typeface="PT Sans"/>
                <a:cs typeface="PT Sans"/>
                <a:sym typeface="PT Sans"/>
              </a:rPr>
              <a:t>mão</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em</a:t>
            </a:r>
            <a:r>
              <a:rPr lang="en-US" sz="5999" dirty="0">
                <a:solidFill>
                  <a:srgbClr val="0070C0"/>
                </a:solidFill>
                <a:latin typeface="PT Sans"/>
                <a:ea typeface="PT Sans"/>
                <a:cs typeface="PT Sans"/>
                <a:sym typeface="PT Sans"/>
              </a:rPr>
              <a:t> um </a:t>
            </a:r>
            <a:r>
              <a:rPr lang="en-US" sz="5999" dirty="0" err="1">
                <a:solidFill>
                  <a:srgbClr val="0070C0"/>
                </a:solidFill>
                <a:latin typeface="PT Sans"/>
                <a:ea typeface="PT Sans"/>
                <a:cs typeface="PT Sans"/>
                <a:sym typeface="PT Sans"/>
              </a:rPr>
              <a:t>culto</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Muitos</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jovens</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dizem</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eu</a:t>
            </a:r>
            <a:r>
              <a:rPr lang="en-US" sz="5999" dirty="0">
                <a:solidFill>
                  <a:srgbClr val="0070C0"/>
                </a:solidFill>
                <a:latin typeface="PT Sans"/>
                <a:ea typeface="PT Sans"/>
                <a:cs typeface="PT Sans"/>
                <a:sym typeface="PT Sans"/>
              </a:rPr>
              <a:t> sou salvo”, mas </a:t>
            </a:r>
            <a:r>
              <a:rPr lang="en-US" sz="5999" dirty="0" err="1">
                <a:solidFill>
                  <a:srgbClr val="0070C0"/>
                </a:solidFill>
                <a:latin typeface="PT Sans"/>
                <a:ea typeface="PT Sans"/>
                <a:cs typeface="PT Sans"/>
                <a:sym typeface="PT Sans"/>
              </a:rPr>
              <a:t>poucos</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conseguem</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explicar</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biblicamente</a:t>
            </a:r>
            <a:r>
              <a:rPr lang="en-US" sz="5999" dirty="0">
                <a:solidFill>
                  <a:srgbClr val="0070C0"/>
                </a:solidFill>
                <a:latin typeface="PT Sans"/>
                <a:ea typeface="PT Sans"/>
                <a:cs typeface="PT Sans"/>
                <a:sym typeface="PT Sans"/>
              </a:rPr>
              <a:t> o </a:t>
            </a:r>
            <a:r>
              <a:rPr lang="en-US" sz="5999" dirty="0" err="1">
                <a:solidFill>
                  <a:srgbClr val="0070C0"/>
                </a:solidFill>
                <a:latin typeface="PT Sans"/>
                <a:ea typeface="PT Sans"/>
                <a:cs typeface="PT Sans"/>
                <a:sym typeface="PT Sans"/>
              </a:rPr>
              <a:t>que</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isso</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realmente</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significa</a:t>
            </a:r>
            <a:r>
              <a:rPr lang="en-US" sz="5999" dirty="0">
                <a:solidFill>
                  <a:srgbClr val="0070C0"/>
                </a:solidFill>
                <a:latin typeface="PT Sans"/>
                <a:ea typeface="PT Sans"/>
                <a:cs typeface="PT Sans"/>
                <a:sym typeface="PT Sans"/>
              </a:rPr>
              <a:t>. A </a:t>
            </a:r>
            <a:r>
              <a:rPr lang="en-US" sz="5999" dirty="0" err="1">
                <a:solidFill>
                  <a:srgbClr val="0070C0"/>
                </a:solidFill>
                <a:latin typeface="PT Sans"/>
                <a:ea typeface="PT Sans"/>
                <a:cs typeface="PT Sans"/>
                <a:sym typeface="PT Sans"/>
              </a:rPr>
              <a:t>salvação</a:t>
            </a:r>
            <a:r>
              <a:rPr lang="en-US" sz="5999" dirty="0">
                <a:solidFill>
                  <a:srgbClr val="0070C0"/>
                </a:solidFill>
                <a:latin typeface="PT Sans"/>
                <a:ea typeface="PT Sans"/>
                <a:cs typeface="PT Sans"/>
                <a:sym typeface="PT Sans"/>
              </a:rPr>
              <a:t> é </a:t>
            </a:r>
            <a:r>
              <a:rPr lang="en-US" sz="5999" dirty="0" err="1">
                <a:solidFill>
                  <a:srgbClr val="0070C0"/>
                </a:solidFill>
                <a:latin typeface="PT Sans"/>
                <a:ea typeface="PT Sans"/>
                <a:cs typeface="PT Sans"/>
                <a:sym typeface="PT Sans"/>
              </a:rPr>
              <a:t>apenas</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ir</a:t>
            </a:r>
            <a:r>
              <a:rPr lang="en-US" sz="5999" dirty="0">
                <a:solidFill>
                  <a:srgbClr val="0070C0"/>
                </a:solidFill>
                <a:latin typeface="PT Sans"/>
                <a:ea typeface="PT Sans"/>
                <a:cs typeface="PT Sans"/>
                <a:sym typeface="PT Sans"/>
              </a:rPr>
              <a:t> para o </a:t>
            </a:r>
            <a:r>
              <a:rPr lang="en-US" sz="5999" dirty="0" err="1">
                <a:solidFill>
                  <a:srgbClr val="0070C0"/>
                </a:solidFill>
                <a:latin typeface="PT Sans"/>
                <a:ea typeface="PT Sans"/>
                <a:cs typeface="PT Sans"/>
                <a:sym typeface="PT Sans"/>
              </a:rPr>
              <a:t>céu</a:t>
            </a:r>
            <a:r>
              <a:rPr lang="en-US" sz="5999" dirty="0">
                <a:solidFill>
                  <a:srgbClr val="0070C0"/>
                </a:solidFill>
                <a:latin typeface="PT Sans"/>
                <a:ea typeface="PT Sans"/>
                <a:cs typeface="PT Sans"/>
                <a:sym typeface="PT Sans"/>
              </a:rPr>
              <a:t>? Ou </a:t>
            </a:r>
            <a:r>
              <a:rPr lang="en-US" sz="5999" dirty="0" err="1">
                <a:solidFill>
                  <a:srgbClr val="0070C0"/>
                </a:solidFill>
                <a:latin typeface="PT Sans"/>
                <a:ea typeface="PT Sans"/>
                <a:cs typeface="PT Sans"/>
                <a:sym typeface="PT Sans"/>
              </a:rPr>
              <a:t>envolve</a:t>
            </a:r>
            <a:r>
              <a:rPr lang="en-US" sz="5999" dirty="0">
                <a:solidFill>
                  <a:srgbClr val="0070C0"/>
                </a:solidFill>
                <a:latin typeface="PT Sans"/>
                <a:ea typeface="PT Sans"/>
                <a:cs typeface="PT Sans"/>
                <a:sym typeface="PT Sans"/>
              </a:rPr>
              <a:t> algo </a:t>
            </a:r>
            <a:r>
              <a:rPr lang="en-US" sz="5999" dirty="0" err="1">
                <a:solidFill>
                  <a:srgbClr val="0070C0"/>
                </a:solidFill>
                <a:latin typeface="PT Sans"/>
                <a:ea typeface="PT Sans"/>
                <a:cs typeface="PT Sans"/>
                <a:sym typeface="PT Sans"/>
              </a:rPr>
              <a:t>que</a:t>
            </a:r>
            <a:r>
              <a:rPr lang="en-US" sz="5999" dirty="0">
                <a:solidFill>
                  <a:srgbClr val="0070C0"/>
                </a:solidFill>
                <a:latin typeface="PT Sans"/>
                <a:ea typeface="PT Sans"/>
                <a:cs typeface="PT Sans"/>
                <a:sym typeface="PT Sans"/>
              </a:rPr>
              <a:t> </a:t>
            </a:r>
            <a:r>
              <a:rPr lang="en-US" sz="5999" dirty="0" err="1">
                <a:solidFill>
                  <a:srgbClr val="0070C0"/>
                </a:solidFill>
                <a:latin typeface="PT Sans"/>
                <a:ea typeface="PT Sans"/>
                <a:cs typeface="PT Sans"/>
                <a:sym typeface="PT Sans"/>
              </a:rPr>
              <a:t>começa</a:t>
            </a:r>
            <a:r>
              <a:rPr lang="en-US" sz="5999" dirty="0">
                <a:solidFill>
                  <a:srgbClr val="0070C0"/>
                </a:solidFill>
                <a:latin typeface="PT Sans"/>
                <a:ea typeface="PT Sans"/>
                <a:cs typeface="PT Sans"/>
                <a:sym typeface="PT Sans"/>
              </a:rPr>
              <a:t> agora? </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281306"/>
                </a:solidFill>
                <a:latin typeface="PT Sans Italics"/>
                <a:ea typeface="PT Sans Italics"/>
                <a:cs typeface="PT Sans Italics"/>
                <a:sym typeface="PT Sans Italics"/>
              </a:rPr>
              <a:t>EBD COMENTADA ONLINE - PASTOR MÁRIO LUNA</a:t>
            </a:r>
          </a:p>
        </p:txBody>
      </p:sp>
      <p:sp>
        <p:nvSpPr>
          <p:cNvPr id="5" name="TextBox 5"/>
          <p:cNvSpPr txBox="1"/>
          <p:nvPr/>
        </p:nvSpPr>
        <p:spPr>
          <a:xfrm>
            <a:off x="1084682" y="706947"/>
            <a:ext cx="6540316" cy="1137285"/>
          </a:xfrm>
          <a:prstGeom prst="rect">
            <a:avLst/>
          </a:prstGeom>
        </p:spPr>
        <p:txBody>
          <a:bodyPr lIns="0" tIns="0" rIns="0" bIns="0" rtlCol="0" anchor="t">
            <a:spAutoFit/>
          </a:bodyPr>
          <a:lstStyle/>
          <a:p>
            <a:pPr marL="0" lvl="0" indent="0" algn="ctr">
              <a:lnSpc>
                <a:spcPts val="8370"/>
              </a:lnSpc>
            </a:pPr>
            <a:r>
              <a:rPr lang="en-US" sz="9000" b="1" spc="-495" dirty="0">
                <a:solidFill>
                  <a:schemeClr val="bg1"/>
                </a:solidFill>
                <a:latin typeface="PT Sans Bold"/>
                <a:ea typeface="PT Sans Bold"/>
                <a:cs typeface="PT Sans Bold"/>
                <a:sym typeface="PT Sans Bold"/>
              </a:rPr>
              <a:t>INTRODUÇÃO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71698"/>
            <a:ext cx="15293947" cy="5391150"/>
          </a:xfrm>
          <a:prstGeom prst="rect">
            <a:avLst/>
          </a:prstGeom>
        </p:spPr>
        <p:txBody>
          <a:bodyPr lIns="0" tIns="0" rIns="0" bIns="0" rtlCol="0" anchor="t">
            <a:spAutoFit/>
          </a:bodyPr>
          <a:lstStyle/>
          <a:p>
            <a:pPr marL="0" lvl="0" indent="0" algn="just">
              <a:lnSpc>
                <a:spcPts val="7199"/>
              </a:lnSpc>
            </a:pPr>
            <a:r>
              <a:rPr lang="en-US" sz="5999">
                <a:solidFill>
                  <a:srgbClr val="0070C0"/>
                </a:solidFill>
                <a:latin typeface="PT Sans"/>
                <a:ea typeface="PT Sans"/>
                <a:cs typeface="PT Sans"/>
                <a:sym typeface="PT Sans"/>
              </a:rPr>
              <a:t>Nesta lição, vamos descobrir que a salvação atravessa toda a Bíblia, começa com livramentos no Antigo Testamento e alcança seu sentido completo em Jesus Cristo, transformando nossa vida presente e nosso futuro eterno.</a:t>
            </a:r>
          </a:p>
        </p:txBody>
      </p:sp>
      <p:sp>
        <p:nvSpPr>
          <p:cNvPr id="3" name="Freeform 3"/>
          <p:cNvSpPr/>
          <p:nvPr/>
        </p:nvSpPr>
        <p:spPr>
          <a:xfrm>
            <a:off x="16949173"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4" name="TextBox 4"/>
          <p:cNvSpPr txBox="1"/>
          <p:nvPr/>
        </p:nvSpPr>
        <p:spPr>
          <a:xfrm>
            <a:off x="11426087" y="9812568"/>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735" t="-71490" r="-26478" b="-97334"/>
            </a:stretch>
          </a:blipFill>
        </p:spPr>
        <p:txBody>
          <a:bodyPr/>
          <a:lstStyle/>
          <a:p>
            <a:endParaRPr lang="pt-BR"/>
          </a:p>
        </p:txBody>
      </p:sp>
      <p:grpSp>
        <p:nvGrpSpPr>
          <p:cNvPr id="3" name="Group 3"/>
          <p:cNvGrpSpPr/>
          <p:nvPr/>
        </p:nvGrpSpPr>
        <p:grpSpPr>
          <a:xfrm>
            <a:off x="-352399" y="8257617"/>
            <a:ext cx="16440696" cy="1049677"/>
            <a:chOff x="0" y="0"/>
            <a:chExt cx="4330060" cy="276458"/>
          </a:xfrm>
        </p:grpSpPr>
        <p:sp>
          <p:nvSpPr>
            <p:cNvPr id="4" name="Freeform 4"/>
            <p:cNvSpPr/>
            <p:nvPr/>
          </p:nvSpPr>
          <p:spPr>
            <a:xfrm>
              <a:off x="0" y="0"/>
              <a:ext cx="4330060" cy="276458"/>
            </a:xfrm>
            <a:custGeom>
              <a:avLst/>
              <a:gdLst/>
              <a:ahLst/>
              <a:cxnLst/>
              <a:rect l="l" t="t" r="r" b="b"/>
              <a:pathLst>
                <a:path w="4330060" h="276458">
                  <a:moveTo>
                    <a:pt x="24016" y="0"/>
                  </a:moveTo>
                  <a:lnTo>
                    <a:pt x="4306044" y="0"/>
                  </a:lnTo>
                  <a:cubicBezTo>
                    <a:pt x="4319307" y="0"/>
                    <a:pt x="4330060" y="10752"/>
                    <a:pt x="4330060" y="24016"/>
                  </a:cubicBezTo>
                  <a:lnTo>
                    <a:pt x="4330060" y="252442"/>
                  </a:lnTo>
                  <a:cubicBezTo>
                    <a:pt x="4330060" y="258812"/>
                    <a:pt x="4327530" y="264920"/>
                    <a:pt x="4323026" y="269424"/>
                  </a:cubicBezTo>
                  <a:cubicBezTo>
                    <a:pt x="4318522" y="273928"/>
                    <a:pt x="4312413" y="276458"/>
                    <a:pt x="4306044" y="276458"/>
                  </a:cubicBezTo>
                  <a:lnTo>
                    <a:pt x="24016" y="276458"/>
                  </a:lnTo>
                  <a:cubicBezTo>
                    <a:pt x="17646" y="276458"/>
                    <a:pt x="11538" y="273928"/>
                    <a:pt x="7034" y="269424"/>
                  </a:cubicBezTo>
                  <a:cubicBezTo>
                    <a:pt x="2530" y="264920"/>
                    <a:pt x="0" y="258812"/>
                    <a:pt x="0" y="252442"/>
                  </a:cubicBezTo>
                  <a:lnTo>
                    <a:pt x="0" y="24016"/>
                  </a:lnTo>
                  <a:cubicBezTo>
                    <a:pt x="0" y="17646"/>
                    <a:pt x="2530" y="11538"/>
                    <a:pt x="7034" y="7034"/>
                  </a:cubicBezTo>
                  <a:cubicBezTo>
                    <a:pt x="11538" y="2530"/>
                    <a:pt x="17646" y="0"/>
                    <a:pt x="24016" y="0"/>
                  </a:cubicBezTo>
                  <a:close/>
                </a:path>
              </a:pathLst>
            </a:custGeom>
            <a:solidFill>
              <a:srgbClr val="782422">
                <a:alpha val="60000"/>
              </a:srgbClr>
            </a:solidFill>
          </p:spPr>
          <p:txBody>
            <a:bodyPr/>
            <a:lstStyle/>
            <a:p>
              <a:endParaRPr lang="pt-BR"/>
            </a:p>
          </p:txBody>
        </p:sp>
        <p:sp>
          <p:nvSpPr>
            <p:cNvPr id="5" name="TextBox 5"/>
            <p:cNvSpPr txBox="1"/>
            <p:nvPr/>
          </p:nvSpPr>
          <p:spPr>
            <a:xfrm>
              <a:off x="0" y="28575"/>
              <a:ext cx="4330060" cy="247883"/>
            </a:xfrm>
            <a:prstGeom prst="rect">
              <a:avLst/>
            </a:prstGeom>
          </p:spPr>
          <p:txBody>
            <a:bodyPr lIns="50800" tIns="50800" rIns="50800" bIns="50800" rtlCol="0" anchor="ctr"/>
            <a:lstStyle/>
            <a:p>
              <a:pPr algn="ctr">
                <a:lnSpc>
                  <a:spcPts val="2882"/>
                </a:lnSpc>
              </a:pPr>
              <a:endParaRPr/>
            </a:p>
          </p:txBody>
        </p:sp>
      </p:grpSp>
      <p:sp>
        <p:nvSpPr>
          <p:cNvPr id="6" name="TextBox 6"/>
          <p:cNvSpPr txBox="1"/>
          <p:nvPr/>
        </p:nvSpPr>
        <p:spPr>
          <a:xfrm>
            <a:off x="1100138" y="8286750"/>
            <a:ext cx="14253140" cy="971550"/>
          </a:xfrm>
          <a:prstGeom prst="rect">
            <a:avLst/>
          </a:prstGeom>
        </p:spPr>
        <p:txBody>
          <a:bodyPr lIns="0" tIns="0" rIns="0" bIns="0" rtlCol="0" anchor="t">
            <a:spAutoFit/>
          </a:bodyPr>
          <a:lstStyle/>
          <a:p>
            <a:pPr algn="l">
              <a:lnSpc>
                <a:spcPts val="7425"/>
              </a:lnSpc>
            </a:pPr>
            <a:r>
              <a:rPr lang="en-US" sz="6750" b="1">
                <a:solidFill>
                  <a:srgbClr val="FFFFFF"/>
                </a:solidFill>
                <a:latin typeface="PT Sans Bold"/>
                <a:ea typeface="PT Sans Bold"/>
                <a:cs typeface="PT Sans Bold"/>
                <a:sym typeface="PT Sans Bold"/>
              </a:rPr>
              <a:t>I. O CONCEITO BÍBLICO DE SALVAÇÃO</a:t>
            </a:r>
          </a:p>
        </p:txBody>
      </p:sp>
      <p:sp>
        <p:nvSpPr>
          <p:cNvPr id="7" name="TextBox 7"/>
          <p:cNvSpPr txBox="1"/>
          <p:nvPr/>
        </p:nvSpPr>
        <p:spPr>
          <a:xfrm>
            <a:off x="1028700" y="526794"/>
            <a:ext cx="4547448" cy="501906"/>
          </a:xfrm>
          <a:prstGeom prst="rect">
            <a:avLst/>
          </a:prstGeom>
        </p:spPr>
        <p:txBody>
          <a:bodyPr lIns="0" tIns="0" rIns="0" bIns="0" rtlCol="0" anchor="t">
            <a:spAutoFit/>
          </a:bodyPr>
          <a:lstStyle/>
          <a:p>
            <a:pPr algn="l">
              <a:lnSpc>
                <a:spcPts val="3872"/>
              </a:lnSpc>
            </a:pPr>
            <a:r>
              <a:rPr lang="en-US" sz="3520" b="1">
                <a:solidFill>
                  <a:srgbClr val="FFFFFF"/>
                </a:solidFill>
                <a:latin typeface="PT Sans Bold"/>
                <a:ea typeface="PT Sans Bold"/>
                <a:cs typeface="PT Sans Bold"/>
                <a:sym typeface="PT Sans Bold"/>
              </a:rPr>
              <a:t>IMAGEM ILUSTRATIVA</a:t>
            </a:r>
          </a:p>
        </p:txBody>
      </p:sp>
      <p:sp>
        <p:nvSpPr>
          <p:cNvPr id="8" name="TextBox 8"/>
          <p:cNvSpPr txBox="1"/>
          <p:nvPr/>
        </p:nvSpPr>
        <p:spPr>
          <a:xfrm>
            <a:off x="11426087" y="9814918"/>
            <a:ext cx="6145498" cy="324605"/>
          </a:xfrm>
          <a:prstGeom prst="rect">
            <a:avLst/>
          </a:prstGeom>
        </p:spPr>
        <p:txBody>
          <a:bodyPr lIns="0" tIns="0" rIns="0" bIns="0" rtlCol="0" anchor="t">
            <a:spAutoFit/>
          </a:bodyPr>
          <a:lstStyle/>
          <a:p>
            <a:pPr algn="l">
              <a:lnSpc>
                <a:spcPts val="2540"/>
              </a:lnSpc>
            </a:pPr>
            <a:r>
              <a:rPr lang="en-US" sz="2309" b="1" i="1">
                <a:solidFill>
                  <a:srgbClr val="FFFFFF"/>
                </a:solidFill>
                <a:latin typeface="PT Sans Bold Italics"/>
                <a:ea typeface="PT Sans Bold Italics"/>
                <a:cs typeface="PT Sans Bold Italics"/>
                <a:sym typeface="PT Sans Bold Italics"/>
              </a:rPr>
              <a:t>EBD COMENTADA ONLINE - PASTOR MÁRIO LUNA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96092" y="0"/>
            <a:ext cx="8746597" cy="12002192"/>
          </a:xfrm>
          <a:custGeom>
            <a:avLst/>
            <a:gdLst/>
            <a:ahLst/>
            <a:cxnLst/>
            <a:rect l="l" t="t" r="r" b="b"/>
            <a:pathLst>
              <a:path w="8746597" h="12002192">
                <a:moveTo>
                  <a:pt x="0" y="0"/>
                </a:moveTo>
                <a:lnTo>
                  <a:pt x="8746597" y="0"/>
                </a:lnTo>
                <a:lnTo>
                  <a:pt x="8746597" y="12002192"/>
                </a:lnTo>
                <a:lnTo>
                  <a:pt x="0" y="12002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1246172" y="0"/>
            <a:ext cx="12626332" cy="10937560"/>
          </a:xfrm>
          <a:custGeom>
            <a:avLst/>
            <a:gdLst/>
            <a:ahLst/>
            <a:cxnLst/>
            <a:rect l="l" t="t" r="r" b="b"/>
            <a:pathLst>
              <a:path w="12626332" h="10937560">
                <a:moveTo>
                  <a:pt x="0" y="0"/>
                </a:moveTo>
                <a:lnTo>
                  <a:pt x="12626332" y="0"/>
                </a:lnTo>
                <a:lnTo>
                  <a:pt x="12626332" y="10937560"/>
                </a:lnTo>
                <a:lnTo>
                  <a:pt x="0" y="10937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nvGrpSpPr>
          <p:cNvPr id="4" name="Group 4"/>
          <p:cNvGrpSpPr/>
          <p:nvPr/>
        </p:nvGrpSpPr>
        <p:grpSpPr>
          <a:xfrm rot="5400000">
            <a:off x="8725126" y="711628"/>
            <a:ext cx="887845" cy="19638540"/>
            <a:chOff x="0" y="0"/>
            <a:chExt cx="280317" cy="6200412"/>
          </a:xfrm>
        </p:grpSpPr>
        <p:sp>
          <p:nvSpPr>
            <p:cNvPr id="5" name="Freeform 5"/>
            <p:cNvSpPr/>
            <p:nvPr/>
          </p:nvSpPr>
          <p:spPr>
            <a:xfrm>
              <a:off x="0" y="0"/>
              <a:ext cx="280317" cy="6200412"/>
            </a:xfrm>
            <a:custGeom>
              <a:avLst/>
              <a:gdLst/>
              <a:ahLst/>
              <a:cxnLst/>
              <a:rect l="l" t="t" r="r" b="b"/>
              <a:pathLst>
                <a:path w="280317" h="6200412">
                  <a:moveTo>
                    <a:pt x="0" y="0"/>
                  </a:moveTo>
                  <a:lnTo>
                    <a:pt x="280317" y="0"/>
                  </a:lnTo>
                  <a:lnTo>
                    <a:pt x="280317" y="6200412"/>
                  </a:lnTo>
                  <a:lnTo>
                    <a:pt x="0" y="6200412"/>
                  </a:lnTo>
                  <a:close/>
                </a:path>
              </a:pathLst>
            </a:custGeom>
            <a:solidFill>
              <a:srgbClr val="371A0C"/>
            </a:solidFill>
            <a:ln cap="sq">
              <a:noFill/>
              <a:prstDash val="solid"/>
              <a:miter/>
            </a:ln>
          </p:spPr>
          <p:txBody>
            <a:bodyPr/>
            <a:lstStyle/>
            <a:p>
              <a:endParaRPr lang="pt-BR"/>
            </a:p>
          </p:txBody>
        </p:sp>
        <p:sp>
          <p:nvSpPr>
            <p:cNvPr id="6" name="TextBox 6"/>
            <p:cNvSpPr txBox="1"/>
            <p:nvPr/>
          </p:nvSpPr>
          <p:spPr>
            <a:xfrm>
              <a:off x="0" y="-47625"/>
              <a:ext cx="280317" cy="6248037"/>
            </a:xfrm>
            <a:prstGeom prst="rect">
              <a:avLst/>
            </a:prstGeom>
          </p:spPr>
          <p:txBody>
            <a:bodyPr lIns="50800" tIns="50800" rIns="50800" bIns="50800" rtlCol="0" anchor="ctr"/>
            <a:lstStyle/>
            <a:p>
              <a:pPr algn="ctr">
                <a:lnSpc>
                  <a:spcPts val="2729"/>
                </a:lnSpc>
                <a:spcBef>
                  <a:spcPct val="0"/>
                </a:spcBef>
              </a:pPr>
              <a:endParaRPr/>
            </a:p>
          </p:txBody>
        </p:sp>
      </p:grpSp>
      <p:grpSp>
        <p:nvGrpSpPr>
          <p:cNvPr id="7" name="Group 7"/>
          <p:cNvGrpSpPr/>
          <p:nvPr/>
        </p:nvGrpSpPr>
        <p:grpSpPr>
          <a:xfrm>
            <a:off x="1886970" y="2119105"/>
            <a:ext cx="14140736" cy="6048789"/>
            <a:chOff x="0" y="0"/>
            <a:chExt cx="3724309" cy="1593097"/>
          </a:xfrm>
        </p:grpSpPr>
        <p:sp>
          <p:nvSpPr>
            <p:cNvPr id="8" name="Freeform 8"/>
            <p:cNvSpPr/>
            <p:nvPr/>
          </p:nvSpPr>
          <p:spPr>
            <a:xfrm>
              <a:off x="0" y="0"/>
              <a:ext cx="3724309" cy="1593097"/>
            </a:xfrm>
            <a:custGeom>
              <a:avLst/>
              <a:gdLst/>
              <a:ahLst/>
              <a:cxnLst/>
              <a:rect l="l" t="t" r="r" b="b"/>
              <a:pathLst>
                <a:path w="3724309" h="1593097">
                  <a:moveTo>
                    <a:pt x="23816" y="0"/>
                  </a:moveTo>
                  <a:lnTo>
                    <a:pt x="3700493" y="0"/>
                  </a:lnTo>
                  <a:cubicBezTo>
                    <a:pt x="3713647" y="0"/>
                    <a:pt x="3724309" y="10663"/>
                    <a:pt x="3724309" y="23816"/>
                  </a:cubicBezTo>
                  <a:lnTo>
                    <a:pt x="3724309" y="1569281"/>
                  </a:lnTo>
                  <a:cubicBezTo>
                    <a:pt x="3724309" y="1582434"/>
                    <a:pt x="3713647" y="1593097"/>
                    <a:pt x="3700493" y="1593097"/>
                  </a:cubicBezTo>
                  <a:lnTo>
                    <a:pt x="23816" y="1593097"/>
                  </a:lnTo>
                  <a:cubicBezTo>
                    <a:pt x="10663" y="1593097"/>
                    <a:pt x="0" y="1582434"/>
                    <a:pt x="0" y="1569281"/>
                  </a:cubicBezTo>
                  <a:lnTo>
                    <a:pt x="0" y="23816"/>
                  </a:lnTo>
                  <a:cubicBezTo>
                    <a:pt x="0" y="10663"/>
                    <a:pt x="10663" y="0"/>
                    <a:pt x="23816" y="0"/>
                  </a:cubicBezTo>
                  <a:close/>
                </a:path>
              </a:pathLst>
            </a:custGeom>
            <a:solidFill>
              <a:srgbClr val="F9FAFB"/>
            </a:solidFill>
            <a:ln w="42862" cap="rnd">
              <a:solidFill>
                <a:srgbClr val="56361A"/>
              </a:solidFill>
              <a:prstDash val="solid"/>
              <a:round/>
            </a:ln>
          </p:spPr>
          <p:txBody>
            <a:bodyPr/>
            <a:lstStyle/>
            <a:p>
              <a:endParaRPr lang="pt-BR"/>
            </a:p>
          </p:txBody>
        </p:sp>
        <p:sp>
          <p:nvSpPr>
            <p:cNvPr id="9" name="TextBox 9"/>
            <p:cNvSpPr txBox="1"/>
            <p:nvPr/>
          </p:nvSpPr>
          <p:spPr>
            <a:xfrm>
              <a:off x="0" y="47625"/>
              <a:ext cx="3724309" cy="1545472"/>
            </a:xfrm>
            <a:prstGeom prst="rect">
              <a:avLst/>
            </a:prstGeom>
          </p:spPr>
          <p:txBody>
            <a:bodyPr lIns="33867" tIns="33867" rIns="33867" bIns="33867" rtlCol="0" anchor="ctr"/>
            <a:lstStyle/>
            <a:p>
              <a:pPr algn="ctr">
                <a:lnSpc>
                  <a:spcPts val="2199"/>
                </a:lnSpc>
              </a:pPr>
              <a:endParaRPr/>
            </a:p>
          </p:txBody>
        </p:sp>
      </p:grpSp>
      <p:sp>
        <p:nvSpPr>
          <p:cNvPr id="10" name="Freeform 10"/>
          <p:cNvSpPr/>
          <p:nvPr/>
        </p:nvSpPr>
        <p:spPr>
          <a:xfrm>
            <a:off x="7934356" y="1096123"/>
            <a:ext cx="2045965" cy="2045965"/>
          </a:xfrm>
          <a:custGeom>
            <a:avLst/>
            <a:gdLst/>
            <a:ahLst/>
            <a:cxnLst/>
            <a:rect l="l" t="t" r="r" b="b"/>
            <a:pathLst>
              <a:path w="2045965" h="2045965">
                <a:moveTo>
                  <a:pt x="0" y="0"/>
                </a:moveTo>
                <a:lnTo>
                  <a:pt x="2045964" y="0"/>
                </a:lnTo>
                <a:lnTo>
                  <a:pt x="2045964" y="2045965"/>
                </a:lnTo>
                <a:lnTo>
                  <a:pt x="0" y="20459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11" name="TextBox 11"/>
          <p:cNvSpPr txBox="1"/>
          <p:nvPr/>
        </p:nvSpPr>
        <p:spPr>
          <a:xfrm>
            <a:off x="2041949" y="4411851"/>
            <a:ext cx="13830778" cy="1339846"/>
          </a:xfrm>
          <a:prstGeom prst="rect">
            <a:avLst/>
          </a:prstGeom>
        </p:spPr>
        <p:txBody>
          <a:bodyPr lIns="0" tIns="0" rIns="0" bIns="0" rtlCol="0" anchor="t">
            <a:spAutoFit/>
          </a:bodyPr>
          <a:lstStyle/>
          <a:p>
            <a:pPr algn="ctr">
              <a:lnSpc>
                <a:spcPts val="10449"/>
              </a:lnSpc>
            </a:pPr>
            <a:r>
              <a:rPr lang="en-US" sz="9499" b="1" spc="37">
                <a:solidFill>
                  <a:srgbClr val="605F55"/>
                </a:solidFill>
                <a:latin typeface="PT Sans Bold"/>
                <a:ea typeface="PT Sans Bold"/>
                <a:cs typeface="PT Sans Bold"/>
                <a:sym typeface="PT Sans Bold"/>
              </a:rPr>
              <a:t>O CONCEITO. </a:t>
            </a:r>
          </a:p>
        </p:txBody>
      </p:sp>
      <p:sp>
        <p:nvSpPr>
          <p:cNvPr id="12" name="TextBox 12"/>
          <p:cNvSpPr txBox="1"/>
          <p:nvPr/>
        </p:nvSpPr>
        <p:spPr>
          <a:xfrm>
            <a:off x="11426087" y="9714809"/>
            <a:ext cx="6145498" cy="329304"/>
          </a:xfrm>
          <a:prstGeom prst="rect">
            <a:avLst/>
          </a:prstGeom>
        </p:spPr>
        <p:txBody>
          <a:bodyPr lIns="0" tIns="0" rIns="0" bIns="0" rtlCol="0" anchor="t">
            <a:spAutoFit/>
          </a:bodyPr>
          <a:lstStyle/>
          <a:p>
            <a:pPr algn="l">
              <a:lnSpc>
                <a:spcPts val="2540"/>
              </a:lnSpc>
            </a:pPr>
            <a:r>
              <a:rPr lang="en-US" sz="2309" i="1">
                <a:solidFill>
                  <a:srgbClr val="403727"/>
                </a:solidFill>
                <a:latin typeface="PT Sans Italics"/>
                <a:ea typeface="PT Sans Italics"/>
                <a:cs typeface="PT Sans Italics"/>
                <a:sym typeface="PT Sans Italics"/>
              </a:rPr>
              <a:t>EBD COMENTADA ONLINE - PASTOR MÁRIO LUNA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1376</Words>
  <Application>Microsoft Office PowerPoint</Application>
  <PresentationFormat>Personalizar</PresentationFormat>
  <Paragraphs>143</Paragraphs>
  <Slides>28</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28</vt:i4>
      </vt:variant>
    </vt:vector>
  </HeadingPairs>
  <TitlesOfParts>
    <vt:vector size="36" baseType="lpstr">
      <vt:lpstr>Calibri</vt:lpstr>
      <vt:lpstr>PT Sans Bold</vt:lpstr>
      <vt:lpstr>Arial</vt:lpstr>
      <vt:lpstr>PT Sans Italics</vt:lpstr>
      <vt:lpstr>PT Sans</vt:lpstr>
      <vt:lpstr>PT Sans Bold Italics</vt:lpstr>
      <vt:lpstr>Open Sans 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EBD - JOVENS - 1º TRI - 2026</dc:title>
  <cp:lastModifiedBy>Pastor Mário Luna .</cp:lastModifiedBy>
  <cp:revision>5</cp:revision>
  <dcterms:created xsi:type="dcterms:W3CDTF">2006-08-16T00:00:00Z</dcterms:created>
  <dcterms:modified xsi:type="dcterms:W3CDTF">2025-12-17T22:40:53Z</dcterms:modified>
  <dc:identifier>DAG7yfSm9PA</dc:identifier>
</cp:coreProperties>
</file>