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14" r:id="rId35"/>
  </p:sldIdLst>
  <p:sldSz cx="18288000" cy="10287000"/>
  <p:notesSz cx="6858000" cy="9144000"/>
  <p:embeddedFontLst>
    <p:embeddedFont>
      <p:font typeface="Open Sans Bold" panose="020B0806030504020204" pitchFamily="34" charset="0"/>
      <p:regular r:id="rId36"/>
      <p:bold r:id="rId37"/>
    </p:embeddedFont>
    <p:embeddedFont>
      <p:font typeface="PT Sans" panose="020B0503020203020204" pitchFamily="34" charset="0"/>
      <p:regular r:id="rId38"/>
    </p:embeddedFont>
    <p:embeddedFont>
      <p:font typeface="PT Sans Bold" panose="020B0703020203020204" charset="0"/>
      <p:regular r:id="rId39"/>
    </p:embeddedFont>
    <p:embeddedFont>
      <p:font typeface="PT Sans Italics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9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stormarioluna.com.br/centrodeensinobiblico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002631"/>
            <a:ext cx="15293947" cy="629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Jesus, o Deus encarnado (Jo 1.14), desceu às águas do Jordão para ser batizado por João Batista (Mt 3.13). Este ato, à primeira vista, pode parecer desnecessário, já que Jesus não era um pecador (2Co 5.21; Hb 4.15). Contudo, Ele disse: “Deixa por agora, porque assim nos convém cumprir toda a justiça” (Mt 3.15).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02744"/>
            <a:ext cx="15293947" cy="449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Jesus não precisava ser batizado como uma forma de expressar arrependimento (Mt 3.6). Contudo, Ele submeteu-se a essa tradição judaica, associando-se à condição dos pecadores que veio salvar (Mt 5.17).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02744"/>
            <a:ext cx="15293947" cy="449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Assim, o batismo de Jesus é um gesto de identificação com a humanidade pecadora e uma atitude de obediência ao plano redentor do Pai. Esse é o início visível da missão messiânica, que culminaria na cruz (Fp 2.8).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08228" y="1166813"/>
            <a:ext cx="15293947" cy="809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O batismo de Jesus não é um rito de purificação, pois Ele é santo </a:t>
            </a:r>
            <a:r>
              <a:rPr lang="en-US" sz="5999" b="1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(Hb 7.26),</a:t>
            </a: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 mas um ato simbólico de </a:t>
            </a:r>
            <a:r>
              <a:rPr lang="en-US" sz="599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solidariedade substitutiva:</a:t>
            </a: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 Ele assume o lugar dos que deveriam ser batizados em arrependimento. A expressão “cumprir toda a justiça” (Mt 3.15) aponta para o cumprimento das exigências da Lei por parte de Cristo — Ele viveu em perfeita obediência em nosso lugar </a:t>
            </a:r>
            <a:r>
              <a:rPr lang="en-US" sz="5999" b="1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(Rm 5.19).</a:t>
            </a: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876" y="951548"/>
            <a:ext cx="1382328" cy="844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965353" y="3352800"/>
            <a:ext cx="15293947" cy="35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Ao entrar nas águas, Ele antecipa Sua descida à morte </a:t>
            </a:r>
            <a:r>
              <a:rPr lang="en-US" sz="5999" b="1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(Lc 12.50),</a:t>
            </a: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 assumindo a posição de servo </a:t>
            </a:r>
            <a:r>
              <a:rPr lang="en-US" sz="5999" b="1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(Is 53.12).</a:t>
            </a: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 O batismo, então, é o “lançamento oficial” de Sua missão redentora.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876" y="951548"/>
            <a:ext cx="1382328" cy="844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83395" cy="10287000"/>
            <a:chOff x="0" y="0"/>
            <a:chExt cx="8384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425" cy="2709333"/>
            </a:xfrm>
            <a:custGeom>
              <a:avLst/>
              <a:gdLst/>
              <a:ahLst/>
              <a:cxnLst/>
              <a:rect l="l" t="t" r="r" b="b"/>
              <a:pathLst>
                <a:path w="838425" h="2709333">
                  <a:moveTo>
                    <a:pt x="0" y="0"/>
                  </a:moveTo>
                  <a:lnTo>
                    <a:pt x="838425" y="0"/>
                  </a:lnTo>
                  <a:lnTo>
                    <a:pt x="8384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3842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4881" y="945308"/>
            <a:ext cx="2753632" cy="1683158"/>
          </a:xfrm>
          <a:custGeom>
            <a:avLst/>
            <a:gdLst/>
            <a:ahLst/>
            <a:cxnLst/>
            <a:rect l="l" t="t" r="r" b="b"/>
            <a:pathLst>
              <a:path w="2753632" h="1683158">
                <a:moveTo>
                  <a:pt x="0" y="0"/>
                </a:moveTo>
                <a:lnTo>
                  <a:pt x="2753633" y="0"/>
                </a:lnTo>
                <a:lnTo>
                  <a:pt x="2753633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-1903821">
            <a:off x="672786" y="7231674"/>
            <a:ext cx="2181154" cy="1570431"/>
          </a:xfrm>
          <a:custGeom>
            <a:avLst/>
            <a:gdLst/>
            <a:ahLst/>
            <a:cxnLst/>
            <a:rect l="l" t="t" r="r" b="b"/>
            <a:pathLst>
              <a:path w="2181154" h="1570431">
                <a:moveTo>
                  <a:pt x="0" y="0"/>
                </a:moveTo>
                <a:lnTo>
                  <a:pt x="2181154" y="0"/>
                </a:lnTo>
                <a:lnTo>
                  <a:pt x="2181154" y="1570431"/>
                </a:lnTo>
                <a:lnTo>
                  <a:pt x="0" y="1570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flipV="1">
            <a:off x="3183395" y="0"/>
            <a:ext cx="15104605" cy="10287000"/>
          </a:xfrm>
          <a:custGeom>
            <a:avLst/>
            <a:gdLst/>
            <a:ahLst/>
            <a:cxnLst/>
            <a:rect l="l" t="t" r="r" b="b"/>
            <a:pathLst>
              <a:path w="15104605" h="10287000">
                <a:moveTo>
                  <a:pt x="0" y="10287000"/>
                </a:moveTo>
                <a:lnTo>
                  <a:pt x="15104605" y="10287000"/>
                </a:lnTo>
                <a:lnTo>
                  <a:pt x="1510460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6"/>
            <a:stretch>
              <a:fillRect l="-1036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4147280" y="3183309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0" y="0"/>
                </a:moveTo>
                <a:lnTo>
                  <a:pt x="3287950" y="0"/>
                </a:lnTo>
                <a:lnTo>
                  <a:pt x="3287950" y="3316974"/>
                </a:lnTo>
                <a:lnTo>
                  <a:pt x="0" y="3316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4633279" y="3538242"/>
            <a:ext cx="11840094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120"/>
              </a:lnSpc>
            </a:pPr>
            <a:r>
              <a:rPr lang="en-US" sz="5100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O batismo de Jesus revela Sua obediência voluntária ao Pai e Sua identificação com os pecadores, inaugurando publicamente Sua missão redentora.</a:t>
            </a:r>
          </a:p>
        </p:txBody>
      </p:sp>
      <p:sp>
        <p:nvSpPr>
          <p:cNvPr id="10" name="Freeform 10"/>
          <p:cNvSpPr/>
          <p:nvPr/>
        </p:nvSpPr>
        <p:spPr>
          <a:xfrm flipH="1" flipV="1">
            <a:off x="13661237" y="3422805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3287951" y="3316975"/>
                </a:moveTo>
                <a:lnTo>
                  <a:pt x="0" y="3316975"/>
                </a:lnTo>
                <a:lnTo>
                  <a:pt x="0" y="0"/>
                </a:lnTo>
                <a:lnTo>
                  <a:pt x="3287951" y="0"/>
                </a:lnTo>
                <a:lnTo>
                  <a:pt x="3287951" y="331697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79498" y="2824401"/>
            <a:ext cx="3024399" cy="396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LIÇÃO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BÍBLICA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DESSE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PONTO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96092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24617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8725126" y="711628"/>
            <a:ext cx="887845" cy="19638540"/>
            <a:chOff x="0" y="0"/>
            <a:chExt cx="280317" cy="6200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317" cy="6200412"/>
            </a:xfrm>
            <a:custGeom>
              <a:avLst/>
              <a:gdLst/>
              <a:ahLst/>
              <a:cxnLst/>
              <a:rect l="l" t="t" r="r" b="b"/>
              <a:pathLst>
                <a:path w="280317" h="6200412">
                  <a:moveTo>
                    <a:pt x="0" y="0"/>
                  </a:moveTo>
                  <a:lnTo>
                    <a:pt x="280317" y="0"/>
                  </a:lnTo>
                  <a:lnTo>
                    <a:pt x="280317" y="6200412"/>
                  </a:lnTo>
                  <a:lnTo>
                    <a:pt x="0" y="6200412"/>
                  </a:lnTo>
                  <a:close/>
                </a:path>
              </a:pathLst>
            </a:custGeom>
            <a:solidFill>
              <a:srgbClr val="371A0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0317" cy="6248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86970" y="2119105"/>
            <a:ext cx="14140736" cy="6048789"/>
            <a:chOff x="0" y="0"/>
            <a:chExt cx="3724309" cy="15930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24309" cy="1593097"/>
            </a:xfrm>
            <a:custGeom>
              <a:avLst/>
              <a:gdLst/>
              <a:ahLst/>
              <a:cxnLst/>
              <a:rect l="l" t="t" r="r" b="b"/>
              <a:pathLst>
                <a:path w="3724309" h="1593097">
                  <a:moveTo>
                    <a:pt x="23816" y="0"/>
                  </a:moveTo>
                  <a:lnTo>
                    <a:pt x="3700493" y="0"/>
                  </a:lnTo>
                  <a:cubicBezTo>
                    <a:pt x="3713647" y="0"/>
                    <a:pt x="3724309" y="10663"/>
                    <a:pt x="3724309" y="23816"/>
                  </a:cubicBezTo>
                  <a:lnTo>
                    <a:pt x="3724309" y="1569281"/>
                  </a:lnTo>
                  <a:cubicBezTo>
                    <a:pt x="3724309" y="1582434"/>
                    <a:pt x="3713647" y="1593097"/>
                    <a:pt x="3700493" y="1593097"/>
                  </a:cubicBezTo>
                  <a:lnTo>
                    <a:pt x="23816" y="1593097"/>
                  </a:lnTo>
                  <a:cubicBezTo>
                    <a:pt x="10663" y="1593097"/>
                    <a:pt x="0" y="1582434"/>
                    <a:pt x="0" y="1569281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9FAFB"/>
            </a:solidFill>
            <a:ln w="42862" cap="rnd">
              <a:solidFill>
                <a:srgbClr val="56361A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3724309" cy="15454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41949" y="3426077"/>
            <a:ext cx="13830778" cy="396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9499" b="1" spc="37">
                <a:solidFill>
                  <a:srgbClr val="56361A"/>
                </a:solidFill>
                <a:latin typeface="PT Sans Bold"/>
                <a:ea typeface="PT Sans Bold"/>
                <a:cs typeface="PT Sans Bold"/>
                <a:sym typeface="PT Sans Bold"/>
              </a:rPr>
              <a:t> A DESCIDA DO ESPÍRITO: A UNÇÃO PARA </a:t>
            </a:r>
          </a:p>
          <a:p>
            <a:pPr algn="ctr">
              <a:lnSpc>
                <a:spcPts val="10449"/>
              </a:lnSpc>
            </a:pPr>
            <a:r>
              <a:rPr lang="en-US" sz="9499" b="1" spc="37">
                <a:solidFill>
                  <a:srgbClr val="56361A"/>
                </a:solidFill>
                <a:latin typeface="PT Sans Bold"/>
                <a:ea typeface="PT Sans Bold"/>
                <a:cs typeface="PT Sans Bold"/>
                <a:sym typeface="PT Sans Bold"/>
              </a:rPr>
              <a:t>O MINISTÉRIO.</a:t>
            </a:r>
          </a:p>
        </p:txBody>
      </p:sp>
      <p:sp>
        <p:nvSpPr>
          <p:cNvPr id="11" name="Freeform 11"/>
          <p:cNvSpPr/>
          <p:nvPr/>
        </p:nvSpPr>
        <p:spPr>
          <a:xfrm>
            <a:off x="7934356" y="1110411"/>
            <a:ext cx="2045965" cy="2045965"/>
          </a:xfrm>
          <a:custGeom>
            <a:avLst/>
            <a:gdLst/>
            <a:ahLst/>
            <a:cxnLst/>
            <a:rect l="l" t="t" r="r" b="b"/>
            <a:pathLst>
              <a:path w="2045965" h="2045965">
                <a:moveTo>
                  <a:pt x="0" y="0"/>
                </a:moveTo>
                <a:lnTo>
                  <a:pt x="2045964" y="0"/>
                </a:lnTo>
                <a:lnTo>
                  <a:pt x="2045964" y="2045964"/>
                </a:lnTo>
                <a:lnTo>
                  <a:pt x="0" y="2045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1426087" y="9714809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893094"/>
            <a:ext cx="15293947" cy="6500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79"/>
              </a:lnSpc>
            </a:pPr>
            <a:r>
              <a:rPr lang="en-US" sz="614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Logo após sair das águas, Jesus viu os céus se abrirem e o Espírito Santo desceu sobre Ele em forma corpórea como uma pomba         (Mt 3.16; Mc 1.10; Lc 3.22; Jo 1.32). Essa manifestação visível indicava ser Ele o Messias prometido, o Cristo, literalmente “o Ungido” de Deus (Is 11.2; 42.1).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77638" y="2357438"/>
            <a:ext cx="15293947" cy="557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79"/>
              </a:lnSpc>
            </a:pPr>
            <a:r>
              <a:rPr lang="en-US" sz="614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A descida do Espírito não cria a identidade de Jesus, mas a confirma publicamente. O símbolo da pomba aponta para pureza, aprovação divina e capacitação espiritual. A unção cumpre as profecias messiânicas do Antigo Testamento.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876" y="951548"/>
            <a:ext cx="1382328" cy="844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21781"/>
            <a:ext cx="15293947" cy="464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79"/>
              </a:lnSpc>
            </a:pPr>
            <a:r>
              <a:rPr lang="en-US" sz="614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Essa unção, porém, não deve ser confundida como uma “adoção do Espírito”, como se Jesus passasse a ser o Messias naquele instante. Antes mesmo do batismo, Ele já era o Filho de Deus (Lc 1.32).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57437"/>
            <a:ext cx="15293947" cy="557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79"/>
              </a:lnSpc>
            </a:pPr>
            <a:r>
              <a:rPr lang="en-US" sz="614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Portanto, a vinda do Espírito sobre Jesus na ocasião do batismo representa sua unção pública e visível, marcando o início de seu ministério terreno e capacitando-O para cumprir a missão redentora, conforme as profecias messiânicas </a:t>
            </a:r>
            <a:r>
              <a:rPr lang="en-US" sz="6149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(Is 61.1,2; LC 4.18-21).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36803" y="1243012"/>
            <a:ext cx="15293947" cy="780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79"/>
              </a:lnSpc>
            </a:pPr>
            <a:r>
              <a:rPr lang="en-US" sz="614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Jesus em Lucas 4.18-21, lê Isaías 61:1-2 na sinagoga de Nazaré e declara: "Hoje se cumpriu esta Escritura em vossos ouvidos". Ele afirma ser o Messias ungido pelo Espírito Santo (confirmado em Seu batismo) para:</a:t>
            </a:r>
          </a:p>
          <a:p>
            <a:pPr algn="just">
              <a:lnSpc>
                <a:spcPts val="3600"/>
              </a:lnSpc>
            </a:pPr>
            <a:endParaRPr lang="en-US" sz="6149">
              <a:solidFill>
                <a:srgbClr val="0070C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>
              <a:lnSpc>
                <a:spcPts val="7199"/>
              </a:lnSpc>
            </a:pPr>
            <a:r>
              <a:rPr lang="en-US" sz="5999" b="1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Evangelizar os pobres </a:t>
            </a: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– levar as boas-novas da salvação, especialmente aos marginalizados e humildes.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876" y="951548"/>
            <a:ext cx="1382328" cy="844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77638" y="1435894"/>
            <a:ext cx="15293947" cy="741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79"/>
              </a:lnSpc>
            </a:pPr>
            <a:r>
              <a:rPr lang="en-US" sz="6149" b="1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Curar os contritos de coração</a:t>
            </a:r>
            <a:r>
              <a:rPr lang="en-US" sz="614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 – restauração espiritual e emocional.</a:t>
            </a:r>
          </a:p>
          <a:p>
            <a:pPr algn="just">
              <a:lnSpc>
                <a:spcPts val="3600"/>
              </a:lnSpc>
            </a:pPr>
            <a:endParaRPr lang="en-US" sz="6149">
              <a:solidFill>
                <a:srgbClr val="0070C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just">
              <a:lnSpc>
                <a:spcPts val="7379"/>
              </a:lnSpc>
            </a:pPr>
            <a:r>
              <a:rPr lang="en-US" sz="6149" b="1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Proclamar liberdade aos cativos</a:t>
            </a:r>
            <a:r>
              <a:rPr lang="en-US" sz="614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 – libertação do pecado, da opressão espiritual e de sistemas injustos.</a:t>
            </a:r>
          </a:p>
          <a:p>
            <a:pPr algn="just">
              <a:lnSpc>
                <a:spcPts val="3600"/>
              </a:lnSpc>
            </a:pPr>
            <a:endParaRPr lang="en-US" sz="6149">
              <a:solidFill>
                <a:srgbClr val="0070C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>
              <a:lnSpc>
                <a:spcPts val="7379"/>
              </a:lnSpc>
            </a:pPr>
            <a:r>
              <a:rPr lang="en-US" sz="6149" b="1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Dar vista aos cegos</a:t>
            </a:r>
            <a:r>
              <a:rPr lang="en-US" sz="614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 – cura física e iluminação espiritual.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876" y="951548"/>
            <a:ext cx="1382328" cy="844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77638" y="2128837"/>
            <a:ext cx="15293947" cy="602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79"/>
              </a:lnSpc>
            </a:pPr>
            <a:r>
              <a:rPr lang="en-US" sz="6149" b="1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Libertar os oprimidos</a:t>
            </a:r>
            <a:r>
              <a:rPr lang="en-US" sz="614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 – alívio de todo sofrimento e opressão.</a:t>
            </a:r>
          </a:p>
          <a:p>
            <a:pPr algn="just">
              <a:lnSpc>
                <a:spcPts val="3600"/>
              </a:lnSpc>
            </a:pPr>
            <a:endParaRPr lang="en-US" sz="6149">
              <a:solidFill>
                <a:srgbClr val="0070C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>
              <a:lnSpc>
                <a:spcPts val="7379"/>
              </a:lnSpc>
            </a:pPr>
            <a:r>
              <a:rPr lang="en-US" sz="6149" b="1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Anunciar o ano aceitável do Senhor</a:t>
            </a:r>
            <a:r>
              <a:rPr lang="en-US" sz="614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 – inaugurar um tempo de graça, perdão e reconciliação com Deus, semelhante ao Ano do Jubileu.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876" y="951548"/>
            <a:ext cx="1382328" cy="844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77638" y="1893094"/>
            <a:ext cx="15293947" cy="6500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79"/>
              </a:lnSpc>
            </a:pPr>
            <a:r>
              <a:rPr lang="en-US" sz="614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Ao fechar o livro e sentar-Se, Jesus assume autoridade como Mestre e afirma que a profecia messiânica se cumpre nele naquele momento. Sua declaração é o anúncio público de que Ele é o cumprimento vivo da promessa de Deus, enviado para trazer salvação e libertação definitivas.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876" y="951548"/>
            <a:ext cx="1382328" cy="844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77638" y="2821781"/>
            <a:ext cx="15293947" cy="464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79"/>
              </a:lnSpc>
            </a:pPr>
            <a:r>
              <a:rPr lang="en-US" sz="614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O Espírito capacita o Filho para o ministério terreno. Aqui vemos cooperação, não hierarquia de essência, entre as Pessoas divinas. A Trindade atua de forma harmônica na redenção.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876" y="951548"/>
            <a:ext cx="1382328" cy="844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83395" cy="10287000"/>
            <a:chOff x="0" y="0"/>
            <a:chExt cx="8384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425" cy="2709333"/>
            </a:xfrm>
            <a:custGeom>
              <a:avLst/>
              <a:gdLst/>
              <a:ahLst/>
              <a:cxnLst/>
              <a:rect l="l" t="t" r="r" b="b"/>
              <a:pathLst>
                <a:path w="838425" h="2709333">
                  <a:moveTo>
                    <a:pt x="0" y="0"/>
                  </a:moveTo>
                  <a:lnTo>
                    <a:pt x="838425" y="0"/>
                  </a:lnTo>
                  <a:lnTo>
                    <a:pt x="8384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3842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4881" y="945308"/>
            <a:ext cx="2753632" cy="1683158"/>
          </a:xfrm>
          <a:custGeom>
            <a:avLst/>
            <a:gdLst/>
            <a:ahLst/>
            <a:cxnLst/>
            <a:rect l="l" t="t" r="r" b="b"/>
            <a:pathLst>
              <a:path w="2753632" h="1683158">
                <a:moveTo>
                  <a:pt x="0" y="0"/>
                </a:moveTo>
                <a:lnTo>
                  <a:pt x="2753633" y="0"/>
                </a:lnTo>
                <a:lnTo>
                  <a:pt x="2753633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-1903821">
            <a:off x="672786" y="7231674"/>
            <a:ext cx="2181154" cy="1570431"/>
          </a:xfrm>
          <a:custGeom>
            <a:avLst/>
            <a:gdLst/>
            <a:ahLst/>
            <a:cxnLst/>
            <a:rect l="l" t="t" r="r" b="b"/>
            <a:pathLst>
              <a:path w="2181154" h="1570431">
                <a:moveTo>
                  <a:pt x="0" y="0"/>
                </a:moveTo>
                <a:lnTo>
                  <a:pt x="2181154" y="0"/>
                </a:lnTo>
                <a:lnTo>
                  <a:pt x="2181154" y="1570431"/>
                </a:lnTo>
                <a:lnTo>
                  <a:pt x="0" y="1570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flipV="1">
            <a:off x="3183395" y="0"/>
            <a:ext cx="15104605" cy="10287000"/>
          </a:xfrm>
          <a:custGeom>
            <a:avLst/>
            <a:gdLst/>
            <a:ahLst/>
            <a:cxnLst/>
            <a:rect l="l" t="t" r="r" b="b"/>
            <a:pathLst>
              <a:path w="15104605" h="10287000">
                <a:moveTo>
                  <a:pt x="0" y="10287000"/>
                </a:moveTo>
                <a:lnTo>
                  <a:pt x="15104605" y="10287000"/>
                </a:lnTo>
                <a:lnTo>
                  <a:pt x="1510460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6"/>
            <a:stretch>
              <a:fillRect l="-1036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4147280" y="3183309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0" y="0"/>
                </a:moveTo>
                <a:lnTo>
                  <a:pt x="3287950" y="0"/>
                </a:lnTo>
                <a:lnTo>
                  <a:pt x="3287950" y="3316974"/>
                </a:lnTo>
                <a:lnTo>
                  <a:pt x="0" y="3316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4850368" y="3526336"/>
            <a:ext cx="11440891" cy="35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A descida do Espírito no batismo de Jesus confirma Sua identidade messiânica e inaugura, com unção divina, o Seu ministério redentor.</a:t>
            </a:r>
          </a:p>
        </p:txBody>
      </p:sp>
      <p:sp>
        <p:nvSpPr>
          <p:cNvPr id="10" name="Freeform 10"/>
          <p:cNvSpPr/>
          <p:nvPr/>
        </p:nvSpPr>
        <p:spPr>
          <a:xfrm flipH="1" flipV="1">
            <a:off x="13691945" y="4071749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3287951" y="3316975"/>
                </a:moveTo>
                <a:lnTo>
                  <a:pt x="0" y="3316975"/>
                </a:lnTo>
                <a:lnTo>
                  <a:pt x="0" y="0"/>
                </a:lnTo>
                <a:lnTo>
                  <a:pt x="3287951" y="0"/>
                </a:lnTo>
                <a:lnTo>
                  <a:pt x="3287951" y="331697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79498" y="2824401"/>
            <a:ext cx="3024399" cy="396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LIÇÃO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BÍBLICA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DESSE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PONTO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96092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24617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8725126" y="711628"/>
            <a:ext cx="887845" cy="19638540"/>
            <a:chOff x="0" y="0"/>
            <a:chExt cx="280317" cy="6200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317" cy="6200412"/>
            </a:xfrm>
            <a:custGeom>
              <a:avLst/>
              <a:gdLst/>
              <a:ahLst/>
              <a:cxnLst/>
              <a:rect l="l" t="t" r="r" b="b"/>
              <a:pathLst>
                <a:path w="280317" h="6200412">
                  <a:moveTo>
                    <a:pt x="0" y="0"/>
                  </a:moveTo>
                  <a:lnTo>
                    <a:pt x="280317" y="0"/>
                  </a:lnTo>
                  <a:lnTo>
                    <a:pt x="280317" y="6200412"/>
                  </a:lnTo>
                  <a:lnTo>
                    <a:pt x="0" y="6200412"/>
                  </a:lnTo>
                  <a:close/>
                </a:path>
              </a:pathLst>
            </a:custGeom>
            <a:solidFill>
              <a:srgbClr val="371A0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0317" cy="6248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86970" y="2119105"/>
            <a:ext cx="14140736" cy="6048789"/>
            <a:chOff x="0" y="0"/>
            <a:chExt cx="3724309" cy="15930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24309" cy="1593097"/>
            </a:xfrm>
            <a:custGeom>
              <a:avLst/>
              <a:gdLst/>
              <a:ahLst/>
              <a:cxnLst/>
              <a:rect l="l" t="t" r="r" b="b"/>
              <a:pathLst>
                <a:path w="3724309" h="1593097">
                  <a:moveTo>
                    <a:pt x="23816" y="0"/>
                  </a:moveTo>
                  <a:lnTo>
                    <a:pt x="3700493" y="0"/>
                  </a:lnTo>
                  <a:cubicBezTo>
                    <a:pt x="3713647" y="0"/>
                    <a:pt x="3724309" y="10663"/>
                    <a:pt x="3724309" y="23816"/>
                  </a:cubicBezTo>
                  <a:lnTo>
                    <a:pt x="3724309" y="1569281"/>
                  </a:lnTo>
                  <a:cubicBezTo>
                    <a:pt x="3724309" y="1582434"/>
                    <a:pt x="3713647" y="1593097"/>
                    <a:pt x="3700493" y="1593097"/>
                  </a:cubicBezTo>
                  <a:lnTo>
                    <a:pt x="23816" y="1593097"/>
                  </a:lnTo>
                  <a:cubicBezTo>
                    <a:pt x="10663" y="1593097"/>
                    <a:pt x="0" y="1582434"/>
                    <a:pt x="0" y="1569281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9FAFB"/>
            </a:solidFill>
            <a:ln w="42862" cap="rnd">
              <a:solidFill>
                <a:srgbClr val="56361A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3724309" cy="15454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41949" y="4189257"/>
            <a:ext cx="13830778" cy="265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9499" b="1" spc="37">
                <a:solidFill>
                  <a:srgbClr val="56361A"/>
                </a:solidFill>
                <a:latin typeface="PT Sans Bold"/>
                <a:ea typeface="PT Sans Bold"/>
                <a:cs typeface="PT Sans Bold"/>
                <a:sym typeface="PT Sans Bold"/>
              </a:rPr>
              <a:t> A VOZ DO PAI: A APROVAÇÃO CELESTIAL.</a:t>
            </a:r>
          </a:p>
        </p:txBody>
      </p:sp>
      <p:sp>
        <p:nvSpPr>
          <p:cNvPr id="11" name="Freeform 11"/>
          <p:cNvSpPr/>
          <p:nvPr/>
        </p:nvSpPr>
        <p:spPr>
          <a:xfrm>
            <a:off x="7934356" y="1096123"/>
            <a:ext cx="2045965" cy="2045965"/>
          </a:xfrm>
          <a:custGeom>
            <a:avLst/>
            <a:gdLst/>
            <a:ahLst/>
            <a:cxnLst/>
            <a:rect l="l" t="t" r="r" b="b"/>
            <a:pathLst>
              <a:path w="2045965" h="2045965">
                <a:moveTo>
                  <a:pt x="0" y="0"/>
                </a:moveTo>
                <a:lnTo>
                  <a:pt x="2045964" y="0"/>
                </a:lnTo>
                <a:lnTo>
                  <a:pt x="2045964" y="2045965"/>
                </a:lnTo>
                <a:lnTo>
                  <a:pt x="0" y="2045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1426087" y="9714809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52687"/>
            <a:ext cx="15293947" cy="539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Por fim, uma voz audível do céu proclama: “Este é o meu Filho amado, em quem me comprazo” (Mt 3.17; Lc 3.22; Mc 1.11). Trata-se de uma declaração solene e pública do Pai, que não apenas confirma a identidade messiânica, mas também a divindade de Jesus.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002631"/>
            <a:ext cx="15293947" cy="629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Essa afirmação remete às mensagens messiânicas e proféticas de que Jesus é o Filho eterno, o Ungido de Deus, aquele que agrada plenamente ao Pai (Sl 2.7; Is 42.1). A voz celestial não inaugura sua Filiação, mas a proclama diante da humanidade, confirmando a encarnação do Verbo (Jo 1.14).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24617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666016" y="-15308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1"/>
                </a:lnTo>
                <a:lnTo>
                  <a:pt x="0" y="12002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132315" y="462915"/>
            <a:ext cx="6444996" cy="124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40"/>
              </a:lnSpc>
            </a:pPr>
            <a:r>
              <a:rPr lang="en-US" sz="9000" b="1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TEXTO ÁUREO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32315" y="1930477"/>
            <a:ext cx="13900904" cy="179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“Este é o meu Filho amado, em quem me comprazo.” (Mt 3.17).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22614" y="4902995"/>
            <a:ext cx="8710605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40"/>
              </a:lnSpc>
            </a:pPr>
            <a:r>
              <a:rPr lang="en-US" sz="9000" b="1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VERDADE PRÁTICA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32315" y="6202593"/>
            <a:ext cx="13900904" cy="35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 doutrina da Trindade é central à fé cristã: um só Deus em três Pessoas que coexistem e atuam harmoniosamente na Obra da Redenção.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77638" y="2002631"/>
            <a:ext cx="15293947" cy="629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A citação une o Salmo 2.7 e Isaías 42.1, revelando que Jesus é tanto o Rei divino quanto o Servo sofredor. A voz do Pai, ao dizer "Este é", não só aprova Sua obra, mas revela Sua identidade: Jesus é distinto do Pai e do Espírito, participante da mesma natureza divina.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876" y="951548"/>
            <a:ext cx="1382328" cy="844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665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02744"/>
            <a:ext cx="15293947" cy="449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Desse modo, a voz de Deus no batismo autentica não somente a missão redentora de Jesus, mas, ainda, demonstra sua Filiação divina: Ele é o Filho em quem o Pai tem completo prazer.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83395" cy="10287000"/>
            <a:chOff x="0" y="0"/>
            <a:chExt cx="8384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425" cy="2709333"/>
            </a:xfrm>
            <a:custGeom>
              <a:avLst/>
              <a:gdLst/>
              <a:ahLst/>
              <a:cxnLst/>
              <a:rect l="l" t="t" r="r" b="b"/>
              <a:pathLst>
                <a:path w="838425" h="2709333">
                  <a:moveTo>
                    <a:pt x="0" y="0"/>
                  </a:moveTo>
                  <a:lnTo>
                    <a:pt x="838425" y="0"/>
                  </a:lnTo>
                  <a:lnTo>
                    <a:pt x="8384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3842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4881" y="945308"/>
            <a:ext cx="2753632" cy="1683158"/>
          </a:xfrm>
          <a:custGeom>
            <a:avLst/>
            <a:gdLst/>
            <a:ahLst/>
            <a:cxnLst/>
            <a:rect l="l" t="t" r="r" b="b"/>
            <a:pathLst>
              <a:path w="2753632" h="1683158">
                <a:moveTo>
                  <a:pt x="0" y="0"/>
                </a:moveTo>
                <a:lnTo>
                  <a:pt x="2753633" y="0"/>
                </a:lnTo>
                <a:lnTo>
                  <a:pt x="2753633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-1903821">
            <a:off x="672786" y="7231674"/>
            <a:ext cx="2181154" cy="1570431"/>
          </a:xfrm>
          <a:custGeom>
            <a:avLst/>
            <a:gdLst/>
            <a:ahLst/>
            <a:cxnLst/>
            <a:rect l="l" t="t" r="r" b="b"/>
            <a:pathLst>
              <a:path w="2181154" h="1570431">
                <a:moveTo>
                  <a:pt x="0" y="0"/>
                </a:moveTo>
                <a:lnTo>
                  <a:pt x="2181154" y="0"/>
                </a:lnTo>
                <a:lnTo>
                  <a:pt x="2181154" y="1570431"/>
                </a:lnTo>
                <a:lnTo>
                  <a:pt x="0" y="1570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flipV="1">
            <a:off x="3183395" y="0"/>
            <a:ext cx="15104605" cy="10287000"/>
          </a:xfrm>
          <a:custGeom>
            <a:avLst/>
            <a:gdLst/>
            <a:ahLst/>
            <a:cxnLst/>
            <a:rect l="l" t="t" r="r" b="b"/>
            <a:pathLst>
              <a:path w="15104605" h="10287000">
                <a:moveTo>
                  <a:pt x="0" y="10287000"/>
                </a:moveTo>
                <a:lnTo>
                  <a:pt x="15104605" y="10287000"/>
                </a:lnTo>
                <a:lnTo>
                  <a:pt x="1510460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6"/>
            <a:stretch>
              <a:fillRect l="-1036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4085864" y="2518171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0" y="0"/>
                </a:moveTo>
                <a:lnTo>
                  <a:pt x="3287951" y="0"/>
                </a:lnTo>
                <a:lnTo>
                  <a:pt x="3287951" y="3316974"/>
                </a:lnTo>
                <a:lnTo>
                  <a:pt x="0" y="3316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4817527" y="2946924"/>
            <a:ext cx="11440891" cy="449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A voz do Pai no batismo de Jesus declara publicamente Sua Filiação divina e aprova Sua missão redentora como o Filho eterno em quem Deus se agrada.</a:t>
            </a:r>
          </a:p>
        </p:txBody>
      </p:sp>
      <p:sp>
        <p:nvSpPr>
          <p:cNvPr id="10" name="Freeform 10"/>
          <p:cNvSpPr/>
          <p:nvPr/>
        </p:nvSpPr>
        <p:spPr>
          <a:xfrm flipH="1" flipV="1">
            <a:off x="13601311" y="4451855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3287951" y="3316974"/>
                </a:moveTo>
                <a:lnTo>
                  <a:pt x="0" y="3316974"/>
                </a:lnTo>
                <a:lnTo>
                  <a:pt x="0" y="0"/>
                </a:lnTo>
                <a:lnTo>
                  <a:pt x="3287951" y="0"/>
                </a:lnTo>
                <a:lnTo>
                  <a:pt x="3287951" y="33169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79498" y="2824401"/>
            <a:ext cx="3024399" cy="396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LIÇÃO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BÍBLICA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DESSE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PONTO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1887" y="1028700"/>
            <a:ext cx="7761173" cy="3901478"/>
          </a:xfrm>
          <a:custGeom>
            <a:avLst/>
            <a:gdLst/>
            <a:ahLst/>
            <a:cxnLst/>
            <a:rect l="l" t="t" r="r" b="b"/>
            <a:pathLst>
              <a:path w="7761173" h="3901478">
                <a:moveTo>
                  <a:pt x="0" y="0"/>
                </a:moveTo>
                <a:lnTo>
                  <a:pt x="7761174" y="0"/>
                </a:lnTo>
                <a:lnTo>
                  <a:pt x="7761174" y="3901478"/>
                </a:lnTo>
                <a:lnTo>
                  <a:pt x="0" y="3901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638797" y="1453825"/>
            <a:ext cx="3515907" cy="3476353"/>
          </a:xfrm>
          <a:custGeom>
            <a:avLst/>
            <a:gdLst/>
            <a:ahLst/>
            <a:cxnLst/>
            <a:rect l="l" t="t" r="r" b="b"/>
            <a:pathLst>
              <a:path w="3515907" h="3476353">
                <a:moveTo>
                  <a:pt x="0" y="0"/>
                </a:moveTo>
                <a:lnTo>
                  <a:pt x="3515907" y="0"/>
                </a:lnTo>
                <a:lnTo>
                  <a:pt x="3515907" y="3476353"/>
                </a:lnTo>
                <a:lnTo>
                  <a:pt x="0" y="3476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796092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479669" y="1889665"/>
            <a:ext cx="11438691" cy="234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99"/>
              </a:lnSpc>
            </a:pPr>
            <a:r>
              <a:rPr lang="en-US" sz="9009" b="1" spc="-495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VAMOS REFLETIR</a:t>
            </a:r>
          </a:p>
          <a:p>
            <a:pPr marL="0" lvl="0" indent="0" algn="r">
              <a:lnSpc>
                <a:spcPts val="9099"/>
              </a:lnSpc>
            </a:pPr>
            <a:r>
              <a:rPr lang="en-US" sz="9009" b="1" spc="-495">
                <a:solidFill>
                  <a:srgbClr val="0070C0"/>
                </a:solidFill>
                <a:latin typeface="PT Sans Bold"/>
                <a:ea typeface="PT Sans Bold"/>
                <a:cs typeface="PT Sans Bold"/>
                <a:sym typeface="PT Sans Bold"/>
              </a:rPr>
              <a:t>SOBRE ESSE TÓPICO 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4613" y="5347311"/>
            <a:ext cx="14478774" cy="400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300"/>
              </a:lnSpc>
            </a:pPr>
            <a:r>
              <a:rPr lang="en-US" sz="5250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Se até o início do ministério terreno já havia plena comunhão entre Pai, Filho e Espírito, quanto mais devemos buscar essa unidade na igreja e no lar — não como ideal abstrato, mas como reflexo da própria natureza de Deus.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0070C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96092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24617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8725126" y="711628"/>
            <a:ext cx="887845" cy="19638540"/>
            <a:chOff x="0" y="0"/>
            <a:chExt cx="280317" cy="6200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317" cy="6200412"/>
            </a:xfrm>
            <a:custGeom>
              <a:avLst/>
              <a:gdLst/>
              <a:ahLst/>
              <a:cxnLst/>
              <a:rect l="l" t="t" r="r" b="b"/>
              <a:pathLst>
                <a:path w="280317" h="6200412">
                  <a:moveTo>
                    <a:pt x="0" y="0"/>
                  </a:moveTo>
                  <a:lnTo>
                    <a:pt x="280317" y="0"/>
                  </a:lnTo>
                  <a:lnTo>
                    <a:pt x="280317" y="6200412"/>
                  </a:lnTo>
                  <a:lnTo>
                    <a:pt x="0" y="6200412"/>
                  </a:lnTo>
                  <a:close/>
                </a:path>
              </a:pathLst>
            </a:custGeom>
            <a:solidFill>
              <a:srgbClr val="371A0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0317" cy="6248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86970" y="2119105"/>
            <a:ext cx="14140736" cy="6048789"/>
            <a:chOff x="0" y="0"/>
            <a:chExt cx="3724309" cy="15930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24309" cy="1593097"/>
            </a:xfrm>
            <a:custGeom>
              <a:avLst/>
              <a:gdLst/>
              <a:ahLst/>
              <a:cxnLst/>
              <a:rect l="l" t="t" r="r" b="b"/>
              <a:pathLst>
                <a:path w="3724309" h="1593097">
                  <a:moveTo>
                    <a:pt x="23816" y="0"/>
                  </a:moveTo>
                  <a:lnTo>
                    <a:pt x="3700493" y="0"/>
                  </a:lnTo>
                  <a:cubicBezTo>
                    <a:pt x="3713647" y="0"/>
                    <a:pt x="3724309" y="10663"/>
                    <a:pt x="3724309" y="23816"/>
                  </a:cubicBezTo>
                  <a:lnTo>
                    <a:pt x="3724309" y="1569281"/>
                  </a:lnTo>
                  <a:cubicBezTo>
                    <a:pt x="3724309" y="1582434"/>
                    <a:pt x="3713647" y="1593097"/>
                    <a:pt x="3700493" y="1593097"/>
                  </a:cubicBezTo>
                  <a:lnTo>
                    <a:pt x="23816" y="1593097"/>
                  </a:lnTo>
                  <a:cubicBezTo>
                    <a:pt x="10663" y="1593097"/>
                    <a:pt x="0" y="1582434"/>
                    <a:pt x="0" y="1569281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9FAFB"/>
            </a:solidFill>
            <a:ln w="42862" cap="rnd">
              <a:solidFill>
                <a:srgbClr val="56361A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3724309" cy="15454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26087" y="9714809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E4145C32-B9E9-C927-BC78-6ED3461D7D4C}"/>
              </a:ext>
            </a:extLst>
          </p:cNvPr>
          <p:cNvSpPr txBox="1"/>
          <p:nvPr/>
        </p:nvSpPr>
        <p:spPr>
          <a:xfrm>
            <a:off x="1905000" y="2781300"/>
            <a:ext cx="1383077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4000" b="1" spc="37" dirty="0">
                <a:solidFill>
                  <a:srgbClr val="782422"/>
                </a:solidFill>
                <a:latin typeface="PT Sans Bold"/>
                <a:ea typeface="PT Sans Bold"/>
                <a:cs typeface="PT Sans Bold"/>
                <a:sym typeface="PT Sans Bold"/>
              </a:rPr>
              <a:t>PARA TER ACESSO A ESSA LIÇÃO COMPLETA E TODAS AS LIÇÕES DO 1º TRIMESTRE DE 2026 DE ADULTOS, ADQUIRA NOSSO MATERIAL DE APOIO CLICANDO NO LINK ABAIXO:</a:t>
            </a:r>
            <a:endParaRPr lang="en-US" sz="4000" b="1" spc="37" dirty="0">
              <a:solidFill>
                <a:srgbClr val="78242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7D5154-39D0-A53F-A9FD-39C42E57F84A}"/>
              </a:ext>
            </a:extLst>
          </p:cNvPr>
          <p:cNvSpPr txBox="1"/>
          <p:nvPr/>
        </p:nvSpPr>
        <p:spPr>
          <a:xfrm>
            <a:off x="2667000" y="5600700"/>
            <a:ext cx="127254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pt-BR" sz="4000" dirty="0">
                <a:solidFill>
                  <a:srgbClr val="0070C0"/>
                </a:solidFill>
                <a:effectLst/>
                <a:latin typeface="PT Sans" panose="020B0503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CENTRO DE ENSINO BÍBLICO ENTENDES TU O QUE LÊS?</a:t>
            </a:r>
            <a:endParaRPr lang="pt-BR" sz="4000" dirty="0">
              <a:effectLst/>
              <a:latin typeface="PT Sans" panose="020B05030202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pt-BR" sz="4000" u="sng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https://pastormarioluna.com.br/centrodeensinobiblico</a:t>
            </a:r>
            <a:endParaRPr lang="pt-BR" sz="4000" dirty="0">
              <a:effectLst/>
              <a:latin typeface="PT Sans" panose="020B05030202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91214" y="-1478009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571983" y="2309867"/>
            <a:ext cx="4212909" cy="1553510"/>
          </a:xfrm>
          <a:custGeom>
            <a:avLst/>
            <a:gdLst/>
            <a:ahLst/>
            <a:cxnLst/>
            <a:rect l="l" t="t" r="r" b="b"/>
            <a:pathLst>
              <a:path w="4212909" h="1553510">
                <a:moveTo>
                  <a:pt x="0" y="0"/>
                </a:moveTo>
                <a:lnTo>
                  <a:pt x="4212909" y="0"/>
                </a:lnTo>
                <a:lnTo>
                  <a:pt x="4212909" y="1553511"/>
                </a:lnTo>
                <a:lnTo>
                  <a:pt x="0" y="15535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9480065" y="6359627"/>
            <a:ext cx="655186" cy="1594480"/>
            <a:chOff x="0" y="0"/>
            <a:chExt cx="873582" cy="2125973"/>
          </a:xfrm>
        </p:grpSpPr>
        <p:sp>
          <p:nvSpPr>
            <p:cNvPr id="5" name="Freeform 5"/>
            <p:cNvSpPr/>
            <p:nvPr/>
          </p:nvSpPr>
          <p:spPr>
            <a:xfrm rot="-5400000" flipH="1">
              <a:off x="-626196" y="626196"/>
              <a:ext cx="2125973" cy="873582"/>
            </a:xfrm>
            <a:custGeom>
              <a:avLst/>
              <a:gdLst/>
              <a:ahLst/>
              <a:cxnLst/>
              <a:rect l="l" t="t" r="r" b="b"/>
              <a:pathLst>
                <a:path w="2125973" h="873582">
                  <a:moveTo>
                    <a:pt x="2125974" y="0"/>
                  </a:moveTo>
                  <a:lnTo>
                    <a:pt x="0" y="0"/>
                  </a:lnTo>
                  <a:lnTo>
                    <a:pt x="0" y="873582"/>
                  </a:lnTo>
                  <a:lnTo>
                    <a:pt x="2125974" y="873582"/>
                  </a:lnTo>
                  <a:lnTo>
                    <a:pt x="2125974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436791" y="773459"/>
              <a:ext cx="367315" cy="243731"/>
              <a:chOff x="0" y="0"/>
              <a:chExt cx="95134" cy="631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5134" cy="63126"/>
              </a:xfrm>
              <a:custGeom>
                <a:avLst/>
                <a:gdLst/>
                <a:ahLst/>
                <a:cxnLst/>
                <a:rect l="l" t="t" r="r" b="b"/>
                <a:pathLst>
                  <a:path w="95134" h="63126">
                    <a:moveTo>
                      <a:pt x="0" y="0"/>
                    </a:moveTo>
                    <a:lnTo>
                      <a:pt x="95134" y="0"/>
                    </a:lnTo>
                    <a:lnTo>
                      <a:pt x="95134" y="63126"/>
                    </a:lnTo>
                    <a:lnTo>
                      <a:pt x="0" y="6312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95134" cy="44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40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3748755" y="1366186"/>
            <a:ext cx="12984753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70"/>
              </a:lnSpc>
            </a:pPr>
            <a:r>
              <a:rPr lang="en-US" sz="9000" b="1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LEITURA BÍBLICA EM CLASSE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13480" y="2697050"/>
            <a:ext cx="9820029" cy="8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3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Mateus 3.13-17.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89321" y="6310621"/>
            <a:ext cx="7198265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70"/>
              </a:lnSpc>
            </a:pPr>
            <a:r>
              <a:rPr lang="en-US" sz="9000" b="1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PALAVRA CHAV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04949" y="6355937"/>
            <a:ext cx="5086365" cy="109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5"/>
              </a:lnSpc>
            </a:pPr>
            <a:r>
              <a:rPr lang="en-US" sz="8607" b="1" spc="-473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TRINDADE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983453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3" y="0"/>
                </a:lnTo>
                <a:lnTo>
                  <a:pt x="12626333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10795093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21960" y="-1973738"/>
            <a:ext cx="8935013" cy="12260738"/>
          </a:xfrm>
          <a:custGeom>
            <a:avLst/>
            <a:gdLst/>
            <a:ahLst/>
            <a:cxnLst/>
            <a:rect l="l" t="t" r="r" b="b"/>
            <a:pathLst>
              <a:path w="8935013" h="12260738">
                <a:moveTo>
                  <a:pt x="0" y="0"/>
                </a:moveTo>
                <a:lnTo>
                  <a:pt x="8935013" y="0"/>
                </a:lnTo>
                <a:lnTo>
                  <a:pt x="8935013" y="12260738"/>
                </a:lnTo>
                <a:lnTo>
                  <a:pt x="0" y="12260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896867" y="0"/>
            <a:ext cx="8935013" cy="12260738"/>
          </a:xfrm>
          <a:custGeom>
            <a:avLst/>
            <a:gdLst/>
            <a:ahLst/>
            <a:cxnLst/>
            <a:rect l="l" t="t" r="r" b="b"/>
            <a:pathLst>
              <a:path w="8935013" h="12260738">
                <a:moveTo>
                  <a:pt x="0" y="0"/>
                </a:moveTo>
                <a:lnTo>
                  <a:pt x="8935013" y="0"/>
                </a:lnTo>
                <a:lnTo>
                  <a:pt x="8935013" y="12260738"/>
                </a:lnTo>
                <a:lnTo>
                  <a:pt x="0" y="12260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870755" y="488232"/>
            <a:ext cx="10026113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70"/>
              </a:lnSpc>
            </a:pPr>
            <a:r>
              <a:rPr lang="en-US" sz="9000" b="1" u="sng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OBJETIVOS DA LIÇÃO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54168" y="2416909"/>
            <a:ext cx="1195971" cy="119597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72000"/>
                  </a:srgbClr>
                </a:gs>
                <a:gs pos="100000">
                  <a:srgbClr val="412413">
                    <a:alpha val="72000"/>
                  </a:srgbClr>
                </a:gs>
              </a:gsLst>
              <a:lin ang="1620000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7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24136" y="2455730"/>
            <a:ext cx="656034" cy="105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8"/>
              </a:lnSpc>
            </a:pPr>
            <a:r>
              <a:rPr lang="en-US" sz="7591" b="1" spc="265">
                <a:solidFill>
                  <a:srgbClr val="FEE3B8"/>
                </a:solidFill>
                <a:latin typeface="PT Sans Bold"/>
                <a:ea typeface="PT Sans Bold"/>
                <a:cs typeface="PT Sans Bold"/>
                <a:sym typeface="PT Sans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93027" y="2322380"/>
            <a:ext cx="13394030" cy="1717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77"/>
              </a:lnSpc>
            </a:pPr>
            <a:r>
              <a:rPr lang="en-US" sz="524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5249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Explicar</a:t>
            </a:r>
            <a:r>
              <a:rPr lang="en-US" sz="524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a revelação da Trindade no batismo de Jesus;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58327" y="5082957"/>
            <a:ext cx="1195971" cy="119597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72000"/>
                  </a:srgbClr>
                </a:gs>
                <a:gs pos="100000">
                  <a:srgbClr val="412413">
                    <a:alpha val="72000"/>
                  </a:srgbClr>
                </a:gs>
              </a:gsLst>
              <a:lin ang="1620000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7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028295" y="5121778"/>
            <a:ext cx="656034" cy="105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8"/>
              </a:lnSpc>
            </a:pPr>
            <a:r>
              <a:rPr lang="en-US" sz="7591" b="1" spc="265">
                <a:solidFill>
                  <a:srgbClr val="FEE3B8"/>
                </a:solidFill>
                <a:latin typeface="PT Sans Bold"/>
                <a:ea typeface="PT Sans Bold"/>
                <a:cs typeface="PT Sans Bold"/>
                <a:sym typeface="PT Sans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78574" y="4827026"/>
            <a:ext cx="13294018" cy="1717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77"/>
              </a:lnSpc>
            </a:pPr>
            <a:r>
              <a:rPr lang="en-US" sz="5249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Mostrar</a:t>
            </a:r>
            <a:r>
              <a:rPr lang="en-US" sz="524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a unidade e a distinção das Pessoas divinas à luz das Escrituras;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758327" y="7749004"/>
            <a:ext cx="1195971" cy="119597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72000"/>
                  </a:srgbClr>
                </a:gs>
                <a:gs pos="100000">
                  <a:srgbClr val="412413">
                    <a:alpha val="72000"/>
                  </a:srgbClr>
                </a:gs>
              </a:gsLst>
              <a:lin ang="1620000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72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028295" y="7787825"/>
            <a:ext cx="656034" cy="105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8"/>
              </a:lnSpc>
            </a:pPr>
            <a:r>
              <a:rPr lang="en-US" sz="7591" b="1" spc="265">
                <a:solidFill>
                  <a:srgbClr val="FEE3B8"/>
                </a:solidFill>
                <a:latin typeface="PT Sans Bold"/>
                <a:ea typeface="PT Sans Bold"/>
                <a:cs typeface="PT Sans Bold"/>
                <a:sym typeface="PT Sans Bold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97198" y="7540942"/>
            <a:ext cx="13294018" cy="1717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77"/>
              </a:lnSpc>
            </a:pPr>
            <a:r>
              <a:rPr lang="en-US" sz="5249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Enfatizar</a:t>
            </a:r>
            <a:r>
              <a:rPr lang="en-US" sz="524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a importância da doutrina trinitária para a fé cristã.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78119"/>
            <a:ext cx="15293947" cy="449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Imagine uma cena em que, ao mesmo tempo, três vozes falam — mas uma só identidade ressoa. No Jordão, isso aconteceu: o Filho entra nas águas, o Espírito desce visivelmente, o Pai fala do céu. Não foi teatro. Foi revelação.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4682" y="706947"/>
            <a:ext cx="6540316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70"/>
              </a:lnSpc>
            </a:pPr>
            <a:r>
              <a:rPr lang="en-US" sz="9000" b="1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INTRODUÇÃO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52688"/>
            <a:ext cx="15293947" cy="539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Neste momento, a Bíblia nos mostra algo que nenhuma religião ousou inventar: um só Deus, em três Pessoas distintas, agindo em perfeita unidade. Hoje, vamos entrar nesse mistério — não para resolvê-lo com a razão, mas para adorá-lo com a fé.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252" t="-98040" r="-18508" b="-45089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352400" y="7305138"/>
            <a:ext cx="17040199" cy="2002155"/>
            <a:chOff x="0" y="0"/>
            <a:chExt cx="4365081" cy="5273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5081" cy="527317"/>
            </a:xfrm>
            <a:custGeom>
              <a:avLst/>
              <a:gdLst/>
              <a:ahLst/>
              <a:cxnLst/>
              <a:rect l="l" t="t" r="r" b="b"/>
              <a:pathLst>
                <a:path w="4365081" h="527317">
                  <a:moveTo>
                    <a:pt x="23823" y="0"/>
                  </a:moveTo>
                  <a:lnTo>
                    <a:pt x="4341257" y="0"/>
                  </a:lnTo>
                  <a:cubicBezTo>
                    <a:pt x="4354415" y="0"/>
                    <a:pt x="4365081" y="10666"/>
                    <a:pt x="4365081" y="23823"/>
                  </a:cubicBezTo>
                  <a:lnTo>
                    <a:pt x="4365081" y="503493"/>
                  </a:lnTo>
                  <a:cubicBezTo>
                    <a:pt x="4365081" y="516651"/>
                    <a:pt x="4354415" y="527317"/>
                    <a:pt x="4341257" y="527317"/>
                  </a:cubicBezTo>
                  <a:lnTo>
                    <a:pt x="23823" y="527317"/>
                  </a:lnTo>
                  <a:cubicBezTo>
                    <a:pt x="10666" y="527317"/>
                    <a:pt x="0" y="516651"/>
                    <a:pt x="0" y="503493"/>
                  </a:cubicBezTo>
                  <a:lnTo>
                    <a:pt x="0" y="23823"/>
                  </a:lnTo>
                  <a:cubicBezTo>
                    <a:pt x="0" y="10666"/>
                    <a:pt x="10666" y="0"/>
                    <a:pt x="23823" y="0"/>
                  </a:cubicBezTo>
                  <a:close/>
                </a:path>
              </a:pathLst>
            </a:custGeom>
            <a:solidFill>
              <a:srgbClr val="56361A">
                <a:alpha val="6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365081" cy="498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08299" y="7346633"/>
            <a:ext cx="15779501" cy="192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89"/>
              </a:lnSpc>
            </a:pPr>
            <a:r>
              <a:rPr lang="en-US" sz="6899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I.  APRIMEIRA REVELAÇÃO TRINITÁRIA NO BATISMO DE JESUS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26794"/>
            <a:ext cx="4547448" cy="50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520" b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IMAGEM ILUSTRATIVA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FFFFFF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96092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24617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8725126" y="711628"/>
            <a:ext cx="887845" cy="19638540"/>
            <a:chOff x="0" y="0"/>
            <a:chExt cx="280317" cy="6200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317" cy="6200412"/>
            </a:xfrm>
            <a:custGeom>
              <a:avLst/>
              <a:gdLst/>
              <a:ahLst/>
              <a:cxnLst/>
              <a:rect l="l" t="t" r="r" b="b"/>
              <a:pathLst>
                <a:path w="280317" h="6200412">
                  <a:moveTo>
                    <a:pt x="0" y="0"/>
                  </a:moveTo>
                  <a:lnTo>
                    <a:pt x="280317" y="0"/>
                  </a:lnTo>
                  <a:lnTo>
                    <a:pt x="280317" y="6200412"/>
                  </a:lnTo>
                  <a:lnTo>
                    <a:pt x="0" y="6200412"/>
                  </a:lnTo>
                  <a:close/>
                </a:path>
              </a:pathLst>
            </a:custGeom>
            <a:solidFill>
              <a:srgbClr val="371A0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0317" cy="6248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86970" y="2119105"/>
            <a:ext cx="14140736" cy="6048789"/>
            <a:chOff x="0" y="0"/>
            <a:chExt cx="3724309" cy="15930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24309" cy="1593097"/>
            </a:xfrm>
            <a:custGeom>
              <a:avLst/>
              <a:gdLst/>
              <a:ahLst/>
              <a:cxnLst/>
              <a:rect l="l" t="t" r="r" b="b"/>
              <a:pathLst>
                <a:path w="3724309" h="1593097">
                  <a:moveTo>
                    <a:pt x="23816" y="0"/>
                  </a:moveTo>
                  <a:lnTo>
                    <a:pt x="3700493" y="0"/>
                  </a:lnTo>
                  <a:cubicBezTo>
                    <a:pt x="3713647" y="0"/>
                    <a:pt x="3724309" y="10663"/>
                    <a:pt x="3724309" y="23816"/>
                  </a:cubicBezTo>
                  <a:lnTo>
                    <a:pt x="3724309" y="1569281"/>
                  </a:lnTo>
                  <a:cubicBezTo>
                    <a:pt x="3724309" y="1582434"/>
                    <a:pt x="3713647" y="1593097"/>
                    <a:pt x="3700493" y="1593097"/>
                  </a:cubicBezTo>
                  <a:lnTo>
                    <a:pt x="23816" y="1593097"/>
                  </a:lnTo>
                  <a:cubicBezTo>
                    <a:pt x="10663" y="1593097"/>
                    <a:pt x="0" y="1582434"/>
                    <a:pt x="0" y="1569281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9FAFB"/>
            </a:solidFill>
            <a:ln w="42862" cap="rnd">
              <a:solidFill>
                <a:srgbClr val="56361A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3724309" cy="15454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934356" y="1096123"/>
            <a:ext cx="2045965" cy="2045965"/>
          </a:xfrm>
          <a:custGeom>
            <a:avLst/>
            <a:gdLst/>
            <a:ahLst/>
            <a:cxnLst/>
            <a:rect l="l" t="t" r="r" b="b"/>
            <a:pathLst>
              <a:path w="2045965" h="2045965">
                <a:moveTo>
                  <a:pt x="0" y="0"/>
                </a:moveTo>
                <a:lnTo>
                  <a:pt x="2045964" y="0"/>
                </a:lnTo>
                <a:lnTo>
                  <a:pt x="2045964" y="2045965"/>
                </a:lnTo>
                <a:lnTo>
                  <a:pt x="0" y="2045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041949" y="4189257"/>
            <a:ext cx="13830778" cy="265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9499" b="1" spc="37">
                <a:solidFill>
                  <a:srgbClr val="56361A"/>
                </a:solidFill>
                <a:latin typeface="PT Sans Bold"/>
                <a:ea typeface="PT Sans Bold"/>
                <a:cs typeface="PT Sans Bold"/>
                <a:sym typeface="PT Sans Bold"/>
              </a:rPr>
              <a:t> O BATISMO DO FILHO: </a:t>
            </a:r>
          </a:p>
          <a:p>
            <a:pPr algn="ctr">
              <a:lnSpc>
                <a:spcPts val="10449"/>
              </a:lnSpc>
            </a:pPr>
            <a:r>
              <a:rPr lang="en-US" sz="9499" b="1" spc="37">
                <a:solidFill>
                  <a:srgbClr val="56361A"/>
                </a:solidFill>
                <a:latin typeface="PT Sans Bold"/>
                <a:ea typeface="PT Sans Bold"/>
                <a:cs typeface="PT Sans Bold"/>
                <a:sym typeface="PT Sans Bold"/>
              </a:rPr>
              <a:t>A OBEDIÊNCIA DE CRISTO.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26087" y="9714809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1632</Words>
  <Application>Microsoft Office PowerPoint</Application>
  <PresentationFormat>Personalizar</PresentationFormat>
  <Paragraphs>194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Calibri</vt:lpstr>
      <vt:lpstr>Arial</vt:lpstr>
      <vt:lpstr>PT Sans</vt:lpstr>
      <vt:lpstr>Open Sans Bold</vt:lpstr>
      <vt:lpstr>PT Sans Italics</vt:lpstr>
      <vt:lpstr>PT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- ADULTOS - 1º TRI - 2026</dc:title>
  <cp:lastModifiedBy>Pastor Mário Luna .</cp:lastModifiedBy>
  <cp:revision>4</cp:revision>
  <dcterms:created xsi:type="dcterms:W3CDTF">2006-08-16T00:00:00Z</dcterms:created>
  <dcterms:modified xsi:type="dcterms:W3CDTF">2025-12-17T23:11:13Z</dcterms:modified>
  <dc:identifier>DAG7yQ55EWI</dc:identifier>
</cp:coreProperties>
</file>