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65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66" r:id="rId47"/>
  </p:sldIdLst>
  <p:sldSz cx="18288000" cy="10287000"/>
  <p:notesSz cx="6858000" cy="9144000"/>
  <p:embeddedFontLst>
    <p:embeddedFont>
      <p:font typeface="Open Sans Bold" panose="020B0806030504020204" pitchFamily="34" charset="0"/>
      <p:regular r:id="rId48"/>
      <p:bold r:id="rId49"/>
    </p:embeddedFont>
    <p:embeddedFont>
      <p:font typeface="PT Sans" panose="020B0503020203020204" pitchFamily="34" charset="0"/>
      <p:regular r:id="rId50"/>
      <p:bold r:id="rId51"/>
    </p:embeddedFont>
    <p:embeddedFont>
      <p:font typeface="PT Sans Bold" panose="020B0703020203020204" charset="0"/>
      <p:regular r:id="rId52"/>
    </p:embeddedFont>
    <p:embeddedFont>
      <p:font typeface="PT Sans Italics" panose="020B060402020202020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48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stormarioluna.com.br/centrodeensinobiblico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.sv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F8364-32B9-BD95-4EB9-AEA691057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61F0F45-7237-6EB4-BC5F-196B490FB054}"/>
              </a:ext>
            </a:extLst>
          </p:cNvPr>
          <p:cNvSpPr/>
          <p:nvPr/>
        </p:nvSpPr>
        <p:spPr>
          <a:xfrm>
            <a:off x="-1124617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F3A7342-430B-CBAD-B30E-7F8A95D78F6D}"/>
              </a:ext>
            </a:extLst>
          </p:cNvPr>
          <p:cNvSpPr/>
          <p:nvPr/>
        </p:nvSpPr>
        <p:spPr>
          <a:xfrm>
            <a:off x="16666016" y="-15308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1"/>
                </a:lnTo>
                <a:lnTo>
                  <a:pt x="0" y="12002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038F51-D619-4BD5-43A7-5A00F4492EB2}"/>
              </a:ext>
            </a:extLst>
          </p:cNvPr>
          <p:cNvSpPr txBox="1"/>
          <p:nvPr/>
        </p:nvSpPr>
        <p:spPr>
          <a:xfrm>
            <a:off x="5334000" y="1943100"/>
            <a:ext cx="6444996" cy="124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40"/>
              </a:lnSpc>
            </a:pPr>
            <a:r>
              <a:rPr lang="en-US" sz="9000" b="1" spc="-495" dirty="0">
                <a:solidFill>
                  <a:srgbClr val="FF0000"/>
                </a:solidFill>
                <a:latin typeface="PT Sans Bold"/>
                <a:ea typeface="PT Sans Bold"/>
                <a:cs typeface="PT Sans Bold"/>
                <a:sym typeface="PT Sans Bold"/>
              </a:rPr>
              <a:t>AMOSTRA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252CE0C-789E-B6A9-6BC1-45456BC0F306}"/>
              </a:ext>
            </a:extLst>
          </p:cNvPr>
          <p:cNvSpPr txBox="1"/>
          <p:nvPr/>
        </p:nvSpPr>
        <p:spPr>
          <a:xfrm>
            <a:off x="2209800" y="3848100"/>
            <a:ext cx="13900904" cy="2528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660"/>
              </a:lnSpc>
            </a:pPr>
            <a:r>
              <a:rPr lang="pt-BR" sz="5550" b="1" dirty="0">
                <a:solidFill>
                  <a:schemeClr val="accent1">
                    <a:lumMod val="50000"/>
                  </a:schemeClr>
                </a:solidFill>
                <a:latin typeface="PT Sans"/>
                <a:ea typeface="PT Sans"/>
                <a:cs typeface="PT Sans"/>
                <a:sym typeface="PT Sans"/>
              </a:rPr>
              <a:t>ESSA É UMA AMOSTRA DE COMO SÃO OS SLIDES EM POWER POINT DO MATERIAL DE APOIO DAS LIÇÕES BÍBLICAS CPAD ADULTOS.</a:t>
            </a:r>
            <a:endParaRPr lang="en-US" sz="5550" b="1" dirty="0">
              <a:solidFill>
                <a:schemeClr val="accent1">
                  <a:lumMod val="50000"/>
                </a:schemeClr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FB26B57-1EA3-86D6-0587-926D8B2B5DE8}"/>
              </a:ext>
            </a:extLst>
          </p:cNvPr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  <p:extLst>
      <p:ext uri="{BB962C8B-B14F-4D97-AF65-F5344CB8AC3E}">
        <p14:creationId xmlns:p14="http://schemas.microsoft.com/office/powerpoint/2010/main" val="95574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90" t="-117308" r="-3390" b="-6742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352399" y="8117119"/>
            <a:ext cx="16051631" cy="1304474"/>
            <a:chOff x="0" y="0"/>
            <a:chExt cx="4227590" cy="3435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7590" cy="343565"/>
            </a:xfrm>
            <a:custGeom>
              <a:avLst/>
              <a:gdLst/>
              <a:ahLst/>
              <a:cxnLst/>
              <a:rect l="l" t="t" r="r" b="b"/>
              <a:pathLst>
                <a:path w="4227590" h="343565">
                  <a:moveTo>
                    <a:pt x="24598" y="0"/>
                  </a:moveTo>
                  <a:lnTo>
                    <a:pt x="4202992" y="0"/>
                  </a:lnTo>
                  <a:cubicBezTo>
                    <a:pt x="4209516" y="0"/>
                    <a:pt x="4215773" y="2592"/>
                    <a:pt x="4220385" y="7205"/>
                  </a:cubicBezTo>
                  <a:cubicBezTo>
                    <a:pt x="4224998" y="11818"/>
                    <a:pt x="4227590" y="18074"/>
                    <a:pt x="4227590" y="24598"/>
                  </a:cubicBezTo>
                  <a:lnTo>
                    <a:pt x="4227590" y="318967"/>
                  </a:lnTo>
                  <a:cubicBezTo>
                    <a:pt x="4227590" y="332552"/>
                    <a:pt x="4216577" y="343565"/>
                    <a:pt x="4202992" y="343565"/>
                  </a:cubicBezTo>
                  <a:lnTo>
                    <a:pt x="24598" y="343565"/>
                  </a:lnTo>
                  <a:cubicBezTo>
                    <a:pt x="11013" y="343565"/>
                    <a:pt x="0" y="332552"/>
                    <a:pt x="0" y="318967"/>
                  </a:cubicBezTo>
                  <a:lnTo>
                    <a:pt x="0" y="24598"/>
                  </a:lnTo>
                  <a:cubicBezTo>
                    <a:pt x="0" y="18074"/>
                    <a:pt x="2592" y="11818"/>
                    <a:pt x="7205" y="7205"/>
                  </a:cubicBezTo>
                  <a:cubicBezTo>
                    <a:pt x="11818" y="2592"/>
                    <a:pt x="18074" y="0"/>
                    <a:pt x="24598" y="0"/>
                  </a:cubicBezTo>
                  <a:close/>
                </a:path>
              </a:pathLst>
            </a:custGeom>
            <a:solidFill>
              <a:srgbClr val="171C36">
                <a:alpha val="6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227590" cy="314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8069269"/>
            <a:ext cx="15779501" cy="149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49"/>
              </a:lnSpc>
            </a:pPr>
            <a:r>
              <a:rPr lang="en-US" sz="10499" b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I – DEUS CHAMA ABRÃO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26794"/>
            <a:ext cx="4547448" cy="50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520" b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IMAGEM ILUSTRATIVA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FFFFFF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96092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24617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8725126" y="711628"/>
            <a:ext cx="887845" cy="19638540"/>
            <a:chOff x="0" y="0"/>
            <a:chExt cx="280317" cy="6200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317" cy="6200412"/>
            </a:xfrm>
            <a:custGeom>
              <a:avLst/>
              <a:gdLst/>
              <a:ahLst/>
              <a:cxnLst/>
              <a:rect l="l" t="t" r="r" b="b"/>
              <a:pathLst>
                <a:path w="280317" h="6200412">
                  <a:moveTo>
                    <a:pt x="0" y="0"/>
                  </a:moveTo>
                  <a:lnTo>
                    <a:pt x="280317" y="0"/>
                  </a:lnTo>
                  <a:lnTo>
                    <a:pt x="280317" y="6200412"/>
                  </a:lnTo>
                  <a:lnTo>
                    <a:pt x="0" y="6200412"/>
                  </a:lnTo>
                  <a:close/>
                </a:path>
              </a:pathLst>
            </a:custGeom>
            <a:solidFill>
              <a:srgbClr val="371A0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0317" cy="6248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86970" y="2119105"/>
            <a:ext cx="14140736" cy="6048789"/>
            <a:chOff x="0" y="0"/>
            <a:chExt cx="3724309" cy="15930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24309" cy="1593097"/>
            </a:xfrm>
            <a:custGeom>
              <a:avLst/>
              <a:gdLst/>
              <a:ahLst/>
              <a:cxnLst/>
              <a:rect l="l" t="t" r="r" b="b"/>
              <a:pathLst>
                <a:path w="3724309" h="1593097">
                  <a:moveTo>
                    <a:pt x="23816" y="0"/>
                  </a:moveTo>
                  <a:lnTo>
                    <a:pt x="3700493" y="0"/>
                  </a:lnTo>
                  <a:cubicBezTo>
                    <a:pt x="3713647" y="0"/>
                    <a:pt x="3724309" y="10663"/>
                    <a:pt x="3724309" y="23816"/>
                  </a:cubicBezTo>
                  <a:lnTo>
                    <a:pt x="3724309" y="1569281"/>
                  </a:lnTo>
                  <a:cubicBezTo>
                    <a:pt x="3724309" y="1582434"/>
                    <a:pt x="3713647" y="1593097"/>
                    <a:pt x="3700493" y="1593097"/>
                  </a:cubicBezTo>
                  <a:lnTo>
                    <a:pt x="23816" y="1593097"/>
                  </a:lnTo>
                  <a:cubicBezTo>
                    <a:pt x="10663" y="1593097"/>
                    <a:pt x="0" y="1582434"/>
                    <a:pt x="0" y="1569281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9FAFB"/>
            </a:solidFill>
            <a:ln w="42862" cap="rnd">
              <a:solidFill>
                <a:srgbClr val="56361A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3724309" cy="15454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934356" y="1096123"/>
            <a:ext cx="2045965" cy="2045965"/>
          </a:xfrm>
          <a:custGeom>
            <a:avLst/>
            <a:gdLst/>
            <a:ahLst/>
            <a:cxnLst/>
            <a:rect l="l" t="t" r="r" b="b"/>
            <a:pathLst>
              <a:path w="2045965" h="2045965">
                <a:moveTo>
                  <a:pt x="0" y="0"/>
                </a:moveTo>
                <a:lnTo>
                  <a:pt x="2045964" y="0"/>
                </a:lnTo>
                <a:lnTo>
                  <a:pt x="2045964" y="2045965"/>
                </a:lnTo>
                <a:lnTo>
                  <a:pt x="0" y="2045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041949" y="4189257"/>
            <a:ext cx="13830778" cy="265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9499" b="1" spc="37">
                <a:solidFill>
                  <a:srgbClr val="171C36"/>
                </a:solidFill>
                <a:latin typeface="PT Sans Bold"/>
                <a:ea typeface="PT Sans Bold"/>
                <a:cs typeface="PT Sans Bold"/>
                <a:sym typeface="PT Sans Bold"/>
              </a:rPr>
              <a:t>A FÉ DE ABRÃO DIANTE DO CHAMADO (GN 12.1).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26087" y="9714809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02744"/>
            <a:ext cx="15293947" cy="449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Deus chamou Abrão e ordenou que ele saísse de sua terra, do meio de sua família e seus amigos, e fosse para um lugar desconhecido para ele. Seu chamado exigia fé e obediência irrestrita.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3802856"/>
            <a:ext cx="15293947" cy="269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Esse chamado não foi apenas uma mudança geográfica, mas uma ruptura completa com sua segurança natural, cultural e religiosa.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1895475"/>
            <a:ext cx="15293947" cy="629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No mundo antigo, identidade e segurança estavam totalmente ligadas à terra e ao clã. Deixar a terra significava perder estabilidade econômica; deixar a parentela significava abrir mão da proteção social; deixar a casa do pai representava romper com autoridade, herança e tradição religiosa.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3879445"/>
            <a:ext cx="15293947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840"/>
              </a:lnSpc>
            </a:pPr>
            <a:r>
              <a:rPr lang="en-US" sz="5700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Deus estava separando Abrão não apenas geograficamente, mas espiritualmente, para formar uma nova linhagem de fé.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52687"/>
            <a:ext cx="15293947" cy="539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Hoje, estamos habituados a confiar em tecnologias como o GPS (Sistema de Posicionamento Global), que nos orienta com precisão sobre onde estamos e para onde devemos ir. Abrão, porém, não dispunha de nenhum recurso visível ou previsível.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2002631"/>
            <a:ext cx="15293947" cy="629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Isso demonstra que a base da fé de Abrão não era a compreensão do plano, mas a confiança no Deus que revelou o plano. Deus não lhe deu explicações detalhadas, mas uma promessa. A fé, portanto, não depende da visibilidade do futuro, mas da confiabilidade daquele que promete.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2474508"/>
            <a:ext cx="15293947" cy="539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Esse princípio é confirmado posteriormente quando a Escritura declara que Abrão “creu no Senhor, e isso lhe foi imputado como justiça” (Gn 15.6), mostrando que sua relação com Deus foi fundamentada na confiança e não na evidência visível.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02744"/>
            <a:ext cx="15293947" cy="449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Ele não tinha um mapa, nem sabia o destino final — apenas a voz de Deus lhe indicando o caminho. Isso nos ensina que Deus sabe o que faz, com quem faz e por que faz, mesmo quando não revela o trajeto completo.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3352800"/>
            <a:ext cx="15293947" cy="35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Observe que Deus disse: “para a terra que eu te mostrarei”. A revelação era progressiva. Deus não entrega o futuro completo; Ele guia passo a passo. Isso preserva a dependência.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2452687"/>
            <a:ext cx="15293947" cy="539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Esse princípio se repete em toda a Escritura: Israel no deserto seguia a nuvem; Pedro andou sobre as águas enquanto confiava; Paulo recebeu direção missionária gradualmente                    (At 16.6-10). A fé não exige explicação total — exige confiança total.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52800"/>
            <a:ext cx="15293947" cy="35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 lugar onde habitava Abrão e seus pais era uma terra idólatra. Contudo, ele creu no Todo-Poderoso, único e soberano, e partiu para o lugar destinado por Ele.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2953139"/>
            <a:ext cx="15293947" cy="449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Segundo Josué 24.2, a família de Abrão servia a outros deuses, o que mostra que sua fé não foi herdada de um ambiente espiritualmente puro, mas nasceu da revelação soberana de Deus.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2424112"/>
            <a:ext cx="15293947" cy="539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Isso evidencia que a iniciativa da salvação e do chamado pertence a Deus, que chama pessoas mesmo em contextos de ignorância espiritual. A resposta de Abrão demonstra que a verdadeira fé envolve abandono da antiga vida e compromisso com o Deus verdadeiro.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83395" cy="10287000"/>
            <a:chOff x="0" y="0"/>
            <a:chExt cx="8384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425" cy="2709333"/>
            </a:xfrm>
            <a:custGeom>
              <a:avLst/>
              <a:gdLst/>
              <a:ahLst/>
              <a:cxnLst/>
              <a:rect l="l" t="t" r="r" b="b"/>
              <a:pathLst>
                <a:path w="838425" h="2709333">
                  <a:moveTo>
                    <a:pt x="0" y="0"/>
                  </a:moveTo>
                  <a:lnTo>
                    <a:pt x="838425" y="0"/>
                  </a:lnTo>
                  <a:lnTo>
                    <a:pt x="8384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3842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4881" y="945308"/>
            <a:ext cx="2753632" cy="1683158"/>
          </a:xfrm>
          <a:custGeom>
            <a:avLst/>
            <a:gdLst/>
            <a:ahLst/>
            <a:cxnLst/>
            <a:rect l="l" t="t" r="r" b="b"/>
            <a:pathLst>
              <a:path w="2753632" h="1683158">
                <a:moveTo>
                  <a:pt x="0" y="0"/>
                </a:moveTo>
                <a:lnTo>
                  <a:pt x="2753633" y="0"/>
                </a:lnTo>
                <a:lnTo>
                  <a:pt x="2753633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-1903821">
            <a:off x="672786" y="7231674"/>
            <a:ext cx="2181154" cy="1570431"/>
          </a:xfrm>
          <a:custGeom>
            <a:avLst/>
            <a:gdLst/>
            <a:ahLst/>
            <a:cxnLst/>
            <a:rect l="l" t="t" r="r" b="b"/>
            <a:pathLst>
              <a:path w="2181154" h="1570431">
                <a:moveTo>
                  <a:pt x="0" y="0"/>
                </a:moveTo>
                <a:lnTo>
                  <a:pt x="2181154" y="0"/>
                </a:lnTo>
                <a:lnTo>
                  <a:pt x="2181154" y="1570431"/>
                </a:lnTo>
                <a:lnTo>
                  <a:pt x="0" y="1570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79498" y="2824401"/>
            <a:ext cx="3024399" cy="396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LIÇÃO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BÍBLICA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DESSE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PONTO</a:t>
            </a:r>
          </a:p>
        </p:txBody>
      </p:sp>
      <p:sp>
        <p:nvSpPr>
          <p:cNvPr id="8" name="Freeform 8"/>
          <p:cNvSpPr/>
          <p:nvPr/>
        </p:nvSpPr>
        <p:spPr>
          <a:xfrm flipV="1">
            <a:off x="3183395" y="0"/>
            <a:ext cx="15104605" cy="10287000"/>
          </a:xfrm>
          <a:custGeom>
            <a:avLst/>
            <a:gdLst/>
            <a:ahLst/>
            <a:cxnLst/>
            <a:rect l="l" t="t" r="r" b="b"/>
            <a:pathLst>
              <a:path w="15104605" h="10287000">
                <a:moveTo>
                  <a:pt x="0" y="10287000"/>
                </a:moveTo>
                <a:lnTo>
                  <a:pt x="15104605" y="10287000"/>
                </a:lnTo>
                <a:lnTo>
                  <a:pt x="1510460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6"/>
            <a:stretch>
              <a:fillRect l="-1036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  <p:sp>
        <p:nvSpPr>
          <p:cNvPr id="10" name="Freeform 10"/>
          <p:cNvSpPr/>
          <p:nvPr/>
        </p:nvSpPr>
        <p:spPr>
          <a:xfrm>
            <a:off x="3993740" y="3176694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0" y="0"/>
                </a:moveTo>
                <a:lnTo>
                  <a:pt x="3287951" y="0"/>
                </a:lnTo>
                <a:lnTo>
                  <a:pt x="3287951" y="3316975"/>
                </a:lnTo>
                <a:lnTo>
                  <a:pt x="0" y="331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4619409" y="4571106"/>
            <a:ext cx="11440891" cy="269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A fé verdadeira começa quando obedecemos ao chamado de Deus mesmo sem garantias visíveis.</a:t>
            </a:r>
          </a:p>
        </p:txBody>
      </p:sp>
      <p:sp>
        <p:nvSpPr>
          <p:cNvPr id="12" name="Freeform 12"/>
          <p:cNvSpPr/>
          <p:nvPr/>
        </p:nvSpPr>
        <p:spPr>
          <a:xfrm flipH="1" flipV="1">
            <a:off x="13399674" y="5116992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3287951" y="3316975"/>
                </a:moveTo>
                <a:lnTo>
                  <a:pt x="0" y="3316975"/>
                </a:lnTo>
                <a:lnTo>
                  <a:pt x="0" y="0"/>
                </a:lnTo>
                <a:lnTo>
                  <a:pt x="3287951" y="0"/>
                </a:lnTo>
                <a:lnTo>
                  <a:pt x="3287951" y="331697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96092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24617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8725126" y="711628"/>
            <a:ext cx="887845" cy="19638540"/>
            <a:chOff x="0" y="0"/>
            <a:chExt cx="280317" cy="6200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317" cy="6200412"/>
            </a:xfrm>
            <a:custGeom>
              <a:avLst/>
              <a:gdLst/>
              <a:ahLst/>
              <a:cxnLst/>
              <a:rect l="l" t="t" r="r" b="b"/>
              <a:pathLst>
                <a:path w="280317" h="6200412">
                  <a:moveTo>
                    <a:pt x="0" y="0"/>
                  </a:moveTo>
                  <a:lnTo>
                    <a:pt x="280317" y="0"/>
                  </a:lnTo>
                  <a:lnTo>
                    <a:pt x="280317" y="6200412"/>
                  </a:lnTo>
                  <a:lnTo>
                    <a:pt x="0" y="6200412"/>
                  </a:lnTo>
                  <a:close/>
                </a:path>
              </a:pathLst>
            </a:custGeom>
            <a:solidFill>
              <a:srgbClr val="371A0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0317" cy="6248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86970" y="2119105"/>
            <a:ext cx="14140736" cy="6048789"/>
            <a:chOff x="0" y="0"/>
            <a:chExt cx="3724309" cy="15930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24309" cy="1593097"/>
            </a:xfrm>
            <a:custGeom>
              <a:avLst/>
              <a:gdLst/>
              <a:ahLst/>
              <a:cxnLst/>
              <a:rect l="l" t="t" r="r" b="b"/>
              <a:pathLst>
                <a:path w="3724309" h="1593097">
                  <a:moveTo>
                    <a:pt x="23816" y="0"/>
                  </a:moveTo>
                  <a:lnTo>
                    <a:pt x="3700493" y="0"/>
                  </a:lnTo>
                  <a:cubicBezTo>
                    <a:pt x="3713647" y="0"/>
                    <a:pt x="3724309" y="10663"/>
                    <a:pt x="3724309" y="23816"/>
                  </a:cubicBezTo>
                  <a:lnTo>
                    <a:pt x="3724309" y="1569281"/>
                  </a:lnTo>
                  <a:cubicBezTo>
                    <a:pt x="3724309" y="1582434"/>
                    <a:pt x="3713647" y="1593097"/>
                    <a:pt x="3700493" y="1593097"/>
                  </a:cubicBezTo>
                  <a:lnTo>
                    <a:pt x="23816" y="1593097"/>
                  </a:lnTo>
                  <a:cubicBezTo>
                    <a:pt x="10663" y="1593097"/>
                    <a:pt x="0" y="1582434"/>
                    <a:pt x="0" y="1569281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9FAFB"/>
            </a:solidFill>
            <a:ln w="42862" cap="rnd">
              <a:solidFill>
                <a:srgbClr val="56361A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3724309" cy="15454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41949" y="4034952"/>
            <a:ext cx="13830778" cy="297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04"/>
              </a:lnSpc>
            </a:pPr>
            <a:r>
              <a:rPr lang="en-US" sz="10549" b="1" spc="42">
                <a:solidFill>
                  <a:srgbClr val="171C36"/>
                </a:solidFill>
                <a:latin typeface="PT Sans Bold"/>
                <a:ea typeface="PT Sans Bold"/>
                <a:cs typeface="PT Sans Bold"/>
                <a:sym typeface="PT Sans Bold"/>
              </a:rPr>
              <a:t>A PROMESSA PARA ABRÃO.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7934356" y="1110411"/>
            <a:ext cx="2045965" cy="2045965"/>
          </a:xfrm>
          <a:custGeom>
            <a:avLst/>
            <a:gdLst/>
            <a:ahLst/>
            <a:cxnLst/>
            <a:rect l="l" t="t" r="r" b="b"/>
            <a:pathLst>
              <a:path w="2045965" h="2045965">
                <a:moveTo>
                  <a:pt x="0" y="0"/>
                </a:moveTo>
                <a:lnTo>
                  <a:pt x="2045964" y="0"/>
                </a:lnTo>
                <a:lnTo>
                  <a:pt x="2045964" y="2045964"/>
                </a:lnTo>
                <a:lnTo>
                  <a:pt x="0" y="2045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1426087" y="9714809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02856"/>
            <a:ext cx="15293947" cy="269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As promessas feitas a Abrão não alcançariam somente ele, mas incluíam toda a humanidade.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77638" y="3174206"/>
            <a:ext cx="15293947" cy="35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Gênesis 12.2-3 apresenta sete declarações divinas que estruturam a aliança abraâmica. Entre elas está a promessa universal: “em ti serão benditas todas as famílias da terra.”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77638" y="2952750"/>
            <a:ext cx="15293947" cy="449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Aqui encontramos o embrião da promessa messiânica. O apóstolo Paulo afirma em Gálatas 3.16 que essa promessa aponta para Cristo. Portanto, o chamado de Abrão já está inserido no plano eterno de redenção.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02856"/>
            <a:ext cx="15293947" cy="269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 que Deus prometeu ao patriarca marcaria a sua história e a de seus descendentes até os dias de hoje.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924716" y="2538802"/>
            <a:ext cx="14646869" cy="5862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A promessa possui três dimensões centrais:</a:t>
            </a:r>
          </a:p>
          <a:p>
            <a:pPr algn="just">
              <a:lnSpc>
                <a:spcPts val="3600"/>
              </a:lnSpc>
            </a:pPr>
            <a:endParaRPr lang="en-US" sz="5999">
              <a:solidFill>
                <a:srgbClr val="145DA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1.     Terra — estabelecimento físico.</a:t>
            </a:r>
          </a:p>
          <a:p>
            <a:pPr algn="just">
              <a:lnSpc>
                <a:spcPts val="3600"/>
              </a:lnSpc>
            </a:pPr>
            <a:endParaRPr lang="en-US" sz="5999">
              <a:solidFill>
                <a:srgbClr val="145DA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2.     Descendência — continuidade histórica.</a:t>
            </a:r>
          </a:p>
          <a:p>
            <a:pPr algn="just">
              <a:lnSpc>
                <a:spcPts val="3600"/>
              </a:lnSpc>
            </a:pPr>
            <a:endParaRPr lang="en-US" sz="5999">
              <a:solidFill>
                <a:srgbClr val="145DA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3.     Bênção — alcance espiritual universal.</a:t>
            </a:r>
          </a:p>
          <a:p>
            <a:pPr marL="0" lvl="0" indent="0" algn="just">
              <a:lnSpc>
                <a:spcPts val="7199"/>
              </a:lnSpc>
            </a:pPr>
            <a:endParaRPr lang="en-US" sz="5999">
              <a:solidFill>
                <a:srgbClr val="145DA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77638" y="3574645"/>
            <a:ext cx="15293947" cy="269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Esses três elementos conduzirão todas as lições seguintes do trimestre. O legado patriarcal nasce dessa promessa estruturante.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02856"/>
            <a:ext cx="15293947" cy="269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 Senhor é fiel e cumpre com o que prometeu, mas no seu tempo. Há um tempo certo para todas as coisas (Ec 3.1–3).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1993936"/>
            <a:ext cx="15293947" cy="629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Abrão tinha 75 anos quando recebeu a promessa e 100 quando Isaque nasceu. Vinte e cinco anos de espera. A promessa não anulou o tempo de prova. A fé madura aprende a conviver com o intervalo entre promessa e cumprimento. Deus trabalha no caráter enquanto cumpre o propósito.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83395" cy="10287000"/>
            <a:chOff x="0" y="0"/>
            <a:chExt cx="8384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425" cy="2709333"/>
            </a:xfrm>
            <a:custGeom>
              <a:avLst/>
              <a:gdLst/>
              <a:ahLst/>
              <a:cxnLst/>
              <a:rect l="l" t="t" r="r" b="b"/>
              <a:pathLst>
                <a:path w="838425" h="2709333">
                  <a:moveTo>
                    <a:pt x="0" y="0"/>
                  </a:moveTo>
                  <a:lnTo>
                    <a:pt x="838425" y="0"/>
                  </a:lnTo>
                  <a:lnTo>
                    <a:pt x="8384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3842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4881" y="945308"/>
            <a:ext cx="2753632" cy="1683158"/>
          </a:xfrm>
          <a:custGeom>
            <a:avLst/>
            <a:gdLst/>
            <a:ahLst/>
            <a:cxnLst/>
            <a:rect l="l" t="t" r="r" b="b"/>
            <a:pathLst>
              <a:path w="2753632" h="1683158">
                <a:moveTo>
                  <a:pt x="0" y="0"/>
                </a:moveTo>
                <a:lnTo>
                  <a:pt x="2753633" y="0"/>
                </a:lnTo>
                <a:lnTo>
                  <a:pt x="2753633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-1903821">
            <a:off x="672786" y="7231674"/>
            <a:ext cx="2181154" cy="1570431"/>
          </a:xfrm>
          <a:custGeom>
            <a:avLst/>
            <a:gdLst/>
            <a:ahLst/>
            <a:cxnLst/>
            <a:rect l="l" t="t" r="r" b="b"/>
            <a:pathLst>
              <a:path w="2181154" h="1570431">
                <a:moveTo>
                  <a:pt x="0" y="0"/>
                </a:moveTo>
                <a:lnTo>
                  <a:pt x="2181154" y="0"/>
                </a:lnTo>
                <a:lnTo>
                  <a:pt x="2181154" y="1570431"/>
                </a:lnTo>
                <a:lnTo>
                  <a:pt x="0" y="1570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79498" y="2824401"/>
            <a:ext cx="3024399" cy="396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LIÇÃO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BÍBLICA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DESSE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PONTO</a:t>
            </a:r>
          </a:p>
        </p:txBody>
      </p:sp>
      <p:sp>
        <p:nvSpPr>
          <p:cNvPr id="8" name="Freeform 8"/>
          <p:cNvSpPr/>
          <p:nvPr/>
        </p:nvSpPr>
        <p:spPr>
          <a:xfrm flipV="1">
            <a:off x="3183395" y="0"/>
            <a:ext cx="15104605" cy="10287000"/>
          </a:xfrm>
          <a:custGeom>
            <a:avLst/>
            <a:gdLst/>
            <a:ahLst/>
            <a:cxnLst/>
            <a:rect l="l" t="t" r="r" b="b"/>
            <a:pathLst>
              <a:path w="15104605" h="10287000">
                <a:moveTo>
                  <a:pt x="0" y="10287000"/>
                </a:moveTo>
                <a:lnTo>
                  <a:pt x="15104605" y="10287000"/>
                </a:lnTo>
                <a:lnTo>
                  <a:pt x="1510460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6"/>
            <a:stretch>
              <a:fillRect l="-1036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  <p:sp>
        <p:nvSpPr>
          <p:cNvPr id="10" name="Freeform 10"/>
          <p:cNvSpPr/>
          <p:nvPr/>
        </p:nvSpPr>
        <p:spPr>
          <a:xfrm>
            <a:off x="4147280" y="1442871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0" y="0"/>
                </a:moveTo>
                <a:lnTo>
                  <a:pt x="3287950" y="0"/>
                </a:lnTo>
                <a:lnTo>
                  <a:pt x="3287950" y="3316974"/>
                </a:lnTo>
                <a:lnTo>
                  <a:pt x="0" y="3316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4835609" y="3583103"/>
            <a:ext cx="11440891" cy="269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As promessas de Deus ultrapassam nossa geração e se cumprem no tempo determinado por Ele.</a:t>
            </a:r>
          </a:p>
        </p:txBody>
      </p:sp>
      <p:sp>
        <p:nvSpPr>
          <p:cNvPr id="12" name="Freeform 12"/>
          <p:cNvSpPr/>
          <p:nvPr/>
        </p:nvSpPr>
        <p:spPr>
          <a:xfrm flipH="1" flipV="1">
            <a:off x="13663419" y="4923746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3287951" y="3316975"/>
                </a:moveTo>
                <a:lnTo>
                  <a:pt x="0" y="3316975"/>
                </a:lnTo>
                <a:lnTo>
                  <a:pt x="0" y="0"/>
                </a:lnTo>
                <a:lnTo>
                  <a:pt x="3287951" y="0"/>
                </a:lnTo>
                <a:lnTo>
                  <a:pt x="3287951" y="331697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96092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124617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8725126" y="711628"/>
            <a:ext cx="887845" cy="19638540"/>
            <a:chOff x="0" y="0"/>
            <a:chExt cx="280317" cy="6200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317" cy="6200412"/>
            </a:xfrm>
            <a:custGeom>
              <a:avLst/>
              <a:gdLst/>
              <a:ahLst/>
              <a:cxnLst/>
              <a:rect l="l" t="t" r="r" b="b"/>
              <a:pathLst>
                <a:path w="280317" h="6200412">
                  <a:moveTo>
                    <a:pt x="0" y="0"/>
                  </a:moveTo>
                  <a:lnTo>
                    <a:pt x="280317" y="0"/>
                  </a:lnTo>
                  <a:lnTo>
                    <a:pt x="280317" y="6200412"/>
                  </a:lnTo>
                  <a:lnTo>
                    <a:pt x="0" y="6200412"/>
                  </a:lnTo>
                  <a:close/>
                </a:path>
              </a:pathLst>
            </a:custGeom>
            <a:solidFill>
              <a:srgbClr val="371A0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80317" cy="6248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2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86970" y="2119105"/>
            <a:ext cx="14140736" cy="6048789"/>
            <a:chOff x="0" y="0"/>
            <a:chExt cx="3724309" cy="15930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24309" cy="1593097"/>
            </a:xfrm>
            <a:custGeom>
              <a:avLst/>
              <a:gdLst/>
              <a:ahLst/>
              <a:cxnLst/>
              <a:rect l="l" t="t" r="r" b="b"/>
              <a:pathLst>
                <a:path w="3724309" h="1593097">
                  <a:moveTo>
                    <a:pt x="23816" y="0"/>
                  </a:moveTo>
                  <a:lnTo>
                    <a:pt x="3700493" y="0"/>
                  </a:lnTo>
                  <a:cubicBezTo>
                    <a:pt x="3713647" y="0"/>
                    <a:pt x="3724309" y="10663"/>
                    <a:pt x="3724309" y="23816"/>
                  </a:cubicBezTo>
                  <a:lnTo>
                    <a:pt x="3724309" y="1569281"/>
                  </a:lnTo>
                  <a:cubicBezTo>
                    <a:pt x="3724309" y="1582434"/>
                    <a:pt x="3713647" y="1593097"/>
                    <a:pt x="3700493" y="1593097"/>
                  </a:cubicBezTo>
                  <a:lnTo>
                    <a:pt x="23816" y="1593097"/>
                  </a:lnTo>
                  <a:cubicBezTo>
                    <a:pt x="10663" y="1593097"/>
                    <a:pt x="0" y="1582434"/>
                    <a:pt x="0" y="1569281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9FAFB"/>
            </a:solidFill>
            <a:ln w="42862" cap="rnd">
              <a:solidFill>
                <a:srgbClr val="56361A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3724309" cy="15454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41949" y="4189257"/>
            <a:ext cx="13830778" cy="265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9499" b="1" spc="37">
                <a:solidFill>
                  <a:srgbClr val="171C36"/>
                </a:solidFill>
                <a:latin typeface="PT Sans Bold"/>
                <a:ea typeface="PT Sans Bold"/>
                <a:cs typeface="PT Sans Bold"/>
                <a:sym typeface="PT Sans Bold"/>
              </a:rPr>
              <a:t>AS BÊNÇÃOS DE DEUS PARA ABRÃO.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7934356" y="1096123"/>
            <a:ext cx="2045965" cy="2045965"/>
          </a:xfrm>
          <a:custGeom>
            <a:avLst/>
            <a:gdLst/>
            <a:ahLst/>
            <a:cxnLst/>
            <a:rect l="l" t="t" r="r" b="b"/>
            <a:pathLst>
              <a:path w="2045965" h="2045965">
                <a:moveTo>
                  <a:pt x="0" y="0"/>
                </a:moveTo>
                <a:lnTo>
                  <a:pt x="2045964" y="0"/>
                </a:lnTo>
                <a:lnTo>
                  <a:pt x="2045964" y="2045965"/>
                </a:lnTo>
                <a:lnTo>
                  <a:pt x="0" y="2045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1426087" y="9714809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65353" y="1323975"/>
            <a:ext cx="15293947" cy="764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 texto de Gênesis 12.1–3 nos mostra o chamado do patriarca que deu origem ao povo hebreu e à nação israelita. </a:t>
            </a:r>
          </a:p>
          <a:p>
            <a:pPr algn="just">
              <a:lnSpc>
                <a:spcPts val="3600"/>
              </a:lnSpc>
            </a:pPr>
            <a:endParaRPr lang="en-US" sz="5999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A partir desse chamado, nasce a história do povo da aliança. Abraão torna-se o patriarca da fé. Toda a identidade nacional de Israel está enraizada nesse momento inicial de obediência.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  <p:sp>
        <p:nvSpPr>
          <p:cNvPr id="4" name="Freeform 4"/>
          <p:cNvSpPr/>
          <p:nvPr/>
        </p:nvSpPr>
        <p:spPr>
          <a:xfrm>
            <a:off x="-7345392" y="-1715192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8" y="0"/>
                </a:lnTo>
                <a:lnTo>
                  <a:pt x="8746598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52800"/>
            <a:ext cx="15293947" cy="35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Quando Deus chamou Abrão, prometeu abençoá-lo grandemente (Gn 12.2b). Tal verdade nos mostra que servimos a um Deus abençoador. 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1238250"/>
            <a:ext cx="15293947" cy="764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A bênção aqui não se restringe à prosperidade material. Inclui proteção, direção, propósito, legado espiritual e influência histórica. A palavra “abençoar” no hebraico carrega a ideia de capacitar para prosperar segundo o propósito divino.</a:t>
            </a:r>
          </a:p>
          <a:p>
            <a:pPr algn="just">
              <a:lnSpc>
                <a:spcPts val="3600"/>
              </a:lnSpc>
            </a:pPr>
            <a:endParaRPr lang="en-US" sz="5999">
              <a:solidFill>
                <a:srgbClr val="145DA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Ele tem prazer em abençoar os que o amam e nEle colocam a sua confiança e esperança.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246172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2" y="0"/>
                </a:lnTo>
                <a:lnTo>
                  <a:pt x="12626332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666016" y="-15308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1"/>
                </a:lnTo>
                <a:lnTo>
                  <a:pt x="0" y="12002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132315" y="462915"/>
            <a:ext cx="6444996" cy="124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40"/>
              </a:lnSpc>
            </a:pPr>
            <a:r>
              <a:rPr lang="en-US" sz="9000" b="1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TEXTO ÁUREO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32315" y="1920952"/>
            <a:ext cx="13900904" cy="2528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660"/>
              </a:lnSpc>
            </a:pPr>
            <a:r>
              <a:rPr lang="en-US" sz="555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"Ora, o SENHOR disse a Abrão: Sai-te da tua terra, e da tua parentela, e da casa de teu pai, para a terra que eu te mostrarei." (Gn 12.1)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22614" y="4902995"/>
            <a:ext cx="8710605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40"/>
              </a:lnSpc>
            </a:pPr>
            <a:r>
              <a:rPr lang="en-US" sz="9000" b="1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VERDADE PRÁTICA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32315" y="6202593"/>
            <a:ext cx="13900904" cy="269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 chamado de Deus na vida de Abrão e na nossa exige obediência irrestrita, fé e perseverança.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29705" y="859631"/>
            <a:ext cx="15293947" cy="8548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A bênção está ligada à aliança. Não é automática, mas relacional. Deus se compromete com aqueles que caminham com Ele. Salmo 37.5 reforça: “Entrega o teu caminho ao Senhor”.</a:t>
            </a:r>
          </a:p>
          <a:p>
            <a:pPr algn="just">
              <a:lnSpc>
                <a:spcPts val="3600"/>
              </a:lnSpc>
            </a:pPr>
            <a:endParaRPr lang="en-US" sz="5999">
              <a:solidFill>
                <a:srgbClr val="145DA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 Senhor prometeu engrandecer o nome de Abrão (v.2), e, quando ele estava com 99 anos, Deus mudou o seu nome para Abraão, cujo significado é “pai de muitas nações”.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2902744"/>
            <a:ext cx="15293947" cy="449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A mudança de nome (Gn 17.5) simboliza transformação de identidade e confirmação da promessa. No mundo antigo, o nome representava destino. Deus redefine a história do homem que Lhe obedece.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002631"/>
            <a:ext cx="15293947" cy="629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Seu nome foi engrandecido pelo Eterno de forma que talvez ele nunca imaginou. O exemplo de Abrão mostra que o Todo-Poderoso é quem promove aqueles que o amam, nEle confiam e esperam. No tempo oportuno, Deus honra os que permanecem fiéis (Tg 4.10).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55230" y="0"/>
            <a:ext cx="16632770" cy="10287000"/>
          </a:xfrm>
          <a:custGeom>
            <a:avLst/>
            <a:gdLst/>
            <a:ahLst/>
            <a:cxnLst/>
            <a:rect l="l" t="t" r="r" b="b"/>
            <a:pathLst>
              <a:path w="16632770" h="10287000">
                <a:moveTo>
                  <a:pt x="0" y="10287000"/>
                </a:moveTo>
                <a:lnTo>
                  <a:pt x="16632770" y="10287000"/>
                </a:lnTo>
                <a:lnTo>
                  <a:pt x="1663277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2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161505" y="2452687"/>
            <a:ext cx="15293947" cy="539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A promoção de Abrão não foi fruto de ambição pessoal, mas de fidelidade perseverante. Deus exalta aqueles que se humilham diante dEle. Isso confronta a mentalidade moderna de autopromoção. No Reino de Deus, a exaltação vem da obediência.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655230" cy="10287000"/>
            <a:chOff x="0" y="0"/>
            <a:chExt cx="435945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5945" cy="2709333"/>
            </a:xfrm>
            <a:custGeom>
              <a:avLst/>
              <a:gdLst/>
              <a:ahLst/>
              <a:cxnLst/>
              <a:rect l="l" t="t" r="r" b="b"/>
              <a:pathLst>
                <a:path w="435945" h="2709333">
                  <a:moveTo>
                    <a:pt x="0" y="0"/>
                  </a:moveTo>
                  <a:lnTo>
                    <a:pt x="435945" y="0"/>
                  </a:lnTo>
                  <a:lnTo>
                    <a:pt x="435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4359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51" y="70398"/>
            <a:ext cx="1382328" cy="101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</a:p>
          <a:p>
            <a:pPr algn="ctr">
              <a:lnSpc>
                <a:spcPts val="8039"/>
              </a:lnSpc>
            </a:pPr>
            <a:r>
              <a:rPr lang="en-US" sz="5999" b="1" spc="10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83395" cy="10287000"/>
            <a:chOff x="0" y="0"/>
            <a:chExt cx="8384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425" cy="2709333"/>
            </a:xfrm>
            <a:custGeom>
              <a:avLst/>
              <a:gdLst/>
              <a:ahLst/>
              <a:cxnLst/>
              <a:rect l="l" t="t" r="r" b="b"/>
              <a:pathLst>
                <a:path w="838425" h="2709333">
                  <a:moveTo>
                    <a:pt x="0" y="0"/>
                  </a:moveTo>
                  <a:lnTo>
                    <a:pt x="838425" y="0"/>
                  </a:lnTo>
                  <a:lnTo>
                    <a:pt x="8384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83842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4881" y="945308"/>
            <a:ext cx="2753632" cy="1683158"/>
          </a:xfrm>
          <a:custGeom>
            <a:avLst/>
            <a:gdLst/>
            <a:ahLst/>
            <a:cxnLst/>
            <a:rect l="l" t="t" r="r" b="b"/>
            <a:pathLst>
              <a:path w="2753632" h="1683158">
                <a:moveTo>
                  <a:pt x="0" y="0"/>
                </a:moveTo>
                <a:lnTo>
                  <a:pt x="2753633" y="0"/>
                </a:lnTo>
                <a:lnTo>
                  <a:pt x="2753633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-1903821">
            <a:off x="672786" y="7231674"/>
            <a:ext cx="2181154" cy="1570431"/>
          </a:xfrm>
          <a:custGeom>
            <a:avLst/>
            <a:gdLst/>
            <a:ahLst/>
            <a:cxnLst/>
            <a:rect l="l" t="t" r="r" b="b"/>
            <a:pathLst>
              <a:path w="2181154" h="1570431">
                <a:moveTo>
                  <a:pt x="0" y="0"/>
                </a:moveTo>
                <a:lnTo>
                  <a:pt x="2181154" y="0"/>
                </a:lnTo>
                <a:lnTo>
                  <a:pt x="2181154" y="1570431"/>
                </a:lnTo>
                <a:lnTo>
                  <a:pt x="0" y="1570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79498" y="2824401"/>
            <a:ext cx="3024399" cy="396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LIÇÃO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BÍBLICA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DESSE </a:t>
            </a:r>
          </a:p>
          <a:p>
            <a:pPr algn="ctr">
              <a:lnSpc>
                <a:spcPts val="7979"/>
              </a:lnSpc>
            </a:pPr>
            <a:r>
              <a:rPr lang="en-US" sz="5999" b="1" spc="10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PONTO</a:t>
            </a:r>
          </a:p>
        </p:txBody>
      </p:sp>
      <p:sp>
        <p:nvSpPr>
          <p:cNvPr id="8" name="Freeform 8"/>
          <p:cNvSpPr/>
          <p:nvPr/>
        </p:nvSpPr>
        <p:spPr>
          <a:xfrm flipV="1">
            <a:off x="3183395" y="0"/>
            <a:ext cx="15104605" cy="10287000"/>
          </a:xfrm>
          <a:custGeom>
            <a:avLst/>
            <a:gdLst/>
            <a:ahLst/>
            <a:cxnLst/>
            <a:rect l="l" t="t" r="r" b="b"/>
            <a:pathLst>
              <a:path w="15104605" h="10287000">
                <a:moveTo>
                  <a:pt x="0" y="10287000"/>
                </a:moveTo>
                <a:lnTo>
                  <a:pt x="15104605" y="10287000"/>
                </a:lnTo>
                <a:lnTo>
                  <a:pt x="1510460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6"/>
            <a:stretch>
              <a:fillRect l="-10364" t="-30275" b="-317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  <p:sp>
        <p:nvSpPr>
          <p:cNvPr id="10" name="Freeform 10"/>
          <p:cNvSpPr/>
          <p:nvPr/>
        </p:nvSpPr>
        <p:spPr>
          <a:xfrm>
            <a:off x="4390392" y="2391999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0" y="0"/>
                </a:moveTo>
                <a:lnTo>
                  <a:pt x="3287951" y="0"/>
                </a:lnTo>
                <a:lnTo>
                  <a:pt x="3287951" y="3316975"/>
                </a:lnTo>
                <a:lnTo>
                  <a:pt x="0" y="331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5015252" y="3802856"/>
            <a:ext cx="11440891" cy="269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Quem responde ao chamado de Deus recebe bênçãos que ultrapassam sua própria existência.</a:t>
            </a:r>
          </a:p>
        </p:txBody>
      </p:sp>
      <p:sp>
        <p:nvSpPr>
          <p:cNvPr id="12" name="Freeform 12"/>
          <p:cNvSpPr/>
          <p:nvPr/>
        </p:nvSpPr>
        <p:spPr>
          <a:xfrm flipH="1" flipV="1">
            <a:off x="13793052" y="4578026"/>
            <a:ext cx="3287951" cy="3316974"/>
          </a:xfrm>
          <a:custGeom>
            <a:avLst/>
            <a:gdLst/>
            <a:ahLst/>
            <a:cxnLst/>
            <a:rect l="l" t="t" r="r" b="b"/>
            <a:pathLst>
              <a:path w="3287951" h="3316974">
                <a:moveTo>
                  <a:pt x="3287951" y="3316975"/>
                </a:moveTo>
                <a:lnTo>
                  <a:pt x="0" y="3316975"/>
                </a:lnTo>
                <a:lnTo>
                  <a:pt x="0" y="0"/>
                </a:lnTo>
                <a:lnTo>
                  <a:pt x="3287951" y="0"/>
                </a:lnTo>
                <a:lnTo>
                  <a:pt x="3287951" y="331697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1887" y="1028700"/>
            <a:ext cx="7761173" cy="3901478"/>
          </a:xfrm>
          <a:custGeom>
            <a:avLst/>
            <a:gdLst/>
            <a:ahLst/>
            <a:cxnLst/>
            <a:rect l="l" t="t" r="r" b="b"/>
            <a:pathLst>
              <a:path w="7761173" h="3901478">
                <a:moveTo>
                  <a:pt x="0" y="0"/>
                </a:moveTo>
                <a:lnTo>
                  <a:pt x="7761174" y="0"/>
                </a:lnTo>
                <a:lnTo>
                  <a:pt x="7761174" y="3901478"/>
                </a:lnTo>
                <a:lnTo>
                  <a:pt x="0" y="3901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638797" y="1453825"/>
            <a:ext cx="3515907" cy="3476353"/>
          </a:xfrm>
          <a:custGeom>
            <a:avLst/>
            <a:gdLst/>
            <a:ahLst/>
            <a:cxnLst/>
            <a:rect l="l" t="t" r="r" b="b"/>
            <a:pathLst>
              <a:path w="3515907" h="3476353">
                <a:moveTo>
                  <a:pt x="0" y="0"/>
                </a:moveTo>
                <a:lnTo>
                  <a:pt x="3515907" y="0"/>
                </a:lnTo>
                <a:lnTo>
                  <a:pt x="3515907" y="3476353"/>
                </a:lnTo>
                <a:lnTo>
                  <a:pt x="0" y="3476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796092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479669" y="1889665"/>
            <a:ext cx="11438691" cy="234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99"/>
              </a:lnSpc>
            </a:pPr>
            <a:r>
              <a:rPr lang="en-US" sz="9009" b="1" spc="-495">
                <a:solidFill>
                  <a:srgbClr val="145DA0"/>
                </a:solidFill>
                <a:latin typeface="PT Sans Bold"/>
                <a:ea typeface="PT Sans Bold"/>
                <a:cs typeface="PT Sans Bold"/>
                <a:sym typeface="PT Sans Bold"/>
              </a:rPr>
              <a:t>VAMOS REFLETIR</a:t>
            </a:r>
          </a:p>
          <a:p>
            <a:pPr marL="0" lvl="0" indent="0" algn="r">
              <a:lnSpc>
                <a:spcPts val="9099"/>
              </a:lnSpc>
            </a:pPr>
            <a:r>
              <a:rPr lang="en-US" sz="9009" b="1" spc="-495">
                <a:solidFill>
                  <a:srgbClr val="145DA0"/>
                </a:solidFill>
                <a:latin typeface="PT Sans Bold"/>
                <a:ea typeface="PT Sans Bold"/>
                <a:cs typeface="PT Sans Bold"/>
                <a:sym typeface="PT Sans Bold"/>
              </a:rPr>
              <a:t>SOBRE ESSE TÓPICO 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4613" y="6010621"/>
            <a:ext cx="14478774" cy="269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Estamos dispostos a confiar nas promessas de Deus mesmo quando o cumprimento parece distante?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145DA0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DEDF6-68E2-734F-0D39-05EA5B3DF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82B8F6-5771-C134-8B11-0809AFC9AA29}"/>
              </a:ext>
            </a:extLst>
          </p:cNvPr>
          <p:cNvSpPr txBox="1"/>
          <p:nvPr/>
        </p:nvSpPr>
        <p:spPr>
          <a:xfrm>
            <a:off x="1066800" y="2095500"/>
            <a:ext cx="15293947" cy="273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pt-BR" sz="5999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Adquira o Material de Apoio </a:t>
            </a:r>
            <a:r>
              <a:rPr lang="pt-BR" sz="5999" b="1" dirty="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completo</a:t>
            </a:r>
            <a:r>
              <a:rPr lang="pt-BR" sz="5999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do trimestre de sua escolha clicando no link abaixo.</a:t>
            </a:r>
            <a:endParaRPr lang="en-US" sz="5999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6C7C00E-306F-40F8-9455-7855C510DCF9}"/>
              </a:ext>
            </a:extLst>
          </p:cNvPr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3063E1E-DD79-ACF4-8733-230357CCE552}"/>
              </a:ext>
            </a:extLst>
          </p:cNvPr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3CF4E2B-B78C-7A0D-6E26-C2AA11A1CF4E}"/>
              </a:ext>
            </a:extLst>
          </p:cNvPr>
          <p:cNvSpPr txBox="1"/>
          <p:nvPr/>
        </p:nvSpPr>
        <p:spPr>
          <a:xfrm>
            <a:off x="4724400" y="419100"/>
            <a:ext cx="11438691" cy="1170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99"/>
              </a:lnSpc>
            </a:pPr>
            <a:r>
              <a:rPr lang="en-US" sz="9009" b="1" spc="-495" dirty="0">
                <a:solidFill>
                  <a:srgbClr val="FF0000"/>
                </a:solidFill>
                <a:latin typeface="PT Sans Bold"/>
                <a:ea typeface="PT Sans Bold"/>
                <a:cs typeface="PT Sans Bold"/>
                <a:sym typeface="PT Sans Bold"/>
              </a:rPr>
              <a:t>VOCÊ  GOSTOU ?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3073559-F4D0-5BB6-B318-B9525778B87E}"/>
              </a:ext>
            </a:extLst>
          </p:cNvPr>
          <p:cNvSpPr txBox="1"/>
          <p:nvPr/>
        </p:nvSpPr>
        <p:spPr>
          <a:xfrm>
            <a:off x="762000" y="5372100"/>
            <a:ext cx="15544800" cy="550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7199"/>
              </a:lnSpc>
            </a:pPr>
            <a:r>
              <a:rPr lang="pt-BR" sz="5999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✅ CENTRO DE ENSINO BÍBLICO ENTENDES TU O QUE LÊS? </a:t>
            </a:r>
          </a:p>
          <a:p>
            <a:pPr marL="0" lvl="0" indent="0" algn="just">
              <a:lnSpc>
                <a:spcPts val="7199"/>
              </a:lnSpc>
            </a:pPr>
            <a:endParaRPr lang="pt-BR" sz="44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>
              <a:lnSpc>
                <a:spcPts val="7199"/>
              </a:lnSpc>
            </a:pPr>
            <a:r>
              <a:rPr lang="pt-BR" sz="5999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hlinkClick r:id="rId4"/>
              </a:rPr>
              <a:t>https://pastormarioluna.com.br/centrodeensinobiblico</a:t>
            </a:r>
            <a:endParaRPr lang="pt-BR" sz="5999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>
              <a:lnSpc>
                <a:spcPts val="7199"/>
              </a:lnSpc>
            </a:pPr>
            <a:endParaRPr lang="pt-BR" sz="5999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92793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91214" y="-1478009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571983" y="2309867"/>
            <a:ext cx="4212909" cy="1553510"/>
          </a:xfrm>
          <a:custGeom>
            <a:avLst/>
            <a:gdLst/>
            <a:ahLst/>
            <a:cxnLst/>
            <a:rect l="l" t="t" r="r" b="b"/>
            <a:pathLst>
              <a:path w="4212909" h="1553510">
                <a:moveTo>
                  <a:pt x="0" y="0"/>
                </a:moveTo>
                <a:lnTo>
                  <a:pt x="4212909" y="0"/>
                </a:lnTo>
                <a:lnTo>
                  <a:pt x="4212909" y="1553511"/>
                </a:lnTo>
                <a:lnTo>
                  <a:pt x="0" y="15535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9480065" y="6359627"/>
            <a:ext cx="655186" cy="1594480"/>
            <a:chOff x="0" y="0"/>
            <a:chExt cx="873582" cy="2125973"/>
          </a:xfrm>
        </p:grpSpPr>
        <p:sp>
          <p:nvSpPr>
            <p:cNvPr id="5" name="Freeform 5"/>
            <p:cNvSpPr/>
            <p:nvPr/>
          </p:nvSpPr>
          <p:spPr>
            <a:xfrm rot="-5400000" flipH="1">
              <a:off x="-626196" y="626196"/>
              <a:ext cx="2125973" cy="873582"/>
            </a:xfrm>
            <a:custGeom>
              <a:avLst/>
              <a:gdLst/>
              <a:ahLst/>
              <a:cxnLst/>
              <a:rect l="l" t="t" r="r" b="b"/>
              <a:pathLst>
                <a:path w="2125973" h="873582">
                  <a:moveTo>
                    <a:pt x="2125974" y="0"/>
                  </a:moveTo>
                  <a:lnTo>
                    <a:pt x="0" y="0"/>
                  </a:lnTo>
                  <a:lnTo>
                    <a:pt x="0" y="873582"/>
                  </a:lnTo>
                  <a:lnTo>
                    <a:pt x="2125974" y="873582"/>
                  </a:lnTo>
                  <a:lnTo>
                    <a:pt x="2125974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436791" y="773459"/>
              <a:ext cx="367315" cy="243731"/>
              <a:chOff x="0" y="0"/>
              <a:chExt cx="95134" cy="631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5134" cy="63126"/>
              </a:xfrm>
              <a:custGeom>
                <a:avLst/>
                <a:gdLst/>
                <a:ahLst/>
                <a:cxnLst/>
                <a:rect l="l" t="t" r="r" b="b"/>
                <a:pathLst>
                  <a:path w="95134" h="63126">
                    <a:moveTo>
                      <a:pt x="0" y="0"/>
                    </a:moveTo>
                    <a:lnTo>
                      <a:pt x="95134" y="0"/>
                    </a:lnTo>
                    <a:lnTo>
                      <a:pt x="95134" y="63126"/>
                    </a:lnTo>
                    <a:lnTo>
                      <a:pt x="0" y="63126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95134" cy="44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40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6983453" y="0"/>
            <a:ext cx="12626332" cy="10937560"/>
          </a:xfrm>
          <a:custGeom>
            <a:avLst/>
            <a:gdLst/>
            <a:ahLst/>
            <a:cxnLst/>
            <a:rect l="l" t="t" r="r" b="b"/>
            <a:pathLst>
              <a:path w="12626332" h="10937560">
                <a:moveTo>
                  <a:pt x="0" y="0"/>
                </a:moveTo>
                <a:lnTo>
                  <a:pt x="12626333" y="0"/>
                </a:lnTo>
                <a:lnTo>
                  <a:pt x="12626333" y="10937560"/>
                </a:lnTo>
                <a:lnTo>
                  <a:pt x="0" y="109375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10604949" y="5904856"/>
            <a:ext cx="5086365" cy="1734503"/>
            <a:chOff x="0" y="0"/>
            <a:chExt cx="1339596" cy="4569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39596" cy="456946"/>
            </a:xfrm>
            <a:custGeom>
              <a:avLst/>
              <a:gdLst/>
              <a:ahLst/>
              <a:cxnLst/>
              <a:rect l="l" t="t" r="r" b="b"/>
              <a:pathLst>
                <a:path w="1339596" h="456946">
                  <a:moveTo>
                    <a:pt x="1339596" y="0"/>
                  </a:moveTo>
                  <a:lnTo>
                    <a:pt x="1339596" y="456946"/>
                  </a:lnTo>
                  <a:lnTo>
                    <a:pt x="0" y="456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4C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1339596" cy="437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748755" y="1366186"/>
            <a:ext cx="12984753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70"/>
              </a:lnSpc>
            </a:pPr>
            <a:r>
              <a:rPr lang="en-US" sz="9000" b="1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LEITURA BÍBLICA EM CLASSE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95649" y="2697050"/>
            <a:ext cx="4998887" cy="8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39"/>
              </a:lnSpc>
            </a:pP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Gênesis 12.1-9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89321" y="6310621"/>
            <a:ext cx="7198265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70"/>
              </a:lnSpc>
            </a:pPr>
            <a:r>
              <a:rPr lang="en-US" sz="9000" b="1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PALAVRA CHAV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04949" y="6355937"/>
            <a:ext cx="5086365" cy="109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5"/>
              </a:lnSpc>
            </a:pPr>
            <a:r>
              <a:rPr lang="en-US" sz="8607" b="1" spc="-473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FÉ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95093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521960" y="-1973738"/>
            <a:ext cx="8935013" cy="12260738"/>
          </a:xfrm>
          <a:custGeom>
            <a:avLst/>
            <a:gdLst/>
            <a:ahLst/>
            <a:cxnLst/>
            <a:rect l="l" t="t" r="r" b="b"/>
            <a:pathLst>
              <a:path w="8935013" h="12260738">
                <a:moveTo>
                  <a:pt x="0" y="0"/>
                </a:moveTo>
                <a:lnTo>
                  <a:pt x="8935013" y="0"/>
                </a:lnTo>
                <a:lnTo>
                  <a:pt x="8935013" y="12260738"/>
                </a:lnTo>
                <a:lnTo>
                  <a:pt x="0" y="12260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896867" y="0"/>
            <a:ext cx="8935013" cy="12260738"/>
          </a:xfrm>
          <a:custGeom>
            <a:avLst/>
            <a:gdLst/>
            <a:ahLst/>
            <a:cxnLst/>
            <a:rect l="l" t="t" r="r" b="b"/>
            <a:pathLst>
              <a:path w="8935013" h="12260738">
                <a:moveTo>
                  <a:pt x="0" y="0"/>
                </a:moveTo>
                <a:lnTo>
                  <a:pt x="8935013" y="0"/>
                </a:lnTo>
                <a:lnTo>
                  <a:pt x="8935013" y="12260738"/>
                </a:lnTo>
                <a:lnTo>
                  <a:pt x="0" y="12260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870755" y="488232"/>
            <a:ext cx="10026113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70"/>
              </a:lnSpc>
            </a:pPr>
            <a:r>
              <a:rPr lang="en-US" sz="9000" b="1" u="sng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OBJETIVOS DA LIÇÃO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54168" y="2416909"/>
            <a:ext cx="1195971" cy="119597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C36">
                <a:alpha val="8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7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24136" y="2455730"/>
            <a:ext cx="656034" cy="105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8"/>
              </a:lnSpc>
            </a:pPr>
            <a:r>
              <a:rPr lang="en-US" sz="7591" b="1" spc="265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93027" y="2312855"/>
            <a:ext cx="13394030" cy="1945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59"/>
              </a:lnSpc>
            </a:pPr>
            <a:r>
              <a:rPr lang="en-US" sz="5999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APRESENTAR</a:t>
            </a: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como ocorreu o chamado de Abrão;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58327" y="5082957"/>
            <a:ext cx="1195971" cy="119597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C36">
                <a:alpha val="8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7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028295" y="5121778"/>
            <a:ext cx="656034" cy="105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8"/>
              </a:lnSpc>
            </a:pPr>
            <a:r>
              <a:rPr lang="en-US" sz="7591" b="1" spc="265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78574" y="4817501"/>
            <a:ext cx="13294018" cy="1945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59"/>
              </a:lnSpc>
            </a:pPr>
            <a:r>
              <a:rPr lang="en-US" sz="5999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ENFATIZAR</a:t>
            </a: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a obediência de Abrão a Deus diante desse chamado;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758327" y="7749004"/>
            <a:ext cx="1195971" cy="119597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1C36">
                <a:alpha val="8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872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028295" y="7787825"/>
            <a:ext cx="656034" cy="105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8"/>
              </a:lnSpc>
            </a:pPr>
            <a:r>
              <a:rPr lang="en-US" sz="7591" b="1" spc="265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97198" y="7531417"/>
            <a:ext cx="13294018" cy="1945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59"/>
              </a:lnSpc>
            </a:pPr>
            <a:r>
              <a:rPr lang="en-US" sz="5999" b="1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MOSTRAR</a:t>
            </a:r>
            <a:r>
              <a:rPr lang="en-US" sz="5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as lutas enfrentadas por Abrão ao chegar a Canaã.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9463"/>
            <a:ext cx="15293947" cy="584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Estamos iniciando um novo trimestre com um tema profundo e inspirador: </a:t>
            </a:r>
            <a:r>
              <a:rPr lang="en-US" sz="5999" b="1">
                <a:solidFill>
                  <a:srgbClr val="145DA0"/>
                </a:solidFill>
                <a:latin typeface="PT Sans Bold"/>
                <a:ea typeface="PT Sans Bold"/>
                <a:cs typeface="PT Sans Bold"/>
                <a:sym typeface="PT Sans Bold"/>
              </a:rPr>
              <a:t>“Homens dos quais o mundo não era digno – O Legado de Abraão, Isaque e Jacó.”</a:t>
            </a:r>
          </a:p>
          <a:p>
            <a:pPr algn="just">
              <a:lnSpc>
                <a:spcPts val="3600"/>
              </a:lnSpc>
            </a:pPr>
            <a:endParaRPr lang="en-US" sz="5999" b="1">
              <a:solidFill>
                <a:srgbClr val="145DA0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marL="0" lvl="0" indent="0" algn="just">
              <a:lnSpc>
                <a:spcPts val="7199"/>
              </a:lnSpc>
            </a:pPr>
            <a:r>
              <a:rPr lang="en-US" sz="5999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Tudo começa com um homem comum chamado por um Deus extraordinário.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294039"/>
            <a:ext cx="6739921" cy="1734503"/>
            <a:chOff x="0" y="0"/>
            <a:chExt cx="1775093" cy="4569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5093" cy="456946"/>
            </a:xfrm>
            <a:custGeom>
              <a:avLst/>
              <a:gdLst/>
              <a:ahLst/>
              <a:cxnLst/>
              <a:rect l="l" t="t" r="r" b="b"/>
              <a:pathLst>
                <a:path w="1775093" h="456946">
                  <a:moveTo>
                    <a:pt x="1775093" y="0"/>
                  </a:moveTo>
                  <a:lnTo>
                    <a:pt x="1775093" y="456946"/>
                  </a:lnTo>
                  <a:lnTo>
                    <a:pt x="0" y="456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4C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775093" cy="437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84682" y="706947"/>
            <a:ext cx="6540316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70"/>
              </a:lnSpc>
            </a:pPr>
            <a:r>
              <a:rPr lang="en-US" sz="9000" b="1" spc="-495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INTRODUÇÃO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85888"/>
            <a:ext cx="15293947" cy="754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20"/>
              </a:lnSpc>
            </a:pPr>
            <a:r>
              <a:rPr lang="en-US" sz="5850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Abraão não nasceu herói da fé — ele se tornou. Sua história nos mostra que o chamado de Deus não depende de circunstâncias ideais, mas de um coração disposto a obedecer.</a:t>
            </a:r>
          </a:p>
          <a:p>
            <a:pPr algn="just">
              <a:lnSpc>
                <a:spcPts val="3600"/>
              </a:lnSpc>
            </a:pPr>
            <a:endParaRPr lang="en-US" sz="5850">
              <a:solidFill>
                <a:srgbClr val="145DA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>
              <a:lnSpc>
                <a:spcPts val="7020"/>
              </a:lnSpc>
            </a:pPr>
            <a:r>
              <a:rPr lang="en-US" sz="5850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Vivemos em uma geração que busca segurança, estabilidade e previsibilidade. Porém, o chamado de Deus muitas vezes nos convida a sair da zona de conforto e caminhar pela fé.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00150"/>
            <a:ext cx="15293947" cy="802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20"/>
              </a:lnSpc>
            </a:pPr>
            <a:r>
              <a:rPr lang="en-US" sz="5850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Nesta primeira lição, veremos:</a:t>
            </a:r>
          </a:p>
          <a:p>
            <a:pPr algn="just">
              <a:lnSpc>
                <a:spcPts val="3600"/>
              </a:lnSpc>
            </a:pPr>
            <a:endParaRPr lang="en-US" sz="5850">
              <a:solidFill>
                <a:srgbClr val="145DA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263015" lvl="1" indent="-631508" algn="just">
              <a:lnSpc>
                <a:spcPts val="7020"/>
              </a:lnSpc>
              <a:buFont typeface="Arial"/>
              <a:buChar char="•"/>
            </a:pPr>
            <a:r>
              <a:rPr lang="en-US" sz="5850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Como Deus chamou Abraão.</a:t>
            </a:r>
          </a:p>
          <a:p>
            <a:pPr algn="just">
              <a:lnSpc>
                <a:spcPts val="3600"/>
              </a:lnSpc>
            </a:pPr>
            <a:endParaRPr lang="en-US" sz="5850">
              <a:solidFill>
                <a:srgbClr val="145DA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263015" lvl="1" indent="-631508" algn="just">
              <a:lnSpc>
                <a:spcPts val="7020"/>
              </a:lnSpc>
              <a:buFont typeface="Arial"/>
              <a:buChar char="•"/>
            </a:pPr>
            <a:r>
              <a:rPr lang="en-US" sz="5850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Como ele respondeu.</a:t>
            </a:r>
          </a:p>
          <a:p>
            <a:pPr algn="just">
              <a:lnSpc>
                <a:spcPts val="3600"/>
              </a:lnSpc>
            </a:pPr>
            <a:endParaRPr lang="en-US" sz="5850">
              <a:solidFill>
                <a:srgbClr val="145DA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1263015" lvl="1" indent="-631508" algn="just">
              <a:lnSpc>
                <a:spcPts val="7020"/>
              </a:lnSpc>
              <a:buFont typeface="Arial"/>
              <a:buChar char="•"/>
            </a:pPr>
            <a:r>
              <a:rPr lang="en-US" sz="5850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E quais foram os primeiros desafios dessa jornada.</a:t>
            </a:r>
          </a:p>
          <a:p>
            <a:pPr algn="just">
              <a:lnSpc>
                <a:spcPts val="3600"/>
              </a:lnSpc>
            </a:pPr>
            <a:endParaRPr lang="en-US" sz="5850">
              <a:solidFill>
                <a:srgbClr val="145DA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just">
              <a:lnSpc>
                <a:spcPts val="7020"/>
              </a:lnSpc>
            </a:pPr>
            <a:r>
              <a:rPr lang="en-US" sz="5850">
                <a:solidFill>
                  <a:srgbClr val="145DA0"/>
                </a:solidFill>
                <a:latin typeface="PT Sans"/>
                <a:ea typeface="PT Sans"/>
                <a:cs typeface="PT Sans"/>
                <a:sym typeface="PT Sans"/>
              </a:rPr>
              <a:t>A história da fé patriarcal começa com um passo de obediência.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9173" y="0"/>
            <a:ext cx="8746597" cy="12002192"/>
          </a:xfrm>
          <a:custGeom>
            <a:avLst/>
            <a:gdLst/>
            <a:ahLst/>
            <a:cxnLst/>
            <a:rect l="l" t="t" r="r" b="b"/>
            <a:pathLst>
              <a:path w="8746597" h="12002192">
                <a:moveTo>
                  <a:pt x="0" y="0"/>
                </a:moveTo>
                <a:lnTo>
                  <a:pt x="8746597" y="0"/>
                </a:lnTo>
                <a:lnTo>
                  <a:pt x="8746597" y="12002192"/>
                </a:lnTo>
                <a:lnTo>
                  <a:pt x="0" y="1200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1426087" y="9812568"/>
            <a:ext cx="6145498" cy="32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2309" i="1">
                <a:solidFill>
                  <a:srgbClr val="281306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2002</Words>
  <Application>Microsoft Office PowerPoint</Application>
  <PresentationFormat>Personalizar</PresentationFormat>
  <Paragraphs>325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PT Sans Bold</vt:lpstr>
      <vt:lpstr>PT Sans</vt:lpstr>
      <vt:lpstr>Open Sans Bold</vt:lpstr>
      <vt:lpstr>Arial</vt:lpstr>
      <vt:lpstr>Calibri</vt:lpstr>
      <vt:lpstr>PT Sans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- ADULTOS - 2º TRI - 2026</dc:title>
  <cp:lastModifiedBy>Pastor Mário Luna .</cp:lastModifiedBy>
  <cp:revision>4</cp:revision>
  <dcterms:created xsi:type="dcterms:W3CDTF">2006-08-16T00:00:00Z</dcterms:created>
  <dcterms:modified xsi:type="dcterms:W3CDTF">2026-03-10T02:23:39Z</dcterms:modified>
  <dc:identifier>DAG7yQ55EWI</dc:identifier>
</cp:coreProperties>
</file>