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18288000" cy="10287000"/>
  <p:notesSz cx="6858000" cy="9144000"/>
  <p:embeddedFontLst>
    <p:embeddedFont>
      <p:font typeface="PT Sans" panose="020B0503020203020204" pitchFamily="34" charset="0"/>
      <p:regular r:id="rId15"/>
      <p:bold r:id="rId16"/>
      <p:italic r:id="rId17"/>
      <p:boldItalic r:id="rId18"/>
    </p:embeddedFont>
    <p:embeddedFont>
      <p:font typeface="PT Sans Bold" panose="020B0703020203020204" charset="0"/>
      <p:regular r:id="rId19"/>
    </p:embeddedFont>
    <p:embeddedFont>
      <p:font typeface="PT Sans Bold Italics" panose="020B0604020202020204" charset="0"/>
      <p:regular r:id="rId20"/>
    </p:embeddedFont>
    <p:embeddedFont>
      <p:font typeface="PT Sans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bd.pastormarioluna.com.br/slides-ebd-adultos-vd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22101" y="2561"/>
            <a:ext cx="1730122" cy="1724999"/>
            <a:chOff x="0" y="0"/>
            <a:chExt cx="2306829" cy="2299999"/>
          </a:xfrm>
        </p:grpSpPr>
        <p:sp>
          <p:nvSpPr>
            <p:cNvPr id="3" name="AutoShape 3"/>
            <p:cNvSpPr/>
            <p:nvPr/>
          </p:nvSpPr>
          <p:spPr>
            <a:xfrm rot="-5400000">
              <a:off x="854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AutoShape 4"/>
            <p:cNvSpPr/>
            <p:nvPr/>
          </p:nvSpPr>
          <p:spPr>
            <a:xfrm rot="-5400000">
              <a:off x="577561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AutoShape 5"/>
            <p:cNvSpPr/>
            <p:nvPr/>
          </p:nvSpPr>
          <p:spPr>
            <a:xfrm rot="-5400000">
              <a:off x="1154268" y="1149146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AutoShape 6"/>
            <p:cNvSpPr/>
            <p:nvPr/>
          </p:nvSpPr>
          <p:spPr>
            <a:xfrm rot="-5400000">
              <a:off x="1730975" y="1724145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7"/>
            <p:cNvSpPr/>
            <p:nvPr/>
          </p:nvSpPr>
          <p:spPr>
            <a:xfrm rot="-5400000">
              <a:off x="1730975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8"/>
            <p:cNvSpPr/>
            <p:nvPr/>
          </p:nvSpPr>
          <p:spPr>
            <a:xfrm rot="-5400000">
              <a:off x="1154268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6996761" y="8559440"/>
            <a:ext cx="1730122" cy="1724999"/>
            <a:chOff x="0" y="0"/>
            <a:chExt cx="2306829" cy="2299999"/>
          </a:xfrm>
        </p:grpSpPr>
        <p:sp>
          <p:nvSpPr>
            <p:cNvPr id="10" name="AutoShape 10"/>
            <p:cNvSpPr/>
            <p:nvPr/>
          </p:nvSpPr>
          <p:spPr>
            <a:xfrm rot="-5400000">
              <a:off x="854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577561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154268" y="1149146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730975" y="1724145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AutoShape 14"/>
            <p:cNvSpPr/>
            <p:nvPr/>
          </p:nvSpPr>
          <p:spPr>
            <a:xfrm rot="-5400000">
              <a:off x="1730975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AutoShape 15"/>
            <p:cNvSpPr/>
            <p:nvPr/>
          </p:nvSpPr>
          <p:spPr>
            <a:xfrm rot="-5400000">
              <a:off x="1154268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2761" y="2738152"/>
            <a:ext cx="16189801" cy="4005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79"/>
              </a:lnSpc>
            </a:pPr>
            <a:r>
              <a:rPr lang="en-US" sz="9344" b="1" u="sng" dirty="0">
                <a:solidFill>
                  <a:srgbClr val="FAD02C"/>
                </a:solidFill>
                <a:latin typeface="PT Sans Bold"/>
                <a:ea typeface="PT Sans Bold"/>
                <a:cs typeface="PT Sans Bold"/>
                <a:sym typeface="PT Sans Bold"/>
              </a:rPr>
              <a:t>Destaque</a:t>
            </a:r>
          </a:p>
          <a:p>
            <a:pPr algn="ctr">
              <a:lnSpc>
                <a:spcPts val="7144"/>
              </a:lnSpc>
            </a:pPr>
            <a:endParaRPr lang="en-US" sz="9344" b="1" u="sng" dirty="0">
              <a:solidFill>
                <a:srgbClr val="FAD02C"/>
              </a:solidFill>
              <a:latin typeface="PT Sans Bold"/>
              <a:ea typeface="PT Sans Bold"/>
              <a:cs typeface="PT Sans Bold"/>
              <a:sym typeface="PT Sans Bold"/>
            </a:endParaRPr>
          </a:p>
          <a:p>
            <a:pPr algn="just">
              <a:lnSpc>
                <a:spcPts val="7144"/>
              </a:lnSpc>
            </a:pP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O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sopro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divino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faz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 do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homem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 um ser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espiritual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por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natureza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9729458"/>
            <a:ext cx="8198962" cy="36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2"/>
              </a:lnSpc>
            </a:pPr>
            <a:r>
              <a:rPr lang="en-US" sz="2620" i="1">
                <a:solidFill>
                  <a:srgbClr val="FFFFFF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VERSÃO DIRETO AO PONTO - PASTOR MÁRIO LUNA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568" y="8326685"/>
            <a:ext cx="9988073" cy="1040424"/>
          </a:xfrm>
          <a:custGeom>
            <a:avLst/>
            <a:gdLst/>
            <a:ahLst/>
            <a:cxnLst/>
            <a:rect l="l" t="t" r="r" b="b"/>
            <a:pathLst>
              <a:path w="9988073" h="1040424">
                <a:moveTo>
                  <a:pt x="0" y="0"/>
                </a:moveTo>
                <a:lnTo>
                  <a:pt x="9988073" y="0"/>
                </a:lnTo>
                <a:lnTo>
                  <a:pt x="9988073" y="1040425"/>
                </a:lnTo>
                <a:lnTo>
                  <a:pt x="0" y="1040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3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1673486" y="0"/>
            <a:ext cx="6614514" cy="10547663"/>
            <a:chOff x="0" y="0"/>
            <a:chExt cx="1024761" cy="16341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24761" cy="1634109"/>
            </a:xfrm>
            <a:custGeom>
              <a:avLst/>
              <a:gdLst/>
              <a:ahLst/>
              <a:cxnLst/>
              <a:rect l="l" t="t" r="r" b="b"/>
              <a:pathLst>
                <a:path w="1024761" h="1634109">
                  <a:moveTo>
                    <a:pt x="0" y="0"/>
                  </a:moveTo>
                  <a:lnTo>
                    <a:pt x="1024761" y="0"/>
                  </a:lnTo>
                  <a:lnTo>
                    <a:pt x="1024761" y="1634109"/>
                  </a:lnTo>
                  <a:lnTo>
                    <a:pt x="0" y="1634109"/>
                  </a:lnTo>
                  <a:close/>
                </a:path>
              </a:pathLst>
            </a:custGeom>
            <a:blipFill>
              <a:blip r:embed="rId3"/>
              <a:stretch>
                <a:fillRect l="-69671" r="-6967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50863" y="1504403"/>
            <a:ext cx="8098085" cy="724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18"/>
              </a:lnSpc>
            </a:pPr>
            <a:r>
              <a:rPr lang="en-US" sz="14555" b="1">
                <a:solidFill>
                  <a:srgbClr val="E7E4E1"/>
                </a:solidFill>
                <a:latin typeface="PT Sans Bold"/>
                <a:ea typeface="PT Sans Bold"/>
                <a:cs typeface="PT Sans Bold"/>
                <a:sym typeface="PT Sans Bold"/>
              </a:rPr>
              <a:t>VAMOS</a:t>
            </a:r>
          </a:p>
          <a:p>
            <a:pPr algn="ctr">
              <a:lnSpc>
                <a:spcPts val="14118"/>
              </a:lnSpc>
            </a:pPr>
            <a:r>
              <a:rPr lang="en-US" sz="14555" b="1">
                <a:solidFill>
                  <a:srgbClr val="E7E4E1"/>
                </a:solidFill>
                <a:latin typeface="PT Sans Bold"/>
                <a:ea typeface="PT Sans Bold"/>
                <a:cs typeface="PT Sans Bold"/>
                <a:sym typeface="PT Sans Bold"/>
              </a:rPr>
              <a:t>REFLETIR</a:t>
            </a:r>
          </a:p>
          <a:p>
            <a:pPr algn="ctr">
              <a:lnSpc>
                <a:spcPts val="14118"/>
              </a:lnSpc>
            </a:pPr>
            <a:r>
              <a:rPr lang="en-US" sz="14555" b="1">
                <a:solidFill>
                  <a:srgbClr val="E7E4E1"/>
                </a:solidFill>
                <a:latin typeface="PT Sans Bold"/>
                <a:ea typeface="PT Sans Bold"/>
                <a:cs typeface="PT Sans Bold"/>
                <a:sym typeface="PT Sans Bold"/>
              </a:rPr>
              <a:t>SOBRE O </a:t>
            </a:r>
          </a:p>
          <a:p>
            <a:pPr algn="ctr">
              <a:lnSpc>
                <a:spcPts val="14118"/>
              </a:lnSpc>
            </a:pPr>
            <a:r>
              <a:rPr lang="en-US" sz="14555" b="1">
                <a:solidFill>
                  <a:srgbClr val="E7E4E1"/>
                </a:solidFill>
                <a:latin typeface="PT Sans Bold"/>
                <a:ea typeface="PT Sans Bold"/>
                <a:cs typeface="PT Sans Bold"/>
                <a:sym typeface="PT Sans Bold"/>
              </a:rPr>
              <a:t>TÓPICO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16566" y="9678253"/>
            <a:ext cx="8115300" cy="366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2"/>
              </a:lnSpc>
            </a:pPr>
            <a:r>
              <a:rPr lang="en-US" sz="2620" b="1">
                <a:solidFill>
                  <a:srgbClr val="E7E4E1"/>
                </a:solidFill>
                <a:latin typeface="PT Sans Bold"/>
                <a:ea typeface="PT Sans Bold"/>
                <a:cs typeface="PT Sans Bold"/>
                <a:sym typeface="PT Sans Bold"/>
              </a:rPr>
              <a:t>EBD VERSÃO DIRETO AO PONTO - PASTOR MÁRIO LUNA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02347"/>
            <a:ext cx="16230600" cy="258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19"/>
              </a:lnSpc>
            </a:pPr>
            <a:r>
              <a:rPr lang="en-US" sz="6199" i="1">
                <a:solidFill>
                  <a:srgbClr val="FDFDFC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Estamos tratando nosso corpo, alma e espírito com reverência, ou negligenciamos alguma área por considerá-la menos importante?</a:t>
            </a:r>
          </a:p>
        </p:txBody>
      </p:sp>
      <p:sp>
        <p:nvSpPr>
          <p:cNvPr id="3" name="Freeform 3"/>
          <p:cNvSpPr/>
          <p:nvPr/>
        </p:nvSpPr>
        <p:spPr>
          <a:xfrm>
            <a:off x="921567" y="6411880"/>
            <a:ext cx="16500893" cy="1120684"/>
          </a:xfrm>
          <a:custGeom>
            <a:avLst/>
            <a:gdLst/>
            <a:ahLst/>
            <a:cxnLst/>
            <a:rect l="l" t="t" r="r" b="b"/>
            <a:pathLst>
              <a:path w="16500893" h="1120684">
                <a:moveTo>
                  <a:pt x="0" y="0"/>
                </a:moveTo>
                <a:lnTo>
                  <a:pt x="16500893" y="0"/>
                </a:lnTo>
                <a:lnTo>
                  <a:pt x="16500893" y="1120685"/>
                </a:lnTo>
                <a:lnTo>
                  <a:pt x="0" y="1120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2" b="-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-1352592" y="-568111"/>
            <a:ext cx="4762584" cy="5484742"/>
          </a:xfrm>
          <a:custGeom>
            <a:avLst/>
            <a:gdLst/>
            <a:ahLst/>
            <a:cxnLst/>
            <a:rect l="l" t="t" r="r" b="b"/>
            <a:pathLst>
              <a:path w="4762584" h="5484742">
                <a:moveTo>
                  <a:pt x="0" y="0"/>
                </a:moveTo>
                <a:lnTo>
                  <a:pt x="4762584" y="0"/>
                </a:lnTo>
                <a:lnTo>
                  <a:pt x="4762584" y="5484742"/>
                </a:lnTo>
                <a:lnTo>
                  <a:pt x="0" y="5484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4076423" y="6972223"/>
            <a:ext cx="4762584" cy="5484742"/>
          </a:xfrm>
          <a:custGeom>
            <a:avLst/>
            <a:gdLst/>
            <a:ahLst/>
            <a:cxnLst/>
            <a:rect l="l" t="t" r="r" b="b"/>
            <a:pathLst>
              <a:path w="4762584" h="5484742">
                <a:moveTo>
                  <a:pt x="0" y="0"/>
                </a:moveTo>
                <a:lnTo>
                  <a:pt x="4762585" y="0"/>
                </a:lnTo>
                <a:lnTo>
                  <a:pt x="4762585" y="5484742"/>
                </a:lnTo>
                <a:lnTo>
                  <a:pt x="0" y="5484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028700" y="9745357"/>
            <a:ext cx="8198962" cy="36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2"/>
              </a:lnSpc>
            </a:pPr>
            <a:r>
              <a:rPr lang="en-US" sz="2620" i="1">
                <a:solidFill>
                  <a:srgbClr val="FFFFFF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VERSÃO DIRETO AO PONTO - PASTOR MÁRIO LUNA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22101" y="2561"/>
            <a:ext cx="1730122" cy="1724999"/>
            <a:chOff x="0" y="0"/>
            <a:chExt cx="2306829" cy="2299999"/>
          </a:xfrm>
        </p:grpSpPr>
        <p:sp>
          <p:nvSpPr>
            <p:cNvPr id="3" name="AutoShape 3"/>
            <p:cNvSpPr/>
            <p:nvPr/>
          </p:nvSpPr>
          <p:spPr>
            <a:xfrm rot="-5400000">
              <a:off x="854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AutoShape 4"/>
            <p:cNvSpPr/>
            <p:nvPr/>
          </p:nvSpPr>
          <p:spPr>
            <a:xfrm rot="-5400000">
              <a:off x="577561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AutoShape 5"/>
            <p:cNvSpPr/>
            <p:nvPr/>
          </p:nvSpPr>
          <p:spPr>
            <a:xfrm rot="-5400000">
              <a:off x="1154268" y="1149146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AutoShape 6"/>
            <p:cNvSpPr/>
            <p:nvPr/>
          </p:nvSpPr>
          <p:spPr>
            <a:xfrm rot="-5400000">
              <a:off x="1730975" y="1724145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7"/>
            <p:cNvSpPr/>
            <p:nvPr/>
          </p:nvSpPr>
          <p:spPr>
            <a:xfrm rot="-5400000">
              <a:off x="1730975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8"/>
            <p:cNvSpPr/>
            <p:nvPr/>
          </p:nvSpPr>
          <p:spPr>
            <a:xfrm rot="-5400000">
              <a:off x="1154268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6996761" y="8559440"/>
            <a:ext cx="1730122" cy="1724999"/>
            <a:chOff x="0" y="0"/>
            <a:chExt cx="2306829" cy="2299999"/>
          </a:xfrm>
        </p:grpSpPr>
        <p:sp>
          <p:nvSpPr>
            <p:cNvPr id="10" name="AutoShape 10"/>
            <p:cNvSpPr/>
            <p:nvPr/>
          </p:nvSpPr>
          <p:spPr>
            <a:xfrm rot="-5400000">
              <a:off x="854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577561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154268" y="1149146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730975" y="1724145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AutoShape 14"/>
            <p:cNvSpPr/>
            <p:nvPr/>
          </p:nvSpPr>
          <p:spPr>
            <a:xfrm rot="-5400000">
              <a:off x="1730975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AutoShape 15"/>
            <p:cNvSpPr/>
            <p:nvPr/>
          </p:nvSpPr>
          <p:spPr>
            <a:xfrm rot="-5400000">
              <a:off x="1154268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2761" y="2738152"/>
            <a:ext cx="16189801" cy="44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79"/>
              </a:lnSpc>
            </a:pPr>
            <a:r>
              <a:rPr lang="pt-BR" sz="9344" b="1" u="sng" dirty="0">
                <a:solidFill>
                  <a:srgbClr val="FAD02C"/>
                </a:solidFill>
                <a:latin typeface="PT Sans Bold"/>
                <a:ea typeface="PT Sans Bold"/>
                <a:cs typeface="PT Sans Bold"/>
                <a:sym typeface="PT Sans Bold"/>
              </a:rPr>
              <a:t>Atenção: </a:t>
            </a:r>
          </a:p>
          <a:p>
            <a:pPr algn="ctr">
              <a:lnSpc>
                <a:spcPts val="10279"/>
              </a:lnSpc>
            </a:pPr>
            <a:r>
              <a:rPr lang="pt-BR" sz="9344" b="1" dirty="0">
                <a:solidFill>
                  <a:srgbClr val="FAD02C"/>
                </a:solidFill>
                <a:latin typeface="PT Sans Bold"/>
                <a:ea typeface="PT Sans Bold"/>
                <a:cs typeface="PT Sans Bold"/>
                <a:sym typeface="PT Sans Bold"/>
              </a:rPr>
              <a:t>Quer ter as Lições Completas?</a:t>
            </a:r>
            <a:r>
              <a:rPr lang="pt-BR" sz="9344" b="1" u="sng" dirty="0">
                <a:solidFill>
                  <a:srgbClr val="FAD02C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endParaRPr lang="en-US" sz="9344" b="1" u="sng" dirty="0">
              <a:solidFill>
                <a:srgbClr val="FAD02C"/>
              </a:solidFill>
              <a:latin typeface="PT Sans Bold"/>
              <a:ea typeface="PT Sans Bold"/>
              <a:cs typeface="PT Sans Bold"/>
              <a:sym typeface="PT Sans Bold"/>
            </a:endParaRPr>
          </a:p>
          <a:p>
            <a:pPr algn="just">
              <a:lnSpc>
                <a:spcPts val="7144"/>
              </a:lnSpc>
            </a:pPr>
            <a:endParaRPr lang="en-US" sz="6494" b="1" dirty="0">
              <a:solidFill>
                <a:srgbClr val="FFFFFF"/>
              </a:solidFill>
              <a:latin typeface="PT Sans Bold"/>
              <a:ea typeface="PT Sans Bold"/>
              <a:cs typeface="PT Sans Bold"/>
              <a:sym typeface="PT Sans Bold"/>
            </a:endParaRPr>
          </a:p>
          <a:p>
            <a:pPr algn="just">
              <a:lnSpc>
                <a:spcPts val="7144"/>
              </a:lnSpc>
            </a:pPr>
            <a:r>
              <a:rPr lang="pt-BR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👉 </a:t>
            </a:r>
            <a:r>
              <a:rPr lang="pt-BR" sz="6494" b="1" dirty="0">
                <a:solidFill>
                  <a:schemeClr val="bg1"/>
                </a:solidFill>
                <a:latin typeface="PT Sans Bold"/>
                <a:ea typeface="PT Sans Bold"/>
                <a:cs typeface="PT Sans Bold"/>
                <a:sym typeface="PT Sans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 aqui para saber mais!</a:t>
            </a:r>
            <a:endParaRPr lang="en-US" sz="6494" b="1" dirty="0">
              <a:solidFill>
                <a:schemeClr val="bg1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9729458"/>
            <a:ext cx="8198962" cy="36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2"/>
              </a:lnSpc>
            </a:pPr>
            <a:r>
              <a:rPr lang="en-US" sz="2620" i="1">
                <a:solidFill>
                  <a:srgbClr val="FFFFFF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VERSÃO DIRETO AO PONTO - PASTOR MÁRIO LUNA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780" r="-42284" b="-2478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3709376"/>
            <a:ext cx="16940606" cy="3277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04"/>
              </a:lnSpc>
            </a:pPr>
            <a:r>
              <a:rPr lang="en-US" sz="24220" b="1" spc="-2034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INTRODUÇÃO</a:t>
            </a:r>
          </a:p>
        </p:txBody>
      </p:sp>
      <p:sp>
        <p:nvSpPr>
          <p:cNvPr id="4" name="Freeform 4"/>
          <p:cNvSpPr/>
          <p:nvPr/>
        </p:nvSpPr>
        <p:spPr>
          <a:xfrm rot="-1099444">
            <a:off x="7975472" y="6721870"/>
            <a:ext cx="13231928" cy="7729651"/>
          </a:xfrm>
          <a:custGeom>
            <a:avLst/>
            <a:gdLst/>
            <a:ahLst/>
            <a:cxnLst/>
            <a:rect l="l" t="t" r="r" b="b"/>
            <a:pathLst>
              <a:path w="13231928" h="7729651">
                <a:moveTo>
                  <a:pt x="0" y="0"/>
                </a:moveTo>
                <a:lnTo>
                  <a:pt x="13231928" y="0"/>
                </a:lnTo>
                <a:lnTo>
                  <a:pt x="13231928" y="7729651"/>
                </a:lnTo>
                <a:lnTo>
                  <a:pt x="0" y="7729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476239" y="6569235"/>
            <a:ext cx="10094551" cy="341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7"/>
              </a:lnSpc>
            </a:pPr>
            <a:r>
              <a:rPr lang="en-US" sz="1826" b="1" spc="146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O HOMEM - CORPO, ALMA E ESPÍRITO</a:t>
            </a:r>
          </a:p>
          <a:p>
            <a:pPr algn="l">
              <a:lnSpc>
                <a:spcPts val="104"/>
              </a:lnSpc>
            </a:pPr>
            <a:endParaRPr lang="en-US" sz="1826" b="1" spc="1461">
              <a:solidFill>
                <a:srgbClr val="FFFFFF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6" name="Freeform 6"/>
          <p:cNvSpPr/>
          <p:nvPr/>
        </p:nvSpPr>
        <p:spPr>
          <a:xfrm rot="6613506">
            <a:off x="-6197627" y="-2626425"/>
            <a:ext cx="13231928" cy="7729651"/>
          </a:xfrm>
          <a:custGeom>
            <a:avLst/>
            <a:gdLst/>
            <a:ahLst/>
            <a:cxnLst/>
            <a:rect l="l" t="t" r="r" b="b"/>
            <a:pathLst>
              <a:path w="13231928" h="7729651">
                <a:moveTo>
                  <a:pt x="0" y="0"/>
                </a:moveTo>
                <a:lnTo>
                  <a:pt x="13231928" y="0"/>
                </a:lnTo>
                <a:lnTo>
                  <a:pt x="13231928" y="7729651"/>
                </a:lnTo>
                <a:lnTo>
                  <a:pt x="0" y="7729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13537" y="9773458"/>
            <a:ext cx="7324485" cy="366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2"/>
              </a:lnSpc>
            </a:pPr>
            <a:r>
              <a:rPr lang="en-US" sz="2620" i="1">
                <a:solidFill>
                  <a:srgbClr val="FFFFFF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COMENTADA ONLINE - PASTOR MÁRIO LUNA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06170"/>
            <a:ext cx="16230600" cy="815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90"/>
              </a:lnSpc>
            </a:pPr>
            <a:r>
              <a:rPr lang="en-US" sz="5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Você já parou para pensar por que tantos cristãos vivem desequilibrados — emocionalmente frágeis, espiritualmente cansados ou fisicamente doentes? A resposta pode estar em uma compreensão rasa de quem Deus nos criou para ser. Nesta lição, descobriremos que fomos feitos tricotomicamente — corpo, alma e espírito — não por acaso, mas para glorificá-Lo integralmente. Entender essa estrutura é essencial para uma vida cristã saudável, equilibrada e santa.</a:t>
            </a:r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422101" y="2561"/>
            <a:ext cx="1730122" cy="1724999"/>
            <a:chOff x="0" y="0"/>
            <a:chExt cx="2306829" cy="2299999"/>
          </a:xfrm>
        </p:grpSpPr>
        <p:sp>
          <p:nvSpPr>
            <p:cNvPr id="4" name="AutoShape 4"/>
            <p:cNvSpPr/>
            <p:nvPr/>
          </p:nvSpPr>
          <p:spPr>
            <a:xfrm rot="-5400000">
              <a:off x="854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AutoShape 5"/>
            <p:cNvSpPr/>
            <p:nvPr/>
          </p:nvSpPr>
          <p:spPr>
            <a:xfrm rot="-5400000">
              <a:off x="577561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AutoShape 6"/>
            <p:cNvSpPr/>
            <p:nvPr/>
          </p:nvSpPr>
          <p:spPr>
            <a:xfrm rot="-5400000">
              <a:off x="1154268" y="1149146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7"/>
            <p:cNvSpPr/>
            <p:nvPr/>
          </p:nvSpPr>
          <p:spPr>
            <a:xfrm rot="-5400000">
              <a:off x="1730975" y="1724145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8"/>
            <p:cNvSpPr/>
            <p:nvPr/>
          </p:nvSpPr>
          <p:spPr>
            <a:xfrm rot="-5400000">
              <a:off x="1730975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AutoShape 9"/>
            <p:cNvSpPr/>
            <p:nvPr/>
          </p:nvSpPr>
          <p:spPr>
            <a:xfrm rot="-5400000">
              <a:off x="1154268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16996761" y="8559440"/>
            <a:ext cx="1730122" cy="1724999"/>
            <a:chOff x="0" y="0"/>
            <a:chExt cx="2306829" cy="2299999"/>
          </a:xfrm>
        </p:grpSpPr>
        <p:sp>
          <p:nvSpPr>
            <p:cNvPr id="11" name="AutoShape 11"/>
            <p:cNvSpPr/>
            <p:nvPr/>
          </p:nvSpPr>
          <p:spPr>
            <a:xfrm rot="-5400000">
              <a:off x="854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577561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154268" y="1149146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AutoShape 14"/>
            <p:cNvSpPr/>
            <p:nvPr/>
          </p:nvSpPr>
          <p:spPr>
            <a:xfrm rot="-5400000">
              <a:off x="1730975" y="1724145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AutoShape 15"/>
            <p:cNvSpPr/>
            <p:nvPr/>
          </p:nvSpPr>
          <p:spPr>
            <a:xfrm rot="-5400000">
              <a:off x="1730975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AutoShape 16"/>
            <p:cNvSpPr/>
            <p:nvPr/>
          </p:nvSpPr>
          <p:spPr>
            <a:xfrm rot="-5400000">
              <a:off x="1154268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9759068"/>
            <a:ext cx="8183062" cy="366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2"/>
              </a:lnSpc>
            </a:pPr>
            <a:r>
              <a:rPr lang="en-US" sz="2620" b="1">
                <a:solidFill>
                  <a:srgbClr val="E7E4E1"/>
                </a:solidFill>
                <a:latin typeface="PT Sans Bold"/>
                <a:ea typeface="PT Sans Bold"/>
                <a:cs typeface="PT Sans Bold"/>
                <a:sym typeface="PT Sans Bold"/>
              </a:rPr>
              <a:t>EBD VERSÃO DIRETO AO PONTO - PASTOR MÁRIO LUNA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780" r="-42284" b="-24786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-241187" y="6952827"/>
            <a:ext cx="15683806" cy="1610738"/>
            <a:chOff x="0" y="0"/>
            <a:chExt cx="4130714" cy="4242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30715" cy="424227"/>
            </a:xfrm>
            <a:custGeom>
              <a:avLst/>
              <a:gdLst/>
              <a:ahLst/>
              <a:cxnLst/>
              <a:rect l="l" t="t" r="r" b="b"/>
              <a:pathLst>
                <a:path w="4130715" h="424227">
                  <a:moveTo>
                    <a:pt x="25175" y="0"/>
                  </a:moveTo>
                  <a:lnTo>
                    <a:pt x="4105540" y="0"/>
                  </a:lnTo>
                  <a:cubicBezTo>
                    <a:pt x="4119444" y="0"/>
                    <a:pt x="4130715" y="11271"/>
                    <a:pt x="4130715" y="25175"/>
                  </a:cubicBezTo>
                  <a:lnTo>
                    <a:pt x="4130715" y="399053"/>
                  </a:lnTo>
                  <a:cubicBezTo>
                    <a:pt x="4130715" y="412956"/>
                    <a:pt x="4119444" y="424227"/>
                    <a:pt x="4105540" y="424227"/>
                  </a:cubicBezTo>
                  <a:lnTo>
                    <a:pt x="25175" y="424227"/>
                  </a:lnTo>
                  <a:cubicBezTo>
                    <a:pt x="11271" y="424227"/>
                    <a:pt x="0" y="412956"/>
                    <a:pt x="0" y="399053"/>
                  </a:cubicBezTo>
                  <a:lnTo>
                    <a:pt x="0" y="25175"/>
                  </a:lnTo>
                  <a:cubicBezTo>
                    <a:pt x="0" y="11271"/>
                    <a:pt x="11271" y="0"/>
                    <a:pt x="25175" y="0"/>
                  </a:cubicBezTo>
                  <a:close/>
                </a:path>
              </a:pathLst>
            </a:custGeom>
            <a:solidFill>
              <a:srgbClr val="103B5A">
                <a:alpha val="74902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4130714" cy="395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333855" y="214985"/>
            <a:ext cx="5773784" cy="813715"/>
            <a:chOff x="0" y="0"/>
            <a:chExt cx="1520667" cy="2143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0667" cy="214312"/>
            </a:xfrm>
            <a:custGeom>
              <a:avLst/>
              <a:gdLst/>
              <a:ahLst/>
              <a:cxnLst/>
              <a:rect l="l" t="t" r="r" b="b"/>
              <a:pathLst>
                <a:path w="1520667" h="214312">
                  <a:moveTo>
                    <a:pt x="68385" y="0"/>
                  </a:moveTo>
                  <a:lnTo>
                    <a:pt x="1452283" y="0"/>
                  </a:lnTo>
                  <a:cubicBezTo>
                    <a:pt x="1490051" y="0"/>
                    <a:pt x="1520667" y="30617"/>
                    <a:pt x="1520667" y="68385"/>
                  </a:cubicBezTo>
                  <a:lnTo>
                    <a:pt x="1520667" y="145927"/>
                  </a:lnTo>
                  <a:cubicBezTo>
                    <a:pt x="1520667" y="183695"/>
                    <a:pt x="1490051" y="214312"/>
                    <a:pt x="1452283" y="214312"/>
                  </a:cubicBezTo>
                  <a:lnTo>
                    <a:pt x="68385" y="214312"/>
                  </a:lnTo>
                  <a:cubicBezTo>
                    <a:pt x="30617" y="214312"/>
                    <a:pt x="0" y="183695"/>
                    <a:pt x="0" y="145927"/>
                  </a:cubicBezTo>
                  <a:lnTo>
                    <a:pt x="0" y="68385"/>
                  </a:lnTo>
                  <a:cubicBezTo>
                    <a:pt x="0" y="30617"/>
                    <a:pt x="30617" y="0"/>
                    <a:pt x="68385" y="0"/>
                  </a:cubicBezTo>
                  <a:close/>
                </a:path>
              </a:pathLst>
            </a:custGeom>
            <a:solidFill>
              <a:srgbClr val="103B5A">
                <a:alpha val="67843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1520667" cy="185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9775839"/>
            <a:ext cx="8294359" cy="36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2"/>
              </a:lnSpc>
            </a:pPr>
            <a:r>
              <a:rPr lang="en-US" sz="2620" i="1">
                <a:solidFill>
                  <a:srgbClr val="E7E4E1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VERSÃO DIRETO AO PONTO - PASTOR MÁRIO LUNA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7300" y="7110873"/>
            <a:ext cx="14316310" cy="138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59"/>
              </a:lnSpc>
            </a:pPr>
            <a:r>
              <a:rPr lang="en-US" sz="9690" b="1">
                <a:solidFill>
                  <a:srgbClr val="E7E4E1"/>
                </a:solidFill>
                <a:latin typeface="PT Sans Bold"/>
                <a:ea typeface="PT Sans Bold"/>
                <a:cs typeface="PT Sans Bold"/>
                <a:sym typeface="PT Sans Bold"/>
              </a:rPr>
              <a:t>I. A TRICOTOMIA HUMANA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64769" y="385177"/>
            <a:ext cx="4547448" cy="50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520" b="1">
                <a:solidFill>
                  <a:srgbClr val="E7E4E1"/>
                </a:solidFill>
                <a:latin typeface="PT Sans Bold"/>
                <a:ea typeface="PT Sans Bold"/>
                <a:cs typeface="PT Sans Bold"/>
                <a:sym typeface="PT Sans Bold"/>
              </a:rPr>
              <a:t>IMAGEM ILUSTRATIVA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52678"/>
            <a:ext cx="16189801" cy="8540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44"/>
              </a:lnSpc>
            </a:pPr>
            <a:r>
              <a:rPr lang="en-US" sz="6494" b="1" i="1" u="sng">
                <a:solidFill>
                  <a:srgbClr val="FFFFFF"/>
                </a:solidFill>
                <a:latin typeface="PT Sans Bold Italics"/>
                <a:ea typeface="PT Sans Bold Italics"/>
                <a:cs typeface="PT Sans Bold Italics"/>
                <a:sym typeface="PT Sans Bold Italics"/>
              </a:rPr>
              <a:t>1. Doutrina e teologia.</a:t>
            </a:r>
          </a:p>
          <a:p>
            <a:pPr algn="just">
              <a:lnSpc>
                <a:spcPts val="3300"/>
              </a:lnSpc>
            </a:pPr>
            <a:endParaRPr lang="en-US" sz="6494" b="1" i="1" u="sng">
              <a:solidFill>
                <a:srgbClr val="FFFFFF"/>
              </a:solidFill>
              <a:latin typeface="PT Sans Bold Italics"/>
              <a:ea typeface="PT Sans Bold Italics"/>
              <a:cs typeface="PT Sans Bold Italics"/>
              <a:sym typeface="PT Sans Bold Italics"/>
            </a:endParaRPr>
          </a:p>
          <a:p>
            <a:pPr algn="just">
              <a:lnSpc>
                <a:spcPts val="7144"/>
              </a:lnSpc>
            </a:pPr>
            <a:r>
              <a:rPr lang="en-US" sz="6494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A Antropologia Bíblica estuda o homem como ser criado por Deus, com propósito, origem e destino eterno (Gn 1.26). Ela responde perguntas fundamentais: Quem é o homem? De onde veio? Para onde vai? Ao contrário das visões humanistas, a Bíblia mostra que o homem é imagem de Deus, não produto do acaso.</a:t>
            </a:r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422101" y="2561"/>
            <a:ext cx="1730122" cy="1724999"/>
            <a:chOff x="0" y="0"/>
            <a:chExt cx="2306829" cy="2299999"/>
          </a:xfrm>
        </p:grpSpPr>
        <p:sp>
          <p:nvSpPr>
            <p:cNvPr id="4" name="AutoShape 4"/>
            <p:cNvSpPr/>
            <p:nvPr/>
          </p:nvSpPr>
          <p:spPr>
            <a:xfrm rot="-5400000">
              <a:off x="854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AutoShape 5"/>
            <p:cNvSpPr/>
            <p:nvPr/>
          </p:nvSpPr>
          <p:spPr>
            <a:xfrm rot="-5400000">
              <a:off x="577561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AutoShape 6"/>
            <p:cNvSpPr/>
            <p:nvPr/>
          </p:nvSpPr>
          <p:spPr>
            <a:xfrm rot="-5400000">
              <a:off x="1154268" y="1149146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7"/>
            <p:cNvSpPr/>
            <p:nvPr/>
          </p:nvSpPr>
          <p:spPr>
            <a:xfrm rot="-5400000">
              <a:off x="1730975" y="1724145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8"/>
            <p:cNvSpPr/>
            <p:nvPr/>
          </p:nvSpPr>
          <p:spPr>
            <a:xfrm rot="-5400000">
              <a:off x="1730975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AutoShape 9"/>
            <p:cNvSpPr/>
            <p:nvPr/>
          </p:nvSpPr>
          <p:spPr>
            <a:xfrm rot="-5400000">
              <a:off x="1154268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16996761" y="8559440"/>
            <a:ext cx="1730122" cy="1724999"/>
            <a:chOff x="0" y="0"/>
            <a:chExt cx="2306829" cy="2299999"/>
          </a:xfrm>
        </p:grpSpPr>
        <p:sp>
          <p:nvSpPr>
            <p:cNvPr id="11" name="AutoShape 11"/>
            <p:cNvSpPr/>
            <p:nvPr/>
          </p:nvSpPr>
          <p:spPr>
            <a:xfrm rot="-5400000">
              <a:off x="854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577561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154268" y="1149146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AutoShape 14"/>
            <p:cNvSpPr/>
            <p:nvPr/>
          </p:nvSpPr>
          <p:spPr>
            <a:xfrm rot="-5400000">
              <a:off x="1730975" y="1724145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AutoShape 15"/>
            <p:cNvSpPr/>
            <p:nvPr/>
          </p:nvSpPr>
          <p:spPr>
            <a:xfrm rot="-5400000">
              <a:off x="1730975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AutoShape 16"/>
            <p:cNvSpPr/>
            <p:nvPr/>
          </p:nvSpPr>
          <p:spPr>
            <a:xfrm rot="-5400000">
              <a:off x="1154268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9729458"/>
            <a:ext cx="8198962" cy="36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2"/>
              </a:lnSpc>
            </a:pPr>
            <a:r>
              <a:rPr lang="en-US" sz="2620" i="1">
                <a:solidFill>
                  <a:srgbClr val="FFFFFF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VERSÃO DIRETO AO PONTO - PASTOR MÁRIO LUNA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22101" y="2561"/>
            <a:ext cx="1730122" cy="1724999"/>
            <a:chOff x="0" y="0"/>
            <a:chExt cx="2306829" cy="2299999"/>
          </a:xfrm>
        </p:grpSpPr>
        <p:sp>
          <p:nvSpPr>
            <p:cNvPr id="3" name="AutoShape 3"/>
            <p:cNvSpPr/>
            <p:nvPr/>
          </p:nvSpPr>
          <p:spPr>
            <a:xfrm rot="-5400000">
              <a:off x="854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AutoShape 4"/>
            <p:cNvSpPr/>
            <p:nvPr/>
          </p:nvSpPr>
          <p:spPr>
            <a:xfrm rot="-5400000">
              <a:off x="577561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AutoShape 5"/>
            <p:cNvSpPr/>
            <p:nvPr/>
          </p:nvSpPr>
          <p:spPr>
            <a:xfrm rot="-5400000">
              <a:off x="1154268" y="1149146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AutoShape 6"/>
            <p:cNvSpPr/>
            <p:nvPr/>
          </p:nvSpPr>
          <p:spPr>
            <a:xfrm rot="-5400000">
              <a:off x="1730975" y="1724145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7"/>
            <p:cNvSpPr/>
            <p:nvPr/>
          </p:nvSpPr>
          <p:spPr>
            <a:xfrm rot="-5400000">
              <a:off x="1730975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8"/>
            <p:cNvSpPr/>
            <p:nvPr/>
          </p:nvSpPr>
          <p:spPr>
            <a:xfrm rot="-5400000">
              <a:off x="1154268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6996761" y="8559440"/>
            <a:ext cx="1730122" cy="1724999"/>
            <a:chOff x="0" y="0"/>
            <a:chExt cx="2306829" cy="2299999"/>
          </a:xfrm>
        </p:grpSpPr>
        <p:sp>
          <p:nvSpPr>
            <p:cNvPr id="10" name="AutoShape 10"/>
            <p:cNvSpPr/>
            <p:nvPr/>
          </p:nvSpPr>
          <p:spPr>
            <a:xfrm rot="-5400000">
              <a:off x="854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577561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154268" y="1149146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730975" y="1724145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AutoShape 14"/>
            <p:cNvSpPr/>
            <p:nvPr/>
          </p:nvSpPr>
          <p:spPr>
            <a:xfrm rot="-5400000">
              <a:off x="1730975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AutoShape 15"/>
            <p:cNvSpPr/>
            <p:nvPr/>
          </p:nvSpPr>
          <p:spPr>
            <a:xfrm rot="-5400000">
              <a:off x="1154268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2761" y="2738152"/>
            <a:ext cx="16189801" cy="4905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79"/>
              </a:lnSpc>
            </a:pPr>
            <a:r>
              <a:rPr lang="en-US" sz="9344" b="1" u="sng" dirty="0">
                <a:solidFill>
                  <a:srgbClr val="FAD02C"/>
                </a:solidFill>
                <a:latin typeface="PT Sans Bold"/>
                <a:ea typeface="PT Sans Bold"/>
                <a:cs typeface="PT Sans Bold"/>
                <a:sym typeface="PT Sans Bold"/>
              </a:rPr>
              <a:t>Destaque</a:t>
            </a:r>
          </a:p>
          <a:p>
            <a:pPr algn="ctr">
              <a:lnSpc>
                <a:spcPts val="7144"/>
              </a:lnSpc>
            </a:pPr>
            <a:endParaRPr lang="en-US" sz="9344" b="1" u="sng" dirty="0">
              <a:solidFill>
                <a:srgbClr val="FAD02C"/>
              </a:solidFill>
              <a:latin typeface="PT Sans Bold"/>
              <a:ea typeface="PT Sans Bold"/>
              <a:cs typeface="PT Sans Bold"/>
              <a:sym typeface="PT Sans Bold"/>
            </a:endParaRPr>
          </a:p>
          <a:p>
            <a:pPr algn="just">
              <a:lnSpc>
                <a:spcPts val="7144"/>
              </a:lnSpc>
            </a:pP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A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doutrina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 do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homem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revela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sua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dignidade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dependência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divina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.</a:t>
            </a:r>
          </a:p>
          <a:p>
            <a:pPr algn="l">
              <a:lnSpc>
                <a:spcPts val="7144"/>
              </a:lnSpc>
            </a:pPr>
            <a:endParaRPr lang="en-US" sz="6494" b="1" dirty="0">
              <a:solidFill>
                <a:srgbClr val="FFFFFF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9729458"/>
            <a:ext cx="8198962" cy="36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2"/>
              </a:lnSpc>
            </a:pPr>
            <a:r>
              <a:rPr lang="en-US" sz="2620" i="1">
                <a:solidFill>
                  <a:srgbClr val="FFFFFF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VERSÃO DIRETO AO PONTO - PASTOR MÁRIO LUNA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51788"/>
            <a:ext cx="16189801" cy="764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44"/>
              </a:lnSpc>
            </a:pPr>
            <a:r>
              <a:rPr lang="en-US" sz="6494" b="1" i="1" u="sng">
                <a:solidFill>
                  <a:srgbClr val="FFFFFF"/>
                </a:solidFill>
                <a:latin typeface="PT Sans Bold Italics"/>
                <a:ea typeface="PT Sans Bold Italics"/>
                <a:cs typeface="PT Sans Bold Italics"/>
                <a:sym typeface="PT Sans Bold Italics"/>
              </a:rPr>
              <a:t>2. A tríplice natureza.</a:t>
            </a:r>
          </a:p>
          <a:p>
            <a:pPr algn="just">
              <a:lnSpc>
                <a:spcPts val="3300"/>
              </a:lnSpc>
            </a:pPr>
            <a:endParaRPr lang="en-US" sz="6494" b="1" i="1" u="sng">
              <a:solidFill>
                <a:srgbClr val="FFFFFF"/>
              </a:solidFill>
              <a:latin typeface="PT Sans Bold Italics"/>
              <a:ea typeface="PT Sans Bold Italics"/>
              <a:cs typeface="PT Sans Bold Italics"/>
              <a:sym typeface="PT Sans Bold Italics"/>
            </a:endParaRPr>
          </a:p>
          <a:p>
            <a:pPr algn="just">
              <a:lnSpc>
                <a:spcPts val="7144"/>
              </a:lnSpc>
            </a:pPr>
            <a:r>
              <a:rPr lang="en-US" sz="6494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O ser humano é formado por corpo, alma e espírito (1 Ts 5.23). O corpo é a parte material; a alma e o espírito, a imaterial. Jesus, ao se encarnar, assumiu as três dimensões (Lc 24.39; Jo 12.27; Lc 23.46), confirmando que essa estrutura é boa e sagrada.</a:t>
            </a:r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422101" y="2561"/>
            <a:ext cx="1730122" cy="1724999"/>
            <a:chOff x="0" y="0"/>
            <a:chExt cx="2306829" cy="2299999"/>
          </a:xfrm>
        </p:grpSpPr>
        <p:sp>
          <p:nvSpPr>
            <p:cNvPr id="4" name="AutoShape 4"/>
            <p:cNvSpPr/>
            <p:nvPr/>
          </p:nvSpPr>
          <p:spPr>
            <a:xfrm rot="-5400000">
              <a:off x="854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AutoShape 5"/>
            <p:cNvSpPr/>
            <p:nvPr/>
          </p:nvSpPr>
          <p:spPr>
            <a:xfrm rot="-5400000">
              <a:off x="577561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AutoShape 6"/>
            <p:cNvSpPr/>
            <p:nvPr/>
          </p:nvSpPr>
          <p:spPr>
            <a:xfrm rot="-5400000">
              <a:off x="1154268" y="1149146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7"/>
            <p:cNvSpPr/>
            <p:nvPr/>
          </p:nvSpPr>
          <p:spPr>
            <a:xfrm rot="-5400000">
              <a:off x="1730975" y="1724145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8"/>
            <p:cNvSpPr/>
            <p:nvPr/>
          </p:nvSpPr>
          <p:spPr>
            <a:xfrm rot="-5400000">
              <a:off x="1730975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AutoShape 9"/>
            <p:cNvSpPr/>
            <p:nvPr/>
          </p:nvSpPr>
          <p:spPr>
            <a:xfrm rot="-5400000">
              <a:off x="1154268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16996761" y="8559440"/>
            <a:ext cx="1730122" cy="1724999"/>
            <a:chOff x="0" y="0"/>
            <a:chExt cx="2306829" cy="2299999"/>
          </a:xfrm>
        </p:grpSpPr>
        <p:sp>
          <p:nvSpPr>
            <p:cNvPr id="11" name="AutoShape 11"/>
            <p:cNvSpPr/>
            <p:nvPr/>
          </p:nvSpPr>
          <p:spPr>
            <a:xfrm rot="-5400000">
              <a:off x="854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577561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154268" y="1149146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AutoShape 14"/>
            <p:cNvSpPr/>
            <p:nvPr/>
          </p:nvSpPr>
          <p:spPr>
            <a:xfrm rot="-5400000">
              <a:off x="1730975" y="1724145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AutoShape 15"/>
            <p:cNvSpPr/>
            <p:nvPr/>
          </p:nvSpPr>
          <p:spPr>
            <a:xfrm rot="-5400000">
              <a:off x="1730975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AutoShape 16"/>
            <p:cNvSpPr/>
            <p:nvPr/>
          </p:nvSpPr>
          <p:spPr>
            <a:xfrm rot="-5400000">
              <a:off x="1154268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9729458"/>
            <a:ext cx="8198962" cy="36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2"/>
              </a:lnSpc>
            </a:pPr>
            <a:r>
              <a:rPr lang="en-US" sz="2620" i="1">
                <a:solidFill>
                  <a:srgbClr val="FFFFFF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VERSÃO DIRETO AO PONTO - PASTOR MÁRIO LUNA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22101" y="2561"/>
            <a:ext cx="1730122" cy="1724999"/>
            <a:chOff x="0" y="0"/>
            <a:chExt cx="2306829" cy="2299999"/>
          </a:xfrm>
        </p:grpSpPr>
        <p:sp>
          <p:nvSpPr>
            <p:cNvPr id="3" name="AutoShape 3"/>
            <p:cNvSpPr/>
            <p:nvPr/>
          </p:nvSpPr>
          <p:spPr>
            <a:xfrm rot="-5400000">
              <a:off x="854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AutoShape 4"/>
            <p:cNvSpPr/>
            <p:nvPr/>
          </p:nvSpPr>
          <p:spPr>
            <a:xfrm rot="-5400000">
              <a:off x="577561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AutoShape 5"/>
            <p:cNvSpPr/>
            <p:nvPr/>
          </p:nvSpPr>
          <p:spPr>
            <a:xfrm rot="-5400000">
              <a:off x="1154268" y="1149146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AutoShape 6"/>
            <p:cNvSpPr/>
            <p:nvPr/>
          </p:nvSpPr>
          <p:spPr>
            <a:xfrm rot="-5400000">
              <a:off x="1730975" y="1724145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7"/>
            <p:cNvSpPr/>
            <p:nvPr/>
          </p:nvSpPr>
          <p:spPr>
            <a:xfrm rot="-5400000">
              <a:off x="1730975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8"/>
            <p:cNvSpPr/>
            <p:nvPr/>
          </p:nvSpPr>
          <p:spPr>
            <a:xfrm rot="-5400000">
              <a:off x="1154268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6996761" y="8559440"/>
            <a:ext cx="1730122" cy="1724999"/>
            <a:chOff x="0" y="0"/>
            <a:chExt cx="2306829" cy="2299999"/>
          </a:xfrm>
        </p:grpSpPr>
        <p:sp>
          <p:nvSpPr>
            <p:cNvPr id="10" name="AutoShape 10"/>
            <p:cNvSpPr/>
            <p:nvPr/>
          </p:nvSpPr>
          <p:spPr>
            <a:xfrm rot="-5400000">
              <a:off x="854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AutoShape 11"/>
            <p:cNvSpPr/>
            <p:nvPr/>
          </p:nvSpPr>
          <p:spPr>
            <a:xfrm rot="-5400000">
              <a:off x="577561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1154268" y="1149146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730975" y="1724145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AutoShape 14"/>
            <p:cNvSpPr/>
            <p:nvPr/>
          </p:nvSpPr>
          <p:spPr>
            <a:xfrm rot="-5400000">
              <a:off x="1730975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AutoShape 15"/>
            <p:cNvSpPr/>
            <p:nvPr/>
          </p:nvSpPr>
          <p:spPr>
            <a:xfrm rot="-5400000">
              <a:off x="1154268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2761" y="2738152"/>
            <a:ext cx="16189801" cy="4005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79"/>
              </a:lnSpc>
            </a:pPr>
            <a:r>
              <a:rPr lang="en-US" sz="9344" b="1" u="sng" dirty="0">
                <a:solidFill>
                  <a:srgbClr val="FAD02C"/>
                </a:solidFill>
                <a:latin typeface="PT Sans Bold"/>
                <a:ea typeface="PT Sans Bold"/>
                <a:cs typeface="PT Sans Bold"/>
                <a:sym typeface="PT Sans Bold"/>
              </a:rPr>
              <a:t>Destaque</a:t>
            </a:r>
          </a:p>
          <a:p>
            <a:pPr algn="ctr">
              <a:lnSpc>
                <a:spcPts val="7144"/>
              </a:lnSpc>
            </a:pPr>
            <a:endParaRPr lang="en-US" sz="9344" b="1" u="sng" dirty="0">
              <a:solidFill>
                <a:srgbClr val="FAD02C"/>
              </a:solidFill>
              <a:latin typeface="PT Sans Bold"/>
              <a:ea typeface="PT Sans Bold"/>
              <a:cs typeface="PT Sans Bold"/>
              <a:sym typeface="PT Sans Bold"/>
            </a:endParaRPr>
          </a:p>
          <a:p>
            <a:pPr algn="just">
              <a:lnSpc>
                <a:spcPts val="7144"/>
              </a:lnSpc>
            </a:pP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A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tricotomia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 é um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projeto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divino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,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não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uma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teoria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6494" b="1" dirty="0" err="1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filosófica</a:t>
            </a:r>
            <a:r>
              <a:rPr lang="en-US" sz="6494" b="1" dirty="0">
                <a:solidFill>
                  <a:srgbClr val="FFFFFF"/>
                </a:solidFill>
                <a:latin typeface="PT Sans Bold"/>
                <a:ea typeface="PT Sans Bold"/>
                <a:cs typeface="PT Sans Bold"/>
                <a:sym typeface="PT Sans Bol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9729458"/>
            <a:ext cx="8198962" cy="36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2"/>
              </a:lnSpc>
            </a:pPr>
            <a:r>
              <a:rPr lang="en-US" sz="2620" i="1">
                <a:solidFill>
                  <a:srgbClr val="FFFFFF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VERSÃO DIRETO AO PONTO - PASTOR MÁRIO LUNA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51788"/>
            <a:ext cx="16189801" cy="764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44"/>
              </a:lnSpc>
            </a:pPr>
            <a:r>
              <a:rPr lang="en-US" sz="6494" b="1" i="1" u="sng">
                <a:solidFill>
                  <a:srgbClr val="FFFFFF"/>
                </a:solidFill>
                <a:latin typeface="PT Sans Bold Italics"/>
                <a:ea typeface="PT Sans Bold Italics"/>
                <a:cs typeface="PT Sans Bold Italics"/>
                <a:sym typeface="PT Sans Bold Italics"/>
              </a:rPr>
              <a:t>3. Físico e espiritual.</a:t>
            </a:r>
          </a:p>
          <a:p>
            <a:pPr algn="just">
              <a:lnSpc>
                <a:spcPts val="3300"/>
              </a:lnSpc>
            </a:pPr>
            <a:endParaRPr lang="en-US" sz="6494" b="1" i="1" u="sng">
              <a:solidFill>
                <a:srgbClr val="FFFFFF"/>
              </a:solidFill>
              <a:latin typeface="PT Sans Bold Italics"/>
              <a:ea typeface="PT Sans Bold Italics"/>
              <a:cs typeface="PT Sans Bold Italics"/>
              <a:sym typeface="PT Sans Bold Italics"/>
            </a:endParaRPr>
          </a:p>
          <a:p>
            <a:pPr algn="just">
              <a:lnSpc>
                <a:spcPts val="7144"/>
              </a:lnSpc>
            </a:pPr>
            <a:r>
              <a:rPr lang="en-US" sz="6494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Deus formou o homem do pó da terra e soprou nele o fôlego da vida (Gn 2.7). Esse ato único combina o físico (corpo) com o espiritual (espírito), gerando uma “alma vivente”. Diferente de animais e anjos, o homem é uma união singular entre o terreno e o celestial.</a:t>
            </a:r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422101" y="2561"/>
            <a:ext cx="1730122" cy="1724999"/>
            <a:chOff x="0" y="0"/>
            <a:chExt cx="2306829" cy="2299999"/>
          </a:xfrm>
        </p:grpSpPr>
        <p:sp>
          <p:nvSpPr>
            <p:cNvPr id="4" name="AutoShape 4"/>
            <p:cNvSpPr/>
            <p:nvPr/>
          </p:nvSpPr>
          <p:spPr>
            <a:xfrm rot="-5400000">
              <a:off x="854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AutoShape 5"/>
            <p:cNvSpPr/>
            <p:nvPr/>
          </p:nvSpPr>
          <p:spPr>
            <a:xfrm rot="-5400000">
              <a:off x="577561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AutoShape 6"/>
            <p:cNvSpPr/>
            <p:nvPr/>
          </p:nvSpPr>
          <p:spPr>
            <a:xfrm rot="-5400000">
              <a:off x="1154268" y="1149146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7"/>
            <p:cNvSpPr/>
            <p:nvPr/>
          </p:nvSpPr>
          <p:spPr>
            <a:xfrm rot="-5400000">
              <a:off x="1730975" y="1724145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8"/>
            <p:cNvSpPr/>
            <p:nvPr/>
          </p:nvSpPr>
          <p:spPr>
            <a:xfrm rot="-5400000">
              <a:off x="1730975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AutoShape 9"/>
            <p:cNvSpPr/>
            <p:nvPr/>
          </p:nvSpPr>
          <p:spPr>
            <a:xfrm rot="-5400000">
              <a:off x="1154268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16996761" y="8559440"/>
            <a:ext cx="1730122" cy="1724999"/>
            <a:chOff x="0" y="0"/>
            <a:chExt cx="2306829" cy="2299999"/>
          </a:xfrm>
        </p:grpSpPr>
        <p:sp>
          <p:nvSpPr>
            <p:cNvPr id="11" name="AutoShape 11"/>
            <p:cNvSpPr/>
            <p:nvPr/>
          </p:nvSpPr>
          <p:spPr>
            <a:xfrm rot="-5400000">
              <a:off x="854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577561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AutoShape 13"/>
            <p:cNvSpPr/>
            <p:nvPr/>
          </p:nvSpPr>
          <p:spPr>
            <a:xfrm rot="-5400000">
              <a:off x="1154268" y="1149146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AutoShape 14"/>
            <p:cNvSpPr/>
            <p:nvPr/>
          </p:nvSpPr>
          <p:spPr>
            <a:xfrm rot="-5400000">
              <a:off x="1730975" y="1724145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AutoShape 15"/>
            <p:cNvSpPr/>
            <p:nvPr/>
          </p:nvSpPr>
          <p:spPr>
            <a:xfrm rot="-5400000">
              <a:off x="1730975" y="574146"/>
              <a:ext cx="575000" cy="576707"/>
            </a:xfrm>
            <a:prstGeom prst="rect">
              <a:avLst/>
            </a:prstGeom>
            <a:solidFill>
              <a:srgbClr val="AD7F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AutoShape 16"/>
            <p:cNvSpPr/>
            <p:nvPr/>
          </p:nvSpPr>
          <p:spPr>
            <a:xfrm rot="-5400000">
              <a:off x="1154268" y="-854"/>
              <a:ext cx="575000" cy="576707"/>
            </a:xfrm>
            <a:prstGeom prst="rect">
              <a:avLst/>
            </a:prstGeom>
            <a:solidFill>
              <a:srgbClr val="E7E4E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9729458"/>
            <a:ext cx="8198962" cy="36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2"/>
              </a:lnSpc>
            </a:pPr>
            <a:r>
              <a:rPr lang="en-US" sz="2620" i="1">
                <a:solidFill>
                  <a:srgbClr val="FFFFFF"/>
                </a:solidFill>
                <a:latin typeface="PT Sans Italics"/>
                <a:ea typeface="PT Sans Italics"/>
                <a:cs typeface="PT Sans Italics"/>
                <a:sym typeface="PT Sans Italics"/>
              </a:rPr>
              <a:t>EBD VERSÃO DIRETO AO PONTO - PASTOR MÁRIO LUNA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477</Words>
  <Application>Microsoft Office PowerPoint</Application>
  <PresentationFormat>Personalizar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PT Sans Bold</vt:lpstr>
      <vt:lpstr>Calibri</vt:lpstr>
      <vt:lpstr>Arial</vt:lpstr>
      <vt:lpstr>PT Sans Bold Italics</vt:lpstr>
      <vt:lpstr>PT Sans Italics</vt:lpstr>
      <vt:lpstr>PT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EBD - ADULTOS - 3º TRI - 2025 - DIRETO AO PONTO</dc:title>
  <cp:lastModifiedBy>Office 365</cp:lastModifiedBy>
  <cp:revision>3</cp:revision>
  <dcterms:created xsi:type="dcterms:W3CDTF">2006-08-16T00:00:00Z</dcterms:created>
  <dcterms:modified xsi:type="dcterms:W3CDTF">2025-09-25T21:28:39Z</dcterms:modified>
  <dc:identifier>DAGrqtkz5zA</dc:identifier>
</cp:coreProperties>
</file>