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0645" y="0"/>
            <a:ext cx="5746451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60646" y="-6"/>
            <a:ext cx="8783354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406" y="857251"/>
            <a:ext cx="3560460" cy="3098061"/>
          </a:xfrm>
        </p:spPr>
        <p:txBody>
          <a:bodyPr anchor="b">
            <a:normAutofit/>
          </a:bodyPr>
          <a:lstStyle/>
          <a:p>
            <a:pPr algn="l"/>
            <a:r>
              <a:rPr lang="es-ES" sz="3900">
                <a:solidFill>
                  <a:srgbClr val="FFFFFF"/>
                </a:solidFill>
              </a:rPr>
              <a:t>Soluciones en Economía Circular</a:t>
            </a:r>
          </a:p>
          <a:p>
            <a:pPr algn="l"/>
            <a:r>
              <a:rPr lang="es-ES" sz="3900">
                <a:solidFill>
                  <a:srgbClr val="FFFFFF"/>
                </a:solidFill>
              </a:rPr>
              <a:t>para la Industria del Plástico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20797" y="1034794"/>
            <a:ext cx="2502408" cy="9143999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406" y="4756265"/>
            <a:ext cx="3294958" cy="1244483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ES" sz="2500">
                <a:solidFill>
                  <a:srgbClr val="FFFFFF"/>
                </a:solidFill>
              </a:rPr>
              <a:t>Cumplimiento normativo, trazabilidad y valor ambiental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941" y="1062544"/>
            <a:ext cx="356712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 Tlaloc I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419" y="2343023"/>
            <a:ext cx="2802873" cy="2186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7" y="962166"/>
            <a:ext cx="2327856" cy="4421876"/>
          </a:xfrm>
        </p:spPr>
        <p:txBody>
          <a:bodyPr anchor="t">
            <a:normAutofit/>
          </a:bodyPr>
          <a:lstStyle/>
          <a:p>
            <a:pPr algn="r"/>
            <a:r>
              <a:rPr lang="es-MX" sz="3200"/>
              <a:t>Cómo empezamos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696" y="962167"/>
            <a:ext cx="5143585" cy="4743174"/>
          </a:xfrm>
        </p:spPr>
        <p:txBody>
          <a:bodyPr anchor="t">
            <a:normAutofit/>
          </a:bodyPr>
          <a:lstStyle/>
          <a:p>
            <a:r>
              <a:rPr lang="es-ES" sz="1700"/>
              <a:t>Diagnóstico inicial</a:t>
            </a:r>
          </a:p>
          <a:p>
            <a:pPr lvl="1"/>
            <a:r>
              <a:rPr lang="es-ES" sz="1700"/>
              <a:t>Propuesta técnica y económica</a:t>
            </a:r>
          </a:p>
          <a:p>
            <a:pPr lvl="1"/>
            <a:r>
              <a:rPr lang="es-ES" sz="1700"/>
              <a:t>Proyecto piloto</a:t>
            </a:r>
          </a:p>
          <a:p>
            <a:pPr lvl="1"/>
            <a:r>
              <a:rPr lang="es-ES" sz="1700"/>
              <a:t>Escalamiento y acompañamiento continuo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 Tlaloc I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74320"/>
            <a:ext cx="1280160" cy="9970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MX" sz="3500">
                <a:solidFill>
                  <a:srgbClr val="FFFFFF"/>
                </a:solidFill>
              </a:rPr>
              <a:t>Contacto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s-ES" sz="2400" dirty="0"/>
              <a:t>Ingeniería JBA</a:t>
            </a:r>
          </a:p>
          <a:p>
            <a:pPr lvl="1"/>
            <a:r>
              <a:rPr lang="es-ES" sz="1700" dirty="0"/>
              <a:t>Soluciones técnicas para una economía circular real</a:t>
            </a:r>
          </a:p>
          <a:p>
            <a:pPr lvl="1"/>
            <a:r>
              <a:rPr lang="es-ES" sz="1700" dirty="0"/>
              <a:t>Contacto: 3334067630 </a:t>
            </a:r>
          </a:p>
        </p:txBody>
      </p:sp>
      <p:pic>
        <p:nvPicPr>
          <p:cNvPr id="4" name="Picture 3" descr="Logo Tlaloc I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74320"/>
            <a:ext cx="1280160" cy="997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375" y="489508"/>
            <a:ext cx="4316172" cy="1667569"/>
          </a:xfrm>
        </p:spPr>
        <p:txBody>
          <a:bodyPr anchor="b">
            <a:normAutofit/>
          </a:bodyPr>
          <a:lstStyle/>
          <a:p>
            <a:r>
              <a:rPr lang="es-ES" sz="3500"/>
              <a:t>El nuevo contexto para la industria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376" y="2405894"/>
            <a:ext cx="4316172" cy="3197464"/>
          </a:xfrm>
        </p:spPr>
        <p:txBody>
          <a:bodyPr anchor="t">
            <a:normAutofit/>
          </a:bodyPr>
          <a:lstStyle/>
          <a:p>
            <a:r>
              <a:rPr lang="es-ES" sz="2400" dirty="0">
                <a:solidFill>
                  <a:schemeClr val="accent5">
                    <a:lumMod val="75000"/>
                  </a:schemeClr>
                </a:solidFill>
              </a:rPr>
              <a:t>La Ley General de Economía Circular cambia las reglas del juego</a:t>
            </a:r>
            <a:r>
              <a:rPr lang="es-ES" sz="1700" dirty="0"/>
              <a:t>.</a:t>
            </a:r>
          </a:p>
          <a:p>
            <a:pPr lvl="1"/>
            <a:r>
              <a:rPr lang="es-ES" sz="1700" dirty="0"/>
              <a:t>Nuevas obligaciones para productores e importadores</a:t>
            </a:r>
          </a:p>
          <a:p>
            <a:pPr lvl="1"/>
            <a:r>
              <a:rPr lang="es-ES" sz="1700" dirty="0"/>
              <a:t>Riesgos por incumplimiento</a:t>
            </a:r>
          </a:p>
          <a:p>
            <a:pPr lvl="1"/>
            <a:r>
              <a:rPr lang="es-ES" sz="1700" dirty="0"/>
              <a:t>Oportunidades de eficiencia y reputación.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AB582D-539E-0358-DA80-24551CCB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52" y="976328"/>
            <a:ext cx="3197465" cy="31974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97" y="502021"/>
            <a:ext cx="7266222" cy="1642969"/>
          </a:xfrm>
        </p:spPr>
        <p:txBody>
          <a:bodyPr anchor="b">
            <a:normAutofit/>
          </a:bodyPr>
          <a:lstStyle/>
          <a:p>
            <a:r>
              <a:rPr lang="es-MX" sz="3500"/>
              <a:t>Nuestro enfoque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97" y="2418409"/>
            <a:ext cx="7266222" cy="3454358"/>
          </a:xfrm>
        </p:spPr>
        <p:txBody>
          <a:bodyPr anchor="t">
            <a:normAutofit/>
          </a:bodyPr>
          <a:lstStyle/>
          <a:p>
            <a:r>
              <a:rPr lang="es-ES" sz="1700"/>
              <a:t>Convertimos la obligación en una ventaja competitiva</a:t>
            </a:r>
          </a:p>
          <a:p>
            <a:pPr lvl="1"/>
            <a:r>
              <a:rPr lang="es-ES" sz="1700"/>
              <a:t>Soluciones técnicas, prácticas y escalables</a:t>
            </a:r>
          </a:p>
          <a:p>
            <a:pPr lvl="1"/>
            <a:r>
              <a:rPr lang="es-ES" sz="1700"/>
              <a:t>Acompañamiento completo: diagnóstico → implementación → reporte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 Tlaloc I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74320"/>
            <a:ext cx="1280160" cy="9970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375" y="489508"/>
            <a:ext cx="4316172" cy="166756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500"/>
              <a:t>Responsabilidad Extendida del Productor (REP)</a:t>
            </a:r>
          </a:p>
        </p:txBody>
      </p:sp>
      <p:pic>
        <p:nvPicPr>
          <p:cNvPr id="4" name="Picture 3" descr="Logo Tlaloc I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82" y="181748"/>
            <a:ext cx="978542" cy="7632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376" y="2405894"/>
            <a:ext cx="4316172" cy="3197464"/>
          </a:xfrm>
        </p:spPr>
        <p:txBody>
          <a:bodyPr anchor="t">
            <a:normAutofit/>
          </a:bodyPr>
          <a:lstStyle/>
          <a:p>
            <a:r>
              <a:rPr lang="es-ES" sz="1700"/>
              <a:t>¿El problema?</a:t>
            </a:r>
          </a:p>
          <a:p>
            <a:pPr lvl="1"/>
            <a:r>
              <a:rPr lang="es-ES" sz="1700"/>
              <a:t>Cumplir REP sin aumentar costos ni complejidad</a:t>
            </a:r>
          </a:p>
          <a:p>
            <a:pPr lvl="1"/>
            <a:r>
              <a:rPr lang="es-ES" sz="1700"/>
              <a:t>¿Nuestra solución?</a:t>
            </a:r>
          </a:p>
          <a:p>
            <a:pPr lvl="1"/>
            <a:r>
              <a:rPr lang="es-ES" sz="1700"/>
              <a:t>Diseño de estrategias REP a la medida</a:t>
            </a:r>
          </a:p>
          <a:p>
            <a:pPr lvl="1"/>
            <a:r>
              <a:rPr lang="es-ES" sz="1700"/>
              <a:t>¿El beneficio?</a:t>
            </a:r>
          </a:p>
          <a:p>
            <a:pPr lvl="1"/>
            <a:r>
              <a:rPr lang="es-ES" sz="1700"/>
              <a:t>Cumplimiento seguro y control de costos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C28EFB-0E5B-4BD1-FF7D-3B4F2A509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2116023"/>
            <a:ext cx="3527015" cy="21827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375" y="489508"/>
            <a:ext cx="4316172" cy="166756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500"/>
              <a:t>Trazabilidad y control de productos y residuos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376" y="2405894"/>
            <a:ext cx="4316172" cy="3197464"/>
          </a:xfrm>
        </p:spPr>
        <p:txBody>
          <a:bodyPr anchor="t">
            <a:normAutofit/>
          </a:bodyPr>
          <a:lstStyle/>
          <a:p>
            <a:r>
              <a:rPr lang="es-ES" sz="1700"/>
              <a:t>Seguimiento completo de materiales y residuos</a:t>
            </a:r>
          </a:p>
          <a:p>
            <a:pPr lvl="1"/>
            <a:r>
              <a:rPr lang="es-ES" sz="1700"/>
              <a:t>Optimización de recolección y logística inversa</a:t>
            </a:r>
          </a:p>
          <a:p>
            <a:pPr lvl="1"/>
            <a:r>
              <a:rPr lang="es-ES" sz="1700"/>
              <a:t>Integración con plataformas oficiales</a:t>
            </a:r>
          </a:p>
          <a:p>
            <a:pPr lvl="1"/>
            <a:r>
              <a:rPr lang="es-ES" sz="1700"/>
              <a:t>Información clara para auditorías y reportes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613738-FA61-BA88-C2C9-BC56CD40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63" y="1765556"/>
            <a:ext cx="3619269" cy="26335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87" y="499397"/>
            <a:ext cx="4447066" cy="1640180"/>
          </a:xfrm>
        </p:spPr>
        <p:txBody>
          <a:bodyPr anchor="b">
            <a:normAutofit/>
          </a:bodyPr>
          <a:lstStyle/>
          <a:p>
            <a:r>
              <a:rPr lang="es-MX" sz="3500"/>
              <a:t>Compensación ambiental inteligente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87" y="2423821"/>
            <a:ext cx="4447067" cy="3519780"/>
          </a:xfrm>
        </p:spPr>
        <p:txBody>
          <a:bodyPr>
            <a:normAutofit/>
          </a:bodyPr>
          <a:lstStyle/>
          <a:p>
            <a:r>
              <a:rPr lang="es-ES" sz="1700"/>
              <a:t>Para cuando el cumplimiento directo no es viable</a:t>
            </a:r>
          </a:p>
          <a:p>
            <a:pPr lvl="1"/>
            <a:r>
              <a:rPr lang="es-ES" sz="1700" dirty="0"/>
              <a:t>Proyectos ambientales medibles y verificables</a:t>
            </a:r>
          </a:p>
          <a:p>
            <a:pPr lvl="1"/>
            <a:r>
              <a:rPr lang="es-ES" sz="1700" dirty="0"/>
              <a:t>Restauración, reforestación y gestión del agua</a:t>
            </a:r>
          </a:p>
          <a:p>
            <a:pPr lvl="1"/>
            <a:r>
              <a:rPr lang="es-ES" sz="1700" dirty="0"/>
              <a:t>Resultados ambientales reales y comprobables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80E177-C43C-12F1-5E20-7691DB4E5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29" y="2519490"/>
            <a:ext cx="2823882" cy="171144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 Tlaloc II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74320"/>
            <a:ext cx="1280160" cy="9970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375" y="489508"/>
            <a:ext cx="4316172" cy="1667569"/>
          </a:xfrm>
        </p:spPr>
        <p:txBody>
          <a:bodyPr anchor="b">
            <a:normAutofit/>
          </a:bodyPr>
          <a:lstStyle/>
          <a:p>
            <a:r>
              <a:rPr lang="es-ES" sz="3500"/>
              <a:t>Reducción de riesgos y costos</a:t>
            </a:r>
          </a:p>
        </p:txBody>
      </p:sp>
      <p:pic>
        <p:nvPicPr>
          <p:cNvPr id="4" name="Picture 3" descr="Logo Tlaloc I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00" y="5466709"/>
            <a:ext cx="988374" cy="7709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376" y="2405894"/>
            <a:ext cx="4316172" cy="3197464"/>
          </a:xfrm>
        </p:spPr>
        <p:txBody>
          <a:bodyPr anchor="t">
            <a:normAutofit/>
          </a:bodyPr>
          <a:lstStyle/>
          <a:p>
            <a:r>
              <a:rPr lang="es-ES" sz="1700"/>
              <a:t>Evaluación de riesgos ambientales y químicos</a:t>
            </a:r>
          </a:p>
          <a:p>
            <a:pPr lvl="1"/>
            <a:r>
              <a:rPr lang="es-ES" sz="1700"/>
              <a:t>Prevención de pasivos ambientales</a:t>
            </a:r>
          </a:p>
          <a:p>
            <a:pPr lvl="1"/>
            <a:r>
              <a:rPr lang="es-ES" sz="1700"/>
              <a:t>Mejor toma de decisiones en inversiones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E9BA05-79C7-605A-DCB0-72689909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3" y="1461835"/>
            <a:ext cx="3739928" cy="25300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7" y="962166"/>
            <a:ext cx="2327856" cy="4421876"/>
          </a:xfrm>
        </p:spPr>
        <p:txBody>
          <a:bodyPr anchor="t">
            <a:normAutofit/>
          </a:bodyPr>
          <a:lstStyle/>
          <a:p>
            <a:pPr algn="r"/>
            <a:r>
              <a:rPr lang="es-MX" sz="3500"/>
              <a:t>Paquetes de solución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696" y="962167"/>
            <a:ext cx="5143585" cy="4743174"/>
          </a:xfrm>
        </p:spPr>
        <p:txBody>
          <a:bodyPr anchor="t">
            <a:normAutofit/>
          </a:bodyPr>
          <a:lstStyle/>
          <a:p>
            <a:r>
              <a:rPr lang="es-ES" sz="1700" dirty="0"/>
              <a:t>Trazabilidad geoespacial REP</a:t>
            </a:r>
          </a:p>
          <a:p>
            <a:pPr lvl="1"/>
            <a:r>
              <a:rPr lang="es-ES" sz="1700" dirty="0"/>
              <a:t>Compensación ambiental con monitoreo</a:t>
            </a:r>
          </a:p>
          <a:p>
            <a:pPr lvl="1"/>
            <a:r>
              <a:rPr lang="es-ES" sz="1700" dirty="0"/>
              <a:t>Modelación de riesgos ambientales</a:t>
            </a:r>
          </a:p>
          <a:p>
            <a:pPr lvl="1"/>
            <a:r>
              <a:rPr lang="es-ES" sz="1700"/>
              <a:t>Geointeligencia</a:t>
            </a:r>
            <a:r>
              <a:rPr lang="es-ES" sz="1700" dirty="0"/>
              <a:t> para inversiones circulares</a:t>
            </a:r>
          </a:p>
          <a:p>
            <a:pPr lvl="1"/>
            <a:r>
              <a:rPr lang="es-ES" sz="1700" dirty="0"/>
              <a:t>Integración de información a Plataforma Nacional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 Tlaloc I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74320"/>
            <a:ext cx="1280160" cy="997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F76FFC-47CE-C75F-3B41-5E5C0DC2F7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29" r="19731" b="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s-MX" sz="3500"/>
              <a:t>¿Qué gana su empresa?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s-ES" sz="1700"/>
              <a:t>Cumplimiento normativo sin improvisación</a:t>
            </a:r>
          </a:p>
          <a:p>
            <a:pPr lvl="1"/>
            <a:r>
              <a:rPr lang="es-ES" sz="1700"/>
              <a:t>Reducción de riesgos legales y operativos</a:t>
            </a:r>
          </a:p>
          <a:p>
            <a:pPr lvl="1"/>
            <a:r>
              <a:rPr lang="es-ES" sz="1700"/>
              <a:t>Mejor imagen corporativa</a:t>
            </a:r>
          </a:p>
          <a:p>
            <a:pPr lvl="1"/>
            <a:r>
              <a:rPr lang="es-ES" sz="1700"/>
              <a:t>Información clara para decisiones estratégicas</a:t>
            </a:r>
          </a:p>
        </p:txBody>
      </p:sp>
      <p:pic>
        <p:nvPicPr>
          <p:cNvPr id="4" name="Picture 3" descr="Logo Tlaloc II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93" y="5755017"/>
            <a:ext cx="1083515" cy="8438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264</Words>
  <Application>Microsoft Office PowerPoint</Application>
  <PresentationFormat>Presentación en pantalla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Soluciones en Economía Circular para la Industria del Plástico</vt:lpstr>
      <vt:lpstr>El nuevo contexto para la industria</vt:lpstr>
      <vt:lpstr>Nuestro enfoque</vt:lpstr>
      <vt:lpstr>Responsabilidad Extendida del Productor (REP)</vt:lpstr>
      <vt:lpstr>Trazabilidad y control de productos y residuos</vt:lpstr>
      <vt:lpstr>Compensación ambiental inteligente</vt:lpstr>
      <vt:lpstr>Reducción de riesgos y costos</vt:lpstr>
      <vt:lpstr>Paquetes de solución</vt:lpstr>
      <vt:lpstr>¿Qué gana su empresa?</vt:lpstr>
      <vt:lpstr>Cómo empezamos</vt:lpstr>
      <vt:lpstr>Contacto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JUAN BAUTISTA ANDALON</cp:lastModifiedBy>
  <cp:revision>8</cp:revision>
  <dcterms:created xsi:type="dcterms:W3CDTF">2013-01-27T09:14:16Z</dcterms:created>
  <dcterms:modified xsi:type="dcterms:W3CDTF">2026-01-28T00:30:34Z</dcterms:modified>
  <cp:category/>
</cp:coreProperties>
</file>