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Open Sans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EBMvHkU0qiWC1PcLl+uyNFzFb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926076-98F3-4C41-9801-DDEB789E3279}">
  <a:tblStyle styleId="{AF926076-98F3-4C41-9801-DDEB789E327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OpenSans-bold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2"/>
          <p:cNvGraphicFramePr/>
          <p:nvPr/>
        </p:nvGraphicFramePr>
        <p:xfrm>
          <a:off x="240667" y="124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{AF926076-98F3-4C41-9801-DDEB789E3279}</a:tableStyleId>
              </a:tblPr>
              <a:tblGrid>
                <a:gridCol w="1646450"/>
                <a:gridCol w="266975"/>
                <a:gridCol w="8871700"/>
                <a:gridCol w="1230050"/>
                <a:gridCol w="5791475"/>
              </a:tblGrid>
              <a:tr h="429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Nivel de la Pirámide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Ejemplo de Producto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 EMPRESA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47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1.- Conciencia: Aumentar la visibilidad de tu marca y atraer la atención de posibles clientes.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/>
                    </a:p>
                  </a:txBody>
                  <a:tcPr marT="57150" marB="57150" marR="57150" marL="571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956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2.- Interés: Generar interés en tus productos o servicios y captar la atención de tu audiencia.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9" name="Google Shape;8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600" y="637538"/>
            <a:ext cx="10001250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4448" y="5323659"/>
            <a:ext cx="10001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3"/>
          <p:cNvGraphicFramePr/>
          <p:nvPr/>
        </p:nvGraphicFramePr>
        <p:xfrm>
          <a:off x="240667" y="124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{AF926076-98F3-4C41-9801-DDEB789E3279}</a:tableStyleId>
              </a:tblPr>
              <a:tblGrid>
                <a:gridCol w="1646450"/>
                <a:gridCol w="382850"/>
                <a:gridCol w="8871700"/>
                <a:gridCol w="1230050"/>
                <a:gridCol w="5791475"/>
              </a:tblGrid>
              <a:tr h="399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Nivel de la Pirámide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Ejemplo de Producto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 EMPRESA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834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3.- Deseo: Crear deseo por tus productos o servicios y mantener el interés para impulsar la compra.</a:t>
                      </a:r>
                      <a:endParaRPr b="1"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551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4.- Interacción: Fomentar la participación y capturar datos de los prospectos para futuras comunicaciones.</a:t>
                      </a:r>
                      <a:endParaRPr b="1"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6" name="Google Shape;9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427" y="605442"/>
            <a:ext cx="10001250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2072" y="5306256"/>
            <a:ext cx="10001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4"/>
          <p:cNvGraphicFramePr/>
          <p:nvPr/>
        </p:nvGraphicFramePr>
        <p:xfrm>
          <a:off x="240667" y="124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{AF926076-98F3-4C41-9801-DDEB789E3279}</a:tableStyleId>
              </a:tblPr>
              <a:tblGrid>
                <a:gridCol w="1646450"/>
                <a:gridCol w="382850"/>
                <a:gridCol w="8871700"/>
                <a:gridCol w="1230050"/>
                <a:gridCol w="5791475"/>
              </a:tblGrid>
              <a:tr h="4596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Nivel de la Pirámide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Ejemplo de Producto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 EMPRESA</a:t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19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5.- Conversión: Convertir el interés en compras y cerrar la venta.</a:t>
                      </a:r>
                      <a:endParaRPr b="1"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963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6.- Lealtad: Fidelizar a tus clientes y mantener una relación continua mediante ofertas exclusivas y comunicación constante.</a:t>
                      </a:r>
                      <a:endParaRPr b="1"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57150" marB="57150" marR="57150" marL="571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3" name="Google Shape;10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2072" y="701741"/>
            <a:ext cx="10001250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8123" y="5467656"/>
            <a:ext cx="10001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40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5"/>
          <p:cNvGraphicFramePr/>
          <p:nvPr/>
        </p:nvGraphicFramePr>
        <p:xfrm>
          <a:off x="193565" y="102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{AF926076-98F3-4C41-9801-DDEB789E3279}</a:tableStyleId>
              </a:tblPr>
              <a:tblGrid>
                <a:gridCol w="836700"/>
                <a:gridCol w="576400"/>
                <a:gridCol w="8047200"/>
                <a:gridCol w="1625550"/>
                <a:gridCol w="6815000"/>
              </a:tblGrid>
              <a:tr h="7922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Nivel de la Pirámide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Ejemplo </a:t>
                      </a:r>
                      <a:r>
                        <a:rPr b="1" lang="en-US" sz="1399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 una zapatería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7922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1.- Conciencia</a:t>
                      </a:r>
                      <a:endParaRPr b="1"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"Descubre los nuevos zapatos de moda" </a:t>
                      </a: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Imágen: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Imágenes que muestren los zapatos de manera destacada, o una imagen de zapatos colocados en una ubicación emblemática con el nombre de la marca en el fondo. </a:t>
                      </a: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Videos cortos: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que muestren una vista panorámica de una variedad de estilos de zapatos de la marca, con música de fondo atractiva y el logo de la marca en la esquina.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31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2.- Interés</a:t>
                      </a:r>
                      <a:endParaRPr b="1"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"Explora nuestras últimas tendencias en calzado"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Imágenes: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Fotografías que generen interés en los zapatos, como imágenes detalladas de los zapatos destacando características únicas, o una foto de moda que muestre a alguien usando los zapatos en un contexto atractivo y relevante.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Videos: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Videos que presenten la historia detrás de la creación de los zapatos, mostrando el proceso de diseño y fabricación, combinado con testimonios emocionales de diseñadores y artesanos.</a:t>
                      </a:r>
                      <a:endParaRPr sz="1399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80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3.- Interacción</a:t>
                      </a:r>
                      <a:endParaRPr b="1"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"Obtén un 10% de descuento al suscribirte"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Imágenes: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Imágenes que representen la interacción entre clientes y los zapatos, como una foto de un evento de lanzamiento de nuevos modelos de zapatos donde los clientes puedan probarse los zapatos y compartir sus opiniones, o una imagen de clientes entusiasmados compartiendo fotos de sus nuevos zapatos en las redes sociales.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Videos: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Videos de clientes probándose los zapatos y compartiendo sus opiniones honestas y entusiastas sobre el ajuste, la comodidad y el estilo, en un ambiente acogedor y conversacional.</a:t>
                      </a:r>
                      <a:endParaRPr sz="1399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7849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4.- Deseo</a:t>
                      </a:r>
                      <a:endParaRPr b="1"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"Sé el centro de atención con nuestros zapatos"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Imágenes: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Fotografías que despierten el deseo de poseer los zapatos, como una imagen de alta calidad que muestre los zapatos en un entorno lujoso y atractivo, o una foto de influenciadores de moda usando los zapatos y expresando su satisfacción.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Videos: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Videos de estilo de vida que muestren a personas usando los zapatos en situaciones cotidianas y extraordinarias, transmitiendo la sensación de confianza, estilo y éxito que los zapatos de la marca pueden brindar.</a:t>
                      </a:r>
                      <a:endParaRPr sz="1399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8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5.- Conversión</a:t>
                      </a:r>
                      <a:endParaRPr b="1"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"Hazlos tuyos hoy mismo con envío gratuito"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Imágenes: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Imágenes que faciliten la conversión de interés en compras, como una foto de los zapatos con un botón de "Comprar ahora" claramente visible, o una imagen de una experiencia de compra en línea fácil y segura con los zapatos en el carrito de compras.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Videos: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Videos tutoriales que muestren cómo elegir el par de zapatos perfecto para diferentes ocasiones y tipos de pies, proporcionando consejos útiles y recomendaciones personalizadas.</a:t>
                      </a:r>
                      <a:endParaRPr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8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6.- Lealtad</a:t>
                      </a:r>
                      <a:endParaRPr b="1" sz="1100" u="none" cap="none" strike="noStrike"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"Únete a nuestro programa de lealtad y obtén recompensas exclusivas"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Imágenes: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Fotografías que promuevan la lealtad a la marca de zapatos, como una imagen de clientes felices mostrando sus colecciones de zapatos de la marca, o una foto de un programa de fidelidad de la marca que ofrezca beneficios exclusivos para los clientes leales.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Videos:</a:t>
                      </a:r>
                      <a:r>
                        <a:rPr lang="en-US" sz="1399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Videos que celebren la comunidad de clientes leales, destacando eventos especiales, descuentos exclusivos y experiencias únicas que la marca ofrece a sus clientes más fieles.</a:t>
                      </a:r>
                      <a:endParaRPr/>
                    </a:p>
                  </a:txBody>
                  <a:tcPr marT="114300" marB="114300" marR="114300" marL="1143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10" name="Google Shape;110;p5"/>
          <p:cNvSpPr txBox="1"/>
          <p:nvPr/>
        </p:nvSpPr>
        <p:spPr>
          <a:xfrm>
            <a:off x="5258651" y="291050"/>
            <a:ext cx="7941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Ejemplos de material gráfico (mismo ejemplo de zapatería):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