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05" r:id="rId2"/>
    <p:sldId id="352" r:id="rId3"/>
    <p:sldId id="306" r:id="rId4"/>
    <p:sldId id="311" r:id="rId5"/>
    <p:sldId id="308" r:id="rId6"/>
    <p:sldId id="310" r:id="rId7"/>
    <p:sldId id="309" r:id="rId8"/>
    <p:sldId id="354" r:id="rId9"/>
    <p:sldId id="353" r:id="rId10"/>
    <p:sldId id="271" r:id="rId11"/>
    <p:sldId id="357" r:id="rId12"/>
    <p:sldId id="276" r:id="rId13"/>
    <p:sldId id="304" r:id="rId14"/>
    <p:sldId id="288" r:id="rId15"/>
    <p:sldId id="284" r:id="rId16"/>
    <p:sldId id="355" r:id="rId17"/>
    <p:sldId id="299" r:id="rId18"/>
    <p:sldId id="297" r:id="rId19"/>
    <p:sldId id="279" r:id="rId20"/>
    <p:sldId id="356" r:id="rId21"/>
  </p:sldIdLst>
  <p:sldSz cx="12192000" cy="6858000"/>
  <p:notesSz cx="7772400" cy="10058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F1"/>
    <a:srgbClr val="4472C4"/>
    <a:srgbClr val="990033"/>
    <a:srgbClr val="A80891"/>
    <a:srgbClr val="392565"/>
    <a:srgbClr val="ED1566"/>
    <a:srgbClr val="0000FF"/>
    <a:srgbClr val="ACCAD5"/>
    <a:srgbClr val="ABD5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36EA0-01E4-47A2-A261-09B55D285FBA}" type="datetimeFigureOut">
              <a:rPr lang="es-MX" smtClean="0"/>
              <a:t>11/10/2024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5A086-CB3A-4122-8719-70952D6ABA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645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5A086-CB3A-4122-8719-70952D6ABAF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13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03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5A086-CB3A-4122-8719-70952D6ABAF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72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5A086-CB3A-4122-8719-70952D6ABAF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481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5A086-CB3A-4122-8719-70952D6ABAFE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20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5A086-CB3A-4122-8719-70952D6ABAFE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63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1A8800E-F62D-4A54-93FD-8E4A95B611A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0EC251-82E2-47A3-9102-6A2E2C3CB01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0902197-595E-41B8-A363-0805C3700EBB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D90B118-2279-4C6D-AF7C-36913298EFA8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arcador de posición de texto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texto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Marcador de posición de texto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Marcador de posición de texto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arcador de posición de texto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arcador de posición de texto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texto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2ABFB780-2149-4311-B62F-2A913C077482}" type="datetime4">
              <a:rPr lang="es-MX" noProof="0" smtClean="0">
                <a:latin typeface="+mn-lt"/>
              </a:rPr>
              <a:t>11 de octubre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8101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191F72-CBA8-4296-BF1E-2D4B2431D8C8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E77FB6-93C4-4C09-8CEB-36093997E99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610A3C-9D70-4683-BAF3-DD5FBA90BB25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DFCCF6-3A32-4A39-8DDF-927259C2D2DF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1840" cy="5306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625863-61D5-495C-929A-3D065794FEDA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707218-A0A3-4766-B6AE-CF8C8A53063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7BE961B-98FD-43D8-8360-13080BA5ABE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es-MX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803F520-0788-48B1-B4B0-B9751ED9828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184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18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403872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s-MX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s-MX"/>
              <a:t>&lt;pie de página&gt;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8610720" y="6356520"/>
            <a:ext cx="274224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E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fld id="{5DF06460-E343-48BF-BF28-82688980E691}" type="slidenum">
              <a:rPr lang="es-MX" smtClean="0"/>
              <a:pPr/>
              <a:t>‹Nº›</a:t>
            </a:fld>
            <a:endParaRPr lang="es-MX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24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MX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es-MX"/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indent="0"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Junta Nacional de la Acción Católica Mexicana | Tolu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1" y="355365"/>
            <a:ext cx="1338035" cy="130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03F11097-68B1-5378-D6FB-0561D9218BAE}"/>
              </a:ext>
            </a:extLst>
          </p:cNvPr>
          <p:cNvSpPr txBox="1">
            <a:spLocks/>
          </p:cNvSpPr>
          <p:nvPr/>
        </p:nvSpPr>
        <p:spPr>
          <a:xfrm>
            <a:off x="5888181" y="2188265"/>
            <a:ext cx="6882755" cy="26216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La formación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en la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Unión de Católicos Mexicanos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800" b="1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079D2548-5955-8DFF-7F90-6161D2FED7BD}"/>
              </a:ext>
            </a:extLst>
          </p:cNvPr>
          <p:cNvSpPr txBox="1">
            <a:spLocks/>
          </p:cNvSpPr>
          <p:nvPr/>
        </p:nvSpPr>
        <p:spPr>
          <a:xfrm>
            <a:off x="5888181" y="4540356"/>
            <a:ext cx="5491570" cy="269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Segunda Reunión Presencial de la UCM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Marcador de posición de texto 2">
            <a:extLst>
              <a:ext uri="{FF2B5EF4-FFF2-40B4-BE49-F238E27FC236}">
                <a16:creationId xmlns:a16="http://schemas.microsoft.com/office/drawing/2014/main" id="{CF68CEA5-AE13-CBEE-52E1-175720814A03}"/>
              </a:ext>
            </a:extLst>
          </p:cNvPr>
          <p:cNvSpPr txBox="1">
            <a:spLocks/>
          </p:cNvSpPr>
          <p:nvPr/>
        </p:nvSpPr>
        <p:spPr>
          <a:xfrm>
            <a:off x="5888181" y="6039088"/>
            <a:ext cx="5491570" cy="566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MX" sz="1400" b="1" dirty="0">
                <a:solidFill>
                  <a:srgbClr val="0070C0"/>
                </a:solidFill>
                <a:latin typeface="Avenir Next LT Pro" panose="020B0504020202020204" pitchFamily="34" charset="77"/>
              </a:rPr>
              <a:t>Lic. Gabriel Ramírez Lugo</a:t>
            </a:r>
          </a:p>
          <a:p>
            <a:pPr>
              <a:spcBef>
                <a:spcPts val="0"/>
              </a:spcBef>
            </a:pPr>
            <a:r>
              <a:rPr lang="es-MX" sz="1200" dirty="0">
                <a:solidFill>
                  <a:srgbClr val="0070C0"/>
                </a:solidFill>
                <a:latin typeface="Avenir Next LT Pro" panose="020B0504020202020204" pitchFamily="34" charset="77"/>
                <a:cs typeface="Segoe UI"/>
              </a:rPr>
              <a:t>Diócesis de la UCM de Aguascalientes</a:t>
            </a:r>
          </a:p>
          <a:p>
            <a:pPr>
              <a:spcBef>
                <a:spcPts val="0"/>
              </a:spcBef>
            </a:pPr>
            <a:r>
              <a:rPr lang="es-MX" sz="1200" dirty="0">
                <a:solidFill>
                  <a:srgbClr val="0070C0"/>
                </a:solidFill>
                <a:latin typeface="Avenir Next LT Pro" panose="020B0504020202020204" pitchFamily="34" charset="77"/>
                <a:cs typeface="Segoe UI"/>
              </a:rPr>
              <a:t>Capellanía de San Martín de Porres </a:t>
            </a:r>
          </a:p>
          <a:p>
            <a:endParaRPr lang="es-MX" dirty="0">
              <a:solidFill>
                <a:srgbClr val="0070C0"/>
              </a:solidFill>
              <a:latin typeface="Franklin Gothic Book"/>
            </a:endParaRPr>
          </a:p>
        </p:txBody>
      </p:sp>
      <p:sp>
        <p:nvSpPr>
          <p:cNvPr id="20" name="Marcador de posición de texto 2">
            <a:extLst>
              <a:ext uri="{FF2B5EF4-FFF2-40B4-BE49-F238E27FC236}">
                <a16:creationId xmlns:a16="http://schemas.microsoft.com/office/drawing/2014/main" id="{A5C1990F-6C45-8734-E1AF-7D27785C3AB0}"/>
              </a:ext>
            </a:extLst>
          </p:cNvPr>
          <p:cNvSpPr txBox="1">
            <a:spLocks/>
          </p:cNvSpPr>
          <p:nvPr/>
        </p:nvSpPr>
        <p:spPr>
          <a:xfrm>
            <a:off x="10467833" y="6502635"/>
            <a:ext cx="1614627" cy="269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MX" sz="1000" dirty="0">
                <a:solidFill>
                  <a:srgbClr val="0070C0"/>
                </a:solidFill>
                <a:latin typeface="Avenir Next LT Pro" panose="020B0504020202020204" pitchFamily="34" charset="77"/>
              </a:rPr>
              <a:t>12 de octubre de 2024</a:t>
            </a:r>
            <a:endParaRPr lang="es-MX" sz="1000" dirty="0">
              <a:solidFill>
                <a:srgbClr val="0070C0"/>
              </a:solidFill>
              <a:latin typeface="Avenir Next LT Pro" panose="020B0504020202020204" pitchFamily="34" charset="77"/>
              <a:cs typeface="Segoe UI"/>
            </a:endParaRPr>
          </a:p>
          <a:p>
            <a:endParaRPr lang="es-MX" sz="1000" dirty="0">
              <a:solidFill>
                <a:srgbClr val="0070C0"/>
              </a:solidFill>
              <a:latin typeface="Franklin Gothic Book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34A2DF0-9E36-3727-8D75-5C5255F2C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218" y="355365"/>
            <a:ext cx="1420782" cy="1420782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2DBD40EE-23BB-443B-202E-BB6FC7AC604D}"/>
              </a:ext>
            </a:extLst>
          </p:cNvPr>
          <p:cNvGrpSpPr/>
          <p:nvPr/>
        </p:nvGrpSpPr>
        <p:grpSpPr>
          <a:xfrm>
            <a:off x="129861" y="355365"/>
            <a:ext cx="5361709" cy="5937663"/>
            <a:chOff x="0" y="92820"/>
            <a:chExt cx="5665214" cy="6140233"/>
          </a:xfrm>
        </p:grpSpPr>
        <p:pic>
          <p:nvPicPr>
            <p:cNvPr id="19" name="Picture 2" descr="Evangelio y evangelización en la web, ¿qué significa? - Hijas de San Pablo">
              <a:extLst>
                <a:ext uri="{FF2B5EF4-FFF2-40B4-BE49-F238E27FC236}">
                  <a16:creationId xmlns:a16="http://schemas.microsoft.com/office/drawing/2014/main" id="{C882CA24-AD37-686F-3077-850D78B555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77" r="35"/>
            <a:stretch/>
          </p:blipFill>
          <p:spPr bwMode="auto">
            <a:xfrm>
              <a:off x="0" y="92820"/>
              <a:ext cx="5665214" cy="13682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n 22" descr="Imagen que contiene Sitio web&#10;&#10;Descripción generada automáticamente">
              <a:extLst>
                <a:ext uri="{FF2B5EF4-FFF2-40B4-BE49-F238E27FC236}">
                  <a16:creationId xmlns:a16="http://schemas.microsoft.com/office/drawing/2014/main" id="{29E92AF1-99EF-DF73-5B7D-69727DEC1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8" t="45580" r="9668" b="4955"/>
            <a:stretch/>
          </p:blipFill>
          <p:spPr>
            <a:xfrm>
              <a:off x="0" y="1008041"/>
              <a:ext cx="5665213" cy="52250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5" name="Título 1">
            <a:extLst>
              <a:ext uri="{FF2B5EF4-FFF2-40B4-BE49-F238E27FC236}">
                <a16:creationId xmlns:a16="http://schemas.microsoft.com/office/drawing/2014/main" id="{88C9E419-E267-AEC3-F9B4-2395C0551545}"/>
              </a:ext>
            </a:extLst>
          </p:cNvPr>
          <p:cNvSpPr txBox="1">
            <a:spLocks/>
          </p:cNvSpPr>
          <p:nvPr/>
        </p:nvSpPr>
        <p:spPr>
          <a:xfrm>
            <a:off x="7123303" y="4883361"/>
            <a:ext cx="3344530" cy="11557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“Fuertes en la Fe”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10894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00" y="54427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rgbClr val="9900FF"/>
                </a:solidFill>
                <a:latin typeface="Arial Rounded MT Bold" panose="020F0704030504030204" pitchFamily="34" charset="0"/>
              </a:rPr>
              <a:t>Reconocimiento </a:t>
            </a:r>
          </a:p>
          <a:p>
            <a:pPr algn="ctr"/>
            <a:r>
              <a:rPr lang="es-MX" sz="4400" dirty="0">
                <a:solidFill>
                  <a:srgbClr val="9900FF"/>
                </a:solidFill>
                <a:latin typeface="Arial Rounded MT Bold" panose="020F0704030504030204" pitchFamily="34" charset="0"/>
              </a:rPr>
              <a:t>Asociación Pública de Laicos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65514" y="1551703"/>
            <a:ext cx="361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6600"/>
                </a:solidFill>
                <a:latin typeface="Bahnschrift" panose="020B0502040204020203" pitchFamily="34" charset="0"/>
              </a:rPr>
              <a:t>ESTATUTO GENERAL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41474" y="1530929"/>
            <a:ext cx="419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6600"/>
                </a:solidFill>
                <a:latin typeface="Bahnschrift" panose="020B0502040204020203" pitchFamily="34" charset="0"/>
              </a:rPr>
              <a:t>REGLAMENTO INTERNO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314218" y="1466850"/>
            <a:ext cx="409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Del 8 al 10 de nov de 2013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368644" y="5666510"/>
            <a:ext cx="5443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encuentra en un serio proceso  de revisión y análisis </a:t>
            </a:r>
          </a:p>
          <a:p>
            <a:r>
              <a:rPr lang="es-MX" dirty="0"/>
              <a:t>Las modificaciones serán presentadas a la DELAI </a:t>
            </a:r>
          </a:p>
          <a:p>
            <a:r>
              <a:rPr lang="es-MX" dirty="0"/>
              <a:t>Conforme lo expresan los mismos Estatutos  y lo expresa el derecho Canónico (c. 314) en lo referente a las Asociaciones Públicas de fieles y que por lo tanto requiere aprobación eclesiástica para realizar cambios  en sus Estatutos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-4023014" y="1683327"/>
            <a:ext cx="351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Entro en vigor 2 de abril de 2014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35728" y="5847607"/>
            <a:ext cx="3035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6600"/>
                </a:solidFill>
                <a:latin typeface="Arial Rounded MT Bold" panose="020F0704030504030204" pitchFamily="34" charset="0"/>
              </a:rPr>
              <a:t>6 Apartados y 18 Capítulos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2798135" y="3969328"/>
            <a:ext cx="313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28 de noviembre 2015</a:t>
            </a:r>
          </a:p>
          <a:p>
            <a:r>
              <a:rPr lang="es-MX" dirty="0"/>
              <a:t>27 de marzo 2016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716982" y="5756565"/>
            <a:ext cx="2722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6600"/>
                </a:solidFill>
                <a:latin typeface="Arial Rounded MT Bold" panose="020F0704030504030204" pitchFamily="34" charset="0"/>
              </a:rPr>
              <a:t>10 Títulos</a:t>
            </a:r>
          </a:p>
          <a:p>
            <a:r>
              <a:rPr lang="es-MX" sz="2800" dirty="0">
                <a:solidFill>
                  <a:srgbClr val="FF6600"/>
                </a:solidFill>
                <a:latin typeface="Arial Rounded MT Bold" panose="020F0704030504030204" pitchFamily="34" charset="0"/>
              </a:rPr>
              <a:t>24 Capítulos </a:t>
            </a:r>
          </a:p>
        </p:txBody>
      </p:sp>
      <p:sp>
        <p:nvSpPr>
          <p:cNvPr id="13" name="AutoShape 2" descr="blob:https://web.whatsapp.com/d42d52ea-db0b-49f3-a3f4-622a371bf1b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20238" r="28643" b="14003"/>
          <a:stretch/>
        </p:blipFill>
        <p:spPr>
          <a:xfrm rot="577701">
            <a:off x="2245655" y="2233924"/>
            <a:ext cx="2179850" cy="3307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4480" r="14687" b="8853"/>
          <a:stretch/>
        </p:blipFill>
        <p:spPr>
          <a:xfrm rot="794940">
            <a:off x="7893519" y="2198655"/>
            <a:ext cx="1976844" cy="303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2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DEED9-7445-E641-489A-4E0778E31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F1CC6DD-2C52-C9C8-72A3-32923A9E3EA2}"/>
              </a:ext>
            </a:extLst>
          </p:cNvPr>
          <p:cNvSpPr txBox="1"/>
          <p:nvPr/>
        </p:nvSpPr>
        <p:spPr>
          <a:xfrm>
            <a:off x="268405" y="3102812"/>
            <a:ext cx="3923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392565"/>
                </a:solidFill>
                <a:latin typeface="Arial Rounded MT Bold" panose="020F0704030504030204" pitchFamily="34" charset="0"/>
              </a:rPr>
              <a:t>Son diez tomos que son útiles como material de actualización del ser y quehacer de los militantes a nivel nacional diocesano y parroquial</a:t>
            </a:r>
          </a:p>
          <a:p>
            <a:pPr algn="ctr"/>
            <a:endParaRPr lang="es-MX" sz="2400" dirty="0">
              <a:solidFill>
                <a:srgbClr val="39256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5B5C2F0-AB52-4A6A-5003-9886689B88CC}"/>
              </a:ext>
            </a:extLst>
          </p:cNvPr>
          <p:cNvSpPr txBox="1"/>
          <p:nvPr/>
        </p:nvSpPr>
        <p:spPr>
          <a:xfrm>
            <a:off x="630071" y="371605"/>
            <a:ext cx="7124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Manuales de colección de la Acción Católica Mexicana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8D2868-DD20-F9E7-51B1-266D7960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873101" y="-73133"/>
            <a:ext cx="2668433" cy="3557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167D6EA-508B-C7F2-94F7-B6052421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54" t="37708" r="28702" b="39348"/>
          <a:stretch/>
        </p:blipFill>
        <p:spPr>
          <a:xfrm>
            <a:off x="4256253" y="2548976"/>
            <a:ext cx="6008916" cy="415466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7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86346" y="30675"/>
            <a:ext cx="9081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AL ENCUENTRO DE LOS ALEJADOS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86346" y="1494307"/>
            <a:ext cx="9081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Compartir la alegría del Evangelio</a:t>
            </a:r>
          </a:p>
          <a:p>
            <a:pPr algn="r"/>
            <a:r>
              <a:rPr lang="es-MX" sz="32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“</a:t>
            </a:r>
            <a:r>
              <a:rPr lang="es-MX" sz="32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Evangelii</a:t>
            </a:r>
            <a:r>
              <a:rPr lang="es-MX" sz="32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2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Gaudium</a:t>
            </a:r>
            <a:r>
              <a:rPr lang="es-MX" sz="32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”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388593" y="2865660"/>
            <a:ext cx="52904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Nos ofrece un taller completo para impartir,  además de 21 sugerencias con las que será fácil trabajar una Acción Católica en Salida, dándonos también referencia a las realidades y desafíos que como cristianos vivimos actualmente</a:t>
            </a:r>
            <a:r>
              <a:rPr lang="es-MX" sz="2400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0909" t="13152" r="31818" b="10000"/>
          <a:stretch/>
        </p:blipFill>
        <p:spPr>
          <a:xfrm rot="21399407">
            <a:off x="1051050" y="2301317"/>
            <a:ext cx="3081067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7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7321" y="1845374"/>
            <a:ext cx="49508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392565"/>
                </a:solidFill>
                <a:latin typeface="Arial Rounded MT Bold" panose="020F0704030504030204" pitchFamily="34" charset="0"/>
              </a:rPr>
              <a:t>Son diez temas catequísticos para la formación integral de un grupo de la UCM</a:t>
            </a:r>
          </a:p>
          <a:p>
            <a:endParaRPr lang="es-MX" sz="2400" dirty="0">
              <a:solidFill>
                <a:srgbClr val="392565"/>
              </a:solidFill>
              <a:latin typeface="Arial Rounded MT Bold" panose="020F0704030504030204" pitchFamily="34" charset="0"/>
            </a:endParaRPr>
          </a:p>
          <a:p>
            <a:r>
              <a:rPr lang="es-MX" sz="2400" dirty="0">
                <a:solidFill>
                  <a:srgbClr val="392565"/>
                </a:solidFill>
                <a:latin typeface="Arial Rounded MT Bold" panose="020F0704030504030204" pitchFamily="34" charset="0"/>
              </a:rPr>
              <a:t>Contiene temas de actualidad, interés y forman parte del proceso de formación básica y tiene la finalidad ofrecer un programa formativo para el hombre actual.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24000" y="20086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Formación para el hombre actual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5549F1-C186-16C9-0E1D-0A7011FE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4251">
            <a:off x="7335717" y="1958971"/>
            <a:ext cx="2836538" cy="430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7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65340" y="23289"/>
            <a:ext cx="905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EL SER  Y  QUEHACER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902425" y="1333791"/>
            <a:ext cx="499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El Manual de Dirigentes contiene muchos mensajes.</a:t>
            </a:r>
          </a:p>
          <a:p>
            <a:pPr algn="ctr"/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9091" r="13070" b="8484"/>
          <a:stretch/>
        </p:blipFill>
        <p:spPr>
          <a:xfrm rot="20953936">
            <a:off x="1113270" y="1520277"/>
            <a:ext cx="3016063" cy="419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5322988" y="2921292"/>
            <a:ext cx="5968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4">
                    <a:lumMod val="75000"/>
                  </a:schemeClr>
                </a:solidFill>
              </a:rPr>
              <a:t>Es un libro de cabecera, que nos permitirá estar mejor preparados para ser AHORA o en un FUTURO: </a:t>
            </a:r>
            <a:r>
              <a:rPr lang="es-MX" sz="28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DIRIGENTES</a:t>
            </a:r>
            <a:r>
              <a:rPr lang="es-MX" sz="2800" b="1" dirty="0">
                <a:solidFill>
                  <a:schemeClr val="accent4">
                    <a:lumMod val="75000"/>
                  </a:schemeClr>
                </a:solidFill>
              </a:rPr>
              <a:t>, para planear cómo atraer nuevos socios, todo para cumplir con la misión de la UCM. </a:t>
            </a:r>
          </a:p>
        </p:txBody>
      </p:sp>
    </p:spTree>
    <p:extLst>
      <p:ext uri="{BB962C8B-B14F-4D97-AF65-F5344CB8AC3E}">
        <p14:creationId xmlns:p14="http://schemas.microsoft.com/office/powerpoint/2010/main" val="17429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27910" y="9896"/>
            <a:ext cx="8956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FF9999"/>
                </a:solidFill>
                <a:latin typeface="Arial Rounded MT Bold" panose="020F0704030504030204" pitchFamily="34" charset="0"/>
              </a:rPr>
              <a:t>NADIE AMA LO QUE </a:t>
            </a:r>
          </a:p>
          <a:p>
            <a:pPr algn="ctr"/>
            <a:r>
              <a:rPr lang="es-MX" sz="4800" dirty="0">
                <a:solidFill>
                  <a:srgbClr val="FF9999"/>
                </a:solidFill>
                <a:latin typeface="Arial Rounded MT Bold" panose="020F0704030504030204" pitchFamily="34" charset="0"/>
              </a:rPr>
              <a:t>NO CONOCE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9471" y="1798109"/>
            <a:ext cx="6174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instrumento que nos ayuda a recordar lo que es la ACM, a través de 18 capítulos nos da a conocer paso a paso los diferentes Organismos y Movimientos. Es una síntesis de las funciones de la Junta, así como de los Comités Diocesanos y Nacionales.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6" t="6753" r="14159" b="12035"/>
          <a:stretch/>
        </p:blipFill>
        <p:spPr>
          <a:xfrm rot="619102">
            <a:off x="6821875" y="1818183"/>
            <a:ext cx="3121900" cy="467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727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 r="15502" b="3174"/>
          <a:stretch/>
        </p:blipFill>
        <p:spPr>
          <a:xfrm rot="586615">
            <a:off x="6629396" y="1575200"/>
            <a:ext cx="3418115" cy="487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017816" y="1444567"/>
            <a:ext cx="45828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392565"/>
                </a:solidFill>
                <a:latin typeface="Arial Rounded MT Bold" panose="020F0704030504030204" pitchFamily="34" charset="0"/>
              </a:rPr>
              <a:t>Con una metodología dinámica en cada lección nos acerca a los distintos libros de la Biblia, presentándonos sus ideas claves.</a:t>
            </a:r>
          </a:p>
          <a:p>
            <a:endParaRPr lang="es-MX" sz="2400" dirty="0">
              <a:solidFill>
                <a:srgbClr val="392565"/>
              </a:solidFill>
              <a:latin typeface="Arial Rounded MT Bold" panose="020F0704030504030204" pitchFamily="34" charset="0"/>
            </a:endParaRPr>
          </a:p>
          <a:p>
            <a:r>
              <a:rPr lang="es-MX" sz="2400" dirty="0">
                <a:solidFill>
                  <a:srgbClr val="392565"/>
                </a:solidFill>
                <a:latin typeface="Arial Rounded MT Bold" panose="020F0704030504030204" pitchFamily="34" charset="0"/>
              </a:rPr>
              <a:t>En cada lección se presentan tareas, breves y sencillas que nos fortalecerán el ánimo para continuar el estudio y para finalizar, una frase que invita a un cambio de actitud personal y comunitaria.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24001" y="-1983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SER CRISTIANOS ES DECIR </a:t>
            </a:r>
          </a:p>
          <a:p>
            <a:pPr algn="ctr"/>
            <a:r>
              <a:rPr lang="es-MX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“SI” A JESUCRISTO</a:t>
            </a:r>
          </a:p>
        </p:txBody>
      </p:sp>
    </p:spTree>
    <p:extLst>
      <p:ext uri="{BB962C8B-B14F-4D97-AF65-F5344CB8AC3E}">
        <p14:creationId xmlns:p14="http://schemas.microsoft.com/office/powerpoint/2010/main" val="9663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524000" y="1223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RAZONAR COMO CRISTIANOS </a:t>
            </a:r>
          </a:p>
          <a:p>
            <a:pPr algn="r"/>
            <a:r>
              <a:rPr lang="es-MX" sz="32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INSPIRADOS EN JESUCRISTO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43124" r="73900" b="3314"/>
          <a:stretch/>
        </p:blipFill>
        <p:spPr>
          <a:xfrm>
            <a:off x="1678745" y="1199543"/>
            <a:ext cx="4107766" cy="548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6081933" y="1631853"/>
            <a:ext cx="43469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taller te ayudará a descubrir la riqueza que hay en ti; tú puedes ser agente de cambio, en tu familia, en tu parroquia y en tu comunidad. </a:t>
            </a:r>
          </a:p>
          <a:p>
            <a:endParaRPr lang="es-MX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libro valiosísimo para quien desea mejorar su acción pastoral.</a:t>
            </a:r>
          </a:p>
        </p:txBody>
      </p:sp>
    </p:spTree>
    <p:extLst>
      <p:ext uri="{BB962C8B-B14F-4D97-AF65-F5344CB8AC3E}">
        <p14:creationId xmlns:p14="http://schemas.microsoft.com/office/powerpoint/2010/main" val="5255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blob:https://web.whatsapp.com/b21831e7-1226-4042-bacd-e9384533df6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3182" t="10970" r="33484" b="7333"/>
          <a:stretch/>
        </p:blipFill>
        <p:spPr>
          <a:xfrm rot="179340">
            <a:off x="7898082" y="1592957"/>
            <a:ext cx="3476339" cy="488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692457" y="2534405"/>
            <a:ext cx="63436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12 temas que te ofrece este taller, son una especie de llaves que abren la puerta a la conversación, una ayuda para facilitar, compartir y hasta modificar su presencia como seguidoras de Jesucristo.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48545" y="59098"/>
            <a:ext cx="7323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DOCTRINA SOCIAL DE LA IGLESIA</a:t>
            </a:r>
          </a:p>
        </p:txBody>
      </p:sp>
    </p:spTree>
    <p:extLst>
      <p:ext uri="{BB962C8B-B14F-4D97-AF65-F5344CB8AC3E}">
        <p14:creationId xmlns:p14="http://schemas.microsoft.com/office/powerpoint/2010/main" val="2350373888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55172" y="94193"/>
            <a:ext cx="90024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rgbClr val="FF3399"/>
                </a:solidFill>
                <a:latin typeface="Arial Rounded MT Bold" panose="020F0704030504030204" pitchFamily="34" charset="0"/>
              </a:rPr>
              <a:t>91 AÑOS </a:t>
            </a:r>
          </a:p>
          <a:p>
            <a:r>
              <a:rPr lang="es-MX" sz="3200" dirty="0">
                <a:solidFill>
                  <a:srgbClr val="FF3399"/>
                </a:solidFill>
                <a:latin typeface="Arial Rounded MT Bold" panose="020F0704030504030204" pitchFamily="34" charset="0"/>
              </a:rPr>
              <a:t>DE INFORMAR, FORMAR Y TRANSFORMAR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20858" r="46905" b="18000"/>
          <a:stretch/>
        </p:blipFill>
        <p:spPr>
          <a:xfrm rot="189996">
            <a:off x="6557688" y="1944976"/>
            <a:ext cx="3483428" cy="460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658585" y="2694658"/>
            <a:ext cx="5437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medio de comunicación al servicio de Dios y de la Iglesia, 91 años la avalan como la revista más importante para la mujer y la familia en la historia de México.</a:t>
            </a:r>
          </a:p>
        </p:txBody>
      </p:sp>
    </p:spTree>
    <p:extLst>
      <p:ext uri="{BB962C8B-B14F-4D97-AF65-F5344CB8AC3E}">
        <p14:creationId xmlns:p14="http://schemas.microsoft.com/office/powerpoint/2010/main" val="105774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ln>
            <a:noFill/>
          </a:ln>
        </p:spPr>
        <p:txBody>
          <a:bodyPr rtlCol="0"/>
          <a:lstStyle/>
          <a:p>
            <a:pPr rtl="0"/>
            <a:r>
              <a:rPr lang="es-MX" dirty="0">
                <a:solidFill>
                  <a:srgbClr val="00B0F0"/>
                </a:solidFill>
              </a:rPr>
              <a:t>ÍNDICE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2908" y="2145406"/>
            <a:ext cx="2133600" cy="356558"/>
          </a:xfrm>
        </p:spPr>
        <p:txBody>
          <a:bodyPr rtlCol="0"/>
          <a:lstStyle/>
          <a:p>
            <a:r>
              <a:rPr lang="es-MX" dirty="0">
                <a:solidFill>
                  <a:srgbClr val="00B0F0"/>
                </a:solidFill>
                <a:latin typeface="Footlight MT Light" panose="0204060206030A020304" pitchFamily="18" charset="0"/>
              </a:rPr>
              <a:t>2. Formación proceso permanente de crecimiento</a:t>
            </a:r>
          </a:p>
          <a:p>
            <a:pPr rtl="0"/>
            <a:endParaRPr lang="es-MX" dirty="0"/>
          </a:p>
        </p:txBody>
      </p:sp>
      <p:sp>
        <p:nvSpPr>
          <p:cNvPr id="8" name="Marcador de posición de texto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0122" y="4517126"/>
            <a:ext cx="2133600" cy="356558"/>
          </a:xfrm>
        </p:spPr>
        <p:txBody>
          <a:bodyPr rtlCol="0"/>
          <a:lstStyle/>
          <a:p>
            <a:pPr rtl="0"/>
            <a:r>
              <a:rPr lang="es-MX" dirty="0">
                <a:solidFill>
                  <a:srgbClr val="00B0F0"/>
                </a:solidFill>
                <a:latin typeface="Footlight MT Light" panose="0204060206030A020304" pitchFamily="18" charset="0"/>
              </a:rPr>
              <a:t>03. La Formación en la UCM debe de fortalecer</a:t>
            </a:r>
          </a:p>
          <a:p>
            <a:pPr rtl="0"/>
            <a:endParaRPr lang="es-MX" dirty="0"/>
          </a:p>
        </p:txBody>
      </p:sp>
      <p:sp>
        <p:nvSpPr>
          <p:cNvPr id="10" name="Marcador de posición de texto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356558"/>
          </a:xfrm>
        </p:spPr>
        <p:txBody>
          <a:bodyPr rtlCol="0"/>
          <a:lstStyle/>
          <a:p>
            <a:r>
              <a:rPr lang="es-MX" dirty="0">
                <a:solidFill>
                  <a:srgbClr val="00B0F0"/>
                </a:solidFill>
                <a:latin typeface="Footlight MT Light" panose="0204060206030A020304" pitchFamily="18" charset="0"/>
              </a:rPr>
              <a:t>04. La formación espiritual abarca</a:t>
            </a:r>
          </a:p>
          <a:p>
            <a:pPr rtl="0"/>
            <a:endParaRPr lang="es-MX" dirty="0"/>
          </a:p>
        </p:txBody>
      </p:sp>
      <p:sp>
        <p:nvSpPr>
          <p:cNvPr id="12" name="Marcador de posición de texto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356558"/>
          </a:xfrm>
        </p:spPr>
        <p:txBody>
          <a:bodyPr rtlCol="0"/>
          <a:lstStyle/>
          <a:p>
            <a:pPr rtl="0"/>
            <a:r>
              <a:rPr lang="es-MX" dirty="0">
                <a:solidFill>
                  <a:srgbClr val="00B0F0"/>
                </a:solidFill>
                <a:latin typeface="Footlight MT Light" panose="0204060206030A020304" pitchFamily="18" charset="0"/>
              </a:rPr>
              <a:t>05. Programa de Formación: Unión de Católicos Mexicanos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DD051F65-D661-153A-1A00-A1EAAF4653DA}"/>
              </a:ext>
            </a:extLst>
          </p:cNvPr>
          <p:cNvSpPr txBox="1">
            <a:spLocks/>
          </p:cNvSpPr>
          <p:nvPr/>
        </p:nvSpPr>
        <p:spPr>
          <a:xfrm>
            <a:off x="971550" y="2188550"/>
            <a:ext cx="2133600" cy="356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45000"/>
            </a:pPr>
            <a:r>
              <a:rPr lang="es-MX" dirty="0">
                <a:solidFill>
                  <a:srgbClr val="00B0F0"/>
                </a:solidFill>
                <a:latin typeface="Footlight MT Light" panose="0204060206030A020304" pitchFamily="18" charset="0"/>
              </a:rPr>
              <a:t>1. Objetivo general</a:t>
            </a:r>
          </a:p>
          <a:p>
            <a:endParaRPr lang="es-MX" dirty="0"/>
          </a:p>
        </p:txBody>
      </p:sp>
      <p:sp>
        <p:nvSpPr>
          <p:cNvPr id="29" name="Marcador de posición de texto 11">
            <a:extLst>
              <a:ext uri="{FF2B5EF4-FFF2-40B4-BE49-F238E27FC236}">
                <a16:creationId xmlns:a16="http://schemas.microsoft.com/office/drawing/2014/main" id="{3ED27401-D50B-0138-F07C-091DE23FDCF6}"/>
              </a:ext>
            </a:extLst>
          </p:cNvPr>
          <p:cNvSpPr txBox="1">
            <a:spLocks/>
          </p:cNvSpPr>
          <p:nvPr/>
        </p:nvSpPr>
        <p:spPr>
          <a:xfrm>
            <a:off x="9184395" y="4517126"/>
            <a:ext cx="2129245" cy="356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rgbClr val="00B0F0"/>
                </a:solidFill>
                <a:latin typeface="Footlight MT Light" panose="0204060206030A020304" pitchFamily="18" charset="0"/>
              </a:rPr>
              <a:t>06. </a:t>
            </a:r>
            <a:r>
              <a:rPr lang="es-MX" sz="1800" dirty="0">
                <a:solidFill>
                  <a:srgbClr val="00B0F0"/>
                </a:solidFill>
                <a:latin typeface="Footlight MT Light" panose="0204060206030A020304" pitchFamily="18" charset="0"/>
              </a:rPr>
              <a:t>Metodología</a:t>
            </a:r>
            <a:endParaRPr lang="es-MX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7DC167BA-C628-29B4-DD42-36928C31F6C4}"/>
              </a:ext>
            </a:extLst>
          </p:cNvPr>
          <p:cNvCxnSpPr>
            <a:cxnSpLocks/>
          </p:cNvCxnSpPr>
          <p:nvPr/>
        </p:nvCxnSpPr>
        <p:spPr>
          <a:xfrm>
            <a:off x="9078097" y="4242486"/>
            <a:ext cx="1846577" cy="0"/>
          </a:xfrm>
          <a:prstGeom prst="line">
            <a:avLst/>
          </a:prstGeom>
          <a:ln w="1206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ción de texto 11">
            <a:extLst>
              <a:ext uri="{FF2B5EF4-FFF2-40B4-BE49-F238E27FC236}">
                <a16:creationId xmlns:a16="http://schemas.microsoft.com/office/drawing/2014/main" id="{CA9FE187-A9C9-BDA8-CBBE-93E515836F26}"/>
              </a:ext>
            </a:extLst>
          </p:cNvPr>
          <p:cNvSpPr txBox="1">
            <a:spLocks/>
          </p:cNvSpPr>
          <p:nvPr/>
        </p:nvSpPr>
        <p:spPr>
          <a:xfrm>
            <a:off x="964023" y="6093442"/>
            <a:ext cx="2427446" cy="356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rgbClr val="00B0F0"/>
                </a:solidFill>
                <a:latin typeface="Footlight MT Light" panose="0204060206030A020304" pitchFamily="18" charset="0"/>
              </a:rPr>
              <a:t>07. </a:t>
            </a:r>
            <a:r>
              <a:rPr lang="es-MX" sz="1800" dirty="0">
                <a:solidFill>
                  <a:srgbClr val="00B0F0"/>
                </a:solidFill>
                <a:latin typeface="Footlight MT Light" panose="0204060206030A020304" pitchFamily="18" charset="0"/>
              </a:rPr>
              <a:t>Materiales de Estudio </a:t>
            </a:r>
          </a:p>
          <a:p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FF2BCD0-3A03-3CEA-A5ED-E2D3CDAF8338}"/>
              </a:ext>
            </a:extLst>
          </p:cNvPr>
          <p:cNvCxnSpPr>
            <a:cxnSpLocks/>
          </p:cNvCxnSpPr>
          <p:nvPr/>
        </p:nvCxnSpPr>
        <p:spPr>
          <a:xfrm>
            <a:off x="857725" y="5818802"/>
            <a:ext cx="1846577" cy="0"/>
          </a:xfrm>
          <a:prstGeom prst="line">
            <a:avLst/>
          </a:prstGeom>
          <a:ln w="1206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4" name="Rectangle 615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246EC1-39C6-F412-BAEF-7D697DEABA4F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GRACIAS POR SU ATENCIÓN…</a:t>
            </a: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57" name="Freeform: Shape 615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146" name="Picture 2" descr="Espíritu Santo (qué es, significado y representaciones en la Biblia) -  Enciclopedia Significados">
            <a:extLst>
              <a:ext uri="{FF2B5EF4-FFF2-40B4-BE49-F238E27FC236}">
                <a16:creationId xmlns:a16="http://schemas.microsoft.com/office/drawing/2014/main" id="{00C629D5-6B30-43AC-1905-D9E3DBC6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r="26188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Freeform: Shape 616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5FF2D4-502C-E490-5521-5C4226EC4AFF}"/>
              </a:ext>
            </a:extLst>
          </p:cNvPr>
          <p:cNvSpPr txBox="1">
            <a:spLocks/>
          </p:cNvSpPr>
          <p:nvPr/>
        </p:nvSpPr>
        <p:spPr>
          <a:xfrm>
            <a:off x="7016533" y="4220986"/>
            <a:ext cx="4147335" cy="11557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>
                <a:solidFill>
                  <a:srgbClr val="0000FF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“Fuertes en la Fe”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467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309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429986" y="674674"/>
            <a:ext cx="5120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Objetivo general: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5749" y="3007910"/>
            <a:ext cx="6302251" cy="3227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MX" sz="28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Formar católicos </a:t>
            </a:r>
            <a:r>
              <a:rPr lang="es-MX" sz="2800" dirty="0">
                <a:latin typeface="Footlight MT Light" panose="0204060206030A020304" pitchFamily="18" charset="0"/>
              </a:rPr>
              <a:t>comprometidos con su fe, capaces de </a:t>
            </a:r>
            <a:r>
              <a:rPr lang="es-MX" sz="28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llevar la doctrina cristiana a sus militantes </a:t>
            </a:r>
            <a:r>
              <a:rPr lang="es-MX" sz="2800" dirty="0">
                <a:latin typeface="Footlight MT Light" panose="0204060206030A020304" pitchFamily="18" charset="0"/>
              </a:rPr>
              <a:t>y a sus vidas diarias que permita </a:t>
            </a:r>
            <a:r>
              <a:rPr lang="es-MX" sz="28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contribuir</a:t>
            </a:r>
            <a:r>
              <a:rPr lang="es-MX" sz="2800" dirty="0">
                <a:latin typeface="Footlight MT Light" panose="0204060206030A020304" pitchFamily="18" charset="0"/>
              </a:rPr>
              <a:t> activamente en la construcción de </a:t>
            </a:r>
            <a:r>
              <a:rPr lang="es-MX" sz="28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una sociedad más justa</a:t>
            </a:r>
            <a:r>
              <a:rPr lang="es-MX" sz="2800" dirty="0">
                <a:latin typeface="Footlight MT Light" panose="0204060206030A020304" pitchFamily="18" charset="0"/>
              </a:rPr>
              <a:t> y </a:t>
            </a:r>
            <a:r>
              <a:rPr lang="es-MX" sz="28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solidaria</a:t>
            </a:r>
            <a:r>
              <a:rPr lang="es-MX" sz="2800" dirty="0">
                <a:latin typeface="Footlight MT Light" panose="0204060206030A020304" pitchFamily="18" charset="0"/>
              </a:rPr>
              <a:t>, desde los </a:t>
            </a:r>
            <a:r>
              <a:rPr lang="es-MX" sz="28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valores del Evangelio.</a:t>
            </a:r>
          </a:p>
        </p:txBody>
      </p:sp>
      <p:sp>
        <p:nvSpPr>
          <p:cNvPr id="3097" name="Oval 30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6" name="Picture 14" descr="EL EVANGELIO DE JUAN 15: SOMOS PARTE DEL CUERPO DE CRISTO.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17196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Arc 309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2" descr="El cuidado de la vida en la tierra representa un compromiso ineludibl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r="21578" b="-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8" descr="Consejos para cuidado de ancianos Salus y Enfermeras a Domici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2" b="-1"/>
          <a:stretch/>
        </p:blipFill>
        <p:spPr bwMode="auto">
          <a:xfrm>
            <a:off x="8841920" y="3992336"/>
            <a:ext cx="3358979" cy="2865670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n y foto Sacerdote Orando (prueba gratis) | Bigstock">
            <a:extLst>
              <a:ext uri="{FF2B5EF4-FFF2-40B4-BE49-F238E27FC236}">
                <a16:creationId xmlns:a16="http://schemas.microsoft.com/office/drawing/2014/main" id="{2C25DE89-03AB-ABD9-8B90-2DF34B39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r="1" b="23027"/>
          <a:stretch/>
        </p:blipFill>
        <p:spPr bwMode="auto">
          <a:xfrm>
            <a:off x="7399321" y="2720471"/>
            <a:ext cx="2530633" cy="2543730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 consejos para recuperar la vida en fami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3" r="16711"/>
          <a:stretch/>
        </p:blipFill>
        <p:spPr bwMode="auto">
          <a:xfrm>
            <a:off x="8205106" y="-5"/>
            <a:ext cx="3995793" cy="323306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A14F4F-295A-8546-4F0A-33D2599630A3}"/>
              </a:ext>
            </a:extLst>
          </p:cNvPr>
          <p:cNvSpPr txBox="1"/>
          <p:nvPr/>
        </p:nvSpPr>
        <p:spPr>
          <a:xfrm>
            <a:off x="337805" y="1539849"/>
            <a:ext cx="64438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Footlight MT Light" panose="0204060206030A020304" pitchFamily="18" charset="0"/>
              </a:rPr>
              <a:t>En la UCM </a:t>
            </a:r>
            <a:r>
              <a:rPr lang="es-MX" sz="24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hablar de formación </a:t>
            </a:r>
            <a:r>
              <a:rPr lang="es-MX" sz="2400" b="1" dirty="0">
                <a:latin typeface="Footlight MT Light" panose="0204060206030A020304" pitchFamily="18" charset="0"/>
              </a:rPr>
              <a:t>es hablar de un </a:t>
            </a:r>
            <a:r>
              <a:rPr lang="es-MX" sz="24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proceso permanente de crecimiento </a:t>
            </a:r>
            <a:r>
              <a:rPr lang="es-MX" sz="2400" b="1" dirty="0">
                <a:latin typeface="Footlight MT Light" panose="0204060206030A020304" pitchFamily="18" charset="0"/>
              </a:rPr>
              <a:t>y maduración en todos los aspectos.</a:t>
            </a:r>
          </a:p>
          <a:p>
            <a:endParaRPr lang="es-MX" sz="2400" dirty="0">
              <a:latin typeface="Footlight MT Light" panose="0204060206030A020304" pitchFamily="18" charset="0"/>
            </a:endParaRPr>
          </a:p>
          <a:p>
            <a:r>
              <a:rPr lang="es-MX" sz="2400" dirty="0">
                <a:latin typeface="Footlight MT Light" panose="0204060206030A020304" pitchFamily="18" charset="0"/>
              </a:rPr>
              <a:t>Tenemos que ser  formados para vivir la unidad como </a:t>
            </a:r>
            <a:r>
              <a:rPr lang="es-MX" sz="24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“miembro de la Iglesia y ciudadanos de una sociedad más humana”.</a:t>
            </a:r>
          </a:p>
          <a:p>
            <a:endParaRPr lang="es-MX" sz="2400" dirty="0">
              <a:latin typeface="Footlight MT Light" panose="0204060206030A020304" pitchFamily="18" charset="0"/>
            </a:endParaRPr>
          </a:p>
          <a:p>
            <a:r>
              <a:rPr lang="es-MX" sz="2400" dirty="0">
                <a:latin typeface="Footlight MT Light" panose="0204060206030A020304" pitchFamily="18" charset="0"/>
              </a:rPr>
              <a:t>Y también la otra parte, denominada </a:t>
            </a:r>
            <a:r>
              <a:rPr lang="es-MX" sz="24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como vida “secular”</a:t>
            </a:r>
            <a:r>
              <a:rPr lang="es-MX" sz="2400" dirty="0">
                <a:latin typeface="Footlight MT Light" panose="0204060206030A020304" pitchFamily="18" charset="0"/>
              </a:rPr>
              <a:t>, es decir, la vida de familia, del trabajo, de las relaciones sociales, del compromiso político y de la cultura.</a:t>
            </a:r>
            <a:endParaRPr lang="es-MX" sz="2800" dirty="0">
              <a:latin typeface="Footlight MT Light" panose="0204060206030A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BE312-792C-FC2D-53EE-2EEB38E0EB3C}"/>
              </a:ext>
            </a:extLst>
          </p:cNvPr>
          <p:cNvSpPr txBox="1"/>
          <p:nvPr/>
        </p:nvSpPr>
        <p:spPr>
          <a:xfrm>
            <a:off x="0" y="316782"/>
            <a:ext cx="904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Formación proceso permanente de crecimiento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7827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5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rando cristiano. El hombre rezando cerró Foto de stock 2052822200 |  Shutterstock">
            <a:extLst>
              <a:ext uri="{FF2B5EF4-FFF2-40B4-BE49-F238E27FC236}">
                <a16:creationId xmlns:a16="http://schemas.microsoft.com/office/drawing/2014/main" id="{B5498EDA-63A3-57EB-D034-F0686967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 b="13022"/>
          <a:stretch/>
        </p:blipFill>
        <p:spPr bwMode="auto">
          <a:xfrm>
            <a:off x="7381875" y="-4"/>
            <a:ext cx="4810124" cy="317182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oración que se debe rezar a Dios para pedir por una persona alcohólica">
            <a:extLst>
              <a:ext uri="{FF2B5EF4-FFF2-40B4-BE49-F238E27FC236}">
                <a16:creationId xmlns:a16="http://schemas.microsoft.com/office/drawing/2014/main" id="{F00D9714-846A-D279-4FD0-ABC31DE0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1" b="9437"/>
          <a:stretch/>
        </p:blipFill>
        <p:spPr bwMode="auto">
          <a:xfrm>
            <a:off x="7720335" y="4181475"/>
            <a:ext cx="4478773" cy="2676529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9E0825-8CD7-2814-FEE7-A86AD9453170}"/>
              </a:ext>
            </a:extLst>
          </p:cNvPr>
          <p:cNvSpPr txBox="1"/>
          <p:nvPr/>
        </p:nvSpPr>
        <p:spPr>
          <a:xfrm>
            <a:off x="356113" y="1400018"/>
            <a:ext cx="6858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800" dirty="0">
                <a:latin typeface="Footlight MT Light" panose="0204060206030A020304" pitchFamily="18" charset="0"/>
              </a:rPr>
              <a:t>La </a:t>
            </a:r>
            <a:r>
              <a:rPr lang="es-MX" sz="2800" dirty="0">
                <a:solidFill>
                  <a:srgbClr val="00B0F0"/>
                </a:solidFill>
                <a:latin typeface="Footlight MT Light" panose="0204060206030A020304" pitchFamily="18" charset="0"/>
              </a:rPr>
              <a:t>identidad de los militantes </a:t>
            </a:r>
            <a:r>
              <a:rPr lang="es-MX" sz="2800" dirty="0">
                <a:latin typeface="Footlight MT Light" panose="0204060206030A020304" pitchFamily="18" charset="0"/>
              </a:rPr>
              <a:t>y unificar en torno a principios comunes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>
                <a:solidFill>
                  <a:srgbClr val="00B0F0"/>
                </a:solidFill>
                <a:latin typeface="Footlight MT Light" panose="0204060206030A020304" pitchFamily="18" charset="0"/>
              </a:rPr>
              <a:t>Conocimiento que nos permite </a:t>
            </a:r>
            <a:r>
              <a:rPr lang="es-MX" sz="2800" dirty="0">
                <a:latin typeface="Footlight MT Light" panose="0204060206030A020304" pitchFamily="18" charset="0"/>
              </a:rPr>
              <a:t>permear a los militantes, tanto nacionales, diocesanos como parroquiales.</a:t>
            </a:r>
            <a:endParaRPr lang="es-MX" sz="2400" dirty="0"/>
          </a:p>
          <a:p>
            <a:pPr marL="514350" indent="-514350">
              <a:buFont typeface="+mj-lt"/>
              <a:buAutoNum type="arabicPeriod"/>
            </a:pPr>
            <a:r>
              <a:rPr lang="es-MX" sz="2800" dirty="0">
                <a:latin typeface="Footlight MT Light" panose="0204060206030A020304" pitchFamily="18" charset="0"/>
              </a:rPr>
              <a:t>La </a:t>
            </a:r>
            <a:r>
              <a:rPr lang="es-MX" sz="2800" dirty="0">
                <a:solidFill>
                  <a:srgbClr val="00B0F0"/>
                </a:solidFill>
                <a:latin typeface="Footlight MT Light" panose="0204060206030A020304" pitchFamily="18" charset="0"/>
              </a:rPr>
              <a:t>maduración en el crecimiento </a:t>
            </a:r>
            <a:r>
              <a:rPr lang="es-MX" sz="2800" dirty="0">
                <a:latin typeface="Footlight MT Light" panose="0204060206030A020304" pitchFamily="18" charset="0"/>
              </a:rPr>
              <a:t>espiritual hacia el encuentro </a:t>
            </a:r>
            <a:r>
              <a:rPr lang="es-MX" sz="2800" dirty="0">
                <a:solidFill>
                  <a:srgbClr val="00B0F0"/>
                </a:solidFill>
                <a:latin typeface="Footlight MT Light" panose="0204060206030A020304" pitchFamily="18" charset="0"/>
              </a:rPr>
              <a:t>con Jesucristo.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>
                <a:latin typeface="Footlight MT Light" panose="0204060206030A020304" pitchFamily="18" charset="0"/>
              </a:rPr>
              <a:t>Fomentar una </a:t>
            </a:r>
            <a:r>
              <a:rPr lang="es-MX" sz="2800" dirty="0">
                <a:solidFill>
                  <a:srgbClr val="00B0F0"/>
                </a:solidFill>
                <a:latin typeface="Footlight MT Light" panose="0204060206030A020304" pitchFamily="18" charset="0"/>
              </a:rPr>
              <a:t>formación basada en valores </a:t>
            </a:r>
            <a:r>
              <a:rPr lang="es-MX" sz="2800" dirty="0">
                <a:latin typeface="Footlight MT Light" panose="0204060206030A020304" pitchFamily="18" charset="0"/>
              </a:rPr>
              <a:t>católicos que forme militantes comprometidos con el bien común.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61692F-E398-CAF0-C599-0A1374A43563}"/>
              </a:ext>
            </a:extLst>
          </p:cNvPr>
          <p:cNvSpPr txBox="1"/>
          <p:nvPr/>
        </p:nvSpPr>
        <p:spPr>
          <a:xfrm>
            <a:off x="188350" y="445911"/>
            <a:ext cx="8288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La Formación en la UCM debe de fortalecer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399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9250" y="297607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La formación espiritual abarca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2159" y="1347375"/>
            <a:ext cx="709638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s-MX" sz="2400" dirty="0">
                <a:latin typeface="Footlight MT Light" panose="0204060206030A020304" pitchFamily="18" charset="0"/>
              </a:rPr>
              <a:t>La lectura y la meditación de la Palabra de Dios y de la Iglesia, para que se convierta en alimento, y por la propia experiencia se entienda que La Palabra de Jesús es espíritu y vida.</a:t>
            </a:r>
          </a:p>
          <a:p>
            <a:pPr marL="457200" indent="-457200">
              <a:buFont typeface="+mj-lt"/>
              <a:buAutoNum type="alphaUcPeriod"/>
            </a:pPr>
            <a:r>
              <a:rPr lang="es-MX" sz="2400" dirty="0">
                <a:latin typeface="Footlight MT Light" panose="0204060206030A020304" pitchFamily="18" charset="0"/>
              </a:rPr>
              <a:t>La Frecuencia de los sacramentos.</a:t>
            </a:r>
          </a:p>
          <a:p>
            <a:pPr marL="457200" indent="-457200">
              <a:buFont typeface="+mj-lt"/>
              <a:buAutoNum type="alphaUcPeriod"/>
            </a:pPr>
            <a:r>
              <a:rPr lang="es-MX" sz="2400" dirty="0">
                <a:latin typeface="Footlight MT Light" panose="0204060206030A020304" pitchFamily="18" charset="0"/>
              </a:rPr>
              <a:t>La referencia a una sabia y amorosa dirección espiritual.</a:t>
            </a:r>
          </a:p>
          <a:p>
            <a:pPr marL="457200" indent="-457200">
              <a:buFont typeface="+mj-lt"/>
              <a:buAutoNum type="alphaUcPeriod"/>
            </a:pPr>
            <a:r>
              <a:rPr lang="es-MX" sz="2400" dirty="0">
                <a:latin typeface="Footlight MT Light" panose="0204060206030A020304" pitchFamily="18" charset="0"/>
              </a:rPr>
              <a:t>La percepción en la fe de los dones y talentos recibidos.</a:t>
            </a:r>
          </a:p>
          <a:p>
            <a:pPr marL="457200" indent="-457200">
              <a:buFont typeface="+mj-lt"/>
              <a:buAutoNum type="alphaUcPeriod"/>
            </a:pPr>
            <a:r>
              <a:rPr lang="es-MX" sz="2400" dirty="0">
                <a:latin typeface="Footlight MT Light" panose="0204060206030A020304" pitchFamily="18" charset="0"/>
              </a:rPr>
              <a:t>El conocimiento objetivo de las diversas situaciones sociales e históricas en las que se está inmerso</a:t>
            </a:r>
          </a:p>
          <a:p>
            <a:endParaRPr lang="es-MX" dirty="0"/>
          </a:p>
        </p:txBody>
      </p:sp>
      <p:pic>
        <p:nvPicPr>
          <p:cNvPr id="9" name="Picture 2" descr="Free photo: Holy Communion - Bread, Breakingofbread, Christian -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04" y="2922183"/>
            <a:ext cx="2324506" cy="15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n 4 pasos cuida tu v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04" y="4625578"/>
            <a:ext cx="2324507" cy="21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osp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8430" y="202072"/>
            <a:ext cx="2343581" cy="254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5208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1" name="Rectangle 717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349304-143D-369A-7809-4F975F553C5C}"/>
              </a:ext>
            </a:extLst>
          </p:cNvPr>
          <p:cNvSpPr txBox="1"/>
          <p:nvPr/>
        </p:nvSpPr>
        <p:spPr>
          <a:xfrm>
            <a:off x="382370" y="365124"/>
            <a:ext cx="5726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2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Programa de Formación: Unión de Católicos Mexicanos.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2400" dirty="0">
                <a:effectLst/>
                <a:latin typeface="+mj-lt"/>
                <a:ea typeface="+mj-ea"/>
                <a:cs typeface="+mj-cs"/>
              </a:rPr>
              <a:t>Módulos Principales</a:t>
            </a:r>
            <a:br>
              <a:rPr lang="es-MX" sz="2800" dirty="0">
                <a:effectLst/>
                <a:latin typeface="+mj-lt"/>
                <a:ea typeface="+mj-ea"/>
                <a:cs typeface="+mj-cs"/>
              </a:rPr>
            </a:br>
            <a:endParaRPr lang="es-MX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192" name="Freeform: Shape 717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1C912F-3B83-D366-ED9F-4EF4B4F8FA0C}"/>
              </a:ext>
            </a:extLst>
          </p:cNvPr>
          <p:cNvSpPr txBox="1"/>
          <p:nvPr/>
        </p:nvSpPr>
        <p:spPr>
          <a:xfrm>
            <a:off x="311422" y="1487606"/>
            <a:ext cx="6238595" cy="5274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6000">
              <a:lnSpc>
                <a:spcPct val="90000"/>
              </a:lnSpc>
              <a:spcAft>
                <a:spcPts val="600"/>
              </a:spcAft>
            </a:pPr>
            <a:r>
              <a:rPr lang="es-MX" sz="2600" b="1" dirty="0">
                <a:solidFill>
                  <a:schemeClr val="accent6"/>
                </a:solidFill>
                <a:latin typeface="Footlight MT Light" panose="0204060206030A020304" pitchFamily="18" charset="0"/>
              </a:rPr>
              <a:t>Módulo 1: Identidad y panorama general de la UCM </a:t>
            </a:r>
            <a:br>
              <a:rPr lang="es-MX" sz="2600" dirty="0">
                <a:latin typeface="Footlight MT Light" panose="0204060206030A020304" pitchFamily="18" charset="0"/>
              </a:rPr>
            </a:br>
            <a:r>
              <a:rPr lang="es-MX" sz="2600" dirty="0">
                <a:latin typeface="Footlight MT Light" panose="0204060206030A020304" pitchFamily="18" charset="0"/>
              </a:rPr>
              <a:t>•Objetivo: Profundizar en la comprensión del organismo y la identidad de la UCM.</a:t>
            </a:r>
          </a:p>
          <a:p>
            <a:pPr marL="360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2600" dirty="0">
              <a:latin typeface="Footlight MT Light" panose="0204060206030A020304" pitchFamily="18" charset="0"/>
            </a:endParaRPr>
          </a:p>
          <a:p>
            <a:pPr marL="36000">
              <a:lnSpc>
                <a:spcPct val="90000"/>
              </a:lnSpc>
              <a:spcAft>
                <a:spcPts val="600"/>
              </a:spcAft>
            </a:pPr>
            <a:r>
              <a:rPr lang="es-MX" sz="2600" b="1" dirty="0">
                <a:solidFill>
                  <a:schemeClr val="accent6"/>
                </a:solidFill>
                <a:latin typeface="Footlight MT Light" panose="0204060206030A020304" pitchFamily="18" charset="0"/>
              </a:rPr>
              <a:t>Módulo 2: Reglas en la Acción Católica Mexicana</a:t>
            </a:r>
            <a:br>
              <a:rPr lang="es-MX" sz="2600" dirty="0">
                <a:latin typeface="Footlight MT Light" panose="0204060206030A020304" pitchFamily="18" charset="0"/>
              </a:rPr>
            </a:br>
            <a:r>
              <a:rPr lang="es-MX" sz="2600" dirty="0">
                <a:latin typeface="Footlight MT Light" panose="0204060206030A020304" pitchFamily="18" charset="0"/>
              </a:rPr>
              <a:t>•Objetivo: Reflexionar y conocer los principios católicos, los estatutos generales y el reglamento interno que rigen nuestra organización</a:t>
            </a:r>
          </a:p>
          <a:p>
            <a:pPr marL="36000">
              <a:lnSpc>
                <a:spcPct val="90000"/>
              </a:lnSpc>
              <a:spcAft>
                <a:spcPts val="600"/>
              </a:spcAft>
            </a:pPr>
            <a:endParaRPr lang="es-MX" sz="2600" b="1" dirty="0">
              <a:solidFill>
                <a:schemeClr val="accent6"/>
              </a:solidFill>
              <a:latin typeface="Footlight MT Light" panose="0204060206030A020304" pitchFamily="18" charset="0"/>
            </a:endParaRPr>
          </a:p>
          <a:p>
            <a:pPr marL="36000">
              <a:lnSpc>
                <a:spcPct val="90000"/>
              </a:lnSpc>
              <a:spcAft>
                <a:spcPts val="600"/>
              </a:spcAft>
            </a:pPr>
            <a:r>
              <a:rPr lang="es-MX" sz="2600" b="1" dirty="0">
                <a:solidFill>
                  <a:schemeClr val="accent6"/>
                </a:solidFill>
                <a:latin typeface="Footlight MT Light" panose="0204060206030A020304" pitchFamily="18" charset="0"/>
              </a:rPr>
              <a:t>Módulo 3: Evangelización y discipulado</a:t>
            </a:r>
            <a:br>
              <a:rPr lang="es-MX" sz="2600" dirty="0">
                <a:latin typeface="Footlight MT Light" panose="0204060206030A020304" pitchFamily="18" charset="0"/>
              </a:rPr>
            </a:br>
            <a:r>
              <a:rPr lang="es-MX" sz="2600" dirty="0">
                <a:latin typeface="Footlight MT Light" panose="0204060206030A020304" pitchFamily="18" charset="0"/>
              </a:rPr>
              <a:t>•Objetivo: Capacitar a los miembros para ser discípulos y misioneros que promuevan el Evangelio en su entorno.</a:t>
            </a:r>
            <a:br>
              <a:rPr lang="es-MX" sz="2600" dirty="0">
                <a:latin typeface="Footlight MT Light" panose="0204060206030A020304" pitchFamily="18" charset="0"/>
              </a:rPr>
            </a:br>
            <a:endParaRPr lang="es-MX" sz="2600" b="1" dirty="0">
              <a:solidFill>
                <a:schemeClr val="accent6"/>
              </a:solidFill>
              <a:latin typeface="Footlight MT Light" panose="0204060206030A020304" pitchFamily="18" charset="0"/>
            </a:endParaRPr>
          </a:p>
          <a:p>
            <a:pPr marL="36000">
              <a:lnSpc>
                <a:spcPct val="90000"/>
              </a:lnSpc>
              <a:spcAft>
                <a:spcPts val="600"/>
              </a:spcAft>
            </a:pPr>
            <a:r>
              <a:rPr lang="es-MX" sz="2600" b="1" dirty="0">
                <a:solidFill>
                  <a:schemeClr val="accent6"/>
                </a:solidFill>
                <a:latin typeface="Footlight MT Light" panose="0204060206030A020304" pitchFamily="18" charset="0"/>
              </a:rPr>
              <a:t>Módulo 5: Espiritualidad y vida de oración</a:t>
            </a:r>
            <a:br>
              <a:rPr lang="es-MX" sz="2600" b="1" dirty="0">
                <a:latin typeface="Footlight MT Light" panose="0204060206030A020304" pitchFamily="18" charset="0"/>
              </a:rPr>
            </a:br>
            <a:r>
              <a:rPr lang="es-MX" sz="2600" dirty="0">
                <a:latin typeface="Footlight MT Light" panose="0204060206030A020304" pitchFamily="18" charset="0"/>
              </a:rPr>
              <a:t>•Objetivo: Fortalecer la vida espiritual personal y comunitaria a través de la oración y los sacramentos.</a:t>
            </a:r>
          </a:p>
          <a:p>
            <a:pPr marL="360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2600" dirty="0">
              <a:latin typeface="Footlight MT Light" panose="0204060206030A020304" pitchFamily="18" charset="0"/>
            </a:endParaRPr>
          </a:p>
          <a:p>
            <a:pPr marL="36000">
              <a:lnSpc>
                <a:spcPct val="90000"/>
              </a:lnSpc>
              <a:spcAft>
                <a:spcPts val="600"/>
              </a:spcAft>
            </a:pPr>
            <a:r>
              <a:rPr lang="es-MX" sz="2600" b="1" dirty="0">
                <a:solidFill>
                  <a:schemeClr val="accent6"/>
                </a:solidFill>
                <a:latin typeface="Footlight MT Light" panose="0204060206030A020304" pitchFamily="18" charset="0"/>
              </a:rPr>
              <a:t>Módulo 5: Compromiso social y misión</a:t>
            </a:r>
            <a:br>
              <a:rPr lang="es-MX" sz="2600" b="1" dirty="0">
                <a:solidFill>
                  <a:schemeClr val="accent6"/>
                </a:solidFill>
                <a:latin typeface="Footlight MT Light" panose="0204060206030A020304" pitchFamily="18" charset="0"/>
              </a:rPr>
            </a:br>
            <a:r>
              <a:rPr lang="es-MX" sz="2600" dirty="0">
                <a:latin typeface="Footlight MT Light" panose="0204060206030A020304" pitchFamily="18" charset="0"/>
              </a:rPr>
              <a:t>•Objetivo: Formar a los militantes comprometidos con la transformación social y el servicio a los más necesitados, desde una perspectiva cristiana. </a:t>
            </a:r>
          </a:p>
          <a:p>
            <a:pPr marL="36000">
              <a:lnSpc>
                <a:spcPct val="90000"/>
              </a:lnSpc>
              <a:spcAft>
                <a:spcPts val="600"/>
              </a:spcAft>
            </a:pPr>
            <a:br>
              <a:rPr lang="es-MX" sz="1400" dirty="0">
                <a:effectLst/>
              </a:rPr>
            </a:br>
            <a:endParaRPr lang="es-MX" sz="1400" dirty="0"/>
          </a:p>
        </p:txBody>
      </p:sp>
      <p:sp>
        <p:nvSpPr>
          <p:cNvPr id="7179" name="Oval 717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170" name="Picture 2" descr="El Espíritu Santo en la vida del cristiano">
            <a:extLst>
              <a:ext uri="{FF2B5EF4-FFF2-40B4-BE49-F238E27FC236}">
                <a16:creationId xmlns:a16="http://schemas.microsoft.com/office/drawing/2014/main" id="{2F5701E9-7C5C-DDF9-64D7-C373E74A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2391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3" name="Freeform: Shape 718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194" name="Straight Connector 718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5" name="Freeform: Shape 718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96" name="Freeform: Shape 718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C5B28E-0D0A-91D4-E509-357279BD3108}"/>
              </a:ext>
            </a:extLst>
          </p:cNvPr>
          <p:cNvSpPr txBox="1"/>
          <p:nvPr/>
        </p:nvSpPr>
        <p:spPr>
          <a:xfrm>
            <a:off x="322063" y="0"/>
            <a:ext cx="11271223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Metodología:</a:t>
            </a:r>
            <a:br>
              <a:rPr lang="es-MX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MX" sz="3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MX" sz="2400" dirty="0">
                <a:latin typeface="Footlight MT Light" panose="0204060206030A020304" pitchFamily="18" charset="0"/>
              </a:rPr>
              <a:t>Cada módulo incluirá clases teóricas y prácticas que se impartirán de manera presencial o virtual, con material de lectura complementario.</a:t>
            </a:r>
            <a:br>
              <a:rPr lang="es-MX" sz="2400" dirty="0">
                <a:latin typeface="Footlight MT Light" panose="0204060206030A020304" pitchFamily="18" charset="0"/>
              </a:rPr>
            </a:br>
            <a:endParaRPr lang="es-MX" sz="2400" dirty="0">
              <a:latin typeface="Footlight MT Light" panose="0204060206030A0203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4E32E20-C222-2A61-A84B-D2D320D83B45}"/>
              </a:ext>
            </a:extLst>
          </p:cNvPr>
          <p:cNvSpPr/>
          <p:nvPr/>
        </p:nvSpPr>
        <p:spPr>
          <a:xfrm>
            <a:off x="4051810" y="2510923"/>
            <a:ext cx="2420202" cy="24804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FORMACIÓN DE LOS INTEGRANTES DEL COMITÉ DIOCESANO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B69CAAD-F434-59D5-6FAA-C93357C6E2D7}"/>
              </a:ext>
            </a:extLst>
          </p:cNvPr>
          <p:cNvSpPr txBox="1"/>
          <p:nvPr/>
        </p:nvSpPr>
        <p:spPr>
          <a:xfrm>
            <a:off x="948469" y="5956823"/>
            <a:ext cx="2484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Clases virtuales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667E1DE-2F24-6F0F-4A92-CCC6D5BD21D1}"/>
              </a:ext>
            </a:extLst>
          </p:cNvPr>
          <p:cNvSpPr txBox="1"/>
          <p:nvPr/>
        </p:nvSpPr>
        <p:spPr>
          <a:xfrm>
            <a:off x="3632603" y="5969562"/>
            <a:ext cx="3458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Clases virtuales y presenciales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71A7CBA-D0E9-CD2C-AF00-74F20C38D72A}"/>
              </a:ext>
            </a:extLst>
          </p:cNvPr>
          <p:cNvSpPr txBox="1"/>
          <p:nvPr/>
        </p:nvSpPr>
        <p:spPr>
          <a:xfrm>
            <a:off x="7165325" y="5984201"/>
            <a:ext cx="4001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Clases virtuales y presenciales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D77A181-B0AA-C3FA-6869-909B33E6921F}"/>
              </a:ext>
            </a:extLst>
          </p:cNvPr>
          <p:cNvSpPr txBox="1"/>
          <p:nvPr/>
        </p:nvSpPr>
        <p:spPr>
          <a:xfrm>
            <a:off x="727793" y="1438059"/>
            <a:ext cx="2484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 de formación Nacional</a:t>
            </a:r>
            <a:endParaRPr lang="es-MX" sz="18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1EDEC7-D837-1871-DB33-3480B7E2B668}"/>
              </a:ext>
            </a:extLst>
          </p:cNvPr>
          <p:cNvSpPr txBox="1"/>
          <p:nvPr/>
        </p:nvSpPr>
        <p:spPr>
          <a:xfrm>
            <a:off x="4101126" y="1401840"/>
            <a:ext cx="2484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 de formación Diocesana</a:t>
            </a:r>
            <a:endParaRPr lang="es-MX" sz="1800" dirty="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9CE1845-3EFE-B6BB-B3F1-3D5220861F9A}"/>
              </a:ext>
            </a:extLst>
          </p:cNvPr>
          <p:cNvSpPr txBox="1"/>
          <p:nvPr/>
        </p:nvSpPr>
        <p:spPr>
          <a:xfrm>
            <a:off x="7253561" y="1385381"/>
            <a:ext cx="2484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 de formación parroquial</a:t>
            </a:r>
            <a:endParaRPr lang="es-MX" sz="18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CFC1B04-9800-EBFD-C05C-0E08513A8FCB}"/>
              </a:ext>
            </a:extLst>
          </p:cNvPr>
          <p:cNvSpPr txBox="1"/>
          <p:nvPr/>
        </p:nvSpPr>
        <p:spPr>
          <a:xfrm>
            <a:off x="573798" y="5448683"/>
            <a:ext cx="2593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de formación </a:t>
            </a:r>
          </a:p>
          <a:p>
            <a:pPr algn="ctr"/>
            <a:r>
              <a:rPr lang="es-MX" sz="1800" b="1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</a:t>
            </a:r>
            <a:endParaRPr lang="es-MX" sz="1800" dirty="0">
              <a:solidFill>
                <a:srgbClr val="00B0F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91572EE-9A4A-0608-DBA5-4F6683B33035}"/>
              </a:ext>
            </a:extLst>
          </p:cNvPr>
          <p:cNvSpPr txBox="1"/>
          <p:nvPr/>
        </p:nvSpPr>
        <p:spPr>
          <a:xfrm>
            <a:off x="3732689" y="5420007"/>
            <a:ext cx="2946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de formación </a:t>
            </a:r>
          </a:p>
          <a:p>
            <a:pPr algn="ctr"/>
            <a:r>
              <a:rPr lang="es-MX" b="1" dirty="0">
                <a:solidFill>
                  <a:srgbClr val="00B0F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Diocesano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77B747-7C58-8FE6-D7F6-72C2B61CFD4F}"/>
              </a:ext>
            </a:extLst>
          </p:cNvPr>
          <p:cNvSpPr txBox="1"/>
          <p:nvPr/>
        </p:nvSpPr>
        <p:spPr>
          <a:xfrm>
            <a:off x="7426626" y="5392430"/>
            <a:ext cx="2615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de formación </a:t>
            </a:r>
          </a:p>
          <a:p>
            <a:pPr algn="ctr"/>
            <a:r>
              <a:rPr lang="es-MX" b="1" dirty="0">
                <a:solidFill>
                  <a:srgbClr val="00B0F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Parroquial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D7CA2AC-7D68-D25E-A226-80BD9E8DB6CA}"/>
              </a:ext>
            </a:extLst>
          </p:cNvPr>
          <p:cNvGrpSpPr/>
          <p:nvPr/>
        </p:nvGrpSpPr>
        <p:grpSpPr>
          <a:xfrm>
            <a:off x="158215" y="1963736"/>
            <a:ext cx="3623775" cy="3623775"/>
            <a:chOff x="139704" y="2100488"/>
            <a:chExt cx="3623775" cy="3623775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6C2517C0-DA00-F9E2-7212-79B317D84AF2}"/>
                </a:ext>
              </a:extLst>
            </p:cNvPr>
            <p:cNvSpPr/>
            <p:nvPr/>
          </p:nvSpPr>
          <p:spPr>
            <a:xfrm>
              <a:off x="655299" y="2569777"/>
              <a:ext cx="2619231" cy="26851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FORMACIÓN DE LOS INTEGRANTESDEL COMITÉ NACIONAL</a:t>
              </a:r>
            </a:p>
          </p:txBody>
        </p:sp>
        <p:pic>
          <p:nvPicPr>
            <p:cNvPr id="4100" name="Picture 4" descr="Icono De Glifo De Engranaje. El Estilo Es Símbolo Gráfico Plano, Color  Azul, Fondo Blanco. Fotos, retratos, imágenes y fotografía de archivo  libres de derecho. Image 64770522">
              <a:extLst>
                <a:ext uri="{FF2B5EF4-FFF2-40B4-BE49-F238E27FC236}">
                  <a16:creationId xmlns:a16="http://schemas.microsoft.com/office/drawing/2014/main" id="{362D09C5-8486-EB36-DDC3-5686ED9C85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00" b="96231" l="3615" r="94769">
                          <a14:foregroundMark x1="7692" y1="42385" x2="7692" y2="42385"/>
                          <a14:foregroundMark x1="56231" y1="4000" x2="56231" y2="4000"/>
                          <a14:foregroundMark x1="94923" y1="41308" x2="94923" y2="41308"/>
                          <a14:foregroundMark x1="52538" y1="96231" x2="52538" y2="96231"/>
                          <a14:foregroundMark x1="3615" y1="46538" x2="3615" y2="46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0895">
              <a:off x="139704" y="2100488"/>
              <a:ext cx="3623775" cy="362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4" descr="Icono De Glifo De Engranaje. El Estilo Es Símbolo Gráfico Plano, Color  Azul, Fondo Blanco. Fotos, retratos, imágenes y fotografía de archivo  libres de derecho. Image 64770522">
            <a:extLst>
              <a:ext uri="{FF2B5EF4-FFF2-40B4-BE49-F238E27FC236}">
                <a16:creationId xmlns:a16="http://schemas.microsoft.com/office/drawing/2014/main" id="{9DA660EA-836C-CF3B-D222-C67158714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6231" l="3615" r="94769">
                        <a14:foregroundMark x1="7692" y1="42385" x2="7692" y2="42385"/>
                        <a14:foregroundMark x1="56231" y1="4000" x2="56231" y2="4000"/>
                        <a14:foregroundMark x1="94923" y1="41308" x2="94923" y2="41308"/>
                        <a14:foregroundMark x1="52538" y1="96231" x2="52538" y2="96231"/>
                        <a14:foregroundMark x1="3615" y1="46538" x2="3615" y2="4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46" y="1895532"/>
            <a:ext cx="3623775" cy="362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AF10BBCC-5285-DF44-F2F4-2A6D03D59577}"/>
              </a:ext>
            </a:extLst>
          </p:cNvPr>
          <p:cNvGrpSpPr/>
          <p:nvPr/>
        </p:nvGrpSpPr>
        <p:grpSpPr>
          <a:xfrm>
            <a:off x="6753342" y="1873831"/>
            <a:ext cx="3623775" cy="3623775"/>
            <a:chOff x="7270334" y="2089082"/>
            <a:chExt cx="3623775" cy="3623775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1092C20-02C6-B5EB-7527-8DFFE960457F}"/>
                </a:ext>
              </a:extLst>
            </p:cNvPr>
            <p:cNvSpPr/>
            <p:nvPr/>
          </p:nvSpPr>
          <p:spPr>
            <a:xfrm>
              <a:off x="7838002" y="2586043"/>
              <a:ext cx="2488440" cy="247924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FORMACIÓN DE LOS INTEGRANTES  PARROQUIALES</a:t>
              </a:r>
            </a:p>
          </p:txBody>
        </p:sp>
        <p:pic>
          <p:nvPicPr>
            <p:cNvPr id="24" name="Picture 4" descr="Icono De Glifo De Engranaje. El Estilo Es Símbolo Gráfico Plano, Color  Azul, Fondo Blanco. Fotos, retratos, imágenes y fotografía de archivo  libres de derecho. Image 64770522">
              <a:extLst>
                <a:ext uri="{FF2B5EF4-FFF2-40B4-BE49-F238E27FC236}">
                  <a16:creationId xmlns:a16="http://schemas.microsoft.com/office/drawing/2014/main" id="{0A417D8E-7102-E9E9-D7F6-21160D324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00" b="96231" l="3615" r="94769">
                          <a14:foregroundMark x1="7692" y1="42385" x2="7692" y2="42385"/>
                          <a14:foregroundMark x1="56231" y1="4000" x2="56231" y2="4000"/>
                          <a14:foregroundMark x1="94923" y1="41308" x2="94923" y2="41308"/>
                          <a14:foregroundMark x1="52538" y1="96231" x2="52538" y2="96231"/>
                          <a14:foregroundMark x1="3615" y1="46538" x2="3615" y2="46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00709">
              <a:off x="7270334" y="2089082"/>
              <a:ext cx="3623775" cy="362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51A43C4-401F-1094-602C-BDC9EEF751F2}"/>
              </a:ext>
            </a:extLst>
          </p:cNvPr>
          <p:cNvSpPr txBox="1"/>
          <p:nvPr/>
        </p:nvSpPr>
        <p:spPr>
          <a:xfrm>
            <a:off x="10373380" y="1446125"/>
            <a:ext cx="18108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Directorio Nacional, Diocesano y Parroquial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868CB11-AD4D-62DD-E823-06B8EA5D4FA2}"/>
              </a:ext>
            </a:extLst>
          </p:cNvPr>
          <p:cNvSpPr txBox="1"/>
          <p:nvPr/>
        </p:nvSpPr>
        <p:spPr>
          <a:xfrm>
            <a:off x="10381109" y="3292488"/>
            <a:ext cx="18108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60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Indicadores </a:t>
            </a:r>
          </a:p>
          <a:p>
            <a:r>
              <a:rPr lang="es-MX" dirty="0"/>
              <a:t>de avances de integrantes instruidos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8992C8A-3235-B37A-8B70-87C7CAFAA74D}"/>
              </a:ext>
            </a:extLst>
          </p:cNvPr>
          <p:cNvSpPr txBox="1"/>
          <p:nvPr/>
        </p:nvSpPr>
        <p:spPr>
          <a:xfrm>
            <a:off x="10491986" y="5056600"/>
            <a:ext cx="15657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cs typeface="Times New Roman" panose="02020603050405020304" pitchFamily="18" charset="0"/>
              </a:rPr>
              <a:t>Plan A</a:t>
            </a:r>
            <a:r>
              <a:rPr lang="es-MX" sz="16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nual Nacional, Diocesano y Parroquial</a:t>
            </a:r>
            <a:endParaRPr lang="es-MX" sz="1600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Flecha: cheurón 31">
            <a:extLst>
              <a:ext uri="{FF2B5EF4-FFF2-40B4-BE49-F238E27FC236}">
                <a16:creationId xmlns:a16="http://schemas.microsoft.com/office/drawing/2014/main" id="{07026C78-ED31-0046-2F3C-D2F0363A36D3}"/>
              </a:ext>
            </a:extLst>
          </p:cNvPr>
          <p:cNvSpPr/>
          <p:nvPr/>
        </p:nvSpPr>
        <p:spPr>
          <a:xfrm>
            <a:off x="10075042" y="1553096"/>
            <a:ext cx="469913" cy="4252028"/>
          </a:xfrm>
          <a:prstGeom prst="chevron">
            <a:avLst>
              <a:gd name="adj" fmla="val 67950"/>
            </a:avLst>
          </a:prstGeom>
          <a:solidFill>
            <a:srgbClr val="00A1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49FDA3DB-5B24-10F0-BCB5-FE131CE7DE3E}"/>
              </a:ext>
            </a:extLst>
          </p:cNvPr>
          <p:cNvSpPr/>
          <p:nvPr/>
        </p:nvSpPr>
        <p:spPr>
          <a:xfrm>
            <a:off x="10602874" y="1431824"/>
            <a:ext cx="1409602" cy="1077218"/>
          </a:xfrm>
          <a:prstGeom prst="roundRect">
            <a:avLst>
              <a:gd name="adj" fmla="val 1223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68E5F25D-9DDA-9E14-3908-C4284C8E61BD}"/>
              </a:ext>
            </a:extLst>
          </p:cNvPr>
          <p:cNvSpPr/>
          <p:nvPr/>
        </p:nvSpPr>
        <p:spPr>
          <a:xfrm>
            <a:off x="10605847" y="3263887"/>
            <a:ext cx="1406629" cy="1077218"/>
          </a:xfrm>
          <a:prstGeom prst="roundRect">
            <a:avLst>
              <a:gd name="adj" fmla="val 1223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FB671D2-1C9C-5AEC-314B-2AE3C8145E18}"/>
              </a:ext>
            </a:extLst>
          </p:cNvPr>
          <p:cNvSpPr/>
          <p:nvPr/>
        </p:nvSpPr>
        <p:spPr>
          <a:xfrm>
            <a:off x="10545177" y="5017796"/>
            <a:ext cx="1467299" cy="1077218"/>
          </a:xfrm>
          <a:prstGeom prst="roundRect">
            <a:avLst>
              <a:gd name="adj" fmla="val 1223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54E0D864-286D-7FAD-A6DE-DCB2D2447453}"/>
              </a:ext>
            </a:extLst>
          </p:cNvPr>
          <p:cNvSpPr/>
          <p:nvPr/>
        </p:nvSpPr>
        <p:spPr>
          <a:xfrm rot="5400000">
            <a:off x="5501823" y="1481191"/>
            <a:ext cx="407267" cy="9679440"/>
          </a:xfrm>
          <a:prstGeom prst="rightBrace">
            <a:avLst>
              <a:gd name="adj1" fmla="val 10318"/>
              <a:gd name="adj2" fmla="val 49392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4B89A9-5D05-0825-B800-30A8CCA3DB8E}"/>
              </a:ext>
            </a:extLst>
          </p:cNvPr>
          <p:cNvSpPr txBox="1"/>
          <p:nvPr/>
        </p:nvSpPr>
        <p:spPr>
          <a:xfrm>
            <a:off x="3450546" y="6467366"/>
            <a:ext cx="4675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Aprobación del asistente eclesiástico</a:t>
            </a:r>
            <a:endParaRPr lang="es-MX" b="1" dirty="0">
              <a:solidFill>
                <a:srgbClr val="00B0F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C64A5738-3A83-4AED-AB4B-34A9A9C83E46}"/>
              </a:ext>
            </a:extLst>
          </p:cNvPr>
          <p:cNvSpPr/>
          <p:nvPr/>
        </p:nvSpPr>
        <p:spPr>
          <a:xfrm>
            <a:off x="11097512" y="2673817"/>
            <a:ext cx="495774" cy="410993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33259E00-B725-DC07-8728-484F075F82C1}"/>
              </a:ext>
            </a:extLst>
          </p:cNvPr>
          <p:cNvSpPr/>
          <p:nvPr/>
        </p:nvSpPr>
        <p:spPr>
          <a:xfrm>
            <a:off x="11038667" y="4549457"/>
            <a:ext cx="495774" cy="410993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1864" y="1228624"/>
            <a:ext cx="58032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rgbClr val="00B0F0"/>
                </a:solidFill>
                <a:latin typeface="Footlight MT Light" panose="0204060206030A020304" pitchFamily="18" charset="0"/>
              </a:rPr>
              <a:t>Este programa de formación busca preparar a los militantes de la UCM </a:t>
            </a:r>
            <a:r>
              <a:rPr lang="es-MX" sz="2400" dirty="0">
                <a:latin typeface="Footlight MT Light" panose="0204060206030A020304" pitchFamily="18" charset="0"/>
              </a:rPr>
              <a:t>que permita un conocimiento profundo y una disposición a servir a los demás desde los principios del Evangelio.</a:t>
            </a:r>
          </a:p>
          <a:p>
            <a:pPr algn="just"/>
            <a:endParaRPr lang="es-MX" sz="2400" dirty="0">
              <a:latin typeface="Footlight MT Light" panose="0204060206030A020304" pitchFamily="18" charset="0"/>
            </a:endParaRPr>
          </a:p>
          <a:p>
            <a:pPr algn="just"/>
            <a:r>
              <a:rPr lang="es-MX" sz="2400" dirty="0">
                <a:latin typeface="Footlight MT Light" panose="0204060206030A020304" pitchFamily="18" charset="0"/>
              </a:rPr>
              <a:t>Se </a:t>
            </a:r>
            <a:r>
              <a:rPr lang="es-MX" sz="2400" dirty="0">
                <a:solidFill>
                  <a:srgbClr val="00B0F0"/>
                </a:solidFill>
                <a:latin typeface="Footlight MT Light" panose="0204060206030A020304" pitchFamily="18" charset="0"/>
              </a:rPr>
              <a:t>presentan algunos materiales </a:t>
            </a:r>
            <a:r>
              <a:rPr lang="es-MX" sz="2400" dirty="0">
                <a:latin typeface="Footlight MT Light" panose="0204060206030A020304" pitchFamily="18" charset="0"/>
              </a:rPr>
              <a:t>de estudio como insumos para el plan de formación.</a:t>
            </a:r>
          </a:p>
          <a:p>
            <a:pPr algn="just"/>
            <a:endParaRPr lang="es-MX" sz="2400" dirty="0">
              <a:latin typeface="Footlight MT Light" panose="0204060206030A020304" pitchFamily="18" charset="0"/>
            </a:endParaRPr>
          </a:p>
          <a:p>
            <a:pPr algn="just"/>
            <a:r>
              <a:rPr lang="es-MX" sz="2400" dirty="0">
                <a:latin typeface="Footlight MT Light" panose="0204060206030A020304" pitchFamily="18" charset="0"/>
              </a:rPr>
              <a:t>También pueden ser </a:t>
            </a:r>
            <a:r>
              <a:rPr lang="es-MX" sz="2400" dirty="0">
                <a:solidFill>
                  <a:srgbClr val="00B0F0"/>
                </a:solidFill>
                <a:latin typeface="Footlight MT Light" panose="0204060206030A020304" pitchFamily="18" charset="0"/>
              </a:rPr>
              <a:t>recursos adicionales</a:t>
            </a:r>
            <a:r>
              <a:rPr lang="es-MX" sz="2400" dirty="0">
                <a:latin typeface="Footlight MT Light" panose="0204060206030A020304" pitchFamily="18" charset="0"/>
              </a:rPr>
              <a:t>: Documentales, </a:t>
            </a:r>
            <a:r>
              <a:rPr lang="es-MX" sz="2400" dirty="0">
                <a:solidFill>
                  <a:srgbClr val="00B0F0"/>
                </a:solidFill>
                <a:latin typeface="Footlight MT Light" panose="0204060206030A020304" pitchFamily="18" charset="0"/>
              </a:rPr>
              <a:t>videos, podcasts, y plataformas digitales</a:t>
            </a:r>
            <a:r>
              <a:rPr lang="es-MX" sz="2400" dirty="0">
                <a:latin typeface="Footlight MT Light" panose="0204060206030A020304" pitchFamily="18" charset="0"/>
              </a:rPr>
              <a:t> para fortalecer el aprendizaje.</a:t>
            </a:r>
            <a:endParaRPr lang="es-MX" dirty="0"/>
          </a:p>
        </p:txBody>
      </p:sp>
      <p:pic>
        <p:nvPicPr>
          <p:cNvPr id="8" name="Picture 2" descr="Puede ser una imagen de 1 persona y texto que dice &quot;PAX CHRIST CHRIS NI PA R REGNO RE សិ្គ ESTUDIO DIFICIL EL APOSTOLADO ES Y SUPONE CONOCIMIENTOS PROFUNDOS, FRUTOS DEL ESTUDIO, DE LA FORMACIÓN INTEGRAL, PARA DAR RAZÓN DE NUESTRA FE, A QUIEN NOS Y NADIE DA QUE NO LO LA PIDA... TIENE. JUNTA TANACIONAL NACIONA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28" y="472919"/>
            <a:ext cx="3983076" cy="603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8122219" y="5138542"/>
            <a:ext cx="257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LAS HERRAMIENTAS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54CAC9-BB2F-BC72-9223-1C652178CDA5}"/>
              </a:ext>
            </a:extLst>
          </p:cNvPr>
          <p:cNvSpPr txBox="1"/>
          <p:nvPr/>
        </p:nvSpPr>
        <p:spPr>
          <a:xfrm>
            <a:off x="148420" y="393413"/>
            <a:ext cx="6097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Materiales de Estudio </a:t>
            </a:r>
          </a:p>
        </p:txBody>
      </p:sp>
    </p:spTree>
    <p:extLst>
      <p:ext uri="{BB962C8B-B14F-4D97-AF65-F5344CB8AC3E}">
        <p14:creationId xmlns:p14="http://schemas.microsoft.com/office/powerpoint/2010/main" val="28602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2854</TotalTime>
  <Words>1255</Words>
  <Application>Microsoft Office PowerPoint</Application>
  <PresentationFormat>Panorámica</PresentationFormat>
  <Paragraphs>129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4" baseType="lpstr">
      <vt:lpstr>Aptos</vt:lpstr>
      <vt:lpstr>Arial</vt:lpstr>
      <vt:lpstr>Arial Rounded MT Bold</vt:lpstr>
      <vt:lpstr>Avenir Next LT Pro</vt:lpstr>
      <vt:lpstr>Bahnschrift</vt:lpstr>
      <vt:lpstr>Calibri</vt:lpstr>
      <vt:lpstr>Footlight MT Light</vt:lpstr>
      <vt:lpstr>Franklin Gothic Book</vt:lpstr>
      <vt:lpstr>Franklin Gothic Demi</vt:lpstr>
      <vt:lpstr>Posterama</vt:lpstr>
      <vt:lpstr>Symbol</vt:lpstr>
      <vt:lpstr>Times New Roman</vt:lpstr>
      <vt:lpstr>Wingdings</vt:lpstr>
      <vt:lpstr>Tema de Office</vt:lpstr>
      <vt:lpstr>Presentación de PowerPoint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leonardo maldonado</dc:creator>
  <dc:description/>
  <cp:lastModifiedBy>SDCNAIT</cp:lastModifiedBy>
  <cp:revision>166</cp:revision>
  <dcterms:created xsi:type="dcterms:W3CDTF">2020-02-08T17:51:58Z</dcterms:created>
  <dcterms:modified xsi:type="dcterms:W3CDTF">2024-10-12T04:22:01Z</dcterms:modified>
  <dc:language>es-MX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10</vt:i4>
  </property>
</Properties>
</file>