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960" r:id="rId3"/>
    <p:sldId id="963" r:id="rId4"/>
    <p:sldId id="262" r:id="rId5"/>
    <p:sldId id="267" r:id="rId6"/>
    <p:sldId id="263" r:id="rId7"/>
    <p:sldId id="266" r:id="rId8"/>
    <p:sldId id="961" r:id="rId9"/>
    <p:sldId id="265" r:id="rId10"/>
    <p:sldId id="948" r:id="rId11"/>
    <p:sldId id="947" r:id="rId12"/>
    <p:sldId id="949" r:id="rId13"/>
    <p:sldId id="952" r:id="rId14"/>
    <p:sldId id="953" r:id="rId15"/>
    <p:sldId id="954" r:id="rId16"/>
    <p:sldId id="962" r:id="rId17"/>
    <p:sldId id="967" r:id="rId18"/>
    <p:sldId id="965" r:id="rId19"/>
    <p:sldId id="964" r:id="rId20"/>
    <p:sldId id="260" r:id="rId21"/>
    <p:sldId id="966" r:id="rId22"/>
    <p:sldId id="959" r:id="rId23"/>
    <p:sldId id="946" r:id="rId2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3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3CCB8-5EF2-4104-A9A9-1E5EB31BD3CB}" type="datetimeFigureOut">
              <a:rPr lang="es-MX" smtClean="0"/>
              <a:t>21/02/2024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1017A-B61D-4590-B0A6-80D3938715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7790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F52B85-E8CD-61DC-613B-332E1A1050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451028-F9D7-1554-57DC-803FC3C2B0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0C6329-C780-9F0C-3B4B-F8E7848E1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6243-3C40-4F00-BDEF-03CCB27A6684}" type="datetimeFigureOut">
              <a:rPr lang="es-MX" smtClean="0"/>
              <a:t>21/02/2024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606D82-EEE3-23E5-2BFE-4DCC3132D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977972-8534-E13A-7D06-725389A7C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31E6-DF99-45A5-A3A7-F0D1C74B0A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3455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A16C1D-CF24-73B6-5811-A58216F67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C6980D1-7CE7-C1EA-B525-7304EBF3D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297C9B-6FFD-FF5A-3B59-038134EA7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6243-3C40-4F00-BDEF-03CCB27A6684}" type="datetimeFigureOut">
              <a:rPr lang="es-MX" smtClean="0"/>
              <a:t>21/02/2024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B9A2E7-8FFF-976F-F559-30B5AB080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55C8D0-E939-0274-0B2A-1B72B067A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31E6-DF99-45A5-A3A7-F0D1C74B0A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2909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2BA1C40-CD2C-CAB5-4094-8D18E2352C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EC53B66-F2D7-9744-172C-B36C9DC3CC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13EAE2-2FA9-746F-E75E-B17154EDF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6243-3C40-4F00-BDEF-03CCB27A6684}" type="datetimeFigureOut">
              <a:rPr lang="es-MX" smtClean="0"/>
              <a:t>21/02/2024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EC18F4-DD63-B4FB-8B07-AD950DF05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23CCE3-C847-A8E0-DE16-F15C1534B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31E6-DF99-45A5-A3A7-F0D1C74B0A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995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ABB69D-2DE4-8FA0-DACD-2DE3E0E7E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3AA731-3C37-922B-33EF-3F602C110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E611BF-2EF9-E991-C48F-2CA99B155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6243-3C40-4F00-BDEF-03CCB27A6684}" type="datetimeFigureOut">
              <a:rPr lang="es-MX" smtClean="0"/>
              <a:t>21/02/2024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9831CA-CE35-B6A6-9396-25A862995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8C5970-04F2-E659-59F5-E6312CA82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31E6-DF99-45A5-A3A7-F0D1C74B0A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261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A70310-9E32-DC27-96CF-09DDF09E5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9D78521-F261-F334-7E56-E03206CF6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6B0159-CF63-FFEF-BF72-D9E5342B6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6243-3C40-4F00-BDEF-03CCB27A6684}" type="datetimeFigureOut">
              <a:rPr lang="es-MX" smtClean="0"/>
              <a:t>21/02/2024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1E769E-201D-2F23-DF83-0B2E022E9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7A7666-6D65-428A-DB76-DECF75A31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31E6-DF99-45A5-A3A7-F0D1C74B0A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3368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C75292-9065-74C0-76AE-041B73EA8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E5983B-BA1A-E19C-1FBA-AF17D2A1C4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DE0BD3E-271E-0321-CFD7-3B8CE44836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EDC5AF5-9E30-F759-6697-57028FD31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6243-3C40-4F00-BDEF-03CCB27A6684}" type="datetimeFigureOut">
              <a:rPr lang="es-MX" smtClean="0"/>
              <a:t>21/02/2024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235947-5DE0-026C-C672-DA8B435FA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FED1A41-99C6-6209-8249-50537AAD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31E6-DF99-45A5-A3A7-F0D1C74B0A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3769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95375D-2D91-B7BE-9BD4-69666F13E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D9E0B-D18A-BD47-B036-1A25B08B8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3D82B6A-CCAF-BB72-0D46-5A514135C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8FD942A-41D0-E0BC-28CD-D7A011F224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F6F1796-22BF-DFA0-EABF-1C935B3E72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7410A31-3938-7967-4D37-46BE77B1D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6243-3C40-4F00-BDEF-03CCB27A6684}" type="datetimeFigureOut">
              <a:rPr lang="es-MX" smtClean="0"/>
              <a:t>21/02/2024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2E9F206-CE27-ECC9-B35E-1A753A597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4D69805-0F46-7701-975E-EC8BD11CD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31E6-DF99-45A5-A3A7-F0D1C74B0A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5600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79D138-8721-DAC0-F348-1167E46C5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A5EE0AD-D61D-5697-BB53-BA3EB737C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6243-3C40-4F00-BDEF-03CCB27A6684}" type="datetimeFigureOut">
              <a:rPr lang="es-MX" smtClean="0"/>
              <a:t>21/02/2024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8F46F34-DA9C-B33B-28DB-7208BB440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53B1667-D9E3-F066-5E27-2A8FD8D85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31E6-DF99-45A5-A3A7-F0D1C74B0A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0338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8F5D3F0-2BB8-9D8B-C403-2FB2FEC21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6243-3C40-4F00-BDEF-03CCB27A6684}" type="datetimeFigureOut">
              <a:rPr lang="es-MX" smtClean="0"/>
              <a:t>21/02/2024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72C08D8-0954-FA29-9E07-6A100AF7C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934F6E2-A966-B346-223C-D62D2A02A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31E6-DF99-45A5-A3A7-F0D1C74B0A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3779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4E42AC-0CE9-2D33-1366-22F819832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64DE71-4D01-615B-5223-A61607FD2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CD00104-3868-93FC-CB97-EAFABBDD7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7CE7262-41B9-F2BD-3E28-682F2A73E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6243-3C40-4F00-BDEF-03CCB27A6684}" type="datetimeFigureOut">
              <a:rPr lang="es-MX" smtClean="0"/>
              <a:t>21/02/2024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D825DB6-A402-42B3-3ABB-96BB863BA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6C8B43-19C2-2E28-F4CE-732E98D3D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31E6-DF99-45A5-A3A7-F0D1C74B0A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1881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139C47-807A-D565-F84A-70DEAC3D8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D688A06-CDA3-A867-FCC4-22C192F24E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9BDC0BF-8A98-737E-0247-F58AC32D88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50A5DB2-55DF-5A6E-1B6F-68A0F9B03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6243-3C40-4F00-BDEF-03CCB27A6684}" type="datetimeFigureOut">
              <a:rPr lang="es-MX" smtClean="0"/>
              <a:t>21/02/2024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73E86E-2C44-C9B4-7804-A78C0C6E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65F553-41B9-8361-2891-7B1CE3478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31E6-DF99-45A5-A3A7-F0D1C74B0A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8968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E0A23BB-6E74-43A0-2540-A28C0BB83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29BB14-6AEE-E0F2-425A-0AC94E39A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18BA2B-E86A-3170-67DF-F13B9BB4DE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76243-3C40-4F00-BDEF-03CCB27A6684}" type="datetimeFigureOut">
              <a:rPr lang="es-MX" smtClean="0"/>
              <a:t>21/02/2024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0D3C11-6C9A-24A5-91AB-70D2CEF232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49A8F2-98BE-35F3-45D0-D9B14C4C2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331E6-DF99-45A5-A3A7-F0D1C74B0A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535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DA6F427-5708-704A-6EF3-057BBE58541B}"/>
              </a:ext>
            </a:extLst>
          </p:cNvPr>
          <p:cNvSpPr txBox="1"/>
          <p:nvPr/>
        </p:nvSpPr>
        <p:spPr>
          <a:xfrm>
            <a:off x="6282188" y="1721244"/>
            <a:ext cx="5334930" cy="20209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4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La Nueva Evangelización del UCEMERO: </a:t>
            </a:r>
            <a:r>
              <a:rPr lang="en-US" sz="4200" i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Un compromiso</a:t>
            </a:r>
            <a:r>
              <a:rPr lang="en-US" sz="4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i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apostólico</a:t>
            </a:r>
            <a:r>
              <a:rPr lang="en-US" sz="4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20" name="Freeform: Shape 10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12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14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3" descr="Que todos sean uno: como tú, Padre, estás en mí y yo en ti, que también  ellos sean uno en nosotros» | La Banda Diario">
            <a:extLst>
              <a:ext uri="{FF2B5EF4-FFF2-40B4-BE49-F238E27FC236}">
                <a16:creationId xmlns:a16="http://schemas.microsoft.com/office/drawing/2014/main" id="{063E650E-EC29-B990-FCEC-D26882E89A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5" r="-1" b="15485"/>
          <a:stretch/>
        </p:blipFill>
        <p:spPr bwMode="auto"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936DEB3-36D7-A48A-81FA-65E51F0BA5BC}"/>
              </a:ext>
            </a:extLst>
          </p:cNvPr>
          <p:cNvSpPr txBox="1"/>
          <p:nvPr/>
        </p:nvSpPr>
        <p:spPr>
          <a:xfrm>
            <a:off x="6684640" y="4111301"/>
            <a:ext cx="4835863" cy="948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050" i="1" kern="1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Solo una nueva evangelización puede asegurar el crecimiento de una fe límpida y profunda capaz de hace</a:t>
            </a:r>
            <a:r>
              <a:rPr lang="es-MX" sz="1050" i="1" kern="1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s-MX" sz="1050" i="1" kern="1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de nuestras tradiciones cristinas una fuerza de auténtica libertad capaz de contrarrestar el indiferentismo, el laicismo y el ateísmo que hoy afecta a una gran parte de nuestro mundo.</a:t>
            </a:r>
            <a:endParaRPr lang="es-MX" sz="10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ACJM| Asociación Católica de la Juventud Mexicana">
            <a:extLst>
              <a:ext uri="{FF2B5EF4-FFF2-40B4-BE49-F238E27FC236}">
                <a16:creationId xmlns:a16="http://schemas.microsoft.com/office/drawing/2014/main" id="{6EFBF98C-2371-2C87-34FB-1CA8314F9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501" y="456861"/>
            <a:ext cx="1483663" cy="148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F5DA24F-6076-4EC4-2E51-09F969D96E14}"/>
              </a:ext>
            </a:extLst>
          </p:cNvPr>
          <p:cNvSpPr txBox="1"/>
          <p:nvPr/>
        </p:nvSpPr>
        <p:spPr>
          <a:xfrm>
            <a:off x="-505023" y="6258756"/>
            <a:ext cx="1873368" cy="35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s-MX" sz="1600" b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Febrero 2024</a:t>
            </a:r>
            <a:endParaRPr lang="es-MX" sz="160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50CF376-CFBC-13EB-F7A1-548169CBCC2F}"/>
              </a:ext>
            </a:extLst>
          </p:cNvPr>
          <p:cNvSpPr txBox="1"/>
          <p:nvPr/>
        </p:nvSpPr>
        <p:spPr>
          <a:xfrm>
            <a:off x="7321639" y="5776969"/>
            <a:ext cx="3967559" cy="687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s-MX" sz="16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Lic. Gabriel Ramírez Lugo</a:t>
            </a:r>
          </a:p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s-MX" sz="16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Comité de Formación Nacional de la UCM</a:t>
            </a:r>
            <a:endParaRPr lang="es-MX" sz="16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89195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960C18E-FB3C-82D2-4FE4-222CDDC12912}"/>
              </a:ext>
            </a:extLst>
          </p:cNvPr>
          <p:cNvSpPr txBox="1"/>
          <p:nvPr/>
        </p:nvSpPr>
        <p:spPr>
          <a:xfrm>
            <a:off x="488090" y="339807"/>
            <a:ext cx="92572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Porcentaje de fieles en México</a:t>
            </a:r>
            <a:endParaRPr kumimoji="0" lang="es-MX" altLang="es-MX" sz="1400" b="1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A0CCA78-1FB3-E22E-EAA7-67A883FFD5CD}"/>
              </a:ext>
            </a:extLst>
          </p:cNvPr>
          <p:cNvSpPr txBox="1"/>
          <p:nvPr/>
        </p:nvSpPr>
        <p:spPr>
          <a:xfrm>
            <a:off x="488090" y="1245532"/>
            <a:ext cx="5342239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800" dirty="0">
                <a:solidFill>
                  <a:srgbClr val="404040"/>
                </a:solidFill>
                <a:latin typeface="ten-oldstyle"/>
              </a:rPr>
              <a:t>E</a:t>
            </a:r>
            <a:r>
              <a:rPr lang="es-MX" sz="2800" b="0" i="0" dirty="0">
                <a:solidFill>
                  <a:srgbClr val="404040"/>
                </a:solidFill>
                <a:effectLst/>
                <a:latin typeface="ten-oldstyle"/>
              </a:rPr>
              <a:t>n materia de religión fueron las comparaciones entre </a:t>
            </a:r>
            <a:r>
              <a:rPr lang="es-MX" sz="3200" b="0" i="0" dirty="0">
                <a:solidFill>
                  <a:schemeClr val="accent1"/>
                </a:solidFill>
                <a:effectLst/>
                <a:latin typeface="ten-oldstyle"/>
              </a:rPr>
              <a:t>2010 y 2020</a:t>
            </a:r>
            <a:r>
              <a:rPr lang="es-MX" sz="2800" b="0" i="0" dirty="0">
                <a:solidFill>
                  <a:srgbClr val="404040"/>
                </a:solidFill>
                <a:effectLst/>
                <a:latin typeface="ten-oldstyle"/>
              </a:rPr>
              <a:t>: un menor porcentaje de fieles de la iglesia católica (de </a:t>
            </a:r>
            <a:r>
              <a:rPr lang="es-MX" sz="2800" b="1" dirty="0">
                <a:solidFill>
                  <a:schemeClr val="accent1"/>
                </a:solidFill>
                <a:latin typeface="ten-oldstyle"/>
              </a:rPr>
              <a:t>82.7 a 77.7 %</a:t>
            </a:r>
            <a:r>
              <a:rPr lang="es-MX" sz="2800" b="0" i="0" dirty="0">
                <a:solidFill>
                  <a:srgbClr val="404040"/>
                </a:solidFill>
                <a:effectLst/>
                <a:latin typeface="ten-oldstyle"/>
              </a:rPr>
              <a:t>), un mayor porcentaje de fieles de las iglesias protestantes y evangélicas (de </a:t>
            </a:r>
            <a:r>
              <a:rPr lang="es-MX" sz="2800" b="1" i="0" dirty="0">
                <a:solidFill>
                  <a:schemeClr val="accent1"/>
                </a:solidFill>
                <a:effectLst/>
                <a:latin typeface="ten-oldstyle"/>
              </a:rPr>
              <a:t>7.5 a 11.2 </a:t>
            </a:r>
            <a:r>
              <a:rPr lang="es-MX" sz="2800" b="0" i="0" dirty="0">
                <a:solidFill>
                  <a:srgbClr val="404040"/>
                </a:solidFill>
                <a:effectLst/>
                <a:latin typeface="ten-oldstyle"/>
              </a:rPr>
              <a:t>%) y, sobre todo, un mayor porcentaje de personas sin religión (de </a:t>
            </a:r>
            <a:r>
              <a:rPr lang="es-MX" sz="2800" b="1" i="0" dirty="0">
                <a:solidFill>
                  <a:schemeClr val="accent1"/>
                </a:solidFill>
                <a:effectLst/>
                <a:latin typeface="ten-oldstyle"/>
              </a:rPr>
              <a:t>4.7 a 8.1 </a:t>
            </a:r>
            <a:r>
              <a:rPr lang="es-MX" sz="2800" b="0" i="0" dirty="0">
                <a:solidFill>
                  <a:srgbClr val="404040"/>
                </a:solidFill>
                <a:effectLst/>
                <a:latin typeface="ten-oldstyle"/>
              </a:rPr>
              <a:t>%, con un 2.5 adicional de personas sin adscripción religiosa).</a:t>
            </a:r>
            <a:endParaRPr lang="es-MX" sz="28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0684750-4483-4EE4-2B7A-9AB09DBAF87F}"/>
              </a:ext>
            </a:extLst>
          </p:cNvPr>
          <p:cNvSpPr/>
          <p:nvPr/>
        </p:nvSpPr>
        <p:spPr>
          <a:xfrm>
            <a:off x="7562335" y="1083274"/>
            <a:ext cx="3229231" cy="75788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6E5111E-FA38-B84D-3E54-85F79C7B3811}"/>
              </a:ext>
            </a:extLst>
          </p:cNvPr>
          <p:cNvSpPr/>
          <p:nvPr/>
        </p:nvSpPr>
        <p:spPr>
          <a:xfrm>
            <a:off x="7562335" y="2164490"/>
            <a:ext cx="2741140" cy="75788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37B9E6B-4588-F313-98B0-436246DC1A6B}"/>
              </a:ext>
            </a:extLst>
          </p:cNvPr>
          <p:cNvSpPr txBox="1"/>
          <p:nvPr/>
        </p:nvSpPr>
        <p:spPr>
          <a:xfrm flipH="1">
            <a:off x="6841525" y="1254508"/>
            <a:ext cx="7002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0" i="0" dirty="0">
                <a:solidFill>
                  <a:srgbClr val="404040"/>
                </a:solidFill>
                <a:effectLst/>
                <a:latin typeface="ten-oldstyle"/>
              </a:rPr>
              <a:t>2010 </a:t>
            </a:r>
            <a:endParaRPr lang="es-MX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5A79B839-F5CB-1B13-A2BF-389462BD795E}"/>
              </a:ext>
            </a:extLst>
          </p:cNvPr>
          <p:cNvCxnSpPr>
            <a:cxnSpLocks/>
          </p:cNvCxnSpPr>
          <p:nvPr/>
        </p:nvCxnSpPr>
        <p:spPr>
          <a:xfrm>
            <a:off x="7562335" y="863027"/>
            <a:ext cx="0" cy="25659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68277790-1F91-707A-9B1A-036BB0F391CB}"/>
              </a:ext>
            </a:extLst>
          </p:cNvPr>
          <p:cNvCxnSpPr>
            <a:cxnSpLocks/>
          </p:cNvCxnSpPr>
          <p:nvPr/>
        </p:nvCxnSpPr>
        <p:spPr>
          <a:xfrm flipH="1">
            <a:off x="7191633" y="3304243"/>
            <a:ext cx="424248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C66C896-A6EB-63BB-BB2F-C601726A740C}"/>
              </a:ext>
            </a:extLst>
          </p:cNvPr>
          <p:cNvSpPr txBox="1"/>
          <p:nvPr/>
        </p:nvSpPr>
        <p:spPr>
          <a:xfrm flipH="1">
            <a:off x="6781798" y="2322247"/>
            <a:ext cx="7002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0" i="0" dirty="0">
                <a:solidFill>
                  <a:srgbClr val="404040"/>
                </a:solidFill>
                <a:effectLst/>
                <a:latin typeface="ten-oldstyle"/>
              </a:rPr>
              <a:t>2020 </a:t>
            </a:r>
            <a:endParaRPr lang="es-MX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4E80CAA-35D6-E79F-3C4D-9FE0C647A248}"/>
              </a:ext>
            </a:extLst>
          </p:cNvPr>
          <p:cNvSpPr txBox="1"/>
          <p:nvPr/>
        </p:nvSpPr>
        <p:spPr>
          <a:xfrm>
            <a:off x="9634150" y="1186362"/>
            <a:ext cx="11574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b="0" i="0" dirty="0">
                <a:solidFill>
                  <a:schemeClr val="bg1"/>
                </a:solidFill>
                <a:effectLst/>
                <a:latin typeface="ten-oldstyle"/>
              </a:rPr>
              <a:t>82.7%</a:t>
            </a:r>
            <a:endParaRPr lang="es-MX" sz="2800" dirty="0">
              <a:solidFill>
                <a:schemeClr val="bg1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8B86F0F-E8E0-8B8D-9CEB-55115C0A5B6D}"/>
              </a:ext>
            </a:extLst>
          </p:cNvPr>
          <p:cNvSpPr txBox="1"/>
          <p:nvPr/>
        </p:nvSpPr>
        <p:spPr>
          <a:xfrm>
            <a:off x="9063680" y="2245302"/>
            <a:ext cx="16104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>
                <a:solidFill>
                  <a:schemeClr val="bg1"/>
                </a:solidFill>
                <a:latin typeface="ten-oldstyle"/>
              </a:rPr>
              <a:t>77.7 %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BB48368-73B9-65D2-B103-70B075D56573}"/>
              </a:ext>
            </a:extLst>
          </p:cNvPr>
          <p:cNvSpPr txBox="1"/>
          <p:nvPr/>
        </p:nvSpPr>
        <p:spPr>
          <a:xfrm>
            <a:off x="7461424" y="362122"/>
            <a:ext cx="4242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404040"/>
                </a:solidFill>
                <a:latin typeface="ten-oldstyle"/>
              </a:rPr>
              <a:t>P</a:t>
            </a:r>
            <a:r>
              <a:rPr lang="es-MX" sz="1800" b="1" i="0" dirty="0">
                <a:solidFill>
                  <a:srgbClr val="404040"/>
                </a:solidFill>
                <a:effectLst/>
                <a:latin typeface="ten-oldstyle"/>
              </a:rPr>
              <a:t>orcentaje de fieles de la iglesia católica </a:t>
            </a:r>
            <a:endParaRPr lang="es-MX" b="1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7DB3D11-CAC0-3B03-F685-9AB447C7AC9B}"/>
              </a:ext>
            </a:extLst>
          </p:cNvPr>
          <p:cNvSpPr/>
          <p:nvPr/>
        </p:nvSpPr>
        <p:spPr>
          <a:xfrm>
            <a:off x="7504671" y="4294752"/>
            <a:ext cx="1157417" cy="7578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D8966B5A-BCD9-12D1-AD75-7AF162E07368}"/>
              </a:ext>
            </a:extLst>
          </p:cNvPr>
          <p:cNvSpPr/>
          <p:nvPr/>
        </p:nvSpPr>
        <p:spPr>
          <a:xfrm>
            <a:off x="7504671" y="5375968"/>
            <a:ext cx="2741140" cy="7578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5E982D54-5961-3AFC-D25D-DC9E39E37E00}"/>
              </a:ext>
            </a:extLst>
          </p:cNvPr>
          <p:cNvSpPr txBox="1"/>
          <p:nvPr/>
        </p:nvSpPr>
        <p:spPr>
          <a:xfrm flipH="1">
            <a:off x="6783861" y="4465986"/>
            <a:ext cx="7002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0" i="0" dirty="0">
                <a:solidFill>
                  <a:srgbClr val="404040"/>
                </a:solidFill>
                <a:effectLst/>
                <a:latin typeface="ten-oldstyle"/>
              </a:rPr>
              <a:t>2010 </a:t>
            </a:r>
            <a:endParaRPr lang="es-MX" dirty="0"/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7CE8BFF2-5B5C-11EA-74FA-981569A15990}"/>
              </a:ext>
            </a:extLst>
          </p:cNvPr>
          <p:cNvCxnSpPr>
            <a:cxnSpLocks/>
          </p:cNvCxnSpPr>
          <p:nvPr/>
        </p:nvCxnSpPr>
        <p:spPr>
          <a:xfrm>
            <a:off x="7504671" y="4074505"/>
            <a:ext cx="0" cy="25659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99BD6620-5A78-3A93-937C-62ACECD06391}"/>
              </a:ext>
            </a:extLst>
          </p:cNvPr>
          <p:cNvCxnSpPr>
            <a:cxnSpLocks/>
          </p:cNvCxnSpPr>
          <p:nvPr/>
        </p:nvCxnSpPr>
        <p:spPr>
          <a:xfrm flipH="1">
            <a:off x="7133969" y="6515721"/>
            <a:ext cx="424248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id="{DF542036-8CA6-1BBC-40F5-A2138201EAFD}"/>
              </a:ext>
            </a:extLst>
          </p:cNvPr>
          <p:cNvSpPr txBox="1"/>
          <p:nvPr/>
        </p:nvSpPr>
        <p:spPr>
          <a:xfrm flipH="1">
            <a:off x="6724134" y="5533725"/>
            <a:ext cx="7002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0" i="0" dirty="0">
                <a:solidFill>
                  <a:srgbClr val="404040"/>
                </a:solidFill>
                <a:effectLst/>
                <a:latin typeface="ten-oldstyle"/>
              </a:rPr>
              <a:t>2020 </a:t>
            </a:r>
            <a:endParaRPr lang="es-MX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1C0A6BE3-0418-65C2-FA73-458427F16429}"/>
              </a:ext>
            </a:extLst>
          </p:cNvPr>
          <p:cNvSpPr txBox="1"/>
          <p:nvPr/>
        </p:nvSpPr>
        <p:spPr>
          <a:xfrm>
            <a:off x="7717824" y="4381649"/>
            <a:ext cx="11574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b="0" i="0" dirty="0">
                <a:solidFill>
                  <a:schemeClr val="bg1"/>
                </a:solidFill>
                <a:effectLst/>
                <a:latin typeface="ten-oldstyle"/>
              </a:rPr>
              <a:t>7.5%</a:t>
            </a:r>
            <a:endParaRPr lang="es-MX" sz="2800" dirty="0">
              <a:solidFill>
                <a:schemeClr val="bg1"/>
              </a:solidFill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49E46511-56B1-134A-D51C-74D3A9C4F548}"/>
              </a:ext>
            </a:extLst>
          </p:cNvPr>
          <p:cNvSpPr txBox="1"/>
          <p:nvPr/>
        </p:nvSpPr>
        <p:spPr>
          <a:xfrm>
            <a:off x="9006016" y="5456780"/>
            <a:ext cx="16104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>
                <a:solidFill>
                  <a:schemeClr val="bg1"/>
                </a:solidFill>
                <a:latin typeface="ten-oldstyle"/>
              </a:rPr>
              <a:t>11.2 %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FD6BA6E-D170-D89D-B839-79B39608AB9C}"/>
              </a:ext>
            </a:extLst>
          </p:cNvPr>
          <p:cNvSpPr txBox="1"/>
          <p:nvPr/>
        </p:nvSpPr>
        <p:spPr>
          <a:xfrm>
            <a:off x="7690021" y="3560573"/>
            <a:ext cx="42424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rgbClr val="404040"/>
                </a:solidFill>
                <a:latin typeface="ten-oldstyle"/>
              </a:rPr>
              <a:t>P</a:t>
            </a:r>
            <a:r>
              <a:rPr lang="es-MX" sz="1800" b="1" i="0" dirty="0">
                <a:solidFill>
                  <a:srgbClr val="404040"/>
                </a:solidFill>
                <a:effectLst/>
                <a:latin typeface="ten-oldstyle"/>
              </a:rPr>
              <a:t>orcentaje de fieles de las iglesias protestantes y evangélicas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891768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960C18E-FB3C-82D2-4FE4-222CDDC12912}"/>
              </a:ext>
            </a:extLst>
          </p:cNvPr>
          <p:cNvSpPr txBox="1"/>
          <p:nvPr/>
        </p:nvSpPr>
        <p:spPr>
          <a:xfrm>
            <a:off x="488090" y="339807"/>
            <a:ext cx="92572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Grupos religiosos en México</a:t>
            </a:r>
            <a:endParaRPr kumimoji="0" lang="es-MX" altLang="es-MX" sz="1400" b="1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Gráfica 1">
            <a:extLst>
              <a:ext uri="{FF2B5EF4-FFF2-40B4-BE49-F238E27FC236}">
                <a16:creationId xmlns:a16="http://schemas.microsoft.com/office/drawing/2014/main" id="{B8DB39BF-CF9D-C044-80F8-2A3D190FA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91" y="1254869"/>
            <a:ext cx="11062487" cy="526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255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ráfica 4">
            <a:extLst>
              <a:ext uri="{FF2B5EF4-FFF2-40B4-BE49-F238E27FC236}">
                <a16:creationId xmlns:a16="http://schemas.microsoft.com/office/drawing/2014/main" id="{F774EBC0-7677-733F-79AC-138E446D7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" y="772988"/>
            <a:ext cx="11447656" cy="544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931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áfica 5">
            <a:extLst>
              <a:ext uri="{FF2B5EF4-FFF2-40B4-BE49-F238E27FC236}">
                <a16:creationId xmlns:a16="http://schemas.microsoft.com/office/drawing/2014/main" id="{04CBAAC0-9132-32FA-03C6-CF6A562C5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77" y="706927"/>
            <a:ext cx="11442540" cy="544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831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307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90" name="Freeform: Shape 308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92" name="Rectangle 308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3" name="Rectangle 308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7" name="Freeform: Shape 308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89" name="Isosceles Triangle 308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Gráfica 7">
            <a:extLst>
              <a:ext uri="{FF2B5EF4-FFF2-40B4-BE49-F238E27FC236}">
                <a16:creationId xmlns:a16="http://schemas.microsoft.com/office/drawing/2014/main" id="{25978064-4FE8-4E90-B634-8DB782049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834456"/>
            <a:ext cx="10905066" cy="51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1" name="Isosceles Triangle 309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067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307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90" name="Freeform: Shape 308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92" name="Rectangle 308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3" name="Rectangle 308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7" name="Freeform: Shape 308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89" name="Isosceles Triangle 308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1" name="Isosceles Triangle 309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Gráfica 8">
            <a:extLst>
              <a:ext uri="{FF2B5EF4-FFF2-40B4-BE49-F238E27FC236}">
                <a16:creationId xmlns:a16="http://schemas.microsoft.com/office/drawing/2014/main" id="{365E3979-361F-6803-0BA3-1F5E1335E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8638"/>
            <a:ext cx="11887200" cy="565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633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Que todos sean uno: como tú, Padre, estás en mí y yo en ti, que también  ellos sean uno en nosotros» | La Banda Diario">
            <a:extLst>
              <a:ext uri="{FF2B5EF4-FFF2-40B4-BE49-F238E27FC236}">
                <a16:creationId xmlns:a16="http://schemas.microsoft.com/office/drawing/2014/main" id="{D7477E05-6689-07C6-7AFF-768366E827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5" r="-1" b="15485"/>
          <a:stretch/>
        </p:blipFill>
        <p:spPr bwMode="auto">
          <a:xfrm>
            <a:off x="1187548" y="884360"/>
            <a:ext cx="4826074" cy="4826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BF77525B-32D5-1842-7667-F1698175B488}"/>
              </a:ext>
            </a:extLst>
          </p:cNvPr>
          <p:cNvGrpSpPr/>
          <p:nvPr/>
        </p:nvGrpSpPr>
        <p:grpSpPr>
          <a:xfrm>
            <a:off x="6523994" y="324591"/>
            <a:ext cx="5294716" cy="4460184"/>
            <a:chOff x="1755502" y="2494470"/>
            <a:chExt cx="2100032" cy="1769033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7A497AD0-8EC0-F5CB-AA6C-91CCD52A43A4}"/>
                </a:ext>
              </a:extLst>
            </p:cNvPr>
            <p:cNvSpPr txBox="1"/>
            <p:nvPr/>
          </p:nvSpPr>
          <p:spPr>
            <a:xfrm>
              <a:off x="1755502" y="3299942"/>
              <a:ext cx="2100032" cy="9635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s-MX" altLang="ko-KR" sz="3600" kern="100" dirty="0">
                  <a:latin typeface="Montserrat" panose="00000500000000000000" pitchFamily="2" charset="0"/>
                  <a:cs typeface="Times New Roman" panose="02020603050405020304" pitchFamily="18" charset="0"/>
                </a:rPr>
                <a:t>Caminar Juntos. </a:t>
              </a:r>
              <a:r>
                <a:rPr lang="es-MX" sz="3600" b="1" kern="100" dirty="0">
                  <a:solidFill>
                    <a:schemeClr val="accent6">
                      <a:lumMod val="75000"/>
                    </a:schemeClr>
                  </a:solidFill>
                  <a:latin typeface="Montserrat" panose="00000500000000000000" pitchFamily="2" charset="0"/>
                  <a:cs typeface="Times New Roman" panose="02020603050405020304" pitchFamily="18" charset="0"/>
                </a:rPr>
                <a:t>Construyendo parroquias con actitud de salida</a:t>
              </a:r>
              <a:endParaRPr lang="es-MX" altLang="ko-KR" sz="3600" b="1" kern="100" dirty="0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30">
              <a:extLst>
                <a:ext uri="{FF2B5EF4-FFF2-40B4-BE49-F238E27FC236}">
                  <a16:creationId xmlns:a16="http://schemas.microsoft.com/office/drawing/2014/main" id="{ACAF2755-9E42-1814-F280-BD97BA845EB8}"/>
                </a:ext>
              </a:extLst>
            </p:cNvPr>
            <p:cNvSpPr txBox="1"/>
            <p:nvPr/>
          </p:nvSpPr>
          <p:spPr>
            <a:xfrm>
              <a:off x="2184935" y="2587932"/>
              <a:ext cx="1123855" cy="344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304288">
                <a:spcAft>
                  <a:spcPts val="600"/>
                </a:spcAft>
              </a:pPr>
              <a:r>
                <a:rPr lang="es-MX" altLang="ko-KR" sz="5040" b="1" dirty="0">
                  <a:solidFill>
                    <a:srgbClr val="0330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s-MX" altLang="ko-KR" sz="2000" b="1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86CF48BC-5D97-5DFF-85F2-647A40E59E20}"/>
                </a:ext>
              </a:extLst>
            </p:cNvPr>
            <p:cNvSpPr/>
            <p:nvPr/>
          </p:nvSpPr>
          <p:spPr>
            <a:xfrm>
              <a:off x="2464145" y="2494470"/>
              <a:ext cx="576064" cy="576064"/>
            </a:xfrm>
            <a:prstGeom prst="ellipse">
              <a:avLst/>
            </a:prstGeom>
            <a:noFill/>
            <a:ln>
              <a:solidFill>
                <a:srgbClr val="1BA3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20" name="직선 연결선 250">
              <a:extLst>
                <a:ext uri="{FF2B5EF4-FFF2-40B4-BE49-F238E27FC236}">
                  <a16:creationId xmlns:a16="http://schemas.microsoft.com/office/drawing/2014/main" id="{F166365A-1F49-88AB-ED59-CD5432B8F0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55996" y="3070536"/>
              <a:ext cx="0" cy="174550"/>
            </a:xfrm>
            <a:prstGeom prst="line">
              <a:avLst/>
            </a:prstGeom>
            <a:noFill/>
            <a:ln w="12700" cap="flat" cmpd="sng" algn="ctr">
              <a:solidFill>
                <a:srgbClr val="033A6A"/>
              </a:solidFill>
              <a:prstDash val="dash"/>
              <a:miter lim="800000"/>
              <a:headEnd type="oval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738542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D148CD-9CCB-464E-A0BF-1CBDE58C6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6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El papa Francisco dirige la misa de Domingo de Pascua - 09.04.2023, Sputnik  Mundo">
            <a:extLst>
              <a:ext uri="{FF2B5EF4-FFF2-40B4-BE49-F238E27FC236}">
                <a16:creationId xmlns:a16="http://schemas.microsoft.com/office/drawing/2014/main" id="{B0E83651-51F1-32BB-1391-794D4B9264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0" r="6181"/>
          <a:stretch/>
        </p:blipFill>
        <p:spPr bwMode="auto">
          <a:xfrm>
            <a:off x="-1" y="-2"/>
            <a:ext cx="5410198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068" name="Rectangle 2067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16074C1-FA7B-C0DA-70B4-6F0184B41056}"/>
              </a:ext>
            </a:extLst>
          </p:cNvPr>
          <p:cNvSpPr txBox="1"/>
          <p:nvPr/>
        </p:nvSpPr>
        <p:spPr>
          <a:xfrm>
            <a:off x="5770034" y="206063"/>
            <a:ext cx="5988675" cy="1559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600" dirty="0">
                <a:solidFill>
                  <a:srgbClr val="4A8862"/>
                </a:solidFill>
                <a:latin typeface="Calibri" panose="020F0502020204030204" pitchFamily="34" charset="0"/>
              </a:rPr>
              <a:t>La parroquia vista por el Papa Francisco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0A19A37-E454-6244-E6BE-4D12721F1FFB}"/>
              </a:ext>
            </a:extLst>
          </p:cNvPr>
          <p:cNvSpPr txBox="1"/>
          <p:nvPr/>
        </p:nvSpPr>
        <p:spPr>
          <a:xfrm>
            <a:off x="5673444" y="1765364"/>
            <a:ext cx="6421964" cy="4471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s-MX" sz="1400" b="0" i="0" u="none" strike="noStrike" baseline="0" dirty="0">
                <a:latin typeface="Montserrat" panose="00000500000000000000" pitchFamily="2" charset="0"/>
              </a:rPr>
              <a:t>El Papa Francisco, desde su invitación a la reconversión pastoral animándonos a poner todas las estructuras en clave misionera, en </a:t>
            </a:r>
            <a:r>
              <a:rPr lang="es-MX" sz="1400" b="1" i="0" u="none" strike="noStrike" baseline="0" dirty="0">
                <a:latin typeface="Montserrat" panose="00000500000000000000" pitchFamily="2" charset="0"/>
              </a:rPr>
              <a:t>EG* </a:t>
            </a:r>
            <a:r>
              <a:rPr lang="es-MX" sz="1400" b="0" i="0" u="none" strike="noStrike" baseline="0" dirty="0">
                <a:latin typeface="Montserrat" panose="00000500000000000000" pitchFamily="2" charset="0"/>
              </a:rPr>
              <a:t>nos recuerda que </a:t>
            </a:r>
            <a:r>
              <a:rPr lang="es-MX" sz="1400" b="1" i="0" u="none" strike="noStrike" baseline="0" dirty="0">
                <a:latin typeface="Montserrat" panose="00000500000000000000" pitchFamily="2" charset="0"/>
              </a:rPr>
              <a:t>la parroquia</a:t>
            </a:r>
            <a:r>
              <a:rPr lang="es-MX" sz="1400" b="0" i="0" u="none" strike="noStrike" baseline="0" dirty="0">
                <a:latin typeface="Montserrat" panose="00000500000000000000" pitchFamily="2" charset="0"/>
              </a:rPr>
              <a:t>: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s-MX" sz="1400" b="0" i="0" u="none" strike="noStrike" baseline="0" dirty="0">
                <a:latin typeface="Montserrat" panose="00000500000000000000" pitchFamily="2" charset="0"/>
              </a:rPr>
              <a:t>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400" b="1" i="1" dirty="0">
                <a:solidFill>
                  <a:srgbClr val="00B050"/>
                </a:solidFill>
                <a:latin typeface="Montserrat" panose="00000500000000000000" pitchFamily="2" charset="0"/>
              </a:rPr>
              <a:t>No es una estructura caduca</a:t>
            </a:r>
            <a:r>
              <a:rPr lang="es-MX" sz="1400" b="0" i="0" u="none" strike="noStrike" baseline="0" dirty="0">
                <a:latin typeface="Montserrat" panose="00000500000000000000" pitchFamily="2" charset="0"/>
              </a:rPr>
              <a:t>. Sigue siendo “la expresión más visible de la comunión eclesial. La misma Iglesia que vive entre las casas de sus hijos y de sus hijas”.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MX" sz="1400" b="0" i="0" u="none" strike="noStrike" baseline="0" dirty="0">
              <a:latin typeface="Montserrat" panose="00000500000000000000" pitchFamily="2" charset="0"/>
            </a:endParaRP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400" b="1" i="1" dirty="0">
                <a:solidFill>
                  <a:srgbClr val="00B050"/>
                </a:solidFill>
                <a:latin typeface="Montserrat" panose="00000500000000000000" pitchFamily="2" charset="0"/>
              </a:rPr>
              <a:t>Está en contacto con la vida del pueblo</a:t>
            </a:r>
            <a:r>
              <a:rPr lang="es-MX" sz="1400" b="0" i="0" u="none" strike="noStrike" baseline="0" dirty="0">
                <a:latin typeface="Montserrat" panose="00000500000000000000" pitchFamily="2" charset="0"/>
              </a:rPr>
              <a:t>. “Viviendo y obrando profundamente injertada en la sociedad humana e íntimamente solidaria con sus aspiraciones y dramas”. 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MX" sz="1400" b="0" i="0" u="none" strike="noStrike" baseline="0" dirty="0">
              <a:latin typeface="Montserrat" panose="00000500000000000000" pitchFamily="2" charset="0"/>
            </a:endParaRP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400" b="1" i="1" dirty="0">
                <a:solidFill>
                  <a:srgbClr val="00B050"/>
                </a:solidFill>
                <a:latin typeface="Montserrat" panose="00000500000000000000" pitchFamily="2" charset="0"/>
              </a:rPr>
              <a:t>Es comunidad de comunidades</a:t>
            </a:r>
            <a:r>
              <a:rPr lang="es-MX" sz="1400" i="1" dirty="0">
                <a:solidFill>
                  <a:srgbClr val="00B050"/>
                </a:solidFill>
                <a:latin typeface="Montserrat" panose="00000500000000000000" pitchFamily="2" charset="0"/>
              </a:rPr>
              <a:t>.</a:t>
            </a:r>
            <a:r>
              <a:rPr lang="es-MX" sz="1400" i="1" dirty="0">
                <a:latin typeface="Montserrat" panose="00000500000000000000" pitchFamily="2" charset="0"/>
              </a:rPr>
              <a:t> </a:t>
            </a:r>
            <a:r>
              <a:rPr lang="es-MX" sz="1400" b="0" i="0" u="none" strike="noStrike" baseline="0" dirty="0">
                <a:latin typeface="Montserrat" panose="00000500000000000000" pitchFamily="2" charset="0"/>
              </a:rPr>
              <a:t>La parroquia ofrece un ejemplo luminoso de apostolado comunitario, fundiendo en la unidad todas las diferencias humanas que allí se dan, insertándolas en la universalidad de la Iglesia.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MX" sz="1400" b="0" i="0" u="none" strike="noStrike" baseline="0" dirty="0">
              <a:latin typeface="Montserrat" panose="00000500000000000000" pitchFamily="2" charset="0"/>
            </a:endParaRP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400" b="1" i="1" dirty="0">
                <a:solidFill>
                  <a:srgbClr val="00B050"/>
                </a:solidFill>
                <a:latin typeface="Montserrat" panose="00000500000000000000" pitchFamily="2" charset="0"/>
              </a:rPr>
              <a:t>Debe estar en continua revisión y renovación</a:t>
            </a:r>
            <a:r>
              <a:rPr lang="es-MX" sz="1400" b="0" i="0" u="none" strike="noStrike" baseline="0" dirty="0">
                <a:latin typeface="Montserrat" panose="00000500000000000000" pitchFamily="2" charset="0"/>
              </a:rPr>
              <a:t>, que es la dinámica propia de la fe.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MX" sz="1400" b="0" i="0" u="none" strike="noStrike" baseline="0" dirty="0">
              <a:latin typeface="Montserrat" panose="00000500000000000000" pitchFamily="2" charset="0"/>
            </a:endParaRP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400" b="1" i="1" dirty="0">
                <a:solidFill>
                  <a:srgbClr val="00B050"/>
                </a:solidFill>
                <a:latin typeface="Montserrat" panose="00000500000000000000" pitchFamily="2" charset="0"/>
              </a:rPr>
              <a:t>Y ha de orientarse completamente a la misión</a:t>
            </a:r>
            <a:r>
              <a:rPr lang="es-MX" sz="1400" b="0" i="0" u="none" strike="noStrike" baseline="0" dirty="0">
                <a:latin typeface="Montserrat" panose="00000500000000000000" pitchFamily="2" charset="0"/>
              </a:rPr>
              <a:t>, dispuesta a anunciar la salvación en Cristo a través de todas sus acciones.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99E0C0F-7BCC-C323-D794-6D141AFFA434}"/>
              </a:ext>
            </a:extLst>
          </p:cNvPr>
          <p:cNvSpPr txBox="1"/>
          <p:nvPr/>
        </p:nvSpPr>
        <p:spPr>
          <a:xfrm>
            <a:off x="5579773" y="6301454"/>
            <a:ext cx="626557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*Exhortación Apostólica </a:t>
            </a:r>
            <a:r>
              <a:rPr lang="es-MX" sz="10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Evangelii</a:t>
            </a:r>
            <a:r>
              <a:rPr lang="es-MX" sz="1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MX" sz="10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Gaudium</a:t>
            </a:r>
            <a:r>
              <a:rPr lang="es-MX" sz="1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Papa Francisco </a:t>
            </a:r>
            <a:endParaRPr lang="es-MX" sz="1000" dirty="0"/>
          </a:p>
        </p:txBody>
      </p:sp>
    </p:spTree>
    <p:extLst>
      <p:ext uri="{BB962C8B-B14F-4D97-AF65-F5344CB8AC3E}">
        <p14:creationId xmlns:p14="http://schemas.microsoft.com/office/powerpoint/2010/main" val="417008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1039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47" name="Rectangle 1043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A986D60-6125-6F2C-E24A-BF574AF5410C}"/>
              </a:ext>
            </a:extLst>
          </p:cNvPr>
          <p:cNvSpPr txBox="1"/>
          <p:nvPr/>
        </p:nvSpPr>
        <p:spPr>
          <a:xfrm>
            <a:off x="954582" y="296651"/>
            <a:ext cx="10168128" cy="117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600" dirty="0">
                <a:solidFill>
                  <a:srgbClr val="4A8862"/>
                </a:solidFill>
                <a:latin typeface="Calibri" panose="020F0502020204030204" pitchFamily="34" charset="0"/>
              </a:rPr>
              <a:t>La necesidad de caminar juntos </a:t>
            </a:r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Se cumplen 15 años de la beatificación de 13 mártires mexicanos">
            <a:extLst>
              <a:ext uri="{FF2B5EF4-FFF2-40B4-BE49-F238E27FC236}">
                <a16:creationId xmlns:a16="http://schemas.microsoft.com/office/drawing/2014/main" id="{130D3FE4-D73A-BA7F-0FB8-3B9EB8414D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" b="6364"/>
          <a:stretch/>
        </p:blipFill>
        <p:spPr bwMode="auto">
          <a:xfrm>
            <a:off x="418907" y="2581055"/>
            <a:ext cx="4536282" cy="278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9803D48-D25D-0EDB-B2DB-0EC1017F2E5E}"/>
              </a:ext>
            </a:extLst>
          </p:cNvPr>
          <p:cNvSpPr txBox="1"/>
          <p:nvPr/>
        </p:nvSpPr>
        <p:spPr>
          <a:xfrm>
            <a:off x="5299656" y="2118639"/>
            <a:ext cx="6376932" cy="48746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s-MX" sz="1600" b="0" i="0" u="none" strike="noStrike" baseline="0" dirty="0">
                <a:latin typeface="Montserrat" panose="00000500000000000000" pitchFamily="2" charset="0"/>
              </a:rPr>
              <a:t>No tengamos miedo a generar lazos asociativos al servicio de la misión apostólica de la Iglesia, por lo tanto, t</a:t>
            </a:r>
            <a:r>
              <a:rPr lang="es-MX" sz="1600" dirty="0">
                <a:latin typeface="Montserrat" panose="00000500000000000000" pitchFamily="2" charset="0"/>
              </a:rPr>
              <a:t>enemos la </a:t>
            </a:r>
            <a:r>
              <a:rPr lang="es-MX" sz="1600" b="0" i="0" u="none" strike="noStrike" baseline="0" dirty="0">
                <a:latin typeface="Montserrat" panose="00000500000000000000" pitchFamily="2" charset="0"/>
              </a:rPr>
              <a:t>necesidad de ofrecer a los laicos habituales de las parroquias una articulación diocesana del laicado que: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0" i="0" u="none" strike="noStrike" baseline="0" dirty="0">
              <a:latin typeface="Montserrat" panose="00000500000000000000" pitchFamily="2" charset="0"/>
            </a:endParaRPr>
          </a:p>
          <a:p>
            <a:pPr marL="180975" algn="just"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rgbClr val="00B050"/>
                </a:solidFill>
                <a:latin typeface="Montserrat" panose="00000500000000000000" pitchFamily="2" charset="0"/>
              </a:rPr>
              <a:t>+</a:t>
            </a:r>
            <a:r>
              <a:rPr lang="en-US" sz="1600" dirty="0">
                <a:latin typeface="Montserrat" panose="00000500000000000000" pitchFamily="2" charset="0"/>
              </a:rPr>
              <a:t> </a:t>
            </a:r>
            <a:r>
              <a:rPr lang="es-MX" sz="1600" dirty="0">
                <a:latin typeface="Montserrat" panose="00000500000000000000" pitchFamily="2" charset="0"/>
              </a:rPr>
              <a:t>Garantice la continuidad de los procesos de fe. </a:t>
            </a:r>
          </a:p>
          <a:p>
            <a:pPr marL="180975" algn="just">
              <a:lnSpc>
                <a:spcPct val="90000"/>
              </a:lnSpc>
              <a:spcAft>
                <a:spcPts val="600"/>
              </a:spcAft>
            </a:pPr>
            <a:r>
              <a:rPr lang="es-MX" sz="1600" b="1" dirty="0">
                <a:solidFill>
                  <a:srgbClr val="00B050"/>
                </a:solidFill>
                <a:latin typeface="Montserrat" panose="00000500000000000000" pitchFamily="2" charset="0"/>
              </a:rPr>
              <a:t>+</a:t>
            </a:r>
            <a:r>
              <a:rPr lang="es-MX" sz="1600" dirty="0">
                <a:latin typeface="Montserrat" panose="00000500000000000000" pitchFamily="2" charset="0"/>
              </a:rPr>
              <a:t> Nos permita superar los personalismos. </a:t>
            </a:r>
          </a:p>
          <a:p>
            <a:pPr marL="180975" algn="just">
              <a:lnSpc>
                <a:spcPct val="90000"/>
              </a:lnSpc>
              <a:spcAft>
                <a:spcPts val="600"/>
              </a:spcAft>
            </a:pPr>
            <a:r>
              <a:rPr lang="es-MX" sz="1600" b="1" dirty="0">
                <a:solidFill>
                  <a:srgbClr val="00B050"/>
                </a:solidFill>
                <a:latin typeface="Montserrat" panose="00000500000000000000" pitchFamily="2" charset="0"/>
              </a:rPr>
              <a:t>+</a:t>
            </a:r>
            <a:r>
              <a:rPr lang="es-MX" sz="1600" dirty="0">
                <a:latin typeface="Montserrat" panose="00000500000000000000" pitchFamily="2" charset="0"/>
              </a:rPr>
              <a:t> Respalde a las pequeñas realidades. </a:t>
            </a:r>
          </a:p>
          <a:p>
            <a:pPr marL="180975" algn="just">
              <a:lnSpc>
                <a:spcPct val="90000"/>
              </a:lnSpc>
              <a:spcAft>
                <a:spcPts val="600"/>
              </a:spcAft>
            </a:pPr>
            <a:r>
              <a:rPr lang="es-MX" sz="1600" b="1" dirty="0">
                <a:solidFill>
                  <a:srgbClr val="00B050"/>
                </a:solidFill>
                <a:latin typeface="Montserrat" panose="00000500000000000000" pitchFamily="2" charset="0"/>
              </a:rPr>
              <a:t>+</a:t>
            </a:r>
            <a:r>
              <a:rPr lang="es-MX" sz="1600" dirty="0">
                <a:latin typeface="Montserrat" panose="00000500000000000000" pitchFamily="2" charset="0"/>
              </a:rPr>
              <a:t> Posibilite el trabajo de unidades pastorales. </a:t>
            </a:r>
          </a:p>
          <a:p>
            <a:pPr marL="180975" algn="just">
              <a:lnSpc>
                <a:spcPct val="90000"/>
              </a:lnSpc>
              <a:spcAft>
                <a:spcPts val="600"/>
              </a:spcAft>
            </a:pPr>
            <a:r>
              <a:rPr lang="es-MX" sz="1600" b="1" dirty="0">
                <a:solidFill>
                  <a:srgbClr val="00B050"/>
                </a:solidFill>
                <a:latin typeface="Montserrat" panose="00000500000000000000" pitchFamily="2" charset="0"/>
              </a:rPr>
              <a:t>+</a:t>
            </a:r>
            <a:r>
              <a:rPr lang="es-MX" sz="1600" dirty="0">
                <a:latin typeface="Montserrat" panose="00000500000000000000" pitchFamily="2" charset="0"/>
              </a:rPr>
              <a:t> Favorezca el discernimiento comunitario. </a:t>
            </a:r>
          </a:p>
          <a:p>
            <a:pPr marL="180975" algn="just">
              <a:lnSpc>
                <a:spcPct val="90000"/>
              </a:lnSpc>
              <a:spcAft>
                <a:spcPts val="600"/>
              </a:spcAft>
            </a:pPr>
            <a:r>
              <a:rPr lang="es-MX" sz="1600" b="1" dirty="0">
                <a:solidFill>
                  <a:srgbClr val="00B050"/>
                </a:solidFill>
                <a:latin typeface="Montserrat" panose="00000500000000000000" pitchFamily="2" charset="0"/>
              </a:rPr>
              <a:t>+ </a:t>
            </a:r>
            <a:r>
              <a:rPr lang="es-MX" sz="1600" dirty="0">
                <a:latin typeface="Montserrat" panose="00000500000000000000" pitchFamily="2" charset="0"/>
              </a:rPr>
              <a:t>Permita realizar acciones misioneras conjuntas.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MX" sz="1600" dirty="0">
              <a:latin typeface="Montserrat" panose="00000500000000000000" pitchFamily="2" charset="0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s-MX" sz="1600" b="0" i="0" u="none" strike="noStrike" baseline="0" dirty="0">
                <a:latin typeface="Montserrat" panose="00000500000000000000" pitchFamily="2" charset="0"/>
              </a:rPr>
              <a:t>El mismo Cristo quien camina junto a nosotros, </a:t>
            </a:r>
            <a:r>
              <a:rPr lang="es-MX" sz="1600" b="0" i="1" u="none" strike="noStrike" baseline="0" dirty="0">
                <a:latin typeface="Montserrat" panose="00000500000000000000" pitchFamily="2" charset="0"/>
              </a:rPr>
              <a:t>"Pues donde estén dos o tres congregados en mi nombre, allí estoy yo en medio de ellos" </a:t>
            </a:r>
            <a:r>
              <a:rPr lang="es-MX" sz="1600" b="0" i="0" u="none" strike="noStrike" baseline="0" dirty="0">
                <a:latin typeface="Montserrat" panose="00000500000000000000" pitchFamily="2" charset="0"/>
              </a:rPr>
              <a:t>(Mt., 18,20);</a:t>
            </a:r>
            <a:r>
              <a:rPr lang="es-MX" sz="1600" dirty="0">
                <a:latin typeface="Montserrat" panose="00000500000000000000" pitchFamily="2" charset="0"/>
              </a:rPr>
              <a:t> </a:t>
            </a:r>
            <a:r>
              <a:rPr lang="es-MX" sz="1600" b="0" i="0" u="none" strike="noStrike" baseline="0" dirty="0">
                <a:latin typeface="Montserrat" panose="00000500000000000000" pitchFamily="2" charset="0"/>
              </a:rPr>
              <a:t>visibilizando un testimonio de comunión fraterna y eclesial que se vuelva atractivo y resplandeciente para todos. </a:t>
            </a:r>
            <a:endParaRPr lang="es-MX" sz="1600" dirty="0">
              <a:latin typeface="Montserrat" panose="00000500000000000000" pitchFamily="2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0" i="0" u="none" strike="noStrike" baseline="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51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0F7F1-B3CF-BD29-30FD-467F2AF6B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Que todos sean uno: como tú, Padre, estás en mí y yo en ti, que también  ellos sean uno en nosotros» | La Banda Diario">
            <a:extLst>
              <a:ext uri="{FF2B5EF4-FFF2-40B4-BE49-F238E27FC236}">
                <a16:creationId xmlns:a16="http://schemas.microsoft.com/office/drawing/2014/main" id="{9ABB1687-F631-FEFF-18FF-1DB78E7152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5" r="-1" b="15485"/>
          <a:stretch/>
        </p:blipFill>
        <p:spPr bwMode="auto">
          <a:xfrm>
            <a:off x="1187548" y="884360"/>
            <a:ext cx="4826074" cy="4826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643992FC-47FC-5157-49CD-BA433776933B}"/>
              </a:ext>
            </a:extLst>
          </p:cNvPr>
          <p:cNvGrpSpPr/>
          <p:nvPr/>
        </p:nvGrpSpPr>
        <p:grpSpPr>
          <a:xfrm>
            <a:off x="6519642" y="324592"/>
            <a:ext cx="5294716" cy="2943972"/>
            <a:chOff x="1753776" y="2494470"/>
            <a:chExt cx="2100032" cy="1167661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B77D13ED-8115-3BD5-8D73-36A6155418B8}"/>
                </a:ext>
              </a:extLst>
            </p:cNvPr>
            <p:cNvSpPr txBox="1"/>
            <p:nvPr/>
          </p:nvSpPr>
          <p:spPr>
            <a:xfrm>
              <a:off x="1753776" y="3403922"/>
              <a:ext cx="2100032" cy="2582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s-MX" sz="3600" kern="100" dirty="0">
                  <a:latin typeface="Montserrat" panose="00000500000000000000" pitchFamily="2" charset="0"/>
                  <a:cs typeface="Times New Roman" panose="02020603050405020304" pitchFamily="18" charset="0"/>
                </a:rPr>
                <a:t>Retos de las UCM. </a:t>
              </a:r>
            </a:p>
          </p:txBody>
        </p:sp>
        <p:sp>
          <p:nvSpPr>
            <p:cNvPr id="18" name="TextBox 30">
              <a:extLst>
                <a:ext uri="{FF2B5EF4-FFF2-40B4-BE49-F238E27FC236}">
                  <a16:creationId xmlns:a16="http://schemas.microsoft.com/office/drawing/2014/main" id="{86B9433E-2712-CFA4-2795-06259B8E0107}"/>
                </a:ext>
              </a:extLst>
            </p:cNvPr>
            <p:cNvSpPr txBox="1"/>
            <p:nvPr/>
          </p:nvSpPr>
          <p:spPr>
            <a:xfrm>
              <a:off x="2184935" y="2587932"/>
              <a:ext cx="1123855" cy="344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304288">
                <a:spcAft>
                  <a:spcPts val="600"/>
                </a:spcAft>
              </a:pPr>
              <a:r>
                <a:rPr lang="es-MX" altLang="ko-KR" sz="5040" b="1" dirty="0">
                  <a:solidFill>
                    <a:srgbClr val="0330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s-MX" altLang="ko-KR" sz="2000" b="1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86DE3B98-E2AE-697F-E414-65D843095A32}"/>
                </a:ext>
              </a:extLst>
            </p:cNvPr>
            <p:cNvSpPr/>
            <p:nvPr/>
          </p:nvSpPr>
          <p:spPr>
            <a:xfrm>
              <a:off x="2464145" y="2494470"/>
              <a:ext cx="576064" cy="576064"/>
            </a:xfrm>
            <a:prstGeom prst="ellipse">
              <a:avLst/>
            </a:prstGeom>
            <a:noFill/>
            <a:ln>
              <a:solidFill>
                <a:srgbClr val="1BA3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20" name="직선 연결선 250">
              <a:extLst>
                <a:ext uri="{FF2B5EF4-FFF2-40B4-BE49-F238E27FC236}">
                  <a16:creationId xmlns:a16="http://schemas.microsoft.com/office/drawing/2014/main" id="{EC046213-2A76-B8B9-C1E7-8A672BFCE3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55996" y="3070536"/>
              <a:ext cx="0" cy="174550"/>
            </a:xfrm>
            <a:prstGeom prst="line">
              <a:avLst/>
            </a:prstGeom>
            <a:noFill/>
            <a:ln w="12700" cap="flat" cmpd="sng" algn="ctr">
              <a:solidFill>
                <a:srgbClr val="033A6A"/>
              </a:solidFill>
              <a:prstDash val="dash"/>
              <a:miter lim="800000"/>
              <a:headEnd type="oval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160978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C0EF4-059F-A71F-0EB4-5BF78FE89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0">
            <a:extLst>
              <a:ext uri="{FF2B5EF4-FFF2-40B4-BE49-F238E27FC236}">
                <a16:creationId xmlns:a16="http://schemas.microsoft.com/office/drawing/2014/main" id="{6F627C83-53C3-5E9D-2550-513B6D486794}"/>
              </a:ext>
            </a:extLst>
          </p:cNvPr>
          <p:cNvSpPr txBox="1"/>
          <p:nvPr/>
        </p:nvSpPr>
        <p:spPr>
          <a:xfrm>
            <a:off x="8580975" y="3163353"/>
            <a:ext cx="1550437" cy="539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MX" sz="1400" kern="100" dirty="0">
                <a:latin typeface="Montserrat" panose="00000500000000000000" pitchFamily="2" charset="0"/>
                <a:cs typeface="Times New Roman" panose="02020603050405020304" pitchFamily="18" charset="0"/>
              </a:rPr>
              <a:t>Retos de las UCM. </a:t>
            </a:r>
            <a:endParaRPr lang="es-MX" altLang="ko-KR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30">
            <a:extLst>
              <a:ext uri="{FF2B5EF4-FFF2-40B4-BE49-F238E27FC236}">
                <a16:creationId xmlns:a16="http://schemas.microsoft.com/office/drawing/2014/main" id="{A07CAFFD-1024-E99A-397E-D206C33068E5}"/>
              </a:ext>
            </a:extLst>
          </p:cNvPr>
          <p:cNvSpPr txBox="1"/>
          <p:nvPr/>
        </p:nvSpPr>
        <p:spPr>
          <a:xfrm>
            <a:off x="8778957" y="2322285"/>
            <a:ext cx="1123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altLang="ko-KR" sz="2000" b="1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B104FEE1-4F07-0ECE-E2DB-D59CE131AB63}"/>
              </a:ext>
            </a:extLst>
          </p:cNvPr>
          <p:cNvSpPr/>
          <p:nvPr/>
        </p:nvSpPr>
        <p:spPr>
          <a:xfrm>
            <a:off x="9058167" y="2228823"/>
            <a:ext cx="576064" cy="576064"/>
          </a:xfrm>
          <a:prstGeom prst="ellipse">
            <a:avLst/>
          </a:prstGeom>
          <a:noFill/>
          <a:ln>
            <a:solidFill>
              <a:srgbClr val="1BA3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41" name="Grupo 40">
            <a:extLst>
              <a:ext uri="{FF2B5EF4-FFF2-40B4-BE49-F238E27FC236}">
                <a16:creationId xmlns:a16="http://schemas.microsoft.com/office/drawing/2014/main" id="{EF826230-598F-996F-3FCA-A5B11B1C749A}"/>
              </a:ext>
            </a:extLst>
          </p:cNvPr>
          <p:cNvGrpSpPr/>
          <p:nvPr/>
        </p:nvGrpSpPr>
        <p:grpSpPr>
          <a:xfrm>
            <a:off x="4037047" y="2428878"/>
            <a:ext cx="2100032" cy="1593364"/>
            <a:chOff x="1773380" y="2494470"/>
            <a:chExt cx="2100032" cy="1593364"/>
          </a:xfrm>
        </p:grpSpPr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F51C5277-7CC5-F9E2-AE14-D38DD7A4AF84}"/>
                </a:ext>
              </a:extLst>
            </p:cNvPr>
            <p:cNvSpPr txBox="1"/>
            <p:nvPr/>
          </p:nvSpPr>
          <p:spPr>
            <a:xfrm>
              <a:off x="1773380" y="3547686"/>
              <a:ext cx="2100032" cy="5401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07000"/>
                </a:lnSpc>
              </a:pPr>
              <a:r>
                <a:rPr lang="es-MX" sz="1400" kern="100" dirty="0">
                  <a:solidFill>
                    <a:schemeClr val="accent1">
                      <a:lumMod val="75000"/>
                    </a:schemeClr>
                  </a:solidFill>
                  <a:latin typeface="Montserrat" panose="00000500000000000000" pitchFamily="2" charset="0"/>
                  <a:cs typeface="Times New Roman" panose="02020603050405020304" pitchFamily="18" charset="0"/>
                </a:rPr>
                <a:t>Situación actual de la iglesia católica.</a:t>
              </a:r>
            </a:p>
          </p:txBody>
        </p:sp>
        <p:sp>
          <p:nvSpPr>
            <p:cNvPr id="6" name="TextBox 30">
              <a:extLst>
                <a:ext uri="{FF2B5EF4-FFF2-40B4-BE49-F238E27FC236}">
                  <a16:creationId xmlns:a16="http://schemas.microsoft.com/office/drawing/2014/main" id="{E6E811E5-FE3F-8228-FDF3-11E226BFCD28}"/>
                </a:ext>
              </a:extLst>
            </p:cNvPr>
            <p:cNvSpPr txBox="1"/>
            <p:nvPr/>
          </p:nvSpPr>
          <p:spPr>
            <a:xfrm>
              <a:off x="2184935" y="2587932"/>
              <a:ext cx="11238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altLang="ko-KR" sz="2000" b="1" dirty="0">
                  <a:solidFill>
                    <a:srgbClr val="0330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775CEBAF-FBE8-57DE-AEB0-583610593A5C}"/>
                </a:ext>
              </a:extLst>
            </p:cNvPr>
            <p:cNvSpPr/>
            <p:nvPr/>
          </p:nvSpPr>
          <p:spPr>
            <a:xfrm>
              <a:off x="2464145" y="2494470"/>
              <a:ext cx="576064" cy="576064"/>
            </a:xfrm>
            <a:prstGeom prst="ellipse">
              <a:avLst/>
            </a:prstGeom>
            <a:noFill/>
            <a:ln>
              <a:solidFill>
                <a:srgbClr val="1BA3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29" name="직선 연결선 250">
              <a:extLst>
                <a:ext uri="{FF2B5EF4-FFF2-40B4-BE49-F238E27FC236}">
                  <a16:creationId xmlns:a16="http://schemas.microsoft.com/office/drawing/2014/main" id="{BC2FCCB4-32AE-7250-D9BA-16C3641825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55996" y="3070536"/>
              <a:ext cx="0" cy="174550"/>
            </a:xfrm>
            <a:prstGeom prst="line">
              <a:avLst/>
            </a:prstGeom>
            <a:noFill/>
            <a:ln w="12700" cap="flat" cmpd="sng" algn="ctr">
              <a:solidFill>
                <a:srgbClr val="033A6A"/>
              </a:solidFill>
              <a:prstDash val="dash"/>
              <a:miter lim="800000"/>
              <a:headEnd type="oval" w="lg" len="lg"/>
            </a:ln>
            <a:effectLst/>
          </p:spPr>
        </p:cxn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E70C938B-32FA-A3B0-29C2-3FE523777B7C}"/>
              </a:ext>
            </a:extLst>
          </p:cNvPr>
          <p:cNvGrpSpPr/>
          <p:nvPr/>
        </p:nvGrpSpPr>
        <p:grpSpPr>
          <a:xfrm>
            <a:off x="6619545" y="2303575"/>
            <a:ext cx="1550437" cy="2625377"/>
            <a:chOff x="4222153" y="2494470"/>
            <a:chExt cx="1550437" cy="2625377"/>
          </a:xfrm>
        </p:grpSpPr>
        <p:sp>
          <p:nvSpPr>
            <p:cNvPr id="7" name="TextBox 30">
              <a:extLst>
                <a:ext uri="{FF2B5EF4-FFF2-40B4-BE49-F238E27FC236}">
                  <a16:creationId xmlns:a16="http://schemas.microsoft.com/office/drawing/2014/main" id="{C82BCEE3-D8EC-0C8D-1D1D-0B6E0269B719}"/>
                </a:ext>
              </a:extLst>
            </p:cNvPr>
            <p:cNvSpPr txBox="1"/>
            <p:nvPr/>
          </p:nvSpPr>
          <p:spPr>
            <a:xfrm>
              <a:off x="4222153" y="3429000"/>
              <a:ext cx="1550437" cy="1690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s-MX" altLang="ko-KR" sz="1400" kern="100" dirty="0">
                  <a:solidFill>
                    <a:schemeClr val="accent1">
                      <a:lumMod val="75000"/>
                    </a:schemeClr>
                  </a:solidFill>
                  <a:latin typeface="Montserrat" panose="00000500000000000000" pitchFamily="2" charset="0"/>
                  <a:cs typeface="Times New Roman" panose="02020603050405020304" pitchFamily="18" charset="0"/>
                </a:rPr>
                <a:t>Caminar Juntos. </a:t>
              </a:r>
              <a:r>
                <a:rPr lang="es-MX" sz="1400" kern="100" dirty="0">
                  <a:solidFill>
                    <a:schemeClr val="accent6">
                      <a:lumMod val="75000"/>
                    </a:schemeClr>
                  </a:solidFill>
                  <a:latin typeface="Montserrat" panose="00000500000000000000" pitchFamily="2" charset="0"/>
                  <a:cs typeface="Times New Roman" panose="02020603050405020304" pitchFamily="18" charset="0"/>
                </a:rPr>
                <a:t>Construyendo parroquias con actitud de salida</a:t>
              </a:r>
              <a:endParaRPr lang="es-MX" altLang="ko-KR" sz="1400" kern="100" dirty="0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0"/>
                <a:cs typeface="Times New Roman" panose="02020603050405020304" pitchFamily="18" charset="0"/>
              </a:endParaRPr>
            </a:p>
            <a:p>
              <a:pPr algn="ctr"/>
              <a:endParaRPr lang="es-MX" altLang="ko-KR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30">
              <a:extLst>
                <a:ext uri="{FF2B5EF4-FFF2-40B4-BE49-F238E27FC236}">
                  <a16:creationId xmlns:a16="http://schemas.microsoft.com/office/drawing/2014/main" id="{81E986AC-EDF3-2CB1-CC1F-077304444E6E}"/>
                </a:ext>
              </a:extLst>
            </p:cNvPr>
            <p:cNvSpPr txBox="1"/>
            <p:nvPr/>
          </p:nvSpPr>
          <p:spPr>
            <a:xfrm>
              <a:off x="4432835" y="2587932"/>
              <a:ext cx="11238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altLang="ko-KR" sz="2000" b="1" dirty="0">
                  <a:solidFill>
                    <a:srgbClr val="0330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37B3CF63-A2DA-6A92-C14F-6934AF409C30}"/>
                </a:ext>
              </a:extLst>
            </p:cNvPr>
            <p:cNvSpPr/>
            <p:nvPr/>
          </p:nvSpPr>
          <p:spPr>
            <a:xfrm>
              <a:off x="4699345" y="2494470"/>
              <a:ext cx="576064" cy="576064"/>
            </a:xfrm>
            <a:prstGeom prst="ellipse">
              <a:avLst/>
            </a:prstGeom>
            <a:noFill/>
            <a:ln>
              <a:solidFill>
                <a:srgbClr val="1BA3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30" name="직선 연결선 250">
              <a:extLst>
                <a:ext uri="{FF2B5EF4-FFF2-40B4-BE49-F238E27FC236}">
                  <a16:creationId xmlns:a16="http://schemas.microsoft.com/office/drawing/2014/main" id="{C7225A56-D498-BD04-B613-DE9F6246EB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91196" y="3070534"/>
              <a:ext cx="0" cy="174550"/>
            </a:xfrm>
            <a:prstGeom prst="line">
              <a:avLst/>
            </a:prstGeom>
            <a:noFill/>
            <a:ln w="12700" cap="flat" cmpd="sng" algn="ctr">
              <a:solidFill>
                <a:srgbClr val="033A6A"/>
              </a:solidFill>
              <a:prstDash val="dash"/>
              <a:miter lim="800000"/>
              <a:headEnd type="oval" w="lg" len="lg"/>
            </a:ln>
            <a:effectLst/>
          </p:spPr>
        </p:cxnSp>
      </p:grpSp>
      <p:cxnSp>
        <p:nvCxnSpPr>
          <p:cNvPr id="32" name="직선 연결선 250">
            <a:extLst>
              <a:ext uri="{FF2B5EF4-FFF2-40B4-BE49-F238E27FC236}">
                <a16:creationId xmlns:a16="http://schemas.microsoft.com/office/drawing/2014/main" id="{DAC8CCBF-C16C-545F-E3CE-AA31A91E8BB0}"/>
              </a:ext>
            </a:extLst>
          </p:cNvPr>
          <p:cNvCxnSpPr>
            <a:cxnSpLocks/>
          </p:cNvCxnSpPr>
          <p:nvPr/>
        </p:nvCxnSpPr>
        <p:spPr>
          <a:xfrm flipV="1">
            <a:off x="9338536" y="2807208"/>
            <a:ext cx="0" cy="174550"/>
          </a:xfrm>
          <a:prstGeom prst="line">
            <a:avLst/>
          </a:prstGeom>
          <a:noFill/>
          <a:ln w="12700" cap="flat" cmpd="sng" algn="ctr">
            <a:solidFill>
              <a:srgbClr val="033A6A"/>
            </a:solidFill>
            <a:prstDash val="dash"/>
            <a:miter lim="800000"/>
            <a:headEnd type="oval" w="lg" len="lg"/>
          </a:ln>
          <a:effectLst/>
        </p:spPr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16D77AD4-1CBB-2895-4AAA-F0176F3DDEE7}"/>
              </a:ext>
            </a:extLst>
          </p:cNvPr>
          <p:cNvCxnSpPr>
            <a:cxnSpLocks/>
          </p:cNvCxnSpPr>
          <p:nvPr/>
        </p:nvCxnSpPr>
        <p:spPr>
          <a:xfrm>
            <a:off x="6132747" y="2647152"/>
            <a:ext cx="0" cy="846763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2CE92652-631F-7AB7-7BD2-1A571442600F}"/>
              </a:ext>
            </a:extLst>
          </p:cNvPr>
          <p:cNvCxnSpPr>
            <a:cxnSpLocks/>
          </p:cNvCxnSpPr>
          <p:nvPr/>
        </p:nvCxnSpPr>
        <p:spPr>
          <a:xfrm>
            <a:off x="8433627" y="2647152"/>
            <a:ext cx="0" cy="846763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upo 42">
            <a:extLst>
              <a:ext uri="{FF2B5EF4-FFF2-40B4-BE49-F238E27FC236}">
                <a16:creationId xmlns:a16="http://schemas.microsoft.com/office/drawing/2014/main" id="{55E39857-C7D7-D84F-22E4-207AE59055BF}"/>
              </a:ext>
            </a:extLst>
          </p:cNvPr>
          <p:cNvGrpSpPr/>
          <p:nvPr/>
        </p:nvGrpSpPr>
        <p:grpSpPr>
          <a:xfrm>
            <a:off x="2245432" y="2397037"/>
            <a:ext cx="1594021" cy="2627237"/>
            <a:chOff x="4171919" y="2272508"/>
            <a:chExt cx="1594021" cy="2627237"/>
          </a:xfrm>
        </p:grpSpPr>
        <p:sp>
          <p:nvSpPr>
            <p:cNvPr id="8" name="TextBox 30">
              <a:extLst>
                <a:ext uri="{FF2B5EF4-FFF2-40B4-BE49-F238E27FC236}">
                  <a16:creationId xmlns:a16="http://schemas.microsoft.com/office/drawing/2014/main" id="{7C93A65A-F661-8DA2-EFA6-91BDB7835E69}"/>
                </a:ext>
              </a:extLst>
            </p:cNvPr>
            <p:cNvSpPr txBox="1"/>
            <p:nvPr/>
          </p:nvSpPr>
          <p:spPr>
            <a:xfrm>
              <a:off x="4171919" y="3207038"/>
              <a:ext cx="1594021" cy="1692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07000"/>
                </a:lnSpc>
              </a:pPr>
              <a:r>
                <a:rPr lang="es-MX" sz="1400" kern="100" dirty="0">
                  <a:solidFill>
                    <a:schemeClr val="accent1">
                      <a:lumMod val="75000"/>
                    </a:schemeClr>
                  </a:solidFill>
                  <a:latin typeface="Montserrat" panose="00000500000000000000" pitchFamily="2" charset="0"/>
                  <a:cs typeface="Times New Roman" panose="02020603050405020304" pitchFamily="18" charset="0"/>
                </a:rPr>
                <a:t>Las tres dimensiones de la nueva evangelización: </a:t>
              </a:r>
              <a:r>
                <a:rPr lang="es-MX" sz="1400" kern="100" dirty="0">
                  <a:solidFill>
                    <a:schemeClr val="accent6">
                      <a:lumMod val="75000"/>
                    </a:schemeClr>
                  </a:solidFill>
                  <a:latin typeface="Montserrat" panose="00000500000000000000" pitchFamily="2" charset="0"/>
                  <a:cs typeface="Times New Roman" panose="02020603050405020304" pitchFamily="18" charset="0"/>
                </a:rPr>
                <a:t>la comunión, la participación y la misión.</a:t>
              </a:r>
            </a:p>
          </p:txBody>
        </p:sp>
        <p:sp>
          <p:nvSpPr>
            <p:cNvPr id="16" name="TextBox 30">
              <a:extLst>
                <a:ext uri="{FF2B5EF4-FFF2-40B4-BE49-F238E27FC236}">
                  <a16:creationId xmlns:a16="http://schemas.microsoft.com/office/drawing/2014/main" id="{23752BB7-7FF3-3FE0-9077-A04D545190FF}"/>
                </a:ext>
              </a:extLst>
            </p:cNvPr>
            <p:cNvSpPr txBox="1"/>
            <p:nvPr/>
          </p:nvSpPr>
          <p:spPr>
            <a:xfrm>
              <a:off x="4382601" y="2365970"/>
              <a:ext cx="11238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altLang="ko-KR" sz="2000" b="1" dirty="0">
                  <a:solidFill>
                    <a:srgbClr val="0330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B735B388-BBAB-30CD-9163-20E859C244D6}"/>
                </a:ext>
              </a:extLst>
            </p:cNvPr>
            <p:cNvSpPr/>
            <p:nvPr/>
          </p:nvSpPr>
          <p:spPr>
            <a:xfrm>
              <a:off x="4649111" y="2272508"/>
              <a:ext cx="576064" cy="576064"/>
            </a:xfrm>
            <a:prstGeom prst="ellipse">
              <a:avLst/>
            </a:prstGeom>
            <a:noFill/>
            <a:ln>
              <a:solidFill>
                <a:srgbClr val="1BA3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31" name="직선 연결선 250">
              <a:extLst>
                <a:ext uri="{FF2B5EF4-FFF2-40B4-BE49-F238E27FC236}">
                  <a16:creationId xmlns:a16="http://schemas.microsoft.com/office/drawing/2014/main" id="{87CBE2C5-8EDA-FCCB-E796-B3722D7577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39196" y="2850895"/>
              <a:ext cx="0" cy="174550"/>
            </a:xfrm>
            <a:prstGeom prst="line">
              <a:avLst/>
            </a:prstGeom>
            <a:noFill/>
            <a:ln w="12700" cap="flat" cmpd="sng" algn="ctr">
              <a:solidFill>
                <a:srgbClr val="033A6A"/>
              </a:solidFill>
              <a:prstDash val="dash"/>
              <a:miter lim="800000"/>
              <a:headEnd type="oval" w="lg" len="lg"/>
            </a:ln>
            <a:effectLst/>
          </p:spPr>
        </p:cxnSp>
      </p:grpSp>
      <p:sp>
        <p:nvSpPr>
          <p:cNvPr id="40" name="CuadroTexto 39">
            <a:extLst>
              <a:ext uri="{FF2B5EF4-FFF2-40B4-BE49-F238E27FC236}">
                <a16:creationId xmlns:a16="http://schemas.microsoft.com/office/drawing/2014/main" id="{CF3FBCA0-3C2F-114D-8DC3-BECD5ECD16F5}"/>
              </a:ext>
            </a:extLst>
          </p:cNvPr>
          <p:cNvSpPr txBox="1"/>
          <p:nvPr/>
        </p:nvSpPr>
        <p:spPr>
          <a:xfrm>
            <a:off x="5081353" y="1169773"/>
            <a:ext cx="2029294" cy="6890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4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ÍNDICE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2456AA32-C401-4FE1-D6F0-5C3D8C4B8799}"/>
              </a:ext>
            </a:extLst>
          </p:cNvPr>
          <p:cNvCxnSpPr>
            <a:cxnSpLocks/>
          </p:cNvCxnSpPr>
          <p:nvPr/>
        </p:nvCxnSpPr>
        <p:spPr>
          <a:xfrm>
            <a:off x="3936899" y="2684201"/>
            <a:ext cx="0" cy="846763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400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BEF7ED3-FDE9-01CB-EED7-1FB63D2A1C77}"/>
              </a:ext>
            </a:extLst>
          </p:cNvPr>
          <p:cNvSpPr txBox="1"/>
          <p:nvPr/>
        </p:nvSpPr>
        <p:spPr>
          <a:xfrm>
            <a:off x="637137" y="810084"/>
            <a:ext cx="10917726" cy="5911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1400" b="1" kern="100" dirty="0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Innovar en las formas de difusión </a:t>
            </a:r>
            <a:r>
              <a:rPr lang="es-MX" sz="1400" kern="100" dirty="0">
                <a:latin typeface="Montserrat" panose="00000500000000000000" pitchFamily="2" charset="0"/>
                <a:cs typeface="Times New Roman" panose="02020603050405020304" pitchFamily="18" charset="0"/>
              </a:rPr>
              <a:t>tomando en cuenta las herramientas tecnológicas(elaborar página Web, de </a:t>
            </a:r>
            <a:r>
              <a:rPr lang="es-MX" sz="1400" kern="1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facebook</a:t>
            </a:r>
            <a:r>
              <a:rPr lang="es-MX" sz="1400" kern="100" dirty="0">
                <a:latin typeface="Montserrat" panose="00000500000000000000" pitchFamily="2" charset="0"/>
                <a:cs typeface="Times New Roman" panose="02020603050405020304" pitchFamily="18" charset="0"/>
              </a:rPr>
              <a:t>,  </a:t>
            </a:r>
            <a:r>
              <a:rPr lang="es-MX" sz="1400" kern="1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histagram</a:t>
            </a:r>
            <a:r>
              <a:rPr lang="es-MX" sz="1400" kern="1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s-MX" sz="1400" kern="1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tiktok</a:t>
            </a:r>
            <a:r>
              <a:rPr lang="es-MX" sz="1400" kern="100" dirty="0">
                <a:latin typeface="Montserrat" panose="00000500000000000000" pitchFamily="2" charset="0"/>
                <a:cs typeface="Times New Roman" panose="02020603050405020304" pitchFamily="18" charset="0"/>
              </a:rPr>
              <a:t>, etc.</a:t>
            </a:r>
          </a:p>
          <a:p>
            <a:r>
              <a:rPr lang="es-MX" sz="1400" kern="1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endParaRPr lang="es-MX" sz="1050" kern="10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1400" kern="100" dirty="0">
                <a:latin typeface="Montserrat" panose="00000500000000000000" pitchFamily="2" charset="0"/>
                <a:cs typeface="Times New Roman" panose="02020603050405020304" pitchFamily="18" charset="0"/>
              </a:rPr>
              <a:t>Campañas sobre la </a:t>
            </a:r>
            <a:r>
              <a:rPr lang="es-MX" sz="1400" b="1" kern="100" dirty="0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difusión de la UCM </a:t>
            </a:r>
            <a:r>
              <a:rPr lang="es-MX" sz="1400" kern="100" dirty="0">
                <a:latin typeface="Montserrat" panose="00000500000000000000" pitchFamily="2" charset="0"/>
                <a:cs typeface="Times New Roman" panose="02020603050405020304" pitchFamily="18" charset="0"/>
              </a:rPr>
              <a:t>dentro y fuera de la parroquia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MX" sz="1400" kern="10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1400" kern="100" dirty="0">
                <a:latin typeface="Montserrat" panose="00000500000000000000" pitchFamily="2" charset="0"/>
                <a:cs typeface="Times New Roman" panose="02020603050405020304" pitchFamily="18" charset="0"/>
              </a:rPr>
              <a:t>Hacer </a:t>
            </a:r>
            <a:r>
              <a:rPr lang="es-MX" sz="1400" b="1" kern="100" dirty="0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programas factibles </a:t>
            </a:r>
            <a:r>
              <a:rPr lang="es-MX" sz="1400" kern="100" dirty="0">
                <a:latin typeface="Montserrat" panose="00000500000000000000" pitchFamily="2" charset="0"/>
                <a:cs typeface="Times New Roman" panose="02020603050405020304" pitchFamily="18" charset="0"/>
              </a:rPr>
              <a:t>de realizar tanto diocesanos como parroquiales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MX" sz="1400" kern="10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1400" b="1" kern="100" dirty="0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Evangelización prioritaria </a:t>
            </a:r>
            <a:r>
              <a:rPr lang="es-MX" sz="1400" kern="100" dirty="0">
                <a:latin typeface="Montserrat" panose="00000500000000000000" pitchFamily="2" charset="0"/>
                <a:cs typeface="Times New Roman" panose="02020603050405020304" pitchFamily="18" charset="0"/>
              </a:rPr>
              <a:t>de los presidentes de la </a:t>
            </a:r>
            <a:r>
              <a:rPr lang="es-MX" sz="1400" kern="1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UCM,tanto</a:t>
            </a:r>
            <a:r>
              <a:rPr lang="es-MX" sz="1400" kern="100" dirty="0">
                <a:latin typeface="Montserrat" panose="00000500000000000000" pitchFamily="2" charset="0"/>
                <a:cs typeface="Times New Roman" panose="02020603050405020304" pitchFamily="18" charset="0"/>
              </a:rPr>
              <a:t> diocesanos como parroquiales</a:t>
            </a:r>
          </a:p>
          <a:p>
            <a:endParaRPr lang="es-MX" sz="1400" kern="10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1400" kern="100" dirty="0">
                <a:latin typeface="Montserrat" panose="00000500000000000000" pitchFamily="2" charset="0"/>
                <a:cs typeface="Times New Roman" panose="02020603050405020304" pitchFamily="18" charset="0"/>
              </a:rPr>
              <a:t>Continuar con la </a:t>
            </a:r>
            <a:r>
              <a:rPr lang="es-MX" sz="1400" b="1" kern="100" dirty="0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formación integral </a:t>
            </a:r>
            <a:r>
              <a:rPr lang="es-MX" sz="1400" kern="100" dirty="0">
                <a:latin typeface="Montserrat" panose="00000500000000000000" pitchFamily="2" charset="0"/>
                <a:cs typeface="Times New Roman" panose="02020603050405020304" pitchFamily="18" charset="0"/>
              </a:rPr>
              <a:t>permanente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MX" sz="1400" kern="10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1400" kern="100" dirty="0">
                <a:latin typeface="Montserrat" panose="00000500000000000000" pitchFamily="2" charset="0"/>
                <a:cs typeface="Times New Roman" panose="02020603050405020304" pitchFamily="18" charset="0"/>
              </a:rPr>
              <a:t>Trabajar para </a:t>
            </a:r>
            <a:r>
              <a:rPr lang="es-MX" sz="1400" b="1" kern="100" dirty="0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recuperar el tejido social</a:t>
            </a:r>
            <a:r>
              <a:rPr lang="es-MX" sz="1400" kern="100" dirty="0">
                <a:latin typeface="Montserrat" panose="00000500000000000000" pitchFamily="2" charset="0"/>
                <a:cs typeface="Times New Roman" panose="02020603050405020304" pitchFamily="18" charset="0"/>
              </a:rPr>
              <a:t>, sobre todo papás jóvenes que se incorporen a la UCM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MX" sz="1400" kern="10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1400" b="1" kern="100" dirty="0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Restructurar nuestro trabajo </a:t>
            </a:r>
            <a:r>
              <a:rPr lang="es-MX" sz="1400" kern="100" dirty="0">
                <a:latin typeface="Montserrat" panose="00000500000000000000" pitchFamily="2" charset="0"/>
                <a:cs typeface="Times New Roman" panose="02020603050405020304" pitchFamily="18" charset="0"/>
              </a:rPr>
              <a:t>para que sean ricos en contenido y de manera atractiva para las personas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MX" sz="1400" kern="10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1400" b="1" kern="100" dirty="0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Actualizar y modernizarnos en la comunicación </a:t>
            </a:r>
            <a:r>
              <a:rPr lang="es-MX" sz="1400" kern="100" dirty="0">
                <a:latin typeface="Montserrat" panose="00000500000000000000" pitchFamily="2" charset="0"/>
                <a:cs typeface="Times New Roman" panose="02020603050405020304" pitchFamily="18" charset="0"/>
              </a:rPr>
              <a:t>sobre actividades de la UCM para que sean hibridas. Sin perder la parte presencial de interacción personal; que se considere comunicar en varias vías de comunicación(Comunicación efectiva entre los grupos de la UCM)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MX" sz="1400" kern="10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1400" kern="100" dirty="0">
                <a:latin typeface="Montserrat" panose="00000500000000000000" pitchFamily="2" charset="0"/>
                <a:cs typeface="Times New Roman" panose="02020603050405020304" pitchFamily="18" charset="0"/>
              </a:rPr>
              <a:t>Asegurar que a nivel parroquial </a:t>
            </a:r>
            <a:r>
              <a:rPr lang="es-MX" sz="1400" b="1" kern="100" dirty="0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se cuente con planes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MX" sz="1400" b="1" kern="100" dirty="0">
              <a:solidFill>
                <a:schemeClr val="accent6">
                  <a:lumMod val="75000"/>
                </a:schemeClr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1400" b="1" kern="100" dirty="0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Capacitación</a:t>
            </a:r>
            <a:r>
              <a:rPr lang="es-MX" sz="1400" kern="100" dirty="0">
                <a:latin typeface="Montserrat" panose="00000500000000000000" pitchFamily="2" charset="0"/>
                <a:cs typeface="Times New Roman" panose="02020603050405020304" pitchFamily="18" charset="0"/>
              </a:rPr>
              <a:t> que sirva a todos los grupos y que ayuden a resolver problemas de la comunidad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MX" sz="1400" kern="10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1400" b="1" kern="100" dirty="0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Que todos conozcan los que hacemos </a:t>
            </a:r>
            <a:r>
              <a:rPr lang="es-MX" sz="1400" kern="100" dirty="0">
                <a:latin typeface="Montserrat" panose="00000500000000000000" pitchFamily="2" charset="0"/>
                <a:cs typeface="Times New Roman" panose="02020603050405020304" pitchFamily="18" charset="0"/>
              </a:rPr>
              <a:t>y las buenas prácticas se lleven a cabo en otros grupos de la UCM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MX" sz="1400" kern="10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1400" b="1" kern="100" dirty="0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Llevar a cabo el conocimiento </a:t>
            </a:r>
            <a:r>
              <a:rPr lang="es-MX" sz="1400" kern="100" dirty="0">
                <a:latin typeface="Montserrat" panose="00000500000000000000" pitchFamily="2" charset="0"/>
                <a:cs typeface="Times New Roman" panose="02020603050405020304" pitchFamily="18" charset="0"/>
              </a:rPr>
              <a:t>lo que hace la UCM a los sacerdotes y seminaristas que la desconozcan</a:t>
            </a: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q"/>
            </a:pPr>
            <a:endParaRPr lang="es-MX" sz="1400" kern="10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5833B59-CD1D-D7F5-1ACB-F856D7650BE2}"/>
              </a:ext>
            </a:extLst>
          </p:cNvPr>
          <p:cNvSpPr txBox="1"/>
          <p:nvPr/>
        </p:nvSpPr>
        <p:spPr>
          <a:xfrm>
            <a:off x="-244699" y="48218"/>
            <a:ext cx="5294716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MX" sz="3600" dirty="0">
                <a:solidFill>
                  <a:srgbClr val="4A8862"/>
                </a:solidFill>
                <a:latin typeface="Calibri" panose="020F0502020204030204" pitchFamily="34" charset="0"/>
              </a:rPr>
              <a:t>Retos de las UCM </a:t>
            </a:r>
          </a:p>
        </p:txBody>
      </p:sp>
    </p:spTree>
    <p:extLst>
      <p:ext uri="{BB962C8B-B14F-4D97-AF65-F5344CB8AC3E}">
        <p14:creationId xmlns:p14="http://schemas.microsoft.com/office/powerpoint/2010/main" val="1756215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F42CB381-64B4-82D2-A52C-EFC5C33C39BB}"/>
              </a:ext>
            </a:extLst>
          </p:cNvPr>
          <p:cNvSpPr txBox="1"/>
          <p:nvPr/>
        </p:nvSpPr>
        <p:spPr>
          <a:xfrm>
            <a:off x="405684" y="807099"/>
            <a:ext cx="107474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Ningún cristiano puede hacer oídos sordos a esta llamada a la misión, “a salir”. “Hagan lío”, dijo el Papa </a:t>
            </a:r>
            <a:r>
              <a:rPr lang="es-MX" sz="1600" dirty="0">
                <a:solidFill>
                  <a:srgbClr val="000000"/>
                </a:solidFill>
                <a:latin typeface="Calibri" panose="020F0502020204030204" pitchFamily="34" charset="0"/>
              </a:rPr>
              <a:t>“Hoy… todos somos llamados a esta nueva «salida» misionera… todos somos invitados a aceptar este llamado: salir de la propia comodidad y atreverse a llegar a todas las periferias que necesitan la luz del Evangelio” (EG 20). </a:t>
            </a:r>
            <a:r>
              <a:rPr lang="es-MX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s-MX" sz="16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DDA27B9-40BE-DBC5-5604-C6F3B80E263C}"/>
              </a:ext>
            </a:extLst>
          </p:cNvPr>
          <p:cNvSpPr txBox="1"/>
          <p:nvPr/>
        </p:nvSpPr>
        <p:spPr>
          <a:xfrm>
            <a:off x="405684" y="1638096"/>
            <a:ext cx="1138063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6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Con actitud de “salida”, cito algunos puntos que puede ayudarnos para que nuestra reflexión comunitaria, sobre la realidad de nuestra parroquia, sea la oportunidad para una motivadora conversión pastoral. </a:t>
            </a:r>
          </a:p>
          <a:p>
            <a:pPr algn="just"/>
            <a:r>
              <a:rPr lang="es-MX" sz="16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marL="342900" indent="-342900" algn="just">
              <a:buAutoNum type="arabicPeriod"/>
            </a:pPr>
            <a:r>
              <a:rPr lang="es-MX" sz="1600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Salir a llenar los vacíos existenciales</a:t>
            </a:r>
            <a:r>
              <a:rPr lang="es-MX" sz="16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Desde la parroquia, ¿llegamos a esos vacíos de las personas haciéndoles una propuesta de plenitud? ¿Dedicamos tiempo en la parroquia para analizar comunitariamente los problemas de las personas de nuestro entorno? </a:t>
            </a:r>
          </a:p>
          <a:p>
            <a:pPr algn="just"/>
            <a:endParaRPr lang="es-MX" sz="160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es-MX" sz="1600" dirty="0">
                <a:solidFill>
                  <a:srgbClr val="4A8862"/>
                </a:solidFill>
                <a:latin typeface="Calibri" panose="020F0502020204030204" pitchFamily="34" charset="0"/>
              </a:rPr>
              <a:t>2</a:t>
            </a:r>
            <a:r>
              <a:rPr lang="es-MX" sz="1600" i="0" u="none" strike="noStrike" baseline="0" dirty="0">
                <a:solidFill>
                  <a:srgbClr val="4A8862"/>
                </a:solidFill>
                <a:latin typeface="Calibri" panose="020F0502020204030204" pitchFamily="34" charset="0"/>
              </a:rPr>
              <a:t>. </a:t>
            </a:r>
            <a:r>
              <a:rPr lang="es-MX" sz="1600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El testimonio personal. </a:t>
            </a:r>
            <a:r>
              <a:rPr lang="es-MX" sz="16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Éste es muy importante para la evangelización en los ambientes concretos, pero ¿llevamos también la alegría del testimonio a la vida de nuestras parroquias: celebraciones, grupos, compromisos, asambleas, etc.? </a:t>
            </a:r>
          </a:p>
          <a:p>
            <a:pPr algn="just"/>
            <a:endParaRPr lang="es-MX" sz="160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es-MX" sz="1600" i="0" u="none" strike="noStrike" baseline="0" dirty="0">
                <a:solidFill>
                  <a:srgbClr val="4A8862"/>
                </a:solidFill>
                <a:latin typeface="Calibri" panose="020F0502020204030204" pitchFamily="34" charset="0"/>
              </a:rPr>
              <a:t>3. </a:t>
            </a:r>
            <a:r>
              <a:rPr lang="es-MX" sz="1600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Parroquia servidora de los pobres</a:t>
            </a:r>
            <a:r>
              <a:rPr lang="es-MX" sz="16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¿Qué lugar ocupan los pobres en nuestra parroquia? </a:t>
            </a:r>
          </a:p>
          <a:p>
            <a:pPr algn="just"/>
            <a:endParaRPr lang="es-MX" sz="160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es-MX" sz="1600" i="0" u="none" strike="noStrike" baseline="0" dirty="0">
                <a:solidFill>
                  <a:srgbClr val="4A8862"/>
                </a:solidFill>
                <a:latin typeface="Calibri" panose="020F0502020204030204" pitchFamily="34" charset="0"/>
              </a:rPr>
              <a:t>4. </a:t>
            </a:r>
            <a:r>
              <a:rPr lang="es-MX" sz="1600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El testimonio y la acción comunitaria</a:t>
            </a:r>
            <a:r>
              <a:rPr lang="es-MX" sz="16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¿Existen actividades o estructuras en nuestra parroquia donde fomentar el espíritu comunitario (asambleas, encuentros, celebraciones…)? ¿Qué peso tiene el Consejo de Pastoral? ¿Es este un espacio de corresponsabilidad donde, junto a nuestro párroco, trabajar por la evangelización? ¿Organizamos comunitariamente acciones evangelizadoras? </a:t>
            </a:r>
          </a:p>
          <a:p>
            <a:pPr algn="just"/>
            <a:endParaRPr lang="es-MX" sz="160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es-MX" sz="1600" i="0" u="none" strike="noStrike" baseline="0" dirty="0">
                <a:solidFill>
                  <a:srgbClr val="4A8862"/>
                </a:solidFill>
                <a:latin typeface="Calibri" panose="020F0502020204030204" pitchFamily="34" charset="0"/>
              </a:rPr>
              <a:t>5. </a:t>
            </a:r>
            <a:r>
              <a:rPr lang="es-MX" sz="1600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Con la alegría del Evangelio</a:t>
            </a:r>
            <a:r>
              <a:rPr lang="es-MX" sz="16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¿Irradia nuestra parroquia esta experiencia de felicidad? ¿Conocemos a alguien que se haya incorporado porque ha visto esta alegría en la parroquia? </a:t>
            </a:r>
          </a:p>
          <a:p>
            <a:pPr algn="just"/>
            <a:endParaRPr lang="es-MX" sz="160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es-MX" sz="1600" i="0" u="none" strike="noStrike" baseline="0" dirty="0">
                <a:solidFill>
                  <a:srgbClr val="4A8862"/>
                </a:solidFill>
                <a:latin typeface="Calibri" panose="020F0502020204030204" pitchFamily="34" charset="0"/>
              </a:rPr>
              <a:t>6. </a:t>
            </a:r>
            <a:r>
              <a:rPr lang="es-MX" sz="1600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Todos somos llamados a salir</a:t>
            </a:r>
            <a:r>
              <a:rPr lang="es-MX" sz="16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… Las actividades pastorales que realizamos en la parroquia ¿nos animan a ser “sal y luz” en nuestros ambientes concretos (trabajo, estudios, familia…)?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49EE6AC-7642-43F2-CFBD-4C40C6924878}"/>
              </a:ext>
            </a:extLst>
          </p:cNvPr>
          <p:cNvSpPr txBox="1"/>
          <p:nvPr/>
        </p:nvSpPr>
        <p:spPr>
          <a:xfrm>
            <a:off x="405683" y="265509"/>
            <a:ext cx="115072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>
                <a:solidFill>
                  <a:srgbClr val="4A8862"/>
                </a:solidFill>
                <a:latin typeface="Calibri" panose="020F0502020204030204" pitchFamily="34" charset="0"/>
              </a:rPr>
              <a:t>Reflexiones “salir, caminar y sembrar siempre de nuevo” </a:t>
            </a:r>
          </a:p>
        </p:txBody>
      </p:sp>
    </p:spTree>
    <p:extLst>
      <p:ext uri="{BB962C8B-B14F-4D97-AF65-F5344CB8AC3E}">
        <p14:creationId xmlns:p14="http://schemas.microsoft.com/office/powerpoint/2010/main" val="2231663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F32C9A00-D096-E32A-0B19-1A469887646F}"/>
              </a:ext>
            </a:extLst>
          </p:cNvPr>
          <p:cNvSpPr txBox="1"/>
          <p:nvPr/>
        </p:nvSpPr>
        <p:spPr>
          <a:xfrm>
            <a:off x="1931831" y="2007859"/>
            <a:ext cx="842922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000" b="0" i="0" u="none" strike="noStrike" baseline="0" dirty="0">
                <a:solidFill>
                  <a:srgbClr val="4A8862"/>
                </a:solidFill>
                <a:latin typeface="Calibri" panose="020F0502020204030204" pitchFamily="34" charset="0"/>
              </a:rPr>
              <a:t>Con Cristo, es tiempo de </a:t>
            </a:r>
          </a:p>
          <a:p>
            <a:pPr algn="ctr"/>
            <a:r>
              <a:rPr lang="es-MX" sz="4000" b="0" i="0" u="none" strike="noStrike" baseline="0" dirty="0">
                <a:solidFill>
                  <a:srgbClr val="4A8862"/>
                </a:solidFill>
                <a:latin typeface="Calibri" panose="020F0502020204030204" pitchFamily="34" charset="0"/>
              </a:rPr>
              <a:t>“salir, caminar y sembrar siempre de nuevo”. </a:t>
            </a:r>
            <a:endParaRPr lang="es-MX" sz="4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s-MX" sz="4000" b="0" i="0" u="none" strike="noStrike" baseline="0" dirty="0">
                <a:solidFill>
                  <a:srgbClr val="4A8862"/>
                </a:solidFill>
                <a:latin typeface="Calibri" panose="020F0502020204030204" pitchFamily="34" charset="0"/>
              </a:rPr>
              <a:t>Hagámoslo juntos. </a:t>
            </a:r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472934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CB80DC0-0EDD-BCBB-D5DB-BF65718079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686" t="25532" r="5024" b="14893"/>
          <a:stretch/>
        </p:blipFill>
        <p:spPr>
          <a:xfrm>
            <a:off x="2485343" y="973396"/>
            <a:ext cx="8734639" cy="5351089"/>
          </a:xfrm>
          <a:prstGeom prst="rect">
            <a:avLst/>
          </a:prstGeom>
        </p:spPr>
      </p:pic>
      <p:pic>
        <p:nvPicPr>
          <p:cNvPr id="5122" name="Picture 2" descr="La paz de Cristo en el Reino de Cristo">
            <a:extLst>
              <a:ext uri="{FF2B5EF4-FFF2-40B4-BE49-F238E27FC236}">
                <a16:creationId xmlns:a16="http://schemas.microsoft.com/office/drawing/2014/main" id="{ABBBA1BB-0E68-C1B9-2278-9577B456C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57" y="4043966"/>
            <a:ext cx="3941688" cy="210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898E1A0-FFCA-37F4-8D85-E1C4AB263E67}"/>
              </a:ext>
            </a:extLst>
          </p:cNvPr>
          <p:cNvSpPr txBox="1"/>
          <p:nvPr/>
        </p:nvSpPr>
        <p:spPr>
          <a:xfrm>
            <a:off x="2389032" y="1535515"/>
            <a:ext cx="842922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4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“FUERTES EN LA FE”</a:t>
            </a:r>
            <a:endParaRPr lang="es-MX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540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1F481-FFD9-7BF4-1680-996314A38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Que todos sean uno: como tú, Padre, estás en mí y yo en ti, que también  ellos sean uno en nosotros» | La Banda Diario">
            <a:extLst>
              <a:ext uri="{FF2B5EF4-FFF2-40B4-BE49-F238E27FC236}">
                <a16:creationId xmlns:a16="http://schemas.microsoft.com/office/drawing/2014/main" id="{4A80C86C-F087-8620-BC3E-8B9D4A3AA6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5" r="-1" b="15485"/>
          <a:stretch/>
        </p:blipFill>
        <p:spPr bwMode="auto">
          <a:xfrm>
            <a:off x="1187548" y="884360"/>
            <a:ext cx="4826074" cy="4826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2DA7B65F-4FC7-2DF7-2CE1-CEDF7A78CF22}"/>
              </a:ext>
            </a:extLst>
          </p:cNvPr>
          <p:cNvGrpSpPr/>
          <p:nvPr/>
        </p:nvGrpSpPr>
        <p:grpSpPr>
          <a:xfrm>
            <a:off x="6519642" y="324592"/>
            <a:ext cx="5294716" cy="5907925"/>
            <a:chOff x="1753776" y="2494470"/>
            <a:chExt cx="2100032" cy="2343247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7195FB8E-EB6A-DCFA-8EE1-41A8C32C9FD0}"/>
                </a:ext>
              </a:extLst>
            </p:cNvPr>
            <p:cNvSpPr txBox="1"/>
            <p:nvPr/>
          </p:nvSpPr>
          <p:spPr>
            <a:xfrm>
              <a:off x="1753776" y="3403922"/>
              <a:ext cx="2100032" cy="14337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07000"/>
                </a:lnSpc>
              </a:pPr>
              <a:r>
                <a:rPr lang="es-MX" sz="3600" kern="100" dirty="0">
                  <a:latin typeface="Montserrat" panose="00000500000000000000" pitchFamily="2" charset="0"/>
                  <a:cs typeface="Times New Roman" panose="02020603050405020304" pitchFamily="18" charset="0"/>
                </a:rPr>
                <a:t>Las tres dimensiones de la nueva evangelización: </a:t>
              </a:r>
            </a:p>
            <a:p>
              <a:pPr lvl="0" algn="ctr">
                <a:lnSpc>
                  <a:spcPct val="107000"/>
                </a:lnSpc>
              </a:pPr>
              <a:r>
                <a:rPr lang="es-MX" sz="3600" kern="100" dirty="0">
                  <a:solidFill>
                    <a:schemeClr val="accent6">
                      <a:lumMod val="75000"/>
                    </a:schemeClr>
                  </a:solidFill>
                  <a:latin typeface="Montserrat" panose="00000500000000000000" pitchFamily="2" charset="0"/>
                  <a:cs typeface="Times New Roman" panose="02020603050405020304" pitchFamily="18" charset="0"/>
                </a:rPr>
                <a:t>la comunión, la participación y la misión.</a:t>
              </a:r>
            </a:p>
          </p:txBody>
        </p:sp>
        <p:sp>
          <p:nvSpPr>
            <p:cNvPr id="18" name="TextBox 30">
              <a:extLst>
                <a:ext uri="{FF2B5EF4-FFF2-40B4-BE49-F238E27FC236}">
                  <a16:creationId xmlns:a16="http://schemas.microsoft.com/office/drawing/2014/main" id="{702EA78E-1EAD-FA99-2CEE-172FF3A9A243}"/>
                </a:ext>
              </a:extLst>
            </p:cNvPr>
            <p:cNvSpPr txBox="1"/>
            <p:nvPr/>
          </p:nvSpPr>
          <p:spPr>
            <a:xfrm>
              <a:off x="2184935" y="2587932"/>
              <a:ext cx="1123855" cy="344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304288">
                <a:spcAft>
                  <a:spcPts val="600"/>
                </a:spcAft>
              </a:pPr>
              <a:r>
                <a:rPr lang="es-MX" altLang="ko-KR" sz="5040" b="1" dirty="0">
                  <a:solidFill>
                    <a:srgbClr val="0330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s-MX" altLang="ko-KR" sz="2000" b="1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558093DD-EAC2-460D-560C-E337521BF69C}"/>
                </a:ext>
              </a:extLst>
            </p:cNvPr>
            <p:cNvSpPr/>
            <p:nvPr/>
          </p:nvSpPr>
          <p:spPr>
            <a:xfrm>
              <a:off x="2464145" y="2494470"/>
              <a:ext cx="576064" cy="576064"/>
            </a:xfrm>
            <a:prstGeom prst="ellipse">
              <a:avLst/>
            </a:prstGeom>
            <a:noFill/>
            <a:ln>
              <a:solidFill>
                <a:srgbClr val="1BA3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20" name="직선 연결선 250">
              <a:extLst>
                <a:ext uri="{FF2B5EF4-FFF2-40B4-BE49-F238E27FC236}">
                  <a16:creationId xmlns:a16="http://schemas.microsoft.com/office/drawing/2014/main" id="{50FC837F-C3FA-9510-BFFC-11CB80939A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55996" y="3070536"/>
              <a:ext cx="0" cy="174550"/>
            </a:xfrm>
            <a:prstGeom prst="line">
              <a:avLst/>
            </a:prstGeom>
            <a:noFill/>
            <a:ln w="12700" cap="flat" cmpd="sng" algn="ctr">
              <a:solidFill>
                <a:srgbClr val="033A6A"/>
              </a:solidFill>
              <a:prstDash val="dash"/>
              <a:miter lim="800000"/>
              <a:headEnd type="oval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778531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25110AD-B038-FCF2-B74E-CE3A34331F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52" t="11631" r="17171" b="15745"/>
          <a:stretch/>
        </p:blipFill>
        <p:spPr>
          <a:xfrm>
            <a:off x="156519" y="1585157"/>
            <a:ext cx="5873577" cy="501147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64D8522-C37E-A481-F697-C997DE65466E}"/>
              </a:ext>
            </a:extLst>
          </p:cNvPr>
          <p:cNvSpPr txBox="1"/>
          <p:nvPr/>
        </p:nvSpPr>
        <p:spPr>
          <a:xfrm>
            <a:off x="6161903" y="1413239"/>
            <a:ext cx="553582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b="1" dirty="0"/>
              <a:t>Las tres dimensiones para una nueva evangelización son: la comunión, la participación y la misión. </a:t>
            </a:r>
            <a:r>
              <a:rPr lang="es-MX" sz="2400" dirty="0"/>
              <a:t>Estas tres dimensiones están profundamente interrelacionadas. </a:t>
            </a:r>
            <a:r>
              <a:rPr lang="es-MX" sz="2400" b="1" dirty="0"/>
              <a:t>Son los pilares vitales para una nueva evangelización.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53AD364-2E40-346E-3A20-1788CC6AE944}"/>
              </a:ext>
            </a:extLst>
          </p:cNvPr>
          <p:cNvSpPr txBox="1"/>
          <p:nvPr/>
        </p:nvSpPr>
        <p:spPr>
          <a:xfrm>
            <a:off x="6096000" y="491169"/>
            <a:ext cx="61430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4000" b="1" dirty="0">
                <a:solidFill>
                  <a:schemeClr val="accent5">
                    <a:lumMod val="75000"/>
                  </a:schemeClr>
                </a:solidFill>
              </a:rPr>
              <a:t>LAS TRES DIMENSIONES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47F68D6-D17A-1343-17AB-311B0C6D0A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63" t="25248" r="9722" b="20283"/>
          <a:stretch/>
        </p:blipFill>
        <p:spPr>
          <a:xfrm>
            <a:off x="6573492" y="3935747"/>
            <a:ext cx="4770011" cy="247859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89E3BA7B-DF3D-9826-367D-9CC48BB3F3C7}"/>
              </a:ext>
            </a:extLst>
          </p:cNvPr>
          <p:cNvSpPr/>
          <p:nvPr/>
        </p:nvSpPr>
        <p:spPr>
          <a:xfrm>
            <a:off x="2160284" y="2567401"/>
            <a:ext cx="1614616" cy="158253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DEE6A9C-D2F5-F582-5B4B-EFFD3C5CF385}"/>
              </a:ext>
            </a:extLst>
          </p:cNvPr>
          <p:cNvSpPr txBox="1"/>
          <p:nvPr/>
        </p:nvSpPr>
        <p:spPr>
          <a:xfrm>
            <a:off x="1933743" y="2780034"/>
            <a:ext cx="20676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Nueva Evangelización</a:t>
            </a:r>
          </a:p>
        </p:txBody>
      </p:sp>
    </p:spTree>
    <p:extLst>
      <p:ext uri="{BB962C8B-B14F-4D97-AF65-F5344CB8AC3E}">
        <p14:creationId xmlns:p14="http://schemas.microsoft.com/office/powerpoint/2010/main" val="2358473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DFFE5706-013F-E69E-CA6A-1935364AE656}"/>
              </a:ext>
            </a:extLst>
          </p:cNvPr>
          <p:cNvSpPr txBox="1"/>
          <p:nvPr/>
        </p:nvSpPr>
        <p:spPr>
          <a:xfrm>
            <a:off x="4348905" y="131187"/>
            <a:ext cx="40283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4000" b="1" dirty="0">
                <a:solidFill>
                  <a:schemeClr val="accent5">
                    <a:lumMod val="75000"/>
                  </a:schemeClr>
                </a:solidFill>
              </a:rPr>
              <a:t>MISIÓN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56FA272-157B-C43B-8020-DAD3733A29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80" t="11631" r="51871" b="71252"/>
          <a:stretch/>
        </p:blipFill>
        <p:spPr>
          <a:xfrm>
            <a:off x="175097" y="1585158"/>
            <a:ext cx="3989805" cy="295389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2F135FF-73F1-1C33-F6B5-8DE5884FFB8D}"/>
              </a:ext>
            </a:extLst>
          </p:cNvPr>
          <p:cNvSpPr txBox="1"/>
          <p:nvPr/>
        </p:nvSpPr>
        <p:spPr>
          <a:xfrm>
            <a:off x="4348905" y="1475809"/>
            <a:ext cx="735639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dirty="0"/>
              <a:t>La Iglesia existe para evangelizar. Nunca podemos concentrarnos en nosotros mismos.</a:t>
            </a:r>
          </a:p>
          <a:p>
            <a:pPr algn="just"/>
            <a:r>
              <a:rPr lang="es-MX" sz="2400" dirty="0"/>
              <a:t> </a:t>
            </a:r>
          </a:p>
          <a:p>
            <a:pPr algn="just"/>
            <a:r>
              <a:rPr lang="es-MX" sz="2400" dirty="0"/>
              <a:t>Nuestra misión es </a:t>
            </a:r>
            <a:r>
              <a:rPr lang="es-MX" sz="2400" b="1" dirty="0"/>
              <a:t>testimoniar el amor de Dios </a:t>
            </a:r>
            <a:r>
              <a:rPr lang="es-MX" sz="2400" dirty="0"/>
              <a:t>en medio de toda la familia humana. </a:t>
            </a:r>
          </a:p>
          <a:p>
            <a:pPr algn="just"/>
            <a:endParaRPr lang="es-MX" sz="2400" dirty="0"/>
          </a:p>
          <a:p>
            <a:pPr algn="just"/>
            <a:r>
              <a:rPr lang="es-MX" sz="2400" dirty="0"/>
              <a:t>El objetivo es permitir a la Iglesia que pueda </a:t>
            </a:r>
            <a:r>
              <a:rPr lang="es-MX" sz="2400" b="1" dirty="0"/>
              <a:t>testimoniar mejor el Evangelio</a:t>
            </a:r>
            <a:r>
              <a:rPr lang="es-MX" sz="2400" dirty="0"/>
              <a:t>, especialmente con aquellos que viven en las periferias espirituales, sociales, económicas, políticas, geográficas y existenciales de nuestro mundo. </a:t>
            </a:r>
          </a:p>
          <a:p>
            <a:pPr algn="just"/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612796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1FD2E54-1008-FD26-63E3-E60DF2EF68B7}"/>
              </a:ext>
            </a:extLst>
          </p:cNvPr>
          <p:cNvSpPr txBox="1"/>
          <p:nvPr/>
        </p:nvSpPr>
        <p:spPr>
          <a:xfrm>
            <a:off x="3921210" y="1233780"/>
            <a:ext cx="7830241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800" dirty="0"/>
              <a:t>En su benévola voluntad, </a:t>
            </a:r>
            <a:r>
              <a:rPr lang="es-MX" sz="2800" b="1" dirty="0"/>
              <a:t>Dios reúne nuestros pueblos distintos, pero con una misma fe</a:t>
            </a:r>
            <a:r>
              <a:rPr lang="es-MX" sz="2800" dirty="0"/>
              <a:t>, mediante la alianza que ofrece a su pueblo. </a:t>
            </a:r>
          </a:p>
          <a:p>
            <a:pPr algn="just"/>
            <a:endParaRPr lang="es-MX" sz="2800" dirty="0"/>
          </a:p>
          <a:p>
            <a:pPr algn="just"/>
            <a:r>
              <a:rPr lang="es-MX" sz="2800" dirty="0"/>
              <a:t>La comunión que compartimos encuentra sus raíces más profundas en el amor y en la </a:t>
            </a:r>
            <a:r>
              <a:rPr lang="es-MX" sz="2800" b="1" dirty="0"/>
              <a:t>unidad de la Trinidad. </a:t>
            </a:r>
          </a:p>
          <a:p>
            <a:pPr algn="just"/>
            <a:endParaRPr lang="es-MX" sz="2800" dirty="0"/>
          </a:p>
          <a:p>
            <a:pPr algn="just"/>
            <a:r>
              <a:rPr lang="es-MX" sz="2800" dirty="0"/>
              <a:t>Es Cristo quien nos reconcilia con el Padre y </a:t>
            </a:r>
            <a:r>
              <a:rPr lang="es-MX" sz="2800" b="1" dirty="0"/>
              <a:t>nos une entre nosotros en el Espíritu Santo</a:t>
            </a:r>
            <a:r>
              <a:rPr lang="es-MX" sz="2800" dirty="0"/>
              <a:t>. </a:t>
            </a:r>
          </a:p>
          <a:p>
            <a:pPr algn="just"/>
            <a:endParaRPr lang="es-MX" sz="28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FFE5706-013F-E69E-CA6A-1935364AE656}"/>
              </a:ext>
            </a:extLst>
          </p:cNvPr>
          <p:cNvSpPr txBox="1"/>
          <p:nvPr/>
        </p:nvSpPr>
        <p:spPr>
          <a:xfrm>
            <a:off x="4081848" y="183898"/>
            <a:ext cx="40283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4000" b="1" dirty="0">
                <a:solidFill>
                  <a:schemeClr val="accent5">
                    <a:lumMod val="75000"/>
                  </a:schemeClr>
                </a:solidFill>
              </a:rPr>
              <a:t>COMUNIÓN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5E6E063-7E26-CEE9-6F33-046100E846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926" t="12343" r="19095" b="70036"/>
          <a:stretch/>
        </p:blipFill>
        <p:spPr>
          <a:xfrm>
            <a:off x="0" y="2255097"/>
            <a:ext cx="3838831" cy="312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85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1FD2E54-1008-FD26-63E3-E60DF2EF68B7}"/>
              </a:ext>
            </a:extLst>
          </p:cNvPr>
          <p:cNvSpPr txBox="1"/>
          <p:nvPr/>
        </p:nvSpPr>
        <p:spPr>
          <a:xfrm>
            <a:off x="4081848" y="983728"/>
            <a:ext cx="7624296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600" dirty="0"/>
              <a:t>Una llamada a la participación de todos los que pertenecen al Pueblo de Dios -laicos, consagrados y ordenados-.</a:t>
            </a:r>
          </a:p>
          <a:p>
            <a:pPr algn="just"/>
            <a:endParaRPr lang="es-MX" sz="2600" dirty="0"/>
          </a:p>
          <a:p>
            <a:pPr algn="just"/>
            <a:r>
              <a:rPr lang="es-MX" sz="2600" b="1" dirty="0"/>
              <a:t>La participación se basa </a:t>
            </a:r>
            <a:r>
              <a:rPr lang="es-MX" sz="2600" dirty="0"/>
              <a:t>en que todos los fieles están cualificados y llamados a servirse recíprocamente </a:t>
            </a:r>
            <a:r>
              <a:rPr lang="es-MX" sz="2600" b="1" dirty="0"/>
              <a:t>a través de los dones </a:t>
            </a:r>
            <a:r>
              <a:rPr lang="es-MX" sz="2600" dirty="0"/>
              <a:t>que cada uno ha recibido del Espíritu Santo. </a:t>
            </a:r>
          </a:p>
          <a:p>
            <a:pPr algn="just"/>
            <a:endParaRPr lang="es-MX" sz="2600" dirty="0"/>
          </a:p>
          <a:p>
            <a:pPr algn="just"/>
            <a:r>
              <a:rPr lang="es-MX" sz="2600" b="1" dirty="0"/>
              <a:t>En una Iglesia sinodal</a:t>
            </a:r>
            <a:r>
              <a:rPr lang="es-MX" sz="2600" dirty="0"/>
              <a:t>, toda la comunidad, en la libre y rica </a:t>
            </a:r>
            <a:r>
              <a:rPr lang="es-MX" sz="2600" b="1" dirty="0"/>
              <a:t>diversidad de sus miembros, está llamada a rezar, escuchar, analizar, dialogar, discernir y aconsejar </a:t>
            </a:r>
            <a:r>
              <a:rPr lang="es-MX" sz="2600" dirty="0"/>
              <a:t>para tomar decisiones pastorales que correspondan lo más posible a la voluntad de Dios.</a:t>
            </a:r>
            <a:endParaRPr lang="es-MX" sz="26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FFE5706-013F-E69E-CA6A-1935364AE656}"/>
              </a:ext>
            </a:extLst>
          </p:cNvPr>
          <p:cNvSpPr txBox="1"/>
          <p:nvPr/>
        </p:nvSpPr>
        <p:spPr>
          <a:xfrm>
            <a:off x="4081848" y="358221"/>
            <a:ext cx="40283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4000" b="1" dirty="0">
                <a:solidFill>
                  <a:schemeClr val="accent5">
                    <a:lumMod val="75000"/>
                  </a:schemeClr>
                </a:solidFill>
              </a:rPr>
              <a:t>PARTICIPACIÓN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F3F710E-3D40-A28E-E800-8ACE8FDCB9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711" t="55338" r="39183" b="18223"/>
          <a:stretch/>
        </p:blipFill>
        <p:spPr>
          <a:xfrm>
            <a:off x="250904" y="0"/>
            <a:ext cx="2963212" cy="604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984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Que todos sean uno: como tú, Padre, estás en mí y yo en ti, que también  ellos sean uno en nosotros» | La Banda Diario">
            <a:extLst>
              <a:ext uri="{FF2B5EF4-FFF2-40B4-BE49-F238E27FC236}">
                <a16:creationId xmlns:a16="http://schemas.microsoft.com/office/drawing/2014/main" id="{AE81BE66-2F1C-F630-9F85-31424BF4B4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5" r="-1" b="15485"/>
          <a:stretch/>
        </p:blipFill>
        <p:spPr bwMode="auto">
          <a:xfrm>
            <a:off x="6253817" y="781669"/>
            <a:ext cx="5294715" cy="529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65DFB577-B976-D2BE-E98B-DDACAB2414E0}"/>
              </a:ext>
            </a:extLst>
          </p:cNvPr>
          <p:cNvGrpSpPr/>
          <p:nvPr/>
        </p:nvGrpSpPr>
        <p:grpSpPr>
          <a:xfrm>
            <a:off x="643467" y="1420362"/>
            <a:ext cx="5294716" cy="3876146"/>
            <a:chOff x="1773380" y="2494470"/>
            <a:chExt cx="2100032" cy="1537387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79CE2D18-7920-484C-C354-622D0D7E085F}"/>
                </a:ext>
              </a:extLst>
            </p:cNvPr>
            <p:cNvSpPr txBox="1"/>
            <p:nvPr/>
          </p:nvSpPr>
          <p:spPr>
            <a:xfrm>
              <a:off x="1773380" y="3547686"/>
              <a:ext cx="2100032" cy="4841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2304288">
                <a:lnSpc>
                  <a:spcPct val="107000"/>
                </a:lnSpc>
                <a:spcAft>
                  <a:spcPts val="600"/>
                </a:spcAft>
              </a:pPr>
              <a:r>
                <a:rPr lang="es-MX" sz="3528" kern="100">
                  <a:solidFill>
                    <a:schemeClr val="tx1"/>
                  </a:solidFill>
                  <a:latin typeface="Montserrat" panose="00000500000000000000" pitchFamily="2" charset="0"/>
                  <a:ea typeface="+mn-ea"/>
                  <a:cs typeface="Times New Roman" panose="02020603050405020304" pitchFamily="18" charset="0"/>
                </a:rPr>
                <a:t>Situación actual de la Iglesia </a:t>
              </a:r>
              <a:r>
                <a:rPr lang="es-MX" sz="3528" kern="100" dirty="0">
                  <a:latin typeface="Montserrat" panose="00000500000000000000" pitchFamily="2" charset="0"/>
                  <a:cs typeface="Times New Roman" panose="02020603050405020304" pitchFamily="18" charset="0"/>
                </a:rPr>
                <a:t>C</a:t>
              </a:r>
              <a:r>
                <a:rPr lang="es-MX" sz="3528" kern="100">
                  <a:solidFill>
                    <a:schemeClr val="tx1"/>
                  </a:solidFill>
                  <a:latin typeface="Montserrat" panose="00000500000000000000" pitchFamily="2" charset="0"/>
                  <a:ea typeface="+mn-ea"/>
                  <a:cs typeface="Times New Roman" panose="02020603050405020304" pitchFamily="18" charset="0"/>
                </a:rPr>
                <a:t>atólica</a:t>
              </a:r>
              <a:r>
                <a:rPr lang="es-MX" sz="3528" kern="100" dirty="0">
                  <a:solidFill>
                    <a:schemeClr val="tx1"/>
                  </a:solidFill>
                  <a:latin typeface="Montserrat" panose="00000500000000000000" pitchFamily="2" charset="0"/>
                  <a:ea typeface="+mn-ea"/>
                  <a:cs typeface="Times New Roman" panose="02020603050405020304" pitchFamily="18" charset="0"/>
                </a:rPr>
                <a:t>.</a:t>
              </a:r>
              <a:endParaRPr lang="es-MX" sz="1400" kern="100" dirty="0">
                <a:latin typeface="Montserrat" panose="000005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30">
              <a:extLst>
                <a:ext uri="{FF2B5EF4-FFF2-40B4-BE49-F238E27FC236}">
                  <a16:creationId xmlns:a16="http://schemas.microsoft.com/office/drawing/2014/main" id="{7D9A3021-9124-30B3-A604-6F773C40F432}"/>
                </a:ext>
              </a:extLst>
            </p:cNvPr>
            <p:cNvSpPr txBox="1"/>
            <p:nvPr/>
          </p:nvSpPr>
          <p:spPr>
            <a:xfrm>
              <a:off x="2184935" y="2587932"/>
              <a:ext cx="1123855" cy="344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304288">
                <a:spcAft>
                  <a:spcPts val="600"/>
                </a:spcAft>
              </a:pPr>
              <a:r>
                <a:rPr lang="es-MX" altLang="ko-KR" sz="5040" b="1" dirty="0">
                  <a:solidFill>
                    <a:srgbClr val="0330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s-MX" altLang="ko-KR" sz="2000" b="1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080CBBB5-CA8C-DF53-E380-EA50F9131B8A}"/>
                </a:ext>
              </a:extLst>
            </p:cNvPr>
            <p:cNvSpPr/>
            <p:nvPr/>
          </p:nvSpPr>
          <p:spPr>
            <a:xfrm>
              <a:off x="2464145" y="2494470"/>
              <a:ext cx="576064" cy="576064"/>
            </a:xfrm>
            <a:prstGeom prst="ellipse">
              <a:avLst/>
            </a:prstGeom>
            <a:noFill/>
            <a:ln>
              <a:solidFill>
                <a:srgbClr val="1BA3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12" name="직선 연결선 250">
              <a:extLst>
                <a:ext uri="{FF2B5EF4-FFF2-40B4-BE49-F238E27FC236}">
                  <a16:creationId xmlns:a16="http://schemas.microsoft.com/office/drawing/2014/main" id="{934980BC-8A21-4391-8D90-49380E6893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55996" y="3070536"/>
              <a:ext cx="0" cy="174550"/>
            </a:xfrm>
            <a:prstGeom prst="line">
              <a:avLst/>
            </a:prstGeom>
            <a:noFill/>
            <a:ln w="12700" cap="flat" cmpd="sng" algn="ctr">
              <a:solidFill>
                <a:srgbClr val="033A6A"/>
              </a:solidFill>
              <a:prstDash val="dash"/>
              <a:miter lim="800000"/>
              <a:headEnd type="oval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610072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">
            <a:extLst>
              <a:ext uri="{FF2B5EF4-FFF2-40B4-BE49-F238E27FC236}">
                <a16:creationId xmlns:a16="http://schemas.microsoft.com/office/drawing/2014/main" id="{0309AB5C-3B44-0243-C95C-2CD126AF8C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7" r="11502"/>
          <a:stretch/>
        </p:blipFill>
        <p:spPr bwMode="auto">
          <a:xfrm>
            <a:off x="6096000" y="1462215"/>
            <a:ext cx="5481970" cy="489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960C18E-FB3C-82D2-4FE4-222CDDC12912}"/>
              </a:ext>
            </a:extLst>
          </p:cNvPr>
          <p:cNvSpPr txBox="1"/>
          <p:nvPr/>
        </p:nvSpPr>
        <p:spPr>
          <a:xfrm>
            <a:off x="488090" y="339807"/>
            <a:ext cx="92572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¿Cuántas confesiones religiosas hay en el mundo?</a:t>
            </a:r>
            <a:endParaRPr kumimoji="0" lang="es-MX" altLang="es-MX" sz="1400" b="1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47E4C16-6EAC-9699-6FAF-7371B65D059E}"/>
              </a:ext>
            </a:extLst>
          </p:cNvPr>
          <p:cNvSpPr txBox="1"/>
          <p:nvPr/>
        </p:nvSpPr>
        <p:spPr>
          <a:xfrm>
            <a:off x="304800" y="1092883"/>
            <a:ext cx="103055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ES" altLang="es-MX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 estima que en el </a:t>
            </a:r>
            <a:r>
              <a:rPr kumimoji="0" lang="es-ES" altLang="es-MX" sz="18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mundo hay</a:t>
            </a:r>
            <a:r>
              <a:rPr kumimoji="0" lang="es-ES" altLang="es-MX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4.200 religiones. </a:t>
            </a:r>
            <a:endParaRPr lang="es-MX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3298B57-AE76-3F8E-FB15-9F36720585BC}"/>
              </a:ext>
            </a:extLst>
          </p:cNvPr>
          <p:cNvSpPr txBox="1"/>
          <p:nvPr/>
        </p:nvSpPr>
        <p:spPr>
          <a:xfrm>
            <a:off x="717723" y="1772551"/>
            <a:ext cx="5097160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>
                <a:effectLst/>
              </a:rPr>
              <a:t>¿Qué confesiones cristianas no católicas están presentes en nuestro entorno?</a:t>
            </a:r>
          </a:p>
          <a:p>
            <a:endParaRPr lang="es-MX" sz="2000" b="1" dirty="0"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Protestantismo.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Luteranismo.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Comunión Anglicana.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Puritanismo.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Anabaptismo.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Iglesia de los Hermanos.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Iglesias bautistas.</a:t>
            </a:r>
          </a:p>
          <a:p>
            <a:br>
              <a:rPr lang="es-MX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10492161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1383</TotalTime>
  <Words>1504</Words>
  <Application>Microsoft Office PowerPoint</Application>
  <PresentationFormat>Panorámica</PresentationFormat>
  <Paragraphs>136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1" baseType="lpstr">
      <vt:lpstr>Arial</vt:lpstr>
      <vt:lpstr>Arial</vt:lpstr>
      <vt:lpstr>Calibri</vt:lpstr>
      <vt:lpstr>Calibri Light</vt:lpstr>
      <vt:lpstr>Montserrat</vt:lpstr>
      <vt:lpstr>ten-oldstyle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RAMIREZ LUGO GABRIEL</dc:creator>
  <cp:lastModifiedBy>SDCNAIT</cp:lastModifiedBy>
  <cp:revision>56</cp:revision>
  <dcterms:created xsi:type="dcterms:W3CDTF">2022-09-23T14:33:24Z</dcterms:created>
  <dcterms:modified xsi:type="dcterms:W3CDTF">2024-02-21T18:31:21Z</dcterms:modified>
</cp:coreProperties>
</file>