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37" r:id="rId82"/>
    <p:sldId id="339" r:id="rId83"/>
    <p:sldId id="338" r:id="rId84"/>
    <p:sldId id="340" r:id="rId85"/>
    <p:sldId id="341" r:id="rId86"/>
    <p:sldId id="342" r:id="rId87"/>
    <p:sldId id="343" r:id="rId88"/>
    <p:sldId id="344" r:id="rId89"/>
    <p:sldId id="345" r:id="rId90"/>
    <p:sldId id="346" r:id="rId91"/>
    <p:sldId id="347" r:id="rId92"/>
    <p:sldId id="348" r:id="rId93"/>
    <p:sldId id="349" r:id="rId94"/>
    <p:sldId id="350" r:id="rId95"/>
    <p:sldId id="351" r:id="rId96"/>
    <p:sldId id="352" r:id="rId97"/>
    <p:sldId id="353" r:id="rId98"/>
    <p:sldId id="354" r:id="rId99"/>
    <p:sldId id="355" r:id="rId100"/>
    <p:sldId id="356" r:id="rId101"/>
    <p:sldId id="357" r:id="rId102"/>
    <p:sldId id="358" r:id="rId103"/>
    <p:sldId id="359" r:id="rId104"/>
    <p:sldId id="360" r:id="rId105"/>
    <p:sldId id="361" r:id="rId106"/>
    <p:sldId id="362" r:id="rId107"/>
    <p:sldId id="363" r:id="rId108"/>
    <p:sldId id="364" r:id="rId109"/>
    <p:sldId id="365" r:id="rId110"/>
    <p:sldId id="366" r:id="rId111"/>
    <p:sldId id="367" r:id="rId112"/>
    <p:sldId id="368" r:id="rId113"/>
    <p:sldId id="369" r:id="rId114"/>
    <p:sldId id="370" r:id="rId115"/>
    <p:sldId id="371" r:id="rId116"/>
    <p:sldId id="372" r:id="rId117"/>
    <p:sldId id="373" r:id="rId118"/>
    <p:sldId id="374" r:id="rId119"/>
    <p:sldId id="375" r:id="rId120"/>
    <p:sldId id="376" r:id="rId121"/>
    <p:sldId id="377" r:id="rId122"/>
    <p:sldId id="378" r:id="rId123"/>
    <p:sldId id="379" r:id="rId124"/>
    <p:sldId id="381" r:id="rId125"/>
    <p:sldId id="382" r:id="rId126"/>
    <p:sldId id="383" r:id="rId127"/>
    <p:sldId id="384" r:id="rId128"/>
    <p:sldId id="386" r:id="rId129"/>
    <p:sldId id="388" r:id="rId130"/>
    <p:sldId id="389" r:id="rId131"/>
    <p:sldId id="390" r:id="rId132"/>
    <p:sldId id="391" r:id="rId133"/>
    <p:sldId id="392" r:id="rId134"/>
    <p:sldId id="393" r:id="rId135"/>
    <p:sldId id="394" r:id="rId136"/>
    <p:sldId id="395" r:id="rId137"/>
    <p:sldId id="396" r:id="rId138"/>
    <p:sldId id="397" r:id="rId139"/>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C7C4C18-6394-4EED-93ED-8A81992DE933}"/>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3764052A-C141-4D3B-98F3-FBB9884E2A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8EA85B7F-00BF-47B4-B337-31FD0A4C9C1D}"/>
              </a:ext>
            </a:extLst>
          </p:cNvPr>
          <p:cNvSpPr>
            <a:spLocks noGrp="1"/>
          </p:cNvSpPr>
          <p:nvPr>
            <p:ph type="dt" sz="half" idx="10"/>
          </p:nvPr>
        </p:nvSpPr>
        <p:spPr/>
        <p:txBody>
          <a:bodyPr/>
          <a:lstStyle/>
          <a:p>
            <a:fld id="{790FC6AA-8BFF-4AD9-80D0-F05C4D615962}" type="datetimeFigureOut">
              <a:rPr lang="tr-TR" smtClean="0"/>
              <a:t>8.03.2026</a:t>
            </a:fld>
            <a:endParaRPr lang="tr-TR"/>
          </a:p>
        </p:txBody>
      </p:sp>
      <p:sp>
        <p:nvSpPr>
          <p:cNvPr id="5" name="Alt Bilgi Yer Tutucusu 4">
            <a:extLst>
              <a:ext uri="{FF2B5EF4-FFF2-40B4-BE49-F238E27FC236}">
                <a16:creationId xmlns:a16="http://schemas.microsoft.com/office/drawing/2014/main" id="{D6F68C43-5B4F-475D-8F5C-2357AAE94270}"/>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314C98D9-E9CA-46F4-9655-CB2226DA18B9}"/>
              </a:ext>
            </a:extLst>
          </p:cNvPr>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38269127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F453782-CEA7-45B2-AC8A-72B36976CBB1}"/>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F27A9054-5F63-4A7D-A3C4-8535D9ACD02F}"/>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433451BF-570E-4312-98CE-76D96FD2411F}"/>
              </a:ext>
            </a:extLst>
          </p:cNvPr>
          <p:cNvSpPr>
            <a:spLocks noGrp="1"/>
          </p:cNvSpPr>
          <p:nvPr>
            <p:ph type="dt" sz="half" idx="10"/>
          </p:nvPr>
        </p:nvSpPr>
        <p:spPr/>
        <p:txBody>
          <a:bodyPr/>
          <a:lstStyle/>
          <a:p>
            <a:fld id="{790FC6AA-8BFF-4AD9-80D0-F05C4D615962}" type="datetimeFigureOut">
              <a:rPr lang="tr-TR" smtClean="0"/>
              <a:t>8.03.2026</a:t>
            </a:fld>
            <a:endParaRPr lang="tr-TR"/>
          </a:p>
        </p:txBody>
      </p:sp>
      <p:sp>
        <p:nvSpPr>
          <p:cNvPr id="5" name="Alt Bilgi Yer Tutucusu 4">
            <a:extLst>
              <a:ext uri="{FF2B5EF4-FFF2-40B4-BE49-F238E27FC236}">
                <a16:creationId xmlns:a16="http://schemas.microsoft.com/office/drawing/2014/main" id="{49C8CA90-5B7C-4246-888A-747FDE7E1DFF}"/>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AADDCEFB-01AA-4821-AA37-C56A3AC1AE27}"/>
              </a:ext>
            </a:extLst>
          </p:cNvPr>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2371558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5B3932E8-9989-4C40-B2D4-6DB5A41931D3}"/>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8E747F06-CA27-49AD-BC62-C743AD9A9DB6}"/>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53996623-DF90-40E8-B9C3-C0C5A0C51DFF}"/>
              </a:ext>
            </a:extLst>
          </p:cNvPr>
          <p:cNvSpPr>
            <a:spLocks noGrp="1"/>
          </p:cNvSpPr>
          <p:nvPr>
            <p:ph type="dt" sz="half" idx="10"/>
          </p:nvPr>
        </p:nvSpPr>
        <p:spPr/>
        <p:txBody>
          <a:bodyPr/>
          <a:lstStyle/>
          <a:p>
            <a:fld id="{790FC6AA-8BFF-4AD9-80D0-F05C4D615962}" type="datetimeFigureOut">
              <a:rPr lang="tr-TR" smtClean="0"/>
              <a:t>8.03.2026</a:t>
            </a:fld>
            <a:endParaRPr lang="tr-TR"/>
          </a:p>
        </p:txBody>
      </p:sp>
      <p:sp>
        <p:nvSpPr>
          <p:cNvPr id="5" name="Alt Bilgi Yer Tutucusu 4">
            <a:extLst>
              <a:ext uri="{FF2B5EF4-FFF2-40B4-BE49-F238E27FC236}">
                <a16:creationId xmlns:a16="http://schemas.microsoft.com/office/drawing/2014/main" id="{FD12D09A-4080-45B7-BAF1-816DFEB5A22A}"/>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75AF9A2E-CFFE-4D72-868F-386BB9DC9A43}"/>
              </a:ext>
            </a:extLst>
          </p:cNvPr>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1901907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0081CDA-99E4-4D2E-9767-4C8349CA30D1}"/>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0234CA35-6355-4768-A423-3F577EE1A639}"/>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D778A7F7-CE22-4145-B9D2-D2985D3A3C6B}"/>
              </a:ext>
            </a:extLst>
          </p:cNvPr>
          <p:cNvSpPr>
            <a:spLocks noGrp="1"/>
          </p:cNvSpPr>
          <p:nvPr>
            <p:ph type="dt" sz="half" idx="10"/>
          </p:nvPr>
        </p:nvSpPr>
        <p:spPr/>
        <p:txBody>
          <a:bodyPr/>
          <a:lstStyle/>
          <a:p>
            <a:fld id="{790FC6AA-8BFF-4AD9-80D0-F05C4D615962}" type="datetimeFigureOut">
              <a:rPr lang="tr-TR" smtClean="0"/>
              <a:t>8.03.2026</a:t>
            </a:fld>
            <a:endParaRPr lang="tr-TR"/>
          </a:p>
        </p:txBody>
      </p:sp>
      <p:sp>
        <p:nvSpPr>
          <p:cNvPr id="5" name="Alt Bilgi Yer Tutucusu 4">
            <a:extLst>
              <a:ext uri="{FF2B5EF4-FFF2-40B4-BE49-F238E27FC236}">
                <a16:creationId xmlns:a16="http://schemas.microsoft.com/office/drawing/2014/main" id="{16F64ECC-9754-43FB-87BE-620F6FA1A64A}"/>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3F353342-6A43-4598-9344-F3370B04FDFF}"/>
              </a:ext>
            </a:extLst>
          </p:cNvPr>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1038002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FB4AF44-6D9F-4F95-8782-EAF560B36DE7}"/>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9D4EF5E5-6BF9-425D-B464-2730D0DEC36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678D5DC9-B0AA-44F1-B961-78ACBECBCAA1}"/>
              </a:ext>
            </a:extLst>
          </p:cNvPr>
          <p:cNvSpPr>
            <a:spLocks noGrp="1"/>
          </p:cNvSpPr>
          <p:nvPr>
            <p:ph type="dt" sz="half" idx="10"/>
          </p:nvPr>
        </p:nvSpPr>
        <p:spPr/>
        <p:txBody>
          <a:bodyPr/>
          <a:lstStyle/>
          <a:p>
            <a:fld id="{790FC6AA-8BFF-4AD9-80D0-F05C4D615962}" type="datetimeFigureOut">
              <a:rPr lang="tr-TR" smtClean="0"/>
              <a:t>8.03.2026</a:t>
            </a:fld>
            <a:endParaRPr lang="tr-TR"/>
          </a:p>
        </p:txBody>
      </p:sp>
      <p:sp>
        <p:nvSpPr>
          <p:cNvPr id="5" name="Alt Bilgi Yer Tutucusu 4">
            <a:extLst>
              <a:ext uri="{FF2B5EF4-FFF2-40B4-BE49-F238E27FC236}">
                <a16:creationId xmlns:a16="http://schemas.microsoft.com/office/drawing/2014/main" id="{16986537-63BC-4798-9B58-747F06710BF7}"/>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C15D563C-C541-4173-B063-204BBC5ACD4B}"/>
              </a:ext>
            </a:extLst>
          </p:cNvPr>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29499366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D4BA5C9-CE22-4E73-B505-5252F8F88DB6}"/>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929159F6-C8B4-4E3B-A862-E4C064552D44}"/>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CCF3A7E8-CF7B-4589-BDD9-2BEB68C92CBD}"/>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9EA4C83E-CF75-4687-A7BE-5DE2A3578D73}"/>
              </a:ext>
            </a:extLst>
          </p:cNvPr>
          <p:cNvSpPr>
            <a:spLocks noGrp="1"/>
          </p:cNvSpPr>
          <p:nvPr>
            <p:ph type="dt" sz="half" idx="10"/>
          </p:nvPr>
        </p:nvSpPr>
        <p:spPr/>
        <p:txBody>
          <a:bodyPr/>
          <a:lstStyle/>
          <a:p>
            <a:fld id="{790FC6AA-8BFF-4AD9-80D0-F05C4D615962}" type="datetimeFigureOut">
              <a:rPr lang="tr-TR" smtClean="0"/>
              <a:t>8.03.2026</a:t>
            </a:fld>
            <a:endParaRPr lang="tr-TR"/>
          </a:p>
        </p:txBody>
      </p:sp>
      <p:sp>
        <p:nvSpPr>
          <p:cNvPr id="6" name="Alt Bilgi Yer Tutucusu 5">
            <a:extLst>
              <a:ext uri="{FF2B5EF4-FFF2-40B4-BE49-F238E27FC236}">
                <a16:creationId xmlns:a16="http://schemas.microsoft.com/office/drawing/2014/main" id="{9A68FF17-14C8-408F-83E8-B46E2F5F6BA8}"/>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770AC0F8-99D6-4F12-80B1-6E6C7020BC58}"/>
              </a:ext>
            </a:extLst>
          </p:cNvPr>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38899299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C895CEF-8D4B-433B-85B8-E4C364C079C1}"/>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13EB5917-408F-4A34-AC07-A6783CDCFC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33DDEFB8-B6BB-42BB-A60E-F99BCD213C37}"/>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2C960BF6-D006-4EEF-80B9-00E6876684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C7C4F61A-076C-49A3-8847-F7A27C76497A}"/>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C17D0A29-D50D-40BE-AEBA-FD2827F38A0A}"/>
              </a:ext>
            </a:extLst>
          </p:cNvPr>
          <p:cNvSpPr>
            <a:spLocks noGrp="1"/>
          </p:cNvSpPr>
          <p:nvPr>
            <p:ph type="dt" sz="half" idx="10"/>
          </p:nvPr>
        </p:nvSpPr>
        <p:spPr/>
        <p:txBody>
          <a:bodyPr/>
          <a:lstStyle/>
          <a:p>
            <a:fld id="{790FC6AA-8BFF-4AD9-80D0-F05C4D615962}" type="datetimeFigureOut">
              <a:rPr lang="tr-TR" smtClean="0"/>
              <a:t>8.03.2026</a:t>
            </a:fld>
            <a:endParaRPr lang="tr-TR"/>
          </a:p>
        </p:txBody>
      </p:sp>
      <p:sp>
        <p:nvSpPr>
          <p:cNvPr id="8" name="Alt Bilgi Yer Tutucusu 7">
            <a:extLst>
              <a:ext uri="{FF2B5EF4-FFF2-40B4-BE49-F238E27FC236}">
                <a16:creationId xmlns:a16="http://schemas.microsoft.com/office/drawing/2014/main" id="{08F9B425-E7DC-44F5-B019-C04A16FDFA16}"/>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8F8EC2A0-8051-4CF8-B5B1-301CEF95BE1A}"/>
              </a:ext>
            </a:extLst>
          </p:cNvPr>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9433291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2A26FA2-9059-4900-BFF9-1D7702AE1C7E}"/>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9ED056AB-9EC9-476A-BEA6-324B6B8DC45A}"/>
              </a:ext>
            </a:extLst>
          </p:cNvPr>
          <p:cNvSpPr>
            <a:spLocks noGrp="1"/>
          </p:cNvSpPr>
          <p:nvPr>
            <p:ph type="dt" sz="half" idx="10"/>
          </p:nvPr>
        </p:nvSpPr>
        <p:spPr/>
        <p:txBody>
          <a:bodyPr/>
          <a:lstStyle/>
          <a:p>
            <a:fld id="{790FC6AA-8BFF-4AD9-80D0-F05C4D615962}" type="datetimeFigureOut">
              <a:rPr lang="tr-TR" smtClean="0"/>
              <a:t>8.03.2026</a:t>
            </a:fld>
            <a:endParaRPr lang="tr-TR"/>
          </a:p>
        </p:txBody>
      </p:sp>
      <p:sp>
        <p:nvSpPr>
          <p:cNvPr id="4" name="Alt Bilgi Yer Tutucusu 3">
            <a:extLst>
              <a:ext uri="{FF2B5EF4-FFF2-40B4-BE49-F238E27FC236}">
                <a16:creationId xmlns:a16="http://schemas.microsoft.com/office/drawing/2014/main" id="{D534C979-8743-48A4-9C55-177408A6838E}"/>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C0F26324-D4AF-45CE-A530-BA46F0D056FC}"/>
              </a:ext>
            </a:extLst>
          </p:cNvPr>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28817235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856DAF94-2419-4EFE-A1CE-BEF137B5EC08}"/>
              </a:ext>
            </a:extLst>
          </p:cNvPr>
          <p:cNvSpPr>
            <a:spLocks noGrp="1"/>
          </p:cNvSpPr>
          <p:nvPr>
            <p:ph type="dt" sz="half" idx="10"/>
          </p:nvPr>
        </p:nvSpPr>
        <p:spPr/>
        <p:txBody>
          <a:bodyPr/>
          <a:lstStyle/>
          <a:p>
            <a:fld id="{790FC6AA-8BFF-4AD9-80D0-F05C4D615962}" type="datetimeFigureOut">
              <a:rPr lang="tr-TR" smtClean="0"/>
              <a:t>8.03.2026</a:t>
            </a:fld>
            <a:endParaRPr lang="tr-TR"/>
          </a:p>
        </p:txBody>
      </p:sp>
      <p:sp>
        <p:nvSpPr>
          <p:cNvPr id="3" name="Alt Bilgi Yer Tutucusu 2">
            <a:extLst>
              <a:ext uri="{FF2B5EF4-FFF2-40B4-BE49-F238E27FC236}">
                <a16:creationId xmlns:a16="http://schemas.microsoft.com/office/drawing/2014/main" id="{E19D38CB-3D8B-4180-B8B1-94A4E63B2861}"/>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04F1D9B0-99C8-4C7E-9FD4-A1DE39201F95}"/>
              </a:ext>
            </a:extLst>
          </p:cNvPr>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18410454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5A7A42A-980F-4758-B885-15FDABF4B916}"/>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7F39843A-28DB-4011-97B1-0C5DAF8DECE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FFD263EE-E8F0-41B9-BDFA-188D1E5B91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C4FF557F-6D58-484E-BB21-92CA13FEDD83}"/>
              </a:ext>
            </a:extLst>
          </p:cNvPr>
          <p:cNvSpPr>
            <a:spLocks noGrp="1"/>
          </p:cNvSpPr>
          <p:nvPr>
            <p:ph type="dt" sz="half" idx="10"/>
          </p:nvPr>
        </p:nvSpPr>
        <p:spPr/>
        <p:txBody>
          <a:bodyPr/>
          <a:lstStyle/>
          <a:p>
            <a:fld id="{790FC6AA-8BFF-4AD9-80D0-F05C4D615962}" type="datetimeFigureOut">
              <a:rPr lang="tr-TR" smtClean="0"/>
              <a:t>8.03.2026</a:t>
            </a:fld>
            <a:endParaRPr lang="tr-TR"/>
          </a:p>
        </p:txBody>
      </p:sp>
      <p:sp>
        <p:nvSpPr>
          <p:cNvPr id="6" name="Alt Bilgi Yer Tutucusu 5">
            <a:extLst>
              <a:ext uri="{FF2B5EF4-FFF2-40B4-BE49-F238E27FC236}">
                <a16:creationId xmlns:a16="http://schemas.microsoft.com/office/drawing/2014/main" id="{A830F463-425A-4590-96D5-856653A37206}"/>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C42BD702-3BC3-48C8-98EC-875E11F6AFBF}"/>
              </a:ext>
            </a:extLst>
          </p:cNvPr>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1268022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70ABB0D-D95A-4B37-B106-4623D919981C}"/>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F08989FD-A759-4651-86E9-4BA3C9A8BF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F67E94CC-5FE5-4611-A52C-9F2B4D25BB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D4D9EBE4-822B-4864-AB13-62F2F6A035C3}"/>
              </a:ext>
            </a:extLst>
          </p:cNvPr>
          <p:cNvSpPr>
            <a:spLocks noGrp="1"/>
          </p:cNvSpPr>
          <p:nvPr>
            <p:ph type="dt" sz="half" idx="10"/>
          </p:nvPr>
        </p:nvSpPr>
        <p:spPr/>
        <p:txBody>
          <a:bodyPr/>
          <a:lstStyle/>
          <a:p>
            <a:fld id="{790FC6AA-8BFF-4AD9-80D0-F05C4D615962}" type="datetimeFigureOut">
              <a:rPr lang="tr-TR" smtClean="0"/>
              <a:t>8.03.2026</a:t>
            </a:fld>
            <a:endParaRPr lang="tr-TR"/>
          </a:p>
        </p:txBody>
      </p:sp>
      <p:sp>
        <p:nvSpPr>
          <p:cNvPr id="6" name="Alt Bilgi Yer Tutucusu 5">
            <a:extLst>
              <a:ext uri="{FF2B5EF4-FFF2-40B4-BE49-F238E27FC236}">
                <a16:creationId xmlns:a16="http://schemas.microsoft.com/office/drawing/2014/main" id="{1016CE5E-8FC1-440A-B52F-3A6C0B298701}"/>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D6BA12FA-D256-4536-ABBC-4837C53FFD42}"/>
              </a:ext>
            </a:extLst>
          </p:cNvPr>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17168253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189DFB7D-732D-433E-A65E-3048C5B5AE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B18AD9D0-5C6C-4E6B-9347-9A5678A3CA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76FC6DCF-A02A-46C6-BC53-B1B5C947FF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0FC6AA-8BFF-4AD9-80D0-F05C4D615962}" type="datetimeFigureOut">
              <a:rPr lang="tr-TR" smtClean="0"/>
              <a:t>8.03.2026</a:t>
            </a:fld>
            <a:endParaRPr lang="tr-TR"/>
          </a:p>
        </p:txBody>
      </p:sp>
      <p:sp>
        <p:nvSpPr>
          <p:cNvPr id="5" name="Alt Bilgi Yer Tutucusu 4">
            <a:extLst>
              <a:ext uri="{FF2B5EF4-FFF2-40B4-BE49-F238E27FC236}">
                <a16:creationId xmlns:a16="http://schemas.microsoft.com/office/drawing/2014/main" id="{B5713B1E-0E77-4CD1-805C-EB09E9BBFC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A85F7277-84C3-4A54-8A60-BC394F1546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4167DC-7A18-4A94-884E-469DE6D60A98}" type="slidenum">
              <a:rPr lang="tr-TR" smtClean="0"/>
              <a:t>‹#›</a:t>
            </a:fld>
            <a:endParaRPr lang="tr-TR"/>
          </a:p>
        </p:txBody>
      </p:sp>
    </p:spTree>
    <p:extLst>
      <p:ext uri="{BB962C8B-B14F-4D97-AF65-F5344CB8AC3E}">
        <p14:creationId xmlns:p14="http://schemas.microsoft.com/office/powerpoint/2010/main" val="96865996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2.jpg"/></Relationships>
</file>

<file path=ppt/slides/_rels/slide10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03.emf"/><Relationship Id="rId4" Type="http://schemas.openxmlformats.org/officeDocument/2006/relationships/image" Target="../media/image2.jpg"/></Relationships>
</file>

<file path=ppt/slides/_rels/slide10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0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04.jpeg"/><Relationship Id="rId4" Type="http://schemas.openxmlformats.org/officeDocument/2006/relationships/image" Target="../media/image2.jpg"/></Relationships>
</file>

<file path=ppt/slides/_rels/slide10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05.png"/><Relationship Id="rId4" Type="http://schemas.openxmlformats.org/officeDocument/2006/relationships/image" Target="../media/image2.jpg"/></Relationships>
</file>

<file path=ppt/slides/_rels/slide10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06.png"/><Relationship Id="rId4" Type="http://schemas.openxmlformats.org/officeDocument/2006/relationships/image" Target="../media/image2.jpg"/></Relationships>
</file>

<file path=ppt/slides/_rels/slide10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image" Target="../media/image2.jpg"/></Relationships>
</file>

<file path=ppt/slides/_rels/slide10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08.png"/><Relationship Id="rId4" Type="http://schemas.openxmlformats.org/officeDocument/2006/relationships/image" Target="../media/image2.jpg"/></Relationships>
</file>

<file path=ppt/slides/_rels/slide10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image" Target="../media/image2.jpg"/></Relationships>
</file>

<file path=ppt/slides/_rels/slide10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image" Target="../media/image2.jpg"/></Relationships>
</file>

<file path=ppt/slides/_rels/slide10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11.png"/><Relationship Id="rId4" Type="http://schemas.openxmlformats.org/officeDocument/2006/relationships/image" Target="../media/image2.jpg"/></Relationships>
</file>

<file path=ppt/slides/_rels/slide1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12.png"/><Relationship Id="rId4" Type="http://schemas.openxmlformats.org/officeDocument/2006/relationships/image" Target="../media/image2.jpg"/></Relationships>
</file>

<file path=ppt/slides/_rels/slide1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image" Target="../media/image2.jpg"/></Relationships>
</file>

<file path=ppt/slides/_rels/slide1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14.png"/><Relationship Id="rId4" Type="http://schemas.openxmlformats.org/officeDocument/2006/relationships/image" Target="../media/image2.jpg"/></Relationships>
</file>

<file path=ppt/slides/_rels/slide1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15.png"/><Relationship Id="rId4" Type="http://schemas.openxmlformats.org/officeDocument/2006/relationships/image" Target="../media/image2.jpg"/></Relationships>
</file>

<file path=ppt/slides/_rels/slide1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16.png"/><Relationship Id="rId4" Type="http://schemas.openxmlformats.org/officeDocument/2006/relationships/image" Target="../media/image2.jpg"/></Relationships>
</file>

<file path=ppt/slides/_rels/slide1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17.png"/><Relationship Id="rId4" Type="http://schemas.openxmlformats.org/officeDocument/2006/relationships/image" Target="../media/image2.jpg"/></Relationships>
</file>

<file path=ppt/slides/_rels/slide1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18.png"/><Relationship Id="rId4" Type="http://schemas.openxmlformats.org/officeDocument/2006/relationships/image" Target="../media/image2.jpg"/></Relationships>
</file>

<file path=ppt/slides/_rels/slide1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19.png"/><Relationship Id="rId4" Type="http://schemas.openxmlformats.org/officeDocument/2006/relationships/image" Target="../media/image2.jp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2.jpg"/></Relationships>
</file>

<file path=ppt/slides/_rels/slide1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20.png"/><Relationship Id="rId4" Type="http://schemas.openxmlformats.org/officeDocument/2006/relationships/image" Target="../media/image2.jpg"/></Relationships>
</file>

<file path=ppt/slides/_rels/slide1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21.png"/><Relationship Id="rId4" Type="http://schemas.openxmlformats.org/officeDocument/2006/relationships/image" Target="../media/image2.jpg"/></Relationships>
</file>

<file path=ppt/slides/_rels/slide1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22.png"/><Relationship Id="rId4" Type="http://schemas.openxmlformats.org/officeDocument/2006/relationships/image" Target="../media/image2.jpg"/></Relationships>
</file>

<file path=ppt/slides/_rels/slide1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23.emf"/><Relationship Id="rId4" Type="http://schemas.openxmlformats.org/officeDocument/2006/relationships/image" Target="../media/image2.jpg"/></Relationships>
</file>

<file path=ppt/slides/_rels/slide1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24.emf"/><Relationship Id="rId4" Type="http://schemas.openxmlformats.org/officeDocument/2006/relationships/image" Target="../media/image2.jpg"/></Relationships>
</file>

<file path=ppt/slides/_rels/slide1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25.emf"/><Relationship Id="rId4" Type="http://schemas.openxmlformats.org/officeDocument/2006/relationships/image" Target="../media/image2.jpg"/></Relationships>
</file>

<file path=ppt/slides/_rels/slide1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26.emf"/><Relationship Id="rId4" Type="http://schemas.openxmlformats.org/officeDocument/2006/relationships/image" Target="../media/image2.jpg"/></Relationships>
</file>

<file path=ppt/slides/_rels/slide1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27.emf"/><Relationship Id="rId4" Type="http://schemas.openxmlformats.org/officeDocument/2006/relationships/image" Target="../media/image2.jpg"/></Relationships>
</file>

<file path=ppt/slides/_rels/slide1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28.png"/><Relationship Id="rId4" Type="http://schemas.openxmlformats.org/officeDocument/2006/relationships/image" Target="../media/image2.jp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2.jpg"/></Relationships>
</file>

<file path=ppt/slides/_rels/slide1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29.png"/><Relationship Id="rId4" Type="http://schemas.openxmlformats.org/officeDocument/2006/relationships/image" Target="../media/image2.jpg"/></Relationships>
</file>

<file path=ppt/slides/_rels/slide1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30.emf"/><Relationship Id="rId4" Type="http://schemas.openxmlformats.org/officeDocument/2006/relationships/image" Target="../media/image2.jpg"/></Relationships>
</file>

<file path=ppt/slides/_rels/slide1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31.png"/><Relationship Id="rId4" Type="http://schemas.openxmlformats.org/officeDocument/2006/relationships/image" Target="../media/image2.jpg"/></Relationships>
</file>

<file path=ppt/slides/_rels/slide1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32.png"/><Relationship Id="rId4" Type="http://schemas.openxmlformats.org/officeDocument/2006/relationships/image" Target="../media/image2.jpg"/></Relationships>
</file>

<file path=ppt/slides/_rels/slide1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33.jpeg"/><Relationship Id="rId4" Type="http://schemas.openxmlformats.org/officeDocument/2006/relationships/image" Target="../media/image2.jpg"/></Relationships>
</file>

<file path=ppt/slides/_rels/slide1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34.png"/><Relationship Id="rId4" Type="http://schemas.openxmlformats.org/officeDocument/2006/relationships/image" Target="../media/image2.jpg"/></Relationships>
</file>

<file path=ppt/slides/_rels/slide1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35.png"/><Relationship Id="rId4" Type="http://schemas.openxmlformats.org/officeDocument/2006/relationships/image" Target="../media/image2.jpg"/></Relationships>
</file>

<file path=ppt/slides/_rels/slide1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2.jp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2.jp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2.jp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jp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jp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jp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jp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jp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jp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jp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jp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jp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2.jp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jpg"/></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2.jp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jpg"/></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0.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jp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2.jpg"/></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2.jpg"/></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2.jpg"/></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2.jpg"/></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2.jpg"/></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2.jpg"/></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2.jpg"/></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jpg"/></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2.jpg"/></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2.jpg"/></Relationships>
</file>

<file path=ppt/slides/_rels/slide4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2.jpg"/></Relationships>
</file>

<file path=ppt/slides/_rels/slide4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2.jpg"/></Relationships>
</file>

<file path=ppt/slides/_rels/slide4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2.jpg"/></Relationships>
</file>

<file path=ppt/slides/_rels/slide4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4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2.jpg"/></Relationships>
</file>

<file path=ppt/slides/_rels/slide4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2.jpg"/></Relationships>
</file>

<file path=ppt/slides/_rels/slide4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2.jpg"/></Relationships>
</file>

<file path=ppt/slides/_rels/slide4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2.jpg"/></Relationships>
</file>

<file path=ppt/slides/_rels/slide5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2.jpg"/></Relationships>
</file>

<file path=ppt/slides/_rels/slide5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5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5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2.jpg"/></Relationships>
</file>

<file path=ppt/slides/_rels/slide5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2.jpg"/></Relationships>
</file>

<file path=ppt/slides/_rels/slide5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2.jpg"/></Relationships>
</file>

<file path=ppt/slides/_rels/slide5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2.jpg"/></Relationships>
</file>

<file path=ppt/slides/_rels/slide5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2.jpg"/></Relationships>
</file>

<file path=ppt/slides/_rels/slide5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5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2.jpg"/></Relationships>
</file>

<file path=ppt/slides/_rels/slide6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2.jpg"/></Relationships>
</file>

<file path=ppt/slides/_rels/slide6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2.jpg"/></Relationships>
</file>

<file path=ppt/slides/_rels/slide6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2.jpg"/></Relationships>
</file>

<file path=ppt/slides/_rels/slide6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2.jpg"/></Relationships>
</file>

<file path=ppt/slides/_rels/slide6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2.jpg"/></Relationships>
</file>

<file path=ppt/slides/_rels/slide6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2.jpg"/></Relationships>
</file>

<file path=ppt/slides/_rels/slide6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7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2.jpg"/></Relationships>
</file>

<file path=ppt/slides/_rels/slide6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2.jpg"/></Relationships>
</file>

<file path=ppt/slides/_rels/slide6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80.jpeg"/><Relationship Id="rId4" Type="http://schemas.openxmlformats.org/officeDocument/2006/relationships/image" Target="../media/image2.jpg"/></Relationships>
</file>

<file path=ppt/slides/_rels/slide6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2.jp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2.jpg"/></Relationships>
</file>

<file path=ppt/slides/_rels/slide7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7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7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7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82.emf"/><Relationship Id="rId4" Type="http://schemas.openxmlformats.org/officeDocument/2006/relationships/image" Target="../media/image2.jpg"/></Relationships>
</file>

<file path=ppt/slides/_rels/slide7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2.jpg"/></Relationships>
</file>

<file path=ppt/slides/_rels/slide7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2.jpg"/></Relationships>
</file>

<file path=ppt/slides/_rels/slide7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7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2.jpg"/></Relationships>
</file>

<file path=ppt/slides/_rels/slide7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2.jpg"/></Relationships>
</file>

<file path=ppt/slides/_rels/slide7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2.jpg"/></Relationships>
</file>

<file path=ppt/slides/_rels/slide8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8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2.jpg"/></Relationships>
</file>

<file path=ppt/slides/_rels/slide8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9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2.jpg"/></Relationships>
</file>

<file path=ppt/slides/_rels/slide8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2.jpg"/></Relationships>
</file>

<file path=ppt/slides/_rels/slide8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8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8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8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8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2.jpg"/></Relationships>
</file>

<file path=ppt/slides/_rels/slide8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9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9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9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2.jpg"/></Relationships>
</file>

<file path=ppt/slides/_rels/slide9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2.jpg"/></Relationships>
</file>

<file path=ppt/slides/_rels/slide9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2.jpg"/></Relationships>
</file>

<file path=ppt/slides/_rels/slide9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01.png"/><Relationship Id="rId4" Type="http://schemas.openxmlformats.org/officeDocument/2006/relationships/image" Target="../media/image2.jpg"/></Relationships>
</file>

<file path=ppt/slides/_rels/slide9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9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2.jpg"/></Relationships>
</file>

<file path=ppt/slides/_rels/slide9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9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82.emf"/><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DAA7A58-D2B0-4149-8818-CEF26B2DAA0C}"/>
              </a:ext>
            </a:extLst>
          </p:cNvPr>
          <p:cNvSpPr>
            <a:spLocks noGrp="1"/>
          </p:cNvSpPr>
          <p:nvPr>
            <p:ph type="ctrTitle"/>
          </p:nvPr>
        </p:nvSpPr>
        <p:spPr>
          <a:xfrm>
            <a:off x="8046719" y="3177735"/>
            <a:ext cx="4398499" cy="2387600"/>
          </a:xfrm>
        </p:spPr>
        <p:txBody>
          <a:bodyPr>
            <a:normAutofit fontScale="90000"/>
          </a:bodyPr>
          <a:lstStyle/>
          <a:p>
            <a:r>
              <a:rPr lang="tr-TR" b="1" dirty="0">
                <a:latin typeface="+mn-lt"/>
              </a:rPr>
              <a:t>VAGON ELEKTRİK ELEKTRONİK BİLGİSİ</a:t>
            </a:r>
            <a:br>
              <a:rPr lang="tr-TR" b="1" dirty="0"/>
            </a:br>
            <a:endParaRPr lang="tr-TR" b="1" dirty="0"/>
          </a:p>
        </p:txBody>
      </p:sp>
      <p:pic>
        <p:nvPicPr>
          <p:cNvPr id="4" name="Resim 3" descr="metin, logo, ekran görüntüsü, grafik tasarım içeren bir resim&#10;&#10;Açıklama otomatik olarak oluşturuldu">
            <a:extLst>
              <a:ext uri="{FF2B5EF4-FFF2-40B4-BE49-F238E27FC236}">
                <a16:creationId xmlns:a16="http://schemas.microsoft.com/office/drawing/2014/main" id="{7C797B93-C90C-4D42-8161-CE2BDDDED0A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688" y="0"/>
            <a:ext cx="8042031" cy="6858000"/>
          </a:xfrm>
          <a:prstGeom prst="rect">
            <a:avLst/>
          </a:prstGeom>
          <a:noFill/>
          <a:ln>
            <a:noFill/>
          </a:ln>
        </p:spPr>
      </p:pic>
      <p:pic>
        <p:nvPicPr>
          <p:cNvPr id="6" name="Resim 5">
            <a:extLst>
              <a:ext uri="{FF2B5EF4-FFF2-40B4-BE49-F238E27FC236}">
                <a16:creationId xmlns:a16="http://schemas.microsoft.com/office/drawing/2014/main" id="{C94908F3-363D-49AE-9326-38D56E10D27E}"/>
              </a:ext>
            </a:extLst>
          </p:cNvPr>
          <p:cNvPicPr>
            <a:picLocks noChangeAspect="1"/>
          </p:cNvPicPr>
          <p:nvPr/>
        </p:nvPicPr>
        <p:blipFill rotWithShape="1">
          <a:blip r:embed="rId3">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Tree>
    <p:extLst>
      <p:ext uri="{BB962C8B-B14F-4D97-AF65-F5344CB8AC3E}">
        <p14:creationId xmlns:p14="http://schemas.microsoft.com/office/powerpoint/2010/main" val="19245071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676400" y="415381"/>
            <a:ext cx="10515600" cy="373922"/>
          </a:xfrm>
        </p:spPr>
        <p:txBody>
          <a:bodyPr>
            <a:noAutofit/>
          </a:bodyPr>
          <a:lstStyle/>
          <a:p>
            <a:pPr algn="just"/>
            <a:r>
              <a:rPr lang="tr-TR" sz="2400" b="1" dirty="0" err="1">
                <a:effectLst/>
                <a:latin typeface="Times New Roman" panose="02020603050405020304" pitchFamily="18" charset="0"/>
                <a:ea typeface="Calibri" panose="020F0502020204030204" pitchFamily="34" charset="0"/>
              </a:rPr>
              <a:t>Konvertörler</a:t>
            </a:r>
            <a:r>
              <a:rPr lang="tr-TR" sz="2400" b="1" dirty="0">
                <a:effectLst/>
                <a:latin typeface="Times New Roman" panose="02020603050405020304" pitchFamily="18" charset="0"/>
                <a:ea typeface="Calibri" panose="020F0502020204030204" pitchFamily="34" charset="0"/>
              </a:rPr>
              <a:t> </a:t>
            </a:r>
            <a:endParaRPr lang="tr-TR"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8" name="Metin kutusu 7">
            <a:extLst>
              <a:ext uri="{FF2B5EF4-FFF2-40B4-BE49-F238E27FC236}">
                <a16:creationId xmlns:a16="http://schemas.microsoft.com/office/drawing/2014/main" id="{2F86659C-5E57-444E-A2E6-304C1BFAC112}"/>
              </a:ext>
            </a:extLst>
          </p:cNvPr>
          <p:cNvSpPr txBox="1"/>
          <p:nvPr/>
        </p:nvSpPr>
        <p:spPr>
          <a:xfrm>
            <a:off x="838200" y="4895955"/>
            <a:ext cx="10515599" cy="646331"/>
          </a:xfrm>
          <a:prstGeom prst="rect">
            <a:avLst/>
          </a:prstGeom>
          <a:noFill/>
        </p:spPr>
        <p:txBody>
          <a:bodyPr wrap="square">
            <a:spAutoFit/>
          </a:bodyPr>
          <a:lstStyle/>
          <a:p>
            <a:r>
              <a:rPr lang="tr-TR" sz="1800" b="1" dirty="0">
                <a:effectLst/>
                <a:latin typeface="Times New Roman" panose="02020603050405020304" pitchFamily="18" charset="0"/>
                <a:ea typeface="Calibri" panose="020F0502020204030204" pitchFamily="34" charset="0"/>
              </a:rPr>
              <a:t>DRV1 ve 2 Vagonun (E1) tarafındaki klima sistemini (kompresör ve fanları) birbirinin yedeği olarak çalışırlar. DRV3 ve 4 ise (e2 )tarafındaki klima sistemini besler. </a:t>
            </a:r>
            <a:endParaRPr lang="tr-TR" b="1" dirty="0"/>
          </a:p>
        </p:txBody>
      </p:sp>
      <p:pic>
        <p:nvPicPr>
          <p:cNvPr id="10" name="Resim 9" descr="bina, metin, tren, dış mekan içeren bir resim&#10;&#10;Açıklama otomatik olarak oluşturuldu">
            <a:extLst>
              <a:ext uri="{FF2B5EF4-FFF2-40B4-BE49-F238E27FC236}">
                <a16:creationId xmlns:a16="http://schemas.microsoft.com/office/drawing/2014/main" id="{D4A2593A-9F82-4325-8DDF-3D855F20C1D2}"/>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867974" y="893151"/>
            <a:ext cx="8204494" cy="4002803"/>
          </a:xfrm>
          <a:prstGeom prst="rect">
            <a:avLst/>
          </a:prstGeom>
          <a:noFill/>
          <a:ln>
            <a:noFill/>
          </a:ln>
        </p:spPr>
      </p:pic>
    </p:spTree>
    <p:extLst>
      <p:ext uri="{BB962C8B-B14F-4D97-AF65-F5344CB8AC3E}">
        <p14:creationId xmlns:p14="http://schemas.microsoft.com/office/powerpoint/2010/main" val="392391052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9" name="Metin kutusu 8">
            <a:extLst>
              <a:ext uri="{FF2B5EF4-FFF2-40B4-BE49-F238E27FC236}">
                <a16:creationId xmlns:a16="http://schemas.microsoft.com/office/drawing/2014/main" id="{E1E91913-1628-4BD6-AD34-F4B1867E9DAC}"/>
              </a:ext>
            </a:extLst>
          </p:cNvPr>
          <p:cNvSpPr txBox="1"/>
          <p:nvPr/>
        </p:nvSpPr>
        <p:spPr>
          <a:xfrm>
            <a:off x="1923757" y="417676"/>
            <a:ext cx="6098344" cy="461665"/>
          </a:xfrm>
          <a:prstGeom prst="rect">
            <a:avLst/>
          </a:prstGeom>
          <a:noFill/>
        </p:spPr>
        <p:txBody>
          <a:bodyPr wrap="square">
            <a:spAutoFit/>
          </a:bodyPr>
          <a:lstStyle/>
          <a:p>
            <a:r>
              <a:rPr lang="tr-TR" sz="2400" b="1" dirty="0">
                <a:effectLst/>
                <a:latin typeface="Times New Roman" panose="02020603050405020304" pitchFamily="18" charset="0"/>
                <a:ea typeface="Calibri" panose="020F0502020204030204" pitchFamily="34" charset="0"/>
                <a:cs typeface="Times New Roman" panose="02020603050405020304" pitchFamily="18" charset="0"/>
              </a:rPr>
              <a:t>Vakumlu </a:t>
            </a:r>
            <a:r>
              <a:rPr lang="tr-TR" sz="2400" b="1" dirty="0" err="1">
                <a:effectLst/>
                <a:latin typeface="Times New Roman" panose="02020603050405020304" pitchFamily="18" charset="0"/>
                <a:ea typeface="Calibri" panose="020F0502020204030204" pitchFamily="34" charset="0"/>
                <a:cs typeface="Times New Roman" panose="02020603050405020304" pitchFamily="18" charset="0"/>
              </a:rPr>
              <a:t>Wc</a:t>
            </a: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Metin kutusu 9">
            <a:extLst>
              <a:ext uri="{FF2B5EF4-FFF2-40B4-BE49-F238E27FC236}">
                <a16:creationId xmlns:a16="http://schemas.microsoft.com/office/drawing/2014/main" id="{4CBF6B72-1ACF-48C7-A354-EE39F3DF6842}"/>
              </a:ext>
            </a:extLst>
          </p:cNvPr>
          <p:cNvSpPr txBox="1"/>
          <p:nvPr/>
        </p:nvSpPr>
        <p:spPr>
          <a:xfrm>
            <a:off x="502919" y="1421902"/>
            <a:ext cx="5996355" cy="4462760"/>
          </a:xfrm>
          <a:prstGeom prst="rect">
            <a:avLst/>
          </a:prstGeom>
          <a:noFill/>
        </p:spPr>
        <p:txBody>
          <a:bodyPr wrap="square">
            <a:spAutoFit/>
          </a:bodyPr>
          <a:lstStyle/>
          <a:p>
            <a:pPr algn="just"/>
            <a:r>
              <a:rPr lang="tr-TR" sz="2400" dirty="0">
                <a:effectLst/>
                <a:ea typeface="Calibri" panose="020F0502020204030204" pitchFamily="34" charset="0"/>
                <a:cs typeface="Times New Roman" panose="02020603050405020304" pitchFamily="18" charset="0"/>
              </a:rPr>
              <a:t>ARIZA DURUMU: </a:t>
            </a:r>
          </a:p>
          <a:p>
            <a:pPr algn="just"/>
            <a:r>
              <a:rPr lang="tr-TR" sz="2000" dirty="0">
                <a:effectLst/>
                <a:ea typeface="Calibri" panose="020F0502020204030204" pitchFamily="34" charset="0"/>
                <a:cs typeface="Times New Roman" panose="02020603050405020304" pitchFamily="18" charset="0"/>
              </a:rPr>
              <a:t>Vagonda su yoksa vakumlu </a:t>
            </a:r>
            <a:r>
              <a:rPr lang="tr-TR" sz="2000" dirty="0" err="1">
                <a:effectLst/>
                <a:ea typeface="Calibri" panose="020F0502020204030204" pitchFamily="34" charset="0"/>
                <a:cs typeface="Times New Roman" panose="02020603050405020304" pitchFamily="18" charset="0"/>
              </a:rPr>
              <a:t>wc</a:t>
            </a:r>
            <a:r>
              <a:rPr lang="tr-TR" sz="2000" dirty="0">
                <a:effectLst/>
                <a:ea typeface="Calibri" panose="020F0502020204030204" pitchFamily="34" charset="0"/>
                <a:cs typeface="Times New Roman" panose="02020603050405020304" pitchFamily="18" charset="0"/>
              </a:rPr>
              <a:t> çalışmaz. Su seviyesini mutlaka kontrol ediniz. Teşkil garından veya ara istasyondan su basılırken mutlaka depo suyunu tahliye ettiğini görünüz ve deponun dolduğundan emin olunur. Bazen su hortumu takılır ve kısa sürede tahliye edebilir. Bu durumda tesisat hava yapmış olabilir. Su basılırken vanaların pozisyonlarına dikkat ediniz. Kış aylarında donmalara karşı ısıtıcılar mutlaka devreye alınız. </a:t>
            </a:r>
          </a:p>
          <a:p>
            <a:pPr algn="just"/>
            <a:r>
              <a:rPr lang="tr-TR" sz="2000" dirty="0">
                <a:effectLst/>
                <a:ea typeface="Calibri" panose="020F0502020204030204" pitchFamily="34" charset="0"/>
                <a:cs typeface="Times New Roman" panose="02020603050405020304" pitchFamily="18" charset="0"/>
              </a:rPr>
              <a:t> </a:t>
            </a:r>
          </a:p>
          <a:p>
            <a:pPr algn="just"/>
            <a:r>
              <a:rPr lang="tr-TR" sz="2000" dirty="0">
                <a:effectLst/>
                <a:ea typeface="Calibri" panose="020F0502020204030204" pitchFamily="34" charset="0"/>
                <a:cs typeface="Times New Roman" panose="02020603050405020304" pitchFamily="18" charset="0"/>
              </a:rPr>
              <a:t>Tuvalete hava gelmesi için öncelikle tuvaletin arka kısmında bulunan manuel vananın açık konumda olduğunu kontrol ediniz. Aşağıdaki resimde görülmektedir.</a:t>
            </a:r>
          </a:p>
        </p:txBody>
      </p:sp>
      <p:pic>
        <p:nvPicPr>
          <p:cNvPr id="14" name="Resim 13">
            <a:extLst>
              <a:ext uri="{FF2B5EF4-FFF2-40B4-BE49-F238E27FC236}">
                <a16:creationId xmlns:a16="http://schemas.microsoft.com/office/drawing/2014/main" id="{0D92BDAC-98DC-4EE4-90BC-0B8A563C0F30}"/>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05148" y="1502791"/>
            <a:ext cx="4683933" cy="3364631"/>
          </a:xfrm>
          <a:prstGeom prst="rect">
            <a:avLst/>
          </a:prstGeom>
          <a:noFill/>
          <a:ln>
            <a:noFill/>
          </a:ln>
        </p:spPr>
      </p:pic>
    </p:spTree>
    <p:extLst>
      <p:ext uri="{BB962C8B-B14F-4D97-AF65-F5344CB8AC3E}">
        <p14:creationId xmlns:p14="http://schemas.microsoft.com/office/powerpoint/2010/main" val="263911818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9" name="Metin kutusu 8">
            <a:extLst>
              <a:ext uri="{FF2B5EF4-FFF2-40B4-BE49-F238E27FC236}">
                <a16:creationId xmlns:a16="http://schemas.microsoft.com/office/drawing/2014/main" id="{E1E91913-1628-4BD6-AD34-F4B1867E9DAC}"/>
              </a:ext>
            </a:extLst>
          </p:cNvPr>
          <p:cNvSpPr txBox="1"/>
          <p:nvPr/>
        </p:nvSpPr>
        <p:spPr>
          <a:xfrm>
            <a:off x="1923757" y="417676"/>
            <a:ext cx="6098344" cy="461665"/>
          </a:xfrm>
          <a:prstGeom prst="rect">
            <a:avLst/>
          </a:prstGeom>
          <a:noFill/>
        </p:spPr>
        <p:txBody>
          <a:bodyPr wrap="square">
            <a:spAutoFit/>
          </a:bodyPr>
          <a:lstStyle/>
          <a:p>
            <a:r>
              <a:rPr lang="tr-TR" sz="2400" b="1" dirty="0">
                <a:effectLst/>
                <a:latin typeface="Times New Roman" panose="02020603050405020304" pitchFamily="18" charset="0"/>
                <a:ea typeface="Calibri" panose="020F0502020204030204" pitchFamily="34" charset="0"/>
                <a:cs typeface="Times New Roman" panose="02020603050405020304" pitchFamily="18" charset="0"/>
              </a:rPr>
              <a:t>Vakumlu </a:t>
            </a:r>
            <a:r>
              <a:rPr lang="tr-TR" sz="2400" b="1" dirty="0" err="1">
                <a:effectLst/>
                <a:latin typeface="Times New Roman" panose="02020603050405020304" pitchFamily="18" charset="0"/>
                <a:ea typeface="Calibri" panose="020F0502020204030204" pitchFamily="34" charset="0"/>
                <a:cs typeface="Times New Roman" panose="02020603050405020304" pitchFamily="18" charset="0"/>
              </a:rPr>
              <a:t>Wc</a:t>
            </a: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Metin kutusu 6">
            <a:extLst>
              <a:ext uri="{FF2B5EF4-FFF2-40B4-BE49-F238E27FC236}">
                <a16:creationId xmlns:a16="http://schemas.microsoft.com/office/drawing/2014/main" id="{28849955-CB2F-41AC-B7E9-D93379FFF051}"/>
              </a:ext>
            </a:extLst>
          </p:cNvPr>
          <p:cNvSpPr txBox="1"/>
          <p:nvPr/>
        </p:nvSpPr>
        <p:spPr>
          <a:xfrm>
            <a:off x="1009356" y="1943355"/>
            <a:ext cx="10244798" cy="1077218"/>
          </a:xfrm>
          <a:prstGeom prst="rect">
            <a:avLst/>
          </a:prstGeom>
          <a:noFill/>
        </p:spPr>
        <p:txBody>
          <a:bodyPr wrap="square">
            <a:spAutoFit/>
          </a:bodyPr>
          <a:lstStyle/>
          <a:p>
            <a:r>
              <a:rPr lang="tr-TR" sz="2400" dirty="0">
                <a:effectLst/>
                <a:ea typeface="Calibri" panose="020F0502020204030204" pitchFamily="34" charset="0"/>
                <a:cs typeface="Times New Roman" panose="02020603050405020304" pitchFamily="18" charset="0"/>
              </a:rPr>
              <a:t>ARIZA DURUMU : </a:t>
            </a:r>
          </a:p>
          <a:p>
            <a:r>
              <a:rPr lang="tr-TR" sz="2000" dirty="0">
                <a:effectLst/>
                <a:ea typeface="Calibri" panose="020F0502020204030204" pitchFamily="34" charset="0"/>
                <a:cs typeface="Times New Roman" panose="02020603050405020304" pitchFamily="18" charset="0"/>
              </a:rPr>
              <a:t>5 Atmosfer hava sisteme Lokomotif den gelir. Öncelikle havanı geldiğinden emin olmak gerekir. En yakın Kapı havalarından kontrol edilir. Vagonda hava yok ise vakumlu tuvaletler çalışmaz. </a:t>
            </a:r>
          </a:p>
        </p:txBody>
      </p:sp>
    </p:spTree>
    <p:extLst>
      <p:ext uri="{BB962C8B-B14F-4D97-AF65-F5344CB8AC3E}">
        <p14:creationId xmlns:p14="http://schemas.microsoft.com/office/powerpoint/2010/main" val="365359406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9" name="Metin kutusu 8">
            <a:extLst>
              <a:ext uri="{FF2B5EF4-FFF2-40B4-BE49-F238E27FC236}">
                <a16:creationId xmlns:a16="http://schemas.microsoft.com/office/drawing/2014/main" id="{E1E91913-1628-4BD6-AD34-F4B1867E9DAC}"/>
              </a:ext>
            </a:extLst>
          </p:cNvPr>
          <p:cNvSpPr txBox="1"/>
          <p:nvPr/>
        </p:nvSpPr>
        <p:spPr>
          <a:xfrm>
            <a:off x="1923757" y="417676"/>
            <a:ext cx="6098344" cy="461665"/>
          </a:xfrm>
          <a:prstGeom prst="rect">
            <a:avLst/>
          </a:prstGeom>
          <a:noFill/>
        </p:spPr>
        <p:txBody>
          <a:bodyPr wrap="square">
            <a:spAutoFit/>
          </a:bodyPr>
          <a:lstStyle/>
          <a:p>
            <a:r>
              <a:rPr lang="tr-TR" sz="2400" b="1" dirty="0">
                <a:effectLst/>
                <a:latin typeface="Times New Roman" panose="02020603050405020304" pitchFamily="18" charset="0"/>
                <a:ea typeface="Calibri" panose="020F0502020204030204" pitchFamily="34" charset="0"/>
                <a:cs typeface="Times New Roman" panose="02020603050405020304" pitchFamily="18" charset="0"/>
              </a:rPr>
              <a:t>Vakumlu </a:t>
            </a:r>
            <a:r>
              <a:rPr lang="tr-TR" sz="2400" b="1" dirty="0" err="1">
                <a:effectLst/>
                <a:latin typeface="Times New Roman" panose="02020603050405020304" pitchFamily="18" charset="0"/>
                <a:ea typeface="Calibri" panose="020F0502020204030204" pitchFamily="34" charset="0"/>
                <a:cs typeface="Times New Roman" panose="02020603050405020304" pitchFamily="18" charset="0"/>
              </a:rPr>
              <a:t>Wc</a:t>
            </a: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Metin kutusu 7">
            <a:extLst>
              <a:ext uri="{FF2B5EF4-FFF2-40B4-BE49-F238E27FC236}">
                <a16:creationId xmlns:a16="http://schemas.microsoft.com/office/drawing/2014/main" id="{F75BCF12-BC95-4AC6-AC61-5BD9AAAD1EF9}"/>
              </a:ext>
            </a:extLst>
          </p:cNvPr>
          <p:cNvSpPr txBox="1"/>
          <p:nvPr/>
        </p:nvSpPr>
        <p:spPr>
          <a:xfrm>
            <a:off x="1487658" y="1204685"/>
            <a:ext cx="6098344" cy="400110"/>
          </a:xfrm>
          <a:prstGeom prst="rect">
            <a:avLst/>
          </a:prstGeom>
          <a:noFill/>
        </p:spPr>
        <p:txBody>
          <a:bodyPr wrap="square">
            <a:spAutoFit/>
          </a:bodyPr>
          <a:lstStyle/>
          <a:p>
            <a:r>
              <a:rPr lang="tr-TR" sz="2000" b="1" i="1" dirty="0">
                <a:effectLst/>
                <a:ea typeface="Calibri" panose="020F0502020204030204" pitchFamily="34" charset="0"/>
                <a:cs typeface="Times New Roman" panose="02020603050405020304" pitchFamily="18" charset="0"/>
              </a:rPr>
              <a:t>Katı Atık Tankı </a:t>
            </a:r>
            <a:endParaRPr lang="tr-TR" sz="2000" dirty="0">
              <a:effectLst/>
              <a:ea typeface="Calibri" panose="020F0502020204030204" pitchFamily="34" charset="0"/>
              <a:cs typeface="Times New Roman" panose="02020603050405020304" pitchFamily="18" charset="0"/>
            </a:endParaRPr>
          </a:p>
        </p:txBody>
      </p:sp>
      <p:pic>
        <p:nvPicPr>
          <p:cNvPr id="10" name="Resim 9">
            <a:extLst>
              <a:ext uri="{FF2B5EF4-FFF2-40B4-BE49-F238E27FC236}">
                <a16:creationId xmlns:a16="http://schemas.microsoft.com/office/drawing/2014/main" id="{BE8752D9-5D5F-4FD2-ACE5-6BD59DB117F5}"/>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08741" y="1137992"/>
            <a:ext cx="6845081" cy="2727201"/>
          </a:xfrm>
          <a:prstGeom prst="rect">
            <a:avLst/>
          </a:prstGeom>
          <a:noFill/>
          <a:ln>
            <a:noFill/>
          </a:ln>
        </p:spPr>
      </p:pic>
      <p:sp>
        <p:nvSpPr>
          <p:cNvPr id="13" name="Metin kutusu 12">
            <a:extLst>
              <a:ext uri="{FF2B5EF4-FFF2-40B4-BE49-F238E27FC236}">
                <a16:creationId xmlns:a16="http://schemas.microsoft.com/office/drawing/2014/main" id="{E4E44318-0E38-4298-AD16-8BF1E89C2175}"/>
              </a:ext>
            </a:extLst>
          </p:cNvPr>
          <p:cNvSpPr txBox="1"/>
          <p:nvPr/>
        </p:nvSpPr>
        <p:spPr>
          <a:xfrm>
            <a:off x="407964" y="3967089"/>
            <a:ext cx="12079458" cy="2031325"/>
          </a:xfrm>
          <a:prstGeom prst="rect">
            <a:avLst/>
          </a:prstGeom>
          <a:noFill/>
        </p:spPr>
        <p:txBody>
          <a:bodyPr wrap="square">
            <a:spAutoFit/>
          </a:bodyPr>
          <a:lstStyle/>
          <a:p>
            <a:pPr algn="just"/>
            <a:r>
              <a:rPr lang="tr-TR" sz="1800" b="1" dirty="0">
                <a:effectLst/>
                <a:ea typeface="Calibri" panose="020F0502020204030204" pitchFamily="34" charset="0"/>
                <a:cs typeface="Times New Roman" panose="02020603050405020304" pitchFamily="18" charset="0"/>
              </a:rPr>
              <a:t>ARIZA DURUMU</a:t>
            </a:r>
            <a:r>
              <a:rPr lang="tr-TR" sz="1800" dirty="0">
                <a:effectLst/>
                <a:ea typeface="Calibri" panose="020F0502020204030204" pitchFamily="34" charset="0"/>
                <a:cs typeface="Times New Roman" panose="02020603050405020304" pitchFamily="18" charset="0"/>
              </a:rPr>
              <a:t>: Tank kapasitesi 230 L </a:t>
            </a:r>
            <a:r>
              <a:rPr lang="tr-TR" sz="1800" dirty="0" err="1">
                <a:effectLst/>
                <a:ea typeface="Calibri" panose="020F0502020204030204" pitchFamily="34" charset="0"/>
                <a:cs typeface="Times New Roman" panose="02020603050405020304" pitchFamily="18" charset="0"/>
              </a:rPr>
              <a:t>dir</a:t>
            </a:r>
            <a:r>
              <a:rPr lang="tr-TR" sz="1800" dirty="0">
                <a:effectLst/>
                <a:ea typeface="Calibri" panose="020F0502020204030204" pitchFamily="34" charset="0"/>
                <a:cs typeface="Times New Roman" panose="02020603050405020304" pitchFamily="18" charset="0"/>
              </a:rPr>
              <a:t>. Tankta %80 ve %100 olmak üzere iki adet seviye </a:t>
            </a:r>
            <a:r>
              <a:rPr lang="tr-TR" sz="1800" dirty="0" err="1">
                <a:effectLst/>
                <a:ea typeface="Calibri" panose="020F0502020204030204" pitchFamily="34" charset="0"/>
                <a:cs typeface="Times New Roman" panose="02020603050405020304" pitchFamily="18" charset="0"/>
              </a:rPr>
              <a:t>sensörü</a:t>
            </a:r>
            <a:r>
              <a:rPr lang="tr-TR" sz="1800" dirty="0">
                <a:effectLst/>
                <a:ea typeface="Calibri" panose="020F0502020204030204" pitchFamily="34" charset="0"/>
                <a:cs typeface="Times New Roman" panose="02020603050405020304" pitchFamily="18" charset="0"/>
              </a:rPr>
              <a:t> bulunmaktadır. Atık su tankı %100 dolduğu zaman vakumlu </a:t>
            </a:r>
            <a:r>
              <a:rPr lang="tr-TR" sz="1800" dirty="0" err="1">
                <a:effectLst/>
                <a:ea typeface="Calibri" panose="020F0502020204030204" pitchFamily="34" charset="0"/>
                <a:cs typeface="Times New Roman" panose="02020603050405020304" pitchFamily="18" charset="0"/>
              </a:rPr>
              <a:t>wc</a:t>
            </a:r>
            <a:r>
              <a:rPr lang="tr-TR" sz="1800" dirty="0">
                <a:effectLst/>
                <a:ea typeface="Calibri" panose="020F0502020204030204" pitchFamily="34" charset="0"/>
                <a:cs typeface="Times New Roman" panose="02020603050405020304" pitchFamily="18" charset="0"/>
              </a:rPr>
              <a:t> çalışmaz. Tank boşaldığı halde PLC paneli %100 dolu gösteriyorsa ve </a:t>
            </a:r>
            <a:r>
              <a:rPr lang="tr-TR" sz="1800" dirty="0" err="1">
                <a:effectLst/>
                <a:ea typeface="Calibri" panose="020F0502020204030204" pitchFamily="34" charset="0"/>
                <a:cs typeface="Times New Roman" panose="02020603050405020304" pitchFamily="18" charset="0"/>
              </a:rPr>
              <a:t>wc</a:t>
            </a:r>
            <a:r>
              <a:rPr lang="tr-TR" sz="1800" dirty="0">
                <a:effectLst/>
                <a:ea typeface="Calibri" panose="020F0502020204030204" pitchFamily="34" charset="0"/>
                <a:cs typeface="Times New Roman" panose="02020603050405020304" pitchFamily="18" charset="0"/>
              </a:rPr>
              <a:t> çalışmıyorsa şayet seviye </a:t>
            </a:r>
            <a:r>
              <a:rPr lang="tr-TR" sz="1800" dirty="0" err="1">
                <a:effectLst/>
                <a:ea typeface="Calibri" panose="020F0502020204030204" pitchFamily="34" charset="0"/>
                <a:cs typeface="Times New Roman" panose="02020603050405020304" pitchFamily="18" charset="0"/>
              </a:rPr>
              <a:t>sensörü</a:t>
            </a:r>
            <a:r>
              <a:rPr lang="tr-TR" sz="1800" dirty="0">
                <a:effectLst/>
                <a:ea typeface="Calibri" panose="020F0502020204030204" pitchFamily="34" charset="0"/>
                <a:cs typeface="Times New Roman" panose="02020603050405020304" pitchFamily="18" charset="0"/>
              </a:rPr>
              <a:t> arızalı olabilir veya </a:t>
            </a:r>
            <a:r>
              <a:rPr lang="tr-TR" sz="1800" dirty="0" err="1">
                <a:effectLst/>
                <a:ea typeface="Calibri" panose="020F0502020204030204" pitchFamily="34" charset="0"/>
                <a:cs typeface="Times New Roman" panose="02020603050405020304" pitchFamily="18" charset="0"/>
              </a:rPr>
              <a:t>sensörün</a:t>
            </a:r>
            <a:r>
              <a:rPr lang="tr-TR" sz="1800" dirty="0">
                <a:effectLst/>
                <a:ea typeface="Calibri" panose="020F0502020204030204" pitchFamily="34" charset="0"/>
                <a:cs typeface="Times New Roman" panose="02020603050405020304" pitchFamily="18" charset="0"/>
              </a:rPr>
              <a:t> önü pislikle kapanmış olabilir. Öncelikle atık tankını temiz su ile yıkamak gerekir. Buna rağmen %100 dolu diyorsa </a:t>
            </a:r>
            <a:r>
              <a:rPr lang="tr-TR" sz="1800" dirty="0" err="1">
                <a:effectLst/>
                <a:ea typeface="Calibri" panose="020F0502020204030204" pitchFamily="34" charset="0"/>
                <a:cs typeface="Times New Roman" panose="02020603050405020304" pitchFamily="18" charset="0"/>
              </a:rPr>
              <a:t>sensör</a:t>
            </a:r>
            <a:r>
              <a:rPr lang="tr-TR" sz="1800" dirty="0">
                <a:effectLst/>
                <a:ea typeface="Calibri" panose="020F0502020204030204" pitchFamily="34" charset="0"/>
                <a:cs typeface="Times New Roman" panose="02020603050405020304" pitchFamily="18" charset="0"/>
              </a:rPr>
              <a:t> değiştirilir. </a:t>
            </a:r>
          </a:p>
          <a:p>
            <a:pPr algn="just"/>
            <a:r>
              <a:rPr lang="tr-TR" sz="1800" dirty="0">
                <a:effectLst/>
                <a:ea typeface="Calibri" panose="020F0502020204030204" pitchFamily="34" charset="0"/>
                <a:cs typeface="Times New Roman" panose="02020603050405020304" pitchFamily="18" charset="0"/>
              </a:rPr>
              <a:t>DC 24 Volt yok ise seviye </a:t>
            </a:r>
            <a:r>
              <a:rPr lang="tr-TR" sz="1800" dirty="0" err="1">
                <a:effectLst/>
                <a:ea typeface="Calibri" panose="020F0502020204030204" pitchFamily="34" charset="0"/>
                <a:cs typeface="Times New Roman" panose="02020603050405020304" pitchFamily="18" charset="0"/>
              </a:rPr>
              <a:t>sensörü</a:t>
            </a:r>
            <a:r>
              <a:rPr lang="tr-TR" sz="1800" dirty="0">
                <a:effectLst/>
                <a:ea typeface="Calibri" panose="020F0502020204030204" pitchFamily="34" charset="0"/>
                <a:cs typeface="Times New Roman" panose="02020603050405020304" pitchFamily="18" charset="0"/>
              </a:rPr>
              <a:t> çalışmaz.</a:t>
            </a:r>
          </a:p>
          <a:p>
            <a:pPr algn="just"/>
            <a:r>
              <a:rPr lang="tr-TR" sz="1800" dirty="0">
                <a:effectLst/>
                <a:ea typeface="Calibri" panose="020F0502020204030204" pitchFamily="34" charset="0"/>
                <a:cs typeface="Times New Roman" panose="02020603050405020304" pitchFamily="18" charset="0"/>
              </a:rPr>
              <a:t>Kış aylarında tankın donmaması için 10C ye ayarlı ısıtıcı rezistans bulunmaktadır.</a:t>
            </a:r>
          </a:p>
          <a:p>
            <a:pPr algn="just"/>
            <a:r>
              <a:rPr lang="tr-TR" sz="1800" dirty="0">
                <a:effectLst/>
                <a:ea typeface="Calibri" panose="020F0502020204030204" pitchFamily="34" charset="0"/>
                <a:cs typeface="Times New Roman" panose="02020603050405020304" pitchFamily="18" charset="0"/>
              </a:rPr>
              <a:t>220 VAC olmaması durumunda ısıtma rezistansı çalışmaz. </a:t>
            </a:r>
          </a:p>
        </p:txBody>
      </p:sp>
    </p:spTree>
    <p:extLst>
      <p:ext uri="{BB962C8B-B14F-4D97-AF65-F5344CB8AC3E}">
        <p14:creationId xmlns:p14="http://schemas.microsoft.com/office/powerpoint/2010/main" val="173024543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9" name="Metin kutusu 8">
            <a:extLst>
              <a:ext uri="{FF2B5EF4-FFF2-40B4-BE49-F238E27FC236}">
                <a16:creationId xmlns:a16="http://schemas.microsoft.com/office/drawing/2014/main" id="{E1E91913-1628-4BD6-AD34-F4B1867E9DAC}"/>
              </a:ext>
            </a:extLst>
          </p:cNvPr>
          <p:cNvSpPr txBox="1"/>
          <p:nvPr/>
        </p:nvSpPr>
        <p:spPr>
          <a:xfrm>
            <a:off x="1923757" y="417676"/>
            <a:ext cx="6098344" cy="461665"/>
          </a:xfrm>
          <a:prstGeom prst="rect">
            <a:avLst/>
          </a:prstGeom>
          <a:noFill/>
        </p:spPr>
        <p:txBody>
          <a:bodyPr wrap="square">
            <a:spAutoFit/>
          </a:bodyPr>
          <a:lstStyle/>
          <a:p>
            <a:r>
              <a:rPr lang="tr-TR" sz="2400" b="1" dirty="0">
                <a:effectLst/>
                <a:latin typeface="Times New Roman" panose="02020603050405020304" pitchFamily="18" charset="0"/>
                <a:ea typeface="Calibri" panose="020F0502020204030204" pitchFamily="34" charset="0"/>
                <a:cs typeface="Times New Roman" panose="02020603050405020304" pitchFamily="18" charset="0"/>
              </a:rPr>
              <a:t>Vakumlu </a:t>
            </a:r>
            <a:r>
              <a:rPr lang="tr-TR" sz="2400" b="1" dirty="0" err="1">
                <a:effectLst/>
                <a:latin typeface="Times New Roman" panose="02020603050405020304" pitchFamily="18" charset="0"/>
                <a:ea typeface="Calibri" panose="020F0502020204030204" pitchFamily="34" charset="0"/>
                <a:cs typeface="Times New Roman" panose="02020603050405020304" pitchFamily="18" charset="0"/>
              </a:rPr>
              <a:t>Wc</a:t>
            </a: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4" name="Resim 13">
            <a:extLst>
              <a:ext uri="{FF2B5EF4-FFF2-40B4-BE49-F238E27FC236}">
                <a16:creationId xmlns:a16="http://schemas.microsoft.com/office/drawing/2014/main" id="{843DEBED-8FF9-4D53-92DF-5B5B80D8FB6F}"/>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798716" y="177824"/>
            <a:ext cx="5415622" cy="5632133"/>
          </a:xfrm>
          <a:prstGeom prst="rect">
            <a:avLst/>
          </a:prstGeom>
          <a:noFill/>
          <a:ln>
            <a:noFill/>
          </a:ln>
        </p:spPr>
      </p:pic>
      <p:sp>
        <p:nvSpPr>
          <p:cNvPr id="15" name="Metin kutusu 14">
            <a:extLst>
              <a:ext uri="{FF2B5EF4-FFF2-40B4-BE49-F238E27FC236}">
                <a16:creationId xmlns:a16="http://schemas.microsoft.com/office/drawing/2014/main" id="{A9E7E1FF-C329-4B60-ACBB-6218C876931C}"/>
              </a:ext>
            </a:extLst>
          </p:cNvPr>
          <p:cNvSpPr txBox="1"/>
          <p:nvPr/>
        </p:nvSpPr>
        <p:spPr>
          <a:xfrm>
            <a:off x="7311683" y="3559182"/>
            <a:ext cx="6098344" cy="369332"/>
          </a:xfrm>
          <a:prstGeom prst="rect">
            <a:avLst/>
          </a:prstGeom>
          <a:noFill/>
        </p:spPr>
        <p:txBody>
          <a:bodyPr wrap="square">
            <a:spAutoFit/>
          </a:bodyPr>
          <a:lstStyle/>
          <a:p>
            <a:pPr algn="ct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Atık su tankı elektrik şeması 1</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8034348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9" name="Metin kutusu 8">
            <a:extLst>
              <a:ext uri="{FF2B5EF4-FFF2-40B4-BE49-F238E27FC236}">
                <a16:creationId xmlns:a16="http://schemas.microsoft.com/office/drawing/2014/main" id="{E1E91913-1628-4BD6-AD34-F4B1867E9DAC}"/>
              </a:ext>
            </a:extLst>
          </p:cNvPr>
          <p:cNvSpPr txBox="1"/>
          <p:nvPr/>
        </p:nvSpPr>
        <p:spPr>
          <a:xfrm>
            <a:off x="1923757" y="417676"/>
            <a:ext cx="6098344" cy="461665"/>
          </a:xfrm>
          <a:prstGeom prst="rect">
            <a:avLst/>
          </a:prstGeom>
          <a:noFill/>
        </p:spPr>
        <p:txBody>
          <a:bodyPr wrap="square">
            <a:spAutoFit/>
          </a:bodyPr>
          <a:lstStyle/>
          <a:p>
            <a:r>
              <a:rPr lang="tr-TR" sz="2400" b="1" dirty="0">
                <a:effectLst/>
                <a:latin typeface="Times New Roman" panose="02020603050405020304" pitchFamily="18" charset="0"/>
                <a:ea typeface="Calibri" panose="020F0502020204030204" pitchFamily="34" charset="0"/>
                <a:cs typeface="Times New Roman" panose="02020603050405020304" pitchFamily="18" charset="0"/>
              </a:rPr>
              <a:t>Vakumlu </a:t>
            </a:r>
            <a:r>
              <a:rPr lang="tr-TR" sz="2400" b="1" dirty="0" err="1">
                <a:effectLst/>
                <a:latin typeface="Times New Roman" panose="02020603050405020304" pitchFamily="18" charset="0"/>
                <a:ea typeface="Calibri" panose="020F0502020204030204" pitchFamily="34" charset="0"/>
                <a:cs typeface="Times New Roman" panose="02020603050405020304" pitchFamily="18" charset="0"/>
              </a:rPr>
              <a:t>Wc</a:t>
            </a: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Resim 7" descr="diyagram, metin, plan, çizgi içeren bir resim&#10;&#10;Açıklama otomatik olarak oluşturuldu">
            <a:extLst>
              <a:ext uri="{FF2B5EF4-FFF2-40B4-BE49-F238E27FC236}">
                <a16:creationId xmlns:a16="http://schemas.microsoft.com/office/drawing/2014/main" id="{5962BBD1-050B-4AC4-88A1-9FD7D33CF968}"/>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437273" y="879341"/>
            <a:ext cx="8986887" cy="5211970"/>
          </a:xfrm>
          <a:prstGeom prst="rect">
            <a:avLst/>
          </a:prstGeom>
          <a:noFill/>
          <a:ln>
            <a:noFill/>
          </a:ln>
        </p:spPr>
      </p:pic>
      <p:sp>
        <p:nvSpPr>
          <p:cNvPr id="10" name="Metin kutusu 9">
            <a:extLst>
              <a:ext uri="{FF2B5EF4-FFF2-40B4-BE49-F238E27FC236}">
                <a16:creationId xmlns:a16="http://schemas.microsoft.com/office/drawing/2014/main" id="{44D91353-B403-4FCD-A660-F2059ED70728}"/>
              </a:ext>
            </a:extLst>
          </p:cNvPr>
          <p:cNvSpPr txBox="1"/>
          <p:nvPr/>
        </p:nvSpPr>
        <p:spPr>
          <a:xfrm>
            <a:off x="4888971" y="2045063"/>
            <a:ext cx="6098344" cy="369332"/>
          </a:xfrm>
          <a:prstGeom prst="rect">
            <a:avLst/>
          </a:prstGeom>
          <a:noFill/>
        </p:spPr>
        <p:txBody>
          <a:bodyPr wrap="square">
            <a:spAutoFit/>
          </a:bodyPr>
          <a:lstStyle/>
          <a:p>
            <a:pPr algn="ct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Atık su tankı PLC şeması</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708996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9" name="Metin kutusu 8">
            <a:extLst>
              <a:ext uri="{FF2B5EF4-FFF2-40B4-BE49-F238E27FC236}">
                <a16:creationId xmlns:a16="http://schemas.microsoft.com/office/drawing/2014/main" id="{E1E91913-1628-4BD6-AD34-F4B1867E9DAC}"/>
              </a:ext>
            </a:extLst>
          </p:cNvPr>
          <p:cNvSpPr txBox="1"/>
          <p:nvPr/>
        </p:nvSpPr>
        <p:spPr>
          <a:xfrm>
            <a:off x="1923757" y="417676"/>
            <a:ext cx="6098344" cy="461665"/>
          </a:xfrm>
          <a:prstGeom prst="rect">
            <a:avLst/>
          </a:prstGeom>
          <a:noFill/>
        </p:spPr>
        <p:txBody>
          <a:bodyPr wrap="square">
            <a:spAutoFit/>
          </a:bodyPr>
          <a:lstStyle/>
          <a:p>
            <a:r>
              <a:rPr lang="tr-TR" sz="2400" b="1" dirty="0">
                <a:effectLst/>
                <a:latin typeface="Times New Roman" panose="02020603050405020304" pitchFamily="18" charset="0"/>
                <a:ea typeface="Calibri" panose="020F0502020204030204" pitchFamily="34" charset="0"/>
                <a:cs typeface="Times New Roman" panose="02020603050405020304" pitchFamily="18" charset="0"/>
              </a:rPr>
              <a:t>Vakumlu </a:t>
            </a:r>
            <a:r>
              <a:rPr lang="tr-TR" sz="2400" b="1" dirty="0" err="1">
                <a:effectLst/>
                <a:latin typeface="Times New Roman" panose="02020603050405020304" pitchFamily="18" charset="0"/>
                <a:ea typeface="Calibri" panose="020F0502020204030204" pitchFamily="34" charset="0"/>
                <a:cs typeface="Times New Roman" panose="02020603050405020304" pitchFamily="18" charset="0"/>
              </a:rPr>
              <a:t>Wc</a:t>
            </a: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 name="Resim 12">
            <a:extLst>
              <a:ext uri="{FF2B5EF4-FFF2-40B4-BE49-F238E27FC236}">
                <a16:creationId xmlns:a16="http://schemas.microsoft.com/office/drawing/2014/main" id="{E59CE4F2-AB6A-4B76-AC7E-FB02C2DBE384}"/>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824775" y="879341"/>
            <a:ext cx="8543114" cy="5078327"/>
          </a:xfrm>
          <a:prstGeom prst="rect">
            <a:avLst/>
          </a:prstGeom>
          <a:noFill/>
          <a:ln>
            <a:noFill/>
          </a:ln>
        </p:spPr>
      </p:pic>
    </p:spTree>
    <p:extLst>
      <p:ext uri="{BB962C8B-B14F-4D97-AF65-F5344CB8AC3E}">
        <p14:creationId xmlns:p14="http://schemas.microsoft.com/office/powerpoint/2010/main" val="68674980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9" name="Metin kutusu 8">
            <a:extLst>
              <a:ext uri="{FF2B5EF4-FFF2-40B4-BE49-F238E27FC236}">
                <a16:creationId xmlns:a16="http://schemas.microsoft.com/office/drawing/2014/main" id="{E1E91913-1628-4BD6-AD34-F4B1867E9DAC}"/>
              </a:ext>
            </a:extLst>
          </p:cNvPr>
          <p:cNvSpPr txBox="1"/>
          <p:nvPr/>
        </p:nvSpPr>
        <p:spPr>
          <a:xfrm>
            <a:off x="1923757" y="417676"/>
            <a:ext cx="6098344" cy="461665"/>
          </a:xfrm>
          <a:prstGeom prst="rect">
            <a:avLst/>
          </a:prstGeom>
          <a:noFill/>
        </p:spPr>
        <p:txBody>
          <a:bodyPr wrap="square">
            <a:spAutoFit/>
          </a:bodyPr>
          <a:lstStyle/>
          <a:p>
            <a:r>
              <a:rPr lang="tr-TR" sz="2400" b="1" dirty="0">
                <a:effectLst/>
                <a:latin typeface="Times New Roman" panose="02020603050405020304" pitchFamily="18" charset="0"/>
                <a:ea typeface="Calibri" panose="020F0502020204030204" pitchFamily="34" charset="0"/>
                <a:cs typeface="Times New Roman" panose="02020603050405020304" pitchFamily="18" charset="0"/>
              </a:rPr>
              <a:t>Vakumlu </a:t>
            </a:r>
            <a:r>
              <a:rPr lang="tr-TR" sz="2400" b="1" dirty="0" err="1">
                <a:effectLst/>
                <a:latin typeface="Times New Roman" panose="02020603050405020304" pitchFamily="18" charset="0"/>
                <a:ea typeface="Calibri" panose="020F0502020204030204" pitchFamily="34" charset="0"/>
                <a:cs typeface="Times New Roman" panose="02020603050405020304" pitchFamily="18" charset="0"/>
              </a:rPr>
              <a:t>Wc</a:t>
            </a: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Resim 6">
            <a:extLst>
              <a:ext uri="{FF2B5EF4-FFF2-40B4-BE49-F238E27FC236}">
                <a16:creationId xmlns:a16="http://schemas.microsoft.com/office/drawing/2014/main" id="{1B2FF747-1FCD-41DC-AAFF-95C6AEBE05F0}"/>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323679" y="879341"/>
            <a:ext cx="9663636" cy="5183834"/>
          </a:xfrm>
          <a:prstGeom prst="rect">
            <a:avLst/>
          </a:prstGeom>
          <a:noFill/>
          <a:ln>
            <a:noFill/>
          </a:ln>
        </p:spPr>
      </p:pic>
    </p:spTree>
    <p:extLst>
      <p:ext uri="{BB962C8B-B14F-4D97-AF65-F5344CB8AC3E}">
        <p14:creationId xmlns:p14="http://schemas.microsoft.com/office/powerpoint/2010/main" val="199665579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9" name="Metin kutusu 8">
            <a:extLst>
              <a:ext uri="{FF2B5EF4-FFF2-40B4-BE49-F238E27FC236}">
                <a16:creationId xmlns:a16="http://schemas.microsoft.com/office/drawing/2014/main" id="{E1E91913-1628-4BD6-AD34-F4B1867E9DAC}"/>
              </a:ext>
            </a:extLst>
          </p:cNvPr>
          <p:cNvSpPr txBox="1"/>
          <p:nvPr/>
        </p:nvSpPr>
        <p:spPr>
          <a:xfrm>
            <a:off x="1923757" y="417676"/>
            <a:ext cx="6098344" cy="461665"/>
          </a:xfrm>
          <a:prstGeom prst="rect">
            <a:avLst/>
          </a:prstGeom>
          <a:noFill/>
        </p:spPr>
        <p:txBody>
          <a:bodyPr wrap="square">
            <a:spAutoFit/>
          </a:bodyPr>
          <a:lstStyle/>
          <a:p>
            <a:r>
              <a:rPr lang="tr-TR" sz="2400" b="1" dirty="0">
                <a:effectLst/>
                <a:latin typeface="Times New Roman" panose="02020603050405020304" pitchFamily="18" charset="0"/>
                <a:ea typeface="Calibri" panose="020F0502020204030204" pitchFamily="34" charset="0"/>
                <a:cs typeface="Times New Roman" panose="02020603050405020304" pitchFamily="18" charset="0"/>
              </a:rPr>
              <a:t>Vakumlu </a:t>
            </a:r>
            <a:r>
              <a:rPr lang="tr-TR" sz="2400" b="1" dirty="0" err="1">
                <a:effectLst/>
                <a:latin typeface="Times New Roman" panose="02020603050405020304" pitchFamily="18" charset="0"/>
                <a:ea typeface="Calibri" panose="020F0502020204030204" pitchFamily="34" charset="0"/>
                <a:cs typeface="Times New Roman" panose="02020603050405020304" pitchFamily="18" charset="0"/>
              </a:rPr>
              <a:t>Wc</a:t>
            </a: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Resim 7">
            <a:extLst>
              <a:ext uri="{FF2B5EF4-FFF2-40B4-BE49-F238E27FC236}">
                <a16:creationId xmlns:a16="http://schemas.microsoft.com/office/drawing/2014/main" id="{8BFEDB91-25DC-47C7-86E1-29C923E98DFD}"/>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323679" y="879340"/>
            <a:ext cx="8944564" cy="4752983"/>
          </a:xfrm>
          <a:prstGeom prst="rect">
            <a:avLst/>
          </a:prstGeom>
          <a:noFill/>
          <a:ln>
            <a:noFill/>
          </a:ln>
        </p:spPr>
      </p:pic>
      <p:sp>
        <p:nvSpPr>
          <p:cNvPr id="10" name="Metin kutusu 9">
            <a:extLst>
              <a:ext uri="{FF2B5EF4-FFF2-40B4-BE49-F238E27FC236}">
                <a16:creationId xmlns:a16="http://schemas.microsoft.com/office/drawing/2014/main" id="{32934B29-9EA6-499F-AE8C-592A829F6B6D}"/>
              </a:ext>
            </a:extLst>
          </p:cNvPr>
          <p:cNvSpPr txBox="1"/>
          <p:nvPr/>
        </p:nvSpPr>
        <p:spPr>
          <a:xfrm>
            <a:off x="7938143" y="4619450"/>
            <a:ext cx="6098344" cy="369332"/>
          </a:xfrm>
          <a:prstGeom prst="rect">
            <a:avLst/>
          </a:prstGeom>
          <a:noFill/>
        </p:spPr>
        <p:txBody>
          <a:bodyPr wrap="square">
            <a:spAutoFit/>
          </a:bodyPr>
          <a:lstStyle/>
          <a:p>
            <a:r>
              <a:rPr lang="tr-TR" sz="1800" dirty="0">
                <a:effectLst/>
                <a:latin typeface="Times New Roman" panose="02020603050405020304" pitchFamily="18" charset="0"/>
                <a:ea typeface="Calibri" panose="020F0502020204030204" pitchFamily="34" charset="0"/>
              </a:rPr>
              <a:t>Katı atık tankı parçaları</a:t>
            </a:r>
            <a:endParaRPr lang="tr-TR" dirty="0"/>
          </a:p>
        </p:txBody>
      </p:sp>
    </p:spTree>
    <p:extLst>
      <p:ext uri="{BB962C8B-B14F-4D97-AF65-F5344CB8AC3E}">
        <p14:creationId xmlns:p14="http://schemas.microsoft.com/office/powerpoint/2010/main" val="159222819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9" name="Metin kutusu 8">
            <a:extLst>
              <a:ext uri="{FF2B5EF4-FFF2-40B4-BE49-F238E27FC236}">
                <a16:creationId xmlns:a16="http://schemas.microsoft.com/office/drawing/2014/main" id="{E1E91913-1628-4BD6-AD34-F4B1867E9DAC}"/>
              </a:ext>
            </a:extLst>
          </p:cNvPr>
          <p:cNvSpPr txBox="1"/>
          <p:nvPr/>
        </p:nvSpPr>
        <p:spPr>
          <a:xfrm>
            <a:off x="1923757" y="417676"/>
            <a:ext cx="6098344" cy="461665"/>
          </a:xfrm>
          <a:prstGeom prst="rect">
            <a:avLst/>
          </a:prstGeom>
          <a:noFill/>
        </p:spPr>
        <p:txBody>
          <a:bodyPr wrap="square">
            <a:spAutoFit/>
          </a:bodyPr>
          <a:lstStyle/>
          <a:p>
            <a:r>
              <a:rPr lang="tr-TR" sz="2400" b="1" dirty="0">
                <a:effectLst/>
                <a:latin typeface="Times New Roman" panose="02020603050405020304" pitchFamily="18" charset="0"/>
                <a:ea typeface="Calibri" panose="020F0502020204030204" pitchFamily="34" charset="0"/>
                <a:cs typeface="Times New Roman" panose="02020603050405020304" pitchFamily="18" charset="0"/>
              </a:rPr>
              <a:t>Vakumlu </a:t>
            </a:r>
            <a:r>
              <a:rPr lang="tr-TR" sz="2400" b="1" dirty="0" err="1">
                <a:effectLst/>
                <a:latin typeface="Times New Roman" panose="02020603050405020304" pitchFamily="18" charset="0"/>
                <a:ea typeface="Calibri" panose="020F0502020204030204" pitchFamily="34" charset="0"/>
                <a:cs typeface="Times New Roman" panose="02020603050405020304" pitchFamily="18" charset="0"/>
              </a:rPr>
              <a:t>Wc</a:t>
            </a: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 name="Resim 12">
            <a:extLst>
              <a:ext uri="{FF2B5EF4-FFF2-40B4-BE49-F238E27FC236}">
                <a16:creationId xmlns:a16="http://schemas.microsoft.com/office/drawing/2014/main" id="{86928A3B-F886-4162-87A7-DEE641F86F32}"/>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323678" y="879341"/>
            <a:ext cx="8368961" cy="4874345"/>
          </a:xfrm>
          <a:prstGeom prst="rect">
            <a:avLst/>
          </a:prstGeom>
          <a:noFill/>
          <a:ln>
            <a:noFill/>
          </a:ln>
        </p:spPr>
      </p:pic>
      <p:sp>
        <p:nvSpPr>
          <p:cNvPr id="14" name="Metin kutusu 13">
            <a:extLst>
              <a:ext uri="{FF2B5EF4-FFF2-40B4-BE49-F238E27FC236}">
                <a16:creationId xmlns:a16="http://schemas.microsoft.com/office/drawing/2014/main" id="{D256D19E-2CD2-4CA2-8D83-9BB51141131E}"/>
              </a:ext>
            </a:extLst>
          </p:cNvPr>
          <p:cNvSpPr txBox="1"/>
          <p:nvPr/>
        </p:nvSpPr>
        <p:spPr>
          <a:xfrm>
            <a:off x="7128803" y="3316513"/>
            <a:ext cx="6098344" cy="369332"/>
          </a:xfrm>
          <a:prstGeom prst="rect">
            <a:avLst/>
          </a:prstGeom>
          <a:noFill/>
        </p:spPr>
        <p:txBody>
          <a:bodyPr wrap="square">
            <a:spAutoFit/>
          </a:bodyPr>
          <a:lstStyle/>
          <a:p>
            <a:pPr algn="ct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Atık tankı şeması 2</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1251487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9" name="Metin kutusu 8">
            <a:extLst>
              <a:ext uri="{FF2B5EF4-FFF2-40B4-BE49-F238E27FC236}">
                <a16:creationId xmlns:a16="http://schemas.microsoft.com/office/drawing/2014/main" id="{E1E91913-1628-4BD6-AD34-F4B1867E9DAC}"/>
              </a:ext>
            </a:extLst>
          </p:cNvPr>
          <p:cNvSpPr txBox="1"/>
          <p:nvPr/>
        </p:nvSpPr>
        <p:spPr>
          <a:xfrm>
            <a:off x="1923757" y="417676"/>
            <a:ext cx="6098344" cy="461665"/>
          </a:xfrm>
          <a:prstGeom prst="rect">
            <a:avLst/>
          </a:prstGeom>
          <a:noFill/>
        </p:spPr>
        <p:txBody>
          <a:bodyPr wrap="square">
            <a:spAutoFit/>
          </a:bodyPr>
          <a:lstStyle/>
          <a:p>
            <a:r>
              <a:rPr lang="tr-TR" sz="2400" b="1" dirty="0">
                <a:effectLst/>
                <a:latin typeface="Times New Roman" panose="02020603050405020304" pitchFamily="18" charset="0"/>
                <a:ea typeface="Calibri" panose="020F0502020204030204" pitchFamily="34" charset="0"/>
                <a:cs typeface="Times New Roman" panose="02020603050405020304" pitchFamily="18" charset="0"/>
              </a:rPr>
              <a:t>Vakumlu </a:t>
            </a:r>
            <a:r>
              <a:rPr lang="tr-TR" sz="2400" b="1" dirty="0" err="1">
                <a:effectLst/>
                <a:latin typeface="Times New Roman" panose="02020603050405020304" pitchFamily="18" charset="0"/>
                <a:ea typeface="Calibri" panose="020F0502020204030204" pitchFamily="34" charset="0"/>
                <a:cs typeface="Times New Roman" panose="02020603050405020304" pitchFamily="18" charset="0"/>
              </a:rPr>
              <a:t>Wc</a:t>
            </a: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Metin kutusu 9">
            <a:extLst>
              <a:ext uri="{FF2B5EF4-FFF2-40B4-BE49-F238E27FC236}">
                <a16:creationId xmlns:a16="http://schemas.microsoft.com/office/drawing/2014/main" id="{D457BF35-515A-485E-980D-E2C4DBA64F40}"/>
              </a:ext>
            </a:extLst>
          </p:cNvPr>
          <p:cNvSpPr txBox="1"/>
          <p:nvPr/>
        </p:nvSpPr>
        <p:spPr>
          <a:xfrm>
            <a:off x="730056" y="2048746"/>
            <a:ext cx="10859601" cy="2246769"/>
          </a:xfrm>
          <a:prstGeom prst="rect">
            <a:avLst/>
          </a:prstGeom>
          <a:noFill/>
        </p:spPr>
        <p:txBody>
          <a:bodyPr wrap="square">
            <a:spAutoFit/>
          </a:bodyPr>
          <a:lstStyle/>
          <a:p>
            <a:r>
              <a:rPr lang="tr-TR" sz="2000" b="1" i="1" dirty="0">
                <a:effectLst/>
                <a:ea typeface="Calibri" panose="020F0502020204030204" pitchFamily="34" charset="0"/>
                <a:cs typeface="Times New Roman" panose="02020603050405020304" pitchFamily="18" charset="0"/>
              </a:rPr>
              <a:t>Bağlantılar ve Kontrolcü Fonksiyonları </a:t>
            </a:r>
            <a:endParaRPr lang="tr-TR" sz="2000" dirty="0">
              <a:effectLst/>
              <a:ea typeface="Calibri" panose="020F0502020204030204" pitchFamily="34" charset="0"/>
              <a:cs typeface="Times New Roman" panose="02020603050405020304" pitchFamily="18" charset="0"/>
            </a:endParaRPr>
          </a:p>
          <a:p>
            <a:r>
              <a:rPr lang="tr-TR" sz="2000" dirty="0">
                <a:effectLst/>
                <a:ea typeface="Calibri" panose="020F0502020204030204" pitchFamily="34" charset="0"/>
                <a:cs typeface="Times New Roman" panose="02020603050405020304" pitchFamily="18" charset="0"/>
              </a:rPr>
              <a:t> </a:t>
            </a:r>
          </a:p>
          <a:p>
            <a:pPr algn="just"/>
            <a:r>
              <a:rPr lang="tr-TR" sz="2000" dirty="0">
                <a:effectLst/>
                <a:ea typeface="Calibri" panose="020F0502020204030204" pitchFamily="34" charset="0"/>
                <a:cs typeface="Times New Roman" panose="02020603050405020304" pitchFamily="18" charset="0"/>
              </a:rPr>
              <a:t>T1-T5 Beş bağlantı </a:t>
            </a:r>
            <a:r>
              <a:rPr lang="tr-TR" sz="2000" dirty="0" err="1">
                <a:effectLst/>
                <a:ea typeface="Calibri" panose="020F0502020204030204" pitchFamily="34" charset="0"/>
                <a:cs typeface="Times New Roman" panose="02020603050405020304" pitchFamily="18" charset="0"/>
              </a:rPr>
              <a:t>konnektörü</a:t>
            </a:r>
            <a:r>
              <a:rPr lang="tr-TR" sz="2000" dirty="0">
                <a:effectLst/>
                <a:ea typeface="Calibri" panose="020F0502020204030204" pitchFamily="34" charset="0"/>
                <a:cs typeface="Times New Roman" panose="02020603050405020304" pitchFamily="18" charset="0"/>
              </a:rPr>
              <a:t> bulunmaktadır. Besleme, Dijital Girişler, Dijital Çıkışlar, Röle Çıkışları ve RS232 Haberleşme Portu. </a:t>
            </a:r>
          </a:p>
          <a:p>
            <a:pPr algn="just"/>
            <a:r>
              <a:rPr lang="tr-TR" sz="2000" dirty="0">
                <a:effectLst/>
                <a:ea typeface="Calibri" panose="020F0502020204030204" pitchFamily="34" charset="0"/>
                <a:cs typeface="Times New Roman" panose="02020603050405020304" pitchFamily="18" charset="0"/>
              </a:rPr>
              <a:t>Dokunmatik Ekran </a:t>
            </a:r>
          </a:p>
          <a:p>
            <a:pPr algn="just"/>
            <a:r>
              <a:rPr lang="tr-TR" sz="2000" dirty="0">
                <a:effectLst/>
                <a:ea typeface="Calibri" panose="020F0502020204030204" pitchFamily="34" charset="0"/>
                <a:cs typeface="Times New Roman" panose="02020603050405020304" pitchFamily="18" charset="0"/>
              </a:rPr>
              <a:t>Servis Sifon (Yıkama) Fonksiyonu </a:t>
            </a:r>
          </a:p>
          <a:p>
            <a:pPr algn="just"/>
            <a:r>
              <a:rPr lang="tr-TR" sz="2000" dirty="0">
                <a:effectLst/>
                <a:ea typeface="Calibri" panose="020F0502020204030204" pitchFamily="34" charset="0"/>
                <a:cs typeface="Times New Roman" panose="02020603050405020304" pitchFamily="18" charset="0"/>
              </a:rPr>
              <a:t>Geri Sifon (Yıkama) Fonksiyonu </a:t>
            </a:r>
          </a:p>
        </p:txBody>
      </p:sp>
    </p:spTree>
    <p:extLst>
      <p:ext uri="{BB962C8B-B14F-4D97-AF65-F5344CB8AC3E}">
        <p14:creationId xmlns:p14="http://schemas.microsoft.com/office/powerpoint/2010/main" val="40002739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676400" y="415381"/>
            <a:ext cx="10515600" cy="373922"/>
          </a:xfrm>
        </p:spPr>
        <p:txBody>
          <a:bodyPr>
            <a:noAutofit/>
          </a:bodyPr>
          <a:lstStyle/>
          <a:p>
            <a:pPr algn="just"/>
            <a:r>
              <a:rPr lang="tr-TR" sz="2400" b="1" dirty="0" err="1">
                <a:effectLst/>
                <a:latin typeface="Times New Roman" panose="02020603050405020304" pitchFamily="18" charset="0"/>
                <a:ea typeface="Calibri" panose="020F0502020204030204" pitchFamily="34" charset="0"/>
              </a:rPr>
              <a:t>Konvertörler</a:t>
            </a:r>
            <a:r>
              <a:rPr lang="tr-TR" sz="2400" b="1" dirty="0">
                <a:effectLst/>
                <a:latin typeface="Times New Roman" panose="02020603050405020304" pitchFamily="18" charset="0"/>
                <a:ea typeface="Calibri" panose="020F0502020204030204" pitchFamily="34" charset="0"/>
              </a:rPr>
              <a:t> </a:t>
            </a:r>
            <a:endParaRPr lang="tr-TR"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9" name="Metin kutusu 8">
            <a:extLst>
              <a:ext uri="{FF2B5EF4-FFF2-40B4-BE49-F238E27FC236}">
                <a16:creationId xmlns:a16="http://schemas.microsoft.com/office/drawing/2014/main" id="{00E4560C-9C1D-4931-B142-124CA566E6C1}"/>
              </a:ext>
            </a:extLst>
          </p:cNvPr>
          <p:cNvSpPr txBox="1"/>
          <p:nvPr/>
        </p:nvSpPr>
        <p:spPr>
          <a:xfrm>
            <a:off x="1676400" y="1141081"/>
            <a:ext cx="8958194" cy="4401205"/>
          </a:xfrm>
          <a:prstGeom prst="rect">
            <a:avLst/>
          </a:prstGeom>
          <a:noFill/>
        </p:spPr>
        <p:txBody>
          <a:bodyPr wrap="square">
            <a:spAutoFit/>
          </a:bodyPr>
          <a:lstStyle/>
          <a:p>
            <a:r>
              <a:rPr lang="tr-TR" sz="2000" b="1" dirty="0">
                <a:effectLst/>
                <a:ea typeface="Calibri" panose="020F0502020204030204" pitchFamily="34" charset="0"/>
                <a:cs typeface="Times New Roman" panose="02020603050405020304" pitchFamily="18" charset="0"/>
              </a:rPr>
              <a:t>Yüksek Gerilim sandığından gelen 1000 volt AC 3 kola ayrılır. </a:t>
            </a:r>
          </a:p>
          <a:p>
            <a:endParaRPr lang="tr-TR" sz="2000" b="1" dirty="0">
              <a:effectLst/>
              <a:ea typeface="Calibri" panose="020F0502020204030204" pitchFamily="34" charset="0"/>
              <a:cs typeface="Times New Roman" panose="02020603050405020304" pitchFamily="18" charset="0"/>
            </a:endParaRPr>
          </a:p>
          <a:p>
            <a:r>
              <a:rPr lang="tr-TR" sz="2000" b="1" dirty="0">
                <a:effectLst/>
                <a:ea typeface="Calibri" panose="020F0502020204030204" pitchFamily="34" charset="0"/>
                <a:cs typeface="Times New Roman" panose="02020603050405020304" pitchFamily="18" charset="0"/>
              </a:rPr>
              <a:t>1.Kol </a:t>
            </a:r>
          </a:p>
          <a:p>
            <a:r>
              <a:rPr lang="tr-TR" sz="2000" b="1" dirty="0">
                <a:effectLst/>
                <a:ea typeface="Calibri" panose="020F0502020204030204" pitchFamily="34" charset="0"/>
                <a:cs typeface="Times New Roman" panose="02020603050405020304" pitchFamily="18" charset="0"/>
              </a:rPr>
              <a:t>F1 sigortası üzerinden 70 </a:t>
            </a:r>
            <a:r>
              <a:rPr lang="tr-TR" sz="2000" b="1" dirty="0" err="1">
                <a:effectLst/>
                <a:ea typeface="Calibri" panose="020F0502020204030204" pitchFamily="34" charset="0"/>
                <a:cs typeface="Times New Roman" panose="02020603050405020304" pitchFamily="18" charset="0"/>
              </a:rPr>
              <a:t>Amp</a:t>
            </a:r>
            <a:r>
              <a:rPr lang="tr-TR" sz="2000" b="1" dirty="0">
                <a:effectLst/>
                <a:ea typeface="Calibri" panose="020F0502020204030204" pitchFamily="34" charset="0"/>
                <a:cs typeface="Times New Roman" panose="02020603050405020304" pitchFamily="18" charset="0"/>
              </a:rPr>
              <a:t> sigorta dan geçerek TR1 trafosuna gelir ve 1000 Volt AC / 410Volt -220 volt olarak çıkış verir. (DRV) sürücüleri besler.</a:t>
            </a:r>
          </a:p>
          <a:p>
            <a:endParaRPr lang="tr-TR" sz="2000" b="1" dirty="0">
              <a:effectLst/>
              <a:ea typeface="Calibri" panose="020F0502020204030204" pitchFamily="34" charset="0"/>
              <a:cs typeface="Times New Roman" panose="02020603050405020304" pitchFamily="18" charset="0"/>
            </a:endParaRPr>
          </a:p>
          <a:p>
            <a:r>
              <a:rPr lang="tr-TR" sz="2000" b="1" dirty="0">
                <a:effectLst/>
                <a:ea typeface="Calibri" panose="020F0502020204030204" pitchFamily="34" charset="0"/>
                <a:cs typeface="Times New Roman" panose="02020603050405020304" pitchFamily="18" charset="0"/>
              </a:rPr>
              <a:t>2.Kol</a:t>
            </a:r>
          </a:p>
          <a:p>
            <a:r>
              <a:rPr lang="tr-TR" sz="2000" b="1" dirty="0">
                <a:effectLst/>
                <a:ea typeface="Calibri" panose="020F0502020204030204" pitchFamily="34" charset="0"/>
                <a:cs typeface="Times New Roman" panose="02020603050405020304" pitchFamily="18" charset="0"/>
              </a:rPr>
              <a:t>F2 sigortası üzerinden 25 </a:t>
            </a:r>
            <a:r>
              <a:rPr lang="tr-TR" sz="2000" b="1" dirty="0" err="1">
                <a:effectLst/>
                <a:ea typeface="Calibri" panose="020F0502020204030204" pitchFamily="34" charset="0"/>
                <a:cs typeface="Times New Roman" panose="02020603050405020304" pitchFamily="18" charset="0"/>
              </a:rPr>
              <a:t>Amp</a:t>
            </a:r>
            <a:r>
              <a:rPr lang="tr-TR" sz="2000" b="1" dirty="0">
                <a:effectLst/>
                <a:ea typeface="Calibri" panose="020F0502020204030204" pitchFamily="34" charset="0"/>
                <a:cs typeface="Times New Roman" panose="02020603050405020304" pitchFamily="18" charset="0"/>
              </a:rPr>
              <a:t> sigorta dan geçerek TR2 trafosuna gelir ve 1000 Volt AC / 46 volt AC çıkışı ile DC şarj bloğuna gider.</a:t>
            </a:r>
          </a:p>
          <a:p>
            <a:endParaRPr lang="tr-TR" sz="2000" b="1" dirty="0">
              <a:effectLst/>
              <a:ea typeface="Calibri" panose="020F0502020204030204" pitchFamily="34" charset="0"/>
              <a:cs typeface="Times New Roman" panose="02020603050405020304" pitchFamily="18" charset="0"/>
            </a:endParaRPr>
          </a:p>
          <a:p>
            <a:r>
              <a:rPr lang="tr-TR" sz="2000" b="1" dirty="0">
                <a:effectLst/>
                <a:ea typeface="Calibri" panose="020F0502020204030204" pitchFamily="34" charset="0"/>
                <a:cs typeface="Times New Roman" panose="02020603050405020304" pitchFamily="18" charset="0"/>
              </a:rPr>
              <a:t>3.Kol </a:t>
            </a:r>
          </a:p>
          <a:p>
            <a:r>
              <a:rPr lang="tr-TR" sz="2000" b="1" dirty="0">
                <a:effectLst/>
                <a:ea typeface="Calibri" panose="020F0502020204030204" pitchFamily="34" charset="0"/>
                <a:cs typeface="Times New Roman" panose="02020603050405020304" pitchFamily="18" charset="0"/>
              </a:rPr>
              <a:t>F3 sigortası üzerinden 0,5 </a:t>
            </a:r>
            <a:r>
              <a:rPr lang="tr-TR" sz="2000" b="1" dirty="0" err="1">
                <a:effectLst/>
                <a:ea typeface="Calibri" panose="020F0502020204030204" pitchFamily="34" charset="0"/>
                <a:cs typeface="Times New Roman" panose="02020603050405020304" pitchFamily="18" charset="0"/>
              </a:rPr>
              <a:t>Amp</a:t>
            </a:r>
            <a:r>
              <a:rPr lang="tr-TR" sz="2000" b="1" dirty="0">
                <a:effectLst/>
                <a:ea typeface="Calibri" panose="020F0502020204030204" pitchFamily="34" charset="0"/>
                <a:cs typeface="Times New Roman" panose="02020603050405020304" pitchFamily="18" charset="0"/>
              </a:rPr>
              <a:t> sigorta dan geçerek TR3 </a:t>
            </a:r>
            <a:r>
              <a:rPr lang="tr-TR" sz="2000" b="1" dirty="0" err="1">
                <a:effectLst/>
                <a:ea typeface="Calibri" panose="020F0502020204030204" pitchFamily="34" charset="0"/>
                <a:cs typeface="Times New Roman" panose="02020603050405020304" pitchFamily="18" charset="0"/>
              </a:rPr>
              <a:t>trafosunna</a:t>
            </a:r>
            <a:r>
              <a:rPr lang="tr-TR" sz="2000" b="1" dirty="0">
                <a:effectLst/>
                <a:ea typeface="Calibri" panose="020F0502020204030204" pitchFamily="34" charset="0"/>
                <a:cs typeface="Times New Roman" panose="02020603050405020304" pitchFamily="18" charset="0"/>
              </a:rPr>
              <a:t> gelir ve 1000 Volt AC / 11-21 Volt AC Referans trafosundan çıkarak krt5 kartını besler  aynı zamanda HSR </a:t>
            </a:r>
            <a:r>
              <a:rPr lang="tr-TR" sz="2000" b="1" dirty="0" err="1">
                <a:effectLst/>
                <a:ea typeface="Calibri" panose="020F0502020204030204" pitchFamily="34" charset="0"/>
                <a:cs typeface="Times New Roman" panose="02020603050405020304" pitchFamily="18" charset="0"/>
              </a:rPr>
              <a:t>ler</a:t>
            </a:r>
            <a:r>
              <a:rPr lang="tr-TR" sz="2000" b="1" dirty="0">
                <a:effectLst/>
                <a:ea typeface="Calibri" panose="020F0502020204030204" pitchFamily="34" charset="0"/>
                <a:cs typeface="Times New Roman" panose="02020603050405020304" pitchFamily="18" charset="0"/>
              </a:rPr>
              <a:t> aracılığı ile 1000 volt mevcut sinyalinin oluşmasını sağlar.</a:t>
            </a:r>
          </a:p>
        </p:txBody>
      </p:sp>
    </p:spTree>
    <p:extLst>
      <p:ext uri="{BB962C8B-B14F-4D97-AF65-F5344CB8AC3E}">
        <p14:creationId xmlns:p14="http://schemas.microsoft.com/office/powerpoint/2010/main" val="170955668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9" name="Metin kutusu 8">
            <a:extLst>
              <a:ext uri="{FF2B5EF4-FFF2-40B4-BE49-F238E27FC236}">
                <a16:creationId xmlns:a16="http://schemas.microsoft.com/office/drawing/2014/main" id="{E1E91913-1628-4BD6-AD34-F4B1867E9DAC}"/>
              </a:ext>
            </a:extLst>
          </p:cNvPr>
          <p:cNvSpPr txBox="1"/>
          <p:nvPr/>
        </p:nvSpPr>
        <p:spPr>
          <a:xfrm>
            <a:off x="1923757" y="417676"/>
            <a:ext cx="6098344" cy="461665"/>
          </a:xfrm>
          <a:prstGeom prst="rect">
            <a:avLst/>
          </a:prstGeom>
          <a:noFill/>
        </p:spPr>
        <p:txBody>
          <a:bodyPr wrap="square">
            <a:spAutoFit/>
          </a:bodyPr>
          <a:lstStyle/>
          <a:p>
            <a:r>
              <a:rPr lang="tr-TR" sz="2400" b="1" dirty="0">
                <a:effectLst/>
                <a:latin typeface="Times New Roman" panose="02020603050405020304" pitchFamily="18" charset="0"/>
                <a:ea typeface="Calibri" panose="020F0502020204030204" pitchFamily="34" charset="0"/>
                <a:cs typeface="Times New Roman" panose="02020603050405020304" pitchFamily="18" charset="0"/>
              </a:rPr>
              <a:t>Vakumlu </a:t>
            </a:r>
            <a:r>
              <a:rPr lang="tr-TR" sz="2400" b="1" dirty="0" err="1">
                <a:effectLst/>
                <a:latin typeface="Times New Roman" panose="02020603050405020304" pitchFamily="18" charset="0"/>
                <a:ea typeface="Calibri" panose="020F0502020204030204" pitchFamily="34" charset="0"/>
                <a:cs typeface="Times New Roman" panose="02020603050405020304" pitchFamily="18" charset="0"/>
              </a:rPr>
              <a:t>Wc</a:t>
            </a: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Resim 6">
            <a:extLst>
              <a:ext uri="{FF2B5EF4-FFF2-40B4-BE49-F238E27FC236}">
                <a16:creationId xmlns:a16="http://schemas.microsoft.com/office/drawing/2014/main" id="{C740B27F-39AE-4FAE-B3CA-147E3FFDDDDE}"/>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323679" y="1030381"/>
            <a:ext cx="8861330" cy="4821779"/>
          </a:xfrm>
          <a:prstGeom prst="rect">
            <a:avLst/>
          </a:prstGeom>
          <a:noFill/>
          <a:ln>
            <a:noFill/>
          </a:ln>
        </p:spPr>
      </p:pic>
      <p:sp>
        <p:nvSpPr>
          <p:cNvPr id="13" name="Metin kutusu 12">
            <a:extLst>
              <a:ext uri="{FF2B5EF4-FFF2-40B4-BE49-F238E27FC236}">
                <a16:creationId xmlns:a16="http://schemas.microsoft.com/office/drawing/2014/main" id="{34C10CBE-01BB-41D5-A0F8-7F2791CF72AD}"/>
              </a:ext>
            </a:extLst>
          </p:cNvPr>
          <p:cNvSpPr txBox="1"/>
          <p:nvPr/>
        </p:nvSpPr>
        <p:spPr>
          <a:xfrm>
            <a:off x="8127609" y="3901998"/>
            <a:ext cx="6098344" cy="369332"/>
          </a:xfrm>
          <a:prstGeom prst="rect">
            <a:avLst/>
          </a:prstGeom>
          <a:noFill/>
        </p:spPr>
        <p:txBody>
          <a:bodyPr wrap="square">
            <a:spAutoFit/>
          </a:bodyPr>
          <a:lstStyle/>
          <a:p>
            <a:r>
              <a:rPr lang="tr-TR" sz="1800" dirty="0">
                <a:effectLst/>
                <a:latin typeface="Times New Roman" panose="02020603050405020304" pitchFamily="18" charset="0"/>
                <a:ea typeface="Calibri" panose="020F0502020204030204" pitchFamily="34" charset="0"/>
              </a:rPr>
              <a:t>Atık su tankı PLC şeması</a:t>
            </a:r>
            <a:endParaRPr lang="tr-TR" dirty="0"/>
          </a:p>
        </p:txBody>
      </p:sp>
    </p:spTree>
    <p:extLst>
      <p:ext uri="{BB962C8B-B14F-4D97-AF65-F5344CB8AC3E}">
        <p14:creationId xmlns:p14="http://schemas.microsoft.com/office/powerpoint/2010/main" val="227514559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9" name="Metin kutusu 8">
            <a:extLst>
              <a:ext uri="{FF2B5EF4-FFF2-40B4-BE49-F238E27FC236}">
                <a16:creationId xmlns:a16="http://schemas.microsoft.com/office/drawing/2014/main" id="{E1E91913-1628-4BD6-AD34-F4B1867E9DAC}"/>
              </a:ext>
            </a:extLst>
          </p:cNvPr>
          <p:cNvSpPr txBox="1"/>
          <p:nvPr/>
        </p:nvSpPr>
        <p:spPr>
          <a:xfrm>
            <a:off x="1923757" y="417676"/>
            <a:ext cx="6098344" cy="461665"/>
          </a:xfrm>
          <a:prstGeom prst="rect">
            <a:avLst/>
          </a:prstGeom>
          <a:noFill/>
        </p:spPr>
        <p:txBody>
          <a:bodyPr wrap="square">
            <a:spAutoFit/>
          </a:bodyPr>
          <a:lstStyle/>
          <a:p>
            <a:r>
              <a:rPr lang="tr-TR" sz="2400" b="1" dirty="0">
                <a:effectLst/>
                <a:latin typeface="Times New Roman" panose="02020603050405020304" pitchFamily="18" charset="0"/>
                <a:ea typeface="Calibri" panose="020F0502020204030204" pitchFamily="34" charset="0"/>
                <a:cs typeface="Times New Roman" panose="02020603050405020304" pitchFamily="18" charset="0"/>
              </a:rPr>
              <a:t>Vakumlu </a:t>
            </a:r>
            <a:r>
              <a:rPr lang="tr-TR" sz="2400" b="1" dirty="0" err="1">
                <a:effectLst/>
                <a:latin typeface="Times New Roman" panose="02020603050405020304" pitchFamily="18" charset="0"/>
                <a:ea typeface="Calibri" panose="020F0502020204030204" pitchFamily="34" charset="0"/>
                <a:cs typeface="Times New Roman" panose="02020603050405020304" pitchFamily="18" charset="0"/>
              </a:rPr>
              <a:t>Wc</a:t>
            </a: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Resim 7">
            <a:extLst>
              <a:ext uri="{FF2B5EF4-FFF2-40B4-BE49-F238E27FC236}">
                <a16:creationId xmlns:a16="http://schemas.microsoft.com/office/drawing/2014/main" id="{02D3A1A6-901A-4EB3-8046-43695D0DF955}"/>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923757" y="1204685"/>
            <a:ext cx="6573129" cy="4070700"/>
          </a:xfrm>
          <a:prstGeom prst="rect">
            <a:avLst/>
          </a:prstGeom>
          <a:noFill/>
          <a:ln>
            <a:noFill/>
          </a:ln>
        </p:spPr>
      </p:pic>
      <p:sp>
        <p:nvSpPr>
          <p:cNvPr id="10" name="Metin kutusu 9">
            <a:extLst>
              <a:ext uri="{FF2B5EF4-FFF2-40B4-BE49-F238E27FC236}">
                <a16:creationId xmlns:a16="http://schemas.microsoft.com/office/drawing/2014/main" id="{930FF40F-2A2E-4FE3-94FC-70B87FB4A66F}"/>
              </a:ext>
            </a:extLst>
          </p:cNvPr>
          <p:cNvSpPr txBox="1"/>
          <p:nvPr/>
        </p:nvSpPr>
        <p:spPr>
          <a:xfrm>
            <a:off x="2161149" y="5416063"/>
            <a:ext cx="6098344" cy="369332"/>
          </a:xfrm>
          <a:prstGeom prst="rect">
            <a:avLst/>
          </a:prstGeom>
          <a:noFill/>
        </p:spPr>
        <p:txBody>
          <a:bodyPr wrap="square">
            <a:spAutoFit/>
          </a:bodyPr>
          <a:lstStyle/>
          <a:p>
            <a:pPr algn="ct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Atık su tankı PLC ekranı</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8186195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9" name="Metin kutusu 8">
            <a:extLst>
              <a:ext uri="{FF2B5EF4-FFF2-40B4-BE49-F238E27FC236}">
                <a16:creationId xmlns:a16="http://schemas.microsoft.com/office/drawing/2014/main" id="{E1E91913-1628-4BD6-AD34-F4B1867E9DAC}"/>
              </a:ext>
            </a:extLst>
          </p:cNvPr>
          <p:cNvSpPr txBox="1"/>
          <p:nvPr/>
        </p:nvSpPr>
        <p:spPr>
          <a:xfrm>
            <a:off x="1923757" y="417676"/>
            <a:ext cx="6098344" cy="461665"/>
          </a:xfrm>
          <a:prstGeom prst="rect">
            <a:avLst/>
          </a:prstGeom>
          <a:noFill/>
        </p:spPr>
        <p:txBody>
          <a:bodyPr wrap="square">
            <a:spAutoFit/>
          </a:bodyPr>
          <a:lstStyle/>
          <a:p>
            <a:r>
              <a:rPr lang="tr-TR" sz="2400" b="1" dirty="0">
                <a:effectLst/>
                <a:latin typeface="Times New Roman" panose="02020603050405020304" pitchFamily="18" charset="0"/>
                <a:ea typeface="Calibri" panose="020F0502020204030204" pitchFamily="34" charset="0"/>
                <a:cs typeface="Times New Roman" panose="02020603050405020304" pitchFamily="18" charset="0"/>
              </a:rPr>
              <a:t>Vakumlu </a:t>
            </a:r>
            <a:r>
              <a:rPr lang="tr-TR" sz="2400" b="1" dirty="0" err="1">
                <a:effectLst/>
                <a:latin typeface="Times New Roman" panose="02020603050405020304" pitchFamily="18" charset="0"/>
                <a:ea typeface="Calibri" panose="020F0502020204030204" pitchFamily="34" charset="0"/>
                <a:cs typeface="Times New Roman" panose="02020603050405020304" pitchFamily="18" charset="0"/>
              </a:rPr>
              <a:t>Wc</a:t>
            </a: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Metin kutusu 12">
            <a:extLst>
              <a:ext uri="{FF2B5EF4-FFF2-40B4-BE49-F238E27FC236}">
                <a16:creationId xmlns:a16="http://schemas.microsoft.com/office/drawing/2014/main" id="{8AA3EE2B-CB6F-40C4-B5F7-C4086EA2A6EA}"/>
              </a:ext>
            </a:extLst>
          </p:cNvPr>
          <p:cNvSpPr txBox="1"/>
          <p:nvPr/>
        </p:nvSpPr>
        <p:spPr>
          <a:xfrm>
            <a:off x="2106637" y="1626385"/>
            <a:ext cx="6098344" cy="2862322"/>
          </a:xfrm>
          <a:prstGeom prst="rect">
            <a:avLst/>
          </a:prstGeom>
          <a:noFill/>
        </p:spPr>
        <p:txBody>
          <a:bodyPr wrap="square">
            <a:spAutoFit/>
          </a:bodyPr>
          <a:lstStyle/>
          <a:p>
            <a:r>
              <a:rPr lang="tr-TR" sz="2000" b="1" i="1" dirty="0">
                <a:effectLst/>
                <a:ea typeface="Calibri" panose="020F0502020204030204" pitchFamily="34" charset="0"/>
                <a:cs typeface="Times New Roman" panose="02020603050405020304" pitchFamily="18" charset="0"/>
              </a:rPr>
              <a:t>Harici bağlantılar </a:t>
            </a:r>
            <a:endParaRPr lang="tr-TR" sz="2000" dirty="0">
              <a:effectLst/>
              <a:ea typeface="Calibri" panose="020F0502020204030204" pitchFamily="34" charset="0"/>
              <a:cs typeface="Times New Roman" panose="02020603050405020304" pitchFamily="18" charset="0"/>
            </a:endParaRPr>
          </a:p>
          <a:p>
            <a:r>
              <a:rPr lang="tr-TR" sz="2000" b="1" i="1" dirty="0">
                <a:effectLst/>
                <a:ea typeface="Calibri" panose="020F0502020204030204" pitchFamily="34" charset="0"/>
                <a:cs typeface="Times New Roman" panose="02020603050405020304" pitchFamily="18" charset="0"/>
              </a:rPr>
              <a:t> </a:t>
            </a:r>
            <a:endParaRPr lang="tr-TR" sz="2000" dirty="0">
              <a:effectLst/>
              <a:ea typeface="Calibri" panose="020F0502020204030204" pitchFamily="34" charset="0"/>
              <a:cs typeface="Times New Roman" panose="02020603050405020304" pitchFamily="18" charset="0"/>
            </a:endParaRPr>
          </a:p>
          <a:p>
            <a:pPr algn="just"/>
            <a:r>
              <a:rPr lang="tr-TR" sz="2000" dirty="0">
                <a:effectLst/>
                <a:ea typeface="Calibri" panose="020F0502020204030204" pitchFamily="34" charset="0"/>
                <a:cs typeface="Times New Roman" panose="02020603050405020304" pitchFamily="18" charset="0"/>
              </a:rPr>
              <a:t>Tuvalet Kontrolcüsünde aşağıda yer alan harici bağlantılar bulunmaktadır: </a:t>
            </a:r>
          </a:p>
          <a:p>
            <a:pPr algn="just"/>
            <a:r>
              <a:rPr lang="tr-TR" sz="2000" dirty="0" err="1">
                <a:effectLst/>
                <a:ea typeface="Calibri" panose="020F0502020204030204" pitchFamily="34" charset="0"/>
                <a:cs typeface="Times New Roman" panose="02020603050405020304" pitchFamily="18" charset="0"/>
              </a:rPr>
              <a:t>Konnektör</a:t>
            </a:r>
            <a:r>
              <a:rPr lang="tr-TR" sz="2000" dirty="0">
                <a:effectLst/>
                <a:ea typeface="Calibri" panose="020F0502020204030204" pitchFamily="34" charset="0"/>
                <a:cs typeface="Times New Roman" panose="02020603050405020304" pitchFamily="18" charset="0"/>
              </a:rPr>
              <a:t> T1 (Besleme 24 VDC) </a:t>
            </a:r>
          </a:p>
          <a:p>
            <a:pPr algn="just"/>
            <a:r>
              <a:rPr lang="tr-TR" sz="2000" dirty="0" err="1">
                <a:effectLst/>
                <a:ea typeface="Calibri" panose="020F0502020204030204" pitchFamily="34" charset="0"/>
                <a:cs typeface="Times New Roman" panose="02020603050405020304" pitchFamily="18" charset="0"/>
              </a:rPr>
              <a:t>Konnektör</a:t>
            </a:r>
            <a:r>
              <a:rPr lang="tr-TR" sz="2000" dirty="0">
                <a:effectLst/>
                <a:ea typeface="Calibri" panose="020F0502020204030204" pitchFamily="34" charset="0"/>
                <a:cs typeface="Times New Roman" panose="02020603050405020304" pitchFamily="18" charset="0"/>
              </a:rPr>
              <a:t> T2 (Dijital Girişler) </a:t>
            </a:r>
          </a:p>
          <a:p>
            <a:pPr algn="just"/>
            <a:r>
              <a:rPr lang="tr-TR" sz="2000" dirty="0" err="1">
                <a:effectLst/>
                <a:ea typeface="Calibri" panose="020F0502020204030204" pitchFamily="34" charset="0"/>
                <a:cs typeface="Times New Roman" panose="02020603050405020304" pitchFamily="18" charset="0"/>
              </a:rPr>
              <a:t>Konnektör</a:t>
            </a:r>
            <a:r>
              <a:rPr lang="tr-TR" sz="2000" dirty="0">
                <a:effectLst/>
                <a:ea typeface="Calibri" panose="020F0502020204030204" pitchFamily="34" charset="0"/>
                <a:cs typeface="Times New Roman" panose="02020603050405020304" pitchFamily="18" charset="0"/>
              </a:rPr>
              <a:t> T3 (RS232 Haberleşme Portu) </a:t>
            </a:r>
          </a:p>
          <a:p>
            <a:pPr algn="just"/>
            <a:r>
              <a:rPr lang="tr-TR" sz="2000" dirty="0" err="1">
                <a:effectLst/>
                <a:ea typeface="Calibri" panose="020F0502020204030204" pitchFamily="34" charset="0"/>
                <a:cs typeface="Times New Roman" panose="02020603050405020304" pitchFamily="18" charset="0"/>
              </a:rPr>
              <a:t>Konnektör</a:t>
            </a:r>
            <a:r>
              <a:rPr lang="tr-TR" sz="2000" dirty="0">
                <a:effectLst/>
                <a:ea typeface="Calibri" panose="020F0502020204030204" pitchFamily="34" charset="0"/>
                <a:cs typeface="Times New Roman" panose="02020603050405020304" pitchFamily="18" charset="0"/>
              </a:rPr>
              <a:t> T4 (Röle Çıkışları) </a:t>
            </a:r>
          </a:p>
          <a:p>
            <a:pPr algn="just"/>
            <a:r>
              <a:rPr lang="tr-TR" sz="2000" dirty="0" err="1">
                <a:effectLst/>
                <a:ea typeface="Calibri" panose="020F0502020204030204" pitchFamily="34" charset="0"/>
                <a:cs typeface="Times New Roman" panose="02020603050405020304" pitchFamily="18" charset="0"/>
              </a:rPr>
              <a:t>Konnektör</a:t>
            </a:r>
            <a:r>
              <a:rPr lang="tr-TR" sz="2000" dirty="0">
                <a:effectLst/>
                <a:ea typeface="Calibri" panose="020F0502020204030204" pitchFamily="34" charset="0"/>
                <a:cs typeface="Times New Roman" panose="02020603050405020304" pitchFamily="18" charset="0"/>
              </a:rPr>
              <a:t> T5 (Dijital Çıkışlar) </a:t>
            </a:r>
          </a:p>
        </p:txBody>
      </p:sp>
    </p:spTree>
    <p:extLst>
      <p:ext uri="{BB962C8B-B14F-4D97-AF65-F5344CB8AC3E}">
        <p14:creationId xmlns:p14="http://schemas.microsoft.com/office/powerpoint/2010/main" val="307520450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9" name="Metin kutusu 8">
            <a:extLst>
              <a:ext uri="{FF2B5EF4-FFF2-40B4-BE49-F238E27FC236}">
                <a16:creationId xmlns:a16="http://schemas.microsoft.com/office/drawing/2014/main" id="{E1E91913-1628-4BD6-AD34-F4B1867E9DAC}"/>
              </a:ext>
            </a:extLst>
          </p:cNvPr>
          <p:cNvSpPr txBox="1"/>
          <p:nvPr/>
        </p:nvSpPr>
        <p:spPr>
          <a:xfrm>
            <a:off x="1923757" y="417676"/>
            <a:ext cx="6098344" cy="461665"/>
          </a:xfrm>
          <a:prstGeom prst="rect">
            <a:avLst/>
          </a:prstGeom>
          <a:noFill/>
        </p:spPr>
        <p:txBody>
          <a:bodyPr wrap="square">
            <a:spAutoFit/>
          </a:bodyPr>
          <a:lstStyle/>
          <a:p>
            <a:r>
              <a:rPr lang="tr-TR" sz="2400" b="1" dirty="0">
                <a:effectLst/>
                <a:latin typeface="Times New Roman" panose="02020603050405020304" pitchFamily="18" charset="0"/>
                <a:ea typeface="Calibri" panose="020F0502020204030204" pitchFamily="34" charset="0"/>
                <a:cs typeface="Times New Roman" panose="02020603050405020304" pitchFamily="18" charset="0"/>
              </a:rPr>
              <a:t>Vakumlu </a:t>
            </a:r>
            <a:r>
              <a:rPr lang="tr-TR" sz="2400" b="1" dirty="0" err="1">
                <a:effectLst/>
                <a:latin typeface="Times New Roman" panose="02020603050405020304" pitchFamily="18" charset="0"/>
                <a:ea typeface="Calibri" panose="020F0502020204030204" pitchFamily="34" charset="0"/>
                <a:cs typeface="Times New Roman" panose="02020603050405020304" pitchFamily="18" charset="0"/>
              </a:rPr>
              <a:t>Wc</a:t>
            </a: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Metin kutusu 7">
            <a:extLst>
              <a:ext uri="{FF2B5EF4-FFF2-40B4-BE49-F238E27FC236}">
                <a16:creationId xmlns:a16="http://schemas.microsoft.com/office/drawing/2014/main" id="{43EFF20C-0205-4351-8943-ED000D10B8ED}"/>
              </a:ext>
            </a:extLst>
          </p:cNvPr>
          <p:cNvSpPr txBox="1"/>
          <p:nvPr/>
        </p:nvSpPr>
        <p:spPr>
          <a:xfrm>
            <a:off x="474784" y="1343191"/>
            <a:ext cx="7698546" cy="4708981"/>
          </a:xfrm>
          <a:prstGeom prst="rect">
            <a:avLst/>
          </a:prstGeom>
          <a:noFill/>
        </p:spPr>
        <p:txBody>
          <a:bodyPr wrap="square">
            <a:spAutoFit/>
          </a:bodyPr>
          <a:lstStyle/>
          <a:p>
            <a:r>
              <a:rPr lang="tr-TR" sz="2000" b="1" i="1" dirty="0">
                <a:effectLst/>
                <a:ea typeface="Calibri" panose="020F0502020204030204" pitchFamily="34" charset="0"/>
                <a:cs typeface="Times New Roman" panose="02020603050405020304" pitchFamily="18" charset="0"/>
              </a:rPr>
              <a:t>Tuvalet kontrolcüsü fonksiyonları </a:t>
            </a:r>
            <a:endParaRPr lang="tr-TR" sz="2000" dirty="0">
              <a:effectLst/>
              <a:ea typeface="Calibri" panose="020F0502020204030204" pitchFamily="34" charset="0"/>
              <a:cs typeface="Times New Roman" panose="02020603050405020304" pitchFamily="18" charset="0"/>
            </a:endParaRPr>
          </a:p>
          <a:p>
            <a:r>
              <a:rPr lang="tr-TR" sz="2000" b="1" i="1" dirty="0">
                <a:effectLst/>
                <a:ea typeface="Calibri" panose="020F0502020204030204" pitchFamily="34" charset="0"/>
                <a:cs typeface="Times New Roman" panose="02020603050405020304" pitchFamily="18" charset="0"/>
              </a:rPr>
              <a:t> </a:t>
            </a:r>
            <a:endParaRPr lang="tr-TR" sz="2000" dirty="0">
              <a:effectLst/>
              <a:ea typeface="Calibri" panose="020F0502020204030204" pitchFamily="34" charset="0"/>
              <a:cs typeface="Times New Roman" panose="02020603050405020304" pitchFamily="18" charset="0"/>
            </a:endParaRPr>
          </a:p>
          <a:p>
            <a:r>
              <a:rPr lang="tr-TR" sz="2000" dirty="0">
                <a:effectLst/>
                <a:ea typeface="Calibri" panose="020F0502020204030204" pitchFamily="34" charset="0"/>
                <a:cs typeface="Times New Roman" panose="02020603050405020304" pitchFamily="18" charset="0"/>
              </a:rPr>
              <a:t>Tuvalet Kontrolcüsü aşağıda yer alan sayfaları ve fonksiyonlara sahiptir: </a:t>
            </a:r>
          </a:p>
          <a:p>
            <a:r>
              <a:rPr lang="tr-TR" sz="2000" dirty="0">
                <a:effectLst/>
                <a:ea typeface="Calibri" panose="020F0502020204030204" pitchFamily="34" charset="0"/>
                <a:cs typeface="Times New Roman" panose="02020603050405020304" pitchFamily="18" charset="0"/>
              </a:rPr>
              <a:t> </a:t>
            </a:r>
          </a:p>
          <a:p>
            <a:pPr algn="just"/>
            <a:r>
              <a:rPr lang="tr-TR" sz="2000" dirty="0">
                <a:effectLst/>
                <a:ea typeface="Calibri" panose="020F0502020204030204" pitchFamily="34" charset="0"/>
                <a:cs typeface="Times New Roman" panose="02020603050405020304" pitchFamily="18" charset="0"/>
              </a:rPr>
              <a:t>ANA SAYFA: Su tankındaki Su Seviyesinin ve Basınçlı Hava seviyesinin tuvaletin çalışması için yeterli olup olmadığı bu sayfadaki bilgi satırlarından izlenebilir. </a:t>
            </a:r>
          </a:p>
          <a:p>
            <a:pPr algn="just"/>
            <a:r>
              <a:rPr lang="tr-TR" sz="2000" dirty="0">
                <a:effectLst/>
                <a:ea typeface="Calibri" panose="020F0502020204030204" pitchFamily="34" charset="0"/>
                <a:cs typeface="Times New Roman" panose="02020603050405020304" pitchFamily="18" charset="0"/>
              </a:rPr>
              <a:t>Su tankındaki su seviyesi düşük ise Su Seviyesi yanındaki satırda "DÜŞÜK" bilgisi yer almaktadır. Hava Basıncı düşük ise (4.2 Bar'dan daha düşük) Hava Basıncı yanındaki satırda "DÜŞÜK" bilgisi yer almaktadır. Dijital giriş ve çıkışların durumunu izlemek için "İZLEME" butonuna basınız. Servis sayfasına geçmek için "SERVİS" butonuna basınız. </a:t>
            </a:r>
          </a:p>
          <a:p>
            <a:pPr algn="just"/>
            <a:r>
              <a:rPr lang="tr-TR" sz="2000" dirty="0">
                <a:effectLst/>
                <a:ea typeface="Calibri" panose="020F0502020204030204" pitchFamily="34" charset="0"/>
                <a:cs typeface="Times New Roman" panose="02020603050405020304" pitchFamily="18" charset="0"/>
              </a:rPr>
              <a:t>Alarm sayfasına geçmek için "ALARMLAR" butonuna basınız. </a:t>
            </a:r>
          </a:p>
          <a:p>
            <a:pPr algn="just"/>
            <a:r>
              <a:rPr lang="tr-TR" sz="2000" dirty="0">
                <a:effectLst/>
                <a:ea typeface="Calibri" panose="020F0502020204030204" pitchFamily="34" charset="0"/>
                <a:cs typeface="Times New Roman" panose="02020603050405020304" pitchFamily="18" charset="0"/>
              </a:rPr>
              <a:t>Aktif alarmlar kırmızı çerçeveli alan içerisinde dinamik olarak gösterilmektedir. </a:t>
            </a:r>
          </a:p>
        </p:txBody>
      </p:sp>
      <p:pic>
        <p:nvPicPr>
          <p:cNvPr id="10" name="Resim 9">
            <a:extLst>
              <a:ext uri="{FF2B5EF4-FFF2-40B4-BE49-F238E27FC236}">
                <a16:creationId xmlns:a16="http://schemas.microsoft.com/office/drawing/2014/main" id="{DE872675-D7C1-4AA7-92B0-3202B7C9D49D}"/>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420661" y="1404598"/>
            <a:ext cx="3466538" cy="3670202"/>
          </a:xfrm>
          <a:prstGeom prst="rect">
            <a:avLst/>
          </a:prstGeom>
          <a:noFill/>
          <a:ln>
            <a:noFill/>
          </a:ln>
        </p:spPr>
      </p:pic>
    </p:spTree>
    <p:extLst>
      <p:ext uri="{BB962C8B-B14F-4D97-AF65-F5344CB8AC3E}">
        <p14:creationId xmlns:p14="http://schemas.microsoft.com/office/powerpoint/2010/main" val="388386123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9" name="Metin kutusu 8">
            <a:extLst>
              <a:ext uri="{FF2B5EF4-FFF2-40B4-BE49-F238E27FC236}">
                <a16:creationId xmlns:a16="http://schemas.microsoft.com/office/drawing/2014/main" id="{E1E91913-1628-4BD6-AD34-F4B1867E9DAC}"/>
              </a:ext>
            </a:extLst>
          </p:cNvPr>
          <p:cNvSpPr txBox="1"/>
          <p:nvPr/>
        </p:nvSpPr>
        <p:spPr>
          <a:xfrm>
            <a:off x="1923757" y="417676"/>
            <a:ext cx="6098344" cy="461665"/>
          </a:xfrm>
          <a:prstGeom prst="rect">
            <a:avLst/>
          </a:prstGeom>
          <a:noFill/>
        </p:spPr>
        <p:txBody>
          <a:bodyPr wrap="square">
            <a:spAutoFit/>
          </a:bodyPr>
          <a:lstStyle/>
          <a:p>
            <a:r>
              <a:rPr lang="tr-TR" sz="2400" b="1" dirty="0">
                <a:effectLst/>
                <a:latin typeface="Times New Roman" panose="02020603050405020304" pitchFamily="18" charset="0"/>
                <a:ea typeface="Calibri" panose="020F0502020204030204" pitchFamily="34" charset="0"/>
                <a:cs typeface="Times New Roman" panose="02020603050405020304" pitchFamily="18" charset="0"/>
              </a:rPr>
              <a:t>Vakumlu </a:t>
            </a:r>
            <a:r>
              <a:rPr lang="tr-TR" sz="2400" b="1" dirty="0" err="1">
                <a:effectLst/>
                <a:latin typeface="Times New Roman" panose="02020603050405020304" pitchFamily="18" charset="0"/>
                <a:ea typeface="Calibri" panose="020F0502020204030204" pitchFamily="34" charset="0"/>
                <a:cs typeface="Times New Roman" panose="02020603050405020304" pitchFamily="18" charset="0"/>
              </a:rPr>
              <a:t>Wc</a:t>
            </a: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Metin kutusu 12">
            <a:extLst>
              <a:ext uri="{FF2B5EF4-FFF2-40B4-BE49-F238E27FC236}">
                <a16:creationId xmlns:a16="http://schemas.microsoft.com/office/drawing/2014/main" id="{FD63F715-3E68-468D-8CC1-D384B225D16A}"/>
              </a:ext>
            </a:extLst>
          </p:cNvPr>
          <p:cNvSpPr txBox="1"/>
          <p:nvPr/>
        </p:nvSpPr>
        <p:spPr>
          <a:xfrm>
            <a:off x="661839" y="2196181"/>
            <a:ext cx="5738961" cy="1323439"/>
          </a:xfrm>
          <a:prstGeom prst="rect">
            <a:avLst/>
          </a:prstGeom>
          <a:noFill/>
        </p:spPr>
        <p:txBody>
          <a:bodyPr wrap="square">
            <a:spAutoFit/>
          </a:bodyPr>
          <a:lstStyle/>
          <a:p>
            <a:pPr algn="just"/>
            <a:r>
              <a:rPr lang="tr-TR" sz="2000" b="1" dirty="0">
                <a:effectLst/>
                <a:ea typeface="Calibri" panose="020F0502020204030204" pitchFamily="34" charset="0"/>
                <a:cs typeface="Times New Roman" panose="02020603050405020304" pitchFamily="18" charset="0"/>
              </a:rPr>
              <a:t>ANALOG GİRİŞLER: </a:t>
            </a:r>
            <a:r>
              <a:rPr lang="tr-TR" sz="2000" dirty="0">
                <a:effectLst/>
                <a:ea typeface="Calibri" panose="020F0502020204030204" pitchFamily="34" charset="0"/>
                <a:cs typeface="Times New Roman" panose="02020603050405020304" pitchFamily="18" charset="0"/>
              </a:rPr>
              <a:t>Bu sayfada Vakum-Basınç </a:t>
            </a:r>
            <a:r>
              <a:rPr lang="tr-TR" sz="2000" dirty="0" err="1">
                <a:effectLst/>
                <a:ea typeface="Calibri" panose="020F0502020204030204" pitchFamily="34" charset="0"/>
                <a:cs typeface="Times New Roman" panose="02020603050405020304" pitchFamily="18" charset="0"/>
              </a:rPr>
              <a:t>Transmitter</a:t>
            </a:r>
            <a:r>
              <a:rPr lang="tr-TR" sz="2000" dirty="0">
                <a:effectLst/>
                <a:ea typeface="Calibri" panose="020F0502020204030204" pitchFamily="34" charset="0"/>
                <a:cs typeface="Times New Roman" panose="02020603050405020304" pitchFamily="18" charset="0"/>
              </a:rPr>
              <a:t> değeri izlenebilir. </a:t>
            </a:r>
          </a:p>
          <a:p>
            <a:pPr algn="just"/>
            <a:r>
              <a:rPr lang="tr-TR" sz="2000" dirty="0">
                <a:effectLst/>
                <a:ea typeface="Calibri" panose="020F0502020204030204" pitchFamily="34" charset="0"/>
                <a:cs typeface="Times New Roman" panose="02020603050405020304" pitchFamily="18" charset="0"/>
              </a:rPr>
              <a:t>Bir önceki menüye dönmek için "İZLEME" butonuna basınız. </a:t>
            </a:r>
          </a:p>
        </p:txBody>
      </p:sp>
      <p:pic>
        <p:nvPicPr>
          <p:cNvPr id="14" name="Resim 13">
            <a:extLst>
              <a:ext uri="{FF2B5EF4-FFF2-40B4-BE49-F238E27FC236}">
                <a16:creationId xmlns:a16="http://schemas.microsoft.com/office/drawing/2014/main" id="{00D2F4FD-76DF-4C7F-AA62-7B071A7D81C8}"/>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621218" y="1857130"/>
            <a:ext cx="4492259" cy="3446389"/>
          </a:xfrm>
          <a:prstGeom prst="rect">
            <a:avLst/>
          </a:prstGeom>
          <a:noFill/>
          <a:ln>
            <a:noFill/>
          </a:ln>
        </p:spPr>
      </p:pic>
    </p:spTree>
    <p:extLst>
      <p:ext uri="{BB962C8B-B14F-4D97-AF65-F5344CB8AC3E}">
        <p14:creationId xmlns:p14="http://schemas.microsoft.com/office/powerpoint/2010/main" val="132699872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9" name="Metin kutusu 8">
            <a:extLst>
              <a:ext uri="{FF2B5EF4-FFF2-40B4-BE49-F238E27FC236}">
                <a16:creationId xmlns:a16="http://schemas.microsoft.com/office/drawing/2014/main" id="{E1E91913-1628-4BD6-AD34-F4B1867E9DAC}"/>
              </a:ext>
            </a:extLst>
          </p:cNvPr>
          <p:cNvSpPr txBox="1"/>
          <p:nvPr/>
        </p:nvSpPr>
        <p:spPr>
          <a:xfrm>
            <a:off x="1923757" y="417676"/>
            <a:ext cx="6098344" cy="461665"/>
          </a:xfrm>
          <a:prstGeom prst="rect">
            <a:avLst/>
          </a:prstGeom>
          <a:noFill/>
        </p:spPr>
        <p:txBody>
          <a:bodyPr wrap="square">
            <a:spAutoFit/>
          </a:bodyPr>
          <a:lstStyle/>
          <a:p>
            <a:r>
              <a:rPr lang="tr-TR" sz="2400" b="1" dirty="0">
                <a:effectLst/>
                <a:latin typeface="Times New Roman" panose="02020603050405020304" pitchFamily="18" charset="0"/>
                <a:ea typeface="Calibri" panose="020F0502020204030204" pitchFamily="34" charset="0"/>
                <a:cs typeface="Times New Roman" panose="02020603050405020304" pitchFamily="18" charset="0"/>
              </a:rPr>
              <a:t>Vakumlu </a:t>
            </a:r>
            <a:r>
              <a:rPr lang="tr-TR" sz="2400" b="1" dirty="0" err="1">
                <a:effectLst/>
                <a:latin typeface="Times New Roman" panose="02020603050405020304" pitchFamily="18" charset="0"/>
                <a:ea typeface="Calibri" panose="020F0502020204030204" pitchFamily="34" charset="0"/>
                <a:cs typeface="Times New Roman" panose="02020603050405020304" pitchFamily="18" charset="0"/>
              </a:rPr>
              <a:t>Wc</a:t>
            </a: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Metin kutusu 9">
            <a:extLst>
              <a:ext uri="{FF2B5EF4-FFF2-40B4-BE49-F238E27FC236}">
                <a16:creationId xmlns:a16="http://schemas.microsoft.com/office/drawing/2014/main" id="{BC074FD8-FD7B-4AA6-BB84-357C8E59BDF0}"/>
              </a:ext>
            </a:extLst>
          </p:cNvPr>
          <p:cNvSpPr txBox="1"/>
          <p:nvPr/>
        </p:nvSpPr>
        <p:spPr>
          <a:xfrm>
            <a:off x="263769" y="1548511"/>
            <a:ext cx="6098344" cy="4401205"/>
          </a:xfrm>
          <a:prstGeom prst="rect">
            <a:avLst/>
          </a:prstGeom>
          <a:noFill/>
        </p:spPr>
        <p:txBody>
          <a:bodyPr wrap="square">
            <a:spAutoFit/>
          </a:bodyPr>
          <a:lstStyle/>
          <a:p>
            <a:pPr algn="just"/>
            <a:r>
              <a:rPr lang="tr-TR" sz="2000" dirty="0">
                <a:effectLst/>
                <a:ea typeface="Calibri" panose="020F0502020204030204" pitchFamily="34" charset="0"/>
                <a:cs typeface="Times New Roman" panose="02020603050405020304" pitchFamily="18" charset="0"/>
              </a:rPr>
              <a:t>DİJİTAL ÇIKIŞLAR: Bu sayfada Dijital Çıkışların durumu izlenebilir. </a:t>
            </a:r>
          </a:p>
          <a:p>
            <a:pPr algn="just"/>
            <a:r>
              <a:rPr lang="tr-TR" sz="2000" dirty="0">
                <a:effectLst/>
                <a:ea typeface="Calibri" panose="020F0502020204030204" pitchFamily="34" charset="0"/>
                <a:cs typeface="Times New Roman" panose="02020603050405020304" pitchFamily="18" charset="0"/>
              </a:rPr>
              <a:t> </a:t>
            </a:r>
          </a:p>
          <a:p>
            <a:pPr algn="just"/>
            <a:r>
              <a:rPr lang="tr-TR" sz="2000" dirty="0">
                <a:effectLst/>
                <a:ea typeface="Calibri" panose="020F0502020204030204" pitchFamily="34" charset="0"/>
                <a:cs typeface="Times New Roman" panose="02020603050405020304" pitchFamily="18" charset="0"/>
              </a:rPr>
              <a:t>ÇIKIŞ 1 : Giriş Valfi ÇIKIŞ 2 : Çıkış Valfi </a:t>
            </a:r>
          </a:p>
          <a:p>
            <a:pPr algn="just"/>
            <a:r>
              <a:rPr lang="tr-TR" sz="2000" dirty="0">
                <a:effectLst/>
                <a:ea typeface="Calibri" panose="020F0502020204030204" pitchFamily="34" charset="0"/>
                <a:cs typeface="Times New Roman" panose="02020603050405020304" pitchFamily="18" charset="0"/>
              </a:rPr>
              <a:t>ÇIKIŞ 3 : Vakum Valfi ÇIKIŞ 4 : Vakum Basınç Valfi </a:t>
            </a:r>
          </a:p>
          <a:p>
            <a:pPr algn="just"/>
            <a:r>
              <a:rPr lang="tr-TR" sz="2000" dirty="0">
                <a:effectLst/>
                <a:ea typeface="Calibri" panose="020F0502020204030204" pitchFamily="34" charset="0"/>
                <a:cs typeface="Times New Roman" panose="02020603050405020304" pitchFamily="18" charset="0"/>
              </a:rPr>
              <a:t>ÇIKIŞ 5 : Yıkama Çek Valf ÇIKIŞ 6 : Yıkama Basınç Valfi </a:t>
            </a:r>
          </a:p>
          <a:p>
            <a:pPr algn="just"/>
            <a:r>
              <a:rPr lang="tr-TR" sz="2000" dirty="0">
                <a:effectLst/>
                <a:ea typeface="Calibri" panose="020F0502020204030204" pitchFamily="34" charset="0"/>
                <a:cs typeface="Times New Roman" panose="02020603050405020304" pitchFamily="18" charset="0"/>
              </a:rPr>
              <a:t>ÇIKIŞ 7 : Taharet Valfi ÇIKIŞ 8 : YEDEK </a:t>
            </a:r>
          </a:p>
          <a:p>
            <a:pPr algn="just"/>
            <a:r>
              <a:rPr lang="tr-TR" sz="2000" dirty="0">
                <a:effectLst/>
                <a:ea typeface="Calibri" panose="020F0502020204030204" pitchFamily="34" charset="0"/>
                <a:cs typeface="Times New Roman" panose="02020603050405020304" pitchFamily="18" charset="0"/>
              </a:rPr>
              <a:t>ÇIKIŞ 9 : Musluk Valfi ÇIKIŞ 10 : Atık Tankı 80% </a:t>
            </a:r>
          </a:p>
          <a:p>
            <a:pPr algn="just"/>
            <a:r>
              <a:rPr lang="tr-TR" sz="2000" dirty="0">
                <a:effectLst/>
                <a:ea typeface="Calibri" panose="020F0502020204030204" pitchFamily="34" charset="0"/>
                <a:cs typeface="Times New Roman" panose="02020603050405020304" pitchFamily="18" charset="0"/>
              </a:rPr>
              <a:t>ÇIKIŞ 11 : YEDEK ÇIKIŞ 12 : YEDEK </a:t>
            </a:r>
          </a:p>
          <a:p>
            <a:r>
              <a:rPr lang="tr-TR" sz="2000" dirty="0">
                <a:effectLst/>
                <a:ea typeface="Calibri" panose="020F0502020204030204" pitchFamily="34" charset="0"/>
                <a:cs typeface="Times New Roman" panose="02020603050405020304" pitchFamily="18" charset="0"/>
              </a:rPr>
              <a:t> </a:t>
            </a:r>
          </a:p>
          <a:p>
            <a:pPr algn="just"/>
            <a:r>
              <a:rPr lang="tr-TR" sz="2000" dirty="0">
                <a:effectLst/>
                <a:ea typeface="Calibri" panose="020F0502020204030204" pitchFamily="34" charset="0"/>
                <a:cs typeface="Times New Roman" panose="02020603050405020304" pitchFamily="18" charset="0"/>
              </a:rPr>
              <a:t>Bir önceki menüye dönmek için "İZLEME" butonuna basınız. </a:t>
            </a:r>
          </a:p>
          <a:p>
            <a:r>
              <a:rPr lang="tr-TR" sz="2000" dirty="0">
                <a:effectLst/>
                <a:ea typeface="Calibri" panose="020F0502020204030204" pitchFamily="34" charset="0"/>
              </a:rPr>
              <a:t>Röle Çıkışları sayfasına geçmek için "İLERİ" butonuna basınız. </a:t>
            </a:r>
            <a:endParaRPr lang="tr-TR" sz="2000" dirty="0"/>
          </a:p>
        </p:txBody>
      </p:sp>
      <p:pic>
        <p:nvPicPr>
          <p:cNvPr id="15" name="Resim 14">
            <a:extLst>
              <a:ext uri="{FF2B5EF4-FFF2-40B4-BE49-F238E27FC236}">
                <a16:creationId xmlns:a16="http://schemas.microsoft.com/office/drawing/2014/main" id="{D3645F37-9481-48C8-BF01-10468D5AC51A}"/>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7055216" y="1548511"/>
            <a:ext cx="4663172" cy="4177040"/>
          </a:xfrm>
          <a:prstGeom prst="rect">
            <a:avLst/>
          </a:prstGeom>
          <a:noFill/>
          <a:ln>
            <a:noFill/>
          </a:ln>
        </p:spPr>
      </p:pic>
    </p:spTree>
    <p:extLst>
      <p:ext uri="{BB962C8B-B14F-4D97-AF65-F5344CB8AC3E}">
        <p14:creationId xmlns:p14="http://schemas.microsoft.com/office/powerpoint/2010/main" val="288073363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9" name="Metin kutusu 8">
            <a:extLst>
              <a:ext uri="{FF2B5EF4-FFF2-40B4-BE49-F238E27FC236}">
                <a16:creationId xmlns:a16="http://schemas.microsoft.com/office/drawing/2014/main" id="{E1E91913-1628-4BD6-AD34-F4B1867E9DAC}"/>
              </a:ext>
            </a:extLst>
          </p:cNvPr>
          <p:cNvSpPr txBox="1"/>
          <p:nvPr/>
        </p:nvSpPr>
        <p:spPr>
          <a:xfrm>
            <a:off x="1923757" y="417676"/>
            <a:ext cx="6098344" cy="461665"/>
          </a:xfrm>
          <a:prstGeom prst="rect">
            <a:avLst/>
          </a:prstGeom>
          <a:noFill/>
        </p:spPr>
        <p:txBody>
          <a:bodyPr wrap="square">
            <a:spAutoFit/>
          </a:bodyPr>
          <a:lstStyle/>
          <a:p>
            <a:r>
              <a:rPr lang="tr-TR" sz="2400" b="1" dirty="0">
                <a:effectLst/>
                <a:latin typeface="Times New Roman" panose="02020603050405020304" pitchFamily="18" charset="0"/>
                <a:ea typeface="Calibri" panose="020F0502020204030204" pitchFamily="34" charset="0"/>
                <a:cs typeface="Times New Roman" panose="02020603050405020304" pitchFamily="18" charset="0"/>
              </a:rPr>
              <a:t>Vakumlu </a:t>
            </a:r>
            <a:r>
              <a:rPr lang="tr-TR" sz="2400" b="1" dirty="0" err="1">
                <a:effectLst/>
                <a:latin typeface="Times New Roman" panose="02020603050405020304" pitchFamily="18" charset="0"/>
                <a:ea typeface="Calibri" panose="020F0502020204030204" pitchFamily="34" charset="0"/>
                <a:cs typeface="Times New Roman" panose="02020603050405020304" pitchFamily="18" charset="0"/>
              </a:rPr>
              <a:t>Wc</a:t>
            </a: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Metin kutusu 12">
            <a:extLst>
              <a:ext uri="{FF2B5EF4-FFF2-40B4-BE49-F238E27FC236}">
                <a16:creationId xmlns:a16="http://schemas.microsoft.com/office/drawing/2014/main" id="{452401B3-2B0F-451E-A932-60E4050CB690}"/>
              </a:ext>
            </a:extLst>
          </p:cNvPr>
          <p:cNvSpPr txBox="1"/>
          <p:nvPr/>
        </p:nvSpPr>
        <p:spPr>
          <a:xfrm>
            <a:off x="418514" y="1403478"/>
            <a:ext cx="6098344" cy="3477875"/>
          </a:xfrm>
          <a:prstGeom prst="rect">
            <a:avLst/>
          </a:prstGeom>
          <a:noFill/>
        </p:spPr>
        <p:txBody>
          <a:bodyPr wrap="square">
            <a:spAutoFit/>
          </a:bodyPr>
          <a:lstStyle/>
          <a:p>
            <a:pPr algn="just"/>
            <a:r>
              <a:rPr lang="tr-TR" sz="2000" dirty="0">
                <a:effectLst/>
                <a:ea typeface="Calibri" panose="020F0502020204030204" pitchFamily="34" charset="0"/>
                <a:cs typeface="Times New Roman" panose="02020603050405020304" pitchFamily="18" charset="0"/>
              </a:rPr>
              <a:t>RÖLE ÇIKIŞLARI: Bu sayfada Röle Çıkışlarının durumu izlenebilir. </a:t>
            </a:r>
          </a:p>
          <a:p>
            <a:pPr algn="just"/>
            <a:r>
              <a:rPr lang="tr-TR" sz="2000" dirty="0">
                <a:effectLst/>
                <a:ea typeface="Calibri" panose="020F0502020204030204" pitchFamily="34" charset="0"/>
                <a:cs typeface="Times New Roman" panose="02020603050405020304" pitchFamily="18" charset="0"/>
              </a:rPr>
              <a:t> </a:t>
            </a:r>
          </a:p>
          <a:p>
            <a:pPr algn="just"/>
            <a:r>
              <a:rPr lang="tr-TR" sz="2000" dirty="0">
                <a:effectLst/>
                <a:ea typeface="Calibri" panose="020F0502020204030204" pitchFamily="34" charset="0"/>
                <a:cs typeface="Times New Roman" panose="02020603050405020304" pitchFamily="18" charset="0"/>
              </a:rPr>
              <a:t>RÖLE 1: Tuvalet Kullanım Dışı </a:t>
            </a:r>
          </a:p>
          <a:p>
            <a:pPr algn="just"/>
            <a:r>
              <a:rPr lang="tr-TR" sz="2000" dirty="0">
                <a:effectLst/>
                <a:ea typeface="Calibri" panose="020F0502020204030204" pitchFamily="34" charset="0"/>
                <a:cs typeface="Times New Roman" panose="02020603050405020304" pitchFamily="18" charset="0"/>
              </a:rPr>
              <a:t>RÖLE 2: Su Seviyesi Düşük </a:t>
            </a:r>
          </a:p>
          <a:p>
            <a:pPr algn="just"/>
            <a:r>
              <a:rPr lang="tr-TR" sz="2000" dirty="0">
                <a:effectLst/>
                <a:ea typeface="Calibri" panose="020F0502020204030204" pitchFamily="34" charset="0"/>
                <a:cs typeface="Times New Roman" panose="02020603050405020304" pitchFamily="18" charset="0"/>
              </a:rPr>
              <a:t>RÖLE 3: Atık Tankı Dolu </a:t>
            </a:r>
          </a:p>
          <a:p>
            <a:pPr algn="just"/>
            <a:r>
              <a:rPr lang="tr-TR" sz="2000" dirty="0">
                <a:effectLst/>
                <a:ea typeface="Calibri" panose="020F0502020204030204" pitchFamily="34" charset="0"/>
                <a:cs typeface="Times New Roman" panose="02020603050405020304" pitchFamily="18" charset="0"/>
              </a:rPr>
              <a:t> </a:t>
            </a:r>
          </a:p>
          <a:p>
            <a:pPr algn="just"/>
            <a:r>
              <a:rPr lang="tr-TR" sz="2000" dirty="0">
                <a:effectLst/>
                <a:ea typeface="Calibri" panose="020F0502020204030204" pitchFamily="34" charset="0"/>
                <a:cs typeface="Times New Roman" panose="02020603050405020304" pitchFamily="18" charset="0"/>
              </a:rPr>
              <a:t>Bir önceki menüye dönmek için "İZLEME" butonuna basınız. </a:t>
            </a:r>
          </a:p>
          <a:p>
            <a:pPr algn="just"/>
            <a:r>
              <a:rPr lang="tr-TR" sz="2000" dirty="0">
                <a:effectLst/>
                <a:ea typeface="Calibri" panose="020F0502020204030204" pitchFamily="34" charset="0"/>
                <a:cs typeface="Times New Roman" panose="02020603050405020304" pitchFamily="18" charset="0"/>
              </a:rPr>
              <a:t>Dijital Çıkışlar sayfasına geri dönmek için "GERİ" butonuna basınız. </a:t>
            </a:r>
          </a:p>
        </p:txBody>
      </p:sp>
      <p:pic>
        <p:nvPicPr>
          <p:cNvPr id="14" name="Resim 13" descr="metin, ekran görüntüsü, yazı tipi, dikdörtgen içeren bir resim&#10;&#10;Açıklama otomatik olarak oluşturuldu">
            <a:extLst>
              <a:ext uri="{FF2B5EF4-FFF2-40B4-BE49-F238E27FC236}">
                <a16:creationId xmlns:a16="http://schemas.microsoft.com/office/drawing/2014/main" id="{65280819-09D5-4C48-964D-5A902E95084E}"/>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7393305" y="1403478"/>
            <a:ext cx="4522030" cy="3970380"/>
          </a:xfrm>
          <a:prstGeom prst="rect">
            <a:avLst/>
          </a:prstGeom>
          <a:noFill/>
          <a:ln>
            <a:noFill/>
          </a:ln>
        </p:spPr>
      </p:pic>
    </p:spTree>
    <p:extLst>
      <p:ext uri="{BB962C8B-B14F-4D97-AF65-F5344CB8AC3E}">
        <p14:creationId xmlns:p14="http://schemas.microsoft.com/office/powerpoint/2010/main" val="283802740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9" name="Metin kutusu 8">
            <a:extLst>
              <a:ext uri="{FF2B5EF4-FFF2-40B4-BE49-F238E27FC236}">
                <a16:creationId xmlns:a16="http://schemas.microsoft.com/office/drawing/2014/main" id="{E1E91913-1628-4BD6-AD34-F4B1867E9DAC}"/>
              </a:ext>
            </a:extLst>
          </p:cNvPr>
          <p:cNvSpPr txBox="1"/>
          <p:nvPr/>
        </p:nvSpPr>
        <p:spPr>
          <a:xfrm>
            <a:off x="1923757" y="417676"/>
            <a:ext cx="6098344" cy="461665"/>
          </a:xfrm>
          <a:prstGeom prst="rect">
            <a:avLst/>
          </a:prstGeom>
          <a:noFill/>
        </p:spPr>
        <p:txBody>
          <a:bodyPr wrap="square">
            <a:spAutoFit/>
          </a:bodyPr>
          <a:lstStyle/>
          <a:p>
            <a:r>
              <a:rPr lang="tr-TR" sz="2400" b="1" dirty="0">
                <a:effectLst/>
                <a:latin typeface="Times New Roman" panose="02020603050405020304" pitchFamily="18" charset="0"/>
                <a:ea typeface="Calibri" panose="020F0502020204030204" pitchFamily="34" charset="0"/>
                <a:cs typeface="Times New Roman" panose="02020603050405020304" pitchFamily="18" charset="0"/>
              </a:rPr>
              <a:t>Vakumlu </a:t>
            </a:r>
            <a:r>
              <a:rPr lang="tr-TR" sz="2400" b="1" dirty="0" err="1">
                <a:effectLst/>
                <a:latin typeface="Times New Roman" panose="02020603050405020304" pitchFamily="18" charset="0"/>
                <a:ea typeface="Calibri" panose="020F0502020204030204" pitchFamily="34" charset="0"/>
                <a:cs typeface="Times New Roman" panose="02020603050405020304" pitchFamily="18" charset="0"/>
              </a:rPr>
              <a:t>Wc</a:t>
            </a: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Metin kutusu 9">
            <a:extLst>
              <a:ext uri="{FF2B5EF4-FFF2-40B4-BE49-F238E27FC236}">
                <a16:creationId xmlns:a16="http://schemas.microsoft.com/office/drawing/2014/main" id="{FA42CFAC-76BD-4612-91AB-2FDD32706F61}"/>
              </a:ext>
            </a:extLst>
          </p:cNvPr>
          <p:cNvSpPr txBox="1"/>
          <p:nvPr/>
        </p:nvSpPr>
        <p:spPr>
          <a:xfrm>
            <a:off x="193431" y="1387234"/>
            <a:ext cx="6098344" cy="3170099"/>
          </a:xfrm>
          <a:prstGeom prst="rect">
            <a:avLst/>
          </a:prstGeom>
          <a:noFill/>
        </p:spPr>
        <p:txBody>
          <a:bodyPr wrap="square">
            <a:spAutoFit/>
          </a:bodyPr>
          <a:lstStyle/>
          <a:p>
            <a:pPr algn="just"/>
            <a:r>
              <a:rPr lang="tr-TR" sz="2000" dirty="0">
                <a:effectLst/>
                <a:ea typeface="Calibri" panose="020F0502020204030204" pitchFamily="34" charset="0"/>
                <a:cs typeface="Times New Roman" panose="02020603050405020304" pitchFamily="18" charset="0"/>
              </a:rPr>
              <a:t>SERVİS SİFON: Servis Sifonu aktif etmek için "ENTER" butonuna 3 </a:t>
            </a:r>
            <a:r>
              <a:rPr lang="tr-TR" sz="2000" dirty="0" err="1">
                <a:effectLst/>
                <a:ea typeface="Calibri" panose="020F0502020204030204" pitchFamily="34" charset="0"/>
                <a:cs typeface="Times New Roman" panose="02020603050405020304" pitchFamily="18" charset="0"/>
              </a:rPr>
              <a:t>sn</a:t>
            </a:r>
            <a:r>
              <a:rPr lang="tr-TR" sz="2000" dirty="0">
                <a:effectLst/>
                <a:ea typeface="Calibri" panose="020F0502020204030204" pitchFamily="34" charset="0"/>
                <a:cs typeface="Times New Roman" panose="02020603050405020304" pitchFamily="18" charset="0"/>
              </a:rPr>
              <a:t> basılı tutunuz. </a:t>
            </a:r>
          </a:p>
          <a:p>
            <a:pPr algn="just"/>
            <a:r>
              <a:rPr lang="tr-TR" sz="2000" dirty="0">
                <a:effectLst/>
                <a:ea typeface="Calibri" panose="020F0502020204030204" pitchFamily="34" charset="0"/>
                <a:cs typeface="Times New Roman" panose="02020603050405020304" pitchFamily="18" charset="0"/>
              </a:rPr>
              <a:t>SERVİS sayfasına geri dönmek için "SERVİS" butonuna basınız. </a:t>
            </a:r>
          </a:p>
          <a:p>
            <a:pPr algn="just"/>
            <a:r>
              <a:rPr lang="tr-TR" sz="2000" dirty="0">
                <a:effectLst/>
                <a:ea typeface="Calibri" panose="020F0502020204030204" pitchFamily="34" charset="0"/>
                <a:cs typeface="Times New Roman" panose="02020603050405020304" pitchFamily="18" charset="0"/>
              </a:rPr>
              <a:t>Servis Sifon butonu aktif edilirse, vakumlu tuvalet susuz olarak sifon işlemini gerçekleştirecektir. </a:t>
            </a:r>
          </a:p>
          <a:p>
            <a:pPr algn="just"/>
            <a:r>
              <a:rPr lang="tr-TR" sz="2000" dirty="0">
                <a:effectLst/>
                <a:ea typeface="Calibri" panose="020F0502020204030204" pitchFamily="34" charset="0"/>
                <a:cs typeface="Times New Roman" panose="02020603050405020304" pitchFamily="18" charset="0"/>
              </a:rPr>
              <a:t>Servis Sifon fonksiyonuna tuvalet çanağı dolduğu zamanlarda veya sifon fonksiyonunun herhangi bir sebepten dolayı bloke olduğu durumlarda ihtiyaç duyulur.</a:t>
            </a:r>
          </a:p>
        </p:txBody>
      </p:sp>
      <p:pic>
        <p:nvPicPr>
          <p:cNvPr id="15" name="Resim 14" descr="metin, ekran görüntüsü, yazı tipi, dikdörtgen içeren bir resim&#10;&#10;Açıklama otomatik olarak oluşturuldu">
            <a:extLst>
              <a:ext uri="{FF2B5EF4-FFF2-40B4-BE49-F238E27FC236}">
                <a16:creationId xmlns:a16="http://schemas.microsoft.com/office/drawing/2014/main" id="{7BD9FC09-95D3-4804-AF84-8C8D32AFE00D}"/>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508578" y="1387233"/>
            <a:ext cx="5294216" cy="3874083"/>
          </a:xfrm>
          <a:prstGeom prst="rect">
            <a:avLst/>
          </a:prstGeom>
          <a:noFill/>
          <a:ln>
            <a:noFill/>
          </a:ln>
        </p:spPr>
      </p:pic>
    </p:spTree>
    <p:extLst>
      <p:ext uri="{BB962C8B-B14F-4D97-AF65-F5344CB8AC3E}">
        <p14:creationId xmlns:p14="http://schemas.microsoft.com/office/powerpoint/2010/main" val="138006219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9" name="Metin kutusu 8">
            <a:extLst>
              <a:ext uri="{FF2B5EF4-FFF2-40B4-BE49-F238E27FC236}">
                <a16:creationId xmlns:a16="http://schemas.microsoft.com/office/drawing/2014/main" id="{E1E91913-1628-4BD6-AD34-F4B1867E9DAC}"/>
              </a:ext>
            </a:extLst>
          </p:cNvPr>
          <p:cNvSpPr txBox="1"/>
          <p:nvPr/>
        </p:nvSpPr>
        <p:spPr>
          <a:xfrm>
            <a:off x="1923757" y="417676"/>
            <a:ext cx="6098344" cy="461665"/>
          </a:xfrm>
          <a:prstGeom prst="rect">
            <a:avLst/>
          </a:prstGeom>
          <a:noFill/>
        </p:spPr>
        <p:txBody>
          <a:bodyPr wrap="square">
            <a:spAutoFit/>
          </a:bodyPr>
          <a:lstStyle/>
          <a:p>
            <a:r>
              <a:rPr lang="tr-TR" sz="2400" b="1" dirty="0">
                <a:effectLst/>
                <a:latin typeface="Times New Roman" panose="02020603050405020304" pitchFamily="18" charset="0"/>
                <a:ea typeface="Calibri" panose="020F0502020204030204" pitchFamily="34" charset="0"/>
                <a:cs typeface="Times New Roman" panose="02020603050405020304" pitchFamily="18" charset="0"/>
              </a:rPr>
              <a:t>Vakumlu </a:t>
            </a:r>
            <a:r>
              <a:rPr lang="tr-TR" sz="2400" b="1" dirty="0" err="1">
                <a:effectLst/>
                <a:latin typeface="Times New Roman" panose="02020603050405020304" pitchFamily="18" charset="0"/>
                <a:ea typeface="Calibri" panose="020F0502020204030204" pitchFamily="34" charset="0"/>
                <a:cs typeface="Times New Roman" panose="02020603050405020304" pitchFamily="18" charset="0"/>
              </a:rPr>
              <a:t>Wc</a:t>
            </a: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Metin kutusu 12">
            <a:extLst>
              <a:ext uri="{FF2B5EF4-FFF2-40B4-BE49-F238E27FC236}">
                <a16:creationId xmlns:a16="http://schemas.microsoft.com/office/drawing/2014/main" id="{4D8D167E-FB7B-4126-A117-AC9ECF38DA23}"/>
              </a:ext>
            </a:extLst>
          </p:cNvPr>
          <p:cNvSpPr txBox="1"/>
          <p:nvPr/>
        </p:nvSpPr>
        <p:spPr>
          <a:xfrm>
            <a:off x="460717" y="1549851"/>
            <a:ext cx="11567160" cy="1323439"/>
          </a:xfrm>
          <a:prstGeom prst="rect">
            <a:avLst/>
          </a:prstGeom>
          <a:noFill/>
        </p:spPr>
        <p:txBody>
          <a:bodyPr wrap="square">
            <a:spAutoFit/>
          </a:bodyPr>
          <a:lstStyle/>
          <a:p>
            <a:pPr algn="just"/>
            <a:r>
              <a:rPr lang="tr-TR" sz="2000" dirty="0">
                <a:effectLst/>
                <a:ea typeface="Calibri" panose="020F0502020204030204" pitchFamily="34" charset="0"/>
                <a:cs typeface="Times New Roman" panose="02020603050405020304" pitchFamily="18" charset="0"/>
              </a:rPr>
              <a:t>GERİ </a:t>
            </a:r>
            <a:r>
              <a:rPr lang="tr-TR" sz="2000" dirty="0" err="1">
                <a:effectLst/>
                <a:ea typeface="Calibri" panose="020F0502020204030204" pitchFamily="34" charset="0"/>
                <a:cs typeface="Times New Roman" panose="02020603050405020304" pitchFamily="18" charset="0"/>
              </a:rPr>
              <a:t>SİFON:Geri</a:t>
            </a:r>
            <a:r>
              <a:rPr lang="tr-TR" sz="2000" dirty="0">
                <a:effectLst/>
                <a:ea typeface="Calibri" panose="020F0502020204030204" pitchFamily="34" charset="0"/>
                <a:cs typeface="Times New Roman" panose="02020603050405020304" pitchFamily="18" charset="0"/>
              </a:rPr>
              <a:t> Sifonu aktif etmek için "ENTER" butonuna 3 </a:t>
            </a:r>
            <a:r>
              <a:rPr lang="tr-TR" sz="2000" dirty="0" err="1">
                <a:effectLst/>
                <a:ea typeface="Calibri" panose="020F0502020204030204" pitchFamily="34" charset="0"/>
                <a:cs typeface="Times New Roman" panose="02020603050405020304" pitchFamily="18" charset="0"/>
              </a:rPr>
              <a:t>sn</a:t>
            </a:r>
            <a:r>
              <a:rPr lang="tr-TR" sz="2000" dirty="0">
                <a:effectLst/>
                <a:ea typeface="Calibri" panose="020F0502020204030204" pitchFamily="34" charset="0"/>
                <a:cs typeface="Times New Roman" panose="02020603050405020304" pitchFamily="18" charset="0"/>
              </a:rPr>
              <a:t> basılı tutunuz. </a:t>
            </a:r>
          </a:p>
          <a:p>
            <a:pPr algn="just"/>
            <a:r>
              <a:rPr lang="tr-TR" sz="2000" dirty="0">
                <a:effectLst/>
                <a:ea typeface="Calibri" panose="020F0502020204030204" pitchFamily="34" charset="0"/>
                <a:cs typeface="Times New Roman" panose="02020603050405020304" pitchFamily="18" charset="0"/>
              </a:rPr>
              <a:t>SERVİS sayfasına geri dönmek için "SERVİS" butonuna basınız. </a:t>
            </a:r>
          </a:p>
          <a:p>
            <a:pPr algn="just"/>
            <a:r>
              <a:rPr lang="tr-TR" sz="2000" dirty="0">
                <a:effectLst/>
                <a:ea typeface="Calibri" panose="020F0502020204030204" pitchFamily="34" charset="0"/>
                <a:cs typeface="Times New Roman" panose="02020603050405020304" pitchFamily="18" charset="0"/>
              </a:rPr>
              <a:t>Geri Sifon fonksiyonu tuvalet çanağında veya tuvalet çanağı ile ara tank arasında bir tıkanıklık varsa onu gidermek için kullanılır. (Çanağın içerisine yabancı madde atılmış olabilir.) </a:t>
            </a:r>
          </a:p>
        </p:txBody>
      </p:sp>
      <p:pic>
        <p:nvPicPr>
          <p:cNvPr id="14" name="Resim 13">
            <a:extLst>
              <a:ext uri="{FF2B5EF4-FFF2-40B4-BE49-F238E27FC236}">
                <a16:creationId xmlns:a16="http://schemas.microsoft.com/office/drawing/2014/main" id="{64372A30-5978-4CEF-B33A-F85C12CBE1E0}"/>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545430" y="2873290"/>
            <a:ext cx="6978398" cy="3084378"/>
          </a:xfrm>
          <a:prstGeom prst="rect">
            <a:avLst/>
          </a:prstGeom>
          <a:noFill/>
          <a:ln>
            <a:noFill/>
          </a:ln>
        </p:spPr>
      </p:pic>
    </p:spTree>
    <p:extLst>
      <p:ext uri="{BB962C8B-B14F-4D97-AF65-F5344CB8AC3E}">
        <p14:creationId xmlns:p14="http://schemas.microsoft.com/office/powerpoint/2010/main" val="6622798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9" name="Metin kutusu 8">
            <a:extLst>
              <a:ext uri="{FF2B5EF4-FFF2-40B4-BE49-F238E27FC236}">
                <a16:creationId xmlns:a16="http://schemas.microsoft.com/office/drawing/2014/main" id="{E1E91913-1628-4BD6-AD34-F4B1867E9DAC}"/>
              </a:ext>
            </a:extLst>
          </p:cNvPr>
          <p:cNvSpPr txBox="1"/>
          <p:nvPr/>
        </p:nvSpPr>
        <p:spPr>
          <a:xfrm>
            <a:off x="1923757" y="417676"/>
            <a:ext cx="6098344" cy="461665"/>
          </a:xfrm>
          <a:prstGeom prst="rect">
            <a:avLst/>
          </a:prstGeom>
          <a:noFill/>
        </p:spPr>
        <p:txBody>
          <a:bodyPr wrap="square">
            <a:spAutoFit/>
          </a:bodyPr>
          <a:lstStyle/>
          <a:p>
            <a:r>
              <a:rPr lang="tr-TR" sz="2400" b="1" dirty="0">
                <a:effectLst/>
                <a:latin typeface="Times New Roman" panose="02020603050405020304" pitchFamily="18" charset="0"/>
                <a:ea typeface="Calibri" panose="020F0502020204030204" pitchFamily="34" charset="0"/>
                <a:cs typeface="Times New Roman" panose="02020603050405020304" pitchFamily="18" charset="0"/>
              </a:rPr>
              <a:t>Vakumlu </a:t>
            </a:r>
            <a:r>
              <a:rPr lang="tr-TR" sz="2400" b="1" dirty="0" err="1">
                <a:effectLst/>
                <a:latin typeface="Times New Roman" panose="02020603050405020304" pitchFamily="18" charset="0"/>
                <a:ea typeface="Calibri" panose="020F0502020204030204" pitchFamily="34" charset="0"/>
                <a:cs typeface="Times New Roman" panose="02020603050405020304" pitchFamily="18" charset="0"/>
              </a:rPr>
              <a:t>Wc</a:t>
            </a: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Metin kutusu 9">
            <a:extLst>
              <a:ext uri="{FF2B5EF4-FFF2-40B4-BE49-F238E27FC236}">
                <a16:creationId xmlns:a16="http://schemas.microsoft.com/office/drawing/2014/main" id="{4E06E83D-A8FF-4E32-A092-411FA55DC4B9}"/>
              </a:ext>
            </a:extLst>
          </p:cNvPr>
          <p:cNvSpPr txBox="1"/>
          <p:nvPr/>
        </p:nvSpPr>
        <p:spPr>
          <a:xfrm>
            <a:off x="221566" y="1549851"/>
            <a:ext cx="4448908" cy="3170099"/>
          </a:xfrm>
          <a:prstGeom prst="rect">
            <a:avLst/>
          </a:prstGeom>
          <a:noFill/>
        </p:spPr>
        <p:txBody>
          <a:bodyPr wrap="square">
            <a:spAutoFit/>
          </a:bodyPr>
          <a:lstStyle/>
          <a:p>
            <a:pPr algn="just"/>
            <a:r>
              <a:rPr lang="tr-TR" sz="2000" dirty="0">
                <a:effectLst/>
                <a:ea typeface="Calibri" panose="020F0502020204030204" pitchFamily="34" charset="0"/>
                <a:cs typeface="Times New Roman" panose="02020603050405020304" pitchFamily="18" charset="0"/>
              </a:rPr>
              <a:t>DİKKAT! Geri Sifon fonksiyonu ara tankta basınç oluşturup, oluşan basıcı geriye doğru yani tuvalet çanağına doğru tahliye etmeye çalışır. Bu sebeple tuvalet çanağından geriye doğru atık ve kirli su sıçrayabilir. </a:t>
            </a:r>
          </a:p>
          <a:p>
            <a:pPr algn="just"/>
            <a:r>
              <a:rPr lang="tr-TR" sz="2000" dirty="0">
                <a:effectLst/>
                <a:ea typeface="Calibri" panose="020F0502020204030204" pitchFamily="34" charset="0"/>
                <a:cs typeface="Times New Roman" panose="02020603050405020304" pitchFamily="18" charset="0"/>
              </a:rPr>
              <a:t>Bu fonksiyon ilk kez etkinleştirildiğinde ara tankta oluşturulan basınç değeri 0,3 bar ve sonraki 3 etkinleştirme sonucunda 1 </a:t>
            </a:r>
            <a:r>
              <a:rPr lang="tr-TR" sz="2000" dirty="0" err="1">
                <a:effectLst/>
                <a:ea typeface="Calibri" panose="020F0502020204030204" pitchFamily="34" charset="0"/>
                <a:cs typeface="Times New Roman" panose="02020603050405020304" pitchFamily="18" charset="0"/>
              </a:rPr>
              <a:t>bar'a</a:t>
            </a:r>
            <a:r>
              <a:rPr lang="tr-TR" sz="2000" dirty="0">
                <a:effectLst/>
                <a:ea typeface="Calibri" panose="020F0502020204030204" pitchFamily="34" charset="0"/>
                <a:cs typeface="Times New Roman" panose="02020603050405020304" pitchFamily="18" charset="0"/>
              </a:rPr>
              <a:t> kadar ulaşacaktır. </a:t>
            </a:r>
          </a:p>
        </p:txBody>
      </p:sp>
      <p:pic>
        <p:nvPicPr>
          <p:cNvPr id="15" name="Resim 14">
            <a:extLst>
              <a:ext uri="{FF2B5EF4-FFF2-40B4-BE49-F238E27FC236}">
                <a16:creationId xmlns:a16="http://schemas.microsoft.com/office/drawing/2014/main" id="{DB757711-2FC6-4E02-9F2C-EDA4DC9174B9}"/>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5499296" y="1549851"/>
            <a:ext cx="5023338" cy="3697398"/>
          </a:xfrm>
          <a:prstGeom prst="rect">
            <a:avLst/>
          </a:prstGeom>
          <a:noFill/>
        </p:spPr>
      </p:pic>
    </p:spTree>
    <p:extLst>
      <p:ext uri="{BB962C8B-B14F-4D97-AF65-F5344CB8AC3E}">
        <p14:creationId xmlns:p14="http://schemas.microsoft.com/office/powerpoint/2010/main" val="30407630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676400" y="415381"/>
            <a:ext cx="10515600" cy="373922"/>
          </a:xfrm>
        </p:spPr>
        <p:txBody>
          <a:bodyPr>
            <a:noAutofit/>
          </a:bodyPr>
          <a:lstStyle/>
          <a:p>
            <a:pPr algn="just"/>
            <a:r>
              <a:rPr lang="tr-TR" sz="2400" b="1" dirty="0" err="1">
                <a:effectLst/>
                <a:latin typeface="Times New Roman" panose="02020603050405020304" pitchFamily="18" charset="0"/>
                <a:ea typeface="Calibri" panose="020F0502020204030204" pitchFamily="34" charset="0"/>
              </a:rPr>
              <a:t>Konvertörler</a:t>
            </a:r>
            <a:r>
              <a:rPr lang="tr-TR" sz="2400" b="1" dirty="0">
                <a:effectLst/>
                <a:latin typeface="Times New Roman" panose="02020603050405020304" pitchFamily="18" charset="0"/>
                <a:ea typeface="Calibri" panose="020F0502020204030204" pitchFamily="34" charset="0"/>
              </a:rPr>
              <a:t> </a:t>
            </a:r>
            <a:endParaRPr lang="tr-TR"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7" name="Resim 6">
            <a:extLst>
              <a:ext uri="{FF2B5EF4-FFF2-40B4-BE49-F238E27FC236}">
                <a16:creationId xmlns:a16="http://schemas.microsoft.com/office/drawing/2014/main" id="{C0894456-435C-47E3-8AD6-C73B16C40EC4}"/>
              </a:ext>
            </a:extLst>
          </p:cNvPr>
          <p:cNvPicPr/>
          <p:nvPr/>
        </p:nvPicPr>
        <p:blipFill rotWithShape="1">
          <a:blip r:embed="rId5">
            <a:extLst>
              <a:ext uri="{28A0092B-C50C-407E-A947-70E740481C1C}">
                <a14:useLocalDpi xmlns:a14="http://schemas.microsoft.com/office/drawing/2010/main" val="0"/>
              </a:ext>
            </a:extLst>
          </a:blip>
          <a:srcRect r="9530"/>
          <a:stretch/>
        </p:blipFill>
        <p:spPr bwMode="auto">
          <a:xfrm rot="16200000">
            <a:off x="3864538" y="-1398836"/>
            <a:ext cx="5168365" cy="9544641"/>
          </a:xfrm>
          <a:prstGeom prst="rect">
            <a:avLst/>
          </a:prstGeom>
          <a:noFill/>
          <a:ln>
            <a:noFill/>
          </a:ln>
          <a:extLst>
            <a:ext uri="{53640926-AAD7-44D8-BBD7-CCE9431645EC}">
              <a14:shadowObscured xmlns:a14="http://schemas.microsoft.com/office/drawing/2010/main"/>
            </a:ext>
          </a:extLst>
        </p:spPr>
      </p:pic>
      <p:sp>
        <p:nvSpPr>
          <p:cNvPr id="10" name="Metin kutusu 9">
            <a:extLst>
              <a:ext uri="{FF2B5EF4-FFF2-40B4-BE49-F238E27FC236}">
                <a16:creationId xmlns:a16="http://schemas.microsoft.com/office/drawing/2014/main" id="{7A6DCF43-8DA4-44E9-BD42-59C3B3673AA9}"/>
              </a:ext>
            </a:extLst>
          </p:cNvPr>
          <p:cNvSpPr txBox="1"/>
          <p:nvPr/>
        </p:nvSpPr>
        <p:spPr>
          <a:xfrm>
            <a:off x="5122698" y="5528876"/>
            <a:ext cx="6098344" cy="369332"/>
          </a:xfrm>
          <a:prstGeom prst="rect">
            <a:avLst/>
          </a:prstGeom>
          <a:noFill/>
        </p:spPr>
        <p:txBody>
          <a:bodyPr wrap="square">
            <a:spAutoFit/>
          </a:bodyPr>
          <a:lstStyle/>
          <a:p>
            <a:r>
              <a:rPr lang="tr-TR" sz="1800" dirty="0" err="1">
                <a:effectLst/>
                <a:latin typeface="Times New Roman" panose="02020603050405020304" pitchFamily="18" charset="0"/>
                <a:ea typeface="Calibri" panose="020F0502020204030204" pitchFamily="34" charset="0"/>
              </a:rPr>
              <a:t>Konvertör</a:t>
            </a:r>
            <a:r>
              <a:rPr lang="tr-TR" sz="1800" dirty="0">
                <a:effectLst/>
                <a:latin typeface="Times New Roman" panose="02020603050405020304" pitchFamily="18" charset="0"/>
                <a:ea typeface="Calibri" panose="020F0502020204030204" pitchFamily="34" charset="0"/>
              </a:rPr>
              <a:t> tek hat şeması</a:t>
            </a:r>
            <a:endParaRPr lang="tr-TR" dirty="0"/>
          </a:p>
        </p:txBody>
      </p:sp>
    </p:spTree>
    <p:extLst>
      <p:ext uri="{BB962C8B-B14F-4D97-AF65-F5344CB8AC3E}">
        <p14:creationId xmlns:p14="http://schemas.microsoft.com/office/powerpoint/2010/main" val="50882550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9" name="Metin kutusu 8">
            <a:extLst>
              <a:ext uri="{FF2B5EF4-FFF2-40B4-BE49-F238E27FC236}">
                <a16:creationId xmlns:a16="http://schemas.microsoft.com/office/drawing/2014/main" id="{E1E91913-1628-4BD6-AD34-F4B1867E9DAC}"/>
              </a:ext>
            </a:extLst>
          </p:cNvPr>
          <p:cNvSpPr txBox="1"/>
          <p:nvPr/>
        </p:nvSpPr>
        <p:spPr>
          <a:xfrm>
            <a:off x="1923757" y="417676"/>
            <a:ext cx="6098344" cy="461665"/>
          </a:xfrm>
          <a:prstGeom prst="rect">
            <a:avLst/>
          </a:prstGeom>
          <a:noFill/>
        </p:spPr>
        <p:txBody>
          <a:bodyPr wrap="square">
            <a:spAutoFit/>
          </a:bodyPr>
          <a:lstStyle/>
          <a:p>
            <a:r>
              <a:rPr lang="tr-TR" sz="2400" b="1" dirty="0">
                <a:effectLst/>
                <a:latin typeface="Times New Roman" panose="02020603050405020304" pitchFamily="18" charset="0"/>
                <a:ea typeface="Calibri" panose="020F0502020204030204" pitchFamily="34" charset="0"/>
                <a:cs typeface="Times New Roman" panose="02020603050405020304" pitchFamily="18" charset="0"/>
              </a:rPr>
              <a:t>Vakumlu </a:t>
            </a:r>
            <a:r>
              <a:rPr lang="tr-TR" sz="2400" b="1" dirty="0" err="1">
                <a:effectLst/>
                <a:latin typeface="Times New Roman" panose="02020603050405020304" pitchFamily="18" charset="0"/>
                <a:ea typeface="Calibri" panose="020F0502020204030204" pitchFamily="34" charset="0"/>
                <a:cs typeface="Times New Roman" panose="02020603050405020304" pitchFamily="18" charset="0"/>
              </a:rPr>
              <a:t>Wc</a:t>
            </a: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Metin kutusu 12">
            <a:extLst>
              <a:ext uri="{FF2B5EF4-FFF2-40B4-BE49-F238E27FC236}">
                <a16:creationId xmlns:a16="http://schemas.microsoft.com/office/drawing/2014/main" id="{489AEE0F-657A-450E-8402-8E6E1606150F}"/>
              </a:ext>
            </a:extLst>
          </p:cNvPr>
          <p:cNvSpPr txBox="1"/>
          <p:nvPr/>
        </p:nvSpPr>
        <p:spPr>
          <a:xfrm>
            <a:off x="1515794" y="1549851"/>
            <a:ext cx="7740748" cy="2677656"/>
          </a:xfrm>
          <a:prstGeom prst="rect">
            <a:avLst/>
          </a:prstGeom>
          <a:noFill/>
        </p:spPr>
        <p:txBody>
          <a:bodyPr wrap="square">
            <a:spAutoFit/>
          </a:bodyPr>
          <a:lstStyle/>
          <a:p>
            <a:pPr algn="just"/>
            <a:r>
              <a:rPr lang="tr-TR" sz="2400" b="1" dirty="0">
                <a:solidFill>
                  <a:srgbClr val="FF0000"/>
                </a:solidFill>
                <a:effectLst/>
                <a:ea typeface="Calibri" panose="020F0502020204030204" pitchFamily="34" charset="0"/>
                <a:cs typeface="Times New Roman" panose="02020603050405020304" pitchFamily="18" charset="0"/>
              </a:rPr>
              <a:t>DİKKAT! </a:t>
            </a:r>
            <a:r>
              <a:rPr lang="tr-TR" sz="2400" dirty="0">
                <a:effectLst/>
                <a:ea typeface="Calibri" panose="020F0502020204030204" pitchFamily="34" charset="0"/>
                <a:cs typeface="Times New Roman" panose="02020603050405020304" pitchFamily="18" charset="0"/>
              </a:rPr>
              <a:t>Geri Sifon fonksiyonu ara tankta basınç oluşturup, oluşan basıcı geriye doğru yani tuvalet çanağına doğru tahliye etmeye çalışır. Bu sebeple tuvalet çanağından geriye doğru atık ve kirli su sıçrayabilir. </a:t>
            </a:r>
          </a:p>
          <a:p>
            <a:pPr algn="just"/>
            <a:r>
              <a:rPr lang="tr-TR" sz="2400" dirty="0">
                <a:effectLst/>
                <a:ea typeface="Calibri" panose="020F0502020204030204" pitchFamily="34" charset="0"/>
                <a:cs typeface="Times New Roman" panose="02020603050405020304" pitchFamily="18" charset="0"/>
              </a:rPr>
              <a:t>Bu fonksiyon ilk kez etkinleştirildiğinde ara tankta oluşturulan basınç değeri 0,3 bar ve sonraki 3 etkinleştirme sonucunda 1 </a:t>
            </a:r>
            <a:r>
              <a:rPr lang="tr-TR" sz="2400" dirty="0" err="1">
                <a:effectLst/>
                <a:ea typeface="Calibri" panose="020F0502020204030204" pitchFamily="34" charset="0"/>
                <a:cs typeface="Times New Roman" panose="02020603050405020304" pitchFamily="18" charset="0"/>
              </a:rPr>
              <a:t>bar'a</a:t>
            </a:r>
            <a:r>
              <a:rPr lang="tr-TR" sz="2400" dirty="0">
                <a:effectLst/>
                <a:ea typeface="Calibri" panose="020F0502020204030204" pitchFamily="34" charset="0"/>
                <a:cs typeface="Times New Roman" panose="02020603050405020304" pitchFamily="18" charset="0"/>
              </a:rPr>
              <a:t> kadar ulaşacaktır. </a:t>
            </a:r>
          </a:p>
        </p:txBody>
      </p:sp>
    </p:spTree>
    <p:extLst>
      <p:ext uri="{BB962C8B-B14F-4D97-AF65-F5344CB8AC3E}">
        <p14:creationId xmlns:p14="http://schemas.microsoft.com/office/powerpoint/2010/main" val="271847607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9" name="Metin kutusu 8">
            <a:extLst>
              <a:ext uri="{FF2B5EF4-FFF2-40B4-BE49-F238E27FC236}">
                <a16:creationId xmlns:a16="http://schemas.microsoft.com/office/drawing/2014/main" id="{E1E91913-1628-4BD6-AD34-F4B1867E9DAC}"/>
              </a:ext>
            </a:extLst>
          </p:cNvPr>
          <p:cNvSpPr txBox="1"/>
          <p:nvPr/>
        </p:nvSpPr>
        <p:spPr>
          <a:xfrm>
            <a:off x="1923757" y="417676"/>
            <a:ext cx="6098344" cy="461665"/>
          </a:xfrm>
          <a:prstGeom prst="rect">
            <a:avLst/>
          </a:prstGeom>
          <a:noFill/>
        </p:spPr>
        <p:txBody>
          <a:bodyPr wrap="square">
            <a:spAutoFit/>
          </a:bodyPr>
          <a:lstStyle/>
          <a:p>
            <a:r>
              <a:rPr lang="tr-TR" sz="2400" b="1" dirty="0">
                <a:effectLst/>
                <a:latin typeface="Times New Roman" panose="02020603050405020304" pitchFamily="18" charset="0"/>
                <a:ea typeface="Calibri" panose="020F0502020204030204" pitchFamily="34" charset="0"/>
                <a:cs typeface="Times New Roman" panose="02020603050405020304" pitchFamily="18" charset="0"/>
              </a:rPr>
              <a:t>Vakumlu </a:t>
            </a:r>
            <a:r>
              <a:rPr lang="tr-TR" sz="2400" b="1" dirty="0" err="1">
                <a:effectLst/>
                <a:latin typeface="Times New Roman" panose="02020603050405020304" pitchFamily="18" charset="0"/>
                <a:ea typeface="Calibri" panose="020F0502020204030204" pitchFamily="34" charset="0"/>
                <a:cs typeface="Times New Roman" panose="02020603050405020304" pitchFamily="18" charset="0"/>
              </a:rPr>
              <a:t>Wc</a:t>
            </a: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Metin kutusu 7">
            <a:extLst>
              <a:ext uri="{FF2B5EF4-FFF2-40B4-BE49-F238E27FC236}">
                <a16:creationId xmlns:a16="http://schemas.microsoft.com/office/drawing/2014/main" id="{A8B284DC-4C0B-4D22-8972-CFEE4F60201A}"/>
              </a:ext>
            </a:extLst>
          </p:cNvPr>
          <p:cNvSpPr txBox="1"/>
          <p:nvPr/>
        </p:nvSpPr>
        <p:spPr>
          <a:xfrm>
            <a:off x="362243" y="1605615"/>
            <a:ext cx="6098344" cy="1938992"/>
          </a:xfrm>
          <a:prstGeom prst="rect">
            <a:avLst/>
          </a:prstGeom>
          <a:noFill/>
        </p:spPr>
        <p:txBody>
          <a:bodyPr wrap="square">
            <a:spAutoFit/>
          </a:bodyPr>
          <a:lstStyle/>
          <a:p>
            <a:pPr algn="just"/>
            <a:r>
              <a:rPr lang="tr-TR" sz="2000" dirty="0">
                <a:effectLst/>
                <a:ea typeface="Calibri" panose="020F0502020204030204" pitchFamily="34" charset="0"/>
                <a:cs typeface="Times New Roman" panose="02020603050405020304" pitchFamily="18" charset="0"/>
              </a:rPr>
              <a:t>1. Etkinleştirme Seviyesi 1(Yumuşak ~ 0,3 bar) </a:t>
            </a:r>
          </a:p>
          <a:p>
            <a:pPr algn="just"/>
            <a:r>
              <a:rPr lang="tr-TR" sz="2000" dirty="0">
                <a:effectLst/>
                <a:ea typeface="Calibri" panose="020F0502020204030204" pitchFamily="34" charset="0"/>
                <a:cs typeface="Times New Roman" panose="02020603050405020304" pitchFamily="18" charset="0"/>
              </a:rPr>
              <a:t>2. Etkinleştirme Seviyesi 2 (Orta ~ 0,5 bar) </a:t>
            </a:r>
          </a:p>
          <a:p>
            <a:pPr algn="just"/>
            <a:r>
              <a:rPr lang="tr-TR" sz="2000" dirty="0">
                <a:effectLst/>
                <a:ea typeface="Calibri" panose="020F0502020204030204" pitchFamily="34" charset="0"/>
                <a:cs typeface="Times New Roman" panose="02020603050405020304" pitchFamily="18" charset="0"/>
              </a:rPr>
              <a:t>3. Etkinleştirme Seviyesi 3 (Orta Sert ~ 0,7 bar) </a:t>
            </a:r>
          </a:p>
          <a:p>
            <a:pPr algn="just"/>
            <a:r>
              <a:rPr lang="tr-TR" sz="2000" dirty="0">
                <a:effectLst/>
                <a:ea typeface="Calibri" panose="020F0502020204030204" pitchFamily="34" charset="0"/>
                <a:cs typeface="Times New Roman" panose="02020603050405020304" pitchFamily="18" charset="0"/>
              </a:rPr>
              <a:t>4. Etkinleştirme Seviyesi 4 (Sert ~ 1 bar DİKKAT!) </a:t>
            </a:r>
          </a:p>
          <a:p>
            <a:pPr algn="just"/>
            <a:r>
              <a:rPr lang="tr-TR" sz="2000" dirty="0">
                <a:effectLst/>
                <a:ea typeface="Calibri" panose="020F0502020204030204" pitchFamily="34" charset="0"/>
                <a:cs typeface="Times New Roman" panose="02020603050405020304" pitchFamily="18" charset="0"/>
              </a:rPr>
              <a:t>İlk Normal Yıkama veya Servis Yıkama yapıldığında etkinleştirme seviyesi 1. kademeye düşecektir.</a:t>
            </a:r>
          </a:p>
        </p:txBody>
      </p:sp>
      <p:pic>
        <p:nvPicPr>
          <p:cNvPr id="10" name="Resim 9" descr="metin, emniyet pimi içeren bir resim&#10;&#10;Açıklama otomatik olarak oluşturuldu">
            <a:extLst>
              <a:ext uri="{FF2B5EF4-FFF2-40B4-BE49-F238E27FC236}">
                <a16:creationId xmlns:a16="http://schemas.microsoft.com/office/drawing/2014/main" id="{0F0DCA33-FD47-4507-AF51-8EF34022A57E}"/>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581287" y="1338499"/>
            <a:ext cx="5248470" cy="4218239"/>
          </a:xfrm>
          <a:prstGeom prst="rect">
            <a:avLst/>
          </a:prstGeom>
          <a:noFill/>
          <a:ln>
            <a:noFill/>
          </a:ln>
        </p:spPr>
      </p:pic>
    </p:spTree>
    <p:extLst>
      <p:ext uri="{BB962C8B-B14F-4D97-AF65-F5344CB8AC3E}">
        <p14:creationId xmlns:p14="http://schemas.microsoft.com/office/powerpoint/2010/main" val="248208120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9" name="Metin kutusu 8">
            <a:extLst>
              <a:ext uri="{FF2B5EF4-FFF2-40B4-BE49-F238E27FC236}">
                <a16:creationId xmlns:a16="http://schemas.microsoft.com/office/drawing/2014/main" id="{E1E91913-1628-4BD6-AD34-F4B1867E9DAC}"/>
              </a:ext>
            </a:extLst>
          </p:cNvPr>
          <p:cNvSpPr txBox="1"/>
          <p:nvPr/>
        </p:nvSpPr>
        <p:spPr>
          <a:xfrm>
            <a:off x="1923757" y="417676"/>
            <a:ext cx="6098344" cy="461665"/>
          </a:xfrm>
          <a:prstGeom prst="rect">
            <a:avLst/>
          </a:prstGeom>
          <a:noFill/>
        </p:spPr>
        <p:txBody>
          <a:bodyPr wrap="square">
            <a:spAutoFit/>
          </a:bodyPr>
          <a:lstStyle/>
          <a:p>
            <a:r>
              <a:rPr lang="tr-TR" sz="2400" b="1" dirty="0">
                <a:effectLst/>
                <a:latin typeface="Times New Roman" panose="02020603050405020304" pitchFamily="18" charset="0"/>
                <a:ea typeface="Calibri" panose="020F0502020204030204" pitchFamily="34" charset="0"/>
                <a:cs typeface="Times New Roman" panose="02020603050405020304" pitchFamily="18" charset="0"/>
              </a:rPr>
              <a:t>Vakumlu </a:t>
            </a:r>
            <a:r>
              <a:rPr lang="tr-TR" sz="2400" b="1" dirty="0" err="1">
                <a:effectLst/>
                <a:latin typeface="Times New Roman" panose="02020603050405020304" pitchFamily="18" charset="0"/>
                <a:ea typeface="Calibri" panose="020F0502020204030204" pitchFamily="34" charset="0"/>
                <a:cs typeface="Times New Roman" panose="02020603050405020304" pitchFamily="18" charset="0"/>
              </a:rPr>
              <a:t>Wc</a:t>
            </a: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 name="Resim 12" descr="diyagram, tasarım içeren bir resim&#10;&#10;Açıklama otomatik olarak oluşturuldu">
            <a:extLst>
              <a:ext uri="{FF2B5EF4-FFF2-40B4-BE49-F238E27FC236}">
                <a16:creationId xmlns:a16="http://schemas.microsoft.com/office/drawing/2014/main" id="{763FA184-F657-423D-84AC-5556AE706D7A}"/>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428749" y="879341"/>
            <a:ext cx="8839493" cy="4752983"/>
          </a:xfrm>
          <a:prstGeom prst="rect">
            <a:avLst/>
          </a:prstGeom>
          <a:noFill/>
          <a:ln>
            <a:noFill/>
          </a:ln>
        </p:spPr>
      </p:pic>
      <p:sp>
        <p:nvSpPr>
          <p:cNvPr id="14" name="Metin kutusu 13">
            <a:extLst>
              <a:ext uri="{FF2B5EF4-FFF2-40B4-BE49-F238E27FC236}">
                <a16:creationId xmlns:a16="http://schemas.microsoft.com/office/drawing/2014/main" id="{388551BC-D3E9-4363-9FD9-711E6C0957B5}"/>
              </a:ext>
            </a:extLst>
          </p:cNvPr>
          <p:cNvSpPr txBox="1"/>
          <p:nvPr/>
        </p:nvSpPr>
        <p:spPr>
          <a:xfrm>
            <a:off x="6096000" y="5588336"/>
            <a:ext cx="6098344" cy="369332"/>
          </a:xfrm>
          <a:prstGeom prst="rect">
            <a:avLst/>
          </a:prstGeom>
          <a:noFill/>
        </p:spPr>
        <p:txBody>
          <a:bodyPr wrap="square">
            <a:spAutoFit/>
          </a:bodyPr>
          <a:lstStyle/>
          <a:p>
            <a:r>
              <a:rPr lang="tr-TR" sz="1800" dirty="0">
                <a:effectLst/>
                <a:latin typeface="Times New Roman" panose="02020603050405020304" pitchFamily="18" charset="0"/>
                <a:ea typeface="Calibri" panose="020F0502020204030204" pitchFamily="34" charset="0"/>
              </a:rPr>
              <a:t>Elektrik şeması</a:t>
            </a:r>
            <a:endParaRPr lang="tr-TR" dirty="0"/>
          </a:p>
        </p:txBody>
      </p:sp>
    </p:spTree>
    <p:extLst>
      <p:ext uri="{BB962C8B-B14F-4D97-AF65-F5344CB8AC3E}">
        <p14:creationId xmlns:p14="http://schemas.microsoft.com/office/powerpoint/2010/main" val="113274918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9" name="Metin kutusu 8">
            <a:extLst>
              <a:ext uri="{FF2B5EF4-FFF2-40B4-BE49-F238E27FC236}">
                <a16:creationId xmlns:a16="http://schemas.microsoft.com/office/drawing/2014/main" id="{E1E91913-1628-4BD6-AD34-F4B1867E9DAC}"/>
              </a:ext>
            </a:extLst>
          </p:cNvPr>
          <p:cNvSpPr txBox="1"/>
          <p:nvPr/>
        </p:nvSpPr>
        <p:spPr>
          <a:xfrm>
            <a:off x="1923757" y="417676"/>
            <a:ext cx="6098344" cy="461665"/>
          </a:xfrm>
          <a:prstGeom prst="rect">
            <a:avLst/>
          </a:prstGeom>
          <a:noFill/>
        </p:spPr>
        <p:txBody>
          <a:bodyPr wrap="square">
            <a:spAutoFit/>
          </a:bodyPr>
          <a:lstStyle/>
          <a:p>
            <a:r>
              <a:rPr lang="tr-TR" sz="2400" b="1" dirty="0">
                <a:effectLst/>
                <a:latin typeface="Times New Roman" panose="02020603050405020304" pitchFamily="18" charset="0"/>
                <a:ea typeface="Calibri" panose="020F0502020204030204" pitchFamily="34" charset="0"/>
                <a:cs typeface="Times New Roman" panose="02020603050405020304" pitchFamily="18" charset="0"/>
              </a:rPr>
              <a:t>Vakumlu </a:t>
            </a:r>
            <a:r>
              <a:rPr lang="tr-TR" sz="2400" b="1" dirty="0" err="1">
                <a:effectLst/>
                <a:latin typeface="Times New Roman" panose="02020603050405020304" pitchFamily="18" charset="0"/>
                <a:ea typeface="Calibri" panose="020F0502020204030204" pitchFamily="34" charset="0"/>
                <a:cs typeface="Times New Roman" panose="02020603050405020304" pitchFamily="18" charset="0"/>
              </a:rPr>
              <a:t>Wc</a:t>
            </a: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Metin kutusu 13">
            <a:extLst>
              <a:ext uri="{FF2B5EF4-FFF2-40B4-BE49-F238E27FC236}">
                <a16:creationId xmlns:a16="http://schemas.microsoft.com/office/drawing/2014/main" id="{388551BC-D3E9-4363-9FD9-711E6C0957B5}"/>
              </a:ext>
            </a:extLst>
          </p:cNvPr>
          <p:cNvSpPr txBox="1"/>
          <p:nvPr/>
        </p:nvSpPr>
        <p:spPr>
          <a:xfrm>
            <a:off x="4281268" y="5425663"/>
            <a:ext cx="6098344" cy="369332"/>
          </a:xfrm>
          <a:prstGeom prst="rect">
            <a:avLst/>
          </a:prstGeom>
          <a:noFill/>
        </p:spPr>
        <p:txBody>
          <a:bodyPr wrap="square">
            <a:spAutoFit/>
          </a:bodyPr>
          <a:lstStyle/>
          <a:p>
            <a:r>
              <a:rPr lang="tr-TR" sz="1800" dirty="0">
                <a:effectLst/>
                <a:latin typeface="Times New Roman" panose="02020603050405020304" pitchFamily="18" charset="0"/>
                <a:ea typeface="Calibri" panose="020F0502020204030204" pitchFamily="34" charset="0"/>
              </a:rPr>
              <a:t>Elektrik şeması</a:t>
            </a:r>
            <a:endParaRPr lang="tr-TR" dirty="0"/>
          </a:p>
        </p:txBody>
      </p:sp>
      <p:pic>
        <p:nvPicPr>
          <p:cNvPr id="8" name="Resim 7" descr="metin, öykü gelişim çizgisi; kumpas; grafiğini çıkarma, çizgi, diyagram içeren bir resim&#10;&#10;Açıklama otomatik olarak oluşturuldu">
            <a:extLst>
              <a:ext uri="{FF2B5EF4-FFF2-40B4-BE49-F238E27FC236}">
                <a16:creationId xmlns:a16="http://schemas.microsoft.com/office/drawing/2014/main" id="{54B9D462-5480-497E-A378-21DDB2089AA4}"/>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323679" y="879340"/>
            <a:ext cx="9663636" cy="4383651"/>
          </a:xfrm>
          <a:prstGeom prst="rect">
            <a:avLst/>
          </a:prstGeom>
          <a:noFill/>
          <a:ln>
            <a:noFill/>
          </a:ln>
        </p:spPr>
      </p:pic>
    </p:spTree>
    <p:extLst>
      <p:ext uri="{BB962C8B-B14F-4D97-AF65-F5344CB8AC3E}">
        <p14:creationId xmlns:p14="http://schemas.microsoft.com/office/powerpoint/2010/main" val="59904963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9" name="Metin kutusu 8">
            <a:extLst>
              <a:ext uri="{FF2B5EF4-FFF2-40B4-BE49-F238E27FC236}">
                <a16:creationId xmlns:a16="http://schemas.microsoft.com/office/drawing/2014/main" id="{E1E91913-1628-4BD6-AD34-F4B1867E9DAC}"/>
              </a:ext>
            </a:extLst>
          </p:cNvPr>
          <p:cNvSpPr txBox="1"/>
          <p:nvPr/>
        </p:nvSpPr>
        <p:spPr>
          <a:xfrm>
            <a:off x="1923757" y="417676"/>
            <a:ext cx="6098344" cy="461665"/>
          </a:xfrm>
          <a:prstGeom prst="rect">
            <a:avLst/>
          </a:prstGeom>
          <a:noFill/>
        </p:spPr>
        <p:txBody>
          <a:bodyPr wrap="square">
            <a:spAutoFit/>
          </a:bodyPr>
          <a:lstStyle/>
          <a:p>
            <a:r>
              <a:rPr lang="tr-TR" sz="2400" b="1" dirty="0">
                <a:effectLst/>
                <a:latin typeface="Times New Roman" panose="02020603050405020304" pitchFamily="18" charset="0"/>
                <a:ea typeface="Calibri" panose="020F0502020204030204" pitchFamily="34" charset="0"/>
                <a:cs typeface="Times New Roman" panose="02020603050405020304" pitchFamily="18" charset="0"/>
              </a:rPr>
              <a:t>Vakumlu </a:t>
            </a:r>
            <a:r>
              <a:rPr lang="tr-TR" sz="2400" b="1" dirty="0" err="1">
                <a:effectLst/>
                <a:latin typeface="Times New Roman" panose="02020603050405020304" pitchFamily="18" charset="0"/>
                <a:ea typeface="Calibri" panose="020F0502020204030204" pitchFamily="34" charset="0"/>
                <a:cs typeface="Times New Roman" panose="02020603050405020304" pitchFamily="18" charset="0"/>
              </a:rPr>
              <a:t>Wc</a:t>
            </a: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Metin kutusu 13">
            <a:extLst>
              <a:ext uri="{FF2B5EF4-FFF2-40B4-BE49-F238E27FC236}">
                <a16:creationId xmlns:a16="http://schemas.microsoft.com/office/drawing/2014/main" id="{4894E21C-70F2-45B0-AFE1-52B28237E592}"/>
              </a:ext>
            </a:extLst>
          </p:cNvPr>
          <p:cNvSpPr txBox="1"/>
          <p:nvPr/>
        </p:nvSpPr>
        <p:spPr>
          <a:xfrm>
            <a:off x="562708" y="2782669"/>
            <a:ext cx="4023360" cy="707886"/>
          </a:xfrm>
          <a:prstGeom prst="rect">
            <a:avLst/>
          </a:prstGeom>
          <a:noFill/>
        </p:spPr>
        <p:txBody>
          <a:bodyPr wrap="square">
            <a:spAutoFit/>
          </a:bodyPr>
          <a:lstStyle/>
          <a:p>
            <a:r>
              <a:rPr lang="tr-TR" sz="2000" dirty="0">
                <a:effectLst/>
                <a:ea typeface="Calibri" panose="020F0502020204030204" pitchFamily="34" charset="0"/>
                <a:cs typeface="Times New Roman" panose="02020603050405020304" pitchFamily="18" charset="0"/>
              </a:rPr>
              <a:t>Boşaltım borusunun kapağını açmadan önce kilidini çıkartınız. </a:t>
            </a:r>
          </a:p>
        </p:txBody>
      </p:sp>
      <p:pic>
        <p:nvPicPr>
          <p:cNvPr id="15" name="Resim 14">
            <a:extLst>
              <a:ext uri="{FF2B5EF4-FFF2-40B4-BE49-F238E27FC236}">
                <a16:creationId xmlns:a16="http://schemas.microsoft.com/office/drawing/2014/main" id="{953F176E-0684-422C-A0B7-2AF04001B58B}"/>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86068" y="1204684"/>
            <a:ext cx="4023361" cy="4549001"/>
          </a:xfrm>
          <a:prstGeom prst="rect">
            <a:avLst/>
          </a:prstGeom>
          <a:noFill/>
          <a:ln>
            <a:noFill/>
          </a:ln>
        </p:spPr>
      </p:pic>
    </p:spTree>
    <p:extLst>
      <p:ext uri="{BB962C8B-B14F-4D97-AF65-F5344CB8AC3E}">
        <p14:creationId xmlns:p14="http://schemas.microsoft.com/office/powerpoint/2010/main" val="210047567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9" name="Metin kutusu 8">
            <a:extLst>
              <a:ext uri="{FF2B5EF4-FFF2-40B4-BE49-F238E27FC236}">
                <a16:creationId xmlns:a16="http://schemas.microsoft.com/office/drawing/2014/main" id="{E1E91913-1628-4BD6-AD34-F4B1867E9DAC}"/>
              </a:ext>
            </a:extLst>
          </p:cNvPr>
          <p:cNvSpPr txBox="1"/>
          <p:nvPr/>
        </p:nvSpPr>
        <p:spPr>
          <a:xfrm>
            <a:off x="1923757" y="417676"/>
            <a:ext cx="6098344" cy="461665"/>
          </a:xfrm>
          <a:prstGeom prst="rect">
            <a:avLst/>
          </a:prstGeom>
          <a:noFill/>
        </p:spPr>
        <p:txBody>
          <a:bodyPr wrap="square">
            <a:spAutoFit/>
          </a:bodyPr>
          <a:lstStyle/>
          <a:p>
            <a:r>
              <a:rPr lang="tr-TR" sz="2400" b="1" dirty="0">
                <a:effectLst/>
                <a:latin typeface="Times New Roman" panose="02020603050405020304" pitchFamily="18" charset="0"/>
                <a:ea typeface="Calibri" panose="020F0502020204030204" pitchFamily="34" charset="0"/>
                <a:cs typeface="Times New Roman" panose="02020603050405020304" pitchFamily="18" charset="0"/>
              </a:rPr>
              <a:t>Vakumlu </a:t>
            </a:r>
            <a:r>
              <a:rPr lang="tr-TR" sz="2400" b="1" dirty="0" err="1">
                <a:effectLst/>
                <a:latin typeface="Times New Roman" panose="02020603050405020304" pitchFamily="18" charset="0"/>
                <a:ea typeface="Calibri" panose="020F0502020204030204" pitchFamily="34" charset="0"/>
                <a:cs typeface="Times New Roman" panose="02020603050405020304" pitchFamily="18" charset="0"/>
              </a:rPr>
              <a:t>Wc</a:t>
            </a: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Metin kutusu 9">
            <a:extLst>
              <a:ext uri="{FF2B5EF4-FFF2-40B4-BE49-F238E27FC236}">
                <a16:creationId xmlns:a16="http://schemas.microsoft.com/office/drawing/2014/main" id="{2F5C2EB3-3D47-4DB8-9381-0619470D57E0}"/>
              </a:ext>
            </a:extLst>
          </p:cNvPr>
          <p:cNvSpPr txBox="1"/>
          <p:nvPr/>
        </p:nvSpPr>
        <p:spPr>
          <a:xfrm>
            <a:off x="249701" y="2864506"/>
            <a:ext cx="4125351" cy="707886"/>
          </a:xfrm>
          <a:prstGeom prst="rect">
            <a:avLst/>
          </a:prstGeom>
          <a:noFill/>
        </p:spPr>
        <p:txBody>
          <a:bodyPr wrap="square">
            <a:spAutoFit/>
          </a:bodyPr>
          <a:lstStyle/>
          <a:p>
            <a:r>
              <a:rPr lang="tr-TR" sz="2000" dirty="0">
                <a:effectLst/>
                <a:ea typeface="Calibri" panose="020F0502020204030204" pitchFamily="34" charset="0"/>
                <a:cs typeface="Times New Roman" panose="02020603050405020304" pitchFamily="18" charset="0"/>
              </a:rPr>
              <a:t>Boşaltım borusunun sıkıştırma kulaklarını açınız. </a:t>
            </a:r>
          </a:p>
        </p:txBody>
      </p:sp>
      <p:pic>
        <p:nvPicPr>
          <p:cNvPr id="13" name="Resim 12">
            <a:extLst>
              <a:ext uri="{FF2B5EF4-FFF2-40B4-BE49-F238E27FC236}">
                <a16:creationId xmlns:a16="http://schemas.microsoft.com/office/drawing/2014/main" id="{34A400A3-CB04-4D68-B7E4-CCFE50FC70A1}"/>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4705325" y="1430010"/>
            <a:ext cx="3791561" cy="4253338"/>
          </a:xfrm>
          <a:prstGeom prst="rect">
            <a:avLst/>
          </a:prstGeom>
          <a:noFill/>
          <a:ln>
            <a:noFill/>
          </a:ln>
        </p:spPr>
      </p:pic>
    </p:spTree>
    <p:extLst>
      <p:ext uri="{BB962C8B-B14F-4D97-AF65-F5344CB8AC3E}">
        <p14:creationId xmlns:p14="http://schemas.microsoft.com/office/powerpoint/2010/main" val="47708225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9" name="Metin kutusu 8">
            <a:extLst>
              <a:ext uri="{FF2B5EF4-FFF2-40B4-BE49-F238E27FC236}">
                <a16:creationId xmlns:a16="http://schemas.microsoft.com/office/drawing/2014/main" id="{E1E91913-1628-4BD6-AD34-F4B1867E9DAC}"/>
              </a:ext>
            </a:extLst>
          </p:cNvPr>
          <p:cNvSpPr txBox="1"/>
          <p:nvPr/>
        </p:nvSpPr>
        <p:spPr>
          <a:xfrm>
            <a:off x="1923757" y="417676"/>
            <a:ext cx="6098344" cy="461665"/>
          </a:xfrm>
          <a:prstGeom prst="rect">
            <a:avLst/>
          </a:prstGeom>
          <a:noFill/>
        </p:spPr>
        <p:txBody>
          <a:bodyPr wrap="square">
            <a:spAutoFit/>
          </a:bodyPr>
          <a:lstStyle/>
          <a:p>
            <a:r>
              <a:rPr lang="tr-TR" sz="2400" b="1" dirty="0">
                <a:effectLst/>
                <a:latin typeface="Times New Roman" panose="02020603050405020304" pitchFamily="18" charset="0"/>
                <a:ea typeface="Calibri" panose="020F0502020204030204" pitchFamily="34" charset="0"/>
                <a:cs typeface="Times New Roman" panose="02020603050405020304" pitchFamily="18" charset="0"/>
              </a:rPr>
              <a:t>Vakumlu </a:t>
            </a:r>
            <a:r>
              <a:rPr lang="tr-TR" sz="2400" b="1" dirty="0" err="1">
                <a:effectLst/>
                <a:latin typeface="Times New Roman" panose="02020603050405020304" pitchFamily="18" charset="0"/>
                <a:ea typeface="Calibri" panose="020F0502020204030204" pitchFamily="34" charset="0"/>
                <a:cs typeface="Times New Roman" panose="02020603050405020304" pitchFamily="18" charset="0"/>
              </a:rPr>
              <a:t>Wc</a:t>
            </a: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Metin kutusu 13">
            <a:extLst>
              <a:ext uri="{FF2B5EF4-FFF2-40B4-BE49-F238E27FC236}">
                <a16:creationId xmlns:a16="http://schemas.microsoft.com/office/drawing/2014/main" id="{AE6CE865-E7AF-4A08-AE53-1AC17E1AECEF}"/>
              </a:ext>
            </a:extLst>
          </p:cNvPr>
          <p:cNvSpPr txBox="1"/>
          <p:nvPr/>
        </p:nvSpPr>
        <p:spPr>
          <a:xfrm>
            <a:off x="263769" y="2103848"/>
            <a:ext cx="6098344" cy="1938992"/>
          </a:xfrm>
          <a:prstGeom prst="rect">
            <a:avLst/>
          </a:prstGeom>
          <a:noFill/>
        </p:spPr>
        <p:txBody>
          <a:bodyPr wrap="square">
            <a:spAutoFit/>
          </a:bodyPr>
          <a:lstStyle/>
          <a:p>
            <a:pPr algn="just"/>
            <a:r>
              <a:rPr lang="tr-TR" sz="2000" dirty="0">
                <a:effectLst/>
                <a:ea typeface="Calibri" panose="020F0502020204030204" pitchFamily="34" charset="0"/>
                <a:cs typeface="Times New Roman" panose="02020603050405020304" pitchFamily="18" charset="0"/>
              </a:rPr>
              <a:t>Boşaltım borusunun kapağını çıkartınız. </a:t>
            </a:r>
          </a:p>
          <a:p>
            <a:pPr algn="just"/>
            <a:r>
              <a:rPr lang="tr-TR" sz="2000" dirty="0">
                <a:effectLst/>
                <a:ea typeface="Calibri" panose="020F0502020204030204" pitchFamily="34" charset="0"/>
                <a:cs typeface="Times New Roman" panose="02020603050405020304" pitchFamily="18" charset="0"/>
              </a:rPr>
              <a:t>İstasyonda veya depoda bulunan boşaltım aracının hortumunu boşaltım borusunun ağzına takınız. </a:t>
            </a:r>
          </a:p>
          <a:p>
            <a:pPr algn="just"/>
            <a:r>
              <a:rPr lang="tr-TR" sz="2000" dirty="0">
                <a:effectLst/>
                <a:ea typeface="Calibri" panose="020F0502020204030204" pitchFamily="34" charset="0"/>
                <a:cs typeface="Times New Roman" panose="02020603050405020304" pitchFamily="18" charset="0"/>
              </a:rPr>
              <a:t>Bağlantıyı kontrol ettikten sonra boşaltım işlemine başlayınız. </a:t>
            </a:r>
          </a:p>
          <a:p>
            <a:r>
              <a:rPr lang="tr-TR" sz="2000" dirty="0">
                <a:effectLst/>
                <a:ea typeface="Calibri" panose="020F0502020204030204" pitchFamily="34" charset="0"/>
                <a:cs typeface="Times New Roman" panose="02020603050405020304" pitchFamily="18" charset="0"/>
              </a:rPr>
              <a:t> </a:t>
            </a:r>
          </a:p>
        </p:txBody>
      </p:sp>
      <p:pic>
        <p:nvPicPr>
          <p:cNvPr id="15" name="Resim 14">
            <a:extLst>
              <a:ext uri="{FF2B5EF4-FFF2-40B4-BE49-F238E27FC236}">
                <a16:creationId xmlns:a16="http://schemas.microsoft.com/office/drawing/2014/main" id="{D94BFEF5-5D40-4AC5-A86F-DBB8320CDC6D}"/>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495243" y="1204685"/>
            <a:ext cx="3830443" cy="4647475"/>
          </a:xfrm>
          <a:prstGeom prst="rect">
            <a:avLst/>
          </a:prstGeom>
          <a:noFill/>
          <a:ln>
            <a:noFill/>
          </a:ln>
        </p:spPr>
      </p:pic>
    </p:spTree>
    <p:extLst>
      <p:ext uri="{BB962C8B-B14F-4D97-AF65-F5344CB8AC3E}">
        <p14:creationId xmlns:p14="http://schemas.microsoft.com/office/powerpoint/2010/main" val="62075845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9" name="Metin kutusu 8">
            <a:extLst>
              <a:ext uri="{FF2B5EF4-FFF2-40B4-BE49-F238E27FC236}">
                <a16:creationId xmlns:a16="http://schemas.microsoft.com/office/drawing/2014/main" id="{E1E91913-1628-4BD6-AD34-F4B1867E9DAC}"/>
              </a:ext>
            </a:extLst>
          </p:cNvPr>
          <p:cNvSpPr txBox="1"/>
          <p:nvPr/>
        </p:nvSpPr>
        <p:spPr>
          <a:xfrm>
            <a:off x="1923757" y="417676"/>
            <a:ext cx="6098344" cy="461665"/>
          </a:xfrm>
          <a:prstGeom prst="rect">
            <a:avLst/>
          </a:prstGeom>
          <a:noFill/>
        </p:spPr>
        <p:txBody>
          <a:bodyPr wrap="square">
            <a:spAutoFit/>
          </a:bodyPr>
          <a:lstStyle/>
          <a:p>
            <a:r>
              <a:rPr lang="tr-TR" sz="2400" b="1" dirty="0">
                <a:effectLst/>
                <a:latin typeface="Times New Roman" panose="02020603050405020304" pitchFamily="18" charset="0"/>
                <a:ea typeface="Calibri" panose="020F0502020204030204" pitchFamily="34" charset="0"/>
                <a:cs typeface="Times New Roman" panose="02020603050405020304" pitchFamily="18" charset="0"/>
              </a:rPr>
              <a:t>Vakumlu </a:t>
            </a:r>
            <a:r>
              <a:rPr lang="tr-TR" sz="2400" b="1" dirty="0" err="1">
                <a:effectLst/>
                <a:latin typeface="Times New Roman" panose="02020603050405020304" pitchFamily="18" charset="0"/>
                <a:ea typeface="Calibri" panose="020F0502020204030204" pitchFamily="34" charset="0"/>
                <a:cs typeface="Times New Roman" panose="02020603050405020304" pitchFamily="18" charset="0"/>
              </a:rPr>
              <a:t>Wc</a:t>
            </a: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Metin kutusu 9">
            <a:extLst>
              <a:ext uri="{FF2B5EF4-FFF2-40B4-BE49-F238E27FC236}">
                <a16:creationId xmlns:a16="http://schemas.microsoft.com/office/drawing/2014/main" id="{EDD00399-529F-431F-8A18-E0BFCDB08B06}"/>
              </a:ext>
            </a:extLst>
          </p:cNvPr>
          <p:cNvSpPr txBox="1"/>
          <p:nvPr/>
        </p:nvSpPr>
        <p:spPr>
          <a:xfrm>
            <a:off x="235633" y="2543519"/>
            <a:ext cx="4899075" cy="1323439"/>
          </a:xfrm>
          <a:prstGeom prst="rect">
            <a:avLst/>
          </a:prstGeom>
          <a:noFill/>
        </p:spPr>
        <p:txBody>
          <a:bodyPr wrap="square">
            <a:spAutoFit/>
          </a:bodyPr>
          <a:lstStyle/>
          <a:p>
            <a:pPr algn="just"/>
            <a:r>
              <a:rPr lang="tr-TR" sz="2000" dirty="0">
                <a:effectLst/>
                <a:ea typeface="Calibri" panose="020F0502020204030204" pitchFamily="34" charset="0"/>
                <a:cs typeface="Times New Roman" panose="02020603050405020304" pitchFamily="18" charset="0"/>
              </a:rPr>
              <a:t>Boşaltım işlemi bittikten sonra atık tankı temizleme işlemini gerçekleştiriniz. </a:t>
            </a:r>
          </a:p>
          <a:p>
            <a:pPr algn="just"/>
            <a:r>
              <a:rPr lang="tr-TR" sz="2000" dirty="0">
                <a:effectLst/>
                <a:ea typeface="Calibri" panose="020F0502020204030204" pitchFamily="34" charset="0"/>
                <a:cs typeface="Times New Roman" panose="02020603050405020304" pitchFamily="18" charset="0"/>
              </a:rPr>
              <a:t>Atık tankı temizleme işleminden önce vananın açık olmasına dikkat ediniz. </a:t>
            </a:r>
          </a:p>
        </p:txBody>
      </p:sp>
      <p:pic>
        <p:nvPicPr>
          <p:cNvPr id="13" name="Resim 12">
            <a:extLst>
              <a:ext uri="{FF2B5EF4-FFF2-40B4-BE49-F238E27FC236}">
                <a16:creationId xmlns:a16="http://schemas.microsoft.com/office/drawing/2014/main" id="{C2CCEA72-5E4D-488F-9053-B485FDC80039}"/>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5704792" y="1605435"/>
            <a:ext cx="3622088" cy="4120115"/>
          </a:xfrm>
          <a:prstGeom prst="rect">
            <a:avLst/>
          </a:prstGeom>
          <a:noFill/>
          <a:ln>
            <a:noFill/>
          </a:ln>
        </p:spPr>
      </p:pic>
    </p:spTree>
    <p:extLst>
      <p:ext uri="{BB962C8B-B14F-4D97-AF65-F5344CB8AC3E}">
        <p14:creationId xmlns:p14="http://schemas.microsoft.com/office/powerpoint/2010/main" val="389736469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9" name="Metin kutusu 8">
            <a:extLst>
              <a:ext uri="{FF2B5EF4-FFF2-40B4-BE49-F238E27FC236}">
                <a16:creationId xmlns:a16="http://schemas.microsoft.com/office/drawing/2014/main" id="{E1E91913-1628-4BD6-AD34-F4B1867E9DAC}"/>
              </a:ext>
            </a:extLst>
          </p:cNvPr>
          <p:cNvSpPr txBox="1"/>
          <p:nvPr/>
        </p:nvSpPr>
        <p:spPr>
          <a:xfrm>
            <a:off x="1923757" y="417676"/>
            <a:ext cx="6098344" cy="461665"/>
          </a:xfrm>
          <a:prstGeom prst="rect">
            <a:avLst/>
          </a:prstGeom>
          <a:noFill/>
        </p:spPr>
        <p:txBody>
          <a:bodyPr wrap="square">
            <a:spAutoFit/>
          </a:bodyPr>
          <a:lstStyle/>
          <a:p>
            <a:r>
              <a:rPr lang="tr-TR" sz="2400" b="1" dirty="0">
                <a:effectLst/>
                <a:latin typeface="Times New Roman" panose="02020603050405020304" pitchFamily="18" charset="0"/>
                <a:ea typeface="Calibri" panose="020F0502020204030204" pitchFamily="34" charset="0"/>
                <a:cs typeface="Times New Roman" panose="02020603050405020304" pitchFamily="18" charset="0"/>
              </a:rPr>
              <a:t>Vakumlu </a:t>
            </a:r>
            <a:r>
              <a:rPr lang="tr-TR" sz="2400" b="1" dirty="0" err="1">
                <a:effectLst/>
                <a:latin typeface="Times New Roman" panose="02020603050405020304" pitchFamily="18" charset="0"/>
                <a:ea typeface="Calibri" panose="020F0502020204030204" pitchFamily="34" charset="0"/>
                <a:cs typeface="Times New Roman" panose="02020603050405020304" pitchFamily="18" charset="0"/>
              </a:rPr>
              <a:t>Wc</a:t>
            </a: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Metin kutusu 9">
            <a:extLst>
              <a:ext uri="{FF2B5EF4-FFF2-40B4-BE49-F238E27FC236}">
                <a16:creationId xmlns:a16="http://schemas.microsoft.com/office/drawing/2014/main" id="{0B10FD01-6518-4E7F-B926-ACDC83C0056E}"/>
              </a:ext>
            </a:extLst>
          </p:cNvPr>
          <p:cNvSpPr txBox="1"/>
          <p:nvPr/>
        </p:nvSpPr>
        <p:spPr>
          <a:xfrm>
            <a:off x="151227" y="2449008"/>
            <a:ext cx="4561450" cy="1323439"/>
          </a:xfrm>
          <a:prstGeom prst="rect">
            <a:avLst/>
          </a:prstGeom>
          <a:noFill/>
        </p:spPr>
        <p:txBody>
          <a:bodyPr wrap="square">
            <a:spAutoFit/>
          </a:bodyPr>
          <a:lstStyle/>
          <a:p>
            <a:pPr algn="just"/>
            <a:r>
              <a:rPr lang="tr-TR" sz="2000" dirty="0">
                <a:effectLst/>
                <a:ea typeface="Calibri" panose="020F0502020204030204" pitchFamily="34" charset="0"/>
                <a:cs typeface="Times New Roman" panose="02020603050405020304" pitchFamily="18" charset="0"/>
              </a:rPr>
              <a:t>Atık tankına müdahale edilmesi gerektiğinde aşağıdaki resimde gözüken bakım kapağını kare anahtar vasıtasıyla açınız. </a:t>
            </a:r>
          </a:p>
        </p:txBody>
      </p:sp>
      <p:pic>
        <p:nvPicPr>
          <p:cNvPr id="13" name="Resim 12">
            <a:extLst>
              <a:ext uri="{FF2B5EF4-FFF2-40B4-BE49-F238E27FC236}">
                <a16:creationId xmlns:a16="http://schemas.microsoft.com/office/drawing/2014/main" id="{C5E12551-52B3-4C1A-A91E-5717853003BF}"/>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72929" y="1553210"/>
            <a:ext cx="5535637" cy="4017596"/>
          </a:xfrm>
          <a:prstGeom prst="rect">
            <a:avLst/>
          </a:prstGeom>
          <a:noFill/>
          <a:ln>
            <a:noFill/>
          </a:ln>
        </p:spPr>
      </p:pic>
    </p:spTree>
    <p:extLst>
      <p:ext uri="{BB962C8B-B14F-4D97-AF65-F5344CB8AC3E}">
        <p14:creationId xmlns:p14="http://schemas.microsoft.com/office/powerpoint/2010/main" val="153391136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9" name="Metin kutusu 8">
            <a:extLst>
              <a:ext uri="{FF2B5EF4-FFF2-40B4-BE49-F238E27FC236}">
                <a16:creationId xmlns:a16="http://schemas.microsoft.com/office/drawing/2014/main" id="{E1E91913-1628-4BD6-AD34-F4B1867E9DAC}"/>
              </a:ext>
            </a:extLst>
          </p:cNvPr>
          <p:cNvSpPr txBox="1"/>
          <p:nvPr/>
        </p:nvSpPr>
        <p:spPr>
          <a:xfrm>
            <a:off x="1923757" y="417676"/>
            <a:ext cx="6098344" cy="461665"/>
          </a:xfrm>
          <a:prstGeom prst="rect">
            <a:avLst/>
          </a:prstGeom>
          <a:noFill/>
        </p:spPr>
        <p:txBody>
          <a:bodyPr wrap="square">
            <a:spAutoFit/>
          </a:bodyPr>
          <a:lstStyle/>
          <a:p>
            <a:r>
              <a:rPr lang="tr-TR" sz="2400" b="1" dirty="0">
                <a:effectLst/>
                <a:latin typeface="Times New Roman" panose="02020603050405020304" pitchFamily="18" charset="0"/>
                <a:ea typeface="Calibri" panose="020F0502020204030204" pitchFamily="34" charset="0"/>
                <a:cs typeface="Times New Roman" panose="02020603050405020304" pitchFamily="18" charset="0"/>
              </a:rPr>
              <a:t>Vakumlu </a:t>
            </a:r>
            <a:r>
              <a:rPr lang="tr-TR" sz="2400" b="1" dirty="0" err="1">
                <a:effectLst/>
                <a:latin typeface="Times New Roman" panose="02020603050405020304" pitchFamily="18" charset="0"/>
                <a:ea typeface="Calibri" panose="020F0502020204030204" pitchFamily="34" charset="0"/>
                <a:cs typeface="Times New Roman" panose="02020603050405020304" pitchFamily="18" charset="0"/>
              </a:rPr>
              <a:t>Wc</a:t>
            </a: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Metin kutusu 9">
            <a:extLst>
              <a:ext uri="{FF2B5EF4-FFF2-40B4-BE49-F238E27FC236}">
                <a16:creationId xmlns:a16="http://schemas.microsoft.com/office/drawing/2014/main" id="{2EF6C4C1-AF97-4664-AAF3-512C610D1EF4}"/>
              </a:ext>
            </a:extLst>
          </p:cNvPr>
          <p:cNvSpPr txBox="1"/>
          <p:nvPr/>
        </p:nvSpPr>
        <p:spPr>
          <a:xfrm>
            <a:off x="297179" y="2782669"/>
            <a:ext cx="3253155" cy="707886"/>
          </a:xfrm>
          <a:prstGeom prst="rect">
            <a:avLst/>
          </a:prstGeom>
          <a:noFill/>
        </p:spPr>
        <p:txBody>
          <a:bodyPr wrap="square">
            <a:spAutoFit/>
          </a:bodyPr>
          <a:lstStyle/>
          <a:p>
            <a:pPr algn="just"/>
            <a:r>
              <a:rPr lang="tr-TR" sz="2000" dirty="0">
                <a:effectLst/>
                <a:ea typeface="Calibri" panose="020F0502020204030204" pitchFamily="34" charset="0"/>
                <a:cs typeface="Times New Roman" panose="02020603050405020304" pitchFamily="18" charset="0"/>
              </a:rPr>
              <a:t>Termostat ayarının 10°C olmasına dikkat ediniz.</a:t>
            </a:r>
          </a:p>
        </p:txBody>
      </p:sp>
      <p:pic>
        <p:nvPicPr>
          <p:cNvPr id="13" name="Resim 12">
            <a:extLst>
              <a:ext uri="{FF2B5EF4-FFF2-40B4-BE49-F238E27FC236}">
                <a16:creationId xmlns:a16="http://schemas.microsoft.com/office/drawing/2014/main" id="{EC02FB74-1CCC-4D79-B0ED-7510C63693E3}"/>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4295457" y="1846996"/>
            <a:ext cx="5242438" cy="3681607"/>
          </a:xfrm>
          <a:prstGeom prst="rect">
            <a:avLst/>
          </a:prstGeom>
          <a:noFill/>
        </p:spPr>
      </p:pic>
    </p:spTree>
    <p:extLst>
      <p:ext uri="{BB962C8B-B14F-4D97-AF65-F5344CB8AC3E}">
        <p14:creationId xmlns:p14="http://schemas.microsoft.com/office/powerpoint/2010/main" val="9351571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676400" y="415381"/>
            <a:ext cx="10515600" cy="373922"/>
          </a:xfrm>
        </p:spPr>
        <p:txBody>
          <a:bodyPr>
            <a:noAutofit/>
          </a:bodyPr>
          <a:lstStyle/>
          <a:p>
            <a:pPr algn="just"/>
            <a:r>
              <a:rPr lang="tr-TR" sz="2400" b="1" dirty="0" err="1">
                <a:effectLst/>
                <a:latin typeface="Times New Roman" panose="02020603050405020304" pitchFamily="18" charset="0"/>
                <a:ea typeface="Calibri" panose="020F0502020204030204" pitchFamily="34" charset="0"/>
              </a:rPr>
              <a:t>Konvertörler</a:t>
            </a:r>
            <a:r>
              <a:rPr lang="tr-TR" sz="2400" b="1" dirty="0">
                <a:effectLst/>
                <a:latin typeface="Times New Roman" panose="02020603050405020304" pitchFamily="18" charset="0"/>
                <a:ea typeface="Calibri" panose="020F0502020204030204" pitchFamily="34" charset="0"/>
              </a:rPr>
              <a:t> </a:t>
            </a:r>
            <a:endParaRPr lang="tr-TR"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8" name="Resim 7">
            <a:extLst>
              <a:ext uri="{FF2B5EF4-FFF2-40B4-BE49-F238E27FC236}">
                <a16:creationId xmlns:a16="http://schemas.microsoft.com/office/drawing/2014/main" id="{E7DB6724-187D-49D8-A266-97B76B308997}"/>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73734" y="1514914"/>
            <a:ext cx="3068271" cy="3690132"/>
          </a:xfrm>
          <a:prstGeom prst="rect">
            <a:avLst/>
          </a:prstGeom>
          <a:noFill/>
        </p:spPr>
      </p:pic>
      <p:pic>
        <p:nvPicPr>
          <p:cNvPr id="9" name="Resim 8">
            <a:extLst>
              <a:ext uri="{FF2B5EF4-FFF2-40B4-BE49-F238E27FC236}">
                <a16:creationId xmlns:a16="http://schemas.microsoft.com/office/drawing/2014/main" id="{FFE7D69A-3DB7-4EA0-AD07-E81CC2BDA8CF}"/>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4184307" y="1514914"/>
            <a:ext cx="2919877" cy="3690132"/>
          </a:xfrm>
          <a:prstGeom prst="rect">
            <a:avLst/>
          </a:prstGeom>
          <a:noFill/>
        </p:spPr>
      </p:pic>
      <p:pic>
        <p:nvPicPr>
          <p:cNvPr id="13" name="Resim 12">
            <a:extLst>
              <a:ext uri="{FF2B5EF4-FFF2-40B4-BE49-F238E27FC236}">
                <a16:creationId xmlns:a16="http://schemas.microsoft.com/office/drawing/2014/main" id="{E8D74548-FB03-4DCC-82C8-D4DD0D022A98}"/>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7725849" y="1514914"/>
            <a:ext cx="2919877" cy="3690132"/>
          </a:xfrm>
          <a:prstGeom prst="rect">
            <a:avLst/>
          </a:prstGeom>
          <a:noFill/>
        </p:spPr>
      </p:pic>
      <p:sp>
        <p:nvSpPr>
          <p:cNvPr id="14" name="Metin kutusu 13">
            <a:extLst>
              <a:ext uri="{FF2B5EF4-FFF2-40B4-BE49-F238E27FC236}">
                <a16:creationId xmlns:a16="http://schemas.microsoft.com/office/drawing/2014/main" id="{60B68D4D-5F55-49B9-9177-663CEBF7D2AA}"/>
              </a:ext>
            </a:extLst>
          </p:cNvPr>
          <p:cNvSpPr txBox="1"/>
          <p:nvPr/>
        </p:nvSpPr>
        <p:spPr>
          <a:xfrm>
            <a:off x="490438" y="5230055"/>
            <a:ext cx="3434861" cy="646331"/>
          </a:xfrm>
          <a:prstGeom prst="rect">
            <a:avLst/>
          </a:prstGeom>
          <a:noFill/>
        </p:spPr>
        <p:txBody>
          <a:bodyPr wrap="square">
            <a:spAutoFit/>
          </a:bodyPr>
          <a:lstStyle/>
          <a:p>
            <a:r>
              <a:rPr lang="tr-TR" sz="1800">
                <a:effectLst/>
                <a:latin typeface="Times New Roman" panose="02020603050405020304" pitchFamily="18" charset="0"/>
                <a:ea typeface="Calibri" panose="020F0502020204030204" pitchFamily="34" charset="0"/>
              </a:rPr>
              <a:t>F20 ve F21 sigortaları ve 24 VDC şarj kısmı gösterimi </a:t>
            </a:r>
            <a:endParaRPr lang="tr-TR" dirty="0"/>
          </a:p>
        </p:txBody>
      </p:sp>
      <p:sp>
        <p:nvSpPr>
          <p:cNvPr id="15" name="Metin kutusu 14">
            <a:extLst>
              <a:ext uri="{FF2B5EF4-FFF2-40B4-BE49-F238E27FC236}">
                <a16:creationId xmlns:a16="http://schemas.microsoft.com/office/drawing/2014/main" id="{8FB59BFA-6D1D-4BAB-8246-BD3497767E63}"/>
              </a:ext>
            </a:extLst>
          </p:cNvPr>
          <p:cNvSpPr txBox="1"/>
          <p:nvPr/>
        </p:nvSpPr>
        <p:spPr>
          <a:xfrm>
            <a:off x="4467834" y="5343086"/>
            <a:ext cx="2352822" cy="646331"/>
          </a:xfrm>
          <a:prstGeom prst="rect">
            <a:avLst/>
          </a:prstGeom>
          <a:noFill/>
        </p:spPr>
        <p:txBody>
          <a:bodyPr wrap="square">
            <a:spAutoFit/>
          </a:bodyPr>
          <a:lstStyle/>
          <a:p>
            <a:r>
              <a:rPr lang="tr-TR" sz="1800">
                <a:effectLst/>
                <a:latin typeface="Times New Roman" panose="02020603050405020304" pitchFamily="18" charset="0"/>
                <a:ea typeface="Calibri" panose="020F0502020204030204" pitchFamily="34" charset="0"/>
              </a:rPr>
              <a:t>DRV-1 ve DRV-2 çıkış kontaktörleri</a:t>
            </a:r>
            <a:endParaRPr lang="tr-TR" dirty="0"/>
          </a:p>
        </p:txBody>
      </p:sp>
      <p:sp>
        <p:nvSpPr>
          <p:cNvPr id="16" name="Metin kutusu 15">
            <a:extLst>
              <a:ext uri="{FF2B5EF4-FFF2-40B4-BE49-F238E27FC236}">
                <a16:creationId xmlns:a16="http://schemas.microsoft.com/office/drawing/2014/main" id="{00C2EDE7-F904-435E-A079-A4656FD03807}"/>
              </a:ext>
            </a:extLst>
          </p:cNvPr>
          <p:cNvSpPr txBox="1"/>
          <p:nvPr/>
        </p:nvSpPr>
        <p:spPr>
          <a:xfrm>
            <a:off x="8223908" y="5405456"/>
            <a:ext cx="1923757" cy="369332"/>
          </a:xfrm>
          <a:prstGeom prst="rect">
            <a:avLst/>
          </a:prstGeom>
          <a:noFill/>
        </p:spPr>
        <p:txBody>
          <a:bodyPr wrap="square">
            <a:spAutoFit/>
          </a:bodyPr>
          <a:lstStyle/>
          <a:p>
            <a:pPr algn="ct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Şok trafosu</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6231966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9" name="Metin kutusu 8">
            <a:extLst>
              <a:ext uri="{FF2B5EF4-FFF2-40B4-BE49-F238E27FC236}">
                <a16:creationId xmlns:a16="http://schemas.microsoft.com/office/drawing/2014/main" id="{E1E91913-1628-4BD6-AD34-F4B1867E9DAC}"/>
              </a:ext>
            </a:extLst>
          </p:cNvPr>
          <p:cNvSpPr txBox="1"/>
          <p:nvPr/>
        </p:nvSpPr>
        <p:spPr>
          <a:xfrm>
            <a:off x="1923757" y="417676"/>
            <a:ext cx="6098344" cy="461665"/>
          </a:xfrm>
          <a:prstGeom prst="rect">
            <a:avLst/>
          </a:prstGeom>
          <a:noFill/>
        </p:spPr>
        <p:txBody>
          <a:bodyPr wrap="square">
            <a:spAutoFit/>
          </a:bodyPr>
          <a:lstStyle/>
          <a:p>
            <a:r>
              <a:rPr lang="tr-TR" sz="2400" b="1" dirty="0">
                <a:effectLst/>
                <a:latin typeface="Times New Roman" panose="02020603050405020304" pitchFamily="18" charset="0"/>
                <a:ea typeface="Calibri" panose="020F0502020204030204" pitchFamily="34" charset="0"/>
                <a:cs typeface="Times New Roman" panose="02020603050405020304" pitchFamily="18" charset="0"/>
              </a:rPr>
              <a:t>Vakumlu </a:t>
            </a:r>
            <a:r>
              <a:rPr lang="tr-TR" sz="2400" b="1" dirty="0" err="1">
                <a:effectLst/>
                <a:latin typeface="Times New Roman" panose="02020603050405020304" pitchFamily="18" charset="0"/>
                <a:ea typeface="Calibri" panose="020F0502020204030204" pitchFamily="34" charset="0"/>
                <a:cs typeface="Times New Roman" panose="02020603050405020304" pitchFamily="18" charset="0"/>
              </a:rPr>
              <a:t>Wc</a:t>
            </a: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Resim 7">
            <a:extLst>
              <a:ext uri="{FF2B5EF4-FFF2-40B4-BE49-F238E27FC236}">
                <a16:creationId xmlns:a16="http://schemas.microsoft.com/office/drawing/2014/main" id="{09216960-E04E-4560-9759-F2348B614699}"/>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734502" y="879341"/>
            <a:ext cx="8126950" cy="4508585"/>
          </a:xfrm>
          <a:prstGeom prst="rect">
            <a:avLst/>
          </a:prstGeom>
          <a:noFill/>
          <a:ln>
            <a:noFill/>
          </a:ln>
        </p:spPr>
      </p:pic>
      <p:sp>
        <p:nvSpPr>
          <p:cNvPr id="14" name="Metin kutusu 13">
            <a:extLst>
              <a:ext uri="{FF2B5EF4-FFF2-40B4-BE49-F238E27FC236}">
                <a16:creationId xmlns:a16="http://schemas.microsoft.com/office/drawing/2014/main" id="{FF1D168F-F8BC-4318-BE39-294562F1F94D}"/>
              </a:ext>
            </a:extLst>
          </p:cNvPr>
          <p:cNvSpPr txBox="1"/>
          <p:nvPr/>
        </p:nvSpPr>
        <p:spPr>
          <a:xfrm>
            <a:off x="3046828" y="5387926"/>
            <a:ext cx="6098344" cy="369332"/>
          </a:xfrm>
          <a:prstGeom prst="rect">
            <a:avLst/>
          </a:prstGeom>
          <a:noFill/>
        </p:spPr>
        <p:txBody>
          <a:bodyPr wrap="square">
            <a:spAutoFit/>
          </a:bodyPr>
          <a:lstStyle/>
          <a:p>
            <a:pPr algn="ct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Elektrik şeması</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7363745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9" name="Metin kutusu 8">
            <a:extLst>
              <a:ext uri="{FF2B5EF4-FFF2-40B4-BE49-F238E27FC236}">
                <a16:creationId xmlns:a16="http://schemas.microsoft.com/office/drawing/2014/main" id="{E1E91913-1628-4BD6-AD34-F4B1867E9DAC}"/>
              </a:ext>
            </a:extLst>
          </p:cNvPr>
          <p:cNvSpPr txBox="1"/>
          <p:nvPr/>
        </p:nvSpPr>
        <p:spPr>
          <a:xfrm>
            <a:off x="1923757" y="417676"/>
            <a:ext cx="6098344" cy="461665"/>
          </a:xfrm>
          <a:prstGeom prst="rect">
            <a:avLst/>
          </a:prstGeom>
          <a:noFill/>
        </p:spPr>
        <p:txBody>
          <a:bodyPr wrap="square">
            <a:spAutoFit/>
          </a:bodyPr>
          <a:lstStyle/>
          <a:p>
            <a:r>
              <a:rPr lang="tr-TR" sz="2400" b="1" dirty="0">
                <a:effectLst/>
                <a:latin typeface="Times New Roman" panose="02020603050405020304" pitchFamily="18" charset="0"/>
                <a:ea typeface="Calibri" panose="020F0502020204030204" pitchFamily="34" charset="0"/>
                <a:cs typeface="Times New Roman" panose="02020603050405020304" pitchFamily="18" charset="0"/>
              </a:rPr>
              <a:t>Vakumlu </a:t>
            </a:r>
            <a:r>
              <a:rPr lang="tr-TR" sz="2400" b="1" dirty="0" err="1">
                <a:effectLst/>
                <a:latin typeface="Times New Roman" panose="02020603050405020304" pitchFamily="18" charset="0"/>
                <a:ea typeface="Calibri" panose="020F0502020204030204" pitchFamily="34" charset="0"/>
                <a:cs typeface="Times New Roman" panose="02020603050405020304" pitchFamily="18" charset="0"/>
              </a:rPr>
              <a:t>Wc</a:t>
            </a: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Metin kutusu 9">
            <a:extLst>
              <a:ext uri="{FF2B5EF4-FFF2-40B4-BE49-F238E27FC236}">
                <a16:creationId xmlns:a16="http://schemas.microsoft.com/office/drawing/2014/main" id="{E59784B6-C397-4FCE-90E0-CFF80F5D6FF3}"/>
              </a:ext>
            </a:extLst>
          </p:cNvPr>
          <p:cNvSpPr txBox="1"/>
          <p:nvPr/>
        </p:nvSpPr>
        <p:spPr>
          <a:xfrm>
            <a:off x="249701" y="2449008"/>
            <a:ext cx="3548576" cy="1015663"/>
          </a:xfrm>
          <a:prstGeom prst="rect">
            <a:avLst/>
          </a:prstGeom>
          <a:noFill/>
        </p:spPr>
        <p:txBody>
          <a:bodyPr wrap="square">
            <a:spAutoFit/>
          </a:bodyPr>
          <a:lstStyle/>
          <a:p>
            <a:pPr algn="just"/>
            <a:r>
              <a:rPr lang="tr-TR" sz="2000" dirty="0">
                <a:effectLst/>
                <a:ea typeface="Calibri" panose="020F0502020204030204" pitchFamily="34" charset="0"/>
                <a:cs typeface="Times New Roman" panose="02020603050405020304" pitchFamily="18" charset="0"/>
              </a:rPr>
              <a:t>Seviye </a:t>
            </a:r>
            <a:r>
              <a:rPr lang="tr-TR" sz="2000" dirty="0" err="1">
                <a:effectLst/>
                <a:ea typeface="Calibri" panose="020F0502020204030204" pitchFamily="34" charset="0"/>
                <a:cs typeface="Times New Roman" panose="02020603050405020304" pitchFamily="18" charset="0"/>
              </a:rPr>
              <a:t>sensörlerini</a:t>
            </a:r>
            <a:r>
              <a:rPr lang="tr-TR" sz="2000" dirty="0">
                <a:effectLst/>
                <a:ea typeface="Calibri" panose="020F0502020204030204" pitchFamily="34" charset="0"/>
                <a:cs typeface="Times New Roman" panose="02020603050405020304" pitchFamily="18" charset="0"/>
              </a:rPr>
              <a:t> ok yünü yukarıda olacak şekilde monte ediniz.</a:t>
            </a:r>
          </a:p>
        </p:txBody>
      </p:sp>
      <p:pic>
        <p:nvPicPr>
          <p:cNvPr id="13" name="Resim 12">
            <a:extLst>
              <a:ext uri="{FF2B5EF4-FFF2-40B4-BE49-F238E27FC236}">
                <a16:creationId xmlns:a16="http://schemas.microsoft.com/office/drawing/2014/main" id="{3743B678-D32C-4C81-9BF1-1C6EB1B43C3B}"/>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4359592" y="1820936"/>
            <a:ext cx="5234574" cy="3581058"/>
          </a:xfrm>
          <a:prstGeom prst="rect">
            <a:avLst/>
          </a:prstGeom>
          <a:noFill/>
          <a:ln>
            <a:noFill/>
          </a:ln>
        </p:spPr>
      </p:pic>
    </p:spTree>
    <p:extLst>
      <p:ext uri="{BB962C8B-B14F-4D97-AF65-F5344CB8AC3E}">
        <p14:creationId xmlns:p14="http://schemas.microsoft.com/office/powerpoint/2010/main" val="281297173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9" name="Metin kutusu 8">
            <a:extLst>
              <a:ext uri="{FF2B5EF4-FFF2-40B4-BE49-F238E27FC236}">
                <a16:creationId xmlns:a16="http://schemas.microsoft.com/office/drawing/2014/main" id="{E1E91913-1628-4BD6-AD34-F4B1867E9DAC}"/>
              </a:ext>
            </a:extLst>
          </p:cNvPr>
          <p:cNvSpPr txBox="1"/>
          <p:nvPr/>
        </p:nvSpPr>
        <p:spPr>
          <a:xfrm>
            <a:off x="1923757" y="417676"/>
            <a:ext cx="6098344" cy="461665"/>
          </a:xfrm>
          <a:prstGeom prst="rect">
            <a:avLst/>
          </a:prstGeom>
          <a:noFill/>
        </p:spPr>
        <p:txBody>
          <a:bodyPr wrap="square">
            <a:spAutoFit/>
          </a:bodyPr>
          <a:lstStyle/>
          <a:p>
            <a:r>
              <a:rPr lang="tr-TR" sz="2400" b="1" dirty="0">
                <a:effectLst/>
                <a:latin typeface="Times New Roman" panose="02020603050405020304" pitchFamily="18" charset="0"/>
                <a:ea typeface="Calibri" panose="020F0502020204030204" pitchFamily="34" charset="0"/>
                <a:cs typeface="Times New Roman" panose="02020603050405020304" pitchFamily="18" charset="0"/>
              </a:rPr>
              <a:t>Vakumlu </a:t>
            </a:r>
            <a:r>
              <a:rPr lang="tr-TR" sz="2400" b="1" dirty="0" err="1">
                <a:effectLst/>
                <a:latin typeface="Times New Roman" panose="02020603050405020304" pitchFamily="18" charset="0"/>
                <a:ea typeface="Calibri" panose="020F0502020204030204" pitchFamily="34" charset="0"/>
                <a:cs typeface="Times New Roman" panose="02020603050405020304" pitchFamily="18" charset="0"/>
              </a:rPr>
              <a:t>Wc</a:t>
            </a: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Metin kutusu 13">
            <a:extLst>
              <a:ext uri="{FF2B5EF4-FFF2-40B4-BE49-F238E27FC236}">
                <a16:creationId xmlns:a16="http://schemas.microsoft.com/office/drawing/2014/main" id="{06D83581-1820-4D7D-920F-C2F3207AFD51}"/>
              </a:ext>
            </a:extLst>
          </p:cNvPr>
          <p:cNvSpPr txBox="1"/>
          <p:nvPr/>
        </p:nvSpPr>
        <p:spPr>
          <a:xfrm>
            <a:off x="396826" y="1719202"/>
            <a:ext cx="11398347" cy="400110"/>
          </a:xfrm>
          <a:prstGeom prst="rect">
            <a:avLst/>
          </a:prstGeom>
          <a:noFill/>
        </p:spPr>
        <p:txBody>
          <a:bodyPr wrap="square">
            <a:spAutoFit/>
          </a:bodyPr>
          <a:lstStyle/>
          <a:p>
            <a:pPr algn="just"/>
            <a:r>
              <a:rPr lang="tr-TR" sz="2000" dirty="0">
                <a:effectLst/>
                <a:ea typeface="Calibri" panose="020F0502020204030204" pitchFamily="34" charset="0"/>
                <a:cs typeface="Times New Roman" panose="02020603050405020304" pitchFamily="18" charset="0"/>
              </a:rPr>
              <a:t>Atık tankı üzerindeki </a:t>
            </a:r>
            <a:r>
              <a:rPr lang="tr-TR" sz="2000" dirty="0" err="1">
                <a:effectLst/>
                <a:ea typeface="Calibri" panose="020F0502020204030204" pitchFamily="34" charset="0"/>
                <a:cs typeface="Times New Roman" panose="02020603050405020304" pitchFamily="18" charset="0"/>
              </a:rPr>
              <a:t>kuplörün</a:t>
            </a:r>
            <a:r>
              <a:rPr lang="tr-TR" sz="2000" dirty="0">
                <a:effectLst/>
                <a:ea typeface="Calibri" panose="020F0502020204030204" pitchFamily="34" charset="0"/>
                <a:cs typeface="Times New Roman" panose="02020603050405020304" pitchFamily="18" charset="0"/>
              </a:rPr>
              <a:t> bağlantılarının doğru olarak yapıldığından emin olunuz. </a:t>
            </a:r>
          </a:p>
        </p:txBody>
      </p:sp>
      <p:pic>
        <p:nvPicPr>
          <p:cNvPr id="15" name="Resim 14">
            <a:extLst>
              <a:ext uri="{FF2B5EF4-FFF2-40B4-BE49-F238E27FC236}">
                <a16:creationId xmlns:a16="http://schemas.microsoft.com/office/drawing/2014/main" id="{26337327-0BEE-4C00-AB54-803DA233AA6D}"/>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497328" y="2330327"/>
            <a:ext cx="8096837" cy="3465562"/>
          </a:xfrm>
          <a:prstGeom prst="rect">
            <a:avLst/>
          </a:prstGeom>
          <a:noFill/>
          <a:ln>
            <a:noFill/>
          </a:ln>
        </p:spPr>
      </p:pic>
    </p:spTree>
    <p:extLst>
      <p:ext uri="{BB962C8B-B14F-4D97-AF65-F5344CB8AC3E}">
        <p14:creationId xmlns:p14="http://schemas.microsoft.com/office/powerpoint/2010/main" val="84608351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9" name="Metin kutusu 8">
            <a:extLst>
              <a:ext uri="{FF2B5EF4-FFF2-40B4-BE49-F238E27FC236}">
                <a16:creationId xmlns:a16="http://schemas.microsoft.com/office/drawing/2014/main" id="{E1E91913-1628-4BD6-AD34-F4B1867E9DAC}"/>
              </a:ext>
            </a:extLst>
          </p:cNvPr>
          <p:cNvSpPr txBox="1"/>
          <p:nvPr/>
        </p:nvSpPr>
        <p:spPr>
          <a:xfrm>
            <a:off x="1923757" y="417676"/>
            <a:ext cx="6098344" cy="461665"/>
          </a:xfrm>
          <a:prstGeom prst="rect">
            <a:avLst/>
          </a:prstGeom>
          <a:noFill/>
        </p:spPr>
        <p:txBody>
          <a:bodyPr wrap="square">
            <a:spAutoFit/>
          </a:bodyPr>
          <a:lstStyle/>
          <a:p>
            <a:r>
              <a:rPr lang="tr-TR" sz="2400" b="1" dirty="0">
                <a:effectLst/>
                <a:latin typeface="Times New Roman" panose="02020603050405020304" pitchFamily="18" charset="0"/>
                <a:ea typeface="Calibri" panose="020F0502020204030204" pitchFamily="34" charset="0"/>
              </a:rPr>
              <a:t>Yataklı ve Restoran Vagon Sistemleri</a:t>
            </a:r>
            <a:endParaRPr lang="tr-TR"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Metin kutusu 9">
            <a:extLst>
              <a:ext uri="{FF2B5EF4-FFF2-40B4-BE49-F238E27FC236}">
                <a16:creationId xmlns:a16="http://schemas.microsoft.com/office/drawing/2014/main" id="{83268C54-385F-4FC1-80C1-A81493BEBCB3}"/>
              </a:ext>
            </a:extLst>
          </p:cNvPr>
          <p:cNvSpPr txBox="1"/>
          <p:nvPr/>
        </p:nvSpPr>
        <p:spPr>
          <a:xfrm>
            <a:off x="773723" y="1527856"/>
            <a:ext cx="10930597" cy="1631216"/>
          </a:xfrm>
          <a:prstGeom prst="rect">
            <a:avLst/>
          </a:prstGeom>
          <a:noFill/>
        </p:spPr>
        <p:txBody>
          <a:bodyPr wrap="square">
            <a:spAutoFit/>
          </a:bodyPr>
          <a:lstStyle/>
          <a:p>
            <a:pPr algn="just"/>
            <a:r>
              <a:rPr lang="tr-TR" sz="2000" dirty="0">
                <a:effectLst/>
                <a:ea typeface="Calibri" panose="020F0502020204030204" pitchFamily="34" charset="0"/>
                <a:cs typeface="Times New Roman" panose="02020603050405020304" pitchFamily="18" charset="0"/>
              </a:rPr>
              <a:t>Yataklı ve Kuşet vagonlar ile Restoran vagonlarda göre farklılık gösteren parçalar ve çalışma sistemleri aşağıya çıkartılmıştır. Her </a:t>
            </a:r>
            <a:r>
              <a:rPr lang="tr-TR" sz="2000" dirty="0" err="1">
                <a:effectLst/>
                <a:ea typeface="Calibri" panose="020F0502020204030204" pitchFamily="34" charset="0"/>
                <a:cs typeface="Times New Roman" panose="02020603050405020304" pitchFamily="18" charset="0"/>
              </a:rPr>
              <a:t>Kompartmanın</a:t>
            </a:r>
            <a:r>
              <a:rPr lang="tr-TR" sz="2000" dirty="0">
                <a:effectLst/>
                <a:ea typeface="Calibri" panose="020F0502020204030204" pitchFamily="34" charset="0"/>
                <a:cs typeface="Times New Roman" panose="02020603050405020304" pitchFamily="18" charset="0"/>
              </a:rPr>
              <a:t> cam önünde 2 adet 190V/500W (seri bağlı) ısıtıcı rezistans bulunmaktadır. Her bir oda Toplam 2.3 amper akım çekmektedir. Her odanın cam önü </a:t>
            </a:r>
            <a:r>
              <a:rPr lang="tr-TR" sz="2000" dirty="0" err="1">
                <a:effectLst/>
                <a:ea typeface="Calibri" panose="020F0502020204030204" pitchFamily="34" charset="0"/>
                <a:cs typeface="Times New Roman" panose="02020603050405020304" pitchFamily="18" charset="0"/>
              </a:rPr>
              <a:t>tiji</a:t>
            </a:r>
            <a:r>
              <a:rPr lang="tr-TR" sz="2000" dirty="0">
                <a:effectLst/>
                <a:ea typeface="Calibri" panose="020F0502020204030204" pitchFamily="34" charset="0"/>
                <a:cs typeface="Times New Roman" panose="02020603050405020304" pitchFamily="18" charset="0"/>
              </a:rPr>
              <a:t> E-1 dolabında bulunan 380 devresi </a:t>
            </a:r>
            <a:r>
              <a:rPr lang="tr-TR" sz="2000" dirty="0" err="1">
                <a:effectLst/>
                <a:ea typeface="Calibri" panose="020F0502020204030204" pitchFamily="34" charset="0"/>
                <a:cs typeface="Times New Roman" panose="02020603050405020304" pitchFamily="18" charset="0"/>
              </a:rPr>
              <a:t>kontaktörünün</a:t>
            </a:r>
            <a:r>
              <a:rPr lang="tr-TR" sz="2000" dirty="0">
                <a:effectLst/>
                <a:ea typeface="Calibri" panose="020F0502020204030204" pitchFamily="34" charset="0"/>
                <a:cs typeface="Times New Roman" panose="02020603050405020304" pitchFamily="18" charset="0"/>
              </a:rPr>
              <a:t> çekmesi ile çalışır.</a:t>
            </a:r>
          </a:p>
          <a:p>
            <a:r>
              <a:rPr lang="tr-TR" sz="2000" dirty="0">
                <a:effectLst/>
                <a:ea typeface="Calibri" panose="020F0502020204030204" pitchFamily="34" charset="0"/>
                <a:cs typeface="Times New Roman" panose="02020603050405020304" pitchFamily="18" charset="0"/>
              </a:rPr>
              <a:t> </a:t>
            </a:r>
          </a:p>
        </p:txBody>
      </p:sp>
      <p:pic>
        <p:nvPicPr>
          <p:cNvPr id="13" name="Resim 12" descr="metin, devre, mühendislik, Elektrik kabloları içeren bir resim&#10;&#10;Açıklama otomatik olarak oluşturuldu">
            <a:extLst>
              <a:ext uri="{FF2B5EF4-FFF2-40B4-BE49-F238E27FC236}">
                <a16:creationId xmlns:a16="http://schemas.microsoft.com/office/drawing/2014/main" id="{FE9393FF-676D-4307-A33B-37BE0FC5EBC1}"/>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218565" y="2908426"/>
            <a:ext cx="9649756" cy="3049241"/>
          </a:xfrm>
          <a:prstGeom prst="rect">
            <a:avLst/>
          </a:prstGeom>
          <a:noFill/>
          <a:ln>
            <a:noFill/>
          </a:ln>
        </p:spPr>
      </p:pic>
    </p:spTree>
    <p:extLst>
      <p:ext uri="{BB962C8B-B14F-4D97-AF65-F5344CB8AC3E}">
        <p14:creationId xmlns:p14="http://schemas.microsoft.com/office/powerpoint/2010/main" val="388090628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9" name="Metin kutusu 8">
            <a:extLst>
              <a:ext uri="{FF2B5EF4-FFF2-40B4-BE49-F238E27FC236}">
                <a16:creationId xmlns:a16="http://schemas.microsoft.com/office/drawing/2014/main" id="{E1E91913-1628-4BD6-AD34-F4B1867E9DAC}"/>
              </a:ext>
            </a:extLst>
          </p:cNvPr>
          <p:cNvSpPr txBox="1"/>
          <p:nvPr/>
        </p:nvSpPr>
        <p:spPr>
          <a:xfrm>
            <a:off x="1923757" y="417676"/>
            <a:ext cx="6098344" cy="461665"/>
          </a:xfrm>
          <a:prstGeom prst="rect">
            <a:avLst/>
          </a:prstGeom>
          <a:noFill/>
        </p:spPr>
        <p:txBody>
          <a:bodyPr wrap="square">
            <a:spAutoFit/>
          </a:bodyPr>
          <a:lstStyle/>
          <a:p>
            <a:r>
              <a:rPr lang="tr-TR" sz="2400" b="1" dirty="0">
                <a:effectLst/>
                <a:latin typeface="Times New Roman" panose="02020603050405020304" pitchFamily="18" charset="0"/>
                <a:ea typeface="Calibri" panose="020F0502020204030204" pitchFamily="34" charset="0"/>
              </a:rPr>
              <a:t>Yataklı ve Restoran Vagon Sistemleri</a:t>
            </a:r>
            <a:endParaRPr lang="tr-TR"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Metin kutusu 13">
            <a:extLst>
              <a:ext uri="{FF2B5EF4-FFF2-40B4-BE49-F238E27FC236}">
                <a16:creationId xmlns:a16="http://schemas.microsoft.com/office/drawing/2014/main" id="{8BB01CE5-8AC9-487E-8FB3-99C2194FEF49}"/>
              </a:ext>
            </a:extLst>
          </p:cNvPr>
          <p:cNvSpPr txBox="1"/>
          <p:nvPr/>
        </p:nvSpPr>
        <p:spPr>
          <a:xfrm>
            <a:off x="535967" y="1575644"/>
            <a:ext cx="10958733" cy="3477875"/>
          </a:xfrm>
          <a:prstGeom prst="rect">
            <a:avLst/>
          </a:prstGeom>
          <a:noFill/>
        </p:spPr>
        <p:txBody>
          <a:bodyPr wrap="square">
            <a:spAutoFit/>
          </a:bodyPr>
          <a:lstStyle/>
          <a:p>
            <a:pPr algn="just"/>
            <a:r>
              <a:rPr lang="tr-TR" sz="2000" dirty="0">
                <a:effectLst/>
                <a:ea typeface="Calibri" panose="020F0502020204030204" pitchFamily="34" charset="0"/>
                <a:cs typeface="Times New Roman" panose="02020603050405020304" pitchFamily="18" charset="0"/>
              </a:rPr>
              <a:t>Beslemesi TR1 trafosunun 1000/380 volt çıkışı üzerinden </a:t>
            </a:r>
            <a:r>
              <a:rPr lang="tr-TR" sz="2000" dirty="0" err="1">
                <a:effectLst/>
                <a:ea typeface="Calibri" panose="020F0502020204030204" pitchFamily="34" charset="0"/>
                <a:cs typeface="Times New Roman" panose="02020603050405020304" pitchFamily="18" charset="0"/>
              </a:rPr>
              <a:t>Konvertör</a:t>
            </a:r>
            <a:r>
              <a:rPr lang="tr-TR" sz="2000" dirty="0">
                <a:effectLst/>
                <a:ea typeface="Calibri" panose="020F0502020204030204" pitchFamily="34" charset="0"/>
                <a:cs typeface="Times New Roman" panose="02020603050405020304" pitchFamily="18" charset="0"/>
              </a:rPr>
              <a:t> içerisinde bulunan F10 sigortası (380V/40 </a:t>
            </a:r>
            <a:r>
              <a:rPr lang="tr-TR" sz="2000" dirty="0" err="1">
                <a:effectLst/>
                <a:ea typeface="Calibri" panose="020F0502020204030204" pitchFamily="34" charset="0"/>
                <a:cs typeface="Times New Roman" panose="02020603050405020304" pitchFamily="18" charset="0"/>
              </a:rPr>
              <a:t>amp</a:t>
            </a:r>
            <a:r>
              <a:rPr lang="tr-TR" sz="2000" dirty="0">
                <a:effectLst/>
                <a:ea typeface="Calibri" panose="020F0502020204030204" pitchFamily="34" charset="0"/>
                <a:cs typeface="Times New Roman" panose="02020603050405020304" pitchFamily="18" charset="0"/>
              </a:rPr>
              <a:t>) üzerinden </a:t>
            </a:r>
            <a:r>
              <a:rPr lang="tr-TR" sz="2000" dirty="0" err="1">
                <a:effectLst/>
                <a:ea typeface="Calibri" panose="020F0502020204030204" pitchFamily="34" charset="0"/>
                <a:cs typeface="Times New Roman" panose="02020603050405020304" pitchFamily="18" charset="0"/>
              </a:rPr>
              <a:t>sağlanmaktadır.Oda</a:t>
            </a:r>
            <a:r>
              <a:rPr lang="tr-TR" sz="2000" dirty="0">
                <a:effectLst/>
                <a:ea typeface="Calibri" panose="020F0502020204030204" pitchFamily="34" charset="0"/>
                <a:cs typeface="Times New Roman" panose="02020603050405020304" pitchFamily="18" charset="0"/>
              </a:rPr>
              <a:t> prizlerinin beslemesi:  TR1 trafosunun 1000/210-240 volt çıkışlarından alınarak, </a:t>
            </a:r>
            <a:r>
              <a:rPr lang="tr-TR" sz="2000" dirty="0" err="1">
                <a:effectLst/>
                <a:ea typeface="Calibri" panose="020F0502020204030204" pitchFamily="34" charset="0"/>
                <a:cs typeface="Times New Roman" panose="02020603050405020304" pitchFamily="18" charset="0"/>
              </a:rPr>
              <a:t>konvertör</a:t>
            </a:r>
            <a:r>
              <a:rPr lang="tr-TR" sz="2000" dirty="0">
                <a:effectLst/>
                <a:ea typeface="Calibri" panose="020F0502020204030204" pitchFamily="34" charset="0"/>
                <a:cs typeface="Times New Roman" panose="02020603050405020304" pitchFamily="18" charset="0"/>
              </a:rPr>
              <a:t> ünitesindeki 210-240/220 volt çıkışlı regülatör/</a:t>
            </a:r>
            <a:r>
              <a:rPr lang="tr-TR" sz="2000" dirty="0" err="1">
                <a:effectLst/>
                <a:ea typeface="Calibri" panose="020F0502020204030204" pitchFamily="34" charset="0"/>
                <a:cs typeface="Times New Roman" panose="02020603050405020304" pitchFamily="18" charset="0"/>
              </a:rPr>
              <a:t>invertör</a:t>
            </a:r>
            <a:r>
              <a:rPr lang="tr-TR" sz="2000" dirty="0">
                <a:effectLst/>
                <a:ea typeface="Calibri" panose="020F0502020204030204" pitchFamily="34" charset="0"/>
                <a:cs typeface="Times New Roman" panose="02020603050405020304" pitchFamily="18" charset="0"/>
              </a:rPr>
              <a:t> üzerinden </a:t>
            </a:r>
            <a:r>
              <a:rPr lang="tr-TR" sz="2000" dirty="0" err="1">
                <a:effectLst/>
                <a:ea typeface="Calibri" panose="020F0502020204030204" pitchFamily="34" charset="0"/>
                <a:cs typeface="Times New Roman" panose="02020603050405020304" pitchFamily="18" charset="0"/>
              </a:rPr>
              <a:t>regüle</a:t>
            </a:r>
            <a:r>
              <a:rPr lang="tr-TR" sz="2000" dirty="0">
                <a:effectLst/>
                <a:ea typeface="Calibri" panose="020F0502020204030204" pitchFamily="34" charset="0"/>
                <a:cs typeface="Times New Roman" panose="02020603050405020304" pitchFamily="18" charset="0"/>
              </a:rPr>
              <a:t> edilerek E1 dolabındaki 220 AC devre </a:t>
            </a:r>
            <a:r>
              <a:rPr lang="tr-TR" sz="2000" dirty="0" err="1">
                <a:effectLst/>
                <a:ea typeface="Calibri" panose="020F0502020204030204" pitchFamily="34" charset="0"/>
                <a:cs typeface="Times New Roman" panose="02020603050405020304" pitchFamily="18" charset="0"/>
              </a:rPr>
              <a:t>kontaktörünü</a:t>
            </a:r>
            <a:r>
              <a:rPr lang="tr-TR" sz="2000" dirty="0">
                <a:effectLst/>
                <a:ea typeface="Calibri" panose="020F0502020204030204" pitchFamily="34" charset="0"/>
                <a:cs typeface="Times New Roman" panose="02020603050405020304" pitchFamily="18" charset="0"/>
              </a:rPr>
              <a:t>/priz devrelerini </a:t>
            </a:r>
            <a:r>
              <a:rPr lang="tr-TR" sz="2000" dirty="0" err="1">
                <a:effectLst/>
                <a:ea typeface="Calibri" panose="020F0502020204030204" pitchFamily="34" charset="0"/>
                <a:cs typeface="Times New Roman" panose="02020603050405020304" pitchFamily="18" charset="0"/>
              </a:rPr>
              <a:t>besler.Kompartmanlarda</a:t>
            </a:r>
            <a:r>
              <a:rPr lang="tr-TR" sz="2000" dirty="0">
                <a:effectLst/>
                <a:ea typeface="Calibri" panose="020F0502020204030204" pitchFamily="34" charset="0"/>
                <a:cs typeface="Times New Roman" panose="02020603050405020304" pitchFamily="18" charset="0"/>
              </a:rPr>
              <a:t> ki prizler yolcunun bilgisayar, </a:t>
            </a:r>
            <a:r>
              <a:rPr lang="tr-TR" sz="2000" dirty="0" err="1">
                <a:effectLst/>
                <a:ea typeface="Calibri" panose="020F0502020204030204" pitchFamily="34" charset="0"/>
                <a:cs typeface="Times New Roman" panose="02020603050405020304" pitchFamily="18" charset="0"/>
              </a:rPr>
              <a:t>tlf</a:t>
            </a:r>
            <a:r>
              <a:rPr lang="tr-TR" sz="2000" dirty="0">
                <a:effectLst/>
                <a:ea typeface="Calibri" panose="020F0502020204030204" pitchFamily="34" charset="0"/>
                <a:cs typeface="Times New Roman" panose="02020603050405020304" pitchFamily="18" charset="0"/>
              </a:rPr>
              <a:t> vb. cihazlarını şarj etmesi için dizayn edilmiş olup TÜRASAŞ tarafından devre sigortası olarak 2 A. Sınırlandırılmıştır. Prizlere de ekstra yükler yüklenmesi ( su ısıtıcısı, kahve makinası vb.) durumunda E1 dolabındaki sigortalar atmaktadır. Ayrıca personelin bu sigorta değerini yükseltmesi halinde girişteki V otomatlar atmakta veya regülatör ünitesi aşırı akımdan korumaya geçmektedir. Cam önü </a:t>
            </a:r>
            <a:r>
              <a:rPr lang="tr-TR" sz="2000" dirty="0" err="1">
                <a:effectLst/>
                <a:ea typeface="Calibri" panose="020F0502020204030204" pitchFamily="34" charset="0"/>
                <a:cs typeface="Times New Roman" panose="02020603050405020304" pitchFamily="18" charset="0"/>
              </a:rPr>
              <a:t>tijlerini</a:t>
            </a:r>
            <a:r>
              <a:rPr lang="tr-TR" sz="2000" dirty="0">
                <a:effectLst/>
                <a:ea typeface="Calibri" panose="020F0502020204030204" pitchFamily="34" charset="0"/>
                <a:cs typeface="Times New Roman" panose="02020603050405020304" pitchFamily="18" charset="0"/>
              </a:rPr>
              <a:t> oda </a:t>
            </a:r>
            <a:r>
              <a:rPr lang="tr-TR" sz="2000" dirty="0" err="1">
                <a:effectLst/>
                <a:ea typeface="Calibri" panose="020F0502020204030204" pitchFamily="34" charset="0"/>
                <a:cs typeface="Times New Roman" panose="02020603050405020304" pitchFamily="18" charset="0"/>
              </a:rPr>
              <a:t>termostadı</a:t>
            </a:r>
            <a:r>
              <a:rPr lang="tr-TR" sz="2000" dirty="0">
                <a:effectLst/>
                <a:ea typeface="Calibri" panose="020F0502020204030204" pitchFamily="34" charset="0"/>
                <a:cs typeface="Times New Roman" panose="02020603050405020304" pitchFamily="18" charset="0"/>
              </a:rPr>
              <a:t> sayesinde kullanıcı isteğine bağlı olarak devreye sokar veya devreden çıkarabilir. </a:t>
            </a:r>
          </a:p>
          <a:p>
            <a:pPr algn="just"/>
            <a:r>
              <a:rPr lang="tr-TR" sz="2000" dirty="0">
                <a:effectLst/>
                <a:ea typeface="Calibri" panose="020F0502020204030204" pitchFamily="34" charset="0"/>
                <a:cs typeface="Times New Roman" panose="02020603050405020304" pitchFamily="18" charset="0"/>
              </a:rPr>
              <a:t>Oda İç sıcaklığı 28 C ise 27 C ye alınsa dahi cam önü </a:t>
            </a:r>
            <a:r>
              <a:rPr lang="tr-TR" sz="2000" dirty="0" err="1">
                <a:effectLst/>
                <a:ea typeface="Calibri" panose="020F0502020204030204" pitchFamily="34" charset="0"/>
                <a:cs typeface="Times New Roman" panose="02020603050405020304" pitchFamily="18" charset="0"/>
              </a:rPr>
              <a:t>tijleri</a:t>
            </a:r>
            <a:r>
              <a:rPr lang="tr-TR" sz="2000" dirty="0">
                <a:effectLst/>
                <a:ea typeface="Calibri" panose="020F0502020204030204" pitchFamily="34" charset="0"/>
                <a:cs typeface="Times New Roman" panose="02020603050405020304" pitchFamily="18" charset="0"/>
              </a:rPr>
              <a:t> devreye girmez.</a:t>
            </a:r>
          </a:p>
        </p:txBody>
      </p:sp>
    </p:spTree>
    <p:extLst>
      <p:ext uri="{BB962C8B-B14F-4D97-AF65-F5344CB8AC3E}">
        <p14:creationId xmlns:p14="http://schemas.microsoft.com/office/powerpoint/2010/main" val="14125908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9" name="Metin kutusu 8">
            <a:extLst>
              <a:ext uri="{FF2B5EF4-FFF2-40B4-BE49-F238E27FC236}">
                <a16:creationId xmlns:a16="http://schemas.microsoft.com/office/drawing/2014/main" id="{E1E91913-1628-4BD6-AD34-F4B1867E9DAC}"/>
              </a:ext>
            </a:extLst>
          </p:cNvPr>
          <p:cNvSpPr txBox="1"/>
          <p:nvPr/>
        </p:nvSpPr>
        <p:spPr>
          <a:xfrm>
            <a:off x="1923757" y="417676"/>
            <a:ext cx="6098344" cy="461665"/>
          </a:xfrm>
          <a:prstGeom prst="rect">
            <a:avLst/>
          </a:prstGeom>
          <a:noFill/>
        </p:spPr>
        <p:txBody>
          <a:bodyPr wrap="square">
            <a:spAutoFit/>
          </a:bodyPr>
          <a:lstStyle/>
          <a:p>
            <a:r>
              <a:rPr lang="tr-TR" sz="2400" b="1" dirty="0">
                <a:effectLst/>
                <a:latin typeface="Times New Roman" panose="02020603050405020304" pitchFamily="18" charset="0"/>
                <a:ea typeface="Calibri" panose="020F0502020204030204" pitchFamily="34" charset="0"/>
              </a:rPr>
              <a:t>Yataklı ve Restoran Vagon Sistemleri</a:t>
            </a:r>
            <a:endParaRPr lang="tr-TR"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Resim 6" descr="metin, saat, dijital saat, ekran görüntüsü içeren bir resim&#10;&#10;Açıklama otomatik olarak oluşturuldu">
            <a:extLst>
              <a:ext uri="{FF2B5EF4-FFF2-40B4-BE49-F238E27FC236}">
                <a16:creationId xmlns:a16="http://schemas.microsoft.com/office/drawing/2014/main" id="{6AF4964A-AEB2-4033-ADCD-99756E2CC708}"/>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35563" y="1448498"/>
            <a:ext cx="7719451" cy="3961004"/>
          </a:xfrm>
          <a:prstGeom prst="rect">
            <a:avLst/>
          </a:prstGeom>
          <a:noFill/>
          <a:ln>
            <a:noFill/>
          </a:ln>
        </p:spPr>
      </p:pic>
    </p:spTree>
    <p:extLst>
      <p:ext uri="{BB962C8B-B14F-4D97-AF65-F5344CB8AC3E}">
        <p14:creationId xmlns:p14="http://schemas.microsoft.com/office/powerpoint/2010/main" val="140716042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9" name="Metin kutusu 8">
            <a:extLst>
              <a:ext uri="{FF2B5EF4-FFF2-40B4-BE49-F238E27FC236}">
                <a16:creationId xmlns:a16="http://schemas.microsoft.com/office/drawing/2014/main" id="{E1E91913-1628-4BD6-AD34-F4B1867E9DAC}"/>
              </a:ext>
            </a:extLst>
          </p:cNvPr>
          <p:cNvSpPr txBox="1"/>
          <p:nvPr/>
        </p:nvSpPr>
        <p:spPr>
          <a:xfrm>
            <a:off x="1923757" y="417676"/>
            <a:ext cx="6098344" cy="461665"/>
          </a:xfrm>
          <a:prstGeom prst="rect">
            <a:avLst/>
          </a:prstGeom>
          <a:noFill/>
        </p:spPr>
        <p:txBody>
          <a:bodyPr wrap="square">
            <a:spAutoFit/>
          </a:bodyPr>
          <a:lstStyle/>
          <a:p>
            <a:r>
              <a:rPr lang="tr-TR" sz="2400" b="1" dirty="0">
                <a:effectLst/>
                <a:latin typeface="Times New Roman" panose="02020603050405020304" pitchFamily="18" charset="0"/>
                <a:ea typeface="Calibri" panose="020F0502020204030204" pitchFamily="34" charset="0"/>
              </a:rPr>
              <a:t>Yataklı ve Restoran Vagon Sistemleri</a:t>
            </a:r>
            <a:endParaRPr lang="tr-TR"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Resim 7" descr="metin, kitap, elektronik mühendisliği, elektronik donanım içeren bir resim&#10;&#10;Açıklama otomatik olarak oluşturuldu">
            <a:extLst>
              <a:ext uri="{FF2B5EF4-FFF2-40B4-BE49-F238E27FC236}">
                <a16:creationId xmlns:a16="http://schemas.microsoft.com/office/drawing/2014/main" id="{54184EAF-2FD4-439B-861D-3CA21343230E}"/>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362365" y="879341"/>
            <a:ext cx="2703198" cy="5078327"/>
          </a:xfrm>
          <a:prstGeom prst="rect">
            <a:avLst/>
          </a:prstGeom>
          <a:noFill/>
          <a:ln>
            <a:noFill/>
          </a:ln>
        </p:spPr>
      </p:pic>
      <p:sp>
        <p:nvSpPr>
          <p:cNvPr id="10" name="Metin kutusu 9">
            <a:extLst>
              <a:ext uri="{FF2B5EF4-FFF2-40B4-BE49-F238E27FC236}">
                <a16:creationId xmlns:a16="http://schemas.microsoft.com/office/drawing/2014/main" id="{AA5D1E60-95E7-4A78-AF99-A2613801AF8C}"/>
              </a:ext>
            </a:extLst>
          </p:cNvPr>
          <p:cNvSpPr txBox="1"/>
          <p:nvPr/>
        </p:nvSpPr>
        <p:spPr>
          <a:xfrm>
            <a:off x="4123597" y="927700"/>
            <a:ext cx="7083083" cy="5355312"/>
          </a:xfrm>
          <a:prstGeom prst="rect">
            <a:avLst/>
          </a:prstGeom>
          <a:noFill/>
        </p:spPr>
        <p:txBody>
          <a:bodyPr wrap="square">
            <a:spAutoFit/>
          </a:bodyPr>
          <a:lstStyle/>
          <a:p>
            <a:pPr algn="just"/>
            <a:r>
              <a:rPr lang="tr-TR" sz="1800" dirty="0">
                <a:effectLst/>
                <a:ea typeface="Calibri" panose="020F0502020204030204" pitchFamily="34" charset="0"/>
                <a:cs typeface="Times New Roman" panose="02020603050405020304" pitchFamily="18" charset="0"/>
              </a:rPr>
              <a:t>ÖNEMLİ UYARI : Yataklı ve kuşetli vagonlarda Vagonun genel iklimlendirme çalışması :</a:t>
            </a:r>
          </a:p>
          <a:p>
            <a:pPr algn="just"/>
            <a:r>
              <a:rPr lang="tr-TR" sz="1800" dirty="0">
                <a:effectLst/>
                <a:ea typeface="Calibri" panose="020F0502020204030204" pitchFamily="34" charset="0"/>
                <a:cs typeface="Times New Roman" panose="02020603050405020304" pitchFamily="18" charset="0"/>
              </a:rPr>
              <a:t>• Otomatik </a:t>
            </a:r>
            <a:r>
              <a:rPr lang="tr-TR" sz="1800" dirty="0" err="1">
                <a:effectLst/>
                <a:ea typeface="Calibri" panose="020F0502020204030204" pitchFamily="34" charset="0"/>
                <a:cs typeface="Times New Roman" panose="02020603050405020304" pitchFamily="18" charset="0"/>
              </a:rPr>
              <a:t>modda:Kompartman</a:t>
            </a:r>
            <a:r>
              <a:rPr lang="tr-TR" sz="1800" dirty="0">
                <a:effectLst/>
                <a:ea typeface="Calibri" panose="020F0502020204030204" pitchFamily="34" charset="0"/>
                <a:cs typeface="Times New Roman" panose="02020603050405020304" pitchFamily="18" charset="0"/>
              </a:rPr>
              <a:t> </a:t>
            </a:r>
            <a:r>
              <a:rPr lang="tr-TR" sz="1800" dirty="0" err="1">
                <a:effectLst/>
                <a:ea typeface="Calibri" panose="020F0502020204030204" pitchFamily="34" charset="0"/>
                <a:cs typeface="Times New Roman" panose="02020603050405020304" pitchFamily="18" charset="0"/>
              </a:rPr>
              <a:t>termostadlarının</a:t>
            </a:r>
            <a:r>
              <a:rPr lang="tr-TR" sz="1800" dirty="0">
                <a:effectLst/>
                <a:ea typeface="Calibri" panose="020F0502020204030204" pitchFamily="34" charset="0"/>
                <a:cs typeface="Times New Roman" panose="02020603050405020304" pitchFamily="18" charset="0"/>
              </a:rPr>
              <a:t> ayar derecesinin ortalaması (11 </a:t>
            </a:r>
            <a:r>
              <a:rPr lang="tr-TR" sz="1800" dirty="0" err="1">
                <a:effectLst/>
                <a:ea typeface="Calibri" panose="020F0502020204030204" pitchFamily="34" charset="0"/>
                <a:cs typeface="Times New Roman" panose="02020603050405020304" pitchFamily="18" charset="0"/>
              </a:rPr>
              <a:t>kompartman</a:t>
            </a:r>
            <a:r>
              <a:rPr lang="tr-TR" sz="1800" dirty="0">
                <a:effectLst/>
                <a:ea typeface="Calibri" panose="020F0502020204030204" pitchFamily="34" charset="0"/>
                <a:cs typeface="Times New Roman" panose="02020603050405020304" pitchFamily="18" charset="0"/>
              </a:rPr>
              <a:t>) merkezi klima ünitesinin referans değerini oluşturur ve klima ünitesi buna göre </a:t>
            </a:r>
            <a:r>
              <a:rPr lang="tr-TR" sz="1800" dirty="0" err="1">
                <a:effectLst/>
                <a:ea typeface="Calibri" panose="020F0502020204030204" pitchFamily="34" charset="0"/>
                <a:cs typeface="Times New Roman" panose="02020603050405020304" pitchFamily="18" charset="0"/>
              </a:rPr>
              <a:t>ıstma</a:t>
            </a:r>
            <a:r>
              <a:rPr lang="tr-TR" sz="1800" dirty="0">
                <a:effectLst/>
                <a:ea typeface="Calibri" panose="020F0502020204030204" pitchFamily="34" charset="0"/>
                <a:cs typeface="Times New Roman" panose="02020603050405020304" pitchFamily="18" charset="0"/>
              </a:rPr>
              <a:t> veya soğutmayı seçer.</a:t>
            </a:r>
          </a:p>
          <a:p>
            <a:pPr algn="just"/>
            <a:r>
              <a:rPr lang="tr-TR" sz="1800" dirty="0">
                <a:effectLst/>
                <a:ea typeface="Calibri" panose="020F0502020204030204" pitchFamily="34" charset="0"/>
                <a:cs typeface="Times New Roman" panose="02020603050405020304" pitchFamily="18" charset="0"/>
              </a:rPr>
              <a:t>• Manuel </a:t>
            </a:r>
            <a:r>
              <a:rPr lang="tr-TR" sz="1800" dirty="0" err="1">
                <a:effectLst/>
                <a:ea typeface="Calibri" panose="020F0502020204030204" pitchFamily="34" charset="0"/>
                <a:cs typeface="Times New Roman" panose="02020603050405020304" pitchFamily="18" charset="0"/>
              </a:rPr>
              <a:t>modda</a:t>
            </a:r>
            <a:r>
              <a:rPr lang="tr-TR" sz="1800" dirty="0">
                <a:effectLst/>
                <a:ea typeface="Calibri" panose="020F0502020204030204" pitchFamily="34" charset="0"/>
                <a:cs typeface="Times New Roman" panose="02020603050405020304" pitchFamily="18" charset="0"/>
              </a:rPr>
              <a:t>: personelin seçmiş olduğu ısıtma veya soğutma </a:t>
            </a:r>
            <a:r>
              <a:rPr lang="tr-TR" sz="1800" dirty="0" err="1">
                <a:effectLst/>
                <a:ea typeface="Calibri" panose="020F0502020204030204" pitchFamily="34" charset="0"/>
                <a:cs typeface="Times New Roman" panose="02020603050405020304" pitchFamily="18" charset="0"/>
              </a:rPr>
              <a:t>modunda</a:t>
            </a:r>
            <a:r>
              <a:rPr lang="tr-TR" sz="1800" dirty="0">
                <a:effectLst/>
                <a:ea typeface="Calibri" panose="020F0502020204030204" pitchFamily="34" charset="0"/>
                <a:cs typeface="Times New Roman" panose="02020603050405020304" pitchFamily="18" charset="0"/>
              </a:rPr>
              <a:t> cam önü </a:t>
            </a:r>
            <a:r>
              <a:rPr lang="tr-TR" sz="1800" dirty="0" err="1">
                <a:effectLst/>
                <a:ea typeface="Calibri" panose="020F0502020204030204" pitchFamily="34" charset="0"/>
                <a:cs typeface="Times New Roman" panose="02020603050405020304" pitchFamily="18" charset="0"/>
              </a:rPr>
              <a:t>tijleri</a:t>
            </a:r>
            <a:r>
              <a:rPr lang="tr-TR" sz="1800" dirty="0">
                <a:effectLst/>
                <a:ea typeface="Calibri" panose="020F0502020204030204" pitchFamily="34" charset="0"/>
                <a:cs typeface="Times New Roman" panose="02020603050405020304" pitchFamily="18" charset="0"/>
              </a:rPr>
              <a:t> devreye girmez.</a:t>
            </a:r>
          </a:p>
          <a:p>
            <a:pPr algn="just"/>
            <a:r>
              <a:rPr lang="tr-TR" sz="1800" dirty="0">
                <a:effectLst/>
                <a:ea typeface="Calibri" panose="020F0502020204030204" pitchFamily="34" charset="0"/>
                <a:cs typeface="Times New Roman" panose="02020603050405020304" pitchFamily="18" charset="0"/>
              </a:rPr>
              <a:t>Örneğin; </a:t>
            </a:r>
          </a:p>
          <a:p>
            <a:pPr algn="just"/>
            <a:r>
              <a:rPr lang="tr-TR" sz="1800" dirty="0">
                <a:effectLst/>
                <a:ea typeface="Calibri" panose="020F0502020204030204" pitchFamily="34" charset="0"/>
                <a:cs typeface="Times New Roman" panose="02020603050405020304" pitchFamily="18" charset="0"/>
              </a:rPr>
              <a:t>Kullanıcılardan gelen istek ; 11 odadan alınan ortalaması 27 C </a:t>
            </a:r>
          </a:p>
          <a:p>
            <a:pPr algn="just"/>
            <a:r>
              <a:rPr lang="tr-TR" sz="1800" dirty="0">
                <a:effectLst/>
                <a:ea typeface="Calibri" panose="020F0502020204030204" pitchFamily="34" charset="0"/>
                <a:cs typeface="Times New Roman" panose="02020603050405020304" pitchFamily="18" charset="0"/>
              </a:rPr>
              <a:t>Vagon İç hava sıcaklığı : 23 C</a:t>
            </a:r>
          </a:p>
          <a:p>
            <a:pPr algn="just"/>
            <a:r>
              <a:rPr lang="tr-TR" sz="1800" dirty="0">
                <a:effectLst/>
                <a:ea typeface="Calibri" panose="020F0502020204030204" pitchFamily="34" charset="0"/>
                <a:cs typeface="Times New Roman" panose="02020603050405020304" pitchFamily="18" charset="0"/>
              </a:rPr>
              <a:t>Vagon ortalaması 27 C ye ulaşıncaya kadar ısıtma yapar.</a:t>
            </a:r>
          </a:p>
          <a:p>
            <a:pPr algn="just"/>
            <a:r>
              <a:rPr lang="tr-TR" sz="1800" dirty="0">
                <a:effectLst/>
                <a:ea typeface="Calibri" panose="020F0502020204030204" pitchFamily="34" charset="0"/>
                <a:cs typeface="Times New Roman" panose="02020603050405020304" pitchFamily="18" charset="0"/>
              </a:rPr>
              <a:t>Bazen kış aylarında yataklı vagonların soğutma sisteminin devreye girdiğini görürüz bunun nedeni ise ; </a:t>
            </a:r>
          </a:p>
          <a:p>
            <a:pPr algn="just"/>
            <a:r>
              <a:rPr lang="tr-TR" sz="1800" dirty="0">
                <a:effectLst/>
                <a:ea typeface="Calibri" panose="020F0502020204030204" pitchFamily="34" charset="0"/>
                <a:cs typeface="Times New Roman" panose="02020603050405020304" pitchFamily="18" charset="0"/>
              </a:rPr>
              <a:t>Kullanıcılardan gelen istek ; 11 odadan alınan ortalaması 21 C </a:t>
            </a:r>
          </a:p>
          <a:p>
            <a:pPr algn="just">
              <a:tabLst>
                <a:tab pos="3352800" algn="l"/>
              </a:tabLst>
            </a:pPr>
            <a:r>
              <a:rPr lang="tr-TR" sz="1800" dirty="0">
                <a:effectLst/>
                <a:ea typeface="Calibri" panose="020F0502020204030204" pitchFamily="34" charset="0"/>
                <a:cs typeface="Times New Roman" panose="02020603050405020304" pitchFamily="18" charset="0"/>
              </a:rPr>
              <a:t>Vagon İç hava ortalama sıcaklığı : 26 C	</a:t>
            </a:r>
          </a:p>
          <a:p>
            <a:r>
              <a:rPr lang="tr-TR" sz="1800" dirty="0">
                <a:effectLst/>
                <a:ea typeface="Calibri" panose="020F0502020204030204" pitchFamily="34" charset="0"/>
                <a:cs typeface="Times New Roman" panose="02020603050405020304" pitchFamily="18" charset="0"/>
              </a:rPr>
              <a:t>Vagon iç hava ortalama sıcaklığı : 21 C ye ulaşıncaya kadar soğutma yapar. Şayet dış hava sıcaklığı 21 C den düşük ise </a:t>
            </a:r>
            <a:r>
              <a:rPr lang="tr-TR" sz="1800" dirty="0" err="1">
                <a:effectLst/>
                <a:ea typeface="Calibri" panose="020F0502020204030204" pitchFamily="34" charset="0"/>
                <a:cs typeface="Times New Roman" panose="02020603050405020304" pitchFamily="18" charset="0"/>
              </a:rPr>
              <a:t>vantilasyon</a:t>
            </a:r>
            <a:r>
              <a:rPr lang="tr-TR" sz="1800" dirty="0">
                <a:effectLst/>
                <a:ea typeface="Calibri" panose="020F0502020204030204" pitchFamily="34" charset="0"/>
                <a:cs typeface="Times New Roman" panose="02020603050405020304" pitchFamily="18" charset="0"/>
              </a:rPr>
              <a:t> yaparak düşürmeye çalışır.</a:t>
            </a:r>
          </a:p>
          <a:p>
            <a:r>
              <a:rPr lang="tr-TR" sz="1800" dirty="0">
                <a:effectLst/>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08025491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9" name="Metin kutusu 8">
            <a:extLst>
              <a:ext uri="{FF2B5EF4-FFF2-40B4-BE49-F238E27FC236}">
                <a16:creationId xmlns:a16="http://schemas.microsoft.com/office/drawing/2014/main" id="{E1E91913-1628-4BD6-AD34-F4B1867E9DAC}"/>
              </a:ext>
            </a:extLst>
          </p:cNvPr>
          <p:cNvSpPr txBox="1"/>
          <p:nvPr/>
        </p:nvSpPr>
        <p:spPr>
          <a:xfrm>
            <a:off x="1923757" y="417676"/>
            <a:ext cx="6098344" cy="461665"/>
          </a:xfrm>
          <a:prstGeom prst="rect">
            <a:avLst/>
          </a:prstGeom>
          <a:noFill/>
        </p:spPr>
        <p:txBody>
          <a:bodyPr wrap="square">
            <a:spAutoFit/>
          </a:bodyPr>
          <a:lstStyle/>
          <a:p>
            <a:r>
              <a:rPr lang="tr-TR" sz="2400" b="1" dirty="0">
                <a:effectLst/>
                <a:latin typeface="Times New Roman" panose="02020603050405020304" pitchFamily="18" charset="0"/>
                <a:ea typeface="Calibri" panose="020F0502020204030204" pitchFamily="34" charset="0"/>
              </a:rPr>
              <a:t>Yataklı ve Restoran Vagon Sistemleri</a:t>
            </a:r>
            <a:endParaRPr lang="tr-TR"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 name="Resim 12" descr="metin, ekran görüntüsü, araba, dış mekan içeren bir resim&#10;&#10;Açıklama otomatik olarak oluşturuldu">
            <a:extLst>
              <a:ext uri="{FF2B5EF4-FFF2-40B4-BE49-F238E27FC236}">
                <a16:creationId xmlns:a16="http://schemas.microsoft.com/office/drawing/2014/main" id="{57FCE8B9-E929-44A6-AA73-42270FBAAC24}"/>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03093" y="1204685"/>
            <a:ext cx="8499035" cy="3775278"/>
          </a:xfrm>
          <a:prstGeom prst="rect">
            <a:avLst/>
          </a:prstGeom>
          <a:noFill/>
          <a:ln>
            <a:noFill/>
          </a:ln>
        </p:spPr>
      </p:pic>
      <p:sp>
        <p:nvSpPr>
          <p:cNvPr id="14" name="Metin kutusu 13">
            <a:extLst>
              <a:ext uri="{FF2B5EF4-FFF2-40B4-BE49-F238E27FC236}">
                <a16:creationId xmlns:a16="http://schemas.microsoft.com/office/drawing/2014/main" id="{FBD6770F-2AE4-410B-ADD7-7F92FE6E2230}"/>
              </a:ext>
            </a:extLst>
          </p:cNvPr>
          <p:cNvSpPr txBox="1"/>
          <p:nvPr/>
        </p:nvSpPr>
        <p:spPr>
          <a:xfrm>
            <a:off x="2703438" y="5120641"/>
            <a:ext cx="6098344" cy="369332"/>
          </a:xfrm>
          <a:prstGeom prst="rect">
            <a:avLst/>
          </a:prstGeom>
          <a:noFill/>
        </p:spPr>
        <p:txBody>
          <a:bodyPr wrap="square">
            <a:spAutoFit/>
          </a:bodyPr>
          <a:lstStyle/>
          <a:p>
            <a:r>
              <a:rPr lang="tr-TR" sz="1800" dirty="0">
                <a:effectLst/>
                <a:latin typeface="Times New Roman" panose="02020603050405020304" pitchFamily="18" charset="0"/>
                <a:ea typeface="Calibri" panose="020F0502020204030204" pitchFamily="34" charset="0"/>
              </a:rPr>
              <a:t>Cam önü ısıtma </a:t>
            </a:r>
            <a:r>
              <a:rPr lang="tr-TR" sz="1800" dirty="0" err="1">
                <a:effectLst/>
                <a:latin typeface="Times New Roman" panose="02020603050405020304" pitchFamily="18" charset="0"/>
                <a:ea typeface="Calibri" panose="020F0502020204030204" pitchFamily="34" charset="0"/>
              </a:rPr>
              <a:t>tijlerinin</a:t>
            </a:r>
            <a:r>
              <a:rPr lang="tr-TR" sz="1800" dirty="0">
                <a:effectLst/>
                <a:latin typeface="Times New Roman" panose="02020603050405020304" pitchFamily="18" charset="0"/>
                <a:ea typeface="Calibri" panose="020F0502020204030204" pitchFamily="34" charset="0"/>
              </a:rPr>
              <a:t> bulunduğu yer</a:t>
            </a:r>
            <a:endParaRPr lang="tr-TR" dirty="0"/>
          </a:p>
        </p:txBody>
      </p:sp>
    </p:spTree>
    <p:extLst>
      <p:ext uri="{BB962C8B-B14F-4D97-AF65-F5344CB8AC3E}">
        <p14:creationId xmlns:p14="http://schemas.microsoft.com/office/powerpoint/2010/main" val="6131636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9" name="Metin kutusu 8">
            <a:extLst>
              <a:ext uri="{FF2B5EF4-FFF2-40B4-BE49-F238E27FC236}">
                <a16:creationId xmlns:a16="http://schemas.microsoft.com/office/drawing/2014/main" id="{E1E91913-1628-4BD6-AD34-F4B1867E9DAC}"/>
              </a:ext>
            </a:extLst>
          </p:cNvPr>
          <p:cNvSpPr txBox="1"/>
          <p:nvPr/>
        </p:nvSpPr>
        <p:spPr>
          <a:xfrm>
            <a:off x="1923757" y="417676"/>
            <a:ext cx="6098344" cy="461665"/>
          </a:xfrm>
          <a:prstGeom prst="rect">
            <a:avLst/>
          </a:prstGeom>
          <a:noFill/>
        </p:spPr>
        <p:txBody>
          <a:bodyPr wrap="square">
            <a:spAutoFit/>
          </a:bodyPr>
          <a:lstStyle/>
          <a:p>
            <a:r>
              <a:rPr lang="tr-TR" sz="2400" b="1" dirty="0">
                <a:effectLst/>
                <a:latin typeface="Times New Roman" panose="02020603050405020304" pitchFamily="18" charset="0"/>
                <a:ea typeface="Calibri" panose="020F0502020204030204" pitchFamily="34" charset="0"/>
              </a:rPr>
              <a:t>Yataklı ve Restoran Vagon Sistemleri</a:t>
            </a:r>
            <a:endParaRPr lang="tr-TR"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Resim 7">
            <a:extLst>
              <a:ext uri="{FF2B5EF4-FFF2-40B4-BE49-F238E27FC236}">
                <a16:creationId xmlns:a16="http://schemas.microsoft.com/office/drawing/2014/main" id="{9C1B2C71-2E99-4B11-9101-87F4724C8786}"/>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1875" y="945515"/>
            <a:ext cx="8395848" cy="3921907"/>
          </a:xfrm>
          <a:prstGeom prst="rect">
            <a:avLst/>
          </a:prstGeom>
          <a:noFill/>
          <a:ln>
            <a:noFill/>
          </a:ln>
        </p:spPr>
      </p:pic>
      <p:sp>
        <p:nvSpPr>
          <p:cNvPr id="10" name="Metin kutusu 9">
            <a:extLst>
              <a:ext uri="{FF2B5EF4-FFF2-40B4-BE49-F238E27FC236}">
                <a16:creationId xmlns:a16="http://schemas.microsoft.com/office/drawing/2014/main" id="{1EEB256D-21DB-4498-9CE7-8628C900C87F}"/>
              </a:ext>
            </a:extLst>
          </p:cNvPr>
          <p:cNvSpPr txBox="1"/>
          <p:nvPr/>
        </p:nvSpPr>
        <p:spPr>
          <a:xfrm>
            <a:off x="83091" y="5089379"/>
            <a:ext cx="11591779" cy="707886"/>
          </a:xfrm>
          <a:prstGeom prst="rect">
            <a:avLst/>
          </a:prstGeom>
          <a:noFill/>
        </p:spPr>
        <p:txBody>
          <a:bodyPr wrap="square">
            <a:spAutoFit/>
          </a:bodyPr>
          <a:lstStyle/>
          <a:p>
            <a:pPr algn="just"/>
            <a:r>
              <a:rPr lang="tr-TR" sz="2000" dirty="0">
                <a:effectLst/>
                <a:ea typeface="Calibri" panose="020F0502020204030204" pitchFamily="34" charset="0"/>
                <a:cs typeface="Times New Roman" panose="02020603050405020304" pitchFamily="18" charset="0"/>
              </a:rPr>
              <a:t>Yemekli Vagonlarda Mutfak kısmında elektrik ocakları, elektrikli ızgara, normal ve kasap buzdolapları ile semaver bulunmaktadır. Mutfak kısmının beslemesi Mutfak Trafosundan (1000/220AC) sağlanmaktadır. </a:t>
            </a:r>
          </a:p>
        </p:txBody>
      </p:sp>
    </p:spTree>
    <p:extLst>
      <p:ext uri="{BB962C8B-B14F-4D97-AF65-F5344CB8AC3E}">
        <p14:creationId xmlns:p14="http://schemas.microsoft.com/office/powerpoint/2010/main" val="28240493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676400" y="415381"/>
            <a:ext cx="10515600" cy="373922"/>
          </a:xfrm>
        </p:spPr>
        <p:txBody>
          <a:bodyPr>
            <a:noAutofit/>
          </a:bodyPr>
          <a:lstStyle/>
          <a:p>
            <a:pPr algn="just"/>
            <a:r>
              <a:rPr lang="tr-TR" sz="2400" b="1" dirty="0" err="1">
                <a:effectLst/>
                <a:latin typeface="Times New Roman" panose="02020603050405020304" pitchFamily="18" charset="0"/>
                <a:ea typeface="Calibri" panose="020F0502020204030204" pitchFamily="34" charset="0"/>
              </a:rPr>
              <a:t>Konvertörler</a:t>
            </a:r>
            <a:r>
              <a:rPr lang="tr-TR" sz="2400" b="1" dirty="0">
                <a:effectLst/>
                <a:latin typeface="Times New Roman" panose="02020603050405020304" pitchFamily="18" charset="0"/>
                <a:ea typeface="Calibri" panose="020F0502020204030204" pitchFamily="34" charset="0"/>
              </a:rPr>
              <a:t> </a:t>
            </a:r>
            <a:endParaRPr lang="tr-TR"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17" name="Resim 16" descr="diyagram, metin, plan, şematik içeren bir resim&#10;&#10;Açıklama otomatik olarak oluşturuldu">
            <a:extLst>
              <a:ext uri="{FF2B5EF4-FFF2-40B4-BE49-F238E27FC236}">
                <a16:creationId xmlns:a16="http://schemas.microsoft.com/office/drawing/2014/main" id="{D3DF30D5-AEA3-4205-9E9B-9AC6E1BC7F59}"/>
              </a:ext>
            </a:extLst>
          </p:cNvPr>
          <p:cNvPicPr/>
          <p:nvPr/>
        </p:nvPicPr>
        <p:blipFill rotWithShape="1">
          <a:blip r:embed="rId5">
            <a:extLst>
              <a:ext uri="{28A0092B-C50C-407E-A947-70E740481C1C}">
                <a14:useLocalDpi xmlns:a14="http://schemas.microsoft.com/office/drawing/2010/main" val="0"/>
              </a:ext>
            </a:extLst>
          </a:blip>
          <a:srcRect l="2017" t="5744" r="2264"/>
          <a:stretch/>
        </p:blipFill>
        <p:spPr bwMode="auto">
          <a:xfrm>
            <a:off x="1676400" y="1204684"/>
            <a:ext cx="8818098" cy="4337602"/>
          </a:xfrm>
          <a:prstGeom prst="rect">
            <a:avLst/>
          </a:prstGeom>
          <a:noFill/>
          <a:ln>
            <a:noFill/>
          </a:ln>
          <a:extLst>
            <a:ext uri="{53640926-AAD7-44D8-BBD7-CCE9431645EC}">
              <a14:shadowObscured xmlns:a14="http://schemas.microsoft.com/office/drawing/2010/main"/>
            </a:ext>
          </a:extLst>
        </p:spPr>
      </p:pic>
      <p:sp>
        <p:nvSpPr>
          <p:cNvPr id="18" name="Metin kutusu 17">
            <a:extLst>
              <a:ext uri="{FF2B5EF4-FFF2-40B4-BE49-F238E27FC236}">
                <a16:creationId xmlns:a16="http://schemas.microsoft.com/office/drawing/2014/main" id="{577C17A0-9D5C-465A-91A6-0B5F2B872DC6}"/>
              </a:ext>
            </a:extLst>
          </p:cNvPr>
          <p:cNvSpPr txBox="1"/>
          <p:nvPr/>
        </p:nvSpPr>
        <p:spPr>
          <a:xfrm>
            <a:off x="5117123" y="5565311"/>
            <a:ext cx="6098344" cy="369332"/>
          </a:xfrm>
          <a:prstGeom prst="rect">
            <a:avLst/>
          </a:prstGeom>
          <a:noFill/>
        </p:spPr>
        <p:txBody>
          <a:bodyPr wrap="square">
            <a:spAutoFit/>
          </a:bodyPr>
          <a:lstStyle/>
          <a:p>
            <a:r>
              <a:rPr lang="tr-TR" sz="1800" dirty="0">
                <a:effectLst/>
                <a:latin typeface="Times New Roman" panose="02020603050405020304" pitchFamily="18" charset="0"/>
                <a:ea typeface="Calibri" panose="020F0502020204030204" pitchFamily="34" charset="0"/>
              </a:rPr>
              <a:t>TR1 trafosu bağlantı şeması</a:t>
            </a:r>
            <a:endParaRPr lang="tr-TR" dirty="0"/>
          </a:p>
        </p:txBody>
      </p:sp>
    </p:spTree>
    <p:extLst>
      <p:ext uri="{BB962C8B-B14F-4D97-AF65-F5344CB8AC3E}">
        <p14:creationId xmlns:p14="http://schemas.microsoft.com/office/powerpoint/2010/main" val="2961422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676400" y="228420"/>
            <a:ext cx="10515600" cy="373922"/>
          </a:xfrm>
        </p:spPr>
        <p:txBody>
          <a:bodyPr>
            <a:noAutofit/>
          </a:bodyPr>
          <a:lstStyle/>
          <a:p>
            <a:pPr algn="just"/>
            <a:r>
              <a:rPr lang="tr-TR" sz="2400" b="1" dirty="0" err="1">
                <a:effectLst/>
                <a:latin typeface="Times New Roman" panose="02020603050405020304" pitchFamily="18" charset="0"/>
                <a:ea typeface="Calibri" panose="020F0502020204030204" pitchFamily="34" charset="0"/>
              </a:rPr>
              <a:t>Konvertörler</a:t>
            </a:r>
            <a:r>
              <a:rPr lang="tr-TR" sz="2400" b="1" dirty="0">
                <a:effectLst/>
                <a:latin typeface="Times New Roman" panose="02020603050405020304" pitchFamily="18" charset="0"/>
                <a:ea typeface="Calibri" panose="020F0502020204030204" pitchFamily="34" charset="0"/>
              </a:rPr>
              <a:t> </a:t>
            </a:r>
            <a:endParaRPr lang="tr-TR"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9" name="Resim 8" descr="diyagram, teknik çizim, şematik, plan içeren bir resim&#10;&#10;Açıklama otomatik olarak oluşturuldu">
            <a:extLst>
              <a:ext uri="{FF2B5EF4-FFF2-40B4-BE49-F238E27FC236}">
                <a16:creationId xmlns:a16="http://schemas.microsoft.com/office/drawing/2014/main" id="{E2E9B11E-7D0E-47CE-B88F-63BC956E784E}"/>
              </a:ext>
            </a:extLst>
          </p:cNvPr>
          <p:cNvPicPr/>
          <p:nvPr/>
        </p:nvPicPr>
        <p:blipFill rotWithShape="1">
          <a:blip r:embed="rId5">
            <a:extLst>
              <a:ext uri="{28A0092B-C50C-407E-A947-70E740481C1C}">
                <a14:useLocalDpi xmlns:a14="http://schemas.microsoft.com/office/drawing/2010/main" val="0"/>
              </a:ext>
            </a:extLst>
          </a:blip>
          <a:srcRect t="-1" r="4043" b="1553"/>
          <a:stretch/>
        </p:blipFill>
        <p:spPr bwMode="auto">
          <a:xfrm>
            <a:off x="1414145" y="626294"/>
            <a:ext cx="9220449" cy="5331374"/>
          </a:xfrm>
          <a:prstGeom prst="rect">
            <a:avLst/>
          </a:prstGeom>
          <a:noFill/>
          <a:ln>
            <a:noFill/>
          </a:ln>
          <a:extLst>
            <a:ext uri="{53640926-AAD7-44D8-BBD7-CCE9431645EC}">
              <a14:shadowObscured xmlns:a14="http://schemas.microsoft.com/office/drawing/2010/main"/>
            </a:ext>
          </a:extLst>
        </p:spPr>
      </p:pic>
      <p:sp>
        <p:nvSpPr>
          <p:cNvPr id="13" name="Metin kutusu 12">
            <a:extLst>
              <a:ext uri="{FF2B5EF4-FFF2-40B4-BE49-F238E27FC236}">
                <a16:creationId xmlns:a16="http://schemas.microsoft.com/office/drawing/2014/main" id="{D9D58DC0-98F8-49EE-BE5C-9ADA38E16142}"/>
              </a:ext>
            </a:extLst>
          </p:cNvPr>
          <p:cNvSpPr txBox="1"/>
          <p:nvPr/>
        </p:nvSpPr>
        <p:spPr>
          <a:xfrm>
            <a:off x="1414145" y="3368517"/>
            <a:ext cx="6098344" cy="369332"/>
          </a:xfrm>
          <a:prstGeom prst="rect">
            <a:avLst/>
          </a:prstGeom>
          <a:noFill/>
        </p:spPr>
        <p:txBody>
          <a:bodyPr wrap="square">
            <a:spAutoFit/>
          </a:bodyPr>
          <a:lstStyle/>
          <a:p>
            <a:r>
              <a:rPr lang="tr-TR" sz="1800" dirty="0">
                <a:effectLst/>
                <a:latin typeface="Times New Roman" panose="02020603050405020304" pitchFamily="18" charset="0"/>
                <a:ea typeface="Calibri" panose="020F0502020204030204" pitchFamily="34" charset="0"/>
              </a:rPr>
              <a:t>TR1 çıkışı DRV güç bağlantı şeması</a:t>
            </a:r>
            <a:endParaRPr lang="tr-TR" dirty="0"/>
          </a:p>
        </p:txBody>
      </p:sp>
    </p:spTree>
    <p:extLst>
      <p:ext uri="{BB962C8B-B14F-4D97-AF65-F5344CB8AC3E}">
        <p14:creationId xmlns:p14="http://schemas.microsoft.com/office/powerpoint/2010/main" val="33008089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676400" y="228420"/>
            <a:ext cx="10515600" cy="373922"/>
          </a:xfrm>
        </p:spPr>
        <p:txBody>
          <a:bodyPr>
            <a:noAutofit/>
          </a:bodyPr>
          <a:lstStyle/>
          <a:p>
            <a:pPr algn="just"/>
            <a:r>
              <a:rPr lang="tr-TR" sz="2400" b="1" dirty="0" err="1">
                <a:effectLst/>
                <a:latin typeface="Times New Roman" panose="02020603050405020304" pitchFamily="18" charset="0"/>
                <a:ea typeface="Calibri" panose="020F0502020204030204" pitchFamily="34" charset="0"/>
              </a:rPr>
              <a:t>Konvertörler</a:t>
            </a:r>
            <a:r>
              <a:rPr lang="tr-TR" sz="2400" b="1" dirty="0">
                <a:effectLst/>
                <a:latin typeface="Times New Roman" panose="02020603050405020304" pitchFamily="18" charset="0"/>
                <a:ea typeface="Calibri" panose="020F0502020204030204" pitchFamily="34" charset="0"/>
              </a:rPr>
              <a:t> </a:t>
            </a:r>
            <a:endParaRPr lang="tr-TR"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8" name="Resim 7">
            <a:extLst>
              <a:ext uri="{FF2B5EF4-FFF2-40B4-BE49-F238E27FC236}">
                <a16:creationId xmlns:a16="http://schemas.microsoft.com/office/drawing/2014/main" id="{E2A8800D-03D1-4CBB-BA0C-5E6D0D3056E3}"/>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492738" y="1098867"/>
            <a:ext cx="4603262" cy="3895164"/>
          </a:xfrm>
          <a:prstGeom prst="rect">
            <a:avLst/>
          </a:prstGeom>
          <a:noFill/>
        </p:spPr>
      </p:pic>
      <p:pic>
        <p:nvPicPr>
          <p:cNvPr id="10" name="Resim 9">
            <a:extLst>
              <a:ext uri="{FF2B5EF4-FFF2-40B4-BE49-F238E27FC236}">
                <a16:creationId xmlns:a16="http://schemas.microsoft.com/office/drawing/2014/main" id="{7260FB01-2E23-4766-B250-97D00610C072}"/>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6589883" y="1098867"/>
            <a:ext cx="3806141" cy="3895164"/>
          </a:xfrm>
          <a:prstGeom prst="rect">
            <a:avLst/>
          </a:prstGeom>
          <a:noFill/>
        </p:spPr>
      </p:pic>
      <p:sp>
        <p:nvSpPr>
          <p:cNvPr id="14" name="Metin kutusu 13">
            <a:extLst>
              <a:ext uri="{FF2B5EF4-FFF2-40B4-BE49-F238E27FC236}">
                <a16:creationId xmlns:a16="http://schemas.microsoft.com/office/drawing/2014/main" id="{B04D90F8-BF35-406F-A92E-871C73FE7372}"/>
              </a:ext>
            </a:extLst>
          </p:cNvPr>
          <p:cNvSpPr txBox="1"/>
          <p:nvPr/>
        </p:nvSpPr>
        <p:spPr>
          <a:xfrm>
            <a:off x="2394609" y="5291183"/>
            <a:ext cx="6098344" cy="369332"/>
          </a:xfrm>
          <a:prstGeom prst="rect">
            <a:avLst/>
          </a:prstGeom>
          <a:noFill/>
        </p:spPr>
        <p:txBody>
          <a:bodyPr wrap="square">
            <a:spAutoFit/>
          </a:bodyPr>
          <a:lstStyle/>
          <a:p>
            <a:r>
              <a:rPr lang="tr-TR" sz="1800">
                <a:effectLst/>
                <a:latin typeface="Times New Roman" panose="02020603050405020304" pitchFamily="18" charset="0"/>
                <a:ea typeface="Calibri" panose="020F0502020204030204" pitchFamily="34" charset="0"/>
              </a:rPr>
              <a:t>KRT-5 start kartı</a:t>
            </a:r>
            <a:endParaRPr lang="tr-TR" dirty="0"/>
          </a:p>
        </p:txBody>
      </p:sp>
      <p:sp>
        <p:nvSpPr>
          <p:cNvPr id="15" name="Metin kutusu 14">
            <a:extLst>
              <a:ext uri="{FF2B5EF4-FFF2-40B4-BE49-F238E27FC236}">
                <a16:creationId xmlns:a16="http://schemas.microsoft.com/office/drawing/2014/main" id="{6C81C1D6-5C1C-4628-96CC-9E9F1D1B628D}"/>
              </a:ext>
            </a:extLst>
          </p:cNvPr>
          <p:cNvSpPr txBox="1"/>
          <p:nvPr/>
        </p:nvSpPr>
        <p:spPr>
          <a:xfrm>
            <a:off x="5707966" y="5255094"/>
            <a:ext cx="6098344" cy="369332"/>
          </a:xfrm>
          <a:prstGeom prst="rect">
            <a:avLst/>
          </a:prstGeom>
          <a:noFill/>
        </p:spPr>
        <p:txBody>
          <a:bodyPr wrap="square">
            <a:spAutoFit/>
          </a:bodyPr>
          <a:lstStyle/>
          <a:p>
            <a:pPr algn="ct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DRV-3 ve DRV-4 çıkış </a:t>
            </a:r>
            <a:r>
              <a:rPr lang="tr-TR" sz="1800" dirty="0" err="1">
                <a:effectLst/>
                <a:latin typeface="Times New Roman" panose="02020603050405020304" pitchFamily="18" charset="0"/>
                <a:ea typeface="Calibri" panose="020F0502020204030204" pitchFamily="34" charset="0"/>
                <a:cs typeface="Times New Roman" panose="02020603050405020304" pitchFamily="18" charset="0"/>
              </a:rPr>
              <a:t>kontaktörleri</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126258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676400" y="228420"/>
            <a:ext cx="10515600" cy="373922"/>
          </a:xfrm>
        </p:spPr>
        <p:txBody>
          <a:bodyPr>
            <a:noAutofit/>
          </a:bodyPr>
          <a:lstStyle/>
          <a:p>
            <a:pPr algn="just"/>
            <a:r>
              <a:rPr lang="tr-TR" sz="2400" b="1" dirty="0" err="1">
                <a:effectLst/>
                <a:latin typeface="Times New Roman" panose="02020603050405020304" pitchFamily="18" charset="0"/>
                <a:ea typeface="Calibri" panose="020F0502020204030204" pitchFamily="34" charset="0"/>
              </a:rPr>
              <a:t>Konvertörler</a:t>
            </a:r>
            <a:r>
              <a:rPr lang="tr-TR" sz="2400" b="1" dirty="0">
                <a:effectLst/>
                <a:latin typeface="Times New Roman" panose="02020603050405020304" pitchFamily="18" charset="0"/>
                <a:ea typeface="Calibri" panose="020F0502020204030204" pitchFamily="34" charset="0"/>
              </a:rPr>
              <a:t> </a:t>
            </a:r>
            <a:endParaRPr lang="tr-TR"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13" name="Resim 12">
            <a:extLst>
              <a:ext uri="{FF2B5EF4-FFF2-40B4-BE49-F238E27FC236}">
                <a16:creationId xmlns:a16="http://schemas.microsoft.com/office/drawing/2014/main" id="{2E02C283-57DA-4AB4-94A1-42CE009B5B94}"/>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3741290" y="-1590367"/>
            <a:ext cx="5010847" cy="9846069"/>
          </a:xfrm>
          <a:prstGeom prst="rect">
            <a:avLst/>
          </a:prstGeom>
          <a:noFill/>
        </p:spPr>
      </p:pic>
      <p:sp>
        <p:nvSpPr>
          <p:cNvPr id="16" name="Metin kutusu 15">
            <a:extLst>
              <a:ext uri="{FF2B5EF4-FFF2-40B4-BE49-F238E27FC236}">
                <a16:creationId xmlns:a16="http://schemas.microsoft.com/office/drawing/2014/main" id="{708A24A2-9138-4E7E-B9BC-36E04C486F6A}"/>
              </a:ext>
            </a:extLst>
          </p:cNvPr>
          <p:cNvSpPr txBox="1"/>
          <p:nvPr/>
        </p:nvSpPr>
        <p:spPr>
          <a:xfrm>
            <a:off x="4888971" y="5693660"/>
            <a:ext cx="6098344" cy="369332"/>
          </a:xfrm>
          <a:prstGeom prst="rect">
            <a:avLst/>
          </a:prstGeom>
          <a:noFill/>
        </p:spPr>
        <p:txBody>
          <a:bodyPr wrap="square">
            <a:spAutoFit/>
          </a:bodyPr>
          <a:lstStyle/>
          <a:p>
            <a:r>
              <a:rPr lang="tr-TR" sz="1800" dirty="0" err="1">
                <a:effectLst/>
                <a:latin typeface="Times New Roman" panose="02020603050405020304" pitchFamily="18" charset="0"/>
                <a:ea typeface="Calibri" panose="020F0502020204030204" pitchFamily="34" charset="0"/>
              </a:rPr>
              <a:t>Konvertör</a:t>
            </a:r>
            <a:r>
              <a:rPr lang="tr-TR" sz="1800" dirty="0">
                <a:effectLst/>
                <a:latin typeface="Times New Roman" panose="02020603050405020304" pitchFamily="18" charset="0"/>
                <a:ea typeface="Calibri" panose="020F0502020204030204" pitchFamily="34" charset="0"/>
              </a:rPr>
              <a:t> güç devre şeması</a:t>
            </a:r>
            <a:endParaRPr lang="tr-TR" dirty="0"/>
          </a:p>
        </p:txBody>
      </p:sp>
    </p:spTree>
    <p:extLst>
      <p:ext uri="{BB962C8B-B14F-4D97-AF65-F5344CB8AC3E}">
        <p14:creationId xmlns:p14="http://schemas.microsoft.com/office/powerpoint/2010/main" val="8337771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676400" y="228420"/>
            <a:ext cx="10515600" cy="373922"/>
          </a:xfrm>
        </p:spPr>
        <p:txBody>
          <a:bodyPr>
            <a:noAutofit/>
          </a:bodyPr>
          <a:lstStyle/>
          <a:p>
            <a:pPr algn="just"/>
            <a:r>
              <a:rPr lang="tr-TR" sz="2400" b="1" dirty="0" err="1">
                <a:effectLst/>
                <a:latin typeface="Times New Roman" panose="02020603050405020304" pitchFamily="18" charset="0"/>
                <a:ea typeface="Calibri" panose="020F0502020204030204" pitchFamily="34" charset="0"/>
              </a:rPr>
              <a:t>Konvertörler</a:t>
            </a:r>
            <a:r>
              <a:rPr lang="tr-TR" sz="2400" b="1" dirty="0">
                <a:effectLst/>
                <a:latin typeface="Times New Roman" panose="02020603050405020304" pitchFamily="18" charset="0"/>
                <a:ea typeface="Calibri" panose="020F0502020204030204" pitchFamily="34" charset="0"/>
              </a:rPr>
              <a:t> </a:t>
            </a:r>
            <a:endParaRPr lang="tr-TR"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7" name="Resim 6" descr="metin, diyagram, plan, çizgi içeren bir resim&#10;&#10;Açıklama otomatik olarak oluşturuldu">
            <a:extLst>
              <a:ext uri="{FF2B5EF4-FFF2-40B4-BE49-F238E27FC236}">
                <a16:creationId xmlns:a16="http://schemas.microsoft.com/office/drawing/2014/main" id="{06B7889C-817F-459B-94D2-4254ABFA2FA3}"/>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116698" y="830762"/>
            <a:ext cx="7941701" cy="4303946"/>
          </a:xfrm>
          <a:prstGeom prst="rect">
            <a:avLst/>
          </a:prstGeom>
          <a:noFill/>
          <a:ln>
            <a:noFill/>
          </a:ln>
        </p:spPr>
      </p:pic>
      <p:sp>
        <p:nvSpPr>
          <p:cNvPr id="9" name="Metin kutusu 8">
            <a:extLst>
              <a:ext uri="{FF2B5EF4-FFF2-40B4-BE49-F238E27FC236}">
                <a16:creationId xmlns:a16="http://schemas.microsoft.com/office/drawing/2014/main" id="{93B8331B-1930-4125-AA1B-5E0C1ED66C4B}"/>
              </a:ext>
            </a:extLst>
          </p:cNvPr>
          <p:cNvSpPr txBox="1"/>
          <p:nvPr/>
        </p:nvSpPr>
        <p:spPr>
          <a:xfrm>
            <a:off x="3710353" y="5170659"/>
            <a:ext cx="6098344" cy="369332"/>
          </a:xfrm>
          <a:prstGeom prst="rect">
            <a:avLst/>
          </a:prstGeom>
          <a:noFill/>
        </p:spPr>
        <p:txBody>
          <a:bodyPr wrap="square">
            <a:spAutoFit/>
          </a:bodyPr>
          <a:lstStyle/>
          <a:p>
            <a:pPr algn="ctr"/>
            <a:r>
              <a:rPr lang="tr-TR" sz="1800" b="1" dirty="0">
                <a:effectLst/>
                <a:latin typeface="Times New Roman" panose="02020603050405020304" pitchFamily="18" charset="0"/>
                <a:ea typeface="Calibri" panose="020F0502020204030204" pitchFamily="34" charset="0"/>
                <a:cs typeface="Times New Roman" panose="02020603050405020304" pitchFamily="18" charset="0"/>
              </a:rPr>
              <a:t>Sürücü haberleşme şeması</a:t>
            </a:r>
            <a:endParaRPr lang="tr-TR" sz="18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330330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676400" y="228420"/>
            <a:ext cx="10515600" cy="373922"/>
          </a:xfrm>
        </p:spPr>
        <p:txBody>
          <a:bodyPr>
            <a:noAutofit/>
          </a:bodyPr>
          <a:lstStyle/>
          <a:p>
            <a:pPr algn="just"/>
            <a:r>
              <a:rPr lang="tr-TR" sz="2400" b="1" dirty="0" err="1">
                <a:effectLst/>
                <a:latin typeface="Times New Roman" panose="02020603050405020304" pitchFamily="18" charset="0"/>
                <a:ea typeface="Calibri" panose="020F0502020204030204" pitchFamily="34" charset="0"/>
              </a:rPr>
              <a:t>Konvertörler</a:t>
            </a:r>
            <a:r>
              <a:rPr lang="tr-TR" sz="2400" b="1" dirty="0">
                <a:effectLst/>
                <a:latin typeface="Times New Roman" panose="02020603050405020304" pitchFamily="18" charset="0"/>
                <a:ea typeface="Calibri" panose="020F0502020204030204" pitchFamily="34" charset="0"/>
              </a:rPr>
              <a:t> </a:t>
            </a:r>
            <a:endParaRPr lang="tr-TR"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8" name="Resim 7" descr="diyagram, teknik çizim, plan, şematik içeren bir resim&#10;&#10;Açıklama otomatik olarak oluşturuldu">
            <a:extLst>
              <a:ext uri="{FF2B5EF4-FFF2-40B4-BE49-F238E27FC236}">
                <a16:creationId xmlns:a16="http://schemas.microsoft.com/office/drawing/2014/main" id="{E50F60D8-D660-4A97-BA34-92668CD39B0B}"/>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792708" y="228420"/>
            <a:ext cx="6082811" cy="5609672"/>
          </a:xfrm>
          <a:prstGeom prst="rect">
            <a:avLst/>
          </a:prstGeom>
          <a:noFill/>
          <a:ln>
            <a:noFill/>
          </a:ln>
        </p:spPr>
      </p:pic>
      <p:sp>
        <p:nvSpPr>
          <p:cNvPr id="10" name="Metin kutusu 9">
            <a:extLst>
              <a:ext uri="{FF2B5EF4-FFF2-40B4-BE49-F238E27FC236}">
                <a16:creationId xmlns:a16="http://schemas.microsoft.com/office/drawing/2014/main" id="{9FFBCCA6-F463-4FFC-8E0B-079272E0744E}"/>
              </a:ext>
            </a:extLst>
          </p:cNvPr>
          <p:cNvSpPr txBox="1"/>
          <p:nvPr/>
        </p:nvSpPr>
        <p:spPr>
          <a:xfrm>
            <a:off x="763391" y="3258011"/>
            <a:ext cx="3589606" cy="646331"/>
          </a:xfrm>
          <a:prstGeom prst="rect">
            <a:avLst/>
          </a:prstGeom>
          <a:noFill/>
        </p:spPr>
        <p:txBody>
          <a:bodyPr wrap="square">
            <a:spAutoFit/>
          </a:bodyPr>
          <a:lstStyle/>
          <a:p>
            <a:pPr algn="ctr"/>
            <a:r>
              <a:rPr lang="tr-TR" sz="1800" b="1" dirty="0">
                <a:effectLst/>
                <a:latin typeface="Times New Roman" panose="02020603050405020304" pitchFamily="18" charset="0"/>
                <a:ea typeface="Calibri" panose="020F0502020204030204" pitchFamily="34" charset="0"/>
                <a:cs typeface="Times New Roman" panose="02020603050405020304" pitchFamily="18" charset="0"/>
              </a:rPr>
              <a:t>DRV-1 ve DRV-2 güç devresi </a:t>
            </a:r>
            <a:r>
              <a:rPr lang="tr-TR" sz="1800" b="1" dirty="0" err="1">
                <a:effectLst/>
                <a:latin typeface="Times New Roman" panose="02020603050405020304" pitchFamily="18" charset="0"/>
                <a:ea typeface="Calibri" panose="020F0502020204030204" pitchFamily="34" charset="0"/>
                <a:cs typeface="Times New Roman" panose="02020603050405020304" pitchFamily="18" charset="0"/>
              </a:rPr>
              <a:t>kontaktörler</a:t>
            </a:r>
            <a:r>
              <a:rPr lang="tr-TR" sz="1800" b="1" dirty="0">
                <a:effectLst/>
                <a:latin typeface="Times New Roman" panose="02020603050405020304" pitchFamily="18" charset="0"/>
                <a:ea typeface="Calibri" panose="020F0502020204030204" pitchFamily="34" charset="0"/>
                <a:cs typeface="Times New Roman" panose="02020603050405020304" pitchFamily="18" charset="0"/>
              </a:rPr>
              <a:t> bağlantı şeması</a:t>
            </a:r>
            <a:endParaRPr lang="tr-TR" sz="18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591526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676400" y="415381"/>
            <a:ext cx="10515600" cy="373922"/>
          </a:xfrm>
        </p:spPr>
        <p:txBody>
          <a:bodyPr>
            <a:noAutofit/>
          </a:bodyPr>
          <a:lstStyle/>
          <a:p>
            <a:pPr algn="just"/>
            <a:r>
              <a:rPr lang="tr-TR" sz="2400" b="1" dirty="0">
                <a:effectLst/>
                <a:latin typeface="Times New Roman" panose="02020603050405020304" pitchFamily="18" charset="0"/>
                <a:ea typeface="Calibri" panose="020F0502020204030204" pitchFamily="34" charset="0"/>
                <a:cs typeface="Times New Roman" panose="02020603050405020304" pitchFamily="18" charset="0"/>
              </a:rPr>
              <a:t>Yüksek Gerilim Sandığı ve Ana/Ara Kolon Hattı</a:t>
            </a: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7" name="Metin kutusu 6">
            <a:extLst>
              <a:ext uri="{FF2B5EF4-FFF2-40B4-BE49-F238E27FC236}">
                <a16:creationId xmlns:a16="http://schemas.microsoft.com/office/drawing/2014/main" id="{F127E3A1-90F6-46B7-A990-C6D19D56E20D}"/>
              </a:ext>
            </a:extLst>
          </p:cNvPr>
          <p:cNvSpPr txBox="1"/>
          <p:nvPr/>
        </p:nvSpPr>
        <p:spPr>
          <a:xfrm>
            <a:off x="1323679" y="1726809"/>
            <a:ext cx="8805059" cy="2862322"/>
          </a:xfrm>
          <a:prstGeom prst="rect">
            <a:avLst/>
          </a:prstGeom>
          <a:noFill/>
        </p:spPr>
        <p:txBody>
          <a:bodyPr wrap="square">
            <a:spAutoFit/>
          </a:bodyPr>
          <a:lstStyle/>
          <a:p>
            <a:pPr algn="just"/>
            <a:r>
              <a:rPr lang="tr-TR" sz="2000" b="1" dirty="0">
                <a:effectLst/>
                <a:ea typeface="Calibri" panose="020F0502020204030204" pitchFamily="34" charset="0"/>
                <a:cs typeface="Times New Roman" panose="02020603050405020304" pitchFamily="18" charset="0"/>
              </a:rPr>
              <a:t>Vagonlara üreteç kaynağından tatbik edilen enerji geri tekrar üreteç kaynağına döner. bu işlem UIC 552 </a:t>
            </a:r>
            <a:r>
              <a:rPr lang="tr-TR" sz="2000" b="1" dirty="0" err="1">
                <a:effectLst/>
                <a:ea typeface="Calibri" panose="020F0502020204030204" pitchFamily="34" charset="0"/>
                <a:cs typeface="Times New Roman" panose="02020603050405020304" pitchFamily="18" charset="0"/>
              </a:rPr>
              <a:t>kuplingler</a:t>
            </a:r>
            <a:r>
              <a:rPr lang="tr-TR" sz="2000" b="1" dirty="0">
                <a:effectLst/>
                <a:ea typeface="Calibri" panose="020F0502020204030204" pitchFamily="34" charset="0"/>
                <a:cs typeface="Times New Roman" panose="02020603050405020304" pitchFamily="18" charset="0"/>
              </a:rPr>
              <a:t> vasıtası ile canlı uç vagonların almaçlarına (trafoların </a:t>
            </a:r>
            <a:r>
              <a:rPr lang="tr-TR" sz="2000" b="1" dirty="0" err="1">
                <a:effectLst/>
                <a:ea typeface="Calibri" panose="020F0502020204030204" pitchFamily="34" charset="0"/>
                <a:cs typeface="Times New Roman" panose="02020603050405020304" pitchFamily="18" charset="0"/>
              </a:rPr>
              <a:t>primer</a:t>
            </a:r>
            <a:r>
              <a:rPr lang="tr-TR" sz="2000" b="1" dirty="0">
                <a:effectLst/>
                <a:ea typeface="Calibri" panose="020F0502020204030204" pitchFamily="34" charset="0"/>
                <a:cs typeface="Times New Roman" panose="02020603050405020304" pitchFamily="18" charset="0"/>
              </a:rPr>
              <a:t> sargılarına ve vagonun ısıtıcı </a:t>
            </a:r>
            <a:r>
              <a:rPr lang="tr-TR" sz="2000" b="1" dirty="0" err="1">
                <a:effectLst/>
                <a:ea typeface="Calibri" panose="020F0502020204030204" pitchFamily="34" charset="0"/>
                <a:cs typeface="Times New Roman" panose="02020603050405020304" pitchFamily="18" charset="0"/>
              </a:rPr>
              <a:t>tijlerine</a:t>
            </a:r>
            <a:r>
              <a:rPr lang="tr-TR" sz="2000" b="1" dirty="0">
                <a:effectLst/>
                <a:ea typeface="Calibri" panose="020F0502020204030204" pitchFamily="34" charset="0"/>
                <a:cs typeface="Times New Roman" panose="02020603050405020304" pitchFamily="18" charset="0"/>
              </a:rPr>
              <a:t> )  tatbik edilir. kaynağa geri dönüş ise almaçların (trafoların </a:t>
            </a:r>
            <a:r>
              <a:rPr lang="tr-TR" sz="2000" b="1" dirty="0" err="1">
                <a:effectLst/>
                <a:ea typeface="Calibri" panose="020F0502020204030204" pitchFamily="34" charset="0"/>
                <a:cs typeface="Times New Roman" panose="02020603050405020304" pitchFamily="18" charset="0"/>
              </a:rPr>
              <a:t>primer</a:t>
            </a:r>
            <a:r>
              <a:rPr lang="tr-TR" sz="2000" b="1" dirty="0">
                <a:effectLst/>
                <a:ea typeface="Calibri" panose="020F0502020204030204" pitchFamily="34" charset="0"/>
                <a:cs typeface="Times New Roman" panose="02020603050405020304" pitchFamily="18" charset="0"/>
              </a:rPr>
              <a:t> sargılarının ve </a:t>
            </a:r>
            <a:r>
              <a:rPr lang="tr-TR" sz="2000" b="1" dirty="0" err="1">
                <a:effectLst/>
                <a:ea typeface="Calibri" panose="020F0502020204030204" pitchFamily="34" charset="0"/>
                <a:cs typeface="Times New Roman" panose="02020603050405020304" pitchFamily="18" charset="0"/>
              </a:rPr>
              <a:t>tijlerin</a:t>
            </a:r>
            <a:r>
              <a:rPr lang="tr-TR" sz="2000" b="1" dirty="0">
                <a:effectLst/>
                <a:ea typeface="Calibri" panose="020F0502020204030204" pitchFamily="34" charset="0"/>
                <a:cs typeface="Times New Roman" panose="02020603050405020304" pitchFamily="18" charset="0"/>
              </a:rPr>
              <a:t> çıkışı) nötr uçları vasıtası ile vagonun şasesine baralar/kablolar vasıtası ile aktarılır. Vagonun şasesinden baralar vasıtası ile tekerin dingil başlarına ve teker vasıtası ile raya aktarılır. Ray üzerinden de kaynağa jeneratör vagonu ise demin bahsedilen güzergah üzerinden sabit tesis veya </a:t>
            </a:r>
            <a:r>
              <a:rPr lang="tr-TR" sz="2000" b="1" dirty="0" err="1">
                <a:effectLst/>
                <a:ea typeface="Calibri" panose="020F0502020204030204" pitchFamily="34" charset="0"/>
                <a:cs typeface="Times New Roman" panose="02020603050405020304" pitchFamily="18" charset="0"/>
              </a:rPr>
              <a:t>katener</a:t>
            </a:r>
            <a:r>
              <a:rPr lang="tr-TR" sz="2000" b="1" dirty="0">
                <a:effectLst/>
                <a:ea typeface="Calibri" panose="020F0502020204030204" pitchFamily="34" charset="0"/>
                <a:cs typeface="Times New Roman" panose="02020603050405020304" pitchFamily="18" charset="0"/>
              </a:rPr>
              <a:t> hattı ise ray ve üreteç kaynağı arası kablo ile bağlantısı yapılır.</a:t>
            </a:r>
          </a:p>
        </p:txBody>
      </p:sp>
    </p:spTree>
    <p:extLst>
      <p:ext uri="{BB962C8B-B14F-4D97-AF65-F5344CB8AC3E}">
        <p14:creationId xmlns:p14="http://schemas.microsoft.com/office/powerpoint/2010/main" val="27500339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676400" y="228420"/>
            <a:ext cx="10515600" cy="373922"/>
          </a:xfrm>
        </p:spPr>
        <p:txBody>
          <a:bodyPr>
            <a:noAutofit/>
          </a:bodyPr>
          <a:lstStyle/>
          <a:p>
            <a:pPr algn="just"/>
            <a:r>
              <a:rPr lang="tr-TR" sz="2400" b="1" dirty="0" err="1">
                <a:effectLst/>
                <a:latin typeface="Times New Roman" panose="02020603050405020304" pitchFamily="18" charset="0"/>
                <a:ea typeface="Calibri" panose="020F0502020204030204" pitchFamily="34" charset="0"/>
              </a:rPr>
              <a:t>Konvertörler</a:t>
            </a:r>
            <a:r>
              <a:rPr lang="tr-TR" sz="2400" b="1" dirty="0">
                <a:effectLst/>
                <a:latin typeface="Times New Roman" panose="02020603050405020304" pitchFamily="18" charset="0"/>
                <a:ea typeface="Calibri" panose="020F0502020204030204" pitchFamily="34" charset="0"/>
              </a:rPr>
              <a:t> </a:t>
            </a:r>
            <a:endParaRPr lang="tr-TR"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9" name="Resim 8" descr="metin, diyagram, teknik çizim, plan içeren bir resim&#10;&#10;Açıklama otomatik olarak oluşturuldu">
            <a:extLst>
              <a:ext uri="{FF2B5EF4-FFF2-40B4-BE49-F238E27FC236}">
                <a16:creationId xmlns:a16="http://schemas.microsoft.com/office/drawing/2014/main" id="{73A0C576-B3EE-4F5D-A9F0-B6F730F44907}"/>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918585" y="228420"/>
            <a:ext cx="5534904" cy="5729248"/>
          </a:xfrm>
          <a:prstGeom prst="rect">
            <a:avLst/>
          </a:prstGeom>
          <a:noFill/>
          <a:ln>
            <a:noFill/>
          </a:ln>
        </p:spPr>
      </p:pic>
      <p:sp>
        <p:nvSpPr>
          <p:cNvPr id="13" name="Metin kutusu 12">
            <a:extLst>
              <a:ext uri="{FF2B5EF4-FFF2-40B4-BE49-F238E27FC236}">
                <a16:creationId xmlns:a16="http://schemas.microsoft.com/office/drawing/2014/main" id="{754E9EFC-2B0D-45F4-A965-07C2BF8DDA74}"/>
              </a:ext>
            </a:extLst>
          </p:cNvPr>
          <p:cNvSpPr txBox="1"/>
          <p:nvPr/>
        </p:nvSpPr>
        <p:spPr>
          <a:xfrm>
            <a:off x="835856" y="2908378"/>
            <a:ext cx="3082729" cy="369332"/>
          </a:xfrm>
          <a:prstGeom prst="rect">
            <a:avLst/>
          </a:prstGeom>
          <a:noFill/>
        </p:spPr>
        <p:txBody>
          <a:bodyPr wrap="square">
            <a:spAutoFit/>
          </a:bodyPr>
          <a:lstStyle/>
          <a:p>
            <a:pPr algn="ctr"/>
            <a:r>
              <a:rPr lang="tr-TR" sz="1800" b="1" dirty="0">
                <a:effectLst/>
                <a:latin typeface="Times New Roman" panose="02020603050405020304" pitchFamily="18" charset="0"/>
                <a:ea typeface="Calibri" panose="020F0502020204030204" pitchFamily="34" charset="0"/>
                <a:cs typeface="Times New Roman" panose="02020603050405020304" pitchFamily="18" charset="0"/>
              </a:rPr>
              <a:t>DRV-3 devre şeması</a:t>
            </a:r>
            <a:endParaRPr lang="tr-TR" sz="18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141425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676400" y="228420"/>
            <a:ext cx="10515600" cy="373922"/>
          </a:xfrm>
        </p:spPr>
        <p:txBody>
          <a:bodyPr>
            <a:noAutofit/>
          </a:bodyPr>
          <a:lstStyle/>
          <a:p>
            <a:pPr algn="just"/>
            <a:r>
              <a:rPr lang="tr-TR" sz="2400" b="1" dirty="0" err="1">
                <a:effectLst/>
                <a:latin typeface="Times New Roman" panose="02020603050405020304" pitchFamily="18" charset="0"/>
                <a:ea typeface="Calibri" panose="020F0502020204030204" pitchFamily="34" charset="0"/>
              </a:rPr>
              <a:t>Konvertörler</a:t>
            </a:r>
            <a:r>
              <a:rPr lang="tr-TR" sz="2400" b="1" dirty="0">
                <a:effectLst/>
                <a:latin typeface="Times New Roman" panose="02020603050405020304" pitchFamily="18" charset="0"/>
                <a:ea typeface="Calibri" panose="020F0502020204030204" pitchFamily="34" charset="0"/>
              </a:rPr>
              <a:t> </a:t>
            </a:r>
            <a:endParaRPr lang="tr-TR"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8" name="Resim 7" descr="metin, diyagram, teknik çizim, plan içeren bir resim&#10;&#10;Açıklama otomatik olarak oluşturuldu">
            <a:extLst>
              <a:ext uri="{FF2B5EF4-FFF2-40B4-BE49-F238E27FC236}">
                <a16:creationId xmlns:a16="http://schemas.microsoft.com/office/drawing/2014/main" id="{FFE2092A-6A73-46FC-9736-60A8A1C4FF47}"/>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4397182" y="228419"/>
            <a:ext cx="4915630" cy="5468995"/>
          </a:xfrm>
          <a:prstGeom prst="rect">
            <a:avLst/>
          </a:prstGeom>
          <a:noFill/>
          <a:ln>
            <a:noFill/>
          </a:ln>
        </p:spPr>
      </p:pic>
      <p:sp>
        <p:nvSpPr>
          <p:cNvPr id="10" name="Metin kutusu 9">
            <a:extLst>
              <a:ext uri="{FF2B5EF4-FFF2-40B4-BE49-F238E27FC236}">
                <a16:creationId xmlns:a16="http://schemas.microsoft.com/office/drawing/2014/main" id="{434E601A-E165-45D1-8A35-DEC89FEC26C8}"/>
              </a:ext>
            </a:extLst>
          </p:cNvPr>
          <p:cNvSpPr txBox="1"/>
          <p:nvPr/>
        </p:nvSpPr>
        <p:spPr>
          <a:xfrm>
            <a:off x="2879188" y="2962916"/>
            <a:ext cx="1227406" cy="923330"/>
          </a:xfrm>
          <a:prstGeom prst="rect">
            <a:avLst/>
          </a:prstGeom>
          <a:noFill/>
        </p:spPr>
        <p:txBody>
          <a:bodyPr wrap="square">
            <a:spAutoFit/>
          </a:bodyPr>
          <a:lstStyle/>
          <a:p>
            <a:r>
              <a:rPr lang="tr-TR" sz="1800" b="1" dirty="0">
                <a:effectLst/>
                <a:latin typeface="Times New Roman" panose="02020603050405020304" pitchFamily="18" charset="0"/>
                <a:ea typeface="Calibri" panose="020F0502020204030204" pitchFamily="34" charset="0"/>
              </a:rPr>
              <a:t>DRV-4 devre şeması</a:t>
            </a:r>
            <a:endParaRPr lang="tr-TR" b="1" dirty="0"/>
          </a:p>
        </p:txBody>
      </p:sp>
    </p:spTree>
    <p:extLst>
      <p:ext uri="{BB962C8B-B14F-4D97-AF65-F5344CB8AC3E}">
        <p14:creationId xmlns:p14="http://schemas.microsoft.com/office/powerpoint/2010/main" val="10598543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676400" y="228420"/>
            <a:ext cx="10515600" cy="373922"/>
          </a:xfrm>
        </p:spPr>
        <p:txBody>
          <a:bodyPr>
            <a:noAutofit/>
          </a:bodyPr>
          <a:lstStyle/>
          <a:p>
            <a:pPr algn="just"/>
            <a:r>
              <a:rPr lang="tr-TR" sz="2400" b="1" dirty="0" err="1">
                <a:effectLst/>
                <a:latin typeface="Times New Roman" panose="02020603050405020304" pitchFamily="18" charset="0"/>
                <a:ea typeface="Calibri" panose="020F0502020204030204" pitchFamily="34" charset="0"/>
              </a:rPr>
              <a:t>Konvertörler</a:t>
            </a:r>
            <a:r>
              <a:rPr lang="tr-TR" sz="2400" b="1" dirty="0">
                <a:effectLst/>
                <a:latin typeface="Times New Roman" panose="02020603050405020304" pitchFamily="18" charset="0"/>
                <a:ea typeface="Calibri" panose="020F0502020204030204" pitchFamily="34" charset="0"/>
              </a:rPr>
              <a:t> </a:t>
            </a:r>
            <a:endParaRPr lang="tr-TR"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9" name="Resim 8" descr="diyagram, plan, teknik çizim, şematik içeren bir resim&#10;&#10;Açıklama otomatik olarak oluşturuldu">
            <a:extLst>
              <a:ext uri="{FF2B5EF4-FFF2-40B4-BE49-F238E27FC236}">
                <a16:creationId xmlns:a16="http://schemas.microsoft.com/office/drawing/2014/main" id="{10E57DA3-3E63-4F0A-88B3-0E39AA83BE2C}"/>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596661" y="1204685"/>
            <a:ext cx="8335129" cy="4150640"/>
          </a:xfrm>
          <a:prstGeom prst="rect">
            <a:avLst/>
          </a:prstGeom>
          <a:noFill/>
          <a:ln>
            <a:noFill/>
          </a:ln>
        </p:spPr>
      </p:pic>
      <p:sp>
        <p:nvSpPr>
          <p:cNvPr id="13" name="Metin kutusu 12">
            <a:extLst>
              <a:ext uri="{FF2B5EF4-FFF2-40B4-BE49-F238E27FC236}">
                <a16:creationId xmlns:a16="http://schemas.microsoft.com/office/drawing/2014/main" id="{CE5435FD-AC70-4462-AC72-B29F7DF74C35}"/>
              </a:ext>
            </a:extLst>
          </p:cNvPr>
          <p:cNvSpPr txBox="1"/>
          <p:nvPr/>
        </p:nvSpPr>
        <p:spPr>
          <a:xfrm>
            <a:off x="3161714" y="5468649"/>
            <a:ext cx="6098344" cy="369332"/>
          </a:xfrm>
          <a:prstGeom prst="rect">
            <a:avLst/>
          </a:prstGeom>
          <a:noFill/>
        </p:spPr>
        <p:txBody>
          <a:bodyPr wrap="square">
            <a:spAutoFit/>
          </a:bodyPr>
          <a:lstStyle/>
          <a:p>
            <a:pPr algn="ctr"/>
            <a:r>
              <a:rPr lang="tr-TR" sz="1800" b="1" dirty="0">
                <a:effectLst/>
                <a:latin typeface="Times New Roman" panose="02020603050405020304" pitchFamily="18" charset="0"/>
                <a:ea typeface="Calibri" panose="020F0502020204030204" pitchFamily="34" charset="0"/>
                <a:cs typeface="Times New Roman" panose="02020603050405020304" pitchFamily="18" charset="0"/>
              </a:rPr>
              <a:t>DRV-3 ve DRV-4 hat şeması</a:t>
            </a:r>
            <a:endParaRPr lang="tr-TR" sz="18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948581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676400" y="228420"/>
            <a:ext cx="10515600" cy="373922"/>
          </a:xfrm>
        </p:spPr>
        <p:txBody>
          <a:bodyPr>
            <a:noAutofit/>
          </a:bodyPr>
          <a:lstStyle/>
          <a:p>
            <a:pPr algn="just"/>
            <a:r>
              <a:rPr lang="tr-TR" sz="2400" b="1" dirty="0" err="1">
                <a:effectLst/>
                <a:latin typeface="Times New Roman" panose="02020603050405020304" pitchFamily="18" charset="0"/>
                <a:ea typeface="Calibri" panose="020F0502020204030204" pitchFamily="34" charset="0"/>
              </a:rPr>
              <a:t>Konvertörler</a:t>
            </a:r>
            <a:r>
              <a:rPr lang="tr-TR" sz="2400" b="1" dirty="0">
                <a:effectLst/>
                <a:latin typeface="Times New Roman" panose="02020603050405020304" pitchFamily="18" charset="0"/>
                <a:ea typeface="Calibri" panose="020F0502020204030204" pitchFamily="34" charset="0"/>
              </a:rPr>
              <a:t> </a:t>
            </a:r>
            <a:endParaRPr lang="tr-TR"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8" name="Resim 7">
            <a:extLst>
              <a:ext uri="{FF2B5EF4-FFF2-40B4-BE49-F238E27FC236}">
                <a16:creationId xmlns:a16="http://schemas.microsoft.com/office/drawing/2014/main" id="{1C33AC43-58EF-41BA-ACD2-8AC30D2FF125}"/>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323679" y="1024035"/>
            <a:ext cx="4303398" cy="4331290"/>
          </a:xfrm>
          <a:prstGeom prst="rect">
            <a:avLst/>
          </a:prstGeom>
          <a:noFill/>
        </p:spPr>
      </p:pic>
      <p:pic>
        <p:nvPicPr>
          <p:cNvPr id="10" name="Resim 9" descr="devre, devre bileşeni, elektronik bileşen, pasif devre bileşeni içeren bir resim&#10;&#10;Açıklama otomatik olarak oluşturuldu">
            <a:extLst>
              <a:ext uri="{FF2B5EF4-FFF2-40B4-BE49-F238E27FC236}">
                <a16:creationId xmlns:a16="http://schemas.microsoft.com/office/drawing/2014/main" id="{41C86FCF-877C-478A-8F14-1FFB2FF015E1}"/>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6147560" y="1414951"/>
            <a:ext cx="5359811" cy="3677554"/>
          </a:xfrm>
          <a:prstGeom prst="rect">
            <a:avLst/>
          </a:prstGeom>
          <a:noFill/>
          <a:ln>
            <a:noFill/>
          </a:ln>
        </p:spPr>
      </p:pic>
      <p:sp>
        <p:nvSpPr>
          <p:cNvPr id="14" name="Metin kutusu 13">
            <a:extLst>
              <a:ext uri="{FF2B5EF4-FFF2-40B4-BE49-F238E27FC236}">
                <a16:creationId xmlns:a16="http://schemas.microsoft.com/office/drawing/2014/main" id="{AE31E151-02EE-4092-887C-EBA26CF3AD53}"/>
              </a:ext>
            </a:extLst>
          </p:cNvPr>
          <p:cNvSpPr txBox="1"/>
          <p:nvPr/>
        </p:nvSpPr>
        <p:spPr>
          <a:xfrm>
            <a:off x="1676400" y="5443049"/>
            <a:ext cx="6098344" cy="369332"/>
          </a:xfrm>
          <a:prstGeom prst="rect">
            <a:avLst/>
          </a:prstGeom>
          <a:noFill/>
        </p:spPr>
        <p:txBody>
          <a:bodyPr wrap="square">
            <a:spAutoFit/>
          </a:bodyPr>
          <a:lstStyle/>
          <a:p>
            <a:r>
              <a:rPr lang="tr-TR" sz="1800" dirty="0">
                <a:effectLst/>
                <a:latin typeface="Times New Roman" panose="02020603050405020304" pitchFamily="18" charset="0"/>
                <a:ea typeface="Calibri" panose="020F0502020204030204" pitchFamily="34" charset="0"/>
              </a:rPr>
              <a:t>KRT-3 mikro işlemci kartı</a:t>
            </a:r>
            <a:endParaRPr lang="tr-TR" dirty="0"/>
          </a:p>
        </p:txBody>
      </p:sp>
      <p:sp>
        <p:nvSpPr>
          <p:cNvPr id="15" name="Metin kutusu 14">
            <a:extLst>
              <a:ext uri="{FF2B5EF4-FFF2-40B4-BE49-F238E27FC236}">
                <a16:creationId xmlns:a16="http://schemas.microsoft.com/office/drawing/2014/main" id="{302E510E-970E-4EAA-AF53-A8CBB28A37C3}"/>
              </a:ext>
            </a:extLst>
          </p:cNvPr>
          <p:cNvSpPr txBox="1"/>
          <p:nvPr/>
        </p:nvSpPr>
        <p:spPr>
          <a:xfrm>
            <a:off x="7367954" y="5248174"/>
            <a:ext cx="6098344" cy="369332"/>
          </a:xfrm>
          <a:prstGeom prst="rect">
            <a:avLst/>
          </a:prstGeom>
          <a:noFill/>
        </p:spPr>
        <p:txBody>
          <a:bodyPr wrap="square">
            <a:spAutoFit/>
          </a:bodyPr>
          <a:lstStyle/>
          <a:p>
            <a:r>
              <a:rPr lang="tr-TR" sz="1800" dirty="0">
                <a:effectLst/>
                <a:latin typeface="Times New Roman" panose="02020603050405020304" pitchFamily="18" charset="0"/>
                <a:ea typeface="Calibri" panose="020F0502020204030204" pitchFamily="34" charset="0"/>
              </a:rPr>
              <a:t>KRT-6 DC besleme kartı</a:t>
            </a:r>
            <a:endParaRPr lang="tr-TR" dirty="0"/>
          </a:p>
        </p:txBody>
      </p:sp>
    </p:spTree>
    <p:extLst>
      <p:ext uri="{BB962C8B-B14F-4D97-AF65-F5344CB8AC3E}">
        <p14:creationId xmlns:p14="http://schemas.microsoft.com/office/powerpoint/2010/main" val="39162688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676400" y="228420"/>
            <a:ext cx="10515600" cy="373922"/>
          </a:xfrm>
        </p:spPr>
        <p:txBody>
          <a:bodyPr>
            <a:noAutofit/>
          </a:bodyPr>
          <a:lstStyle/>
          <a:p>
            <a:pPr algn="just"/>
            <a:r>
              <a:rPr lang="tr-TR" sz="2400" b="1" dirty="0" err="1">
                <a:effectLst/>
                <a:latin typeface="Times New Roman" panose="02020603050405020304" pitchFamily="18" charset="0"/>
                <a:ea typeface="Calibri" panose="020F0502020204030204" pitchFamily="34" charset="0"/>
              </a:rPr>
              <a:t>Konvertörler</a:t>
            </a:r>
            <a:r>
              <a:rPr lang="tr-TR" sz="2400" b="1" dirty="0">
                <a:effectLst/>
                <a:latin typeface="Times New Roman" panose="02020603050405020304" pitchFamily="18" charset="0"/>
                <a:ea typeface="Calibri" panose="020F0502020204030204" pitchFamily="34" charset="0"/>
              </a:rPr>
              <a:t> </a:t>
            </a:r>
            <a:endParaRPr lang="tr-TR"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13" name="Resim 12" descr="diyagram, metin, teknik çizim, plan içeren bir resim&#10;&#10;Açıklama otomatik olarak oluşturuldu">
            <a:extLst>
              <a:ext uri="{FF2B5EF4-FFF2-40B4-BE49-F238E27FC236}">
                <a16:creationId xmlns:a16="http://schemas.microsoft.com/office/drawing/2014/main" id="{46BC2B09-357E-472D-9225-2434B5F3EFF1}"/>
              </a:ext>
            </a:extLst>
          </p:cNvPr>
          <p:cNvPicPr/>
          <p:nvPr/>
        </p:nvPicPr>
        <p:blipFill rotWithShape="1">
          <a:blip r:embed="rId5">
            <a:extLst>
              <a:ext uri="{28A0092B-C50C-407E-A947-70E740481C1C}">
                <a14:useLocalDpi xmlns:a14="http://schemas.microsoft.com/office/drawing/2010/main" val="0"/>
              </a:ext>
            </a:extLst>
          </a:blip>
          <a:srcRect l="2602" t="3614" r="1416" b="1929"/>
          <a:stretch/>
        </p:blipFill>
        <p:spPr bwMode="auto">
          <a:xfrm>
            <a:off x="2226920" y="729391"/>
            <a:ext cx="8042495" cy="4625934"/>
          </a:xfrm>
          <a:prstGeom prst="rect">
            <a:avLst/>
          </a:prstGeom>
          <a:noFill/>
          <a:ln>
            <a:noFill/>
          </a:ln>
          <a:extLst>
            <a:ext uri="{53640926-AAD7-44D8-BBD7-CCE9431645EC}">
              <a14:shadowObscured xmlns:a14="http://schemas.microsoft.com/office/drawing/2010/main"/>
            </a:ext>
          </a:extLst>
        </p:spPr>
      </p:pic>
      <p:sp>
        <p:nvSpPr>
          <p:cNvPr id="16" name="Metin kutusu 15">
            <a:extLst>
              <a:ext uri="{FF2B5EF4-FFF2-40B4-BE49-F238E27FC236}">
                <a16:creationId xmlns:a16="http://schemas.microsoft.com/office/drawing/2014/main" id="{8E38C9FC-DB95-4B5C-8D4A-F85C045CE97A}"/>
              </a:ext>
            </a:extLst>
          </p:cNvPr>
          <p:cNvSpPr txBox="1"/>
          <p:nvPr/>
        </p:nvSpPr>
        <p:spPr>
          <a:xfrm>
            <a:off x="3372729" y="5355325"/>
            <a:ext cx="6098344" cy="369332"/>
          </a:xfrm>
          <a:prstGeom prst="rect">
            <a:avLst/>
          </a:prstGeom>
          <a:noFill/>
        </p:spPr>
        <p:txBody>
          <a:bodyPr wrap="square">
            <a:spAutoFit/>
          </a:bodyPr>
          <a:lstStyle/>
          <a:p>
            <a:pPr algn="ct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KSC Kartı sistem bağlantı şeması</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403953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676400" y="228420"/>
            <a:ext cx="10515600" cy="373922"/>
          </a:xfrm>
        </p:spPr>
        <p:txBody>
          <a:bodyPr>
            <a:noAutofit/>
          </a:bodyPr>
          <a:lstStyle/>
          <a:p>
            <a:pPr algn="just"/>
            <a:r>
              <a:rPr lang="tr-TR" sz="2400" b="1" dirty="0" err="1">
                <a:effectLst/>
                <a:latin typeface="Times New Roman" panose="02020603050405020304" pitchFamily="18" charset="0"/>
                <a:ea typeface="Calibri" panose="020F0502020204030204" pitchFamily="34" charset="0"/>
              </a:rPr>
              <a:t>Konvertörler</a:t>
            </a:r>
            <a:r>
              <a:rPr lang="tr-TR" sz="2400" b="1" dirty="0">
                <a:effectLst/>
                <a:latin typeface="Times New Roman" panose="02020603050405020304" pitchFamily="18" charset="0"/>
                <a:ea typeface="Calibri" panose="020F0502020204030204" pitchFamily="34" charset="0"/>
              </a:rPr>
              <a:t> </a:t>
            </a:r>
            <a:endParaRPr lang="tr-TR"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6" name="Metin kutusu 15">
            <a:extLst>
              <a:ext uri="{FF2B5EF4-FFF2-40B4-BE49-F238E27FC236}">
                <a16:creationId xmlns:a16="http://schemas.microsoft.com/office/drawing/2014/main" id="{8E38C9FC-DB95-4B5C-8D4A-F85C045CE97A}"/>
              </a:ext>
            </a:extLst>
          </p:cNvPr>
          <p:cNvSpPr txBox="1"/>
          <p:nvPr/>
        </p:nvSpPr>
        <p:spPr>
          <a:xfrm>
            <a:off x="3372729" y="5355325"/>
            <a:ext cx="6098344" cy="369332"/>
          </a:xfrm>
          <a:prstGeom prst="rect">
            <a:avLst/>
          </a:prstGeom>
          <a:noFill/>
        </p:spPr>
        <p:txBody>
          <a:bodyPr wrap="square">
            <a:spAutoFit/>
          </a:bodyPr>
          <a:lstStyle/>
          <a:p>
            <a:pPr algn="ctr"/>
            <a:r>
              <a:rPr lang="tr-TR" sz="1800">
                <a:effectLst/>
                <a:latin typeface="Times New Roman" panose="02020603050405020304" pitchFamily="18" charset="0"/>
                <a:ea typeface="Calibri" panose="020F0502020204030204" pitchFamily="34" charset="0"/>
              </a:rPr>
              <a:t>KSC Röle kartı sistem bağlantı şeması</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Resim 7" descr="metin, diyagram, plan, makbuz içeren bir resim&#10;&#10;Açıklama otomatik olarak oluşturuldu">
            <a:extLst>
              <a:ext uri="{FF2B5EF4-FFF2-40B4-BE49-F238E27FC236}">
                <a16:creationId xmlns:a16="http://schemas.microsoft.com/office/drawing/2014/main" id="{BECF671C-8C1A-4928-85CA-235634F4585E}"/>
              </a:ext>
            </a:extLst>
          </p:cNvPr>
          <p:cNvPicPr/>
          <p:nvPr/>
        </p:nvPicPr>
        <p:blipFill rotWithShape="1">
          <a:blip r:embed="rId5">
            <a:extLst>
              <a:ext uri="{28A0092B-C50C-407E-A947-70E740481C1C}">
                <a14:useLocalDpi xmlns:a14="http://schemas.microsoft.com/office/drawing/2010/main" val="0"/>
              </a:ext>
            </a:extLst>
          </a:blip>
          <a:srcRect l="1784" t="6770" b="2693"/>
          <a:stretch/>
        </p:blipFill>
        <p:spPr bwMode="auto">
          <a:xfrm>
            <a:off x="1493792" y="687070"/>
            <a:ext cx="8578676" cy="443524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519793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676400" y="228420"/>
            <a:ext cx="10515600" cy="373922"/>
          </a:xfrm>
        </p:spPr>
        <p:txBody>
          <a:bodyPr>
            <a:noAutofit/>
          </a:bodyPr>
          <a:lstStyle/>
          <a:p>
            <a:pPr algn="just"/>
            <a:r>
              <a:rPr lang="tr-TR" sz="2400" b="1" dirty="0" err="1">
                <a:effectLst/>
                <a:latin typeface="Times New Roman" panose="02020603050405020304" pitchFamily="18" charset="0"/>
                <a:ea typeface="Calibri" panose="020F0502020204030204" pitchFamily="34" charset="0"/>
              </a:rPr>
              <a:t>Konvertörler</a:t>
            </a:r>
            <a:r>
              <a:rPr lang="tr-TR" sz="2400" b="1" dirty="0">
                <a:effectLst/>
                <a:latin typeface="Times New Roman" panose="02020603050405020304" pitchFamily="18" charset="0"/>
                <a:ea typeface="Calibri" panose="020F0502020204030204" pitchFamily="34" charset="0"/>
              </a:rPr>
              <a:t> </a:t>
            </a:r>
            <a:endParaRPr lang="tr-TR"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9" name="Resim 8">
            <a:extLst>
              <a:ext uri="{FF2B5EF4-FFF2-40B4-BE49-F238E27FC236}">
                <a16:creationId xmlns:a16="http://schemas.microsoft.com/office/drawing/2014/main" id="{60E933C1-BC34-48F0-BF46-AA2220D484F8}"/>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3797651" y="-1871631"/>
            <a:ext cx="5052870" cy="10000813"/>
          </a:xfrm>
          <a:prstGeom prst="rect">
            <a:avLst/>
          </a:prstGeom>
          <a:noFill/>
        </p:spPr>
      </p:pic>
      <p:sp>
        <p:nvSpPr>
          <p:cNvPr id="10" name="Metin kutusu 9">
            <a:extLst>
              <a:ext uri="{FF2B5EF4-FFF2-40B4-BE49-F238E27FC236}">
                <a16:creationId xmlns:a16="http://schemas.microsoft.com/office/drawing/2014/main" id="{F3A58D95-E85E-4E9B-AA7C-D446F589DB34}"/>
              </a:ext>
            </a:extLst>
          </p:cNvPr>
          <p:cNvSpPr txBox="1"/>
          <p:nvPr/>
        </p:nvSpPr>
        <p:spPr>
          <a:xfrm>
            <a:off x="4769977" y="5470545"/>
            <a:ext cx="6098344" cy="369332"/>
          </a:xfrm>
          <a:prstGeom prst="rect">
            <a:avLst/>
          </a:prstGeom>
          <a:noFill/>
        </p:spPr>
        <p:txBody>
          <a:bodyPr wrap="square">
            <a:spAutoFit/>
          </a:bodyPr>
          <a:lstStyle/>
          <a:p>
            <a:r>
              <a:rPr lang="tr-TR" sz="1800" dirty="0">
                <a:effectLst/>
                <a:latin typeface="Times New Roman" panose="02020603050405020304" pitchFamily="18" charset="0"/>
                <a:ea typeface="Calibri" panose="020F0502020204030204" pitchFamily="34" charset="0"/>
              </a:rPr>
              <a:t>KRT-5 Start kartı sistem bağlantı şeması</a:t>
            </a:r>
            <a:endParaRPr lang="tr-TR" dirty="0"/>
          </a:p>
        </p:txBody>
      </p:sp>
    </p:spTree>
    <p:extLst>
      <p:ext uri="{BB962C8B-B14F-4D97-AF65-F5344CB8AC3E}">
        <p14:creationId xmlns:p14="http://schemas.microsoft.com/office/powerpoint/2010/main" val="36643990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676400" y="415379"/>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cs typeface="Times New Roman" panose="02020603050405020304" pitchFamily="18" charset="0"/>
              </a:rPr>
              <a:t>Aydınlatma</a:t>
            </a:r>
            <a:br>
              <a:rPr lang="tr-TR" sz="2400" dirty="0">
                <a:effectLst/>
                <a:latin typeface="Calibri" panose="020F0502020204030204" pitchFamily="34" charset="0"/>
                <a:ea typeface="Calibri" panose="020F0502020204030204" pitchFamily="34" charset="0"/>
                <a:cs typeface="Times New Roman" panose="02020603050405020304" pitchFamily="18" charset="0"/>
              </a:rPr>
            </a:br>
            <a:r>
              <a:rPr lang="tr-TR" sz="3200" b="1" dirty="0">
                <a:effectLst/>
                <a:latin typeface="Times New Roman" panose="02020603050405020304" pitchFamily="18" charset="0"/>
                <a:ea typeface="Calibri" panose="020F0502020204030204" pitchFamily="34" charset="0"/>
              </a:rPr>
              <a:t> </a:t>
            </a:r>
            <a:endParaRPr lang="tr-TR" sz="4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8" name="Resim 7">
            <a:extLst>
              <a:ext uri="{FF2B5EF4-FFF2-40B4-BE49-F238E27FC236}">
                <a16:creationId xmlns:a16="http://schemas.microsoft.com/office/drawing/2014/main" id="{A1FF15E6-E65C-46A3-91CF-D3BDC5335F82}"/>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323679" y="1322474"/>
            <a:ext cx="3304592" cy="3333931"/>
          </a:xfrm>
          <a:prstGeom prst="rect">
            <a:avLst/>
          </a:prstGeom>
          <a:noFill/>
          <a:ln>
            <a:noFill/>
          </a:ln>
        </p:spPr>
      </p:pic>
      <p:pic>
        <p:nvPicPr>
          <p:cNvPr id="13" name="Resim 12">
            <a:extLst>
              <a:ext uri="{FF2B5EF4-FFF2-40B4-BE49-F238E27FC236}">
                <a16:creationId xmlns:a16="http://schemas.microsoft.com/office/drawing/2014/main" id="{CA1C5AA5-BF82-4809-B1ED-BF92F4DC95F2}"/>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6096000" y="1204680"/>
            <a:ext cx="2298163" cy="3451726"/>
          </a:xfrm>
          <a:prstGeom prst="rect">
            <a:avLst/>
          </a:prstGeom>
          <a:noFill/>
        </p:spPr>
      </p:pic>
      <p:sp>
        <p:nvSpPr>
          <p:cNvPr id="14" name="Metin kutusu 13">
            <a:extLst>
              <a:ext uri="{FF2B5EF4-FFF2-40B4-BE49-F238E27FC236}">
                <a16:creationId xmlns:a16="http://schemas.microsoft.com/office/drawing/2014/main" id="{70ED0A6B-8014-41BD-BAEB-0A5C5A74C9BE}"/>
              </a:ext>
            </a:extLst>
          </p:cNvPr>
          <p:cNvSpPr txBox="1"/>
          <p:nvPr/>
        </p:nvSpPr>
        <p:spPr>
          <a:xfrm>
            <a:off x="1323679" y="4706872"/>
            <a:ext cx="6098344" cy="1200329"/>
          </a:xfrm>
          <a:prstGeom prst="rect">
            <a:avLst/>
          </a:prstGeom>
          <a:noFill/>
        </p:spPr>
        <p:txBody>
          <a:bodyPr wrap="square">
            <a:spAutoFit/>
          </a:bodyPr>
          <a:lstStyle/>
          <a:p>
            <a:r>
              <a:rPr lang="tr-TR" sz="1800" b="1" dirty="0">
                <a:effectLst/>
                <a:latin typeface="Times New Roman" panose="02020603050405020304" pitchFamily="18" charset="0"/>
                <a:ea typeface="Calibri" panose="020F0502020204030204" pitchFamily="34" charset="0"/>
              </a:rPr>
              <a:t>Aydınlatma anahtarı</a:t>
            </a:r>
          </a:p>
          <a:p>
            <a:r>
              <a:rPr lang="tr-TR" b="1" dirty="0">
                <a:latin typeface="Times New Roman" panose="02020603050405020304" pitchFamily="18" charset="0"/>
              </a:rPr>
              <a:t>	0-Kapalı</a:t>
            </a:r>
          </a:p>
          <a:p>
            <a:r>
              <a:rPr lang="tr-TR" b="1" dirty="0">
                <a:latin typeface="Times New Roman" panose="02020603050405020304" pitchFamily="18" charset="0"/>
              </a:rPr>
              <a:t>	1/2-Yarım</a:t>
            </a:r>
          </a:p>
          <a:p>
            <a:r>
              <a:rPr lang="tr-TR" b="1" dirty="0">
                <a:latin typeface="Times New Roman" panose="02020603050405020304" pitchFamily="18" charset="0"/>
              </a:rPr>
              <a:t>	1-Tam</a:t>
            </a:r>
            <a:endParaRPr lang="tr-TR" b="1" dirty="0"/>
          </a:p>
        </p:txBody>
      </p:sp>
    </p:spTree>
    <p:extLst>
      <p:ext uri="{BB962C8B-B14F-4D97-AF65-F5344CB8AC3E}">
        <p14:creationId xmlns:p14="http://schemas.microsoft.com/office/powerpoint/2010/main" val="31206835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676400" y="415379"/>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cs typeface="Times New Roman" panose="02020603050405020304" pitchFamily="18" charset="0"/>
              </a:rPr>
              <a:t>Aydınlatma</a:t>
            </a:r>
            <a:br>
              <a:rPr lang="tr-TR" sz="2400" dirty="0">
                <a:effectLst/>
                <a:latin typeface="Calibri" panose="020F0502020204030204" pitchFamily="34" charset="0"/>
                <a:ea typeface="Calibri" panose="020F0502020204030204" pitchFamily="34" charset="0"/>
                <a:cs typeface="Times New Roman" panose="02020603050405020304" pitchFamily="18" charset="0"/>
              </a:rPr>
            </a:br>
            <a:r>
              <a:rPr lang="tr-TR" sz="3200" b="1" dirty="0">
                <a:effectLst/>
                <a:latin typeface="Times New Roman" panose="02020603050405020304" pitchFamily="18" charset="0"/>
                <a:ea typeface="Calibri" panose="020F0502020204030204" pitchFamily="34" charset="0"/>
              </a:rPr>
              <a:t> </a:t>
            </a:r>
            <a:endParaRPr lang="tr-TR" sz="4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9" name="Resim 8">
            <a:extLst>
              <a:ext uri="{FF2B5EF4-FFF2-40B4-BE49-F238E27FC236}">
                <a16:creationId xmlns:a16="http://schemas.microsoft.com/office/drawing/2014/main" id="{78B643DB-7860-469B-A380-3503E9802F51}"/>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803179" y="1465309"/>
            <a:ext cx="4105252" cy="3416180"/>
          </a:xfrm>
          <a:prstGeom prst="rect">
            <a:avLst/>
          </a:prstGeom>
          <a:noFill/>
        </p:spPr>
      </p:pic>
      <p:pic>
        <p:nvPicPr>
          <p:cNvPr id="10" name="Resim 9">
            <a:extLst>
              <a:ext uri="{FF2B5EF4-FFF2-40B4-BE49-F238E27FC236}">
                <a16:creationId xmlns:a16="http://schemas.microsoft.com/office/drawing/2014/main" id="{E86F94BB-C3E1-4C15-8DBF-DEAB0A6002B4}"/>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6031865" y="1453243"/>
            <a:ext cx="3885858" cy="3428245"/>
          </a:xfrm>
          <a:prstGeom prst="rect">
            <a:avLst/>
          </a:prstGeom>
          <a:noFill/>
        </p:spPr>
      </p:pic>
      <p:sp>
        <p:nvSpPr>
          <p:cNvPr id="15" name="Metin kutusu 14">
            <a:extLst>
              <a:ext uri="{FF2B5EF4-FFF2-40B4-BE49-F238E27FC236}">
                <a16:creationId xmlns:a16="http://schemas.microsoft.com/office/drawing/2014/main" id="{1578B565-EFA5-4ADD-BE85-01B4165B1467}"/>
              </a:ext>
            </a:extLst>
          </p:cNvPr>
          <p:cNvSpPr txBox="1"/>
          <p:nvPr/>
        </p:nvSpPr>
        <p:spPr>
          <a:xfrm>
            <a:off x="3046828" y="5208025"/>
            <a:ext cx="6098344" cy="369332"/>
          </a:xfrm>
          <a:prstGeom prst="rect">
            <a:avLst/>
          </a:prstGeom>
          <a:noFill/>
        </p:spPr>
        <p:txBody>
          <a:bodyPr wrap="square">
            <a:spAutoFit/>
          </a:bodyPr>
          <a:lstStyle/>
          <a:p>
            <a:pPr algn="ctr"/>
            <a:r>
              <a:rPr lang="tr-TR" sz="1800" b="1" dirty="0">
                <a:effectLst/>
                <a:latin typeface="Times New Roman" panose="02020603050405020304" pitchFamily="18" charset="0"/>
                <a:ea typeface="Calibri" panose="020F0502020204030204" pitchFamily="34" charset="0"/>
                <a:cs typeface="Times New Roman" panose="02020603050405020304" pitchFamily="18" charset="0"/>
              </a:rPr>
              <a:t>Batarya şarj göstergesi</a:t>
            </a:r>
            <a:endParaRPr lang="tr-TR" sz="18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961533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676400" y="415379"/>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cs typeface="Times New Roman" panose="02020603050405020304" pitchFamily="18" charset="0"/>
              </a:rPr>
              <a:t>Aydınlatma</a:t>
            </a:r>
            <a:br>
              <a:rPr lang="tr-TR" sz="2400" dirty="0">
                <a:effectLst/>
                <a:latin typeface="Calibri" panose="020F0502020204030204" pitchFamily="34" charset="0"/>
                <a:ea typeface="Calibri" panose="020F0502020204030204" pitchFamily="34" charset="0"/>
                <a:cs typeface="Times New Roman" panose="02020603050405020304" pitchFamily="18" charset="0"/>
              </a:rPr>
            </a:br>
            <a:r>
              <a:rPr lang="tr-TR" sz="3200" b="1" dirty="0">
                <a:effectLst/>
                <a:latin typeface="Times New Roman" panose="02020603050405020304" pitchFamily="18" charset="0"/>
                <a:ea typeface="Calibri" panose="020F0502020204030204" pitchFamily="34" charset="0"/>
              </a:rPr>
              <a:t> </a:t>
            </a:r>
            <a:endParaRPr lang="tr-TR" sz="4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13" name="Resim 12">
            <a:extLst>
              <a:ext uri="{FF2B5EF4-FFF2-40B4-BE49-F238E27FC236}">
                <a16:creationId xmlns:a16="http://schemas.microsoft.com/office/drawing/2014/main" id="{EBEB17F4-C349-46B7-9453-6CA76BA66C6F}"/>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676400" y="1152717"/>
            <a:ext cx="4006948" cy="3574028"/>
          </a:xfrm>
          <a:prstGeom prst="rect">
            <a:avLst/>
          </a:prstGeom>
          <a:noFill/>
          <a:ln>
            <a:noFill/>
          </a:ln>
        </p:spPr>
      </p:pic>
      <p:pic>
        <p:nvPicPr>
          <p:cNvPr id="14" name="Resim 13">
            <a:extLst>
              <a:ext uri="{FF2B5EF4-FFF2-40B4-BE49-F238E27FC236}">
                <a16:creationId xmlns:a16="http://schemas.microsoft.com/office/drawing/2014/main" id="{1F61B34A-F4A1-4F50-9DB3-4AA369455D8F}"/>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6022022" y="1152717"/>
            <a:ext cx="4359935" cy="3574028"/>
          </a:xfrm>
          <a:prstGeom prst="rect">
            <a:avLst/>
          </a:prstGeom>
          <a:noFill/>
          <a:ln>
            <a:noFill/>
          </a:ln>
        </p:spPr>
      </p:pic>
      <p:sp>
        <p:nvSpPr>
          <p:cNvPr id="16" name="Metin kutusu 15">
            <a:extLst>
              <a:ext uri="{FF2B5EF4-FFF2-40B4-BE49-F238E27FC236}">
                <a16:creationId xmlns:a16="http://schemas.microsoft.com/office/drawing/2014/main" id="{4383233B-3615-4FD2-A5A6-F31CA37754E1}"/>
              </a:ext>
            </a:extLst>
          </p:cNvPr>
          <p:cNvSpPr txBox="1"/>
          <p:nvPr/>
        </p:nvSpPr>
        <p:spPr>
          <a:xfrm>
            <a:off x="1994095" y="4972874"/>
            <a:ext cx="2662311" cy="369332"/>
          </a:xfrm>
          <a:prstGeom prst="rect">
            <a:avLst/>
          </a:prstGeom>
          <a:noFill/>
        </p:spPr>
        <p:txBody>
          <a:bodyPr wrap="square">
            <a:spAutoFit/>
          </a:bodyPr>
          <a:lstStyle/>
          <a:p>
            <a:r>
              <a:rPr lang="tr-TR" sz="1800" b="1" dirty="0">
                <a:effectLst/>
                <a:latin typeface="Times New Roman" panose="02020603050405020304" pitchFamily="18" charset="0"/>
                <a:ea typeface="Calibri" panose="020F0502020204030204" pitchFamily="34" charset="0"/>
              </a:rPr>
              <a:t>DC yük akım göstergesi</a:t>
            </a:r>
            <a:endParaRPr lang="tr-TR" b="1" dirty="0"/>
          </a:p>
        </p:txBody>
      </p:sp>
      <p:sp>
        <p:nvSpPr>
          <p:cNvPr id="17" name="Metin kutusu 16">
            <a:extLst>
              <a:ext uri="{FF2B5EF4-FFF2-40B4-BE49-F238E27FC236}">
                <a16:creationId xmlns:a16="http://schemas.microsoft.com/office/drawing/2014/main" id="{B397564C-39B2-4918-B609-81191C1B8B94}"/>
              </a:ext>
            </a:extLst>
          </p:cNvPr>
          <p:cNvSpPr txBox="1"/>
          <p:nvPr/>
        </p:nvSpPr>
        <p:spPr>
          <a:xfrm>
            <a:off x="5152817" y="5062683"/>
            <a:ext cx="6098344" cy="369332"/>
          </a:xfrm>
          <a:prstGeom prst="rect">
            <a:avLst/>
          </a:prstGeom>
          <a:noFill/>
        </p:spPr>
        <p:txBody>
          <a:bodyPr wrap="square">
            <a:spAutoFit/>
          </a:bodyPr>
          <a:lstStyle/>
          <a:p>
            <a:pPr algn="ctr"/>
            <a:r>
              <a:rPr lang="tr-TR" sz="1800" b="1" dirty="0">
                <a:effectLst/>
                <a:latin typeface="Times New Roman" panose="02020603050405020304" pitchFamily="18" charset="0"/>
                <a:ea typeface="Calibri" panose="020F0502020204030204" pitchFamily="34" charset="0"/>
                <a:cs typeface="Times New Roman" panose="02020603050405020304" pitchFamily="18" charset="0"/>
              </a:rPr>
              <a:t>Batarya gerilimi</a:t>
            </a:r>
            <a:endParaRPr lang="tr-TR" sz="18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073870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676400" y="415381"/>
            <a:ext cx="10515600" cy="373922"/>
          </a:xfrm>
        </p:spPr>
        <p:txBody>
          <a:bodyPr>
            <a:noAutofit/>
          </a:bodyPr>
          <a:lstStyle/>
          <a:p>
            <a:pPr algn="just"/>
            <a:r>
              <a:rPr lang="tr-TR" sz="2400" b="1" dirty="0">
                <a:effectLst/>
                <a:latin typeface="Times New Roman" panose="02020603050405020304" pitchFamily="18" charset="0"/>
                <a:ea typeface="Calibri" panose="020F0502020204030204" pitchFamily="34" charset="0"/>
                <a:cs typeface="Times New Roman" panose="02020603050405020304" pitchFamily="18" charset="0"/>
              </a:rPr>
              <a:t>Yüksek Gerilim Sandığı ve Ana/Ara Kolon Hattı</a:t>
            </a: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8" name="Resim 7">
            <a:extLst>
              <a:ext uri="{FF2B5EF4-FFF2-40B4-BE49-F238E27FC236}">
                <a16:creationId xmlns:a16="http://schemas.microsoft.com/office/drawing/2014/main" id="{AAC234BF-410C-42D3-84D7-99590E01F477}"/>
              </a:ext>
            </a:extLst>
          </p:cNvPr>
          <p:cNvPicPr/>
          <p:nvPr/>
        </p:nvPicPr>
        <p:blipFill rotWithShape="1">
          <a:blip r:embed="rId5">
            <a:extLst>
              <a:ext uri="{28A0092B-C50C-407E-A947-70E740481C1C}">
                <a14:useLocalDpi xmlns:a14="http://schemas.microsoft.com/office/drawing/2010/main" val="0"/>
              </a:ext>
            </a:extLst>
          </a:blip>
          <a:srcRect l="6935" r="3611"/>
          <a:stretch/>
        </p:blipFill>
        <p:spPr bwMode="auto">
          <a:xfrm>
            <a:off x="1474469" y="1204683"/>
            <a:ext cx="9393851" cy="3592399"/>
          </a:xfrm>
          <a:prstGeom prst="rect">
            <a:avLst/>
          </a:prstGeom>
          <a:noFill/>
          <a:ln>
            <a:noFill/>
          </a:ln>
          <a:extLst>
            <a:ext uri="{53640926-AAD7-44D8-BBD7-CCE9431645EC}">
              <a14:shadowObscured xmlns:a14="http://schemas.microsoft.com/office/drawing/2010/main"/>
            </a:ext>
          </a:extLst>
        </p:spPr>
      </p:pic>
      <p:sp>
        <p:nvSpPr>
          <p:cNvPr id="9" name="Metin kutusu 8">
            <a:extLst>
              <a:ext uri="{FF2B5EF4-FFF2-40B4-BE49-F238E27FC236}">
                <a16:creationId xmlns:a16="http://schemas.microsoft.com/office/drawing/2014/main" id="{2A322F3D-0AD7-4799-9474-8D3D983223E0}"/>
              </a:ext>
            </a:extLst>
          </p:cNvPr>
          <p:cNvSpPr txBox="1"/>
          <p:nvPr/>
        </p:nvSpPr>
        <p:spPr>
          <a:xfrm>
            <a:off x="3288323" y="4843130"/>
            <a:ext cx="6098344" cy="369332"/>
          </a:xfrm>
          <a:prstGeom prst="rect">
            <a:avLst/>
          </a:prstGeom>
          <a:noFill/>
        </p:spPr>
        <p:txBody>
          <a:bodyPr wrap="square">
            <a:spAutoFit/>
          </a:bodyPr>
          <a:lstStyle/>
          <a:p>
            <a:pPr algn="ctr"/>
            <a:r>
              <a:rPr lang="tr-TR" sz="1800" b="1" dirty="0">
                <a:effectLst/>
                <a:latin typeface="Times New Roman" panose="02020603050405020304" pitchFamily="18" charset="0"/>
                <a:ea typeface="Calibri" panose="020F0502020204030204" pitchFamily="34" charset="0"/>
                <a:cs typeface="Times New Roman" panose="02020603050405020304" pitchFamily="18" charset="0"/>
              </a:rPr>
              <a:t>Ana kolon hattından ayrılan 70 mm kesitli ara kolon hattı</a:t>
            </a:r>
            <a:endParaRPr lang="tr-TR" sz="18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056107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676400" y="415379"/>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cs typeface="Times New Roman" panose="02020603050405020304" pitchFamily="18" charset="0"/>
              </a:rPr>
              <a:t>Aydınlatma</a:t>
            </a:r>
            <a:br>
              <a:rPr lang="tr-TR" sz="2400" dirty="0">
                <a:effectLst/>
                <a:latin typeface="Calibri" panose="020F0502020204030204" pitchFamily="34" charset="0"/>
                <a:ea typeface="Calibri" panose="020F0502020204030204" pitchFamily="34" charset="0"/>
                <a:cs typeface="Times New Roman" panose="02020603050405020304" pitchFamily="18" charset="0"/>
              </a:rPr>
            </a:br>
            <a:r>
              <a:rPr lang="tr-TR" sz="3200" b="1" dirty="0">
                <a:effectLst/>
                <a:latin typeface="Times New Roman" panose="02020603050405020304" pitchFamily="18" charset="0"/>
                <a:ea typeface="Calibri" panose="020F0502020204030204" pitchFamily="34" charset="0"/>
              </a:rPr>
              <a:t> </a:t>
            </a:r>
            <a:endParaRPr lang="tr-TR" sz="4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10" name="Resim 9">
            <a:extLst>
              <a:ext uri="{FF2B5EF4-FFF2-40B4-BE49-F238E27FC236}">
                <a16:creationId xmlns:a16="http://schemas.microsoft.com/office/drawing/2014/main" id="{F0FB91F6-9A99-4226-B8AF-3E0C8A6628B9}"/>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323679" y="1285152"/>
            <a:ext cx="2784087" cy="3072260"/>
          </a:xfrm>
          <a:prstGeom prst="rect">
            <a:avLst/>
          </a:prstGeom>
          <a:noFill/>
          <a:ln>
            <a:noFill/>
          </a:ln>
        </p:spPr>
      </p:pic>
      <p:pic>
        <p:nvPicPr>
          <p:cNvPr id="15" name="Resim 14">
            <a:extLst>
              <a:ext uri="{FF2B5EF4-FFF2-40B4-BE49-F238E27FC236}">
                <a16:creationId xmlns:a16="http://schemas.microsoft.com/office/drawing/2014/main" id="{6F78B6FB-45A3-4B1A-95A7-02AC3EA87E1D}"/>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4588582" y="1266655"/>
            <a:ext cx="1983545" cy="3072260"/>
          </a:xfrm>
          <a:prstGeom prst="rect">
            <a:avLst/>
          </a:prstGeom>
          <a:noFill/>
          <a:ln>
            <a:noFill/>
          </a:ln>
        </p:spPr>
      </p:pic>
      <p:pic>
        <p:nvPicPr>
          <p:cNvPr id="18" name="Resim 17">
            <a:extLst>
              <a:ext uri="{FF2B5EF4-FFF2-40B4-BE49-F238E27FC236}">
                <a16:creationId xmlns:a16="http://schemas.microsoft.com/office/drawing/2014/main" id="{F084F523-026B-4D8B-9C2C-FAA278133DE2}"/>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7052944" y="1266655"/>
            <a:ext cx="3371215" cy="3072260"/>
          </a:xfrm>
          <a:prstGeom prst="rect">
            <a:avLst/>
          </a:prstGeom>
          <a:noFill/>
        </p:spPr>
      </p:pic>
      <p:sp>
        <p:nvSpPr>
          <p:cNvPr id="19" name="Metin kutusu 18">
            <a:extLst>
              <a:ext uri="{FF2B5EF4-FFF2-40B4-BE49-F238E27FC236}">
                <a16:creationId xmlns:a16="http://schemas.microsoft.com/office/drawing/2014/main" id="{2444AEE6-ECCF-410B-BC63-CA1B3159C458}"/>
              </a:ext>
            </a:extLst>
          </p:cNvPr>
          <p:cNvSpPr txBox="1"/>
          <p:nvPr/>
        </p:nvSpPr>
        <p:spPr>
          <a:xfrm>
            <a:off x="1323679" y="4668597"/>
            <a:ext cx="2957732" cy="369332"/>
          </a:xfrm>
          <a:prstGeom prst="rect">
            <a:avLst/>
          </a:prstGeom>
          <a:noFill/>
        </p:spPr>
        <p:txBody>
          <a:bodyPr wrap="square">
            <a:spAutoFit/>
          </a:bodyPr>
          <a:lstStyle/>
          <a:p>
            <a:pPr algn="ctr"/>
            <a:r>
              <a:rPr lang="tr-TR" sz="1800" b="1">
                <a:effectLst/>
                <a:latin typeface="Times New Roman" panose="02020603050405020304" pitchFamily="18" charset="0"/>
                <a:ea typeface="Calibri" panose="020F0502020204030204" pitchFamily="34" charset="0"/>
                <a:cs typeface="Times New Roman" panose="02020603050405020304" pitchFamily="18" charset="0"/>
              </a:rPr>
              <a:t>DC sistem açma kapama</a:t>
            </a:r>
            <a:endParaRPr lang="tr-TR" sz="18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Metin kutusu 19">
            <a:extLst>
              <a:ext uri="{FF2B5EF4-FFF2-40B4-BE49-F238E27FC236}">
                <a16:creationId xmlns:a16="http://schemas.microsoft.com/office/drawing/2014/main" id="{E284AA36-3EC9-4807-8056-9C091A1A746E}"/>
              </a:ext>
            </a:extLst>
          </p:cNvPr>
          <p:cNvSpPr txBox="1"/>
          <p:nvPr/>
        </p:nvSpPr>
        <p:spPr>
          <a:xfrm>
            <a:off x="5103055" y="4530097"/>
            <a:ext cx="1677573" cy="646331"/>
          </a:xfrm>
          <a:prstGeom prst="rect">
            <a:avLst/>
          </a:prstGeom>
          <a:noFill/>
        </p:spPr>
        <p:txBody>
          <a:bodyPr wrap="square">
            <a:spAutoFit/>
          </a:bodyPr>
          <a:lstStyle/>
          <a:p>
            <a:r>
              <a:rPr lang="tr-TR" sz="1800" b="1" dirty="0">
                <a:effectLst/>
                <a:latin typeface="Times New Roman" panose="02020603050405020304" pitchFamily="18" charset="0"/>
                <a:ea typeface="Calibri" panose="020F0502020204030204" pitchFamily="34" charset="0"/>
              </a:rPr>
              <a:t>Sinyal lambaları</a:t>
            </a:r>
            <a:endParaRPr lang="tr-TR" b="1" dirty="0"/>
          </a:p>
        </p:txBody>
      </p:sp>
      <p:sp>
        <p:nvSpPr>
          <p:cNvPr id="21" name="Metin kutusu 20">
            <a:extLst>
              <a:ext uri="{FF2B5EF4-FFF2-40B4-BE49-F238E27FC236}">
                <a16:creationId xmlns:a16="http://schemas.microsoft.com/office/drawing/2014/main" id="{ACE7A4BD-3377-46A0-8B61-3B8B6F0305BB}"/>
              </a:ext>
            </a:extLst>
          </p:cNvPr>
          <p:cNvSpPr txBox="1"/>
          <p:nvPr/>
        </p:nvSpPr>
        <p:spPr>
          <a:xfrm>
            <a:off x="7829426" y="4528302"/>
            <a:ext cx="1818250" cy="646331"/>
          </a:xfrm>
          <a:prstGeom prst="rect">
            <a:avLst/>
          </a:prstGeom>
          <a:noFill/>
        </p:spPr>
        <p:txBody>
          <a:bodyPr wrap="square">
            <a:spAutoFit/>
          </a:bodyPr>
          <a:lstStyle/>
          <a:p>
            <a:r>
              <a:rPr lang="tr-TR" sz="1800" b="1" dirty="0">
                <a:effectLst/>
                <a:latin typeface="Times New Roman" panose="02020603050405020304" pitchFamily="18" charset="0"/>
                <a:ea typeface="Calibri" panose="020F0502020204030204" pitchFamily="34" charset="0"/>
              </a:rPr>
              <a:t>Okuma lambaları</a:t>
            </a:r>
            <a:endParaRPr lang="tr-TR" b="1" dirty="0"/>
          </a:p>
        </p:txBody>
      </p:sp>
    </p:spTree>
    <p:extLst>
      <p:ext uri="{BB962C8B-B14F-4D97-AF65-F5344CB8AC3E}">
        <p14:creationId xmlns:p14="http://schemas.microsoft.com/office/powerpoint/2010/main" val="17077386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676400" y="415379"/>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cs typeface="Times New Roman" panose="02020603050405020304" pitchFamily="18" charset="0"/>
              </a:rPr>
              <a:t>Aydınlatma</a:t>
            </a:r>
            <a:br>
              <a:rPr lang="tr-TR" sz="2400" dirty="0">
                <a:effectLst/>
                <a:latin typeface="Calibri" panose="020F0502020204030204" pitchFamily="34" charset="0"/>
                <a:ea typeface="Calibri" panose="020F0502020204030204" pitchFamily="34" charset="0"/>
                <a:cs typeface="Times New Roman" panose="02020603050405020304" pitchFamily="18" charset="0"/>
              </a:rPr>
            </a:br>
            <a:r>
              <a:rPr lang="tr-TR" sz="3200" b="1" dirty="0">
                <a:effectLst/>
                <a:latin typeface="Times New Roman" panose="02020603050405020304" pitchFamily="18" charset="0"/>
                <a:ea typeface="Calibri" panose="020F0502020204030204" pitchFamily="34" charset="0"/>
              </a:rPr>
              <a:t> </a:t>
            </a:r>
            <a:endParaRPr lang="tr-TR" sz="4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13" name="Resim 12">
            <a:extLst>
              <a:ext uri="{FF2B5EF4-FFF2-40B4-BE49-F238E27FC236}">
                <a16:creationId xmlns:a16="http://schemas.microsoft.com/office/drawing/2014/main" id="{6DE0F07D-EC8D-49A3-BE32-08D474EFE232}"/>
              </a:ext>
            </a:extLst>
          </p:cNvPr>
          <p:cNvPicPr/>
          <p:nvPr/>
        </p:nvPicPr>
        <p:blipFill rotWithShape="1">
          <a:blip r:embed="rId5">
            <a:extLst>
              <a:ext uri="{28A0092B-C50C-407E-A947-70E740481C1C}">
                <a14:useLocalDpi xmlns:a14="http://schemas.microsoft.com/office/drawing/2010/main" val="0"/>
              </a:ext>
            </a:extLst>
          </a:blip>
          <a:srcRect t="13514"/>
          <a:stretch/>
        </p:blipFill>
        <p:spPr bwMode="auto">
          <a:xfrm>
            <a:off x="233460" y="1502867"/>
            <a:ext cx="5337346" cy="2245989"/>
          </a:xfrm>
          <a:prstGeom prst="rect">
            <a:avLst/>
          </a:prstGeom>
          <a:noFill/>
          <a:ln>
            <a:noFill/>
          </a:ln>
          <a:extLst>
            <a:ext uri="{53640926-AAD7-44D8-BBD7-CCE9431645EC}">
              <a14:shadowObscured xmlns:a14="http://schemas.microsoft.com/office/drawing/2010/main"/>
            </a:ext>
          </a:extLst>
        </p:spPr>
      </p:pic>
      <p:pic>
        <p:nvPicPr>
          <p:cNvPr id="14" name="Resim 13">
            <a:extLst>
              <a:ext uri="{FF2B5EF4-FFF2-40B4-BE49-F238E27FC236}">
                <a16:creationId xmlns:a16="http://schemas.microsoft.com/office/drawing/2014/main" id="{CA3A7487-DDD0-4297-9168-1B9D1B5DB17C}"/>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13380" y="1455378"/>
            <a:ext cx="2991802" cy="3072924"/>
          </a:xfrm>
          <a:prstGeom prst="rect">
            <a:avLst/>
          </a:prstGeom>
          <a:noFill/>
          <a:ln>
            <a:noFill/>
          </a:ln>
        </p:spPr>
      </p:pic>
      <p:sp>
        <p:nvSpPr>
          <p:cNvPr id="16" name="Metin kutusu 15">
            <a:extLst>
              <a:ext uri="{FF2B5EF4-FFF2-40B4-BE49-F238E27FC236}">
                <a16:creationId xmlns:a16="http://schemas.microsoft.com/office/drawing/2014/main" id="{93A1A482-0663-4A84-B516-53B88294BEBD}"/>
              </a:ext>
            </a:extLst>
          </p:cNvPr>
          <p:cNvSpPr txBox="1"/>
          <p:nvPr/>
        </p:nvSpPr>
        <p:spPr>
          <a:xfrm>
            <a:off x="-147039" y="4005493"/>
            <a:ext cx="6098344" cy="369332"/>
          </a:xfrm>
          <a:prstGeom prst="rect">
            <a:avLst/>
          </a:prstGeom>
          <a:noFill/>
        </p:spPr>
        <p:txBody>
          <a:bodyPr wrap="square">
            <a:spAutoFit/>
          </a:bodyPr>
          <a:lstStyle/>
          <a:p>
            <a:pPr algn="ctr"/>
            <a:r>
              <a:rPr lang="tr-TR" sz="1800" b="1" dirty="0">
                <a:effectLst/>
                <a:latin typeface="Times New Roman" panose="02020603050405020304" pitchFamily="18" charset="0"/>
                <a:ea typeface="Calibri" panose="020F0502020204030204" pitchFamily="34" charset="0"/>
                <a:cs typeface="Times New Roman" panose="02020603050405020304" pitchFamily="18" charset="0"/>
              </a:rPr>
              <a:t>Enformasyon lambaları</a:t>
            </a:r>
            <a:endParaRPr lang="tr-TR" sz="18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Metin kutusu 16">
            <a:extLst>
              <a:ext uri="{FF2B5EF4-FFF2-40B4-BE49-F238E27FC236}">
                <a16:creationId xmlns:a16="http://schemas.microsoft.com/office/drawing/2014/main" id="{9BFFB42B-CDF1-4F37-A1F2-528374737EE8}"/>
              </a:ext>
            </a:extLst>
          </p:cNvPr>
          <p:cNvSpPr txBox="1"/>
          <p:nvPr/>
        </p:nvSpPr>
        <p:spPr>
          <a:xfrm>
            <a:off x="7642274" y="4796915"/>
            <a:ext cx="1628335" cy="369332"/>
          </a:xfrm>
          <a:prstGeom prst="rect">
            <a:avLst/>
          </a:prstGeom>
          <a:noFill/>
        </p:spPr>
        <p:txBody>
          <a:bodyPr wrap="square">
            <a:spAutoFit/>
          </a:bodyPr>
          <a:lstStyle/>
          <a:p>
            <a:r>
              <a:rPr lang="tr-TR" sz="1800" b="1" dirty="0">
                <a:effectLst/>
                <a:latin typeface="Times New Roman" panose="02020603050405020304" pitchFamily="18" charset="0"/>
                <a:ea typeface="Calibri" panose="020F0502020204030204" pitchFamily="34" charset="0"/>
              </a:rPr>
              <a:t>Spot lamba</a:t>
            </a:r>
            <a:endParaRPr lang="tr-TR" b="1" dirty="0"/>
          </a:p>
        </p:txBody>
      </p:sp>
    </p:spTree>
    <p:extLst>
      <p:ext uri="{BB962C8B-B14F-4D97-AF65-F5344CB8AC3E}">
        <p14:creationId xmlns:p14="http://schemas.microsoft.com/office/powerpoint/2010/main" val="5938031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676400" y="415379"/>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cs typeface="Times New Roman" panose="02020603050405020304" pitchFamily="18" charset="0"/>
              </a:rPr>
              <a:t>Aydınlatma</a:t>
            </a:r>
            <a:br>
              <a:rPr lang="tr-TR" sz="2400" dirty="0">
                <a:effectLst/>
                <a:latin typeface="Calibri" panose="020F0502020204030204" pitchFamily="34" charset="0"/>
                <a:ea typeface="Calibri" panose="020F0502020204030204" pitchFamily="34" charset="0"/>
                <a:cs typeface="Times New Roman" panose="02020603050405020304" pitchFamily="18" charset="0"/>
              </a:rPr>
            </a:br>
            <a:r>
              <a:rPr lang="tr-TR" sz="3200" b="1" dirty="0">
                <a:effectLst/>
                <a:latin typeface="Times New Roman" panose="02020603050405020304" pitchFamily="18" charset="0"/>
                <a:ea typeface="Calibri" panose="020F0502020204030204" pitchFamily="34" charset="0"/>
              </a:rPr>
              <a:t> </a:t>
            </a:r>
            <a:endParaRPr lang="tr-TR" sz="4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10" name="Resim 9">
            <a:extLst>
              <a:ext uri="{FF2B5EF4-FFF2-40B4-BE49-F238E27FC236}">
                <a16:creationId xmlns:a16="http://schemas.microsoft.com/office/drawing/2014/main" id="{0EA35ACD-86F9-456D-A287-5C10138E02F7}"/>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439740" y="1204680"/>
            <a:ext cx="2583620" cy="3015628"/>
          </a:xfrm>
          <a:prstGeom prst="rect">
            <a:avLst/>
          </a:prstGeom>
          <a:noFill/>
          <a:ln>
            <a:noFill/>
          </a:ln>
        </p:spPr>
      </p:pic>
      <p:pic>
        <p:nvPicPr>
          <p:cNvPr id="15" name="Resim 14">
            <a:extLst>
              <a:ext uri="{FF2B5EF4-FFF2-40B4-BE49-F238E27FC236}">
                <a16:creationId xmlns:a16="http://schemas.microsoft.com/office/drawing/2014/main" id="{694B20D9-CDE6-43F1-95E4-FA7CC6036E2F}"/>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4674747" y="1204680"/>
            <a:ext cx="3612887" cy="3015628"/>
          </a:xfrm>
          <a:prstGeom prst="rect">
            <a:avLst/>
          </a:prstGeom>
          <a:noFill/>
          <a:ln>
            <a:noFill/>
          </a:ln>
        </p:spPr>
      </p:pic>
      <p:sp>
        <p:nvSpPr>
          <p:cNvPr id="18" name="Metin kutusu 17">
            <a:extLst>
              <a:ext uri="{FF2B5EF4-FFF2-40B4-BE49-F238E27FC236}">
                <a16:creationId xmlns:a16="http://schemas.microsoft.com/office/drawing/2014/main" id="{1CDFD5F6-2ACB-44B6-823A-0E2F48415056}"/>
              </a:ext>
            </a:extLst>
          </p:cNvPr>
          <p:cNvSpPr txBox="1"/>
          <p:nvPr/>
        </p:nvSpPr>
        <p:spPr>
          <a:xfrm>
            <a:off x="1439740" y="4451021"/>
            <a:ext cx="2583620" cy="646331"/>
          </a:xfrm>
          <a:prstGeom prst="rect">
            <a:avLst/>
          </a:prstGeom>
          <a:noFill/>
        </p:spPr>
        <p:txBody>
          <a:bodyPr wrap="square">
            <a:spAutoFit/>
          </a:bodyPr>
          <a:lstStyle/>
          <a:p>
            <a:r>
              <a:rPr lang="tr-TR" sz="1800" b="1" dirty="0">
                <a:effectLst/>
                <a:latin typeface="Times New Roman" panose="02020603050405020304" pitchFamily="18" charset="0"/>
                <a:ea typeface="Calibri" panose="020F0502020204030204" pitchFamily="34" charset="0"/>
              </a:rPr>
              <a:t>Yemekli yönü </a:t>
            </a:r>
            <a:r>
              <a:rPr lang="tr-TR" sz="1800" b="1" dirty="0" err="1">
                <a:effectLst/>
                <a:latin typeface="Times New Roman" panose="02020603050405020304" pitchFamily="18" charset="0"/>
                <a:ea typeface="Calibri" panose="020F0502020204030204" pitchFamily="34" charset="0"/>
              </a:rPr>
              <a:t>pako</a:t>
            </a:r>
            <a:r>
              <a:rPr lang="tr-TR" sz="1800" b="1" dirty="0">
                <a:effectLst/>
                <a:latin typeface="Times New Roman" panose="02020603050405020304" pitchFamily="18" charset="0"/>
                <a:ea typeface="Calibri" panose="020F0502020204030204" pitchFamily="34" charset="0"/>
              </a:rPr>
              <a:t> şalter</a:t>
            </a:r>
            <a:endParaRPr lang="tr-TR" b="1" dirty="0"/>
          </a:p>
        </p:txBody>
      </p:sp>
      <p:sp>
        <p:nvSpPr>
          <p:cNvPr id="19" name="Metin kutusu 18">
            <a:extLst>
              <a:ext uri="{FF2B5EF4-FFF2-40B4-BE49-F238E27FC236}">
                <a16:creationId xmlns:a16="http://schemas.microsoft.com/office/drawing/2014/main" id="{840A2F0D-4FF7-4A41-AE02-BD36076A25E4}"/>
              </a:ext>
            </a:extLst>
          </p:cNvPr>
          <p:cNvSpPr txBox="1"/>
          <p:nvPr/>
        </p:nvSpPr>
        <p:spPr>
          <a:xfrm>
            <a:off x="4890867" y="4451021"/>
            <a:ext cx="2043333" cy="646331"/>
          </a:xfrm>
          <a:prstGeom prst="rect">
            <a:avLst/>
          </a:prstGeom>
          <a:noFill/>
        </p:spPr>
        <p:txBody>
          <a:bodyPr wrap="square">
            <a:spAutoFit/>
          </a:bodyPr>
          <a:lstStyle/>
          <a:p>
            <a:r>
              <a:rPr lang="tr-TR" sz="1800" b="1" dirty="0">
                <a:effectLst/>
                <a:latin typeface="Times New Roman" panose="02020603050405020304" pitchFamily="18" charset="0"/>
                <a:ea typeface="Calibri" panose="020F0502020204030204" pitchFamily="34" charset="0"/>
              </a:rPr>
              <a:t>Katar aydınlatması</a:t>
            </a:r>
            <a:endParaRPr lang="tr-TR" b="1" dirty="0"/>
          </a:p>
        </p:txBody>
      </p:sp>
    </p:spTree>
    <p:extLst>
      <p:ext uri="{BB962C8B-B14F-4D97-AF65-F5344CB8AC3E}">
        <p14:creationId xmlns:p14="http://schemas.microsoft.com/office/powerpoint/2010/main" val="18211826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676400" y="415379"/>
            <a:ext cx="10515600" cy="373922"/>
          </a:xfrm>
        </p:spPr>
        <p:txBody>
          <a:bodyPr>
            <a:noAutofit/>
          </a:bodyPr>
          <a:lstStyle/>
          <a:p>
            <a:r>
              <a:rPr lang="tr-TR" sz="2400" b="1" dirty="0">
                <a:effectLst/>
                <a:latin typeface="Times New Roman" panose="02020603050405020304" pitchFamily="18" charset="0"/>
                <a:ea typeface="Calibri" panose="020F0502020204030204" pitchFamily="34" charset="0"/>
                <a:cs typeface="Times New Roman" panose="02020603050405020304" pitchFamily="18" charset="0"/>
              </a:rPr>
              <a:t>Aydınlatma</a:t>
            </a:r>
            <a:br>
              <a:rPr lang="tr-TR" sz="2400" dirty="0">
                <a:effectLst/>
                <a:latin typeface="Calibri" panose="020F0502020204030204" pitchFamily="34" charset="0"/>
                <a:ea typeface="Calibri" panose="020F0502020204030204" pitchFamily="34" charset="0"/>
                <a:cs typeface="Times New Roman" panose="02020603050405020304" pitchFamily="18" charset="0"/>
              </a:rPr>
            </a:br>
            <a:r>
              <a:rPr lang="tr-TR" sz="3200" b="1" dirty="0">
                <a:effectLst/>
                <a:latin typeface="Times New Roman" panose="02020603050405020304" pitchFamily="18" charset="0"/>
                <a:ea typeface="Calibri" panose="020F0502020204030204" pitchFamily="34" charset="0"/>
              </a:rPr>
              <a:t> </a:t>
            </a:r>
            <a:endParaRPr lang="tr-TR" sz="4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13" name="Resim 12">
            <a:extLst>
              <a:ext uri="{FF2B5EF4-FFF2-40B4-BE49-F238E27FC236}">
                <a16:creationId xmlns:a16="http://schemas.microsoft.com/office/drawing/2014/main" id="{6F8D1FC8-A697-4EE8-938B-1D2B6A9D6845}"/>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323679" y="1204681"/>
            <a:ext cx="3825096" cy="3381388"/>
          </a:xfrm>
          <a:prstGeom prst="rect">
            <a:avLst/>
          </a:prstGeom>
          <a:noFill/>
          <a:ln>
            <a:noFill/>
          </a:ln>
        </p:spPr>
      </p:pic>
      <p:pic>
        <p:nvPicPr>
          <p:cNvPr id="14" name="Resim 13">
            <a:extLst>
              <a:ext uri="{FF2B5EF4-FFF2-40B4-BE49-F238E27FC236}">
                <a16:creationId xmlns:a16="http://schemas.microsoft.com/office/drawing/2014/main" id="{F6C07485-0295-47B7-A385-8AB442A5E58F}"/>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91313" y="1204680"/>
            <a:ext cx="6024021" cy="3381388"/>
          </a:xfrm>
          <a:prstGeom prst="rect">
            <a:avLst/>
          </a:prstGeom>
          <a:noFill/>
          <a:ln>
            <a:noFill/>
          </a:ln>
        </p:spPr>
      </p:pic>
      <p:sp>
        <p:nvSpPr>
          <p:cNvPr id="16" name="Metin kutusu 15">
            <a:extLst>
              <a:ext uri="{FF2B5EF4-FFF2-40B4-BE49-F238E27FC236}">
                <a16:creationId xmlns:a16="http://schemas.microsoft.com/office/drawing/2014/main" id="{5AC4FF50-74AA-4B61-9FC4-8467CDDB2FFC}"/>
              </a:ext>
            </a:extLst>
          </p:cNvPr>
          <p:cNvSpPr txBox="1"/>
          <p:nvPr/>
        </p:nvSpPr>
        <p:spPr>
          <a:xfrm>
            <a:off x="1851217" y="4902536"/>
            <a:ext cx="2770019" cy="369332"/>
          </a:xfrm>
          <a:prstGeom prst="rect">
            <a:avLst/>
          </a:prstGeom>
          <a:noFill/>
        </p:spPr>
        <p:txBody>
          <a:bodyPr wrap="square">
            <a:spAutoFit/>
          </a:bodyPr>
          <a:lstStyle/>
          <a:p>
            <a:r>
              <a:rPr lang="tr-TR" sz="1800" b="1" dirty="0">
                <a:effectLst/>
                <a:latin typeface="Times New Roman" panose="02020603050405020304" pitchFamily="18" charset="0"/>
                <a:ea typeface="Calibri" panose="020F0502020204030204" pitchFamily="34" charset="0"/>
              </a:rPr>
              <a:t>Aydınlatma sigortaları</a:t>
            </a:r>
            <a:endParaRPr lang="tr-TR" b="1" dirty="0"/>
          </a:p>
        </p:txBody>
      </p:sp>
      <p:sp>
        <p:nvSpPr>
          <p:cNvPr id="17" name="Metin kutusu 16">
            <a:extLst>
              <a:ext uri="{FF2B5EF4-FFF2-40B4-BE49-F238E27FC236}">
                <a16:creationId xmlns:a16="http://schemas.microsoft.com/office/drawing/2014/main" id="{976D589C-529C-4039-99E6-F71C46E21989}"/>
              </a:ext>
            </a:extLst>
          </p:cNvPr>
          <p:cNvSpPr txBox="1"/>
          <p:nvPr/>
        </p:nvSpPr>
        <p:spPr>
          <a:xfrm>
            <a:off x="6093656" y="4902536"/>
            <a:ext cx="6098344" cy="369332"/>
          </a:xfrm>
          <a:prstGeom prst="rect">
            <a:avLst/>
          </a:prstGeom>
          <a:noFill/>
        </p:spPr>
        <p:txBody>
          <a:bodyPr wrap="square">
            <a:spAutoFit/>
          </a:bodyPr>
          <a:lstStyle/>
          <a:p>
            <a:pPr algn="ctr"/>
            <a:r>
              <a:rPr lang="tr-TR" sz="1800" b="1" dirty="0">
                <a:effectLst/>
                <a:latin typeface="Times New Roman" panose="02020603050405020304" pitchFamily="18" charset="0"/>
                <a:ea typeface="Calibri" panose="020F0502020204030204" pitchFamily="34" charset="0"/>
                <a:cs typeface="Times New Roman" panose="02020603050405020304" pitchFamily="18" charset="0"/>
              </a:rPr>
              <a:t>E-2 pano içi 24 VDC </a:t>
            </a:r>
            <a:r>
              <a:rPr lang="tr-TR" sz="1800" b="1" dirty="0" err="1">
                <a:effectLst/>
                <a:latin typeface="Times New Roman" panose="02020603050405020304" pitchFamily="18" charset="0"/>
                <a:ea typeface="Calibri" panose="020F0502020204030204" pitchFamily="34" charset="0"/>
                <a:cs typeface="Times New Roman" panose="02020603050405020304" pitchFamily="18" charset="0"/>
              </a:rPr>
              <a:t>kontaktörü</a:t>
            </a:r>
            <a:endParaRPr lang="tr-TR" sz="18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17225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676400" y="140677"/>
            <a:ext cx="10515600" cy="801857"/>
          </a:xfrm>
        </p:spPr>
        <p:txBody>
          <a:bodyPr>
            <a:noAutofit/>
          </a:bodyPr>
          <a:lstStyle/>
          <a:p>
            <a:r>
              <a:rPr lang="tr-TR" sz="2400" b="1" i="1" dirty="0">
                <a:latin typeface="Times New Roman" panose="02020603050405020304" pitchFamily="18" charset="0"/>
                <a:ea typeface="Calibri" panose="020F0502020204030204" pitchFamily="34" charset="0"/>
              </a:rPr>
              <a:t>Aydınlatma Arızalarında </a:t>
            </a:r>
            <a:r>
              <a:rPr lang="tr-TR" sz="2400" b="1" i="1" dirty="0">
                <a:effectLst/>
                <a:latin typeface="Times New Roman" panose="02020603050405020304" pitchFamily="18" charset="0"/>
                <a:ea typeface="Calibri" panose="020F0502020204030204" pitchFamily="34" charset="0"/>
              </a:rPr>
              <a:t>Yapılabilecekler</a:t>
            </a:r>
            <a:br>
              <a:rPr lang="tr-TR" sz="3200" dirty="0">
                <a:effectLst/>
                <a:latin typeface="Calibri" panose="020F0502020204030204" pitchFamily="34" charset="0"/>
                <a:ea typeface="Calibri" panose="020F0502020204030204" pitchFamily="34" charset="0"/>
                <a:cs typeface="Times New Roman" panose="02020603050405020304" pitchFamily="18" charset="0"/>
              </a:rPr>
            </a:br>
            <a:r>
              <a:rPr lang="tr-TR" sz="4000" b="1" dirty="0">
                <a:effectLst/>
                <a:latin typeface="Times New Roman" panose="02020603050405020304" pitchFamily="18" charset="0"/>
                <a:ea typeface="Calibri" panose="020F0502020204030204" pitchFamily="34" charset="0"/>
              </a:rPr>
              <a:t> </a:t>
            </a:r>
            <a:endParaRPr lang="tr-TR" sz="4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8" name="Metin kutusu 17">
            <a:extLst>
              <a:ext uri="{FF2B5EF4-FFF2-40B4-BE49-F238E27FC236}">
                <a16:creationId xmlns:a16="http://schemas.microsoft.com/office/drawing/2014/main" id="{A64D8B99-D110-4FE4-8466-D484FB052653}"/>
              </a:ext>
            </a:extLst>
          </p:cNvPr>
          <p:cNvSpPr txBox="1"/>
          <p:nvPr/>
        </p:nvSpPr>
        <p:spPr>
          <a:xfrm>
            <a:off x="1519311" y="1142224"/>
            <a:ext cx="9468004" cy="3785652"/>
          </a:xfrm>
          <a:prstGeom prst="rect">
            <a:avLst/>
          </a:prstGeom>
          <a:noFill/>
        </p:spPr>
        <p:txBody>
          <a:bodyPr wrap="square">
            <a:spAutoFit/>
          </a:bodyPr>
          <a:lstStyle/>
          <a:p>
            <a:pPr algn="just"/>
            <a:r>
              <a:rPr lang="tr-TR" sz="2000" b="1" dirty="0">
                <a:effectLst/>
                <a:ea typeface="Calibri" panose="020F0502020204030204" pitchFamily="34" charset="0"/>
                <a:cs typeface="Times New Roman" panose="02020603050405020304" pitchFamily="18" charset="0"/>
              </a:rPr>
              <a:t>Vagonda </a:t>
            </a:r>
            <a:r>
              <a:rPr lang="tr-TR" sz="2000" b="1" dirty="0" err="1">
                <a:effectLst/>
                <a:ea typeface="Calibri" panose="020F0502020204030204" pitchFamily="34" charset="0"/>
                <a:cs typeface="Times New Roman" panose="02020603050405020304" pitchFamily="18" charset="0"/>
              </a:rPr>
              <a:t>Konvertör</a:t>
            </a:r>
            <a:r>
              <a:rPr lang="tr-TR" sz="2000" b="1" dirty="0">
                <a:effectLst/>
                <a:ea typeface="Calibri" panose="020F0502020204030204" pitchFamily="34" charset="0"/>
                <a:cs typeface="Times New Roman" panose="02020603050405020304" pitchFamily="18" charset="0"/>
              </a:rPr>
              <a:t> 24 Volt DC çıkışı yok ise;</a:t>
            </a:r>
          </a:p>
          <a:p>
            <a:pPr algn="just"/>
            <a:r>
              <a:rPr lang="tr-TR" sz="2000" b="1" dirty="0">
                <a:effectLst/>
                <a:ea typeface="Calibri" panose="020F0502020204030204" pitchFamily="34" charset="0"/>
                <a:cs typeface="Times New Roman" panose="02020603050405020304" pitchFamily="18" charset="0"/>
              </a:rPr>
              <a:t> </a:t>
            </a:r>
          </a:p>
          <a:p>
            <a:pPr algn="just"/>
            <a:r>
              <a:rPr lang="tr-TR" sz="2000" b="1" dirty="0">
                <a:effectLst/>
                <a:ea typeface="Calibri" panose="020F0502020204030204" pitchFamily="34" charset="0"/>
                <a:cs typeface="Times New Roman" panose="02020603050405020304" pitchFamily="18" charset="0"/>
              </a:rPr>
              <a:t>Projede görüldüğü üzere yeşil renkte belirtilen 24 Volt DC besleme ünitesi kontrol edilmelidir. </a:t>
            </a:r>
            <a:r>
              <a:rPr lang="tr-TR" sz="2000" b="1" dirty="0" err="1">
                <a:effectLst/>
                <a:ea typeface="Calibri" panose="020F0502020204030204" pitchFamily="34" charset="0"/>
                <a:cs typeface="Times New Roman" panose="02020603050405020304" pitchFamily="18" charset="0"/>
              </a:rPr>
              <a:t>Konvertör</a:t>
            </a:r>
            <a:r>
              <a:rPr lang="tr-TR" sz="2000" b="1" dirty="0">
                <a:effectLst/>
                <a:ea typeface="Calibri" panose="020F0502020204030204" pitchFamily="34" charset="0"/>
                <a:cs typeface="Times New Roman" panose="02020603050405020304" pitchFamily="18" charset="0"/>
              </a:rPr>
              <a:t> DC çıkış vermiyor ise KRT 3 kartını </a:t>
            </a:r>
            <a:r>
              <a:rPr lang="tr-TR" sz="2000" b="1" dirty="0" err="1">
                <a:effectLst/>
                <a:ea typeface="Calibri" panose="020F0502020204030204" pitchFamily="34" charset="0"/>
                <a:cs typeface="Times New Roman" panose="02020603050405020304" pitchFamily="18" charset="0"/>
              </a:rPr>
              <a:t>Resetleyin</a:t>
            </a:r>
            <a:r>
              <a:rPr lang="tr-TR" sz="2000" b="1" dirty="0">
                <a:effectLst/>
                <a:ea typeface="Calibri" panose="020F0502020204030204" pitchFamily="34" charset="0"/>
                <a:cs typeface="Times New Roman" panose="02020603050405020304" pitchFamily="18" charset="0"/>
              </a:rPr>
              <a:t>.</a:t>
            </a:r>
          </a:p>
          <a:p>
            <a:pPr algn="just"/>
            <a:r>
              <a:rPr lang="tr-TR" sz="2000" b="1" dirty="0">
                <a:effectLst/>
                <a:ea typeface="Calibri" panose="020F0502020204030204" pitchFamily="34" charset="0"/>
                <a:cs typeface="Times New Roman" panose="02020603050405020304" pitchFamily="18" charset="0"/>
              </a:rPr>
              <a:t> </a:t>
            </a:r>
          </a:p>
          <a:p>
            <a:pPr algn="just"/>
            <a:r>
              <a:rPr lang="tr-TR" sz="2000" b="1" dirty="0" err="1">
                <a:effectLst/>
                <a:ea typeface="Calibri" panose="020F0502020204030204" pitchFamily="34" charset="0"/>
                <a:cs typeface="Times New Roman" panose="02020603050405020304" pitchFamily="18" charset="0"/>
              </a:rPr>
              <a:t>Konvertör</a:t>
            </a:r>
            <a:r>
              <a:rPr lang="tr-TR" sz="2000" b="1" dirty="0">
                <a:effectLst/>
                <a:ea typeface="Calibri" panose="020F0502020204030204" pitchFamily="34" charset="0"/>
                <a:cs typeface="Times New Roman" panose="02020603050405020304" pitchFamily="18" charset="0"/>
              </a:rPr>
              <a:t> 24 Volt DC çıkışı vermiyor ise aküler deşarj olana kadar sistem çalışır daha sonra da vagon karanlık olduğu gibi diğer sistemler de çalışamaz hale gelir.</a:t>
            </a:r>
          </a:p>
          <a:p>
            <a:pPr algn="just"/>
            <a:r>
              <a:rPr lang="tr-TR" sz="2000" b="1" dirty="0">
                <a:effectLst/>
                <a:ea typeface="Calibri" panose="020F0502020204030204" pitchFamily="34" charset="0"/>
                <a:cs typeface="Times New Roman" panose="02020603050405020304" pitchFamily="18" charset="0"/>
              </a:rPr>
              <a:t> </a:t>
            </a:r>
          </a:p>
          <a:p>
            <a:pPr algn="just"/>
            <a:r>
              <a:rPr lang="tr-TR" sz="2000" b="1" dirty="0">
                <a:effectLst/>
                <a:ea typeface="Calibri" panose="020F0502020204030204" pitchFamily="34" charset="0"/>
                <a:cs typeface="Times New Roman" panose="02020603050405020304" pitchFamily="18" charset="0"/>
              </a:rPr>
              <a:t>Sistemde ki bir arızadan dolayı DC den aşırı akım çekmesi ya da Akülerin arızalı olup fazla akım çekmesi durumunda </a:t>
            </a:r>
            <a:r>
              <a:rPr lang="tr-TR" sz="2000" b="1" dirty="0" err="1">
                <a:effectLst/>
                <a:ea typeface="Calibri" panose="020F0502020204030204" pitchFamily="34" charset="0"/>
                <a:cs typeface="Times New Roman" panose="02020603050405020304" pitchFamily="18" charset="0"/>
              </a:rPr>
              <a:t>Konvertör</a:t>
            </a:r>
            <a:r>
              <a:rPr lang="tr-TR" sz="2000" b="1" dirty="0">
                <a:effectLst/>
                <a:ea typeface="Calibri" panose="020F0502020204030204" pitchFamily="34" charset="0"/>
                <a:cs typeface="Times New Roman" panose="02020603050405020304" pitchFamily="18" charset="0"/>
              </a:rPr>
              <a:t> DC çıkışına zarar verebilir. </a:t>
            </a:r>
          </a:p>
          <a:p>
            <a:pPr algn="just"/>
            <a:r>
              <a:rPr lang="tr-TR" sz="2000" b="1" dirty="0">
                <a:effectLst/>
                <a:ea typeface="Calibri" panose="020F0502020204030204" pitchFamily="34" charset="0"/>
                <a:cs typeface="Times New Roman" panose="02020603050405020304" pitchFamily="18" charset="0"/>
              </a:rPr>
              <a:t> </a:t>
            </a:r>
          </a:p>
          <a:p>
            <a:pPr algn="just"/>
            <a:r>
              <a:rPr lang="tr-TR" sz="2000" b="1" dirty="0">
                <a:effectLst/>
                <a:ea typeface="Calibri" panose="020F0502020204030204" pitchFamily="34" charset="0"/>
                <a:cs typeface="Times New Roman" panose="02020603050405020304" pitchFamily="18" charset="0"/>
              </a:rPr>
              <a:t>KRT 6 (şarj ünitesine ait kartların beslemesini </a:t>
            </a:r>
            <a:r>
              <a:rPr lang="tr-TR" sz="2000" b="1" dirty="0" err="1">
                <a:effectLst/>
                <a:ea typeface="Calibri" panose="020F0502020204030204" pitchFamily="34" charset="0"/>
                <a:cs typeface="Times New Roman" panose="02020603050405020304" pitchFamily="18" charset="0"/>
              </a:rPr>
              <a:t>regüle</a:t>
            </a:r>
            <a:r>
              <a:rPr lang="tr-TR" sz="2000" b="1" dirty="0">
                <a:effectLst/>
                <a:ea typeface="Calibri" panose="020F0502020204030204" pitchFamily="34" charset="0"/>
                <a:cs typeface="Times New Roman" panose="02020603050405020304" pitchFamily="18" charset="0"/>
              </a:rPr>
              <a:t> ederek besler) kontrol edilmelidir.</a:t>
            </a:r>
          </a:p>
        </p:txBody>
      </p:sp>
    </p:spTree>
    <p:extLst>
      <p:ext uri="{BB962C8B-B14F-4D97-AF65-F5344CB8AC3E}">
        <p14:creationId xmlns:p14="http://schemas.microsoft.com/office/powerpoint/2010/main" val="16497154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676400" y="140677"/>
            <a:ext cx="10515600" cy="801857"/>
          </a:xfrm>
        </p:spPr>
        <p:txBody>
          <a:bodyPr>
            <a:noAutofit/>
          </a:bodyPr>
          <a:lstStyle/>
          <a:p>
            <a:r>
              <a:rPr lang="tr-TR" sz="2400" b="1" i="1" dirty="0">
                <a:latin typeface="Times New Roman" panose="02020603050405020304" pitchFamily="18" charset="0"/>
                <a:ea typeface="Calibri" panose="020F0502020204030204" pitchFamily="34" charset="0"/>
              </a:rPr>
              <a:t>Aydınlatma Arızalarında </a:t>
            </a:r>
            <a:r>
              <a:rPr lang="tr-TR" sz="2400" b="1" i="1" dirty="0">
                <a:effectLst/>
                <a:latin typeface="Times New Roman" panose="02020603050405020304" pitchFamily="18" charset="0"/>
                <a:ea typeface="Calibri" panose="020F0502020204030204" pitchFamily="34" charset="0"/>
              </a:rPr>
              <a:t>Yapılabilecekler</a:t>
            </a:r>
            <a:br>
              <a:rPr lang="tr-TR" sz="3200" dirty="0">
                <a:effectLst/>
                <a:latin typeface="Calibri" panose="020F0502020204030204" pitchFamily="34" charset="0"/>
                <a:ea typeface="Calibri" panose="020F0502020204030204" pitchFamily="34" charset="0"/>
                <a:cs typeface="Times New Roman" panose="02020603050405020304" pitchFamily="18" charset="0"/>
              </a:rPr>
            </a:br>
            <a:r>
              <a:rPr lang="tr-TR" sz="4000" b="1" dirty="0">
                <a:effectLst/>
                <a:latin typeface="Times New Roman" panose="02020603050405020304" pitchFamily="18" charset="0"/>
                <a:ea typeface="Calibri" panose="020F0502020204030204" pitchFamily="34" charset="0"/>
              </a:rPr>
              <a:t> </a:t>
            </a:r>
            <a:endParaRPr lang="tr-TR" sz="4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7" name="Resim 6">
            <a:extLst>
              <a:ext uri="{FF2B5EF4-FFF2-40B4-BE49-F238E27FC236}">
                <a16:creationId xmlns:a16="http://schemas.microsoft.com/office/drawing/2014/main" id="{A6E03AA4-AFB7-4C0A-92A2-8690DB2D9333}"/>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667907" y="759533"/>
            <a:ext cx="6898123" cy="4515852"/>
          </a:xfrm>
          <a:prstGeom prst="rect">
            <a:avLst/>
          </a:prstGeom>
          <a:noFill/>
        </p:spPr>
      </p:pic>
      <p:sp>
        <p:nvSpPr>
          <p:cNvPr id="9" name="Metin kutusu 8">
            <a:extLst>
              <a:ext uri="{FF2B5EF4-FFF2-40B4-BE49-F238E27FC236}">
                <a16:creationId xmlns:a16="http://schemas.microsoft.com/office/drawing/2014/main" id="{9D8A0C0F-745B-4FEF-8993-B6E054C54C34}"/>
              </a:ext>
            </a:extLst>
          </p:cNvPr>
          <p:cNvSpPr txBox="1"/>
          <p:nvPr/>
        </p:nvSpPr>
        <p:spPr>
          <a:xfrm>
            <a:off x="4484077" y="5431860"/>
            <a:ext cx="6098344" cy="369332"/>
          </a:xfrm>
          <a:prstGeom prst="rect">
            <a:avLst/>
          </a:prstGeom>
          <a:noFill/>
        </p:spPr>
        <p:txBody>
          <a:bodyPr wrap="square">
            <a:spAutoFit/>
          </a:bodyPr>
          <a:lstStyle/>
          <a:p>
            <a:pPr algn="ctr"/>
            <a:r>
              <a:rPr lang="tr-TR" sz="1800" b="1" dirty="0" err="1">
                <a:effectLst/>
                <a:latin typeface="Times New Roman" panose="02020603050405020304" pitchFamily="18" charset="0"/>
                <a:ea typeface="Calibri" panose="020F0502020204030204" pitchFamily="34" charset="0"/>
                <a:cs typeface="Times New Roman" panose="02020603050405020304" pitchFamily="18" charset="0"/>
              </a:rPr>
              <a:t>Konvertör</a:t>
            </a:r>
            <a:r>
              <a:rPr lang="tr-TR" sz="1800" b="1" dirty="0">
                <a:effectLst/>
                <a:latin typeface="Times New Roman" panose="02020603050405020304" pitchFamily="18" charset="0"/>
                <a:ea typeface="Calibri" panose="020F0502020204030204" pitchFamily="34" charset="0"/>
                <a:cs typeface="Times New Roman" panose="02020603050405020304" pitchFamily="18" charset="0"/>
              </a:rPr>
              <a:t> DC çıkış ünitesi</a:t>
            </a:r>
            <a:endParaRPr lang="tr-TR" sz="18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148269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676400" y="140677"/>
            <a:ext cx="10515600" cy="801857"/>
          </a:xfrm>
        </p:spPr>
        <p:txBody>
          <a:bodyPr>
            <a:noAutofit/>
          </a:bodyPr>
          <a:lstStyle/>
          <a:p>
            <a:r>
              <a:rPr lang="tr-TR" sz="2400" b="1" i="1" dirty="0">
                <a:latin typeface="Times New Roman" panose="02020603050405020304" pitchFamily="18" charset="0"/>
                <a:ea typeface="Calibri" panose="020F0502020204030204" pitchFamily="34" charset="0"/>
              </a:rPr>
              <a:t>Aydınlatma Arızalarında </a:t>
            </a:r>
            <a:r>
              <a:rPr lang="tr-TR" sz="2400" b="1" i="1" dirty="0">
                <a:effectLst/>
                <a:latin typeface="Times New Roman" panose="02020603050405020304" pitchFamily="18" charset="0"/>
                <a:ea typeface="Calibri" panose="020F0502020204030204" pitchFamily="34" charset="0"/>
              </a:rPr>
              <a:t>Yapılabilecekler</a:t>
            </a:r>
            <a:br>
              <a:rPr lang="tr-TR" sz="3200" dirty="0">
                <a:effectLst/>
                <a:latin typeface="Calibri" panose="020F0502020204030204" pitchFamily="34" charset="0"/>
                <a:ea typeface="Calibri" panose="020F0502020204030204" pitchFamily="34" charset="0"/>
                <a:cs typeface="Times New Roman" panose="02020603050405020304" pitchFamily="18" charset="0"/>
              </a:rPr>
            </a:br>
            <a:r>
              <a:rPr lang="tr-TR" sz="4000" b="1" dirty="0">
                <a:effectLst/>
                <a:latin typeface="Times New Roman" panose="02020603050405020304" pitchFamily="18" charset="0"/>
                <a:ea typeface="Calibri" panose="020F0502020204030204" pitchFamily="34" charset="0"/>
              </a:rPr>
              <a:t> </a:t>
            </a:r>
            <a:endParaRPr lang="tr-TR" sz="4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8" name="Resim 7">
            <a:extLst>
              <a:ext uri="{FF2B5EF4-FFF2-40B4-BE49-F238E27FC236}">
                <a16:creationId xmlns:a16="http://schemas.microsoft.com/office/drawing/2014/main" id="{0E675987-701A-45CB-8D6F-70F848886988}"/>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63751" y="602342"/>
            <a:ext cx="5393983" cy="4349680"/>
          </a:xfrm>
          <a:prstGeom prst="rect">
            <a:avLst/>
          </a:prstGeom>
          <a:noFill/>
        </p:spPr>
      </p:pic>
      <p:sp>
        <p:nvSpPr>
          <p:cNvPr id="10" name="Metin kutusu 9">
            <a:extLst>
              <a:ext uri="{FF2B5EF4-FFF2-40B4-BE49-F238E27FC236}">
                <a16:creationId xmlns:a16="http://schemas.microsoft.com/office/drawing/2014/main" id="{A7F434ED-6F05-43F1-A883-FBC311F5E2AE}"/>
              </a:ext>
            </a:extLst>
          </p:cNvPr>
          <p:cNvSpPr txBox="1"/>
          <p:nvPr/>
        </p:nvSpPr>
        <p:spPr>
          <a:xfrm>
            <a:off x="3722275" y="5270179"/>
            <a:ext cx="6098344" cy="369332"/>
          </a:xfrm>
          <a:prstGeom prst="rect">
            <a:avLst/>
          </a:prstGeom>
          <a:noFill/>
        </p:spPr>
        <p:txBody>
          <a:bodyPr wrap="square">
            <a:spAutoFit/>
          </a:bodyPr>
          <a:lstStyle/>
          <a:p>
            <a:r>
              <a:rPr lang="tr-TR" sz="1800" b="1" dirty="0" err="1">
                <a:effectLst/>
                <a:latin typeface="Times New Roman" panose="02020603050405020304" pitchFamily="18" charset="0"/>
                <a:ea typeface="Calibri" panose="020F0502020204030204" pitchFamily="34" charset="0"/>
              </a:rPr>
              <a:t>Konvertör</a:t>
            </a:r>
            <a:r>
              <a:rPr lang="tr-TR" sz="1800" b="1" dirty="0">
                <a:effectLst/>
                <a:latin typeface="Times New Roman" panose="02020603050405020304" pitchFamily="18" charset="0"/>
                <a:ea typeface="Calibri" panose="020F0502020204030204" pitchFamily="34" charset="0"/>
              </a:rPr>
              <a:t> DC çıkış ünitesi enerji şeması</a:t>
            </a:r>
            <a:endParaRPr lang="tr-TR" b="1" dirty="0"/>
          </a:p>
        </p:txBody>
      </p:sp>
    </p:spTree>
    <p:extLst>
      <p:ext uri="{BB962C8B-B14F-4D97-AF65-F5344CB8AC3E}">
        <p14:creationId xmlns:p14="http://schemas.microsoft.com/office/powerpoint/2010/main" val="25581744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676400" y="140677"/>
            <a:ext cx="10515600" cy="801857"/>
          </a:xfrm>
        </p:spPr>
        <p:txBody>
          <a:bodyPr>
            <a:noAutofit/>
          </a:bodyPr>
          <a:lstStyle/>
          <a:p>
            <a:r>
              <a:rPr lang="tr-TR" sz="2400" b="1" i="1" dirty="0">
                <a:latin typeface="Times New Roman" panose="02020603050405020304" pitchFamily="18" charset="0"/>
                <a:ea typeface="Calibri" panose="020F0502020204030204" pitchFamily="34" charset="0"/>
              </a:rPr>
              <a:t>Aydınlatma Arızalarında </a:t>
            </a:r>
            <a:r>
              <a:rPr lang="tr-TR" sz="2400" b="1" i="1" dirty="0">
                <a:effectLst/>
                <a:latin typeface="Times New Roman" panose="02020603050405020304" pitchFamily="18" charset="0"/>
                <a:ea typeface="Calibri" panose="020F0502020204030204" pitchFamily="34" charset="0"/>
              </a:rPr>
              <a:t>Yapılabilecekler</a:t>
            </a:r>
            <a:br>
              <a:rPr lang="tr-TR" sz="3200" dirty="0">
                <a:effectLst/>
                <a:latin typeface="Calibri" panose="020F0502020204030204" pitchFamily="34" charset="0"/>
                <a:ea typeface="Calibri" panose="020F0502020204030204" pitchFamily="34" charset="0"/>
                <a:cs typeface="Times New Roman" panose="02020603050405020304" pitchFamily="18" charset="0"/>
              </a:rPr>
            </a:br>
            <a:r>
              <a:rPr lang="tr-TR" sz="4000" b="1" dirty="0">
                <a:effectLst/>
                <a:latin typeface="Times New Roman" panose="02020603050405020304" pitchFamily="18" charset="0"/>
                <a:ea typeface="Calibri" panose="020F0502020204030204" pitchFamily="34" charset="0"/>
              </a:rPr>
              <a:t> </a:t>
            </a:r>
            <a:endParaRPr lang="tr-TR" sz="4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9" name="Resim 8">
            <a:extLst>
              <a:ext uri="{FF2B5EF4-FFF2-40B4-BE49-F238E27FC236}">
                <a16:creationId xmlns:a16="http://schemas.microsoft.com/office/drawing/2014/main" id="{39BCB51D-F536-4FE4-8A58-2B98257D1D5A}"/>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342909" y="727116"/>
            <a:ext cx="5501493" cy="4235110"/>
          </a:xfrm>
          <a:prstGeom prst="rect">
            <a:avLst/>
          </a:prstGeom>
          <a:noFill/>
          <a:ln>
            <a:noFill/>
          </a:ln>
        </p:spPr>
      </p:pic>
      <p:sp>
        <p:nvSpPr>
          <p:cNvPr id="13" name="Metin kutusu 12">
            <a:extLst>
              <a:ext uri="{FF2B5EF4-FFF2-40B4-BE49-F238E27FC236}">
                <a16:creationId xmlns:a16="http://schemas.microsoft.com/office/drawing/2014/main" id="{E7168AA7-0739-49EF-879B-47A51B74137B}"/>
              </a:ext>
            </a:extLst>
          </p:cNvPr>
          <p:cNvSpPr txBox="1"/>
          <p:nvPr/>
        </p:nvSpPr>
        <p:spPr>
          <a:xfrm>
            <a:off x="3044484" y="5170929"/>
            <a:ext cx="6098344" cy="369332"/>
          </a:xfrm>
          <a:prstGeom prst="rect">
            <a:avLst/>
          </a:prstGeom>
          <a:noFill/>
        </p:spPr>
        <p:txBody>
          <a:bodyPr wrap="square">
            <a:spAutoFit/>
          </a:bodyPr>
          <a:lstStyle/>
          <a:p>
            <a:pPr algn="ctr"/>
            <a:r>
              <a:rPr lang="tr-TR" sz="1800" b="1" dirty="0">
                <a:effectLst/>
                <a:latin typeface="Times New Roman" panose="02020603050405020304" pitchFamily="18" charset="0"/>
                <a:ea typeface="Calibri" panose="020F0502020204030204" pitchFamily="34" charset="0"/>
                <a:cs typeface="Times New Roman" panose="02020603050405020304" pitchFamily="18" charset="0"/>
              </a:rPr>
              <a:t>KRT-3 Kartı</a:t>
            </a:r>
            <a:endParaRPr lang="tr-TR" sz="18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945995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676400" y="140677"/>
            <a:ext cx="10515600" cy="801857"/>
          </a:xfrm>
        </p:spPr>
        <p:txBody>
          <a:bodyPr>
            <a:noAutofit/>
          </a:bodyPr>
          <a:lstStyle/>
          <a:p>
            <a:r>
              <a:rPr lang="tr-TR" sz="2400" b="1" i="1" dirty="0">
                <a:effectLst/>
                <a:latin typeface="Times New Roman" panose="02020603050405020304" pitchFamily="18" charset="0"/>
                <a:ea typeface="Calibri" panose="020F0502020204030204" pitchFamily="34" charset="0"/>
              </a:rPr>
              <a:t>Akümülatör Bataryaları</a:t>
            </a:r>
            <a:endParaRPr lang="tr-TR" sz="6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8" name="Resim 7">
            <a:extLst>
              <a:ext uri="{FF2B5EF4-FFF2-40B4-BE49-F238E27FC236}">
                <a16:creationId xmlns:a16="http://schemas.microsoft.com/office/drawing/2014/main" id="{0048A86E-473D-4529-9972-59C77B2EFE62}"/>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967817" y="1204685"/>
            <a:ext cx="7485672" cy="3381383"/>
          </a:xfrm>
          <a:prstGeom prst="rect">
            <a:avLst/>
          </a:prstGeom>
          <a:noFill/>
        </p:spPr>
      </p:pic>
      <p:sp>
        <p:nvSpPr>
          <p:cNvPr id="10" name="Metin kutusu 9">
            <a:extLst>
              <a:ext uri="{FF2B5EF4-FFF2-40B4-BE49-F238E27FC236}">
                <a16:creationId xmlns:a16="http://schemas.microsoft.com/office/drawing/2014/main" id="{C0A98C84-8559-4E69-86F0-68B046D69223}"/>
              </a:ext>
            </a:extLst>
          </p:cNvPr>
          <p:cNvSpPr txBox="1"/>
          <p:nvPr/>
        </p:nvSpPr>
        <p:spPr>
          <a:xfrm>
            <a:off x="2176975" y="4810203"/>
            <a:ext cx="7485672" cy="646331"/>
          </a:xfrm>
          <a:prstGeom prst="rect">
            <a:avLst/>
          </a:prstGeom>
          <a:noFill/>
        </p:spPr>
        <p:txBody>
          <a:bodyPr wrap="square">
            <a:spAutoFit/>
          </a:bodyPr>
          <a:lstStyle/>
          <a:p>
            <a:r>
              <a:rPr lang="tr-TR" sz="1800" dirty="0">
                <a:effectLst/>
                <a:latin typeface="Times New Roman" panose="02020603050405020304" pitchFamily="18" charset="0"/>
                <a:ea typeface="Calibri" panose="020F0502020204030204" pitchFamily="34" charset="0"/>
              </a:rPr>
              <a:t>Akümülatör bataryaları</a:t>
            </a:r>
            <a:r>
              <a:rPr lang="tr-TR" sz="1800" cap="all" dirty="0">
                <a:effectLst/>
                <a:latin typeface="Times New Roman" panose="02020603050405020304" pitchFamily="18" charset="0"/>
                <a:ea typeface="Calibri" panose="020F0502020204030204" pitchFamily="34" charset="0"/>
              </a:rPr>
              <a:t> </a:t>
            </a:r>
            <a:r>
              <a:rPr lang="tr-TR" sz="1800" dirty="0">
                <a:effectLst/>
                <a:latin typeface="Times New Roman" panose="02020603050405020304" pitchFamily="18" charset="0"/>
                <a:ea typeface="Calibri" panose="020F0502020204030204" pitchFamily="34" charset="0"/>
              </a:rPr>
              <a:t>vagonlarının şasesinin altına asılı sandıkların içindedirler ve 6 grup olarak 24 VDC 300 Ah kapasiteye sahiptir</a:t>
            </a:r>
            <a:endParaRPr lang="tr-TR" dirty="0"/>
          </a:p>
        </p:txBody>
      </p:sp>
    </p:spTree>
    <p:extLst>
      <p:ext uri="{BB962C8B-B14F-4D97-AF65-F5344CB8AC3E}">
        <p14:creationId xmlns:p14="http://schemas.microsoft.com/office/powerpoint/2010/main" val="25473734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676400" y="140677"/>
            <a:ext cx="10515600" cy="801857"/>
          </a:xfrm>
        </p:spPr>
        <p:txBody>
          <a:bodyPr>
            <a:noAutofit/>
          </a:bodyPr>
          <a:lstStyle/>
          <a:p>
            <a:r>
              <a:rPr lang="tr-TR" sz="2400" b="1" dirty="0">
                <a:effectLst/>
                <a:latin typeface="Times New Roman" panose="02020603050405020304" pitchFamily="18" charset="0"/>
                <a:ea typeface="Calibri" panose="020F0502020204030204" pitchFamily="34" charset="0"/>
              </a:rPr>
              <a:t>Isıtma Sistemi</a:t>
            </a:r>
            <a:endParaRPr lang="tr-TR" sz="7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9" name="Resim 8">
            <a:extLst>
              <a:ext uri="{FF2B5EF4-FFF2-40B4-BE49-F238E27FC236}">
                <a16:creationId xmlns:a16="http://schemas.microsoft.com/office/drawing/2014/main" id="{87F126B8-FA2C-4C6E-9EC3-D5CEA4618C38}"/>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66446" y="1083211"/>
            <a:ext cx="4529553" cy="3798278"/>
          </a:xfrm>
          <a:prstGeom prst="rect">
            <a:avLst/>
          </a:prstGeom>
          <a:noFill/>
          <a:ln>
            <a:noFill/>
          </a:ln>
        </p:spPr>
      </p:pic>
      <p:sp>
        <p:nvSpPr>
          <p:cNvPr id="13" name="Metin kutusu 12">
            <a:extLst>
              <a:ext uri="{FF2B5EF4-FFF2-40B4-BE49-F238E27FC236}">
                <a16:creationId xmlns:a16="http://schemas.microsoft.com/office/drawing/2014/main" id="{FA13BAEC-6C02-4C2F-9AC3-CD527D0B3529}"/>
              </a:ext>
            </a:extLst>
          </p:cNvPr>
          <p:cNvSpPr txBox="1"/>
          <p:nvPr/>
        </p:nvSpPr>
        <p:spPr>
          <a:xfrm>
            <a:off x="1923756" y="5050246"/>
            <a:ext cx="3295358" cy="369332"/>
          </a:xfrm>
          <a:prstGeom prst="rect">
            <a:avLst/>
          </a:prstGeom>
          <a:noFill/>
        </p:spPr>
        <p:txBody>
          <a:bodyPr wrap="square">
            <a:spAutoFit/>
          </a:bodyPr>
          <a:lstStyle/>
          <a:p>
            <a:r>
              <a:rPr lang="tr-TR" sz="1800" b="1" dirty="0">
                <a:effectLst/>
                <a:latin typeface="Times New Roman" panose="02020603050405020304" pitchFamily="18" charset="0"/>
                <a:ea typeface="Calibri" panose="020F0502020204030204" pitchFamily="34" charset="0"/>
              </a:rPr>
              <a:t>Yüksek gerilim sandığı</a:t>
            </a:r>
            <a:endParaRPr lang="tr-TR" b="1" dirty="0"/>
          </a:p>
        </p:txBody>
      </p:sp>
      <p:sp>
        <p:nvSpPr>
          <p:cNvPr id="14" name="Metin kutusu 13">
            <a:extLst>
              <a:ext uri="{FF2B5EF4-FFF2-40B4-BE49-F238E27FC236}">
                <a16:creationId xmlns:a16="http://schemas.microsoft.com/office/drawing/2014/main" id="{F8440F98-BC4A-4BD6-A3DC-3AEEDA9505D2}"/>
              </a:ext>
            </a:extLst>
          </p:cNvPr>
          <p:cNvSpPr txBox="1"/>
          <p:nvPr/>
        </p:nvSpPr>
        <p:spPr>
          <a:xfrm>
            <a:off x="6650501" y="1480624"/>
            <a:ext cx="4529553" cy="3170099"/>
          </a:xfrm>
          <a:prstGeom prst="rect">
            <a:avLst/>
          </a:prstGeom>
          <a:noFill/>
        </p:spPr>
        <p:txBody>
          <a:bodyPr wrap="square">
            <a:spAutoFit/>
          </a:bodyPr>
          <a:lstStyle/>
          <a:p>
            <a:pPr algn="just"/>
            <a:r>
              <a:rPr lang="tr-TR" sz="2000" b="1" dirty="0">
                <a:effectLst/>
                <a:ea typeface="Calibri" panose="020F0502020204030204" pitchFamily="34" charset="0"/>
                <a:cs typeface="Times New Roman" panose="02020603050405020304" pitchFamily="18" charset="0"/>
              </a:rPr>
              <a:t>Klimalı yolcu vagonlarında vagon ısıtması iki bölümden yapılır. Üst paket ısıtma (</a:t>
            </a:r>
            <a:r>
              <a:rPr lang="tr-TR" sz="2000" b="1" dirty="0" err="1">
                <a:effectLst/>
                <a:ea typeface="Calibri" panose="020F0502020204030204" pitchFamily="34" charset="0"/>
                <a:cs typeface="Times New Roman" panose="02020603050405020304" pitchFamily="18" charset="0"/>
              </a:rPr>
              <a:t>Evaporatör</a:t>
            </a:r>
            <a:r>
              <a:rPr lang="tr-TR" sz="2000" b="1" dirty="0">
                <a:effectLst/>
                <a:ea typeface="Calibri" panose="020F0502020204030204" pitchFamily="34" charset="0"/>
                <a:cs typeface="Times New Roman" panose="02020603050405020304" pitchFamily="18" charset="0"/>
              </a:rPr>
              <a:t>) </a:t>
            </a:r>
          </a:p>
          <a:p>
            <a:r>
              <a:rPr lang="tr-TR" sz="2000" b="1" dirty="0">
                <a:effectLst/>
                <a:ea typeface="Calibri" panose="020F0502020204030204" pitchFamily="34" charset="0"/>
              </a:rPr>
              <a:t>iki kısımdır. Evaporatör-1 ve Evaporatör-2. Her biri 9kW ısıtma gücündedir. Alt paket ısıtma (HVC) iki kısımdır. HVC-1 ve HVC-2 her biri 11kW gücündedir. Üst ve alt paket ısıtma sistemi çalışma durumu Mikro İşlemci panelinden takip edilmektedir</a:t>
            </a:r>
            <a:endParaRPr lang="tr-TR" sz="2000" b="1" dirty="0"/>
          </a:p>
        </p:txBody>
      </p:sp>
    </p:spTree>
    <p:extLst>
      <p:ext uri="{BB962C8B-B14F-4D97-AF65-F5344CB8AC3E}">
        <p14:creationId xmlns:p14="http://schemas.microsoft.com/office/powerpoint/2010/main" val="7448402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676400" y="415381"/>
            <a:ext cx="10515600" cy="373922"/>
          </a:xfrm>
        </p:spPr>
        <p:txBody>
          <a:bodyPr>
            <a:noAutofit/>
          </a:bodyPr>
          <a:lstStyle/>
          <a:p>
            <a:pPr algn="just"/>
            <a:r>
              <a:rPr lang="tr-TR" sz="2400" b="1" dirty="0">
                <a:effectLst/>
                <a:latin typeface="Times New Roman" panose="02020603050405020304" pitchFamily="18" charset="0"/>
                <a:ea typeface="Calibri" panose="020F0502020204030204" pitchFamily="34" charset="0"/>
                <a:cs typeface="Times New Roman" panose="02020603050405020304" pitchFamily="18" charset="0"/>
              </a:rPr>
              <a:t>Yüksek Gerilim Sandığı ve Ana/Ara Kolon Hattı</a:t>
            </a: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10" name="Resim 9">
            <a:extLst>
              <a:ext uri="{FF2B5EF4-FFF2-40B4-BE49-F238E27FC236}">
                <a16:creationId xmlns:a16="http://schemas.microsoft.com/office/drawing/2014/main" id="{E9C63451-0C2A-4DD6-82A1-7401AA6BB32C}"/>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61838" y="1306606"/>
            <a:ext cx="3994567" cy="3715560"/>
          </a:xfrm>
          <a:prstGeom prst="rect">
            <a:avLst/>
          </a:prstGeom>
          <a:noFill/>
        </p:spPr>
      </p:pic>
      <p:pic>
        <p:nvPicPr>
          <p:cNvPr id="13" name="Resim 12" descr="konnektör, kablo içeren bir resim&#10;&#10;Açıklama otomatik olarak oluşturuldu">
            <a:extLst>
              <a:ext uri="{FF2B5EF4-FFF2-40B4-BE49-F238E27FC236}">
                <a16:creationId xmlns:a16="http://schemas.microsoft.com/office/drawing/2014/main" id="{3E123DAB-5453-48B3-B0D5-6C54F2BBAEF7}"/>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4985483" y="1264403"/>
            <a:ext cx="3145643" cy="3828102"/>
          </a:xfrm>
          <a:prstGeom prst="rect">
            <a:avLst/>
          </a:prstGeom>
          <a:noFill/>
        </p:spPr>
      </p:pic>
      <p:pic>
        <p:nvPicPr>
          <p:cNvPr id="14" name="Resim 13" descr="maden, hafif içeren bir resim&#10;&#10;Açıklama otomatik olarak oluşturuldu">
            <a:extLst>
              <a:ext uri="{FF2B5EF4-FFF2-40B4-BE49-F238E27FC236}">
                <a16:creationId xmlns:a16="http://schemas.microsoft.com/office/drawing/2014/main" id="{97728B54-5501-49E5-8BB3-405B37EBF456}"/>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8460204" y="1359360"/>
            <a:ext cx="3145642" cy="3662806"/>
          </a:xfrm>
          <a:prstGeom prst="rect">
            <a:avLst/>
          </a:prstGeom>
          <a:noFill/>
        </p:spPr>
      </p:pic>
      <p:sp>
        <p:nvSpPr>
          <p:cNvPr id="15" name="Metin kutusu 14">
            <a:extLst>
              <a:ext uri="{FF2B5EF4-FFF2-40B4-BE49-F238E27FC236}">
                <a16:creationId xmlns:a16="http://schemas.microsoft.com/office/drawing/2014/main" id="{0FFB0293-EE91-457D-99DB-BE3133E8E268}"/>
              </a:ext>
            </a:extLst>
          </p:cNvPr>
          <p:cNvSpPr txBox="1"/>
          <p:nvPr/>
        </p:nvSpPr>
        <p:spPr>
          <a:xfrm>
            <a:off x="459960" y="5255202"/>
            <a:ext cx="3661874" cy="646331"/>
          </a:xfrm>
          <a:prstGeom prst="rect">
            <a:avLst/>
          </a:prstGeom>
          <a:noFill/>
        </p:spPr>
        <p:txBody>
          <a:bodyPr wrap="square">
            <a:spAutoFit/>
          </a:bodyPr>
          <a:lstStyle/>
          <a:p>
            <a:r>
              <a:rPr lang="tr-TR" sz="1800" b="1" dirty="0">
                <a:effectLst/>
                <a:latin typeface="Times New Roman" panose="02020603050405020304" pitchFamily="18" charset="0"/>
                <a:ea typeface="Calibri" panose="020F0502020204030204" pitchFamily="34" charset="0"/>
              </a:rPr>
              <a:t>Kapağı kapalı halde yüksek gerilim sandığı</a:t>
            </a:r>
            <a:endParaRPr lang="tr-TR" b="1" dirty="0"/>
          </a:p>
        </p:txBody>
      </p:sp>
      <p:sp>
        <p:nvSpPr>
          <p:cNvPr id="16" name="Metin kutusu 15">
            <a:extLst>
              <a:ext uri="{FF2B5EF4-FFF2-40B4-BE49-F238E27FC236}">
                <a16:creationId xmlns:a16="http://schemas.microsoft.com/office/drawing/2014/main" id="{561F76E2-66BE-4563-B468-47E09D0CF27F}"/>
              </a:ext>
            </a:extLst>
          </p:cNvPr>
          <p:cNvSpPr txBox="1"/>
          <p:nvPr/>
        </p:nvSpPr>
        <p:spPr>
          <a:xfrm>
            <a:off x="4985483" y="5313974"/>
            <a:ext cx="2653274" cy="369332"/>
          </a:xfrm>
          <a:prstGeom prst="rect">
            <a:avLst/>
          </a:prstGeom>
          <a:noFill/>
        </p:spPr>
        <p:txBody>
          <a:bodyPr wrap="square">
            <a:spAutoFit/>
          </a:bodyPr>
          <a:lstStyle/>
          <a:p>
            <a:r>
              <a:rPr lang="tr-TR" sz="1800" b="1" dirty="0" err="1">
                <a:effectLst/>
                <a:latin typeface="Times New Roman" panose="02020603050405020304" pitchFamily="18" charset="0"/>
                <a:ea typeface="Calibri" panose="020F0502020204030204" pitchFamily="34" charset="0"/>
              </a:rPr>
              <a:t>Kupling</a:t>
            </a:r>
            <a:r>
              <a:rPr lang="tr-TR" sz="1800" b="1" dirty="0">
                <a:effectLst/>
                <a:latin typeface="Times New Roman" panose="02020603050405020304" pitchFamily="18" charset="0"/>
                <a:ea typeface="Calibri" panose="020F0502020204030204" pitchFamily="34" charset="0"/>
              </a:rPr>
              <a:t> (</a:t>
            </a:r>
            <a:r>
              <a:rPr lang="tr-TR" sz="1800" b="1" dirty="0" err="1">
                <a:effectLst/>
                <a:latin typeface="Times New Roman" panose="02020603050405020304" pitchFamily="18" charset="0"/>
                <a:ea typeface="Calibri" panose="020F0502020204030204" pitchFamily="34" charset="0"/>
              </a:rPr>
              <a:t>akupleman</a:t>
            </a:r>
            <a:r>
              <a:rPr lang="tr-TR" sz="1800" b="1" dirty="0">
                <a:effectLst/>
                <a:latin typeface="Times New Roman" panose="02020603050405020304" pitchFamily="18" charset="0"/>
                <a:ea typeface="Calibri" panose="020F0502020204030204" pitchFamily="34" charset="0"/>
              </a:rPr>
              <a:t> fişi) </a:t>
            </a:r>
            <a:endParaRPr lang="tr-TR" b="1" dirty="0"/>
          </a:p>
        </p:txBody>
      </p:sp>
      <p:sp>
        <p:nvSpPr>
          <p:cNvPr id="17" name="Metin kutusu 16">
            <a:extLst>
              <a:ext uri="{FF2B5EF4-FFF2-40B4-BE49-F238E27FC236}">
                <a16:creationId xmlns:a16="http://schemas.microsoft.com/office/drawing/2014/main" id="{2EFC6A50-0E1B-4499-9BF0-E3D23CF19FBC}"/>
              </a:ext>
            </a:extLst>
          </p:cNvPr>
          <p:cNvSpPr txBox="1"/>
          <p:nvPr/>
        </p:nvSpPr>
        <p:spPr>
          <a:xfrm>
            <a:off x="8460204" y="5293888"/>
            <a:ext cx="3033101" cy="369332"/>
          </a:xfrm>
          <a:prstGeom prst="rect">
            <a:avLst/>
          </a:prstGeom>
          <a:noFill/>
        </p:spPr>
        <p:txBody>
          <a:bodyPr wrap="square">
            <a:spAutoFit/>
          </a:bodyPr>
          <a:lstStyle/>
          <a:p>
            <a:pPr algn="ctr"/>
            <a:r>
              <a:rPr lang="tr-TR" sz="1800" b="1" dirty="0">
                <a:effectLst/>
                <a:latin typeface="Times New Roman" panose="02020603050405020304" pitchFamily="18" charset="0"/>
                <a:ea typeface="Calibri" panose="020F0502020204030204" pitchFamily="34" charset="0"/>
                <a:cs typeface="Times New Roman" panose="02020603050405020304" pitchFamily="18" charset="0"/>
              </a:rPr>
              <a:t>Priz</a:t>
            </a:r>
            <a:endParaRPr lang="tr-TR" sz="18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748523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676400" y="140677"/>
            <a:ext cx="10515600" cy="801857"/>
          </a:xfrm>
        </p:spPr>
        <p:txBody>
          <a:bodyPr>
            <a:noAutofit/>
          </a:bodyPr>
          <a:lstStyle/>
          <a:p>
            <a:r>
              <a:rPr lang="tr-TR" sz="2400" b="1" i="1" dirty="0">
                <a:effectLst/>
                <a:latin typeface="Times New Roman" panose="02020603050405020304" pitchFamily="18" charset="0"/>
                <a:ea typeface="Calibri" panose="020F0502020204030204" pitchFamily="34" charset="0"/>
              </a:rPr>
              <a:t>Üst Paket Isıtma</a:t>
            </a:r>
            <a:endParaRPr lang="tr-TR" sz="8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10" name="Resim 9">
            <a:extLst>
              <a:ext uri="{FF2B5EF4-FFF2-40B4-BE49-F238E27FC236}">
                <a16:creationId xmlns:a16="http://schemas.microsoft.com/office/drawing/2014/main" id="{CF0AF1CD-628A-4FAE-850C-29430D19273E}"/>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045" y="1345362"/>
            <a:ext cx="6209348" cy="4496247"/>
          </a:xfrm>
          <a:prstGeom prst="rect">
            <a:avLst/>
          </a:prstGeom>
          <a:noFill/>
          <a:ln>
            <a:noFill/>
          </a:ln>
        </p:spPr>
      </p:pic>
      <p:sp>
        <p:nvSpPr>
          <p:cNvPr id="15" name="Metin kutusu 14">
            <a:extLst>
              <a:ext uri="{FF2B5EF4-FFF2-40B4-BE49-F238E27FC236}">
                <a16:creationId xmlns:a16="http://schemas.microsoft.com/office/drawing/2014/main" id="{ED2542BF-31A8-405B-AAF8-CF86CD13BD6E}"/>
              </a:ext>
            </a:extLst>
          </p:cNvPr>
          <p:cNvSpPr txBox="1"/>
          <p:nvPr/>
        </p:nvSpPr>
        <p:spPr>
          <a:xfrm>
            <a:off x="6096000" y="1005841"/>
            <a:ext cx="6098344" cy="5078313"/>
          </a:xfrm>
          <a:prstGeom prst="rect">
            <a:avLst/>
          </a:prstGeom>
          <a:noFill/>
        </p:spPr>
        <p:txBody>
          <a:bodyPr wrap="square">
            <a:spAutoFit/>
          </a:bodyPr>
          <a:lstStyle/>
          <a:p>
            <a:r>
              <a:rPr lang="tr-TR" sz="1800" b="1" dirty="0">
                <a:effectLst/>
                <a:ea typeface="Calibri" panose="020F0502020204030204" pitchFamily="34" charset="0"/>
                <a:cs typeface="Times New Roman" panose="02020603050405020304" pitchFamily="18" charset="0"/>
              </a:rPr>
              <a:t>Emniyet devre elemanları: </a:t>
            </a:r>
          </a:p>
          <a:p>
            <a:r>
              <a:rPr lang="tr-TR" sz="1800" b="1" dirty="0">
                <a:effectLst/>
                <a:ea typeface="Calibri" panose="020F0502020204030204" pitchFamily="34" charset="0"/>
                <a:cs typeface="Times New Roman" panose="02020603050405020304" pitchFamily="18" charset="0"/>
              </a:rPr>
              <a:t> </a:t>
            </a:r>
          </a:p>
          <a:p>
            <a:pPr algn="just"/>
            <a:r>
              <a:rPr lang="tr-TR" sz="1800" b="1" dirty="0" err="1">
                <a:effectLst/>
                <a:ea typeface="Calibri" panose="020F0502020204030204" pitchFamily="34" charset="0"/>
                <a:cs typeface="Times New Roman" panose="02020603050405020304" pitchFamily="18" charset="0"/>
              </a:rPr>
              <a:t>Termostad</a:t>
            </a:r>
            <a:r>
              <a:rPr lang="tr-TR" sz="1800" b="1" dirty="0">
                <a:effectLst/>
                <a:ea typeface="Calibri" panose="020F0502020204030204" pitchFamily="34" charset="0"/>
                <a:cs typeface="Times New Roman" panose="02020603050405020304" pitchFamily="18" charset="0"/>
              </a:rPr>
              <a:t>: Ayarlanan sıcaklığı (120 C) geçtiği anda kumanda normalde kapalı kontağını açarak Mikro İşlemciyi uyarır ve hazne içinde sıcaklık arttığı için </a:t>
            </a:r>
            <a:r>
              <a:rPr lang="tr-TR" sz="1800" b="1" dirty="0" err="1">
                <a:effectLst/>
                <a:ea typeface="Calibri" panose="020F0502020204030204" pitchFamily="34" charset="0"/>
                <a:cs typeface="Times New Roman" panose="02020603050405020304" pitchFamily="18" charset="0"/>
              </a:rPr>
              <a:t>kontaktörün</a:t>
            </a:r>
            <a:r>
              <a:rPr lang="tr-TR" sz="1800" b="1" dirty="0">
                <a:effectLst/>
                <a:ea typeface="Calibri" panose="020F0502020204030204" pitchFamily="34" charset="0"/>
                <a:cs typeface="Times New Roman" panose="02020603050405020304" pitchFamily="18" charset="0"/>
              </a:rPr>
              <a:t> çekmesini engeller. </a:t>
            </a:r>
          </a:p>
          <a:p>
            <a:r>
              <a:rPr lang="tr-TR" sz="1800" b="1" dirty="0">
                <a:effectLst/>
                <a:ea typeface="Calibri" panose="020F0502020204030204" pitchFamily="34" charset="0"/>
                <a:cs typeface="Times New Roman" panose="02020603050405020304" pitchFamily="18" charset="0"/>
              </a:rPr>
              <a:t> </a:t>
            </a:r>
          </a:p>
          <a:p>
            <a:pPr algn="just"/>
            <a:r>
              <a:rPr lang="tr-TR" sz="1800" b="1" dirty="0" err="1">
                <a:effectLst/>
                <a:ea typeface="Calibri" panose="020F0502020204030204" pitchFamily="34" charset="0"/>
                <a:cs typeface="Times New Roman" panose="02020603050405020304" pitchFamily="18" charset="0"/>
              </a:rPr>
              <a:t>Monostad</a:t>
            </a:r>
            <a:r>
              <a:rPr lang="tr-TR" sz="1800" b="1" dirty="0">
                <a:effectLst/>
                <a:ea typeface="Calibri" panose="020F0502020204030204" pitchFamily="34" charset="0"/>
                <a:cs typeface="Times New Roman" panose="02020603050405020304" pitchFamily="18" charset="0"/>
              </a:rPr>
              <a:t>: Motor çalıştığı anda motor davlumbazı önünden uzanıp </a:t>
            </a:r>
            <a:r>
              <a:rPr lang="tr-TR" sz="1800" b="1" dirty="0" err="1">
                <a:effectLst/>
                <a:ea typeface="Calibri" panose="020F0502020204030204" pitchFamily="34" charset="0"/>
                <a:cs typeface="Times New Roman" panose="02020603050405020304" pitchFamily="18" charset="0"/>
              </a:rPr>
              <a:t>monostada</a:t>
            </a:r>
            <a:r>
              <a:rPr lang="tr-TR" sz="1800" b="1" dirty="0">
                <a:effectLst/>
                <a:ea typeface="Calibri" panose="020F0502020204030204" pitchFamily="34" charset="0"/>
                <a:cs typeface="Times New Roman" panose="02020603050405020304" pitchFamily="18" charset="0"/>
              </a:rPr>
              <a:t> bağlı hortumun içinden gelen hava basıncı (0.02 bar) sayesinde </a:t>
            </a:r>
            <a:r>
              <a:rPr lang="tr-TR" sz="1800" b="1" dirty="0" err="1">
                <a:effectLst/>
                <a:ea typeface="Calibri" panose="020F0502020204030204" pitchFamily="34" charset="0"/>
                <a:cs typeface="Times New Roman" panose="02020603050405020304" pitchFamily="18" charset="0"/>
              </a:rPr>
              <a:t>Monostad</a:t>
            </a:r>
            <a:r>
              <a:rPr lang="tr-TR" sz="1800" b="1" dirty="0">
                <a:effectLst/>
                <a:ea typeface="Calibri" panose="020F0502020204030204" pitchFamily="34" charset="0"/>
                <a:cs typeface="Times New Roman" panose="02020603050405020304" pitchFamily="18" charset="0"/>
              </a:rPr>
              <a:t> </a:t>
            </a:r>
            <a:r>
              <a:rPr lang="tr-TR" sz="1800" b="1" dirty="0" err="1">
                <a:effectLst/>
                <a:ea typeface="Calibri" panose="020F0502020204030204" pitchFamily="34" charset="0"/>
                <a:cs typeface="Times New Roman" panose="02020603050405020304" pitchFamily="18" charset="0"/>
              </a:rPr>
              <a:t>ın</a:t>
            </a:r>
            <a:r>
              <a:rPr lang="tr-TR" sz="1800" b="1" dirty="0">
                <a:effectLst/>
                <a:ea typeface="Calibri" panose="020F0502020204030204" pitchFamily="34" charset="0"/>
                <a:cs typeface="Times New Roman" panose="02020603050405020304" pitchFamily="18" charset="0"/>
              </a:rPr>
              <a:t> Normalde açık kontağı kapanır. Açık kontağında bekleyen 24 VDC kontağın kapanması ile Mikro İşlemciye motorlar çalıştı bilgisi gönderir.</a:t>
            </a:r>
          </a:p>
          <a:p>
            <a:r>
              <a:rPr lang="tr-TR" sz="1800" b="1" dirty="0">
                <a:effectLst/>
                <a:ea typeface="Calibri" panose="020F0502020204030204" pitchFamily="34" charset="0"/>
                <a:cs typeface="Times New Roman" panose="02020603050405020304" pitchFamily="18" charset="0"/>
              </a:rPr>
              <a:t> </a:t>
            </a:r>
          </a:p>
          <a:p>
            <a:pPr algn="just"/>
            <a:r>
              <a:rPr lang="tr-TR" sz="1800" b="1" dirty="0">
                <a:effectLst/>
                <a:ea typeface="Calibri" panose="020F0502020204030204" pitchFamily="34" charset="0"/>
                <a:cs typeface="Times New Roman" panose="02020603050405020304" pitchFamily="18" charset="0"/>
              </a:rPr>
              <a:t>İntihar (kısa devre.) </a:t>
            </a:r>
            <a:r>
              <a:rPr lang="tr-TR" sz="1800" b="1" dirty="0" err="1">
                <a:effectLst/>
                <a:ea typeface="Calibri" panose="020F0502020204030204" pitchFamily="34" charset="0"/>
                <a:cs typeface="Times New Roman" panose="02020603050405020304" pitchFamily="18" charset="0"/>
              </a:rPr>
              <a:t>termostadı</a:t>
            </a:r>
            <a:r>
              <a:rPr lang="tr-TR" sz="1800" b="1" dirty="0">
                <a:effectLst/>
                <a:ea typeface="Calibri" panose="020F0502020204030204" pitchFamily="34" charset="0"/>
                <a:cs typeface="Times New Roman" panose="02020603050405020304" pitchFamily="18" charset="0"/>
              </a:rPr>
              <a:t>: İçinde kurşun olan ve yay ile kurulan bir parçadır. </a:t>
            </a:r>
            <a:r>
              <a:rPr lang="tr-TR" sz="1800" b="1" dirty="0" err="1">
                <a:effectLst/>
                <a:ea typeface="Calibri" panose="020F0502020204030204" pitchFamily="34" charset="0"/>
                <a:cs typeface="Times New Roman" panose="02020603050405020304" pitchFamily="18" charset="0"/>
              </a:rPr>
              <a:t>Evaporatör</a:t>
            </a:r>
            <a:r>
              <a:rPr lang="tr-TR" sz="1800" b="1" dirty="0">
                <a:effectLst/>
                <a:ea typeface="Calibri" panose="020F0502020204030204" pitchFamily="34" charset="0"/>
                <a:cs typeface="Times New Roman" panose="02020603050405020304" pitchFamily="18" charset="0"/>
              </a:rPr>
              <a:t> içindeki sıcaklık intihar </a:t>
            </a:r>
            <a:r>
              <a:rPr lang="tr-TR" sz="1800" b="1" dirty="0" err="1">
                <a:effectLst/>
                <a:ea typeface="Calibri" panose="020F0502020204030204" pitchFamily="34" charset="0"/>
                <a:cs typeface="Times New Roman" panose="02020603050405020304" pitchFamily="18" charset="0"/>
              </a:rPr>
              <a:t>termostadı</a:t>
            </a:r>
            <a:r>
              <a:rPr lang="tr-TR" sz="1800" b="1" dirty="0">
                <a:effectLst/>
                <a:ea typeface="Calibri" panose="020F0502020204030204" pitchFamily="34" charset="0"/>
                <a:cs typeface="Times New Roman" panose="02020603050405020304" pitchFamily="18" charset="0"/>
              </a:rPr>
              <a:t> içindeki kurşunu eritecek sıcaklığa ulaştığında (120C), yay tarafından itilerek üzerinde bulunan 1000 voltu şaseye vurur ve kısa devre yaptırır.</a:t>
            </a:r>
          </a:p>
        </p:txBody>
      </p:sp>
    </p:spTree>
    <p:extLst>
      <p:ext uri="{BB962C8B-B14F-4D97-AF65-F5344CB8AC3E}">
        <p14:creationId xmlns:p14="http://schemas.microsoft.com/office/powerpoint/2010/main" val="1320428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676400" y="140677"/>
            <a:ext cx="10515600" cy="801857"/>
          </a:xfrm>
        </p:spPr>
        <p:txBody>
          <a:bodyPr>
            <a:noAutofit/>
          </a:bodyPr>
          <a:lstStyle/>
          <a:p>
            <a:r>
              <a:rPr lang="tr-TR" sz="2400" b="1" i="1" dirty="0">
                <a:effectLst/>
                <a:latin typeface="Times New Roman" panose="02020603050405020304" pitchFamily="18" charset="0"/>
                <a:ea typeface="Calibri" panose="020F0502020204030204" pitchFamily="34" charset="0"/>
              </a:rPr>
              <a:t>Üst Paket Isıtma</a:t>
            </a:r>
            <a:endParaRPr lang="tr-TR" sz="8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8" name="Resim 7">
            <a:extLst>
              <a:ext uri="{FF2B5EF4-FFF2-40B4-BE49-F238E27FC236}">
                <a16:creationId xmlns:a16="http://schemas.microsoft.com/office/drawing/2014/main" id="{B8EBBE2F-9D93-449F-872C-295CB6F35BD0}"/>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23679" y="1345362"/>
            <a:ext cx="9325564" cy="2889013"/>
          </a:xfrm>
          <a:prstGeom prst="rect">
            <a:avLst/>
          </a:prstGeom>
          <a:noFill/>
          <a:ln>
            <a:noFill/>
          </a:ln>
        </p:spPr>
      </p:pic>
      <p:sp>
        <p:nvSpPr>
          <p:cNvPr id="13" name="Metin kutusu 12">
            <a:extLst>
              <a:ext uri="{FF2B5EF4-FFF2-40B4-BE49-F238E27FC236}">
                <a16:creationId xmlns:a16="http://schemas.microsoft.com/office/drawing/2014/main" id="{AB555244-4C36-4B8D-8205-C49401066F41}"/>
              </a:ext>
            </a:extLst>
          </p:cNvPr>
          <p:cNvSpPr txBox="1"/>
          <p:nvPr/>
        </p:nvSpPr>
        <p:spPr>
          <a:xfrm>
            <a:off x="4329332" y="4637203"/>
            <a:ext cx="6098344" cy="369332"/>
          </a:xfrm>
          <a:prstGeom prst="rect">
            <a:avLst/>
          </a:prstGeom>
          <a:noFill/>
        </p:spPr>
        <p:txBody>
          <a:bodyPr wrap="square">
            <a:spAutoFit/>
          </a:bodyPr>
          <a:lstStyle/>
          <a:p>
            <a:r>
              <a:rPr lang="tr-TR" sz="1800" b="1" dirty="0">
                <a:effectLst/>
                <a:latin typeface="Times New Roman" panose="02020603050405020304" pitchFamily="18" charset="0"/>
                <a:ea typeface="Calibri" panose="020F0502020204030204" pitchFamily="34" charset="0"/>
              </a:rPr>
              <a:t>Klima paneli (</a:t>
            </a:r>
            <a:r>
              <a:rPr lang="tr-TR" sz="1800" b="1" dirty="0" err="1">
                <a:effectLst/>
                <a:latin typeface="Times New Roman" panose="02020603050405020304" pitchFamily="18" charset="0"/>
                <a:ea typeface="Calibri" panose="020F0502020204030204" pitchFamily="34" charset="0"/>
              </a:rPr>
              <a:t>jaklı</a:t>
            </a:r>
            <a:r>
              <a:rPr lang="tr-TR" sz="1800" b="1" dirty="0">
                <a:effectLst/>
                <a:latin typeface="Times New Roman" panose="02020603050405020304" pitchFamily="18" charset="0"/>
                <a:ea typeface="Calibri" panose="020F0502020204030204" pitchFamily="34" charset="0"/>
              </a:rPr>
              <a:t>)</a:t>
            </a:r>
            <a:endParaRPr lang="tr-TR" b="1" dirty="0"/>
          </a:p>
        </p:txBody>
      </p:sp>
    </p:spTree>
    <p:extLst>
      <p:ext uri="{BB962C8B-B14F-4D97-AF65-F5344CB8AC3E}">
        <p14:creationId xmlns:p14="http://schemas.microsoft.com/office/powerpoint/2010/main" val="22218992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676400" y="140677"/>
            <a:ext cx="10515600" cy="801857"/>
          </a:xfrm>
        </p:spPr>
        <p:txBody>
          <a:bodyPr>
            <a:noAutofit/>
          </a:bodyPr>
          <a:lstStyle/>
          <a:p>
            <a:r>
              <a:rPr lang="tr-TR" sz="2400" b="1" i="1" dirty="0">
                <a:effectLst/>
                <a:latin typeface="Times New Roman" panose="02020603050405020304" pitchFamily="18" charset="0"/>
                <a:ea typeface="Calibri" panose="020F0502020204030204" pitchFamily="34" charset="0"/>
              </a:rPr>
              <a:t>Alt Paket Isıtma HVC</a:t>
            </a:r>
            <a:endParaRPr lang="tr-TR" sz="115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9" name="Resim 8">
            <a:extLst>
              <a:ext uri="{FF2B5EF4-FFF2-40B4-BE49-F238E27FC236}">
                <a16:creationId xmlns:a16="http://schemas.microsoft.com/office/drawing/2014/main" id="{2C47814F-6DAC-4E75-AD40-E616D6660D2F}"/>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831" y="1345362"/>
            <a:ext cx="5109283" cy="3990145"/>
          </a:xfrm>
          <a:prstGeom prst="rect">
            <a:avLst/>
          </a:prstGeom>
          <a:noFill/>
          <a:ln>
            <a:noFill/>
          </a:ln>
        </p:spPr>
      </p:pic>
      <p:sp>
        <p:nvSpPr>
          <p:cNvPr id="10" name="Metin kutusu 9">
            <a:extLst>
              <a:ext uri="{FF2B5EF4-FFF2-40B4-BE49-F238E27FC236}">
                <a16:creationId xmlns:a16="http://schemas.microsoft.com/office/drawing/2014/main" id="{1C657CBF-18E1-42D3-B92A-21755BDADE9B}"/>
              </a:ext>
            </a:extLst>
          </p:cNvPr>
          <p:cNvSpPr txBox="1"/>
          <p:nvPr/>
        </p:nvSpPr>
        <p:spPr>
          <a:xfrm>
            <a:off x="5491313" y="1563245"/>
            <a:ext cx="6098344" cy="2246769"/>
          </a:xfrm>
          <a:prstGeom prst="rect">
            <a:avLst/>
          </a:prstGeom>
          <a:noFill/>
        </p:spPr>
        <p:txBody>
          <a:bodyPr wrap="square">
            <a:spAutoFit/>
          </a:bodyPr>
          <a:lstStyle/>
          <a:p>
            <a:pPr algn="just"/>
            <a:r>
              <a:rPr lang="tr-TR" sz="2000" b="1" dirty="0">
                <a:effectLst/>
                <a:ea typeface="Calibri" panose="020F0502020204030204" pitchFamily="34" charset="0"/>
                <a:cs typeface="Times New Roman" panose="02020603050405020304" pitchFamily="18" charset="0"/>
              </a:rPr>
              <a:t>Alt paket HVC ısıtma 1000 volt AC ile yapılmaktadır. </a:t>
            </a:r>
            <a:r>
              <a:rPr lang="tr-TR" sz="2000" b="1" dirty="0" err="1">
                <a:effectLst/>
                <a:ea typeface="Calibri" panose="020F0502020204030204" pitchFamily="34" charset="0"/>
                <a:cs typeface="Times New Roman" panose="02020603050405020304" pitchFamily="18" charset="0"/>
              </a:rPr>
              <a:t>Tij</a:t>
            </a:r>
            <a:r>
              <a:rPr lang="tr-TR" sz="2000" b="1" dirty="0">
                <a:effectLst/>
                <a:ea typeface="Calibri" panose="020F0502020204030204" pitchFamily="34" charset="0"/>
                <a:cs typeface="Times New Roman" panose="02020603050405020304" pitchFamily="18" charset="0"/>
              </a:rPr>
              <a:t> grubu 11 Amper akım çekmektedir. Aşağıdaki şekilde HVC ünitesi görülmektedir. Her bir pakette 2 adet olmak üzere toplam 4 adet alüminyum </a:t>
            </a:r>
            <a:r>
              <a:rPr lang="tr-TR" sz="2000" b="1" dirty="0" err="1">
                <a:effectLst/>
                <a:ea typeface="Calibri" panose="020F0502020204030204" pitchFamily="34" charset="0"/>
                <a:cs typeface="Times New Roman" panose="02020603050405020304" pitchFamily="18" charset="0"/>
              </a:rPr>
              <a:t>filitre</a:t>
            </a:r>
            <a:r>
              <a:rPr lang="tr-TR" sz="2000" b="1" dirty="0">
                <a:effectLst/>
                <a:ea typeface="Calibri" panose="020F0502020204030204" pitchFamily="34" charset="0"/>
                <a:cs typeface="Times New Roman" panose="02020603050405020304" pitchFamily="18" charset="0"/>
              </a:rPr>
              <a:t> vardır. Bu </a:t>
            </a:r>
            <a:r>
              <a:rPr lang="tr-TR" sz="2000" b="1" dirty="0" err="1">
                <a:effectLst/>
                <a:ea typeface="Calibri" panose="020F0502020204030204" pitchFamily="34" charset="0"/>
                <a:cs typeface="Times New Roman" panose="02020603050405020304" pitchFamily="18" charset="0"/>
              </a:rPr>
              <a:t>filitreler</a:t>
            </a:r>
            <a:r>
              <a:rPr lang="tr-TR" sz="2000" b="1" dirty="0">
                <a:effectLst/>
                <a:ea typeface="Calibri" panose="020F0502020204030204" pitchFamily="34" charset="0"/>
                <a:cs typeface="Times New Roman" panose="02020603050405020304" pitchFamily="18" charset="0"/>
              </a:rPr>
              <a:t> kış aylarında düzenli olarak temizlenmelidir.  HVC Isıtma sistemi Güç ve Emniyet devre elemanları olarak iki kısma ayrılır.</a:t>
            </a:r>
          </a:p>
        </p:txBody>
      </p:sp>
    </p:spTree>
    <p:extLst>
      <p:ext uri="{BB962C8B-B14F-4D97-AF65-F5344CB8AC3E}">
        <p14:creationId xmlns:p14="http://schemas.microsoft.com/office/powerpoint/2010/main" val="23342204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676400" y="140677"/>
            <a:ext cx="10515600" cy="801857"/>
          </a:xfrm>
        </p:spPr>
        <p:txBody>
          <a:bodyPr>
            <a:noAutofit/>
          </a:bodyPr>
          <a:lstStyle/>
          <a:p>
            <a:r>
              <a:rPr lang="tr-TR" sz="2400" b="1" i="1" dirty="0">
                <a:effectLst/>
                <a:latin typeface="Times New Roman" panose="02020603050405020304" pitchFamily="18" charset="0"/>
                <a:ea typeface="Calibri" panose="020F0502020204030204" pitchFamily="34" charset="0"/>
              </a:rPr>
              <a:t>Alt Paket Isıtma HVC</a:t>
            </a:r>
            <a:endParaRPr lang="tr-TR" sz="115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13" name="Resim 12">
            <a:extLst>
              <a:ext uri="{FF2B5EF4-FFF2-40B4-BE49-F238E27FC236}">
                <a16:creationId xmlns:a16="http://schemas.microsoft.com/office/drawing/2014/main" id="{9F9DC764-1A59-4008-959D-ECFA2EF12D6D}"/>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29609" y="1173033"/>
            <a:ext cx="5407953" cy="3973991"/>
          </a:xfrm>
          <a:prstGeom prst="rect">
            <a:avLst/>
          </a:prstGeom>
          <a:noFill/>
          <a:ln>
            <a:noFill/>
          </a:ln>
        </p:spPr>
      </p:pic>
      <p:sp>
        <p:nvSpPr>
          <p:cNvPr id="14" name="Metin kutusu 13">
            <a:extLst>
              <a:ext uri="{FF2B5EF4-FFF2-40B4-BE49-F238E27FC236}">
                <a16:creationId xmlns:a16="http://schemas.microsoft.com/office/drawing/2014/main" id="{3DF3D3D6-BE05-4F20-9674-FFA67B092A19}"/>
              </a:ext>
            </a:extLst>
          </p:cNvPr>
          <p:cNvSpPr txBox="1"/>
          <p:nvPr/>
        </p:nvSpPr>
        <p:spPr>
          <a:xfrm>
            <a:off x="2884413" y="5377523"/>
            <a:ext cx="6098344" cy="369332"/>
          </a:xfrm>
          <a:prstGeom prst="rect">
            <a:avLst/>
          </a:prstGeom>
          <a:noFill/>
        </p:spPr>
        <p:txBody>
          <a:bodyPr wrap="square">
            <a:spAutoFit/>
          </a:bodyPr>
          <a:lstStyle/>
          <a:p>
            <a:pPr algn="ctr"/>
            <a:r>
              <a:rPr lang="tr-TR" sz="1800" b="1" dirty="0">
                <a:effectLst/>
                <a:latin typeface="Times New Roman" panose="02020603050405020304" pitchFamily="18" charset="0"/>
                <a:ea typeface="Calibri" panose="020F0502020204030204" pitchFamily="34" charset="0"/>
                <a:cs typeface="Times New Roman" panose="02020603050405020304" pitchFamily="18" charset="0"/>
              </a:rPr>
              <a:t>HVC Alt ısıtma paketi</a:t>
            </a:r>
            <a:endParaRPr lang="tr-TR" sz="18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898087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676400" y="140677"/>
            <a:ext cx="10515600" cy="801857"/>
          </a:xfrm>
        </p:spPr>
        <p:txBody>
          <a:bodyPr>
            <a:noAutofit/>
          </a:bodyPr>
          <a:lstStyle/>
          <a:p>
            <a:r>
              <a:rPr lang="tr-TR" sz="2400" b="1" i="1" dirty="0">
                <a:effectLst/>
                <a:latin typeface="Times New Roman" panose="02020603050405020304" pitchFamily="18" charset="0"/>
                <a:ea typeface="Calibri" panose="020F0502020204030204" pitchFamily="34" charset="0"/>
              </a:rPr>
              <a:t>Alt Paket Isıtma HVC</a:t>
            </a:r>
            <a:endParaRPr lang="tr-TR" sz="115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8" name="Resim 7">
            <a:extLst>
              <a:ext uri="{FF2B5EF4-FFF2-40B4-BE49-F238E27FC236}">
                <a16:creationId xmlns:a16="http://schemas.microsoft.com/office/drawing/2014/main" id="{5F07F940-0938-4F23-9C17-1C7846E1D46B}"/>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7098" y="1222479"/>
            <a:ext cx="5752514" cy="4473038"/>
          </a:xfrm>
          <a:prstGeom prst="rect">
            <a:avLst/>
          </a:prstGeom>
          <a:noFill/>
          <a:ln>
            <a:noFill/>
          </a:ln>
        </p:spPr>
      </p:pic>
      <p:sp>
        <p:nvSpPr>
          <p:cNvPr id="10" name="Metin kutusu 9">
            <a:extLst>
              <a:ext uri="{FF2B5EF4-FFF2-40B4-BE49-F238E27FC236}">
                <a16:creationId xmlns:a16="http://schemas.microsoft.com/office/drawing/2014/main" id="{A3ADA667-2313-4829-BCB4-7E6887FF14B9}"/>
              </a:ext>
            </a:extLst>
          </p:cNvPr>
          <p:cNvSpPr txBox="1"/>
          <p:nvPr/>
        </p:nvSpPr>
        <p:spPr>
          <a:xfrm>
            <a:off x="7168884" y="1831317"/>
            <a:ext cx="4420773" cy="2862322"/>
          </a:xfrm>
          <a:prstGeom prst="rect">
            <a:avLst/>
          </a:prstGeom>
          <a:noFill/>
        </p:spPr>
        <p:txBody>
          <a:bodyPr wrap="square">
            <a:spAutoFit/>
          </a:bodyPr>
          <a:lstStyle/>
          <a:p>
            <a:pPr algn="just"/>
            <a:r>
              <a:rPr lang="tr-TR" sz="2000" b="1" dirty="0">
                <a:effectLst/>
                <a:ea typeface="Calibri" panose="020F0502020204030204" pitchFamily="34" charset="0"/>
                <a:cs typeface="Times New Roman" panose="02020603050405020304" pitchFamily="18" charset="0"/>
              </a:rPr>
              <a:t>Evp-1 ve Evp-2 emniyet devresi bir (1) olmak zorunda. Şayet sıfır ( 0 ) olduğu taktirde ısıtma olmaz. Bu durumda Emniyet devre elemanları kontrol edilir. Kontrol edilecek elemanlar: </a:t>
            </a:r>
          </a:p>
          <a:p>
            <a:pPr algn="just"/>
            <a:r>
              <a:rPr lang="tr-TR" sz="2000" b="1" dirty="0">
                <a:effectLst/>
                <a:ea typeface="Calibri" panose="020F0502020204030204" pitchFamily="34" charset="0"/>
                <a:cs typeface="Times New Roman" panose="02020603050405020304" pitchFamily="18" charset="0"/>
              </a:rPr>
              <a:t> </a:t>
            </a:r>
          </a:p>
          <a:p>
            <a:pPr algn="just"/>
            <a:r>
              <a:rPr lang="tr-TR" sz="2000" b="1" dirty="0" err="1">
                <a:effectLst/>
                <a:ea typeface="Calibri" panose="020F0502020204030204" pitchFamily="34" charset="0"/>
                <a:cs typeface="Times New Roman" panose="02020603050405020304" pitchFamily="18" charset="0"/>
              </a:rPr>
              <a:t>Monostad</a:t>
            </a:r>
            <a:r>
              <a:rPr lang="tr-TR" sz="2000" b="1" dirty="0">
                <a:effectLst/>
                <a:ea typeface="Calibri" panose="020F0502020204030204" pitchFamily="34" charset="0"/>
                <a:cs typeface="Times New Roman" panose="02020603050405020304" pitchFamily="18" charset="0"/>
              </a:rPr>
              <a:t>, </a:t>
            </a:r>
            <a:r>
              <a:rPr lang="tr-TR" sz="2000" b="1" dirty="0" err="1">
                <a:effectLst/>
                <a:ea typeface="Calibri" panose="020F0502020204030204" pitchFamily="34" charset="0"/>
                <a:cs typeface="Times New Roman" panose="02020603050405020304" pitchFamily="18" charset="0"/>
              </a:rPr>
              <a:t>Termstad</a:t>
            </a:r>
            <a:r>
              <a:rPr lang="tr-TR" sz="2000" b="1" dirty="0">
                <a:effectLst/>
                <a:ea typeface="Calibri" panose="020F0502020204030204" pitchFamily="34" charset="0"/>
                <a:cs typeface="Times New Roman" panose="02020603050405020304" pitchFamily="18" charset="0"/>
              </a:rPr>
              <a:t>, Mikro İşlemci, Haberleşme kabloları, 1000 volt </a:t>
            </a:r>
            <a:r>
              <a:rPr lang="tr-TR" sz="2000" b="1" dirty="0" err="1">
                <a:effectLst/>
                <a:ea typeface="Calibri" panose="020F0502020204030204" pitchFamily="34" charset="0"/>
                <a:cs typeface="Times New Roman" panose="02020603050405020304" pitchFamily="18" charset="0"/>
              </a:rPr>
              <a:t>kontaktör</a:t>
            </a:r>
            <a:r>
              <a:rPr lang="tr-TR" sz="2000" b="1" dirty="0">
                <a:effectLst/>
                <a:ea typeface="Calibri" panose="020F0502020204030204" pitchFamily="34" charset="0"/>
                <a:cs typeface="Times New Roman" panose="02020603050405020304" pitchFamily="18" charset="0"/>
              </a:rPr>
              <a:t> </a:t>
            </a:r>
            <a:r>
              <a:rPr lang="tr-TR" sz="2000" b="1" dirty="0" err="1">
                <a:effectLst/>
                <a:ea typeface="Calibri" panose="020F0502020204030204" pitchFamily="34" charset="0"/>
                <a:cs typeface="Times New Roman" panose="02020603050405020304" pitchFamily="18" charset="0"/>
              </a:rPr>
              <a:t>swichi</a:t>
            </a:r>
            <a:endParaRPr lang="tr-TR" sz="2000" b="1"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605007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676400" y="140677"/>
            <a:ext cx="10515600" cy="801857"/>
          </a:xfrm>
        </p:spPr>
        <p:txBody>
          <a:bodyPr>
            <a:noAutofit/>
          </a:bodyPr>
          <a:lstStyle/>
          <a:p>
            <a:r>
              <a:rPr lang="tr-TR" sz="2400" b="1" i="1" dirty="0">
                <a:effectLst/>
                <a:latin typeface="Times New Roman" panose="02020603050405020304" pitchFamily="18" charset="0"/>
                <a:ea typeface="Calibri" panose="020F0502020204030204" pitchFamily="34" charset="0"/>
              </a:rPr>
              <a:t>Güç Devre Elemanları </a:t>
            </a:r>
            <a:endParaRPr lang="tr-TR" sz="16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9" name="Metin kutusu 8">
            <a:extLst>
              <a:ext uri="{FF2B5EF4-FFF2-40B4-BE49-F238E27FC236}">
                <a16:creationId xmlns:a16="http://schemas.microsoft.com/office/drawing/2014/main" id="{C997B0C7-332F-474C-9E4E-23E59FD59632}"/>
              </a:ext>
            </a:extLst>
          </p:cNvPr>
          <p:cNvSpPr txBox="1"/>
          <p:nvPr/>
        </p:nvSpPr>
        <p:spPr>
          <a:xfrm>
            <a:off x="1112744" y="1087052"/>
            <a:ext cx="10438227" cy="5324535"/>
          </a:xfrm>
          <a:prstGeom prst="rect">
            <a:avLst/>
          </a:prstGeom>
          <a:noFill/>
        </p:spPr>
        <p:txBody>
          <a:bodyPr wrap="square">
            <a:spAutoFit/>
          </a:bodyPr>
          <a:lstStyle/>
          <a:p>
            <a:pPr algn="just"/>
            <a:r>
              <a:rPr lang="tr-TR" sz="2000" b="1" dirty="0">
                <a:effectLst/>
                <a:ea typeface="Calibri" panose="020F0502020204030204" pitchFamily="34" charset="0"/>
                <a:cs typeface="Times New Roman" panose="02020603050405020304" pitchFamily="18" charset="0"/>
              </a:rPr>
              <a:t>1000 Volt </a:t>
            </a:r>
            <a:r>
              <a:rPr lang="tr-TR" sz="2000" b="1" dirty="0" err="1">
                <a:effectLst/>
                <a:ea typeface="Calibri" panose="020F0502020204030204" pitchFamily="34" charset="0"/>
                <a:cs typeface="Times New Roman" panose="02020603050405020304" pitchFamily="18" charset="0"/>
              </a:rPr>
              <a:t>Kontaktörü</a:t>
            </a:r>
            <a:r>
              <a:rPr lang="tr-TR" sz="2000" b="1" dirty="0">
                <a:effectLst/>
                <a:ea typeface="Calibri" panose="020F0502020204030204" pitchFamily="34" charset="0"/>
                <a:cs typeface="Times New Roman" panose="02020603050405020304" pitchFamily="18" charset="0"/>
              </a:rPr>
              <a:t>: </a:t>
            </a:r>
            <a:r>
              <a:rPr lang="tr-TR" sz="2000" dirty="0">
                <a:effectLst/>
                <a:ea typeface="Calibri" panose="020F0502020204030204" pitchFamily="34" charset="0"/>
                <a:cs typeface="Times New Roman" panose="02020603050405020304" pitchFamily="18" charset="0"/>
              </a:rPr>
              <a:t>Yüksek Gerilim Sandığı (YGS) içinde bulunur. Her ısıtma paketi için 1 adet </a:t>
            </a:r>
            <a:r>
              <a:rPr lang="tr-TR" sz="2000" dirty="0" err="1">
                <a:effectLst/>
                <a:ea typeface="Calibri" panose="020F0502020204030204" pitchFamily="34" charset="0"/>
                <a:cs typeface="Times New Roman" panose="02020603050405020304" pitchFamily="18" charset="0"/>
              </a:rPr>
              <a:t>kontaktör</a:t>
            </a:r>
            <a:r>
              <a:rPr lang="tr-TR" sz="2000" dirty="0">
                <a:effectLst/>
                <a:ea typeface="Calibri" panose="020F0502020204030204" pitchFamily="34" charset="0"/>
                <a:cs typeface="Times New Roman" panose="02020603050405020304" pitchFamily="18" charset="0"/>
              </a:rPr>
              <a:t> olmak üzere Toplam 4 adet vardır. Kontağının geçirir durumda olması gerekmektedir. Kontaklarından 1000 volt </a:t>
            </a:r>
            <a:r>
              <a:rPr lang="tr-TR" sz="2000" dirty="0" err="1">
                <a:effectLst/>
                <a:ea typeface="Calibri" panose="020F0502020204030204" pitchFamily="34" charset="0"/>
                <a:cs typeface="Times New Roman" panose="02020603050405020304" pitchFamily="18" charset="0"/>
              </a:rPr>
              <a:t>geçer.Bobini</a:t>
            </a:r>
            <a:r>
              <a:rPr lang="tr-TR" sz="2000" dirty="0">
                <a:effectLst/>
                <a:ea typeface="Calibri" panose="020F0502020204030204" pitchFamily="34" charset="0"/>
                <a:cs typeface="Times New Roman" panose="02020603050405020304" pitchFamily="18" charset="0"/>
              </a:rPr>
              <a:t> 24 VDC </a:t>
            </a:r>
            <a:r>
              <a:rPr lang="tr-TR" sz="2000" dirty="0" err="1">
                <a:effectLst/>
                <a:ea typeface="Calibri" panose="020F0502020204030204" pitchFamily="34" charset="0"/>
                <a:cs typeface="Times New Roman" panose="02020603050405020304" pitchFamily="18" charset="0"/>
              </a:rPr>
              <a:t>dir</a:t>
            </a:r>
            <a:r>
              <a:rPr lang="tr-TR" sz="2000" dirty="0">
                <a:effectLst/>
                <a:ea typeface="Calibri" panose="020F0502020204030204" pitchFamily="34" charset="0"/>
                <a:cs typeface="Times New Roman" panose="02020603050405020304" pitchFamily="18" charset="0"/>
              </a:rPr>
              <a:t>. </a:t>
            </a:r>
            <a:r>
              <a:rPr lang="tr-TR" sz="2000" dirty="0" err="1">
                <a:effectLst/>
                <a:ea typeface="Calibri" panose="020F0502020204030204" pitchFamily="34" charset="0"/>
                <a:cs typeface="Times New Roman" panose="02020603050405020304" pitchFamily="18" charset="0"/>
              </a:rPr>
              <a:t>Kontaktör</a:t>
            </a:r>
            <a:r>
              <a:rPr lang="tr-TR" sz="2000" dirty="0">
                <a:effectLst/>
                <a:ea typeface="Calibri" panose="020F0502020204030204" pitchFamily="34" charset="0"/>
                <a:cs typeface="Times New Roman" panose="02020603050405020304" pitchFamily="18" charset="0"/>
              </a:rPr>
              <a:t> altındaki </a:t>
            </a:r>
            <a:r>
              <a:rPr lang="tr-TR" sz="2000" dirty="0" err="1">
                <a:effectLst/>
                <a:ea typeface="Calibri" panose="020F0502020204030204" pitchFamily="34" charset="0"/>
                <a:cs typeface="Times New Roman" panose="02020603050405020304" pitchFamily="18" charset="0"/>
              </a:rPr>
              <a:t>swich</a:t>
            </a:r>
            <a:r>
              <a:rPr lang="tr-TR" sz="2000" dirty="0">
                <a:effectLst/>
                <a:ea typeface="Calibri" panose="020F0502020204030204" pitchFamily="34" charset="0"/>
                <a:cs typeface="Times New Roman" panose="02020603050405020304" pitchFamily="18" charset="0"/>
              </a:rPr>
              <a:t> de Mikro işlemciye </a:t>
            </a:r>
            <a:r>
              <a:rPr lang="tr-TR" sz="2000" dirty="0" err="1">
                <a:effectLst/>
                <a:ea typeface="Calibri" panose="020F0502020204030204" pitchFamily="34" charset="0"/>
                <a:cs typeface="Times New Roman" panose="02020603050405020304" pitchFamily="18" charset="0"/>
              </a:rPr>
              <a:t>kontaktör</a:t>
            </a:r>
            <a:r>
              <a:rPr lang="tr-TR" sz="2000" dirty="0">
                <a:effectLst/>
                <a:ea typeface="Calibri" panose="020F0502020204030204" pitchFamily="34" charset="0"/>
                <a:cs typeface="Times New Roman" panose="02020603050405020304" pitchFamily="18" charset="0"/>
              </a:rPr>
              <a:t> çekti bilgisini gönderir. Çekti bilgisi gitmez ise Mikro İşlemci </a:t>
            </a:r>
            <a:r>
              <a:rPr lang="tr-TR" sz="2000" dirty="0" err="1">
                <a:effectLst/>
                <a:ea typeface="Calibri" panose="020F0502020204030204" pitchFamily="34" charset="0"/>
                <a:cs typeface="Times New Roman" panose="02020603050405020304" pitchFamily="18" charset="0"/>
              </a:rPr>
              <a:t>kontaktörü</a:t>
            </a:r>
            <a:r>
              <a:rPr lang="tr-TR" sz="2000" dirty="0">
                <a:effectLst/>
                <a:ea typeface="Calibri" panose="020F0502020204030204" pitchFamily="34" charset="0"/>
                <a:cs typeface="Times New Roman" panose="02020603050405020304" pitchFamily="18" charset="0"/>
              </a:rPr>
              <a:t> çektirmez. Emniyet devresi bir (1) olduğunda Mikro İşlemci tarafından çektirilir.</a:t>
            </a:r>
          </a:p>
          <a:p>
            <a:r>
              <a:rPr lang="tr-TR" sz="2000" b="1" dirty="0">
                <a:effectLst/>
                <a:ea typeface="Calibri" panose="020F0502020204030204" pitchFamily="34" charset="0"/>
                <a:cs typeface="Times New Roman" panose="02020603050405020304" pitchFamily="18" charset="0"/>
              </a:rPr>
              <a:t> </a:t>
            </a:r>
          </a:p>
          <a:p>
            <a:pPr algn="just"/>
            <a:r>
              <a:rPr lang="tr-TR" sz="2000" b="1" dirty="0">
                <a:effectLst/>
                <a:ea typeface="Calibri" panose="020F0502020204030204" pitchFamily="34" charset="0"/>
                <a:cs typeface="Times New Roman" panose="02020603050405020304" pitchFamily="18" charset="0"/>
              </a:rPr>
              <a:t>Fişek sigorta: </a:t>
            </a:r>
            <a:r>
              <a:rPr lang="tr-TR" sz="2000" dirty="0">
                <a:effectLst/>
                <a:ea typeface="Calibri" panose="020F0502020204030204" pitchFamily="34" charset="0"/>
                <a:cs typeface="Times New Roman" panose="02020603050405020304" pitchFamily="18" charset="0"/>
              </a:rPr>
              <a:t>Yüksek Gerilim Sandığı (YGS) içinde bulunur. Her ısıtma paketi için 1 adet fişek sigorta olmak üzere Toplam 4 adet vardır. 16 Amper değerindedir. Fişek sigorta değiştirilmesine rağmen atıyorsa intihar </a:t>
            </a:r>
            <a:r>
              <a:rPr lang="tr-TR" sz="2000" dirty="0" err="1">
                <a:effectLst/>
                <a:ea typeface="Calibri" panose="020F0502020204030204" pitchFamily="34" charset="0"/>
                <a:cs typeface="Times New Roman" panose="02020603050405020304" pitchFamily="18" charset="0"/>
              </a:rPr>
              <a:t>termostadı,tijler</a:t>
            </a:r>
            <a:r>
              <a:rPr lang="tr-TR" sz="2000" dirty="0">
                <a:effectLst/>
                <a:ea typeface="Calibri" panose="020F0502020204030204" pitchFamily="34" charset="0"/>
                <a:cs typeface="Times New Roman" panose="02020603050405020304" pitchFamily="18" charset="0"/>
              </a:rPr>
              <a:t> ve kablo hattı kontrol edilmelidir. </a:t>
            </a:r>
          </a:p>
          <a:p>
            <a:r>
              <a:rPr lang="tr-TR" sz="2000" b="1" dirty="0">
                <a:effectLst/>
                <a:ea typeface="Calibri" panose="020F0502020204030204" pitchFamily="34" charset="0"/>
                <a:cs typeface="Times New Roman" panose="02020603050405020304" pitchFamily="18" charset="0"/>
              </a:rPr>
              <a:t> </a:t>
            </a:r>
          </a:p>
          <a:p>
            <a:pPr algn="just"/>
            <a:r>
              <a:rPr lang="tr-TR" sz="2000" b="1" dirty="0">
                <a:effectLst/>
                <a:ea typeface="Calibri" panose="020F0502020204030204" pitchFamily="34" charset="0"/>
                <a:cs typeface="Times New Roman" panose="02020603050405020304" pitchFamily="18" charset="0"/>
              </a:rPr>
              <a:t>Fan Motoru: </a:t>
            </a:r>
            <a:r>
              <a:rPr lang="tr-TR" sz="2000" dirty="0">
                <a:effectLst/>
                <a:ea typeface="Calibri" panose="020F0502020204030204" pitchFamily="34" charset="0"/>
                <a:cs typeface="Times New Roman" panose="02020603050405020304" pitchFamily="18" charset="0"/>
              </a:rPr>
              <a:t>Her bir Üst pakette birer tane toplam iki (2) fan motoru bulunmaktadır. Her bir alt pakette ikişer tane toplam dört (4) fan motoru bulunmaktadır. 380 AC </a:t>
            </a:r>
            <a:r>
              <a:rPr lang="tr-TR" sz="2000" dirty="0" err="1">
                <a:effectLst/>
                <a:ea typeface="Calibri" panose="020F0502020204030204" pitchFamily="34" charset="0"/>
                <a:cs typeface="Times New Roman" panose="02020603050405020304" pitchFamily="18" charset="0"/>
              </a:rPr>
              <a:t>trifaze</a:t>
            </a:r>
            <a:r>
              <a:rPr lang="tr-TR" sz="2000" dirty="0">
                <a:effectLst/>
                <a:ea typeface="Calibri" panose="020F0502020204030204" pitchFamily="34" charset="0"/>
                <a:cs typeface="Times New Roman" panose="02020603050405020304" pitchFamily="18" charset="0"/>
              </a:rPr>
              <a:t> motordur. Isıtma paketi devreye girmeden ilk önce çalışan devre elemanıdır. Boş çalışması </a:t>
            </a:r>
            <a:r>
              <a:rPr lang="tr-TR" sz="2000" dirty="0" err="1">
                <a:effectLst/>
                <a:ea typeface="Calibri" panose="020F0502020204030204" pitchFamily="34" charset="0"/>
                <a:cs typeface="Times New Roman" panose="02020603050405020304" pitchFamily="18" charset="0"/>
              </a:rPr>
              <a:t>Vantilasyon</a:t>
            </a:r>
            <a:r>
              <a:rPr lang="tr-TR" sz="2000" dirty="0">
                <a:effectLst/>
                <a:ea typeface="Calibri" panose="020F0502020204030204" pitchFamily="34" charset="0"/>
                <a:cs typeface="Times New Roman" panose="02020603050405020304" pitchFamily="18" charset="0"/>
              </a:rPr>
              <a:t> yapması anlamına gelir. Mikro İşlemci Motorların çalıştığını </a:t>
            </a:r>
            <a:r>
              <a:rPr lang="tr-TR" sz="2000" dirty="0" err="1">
                <a:effectLst/>
                <a:ea typeface="Calibri" panose="020F0502020204030204" pitchFamily="34" charset="0"/>
                <a:cs typeface="Times New Roman" panose="02020603050405020304" pitchFamily="18" charset="0"/>
              </a:rPr>
              <a:t>monostat</a:t>
            </a:r>
            <a:r>
              <a:rPr lang="tr-TR" sz="2000" dirty="0">
                <a:effectLst/>
                <a:ea typeface="Calibri" panose="020F0502020204030204" pitchFamily="34" charset="0"/>
                <a:cs typeface="Times New Roman" panose="02020603050405020304" pitchFamily="18" charset="0"/>
              </a:rPr>
              <a:t> </a:t>
            </a:r>
            <a:r>
              <a:rPr lang="tr-TR" sz="2000" dirty="0" err="1">
                <a:effectLst/>
                <a:ea typeface="Calibri" panose="020F0502020204030204" pitchFamily="34" charset="0"/>
                <a:cs typeface="Times New Roman" panose="02020603050405020304" pitchFamily="18" charset="0"/>
              </a:rPr>
              <a:t>ın</a:t>
            </a:r>
            <a:r>
              <a:rPr lang="tr-TR" sz="2000" dirty="0">
                <a:effectLst/>
                <a:ea typeface="Calibri" panose="020F0502020204030204" pitchFamily="34" charset="0"/>
                <a:cs typeface="Times New Roman" panose="02020603050405020304" pitchFamily="18" charset="0"/>
              </a:rPr>
              <a:t> gönderdiği bilgi ile öğrenir. </a:t>
            </a:r>
          </a:p>
          <a:p>
            <a:pPr algn="just"/>
            <a:r>
              <a:rPr lang="tr-TR" sz="2000" dirty="0">
                <a:effectLst/>
                <a:ea typeface="Calibri" panose="020F0502020204030204" pitchFamily="34" charset="0"/>
                <a:cs typeface="Times New Roman" panose="02020603050405020304" pitchFamily="18" charset="0"/>
              </a:rPr>
              <a:t> </a:t>
            </a:r>
          </a:p>
          <a:p>
            <a:pPr algn="just"/>
            <a:r>
              <a:rPr lang="tr-TR" sz="2000" b="1" dirty="0" err="1">
                <a:effectLst/>
                <a:ea typeface="Calibri" panose="020F0502020204030204" pitchFamily="34" charset="0"/>
                <a:cs typeface="Times New Roman" panose="02020603050405020304" pitchFamily="18" charset="0"/>
              </a:rPr>
              <a:t>Vantilasyon</a:t>
            </a:r>
            <a:r>
              <a:rPr lang="tr-TR" sz="2000" b="1" dirty="0">
                <a:effectLst/>
                <a:ea typeface="Calibri" panose="020F0502020204030204" pitchFamily="34" charset="0"/>
                <a:cs typeface="Times New Roman" panose="02020603050405020304" pitchFamily="18" charset="0"/>
              </a:rPr>
              <a:t> yapmaz ise Emniyet devresi bir (1) olmaz. </a:t>
            </a:r>
            <a:r>
              <a:rPr lang="tr-TR" sz="2000" b="1" dirty="0" err="1">
                <a:effectLst/>
                <a:ea typeface="Calibri" panose="020F0502020204030204" pitchFamily="34" charset="0"/>
                <a:cs typeface="Times New Roman" panose="02020603050405020304" pitchFamily="18" charset="0"/>
              </a:rPr>
              <a:t>Vantilasyon</a:t>
            </a:r>
            <a:r>
              <a:rPr lang="tr-TR" sz="2000" b="1" dirty="0">
                <a:effectLst/>
                <a:ea typeface="Calibri" panose="020F0502020204030204" pitchFamily="34" charset="0"/>
                <a:cs typeface="Times New Roman" panose="02020603050405020304" pitchFamily="18" charset="0"/>
              </a:rPr>
              <a:t> olmaz ise Mikro işlemci ısıtma emrini vermez.</a:t>
            </a:r>
          </a:p>
        </p:txBody>
      </p:sp>
    </p:spTree>
    <p:extLst>
      <p:ext uri="{BB962C8B-B14F-4D97-AF65-F5344CB8AC3E}">
        <p14:creationId xmlns:p14="http://schemas.microsoft.com/office/powerpoint/2010/main" val="42631580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676400" y="140677"/>
            <a:ext cx="10515600" cy="801857"/>
          </a:xfrm>
        </p:spPr>
        <p:txBody>
          <a:bodyPr>
            <a:noAutofit/>
          </a:bodyPr>
          <a:lstStyle/>
          <a:p>
            <a:r>
              <a:rPr lang="tr-TR" sz="2400" b="1" i="1" dirty="0">
                <a:effectLst/>
                <a:latin typeface="Times New Roman" panose="02020603050405020304" pitchFamily="18" charset="0"/>
                <a:ea typeface="Calibri" panose="020F0502020204030204" pitchFamily="34" charset="0"/>
              </a:rPr>
              <a:t>İklimlendirme Kontrolü</a:t>
            </a:r>
            <a:endParaRPr lang="tr-TR" sz="16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7" name="Resim 6">
            <a:extLst>
              <a:ext uri="{FF2B5EF4-FFF2-40B4-BE49-F238E27FC236}">
                <a16:creationId xmlns:a16="http://schemas.microsoft.com/office/drawing/2014/main" id="{EAC291A3-5561-4CD1-8E54-407083588AA1}"/>
              </a:ext>
            </a:extLst>
          </p:cNvPr>
          <p:cNvPicPr/>
          <p:nvPr/>
        </p:nvPicPr>
        <p:blipFill>
          <a:blip r:embed="rId5"/>
          <a:stretch>
            <a:fillRect/>
          </a:stretch>
        </p:blipFill>
        <p:spPr>
          <a:xfrm>
            <a:off x="510541" y="1393649"/>
            <a:ext cx="4145866" cy="4112903"/>
          </a:xfrm>
          <a:prstGeom prst="rect">
            <a:avLst/>
          </a:prstGeom>
        </p:spPr>
      </p:pic>
      <p:sp>
        <p:nvSpPr>
          <p:cNvPr id="10" name="Metin kutusu 9">
            <a:extLst>
              <a:ext uri="{FF2B5EF4-FFF2-40B4-BE49-F238E27FC236}">
                <a16:creationId xmlns:a16="http://schemas.microsoft.com/office/drawing/2014/main" id="{4C82D41E-0158-4378-91A4-F54ED7B4C20C}"/>
              </a:ext>
            </a:extLst>
          </p:cNvPr>
          <p:cNvSpPr txBox="1"/>
          <p:nvPr/>
        </p:nvSpPr>
        <p:spPr>
          <a:xfrm>
            <a:off x="5583115" y="957549"/>
            <a:ext cx="6098344" cy="5355312"/>
          </a:xfrm>
          <a:prstGeom prst="rect">
            <a:avLst/>
          </a:prstGeom>
          <a:noFill/>
        </p:spPr>
        <p:txBody>
          <a:bodyPr wrap="square">
            <a:spAutoFit/>
          </a:bodyPr>
          <a:lstStyle/>
          <a:p>
            <a:r>
              <a:rPr lang="tr-TR" sz="1800" b="1" i="1" dirty="0">
                <a:effectLst/>
                <a:ea typeface="Calibri" panose="020F0502020204030204" pitchFamily="34" charset="0"/>
                <a:cs typeface="Times New Roman" panose="02020603050405020304" pitchFamily="18" charset="0"/>
              </a:rPr>
              <a:t>Otomatik çalışma </a:t>
            </a:r>
            <a:r>
              <a:rPr lang="tr-TR" sz="1800" b="1" i="1" dirty="0" err="1">
                <a:effectLst/>
                <a:ea typeface="Calibri" panose="020F0502020204030204" pitchFamily="34" charset="0"/>
                <a:cs typeface="Times New Roman" panose="02020603050405020304" pitchFamily="18" charset="0"/>
              </a:rPr>
              <a:t>modu</a:t>
            </a:r>
            <a:r>
              <a:rPr lang="tr-TR" sz="1800" b="1" i="1" dirty="0">
                <a:effectLst/>
                <a:ea typeface="Calibri" panose="020F0502020204030204" pitchFamily="34" charset="0"/>
                <a:cs typeface="Times New Roman" panose="02020603050405020304" pitchFamily="18" charset="0"/>
              </a:rPr>
              <a:t> </a:t>
            </a:r>
            <a:endParaRPr lang="tr-TR" sz="1800" dirty="0">
              <a:effectLst/>
              <a:ea typeface="Calibri" panose="020F0502020204030204" pitchFamily="34" charset="0"/>
              <a:cs typeface="Times New Roman" panose="02020603050405020304" pitchFamily="18" charset="0"/>
            </a:endParaRPr>
          </a:p>
          <a:p>
            <a:r>
              <a:rPr lang="tr-TR" sz="1800" dirty="0">
                <a:effectLst/>
                <a:ea typeface="Calibri" panose="020F0502020204030204" pitchFamily="34" charset="0"/>
                <a:cs typeface="Times New Roman" panose="02020603050405020304" pitchFamily="18" charset="0"/>
              </a:rPr>
              <a:t> </a:t>
            </a:r>
          </a:p>
          <a:p>
            <a:pPr algn="just"/>
            <a:r>
              <a:rPr lang="tr-TR" sz="1800" dirty="0">
                <a:effectLst/>
                <a:ea typeface="Calibri" panose="020F0502020204030204" pitchFamily="34" charset="0"/>
                <a:cs typeface="Times New Roman" panose="02020603050405020304" pitchFamily="18" charset="0"/>
              </a:rPr>
              <a:t>En verimli çalışma şeklidir. Termostat tan ayarlanan ve istenen sıcaklık değerinde vagon ısısını tutmaya çalışır. Vagon Otomatik </a:t>
            </a:r>
            <a:r>
              <a:rPr lang="tr-TR" sz="1800" dirty="0" err="1">
                <a:effectLst/>
                <a:ea typeface="Calibri" panose="020F0502020204030204" pitchFamily="34" charset="0"/>
                <a:cs typeface="Times New Roman" panose="02020603050405020304" pitchFamily="18" charset="0"/>
              </a:rPr>
              <a:t>modda</a:t>
            </a:r>
            <a:r>
              <a:rPr lang="tr-TR" sz="1800" dirty="0">
                <a:effectLst/>
                <a:ea typeface="Calibri" panose="020F0502020204030204" pitchFamily="34" charset="0"/>
                <a:cs typeface="Times New Roman" panose="02020603050405020304" pitchFamily="18" charset="0"/>
              </a:rPr>
              <a:t> ısıtma isteği gönderirse; Vagon </a:t>
            </a:r>
            <a:r>
              <a:rPr lang="tr-TR" sz="1800" dirty="0" err="1">
                <a:effectLst/>
                <a:ea typeface="Calibri" panose="020F0502020204030204" pitchFamily="34" charset="0"/>
                <a:cs typeface="Times New Roman" panose="02020603050405020304" pitchFamily="18" charset="0"/>
              </a:rPr>
              <a:t>Vantilasyon</a:t>
            </a:r>
            <a:r>
              <a:rPr lang="tr-TR" sz="1800" dirty="0">
                <a:effectLst/>
                <a:ea typeface="Calibri" panose="020F0502020204030204" pitchFamily="34" charset="0"/>
                <a:cs typeface="Times New Roman" panose="02020603050405020304" pitchFamily="18" charset="0"/>
              </a:rPr>
              <a:t> yapar </a:t>
            </a:r>
            <a:r>
              <a:rPr lang="tr-TR" sz="1800" dirty="0" err="1">
                <a:effectLst/>
                <a:ea typeface="Calibri" panose="020F0502020204030204" pitchFamily="34" charset="0"/>
                <a:cs typeface="Times New Roman" panose="02020603050405020304" pitchFamily="18" charset="0"/>
              </a:rPr>
              <a:t>Vantilasyon</a:t>
            </a:r>
            <a:r>
              <a:rPr lang="tr-TR" sz="1800" dirty="0">
                <a:effectLst/>
                <a:ea typeface="Calibri" panose="020F0502020204030204" pitchFamily="34" charset="0"/>
                <a:cs typeface="Times New Roman" panose="02020603050405020304" pitchFamily="18" charset="0"/>
              </a:rPr>
              <a:t> esnasında ısıtma sistemi emniyet devrelerini kontrol eder. Emniyet devrelerinde sorun yok ise önce üst paket ısıtma sitemini devreye alır. Vagona ısıtma daha çok gerekli ise alt paket ısıtma sistemini de devreye </a:t>
            </a:r>
            <a:r>
              <a:rPr lang="tr-TR" sz="1800" dirty="0" err="1">
                <a:effectLst/>
                <a:ea typeface="Calibri" panose="020F0502020204030204" pitchFamily="34" charset="0"/>
                <a:cs typeface="Times New Roman" panose="02020603050405020304" pitchFamily="18" charset="0"/>
              </a:rPr>
              <a:t>alır.İstenen</a:t>
            </a:r>
            <a:r>
              <a:rPr lang="tr-TR" sz="1800" dirty="0">
                <a:effectLst/>
                <a:ea typeface="Calibri" panose="020F0502020204030204" pitchFamily="34" charset="0"/>
                <a:cs typeface="Times New Roman" panose="02020603050405020304" pitchFamily="18" charset="0"/>
              </a:rPr>
              <a:t> sıcaklığa geldiğinde alt paket ısıtmaları devreden çıkartır.</a:t>
            </a:r>
          </a:p>
          <a:p>
            <a:r>
              <a:rPr lang="tr-TR" sz="1800" dirty="0">
                <a:effectLst/>
                <a:ea typeface="Calibri" panose="020F0502020204030204" pitchFamily="34" charset="0"/>
                <a:cs typeface="Times New Roman" panose="02020603050405020304" pitchFamily="18" charset="0"/>
              </a:rPr>
              <a:t>	</a:t>
            </a:r>
          </a:p>
          <a:p>
            <a:r>
              <a:rPr lang="tr-TR" sz="1800" b="1" i="1" dirty="0">
                <a:effectLst/>
                <a:ea typeface="Calibri" panose="020F0502020204030204" pitchFamily="34" charset="0"/>
                <a:cs typeface="Times New Roman" panose="02020603050405020304" pitchFamily="18" charset="0"/>
              </a:rPr>
              <a:t>5.3.2. Manuel çalışma </a:t>
            </a:r>
            <a:r>
              <a:rPr lang="tr-TR" sz="1800" b="1" i="1" dirty="0" err="1">
                <a:effectLst/>
                <a:ea typeface="Calibri" panose="020F0502020204030204" pitchFamily="34" charset="0"/>
                <a:cs typeface="Times New Roman" panose="02020603050405020304" pitchFamily="18" charset="0"/>
              </a:rPr>
              <a:t>modu</a:t>
            </a:r>
            <a:r>
              <a:rPr lang="tr-TR" sz="1800" b="1" i="1" dirty="0">
                <a:effectLst/>
                <a:ea typeface="Calibri" panose="020F0502020204030204" pitchFamily="34" charset="0"/>
                <a:cs typeface="Times New Roman" panose="02020603050405020304" pitchFamily="18" charset="0"/>
              </a:rPr>
              <a:t> </a:t>
            </a:r>
            <a:endParaRPr lang="tr-TR" sz="1800" dirty="0">
              <a:effectLst/>
              <a:ea typeface="Calibri" panose="020F0502020204030204" pitchFamily="34" charset="0"/>
              <a:cs typeface="Times New Roman" panose="02020603050405020304" pitchFamily="18" charset="0"/>
            </a:endParaRPr>
          </a:p>
          <a:p>
            <a:pPr algn="just"/>
            <a:r>
              <a:rPr lang="tr-TR" sz="1800" dirty="0">
                <a:effectLst/>
                <a:ea typeface="Calibri" panose="020F0502020204030204" pitchFamily="34" charset="0"/>
                <a:cs typeface="Times New Roman" panose="02020603050405020304" pitchFamily="18" charset="0"/>
              </a:rPr>
              <a:t> </a:t>
            </a:r>
          </a:p>
          <a:p>
            <a:pPr algn="just"/>
            <a:r>
              <a:rPr lang="tr-TR" sz="1800" dirty="0">
                <a:effectLst/>
                <a:ea typeface="Calibri" panose="020F0502020204030204" pitchFamily="34" charset="0"/>
                <a:cs typeface="Times New Roman" panose="02020603050405020304" pitchFamily="18" charset="0"/>
              </a:rPr>
              <a:t>Manuel Moda alma: Elektrik dolabında bulunan otomatik-of-manuel kademeli </a:t>
            </a:r>
            <a:r>
              <a:rPr lang="tr-TR" sz="1800" dirty="0" err="1">
                <a:effectLst/>
                <a:ea typeface="Calibri" panose="020F0502020204030204" pitchFamily="34" charset="0"/>
                <a:cs typeface="Times New Roman" panose="02020603050405020304" pitchFamily="18" charset="0"/>
              </a:rPr>
              <a:t>pako</a:t>
            </a:r>
            <a:r>
              <a:rPr lang="tr-TR" sz="1800" dirty="0">
                <a:effectLst/>
                <a:ea typeface="Calibri" panose="020F0502020204030204" pitchFamily="34" charset="0"/>
                <a:cs typeface="Times New Roman" panose="02020603050405020304" pitchFamily="18" charset="0"/>
              </a:rPr>
              <a:t> şalter manuel pozisyonuna alınır. Daha sonra da sağında bulunan ısıtma-of-Soğutma </a:t>
            </a:r>
            <a:r>
              <a:rPr lang="tr-TR" sz="1800" dirty="0" err="1">
                <a:effectLst/>
                <a:ea typeface="Calibri" panose="020F0502020204030204" pitchFamily="34" charset="0"/>
                <a:cs typeface="Times New Roman" panose="02020603050405020304" pitchFamily="18" charset="0"/>
              </a:rPr>
              <a:t>pako</a:t>
            </a:r>
            <a:r>
              <a:rPr lang="tr-TR" sz="1800" dirty="0">
                <a:effectLst/>
                <a:ea typeface="Calibri" panose="020F0502020204030204" pitchFamily="34" charset="0"/>
                <a:cs typeface="Times New Roman" panose="02020603050405020304" pitchFamily="18" charset="0"/>
              </a:rPr>
              <a:t> şalteri ısıtma kademesine alınarak vagon manuel ısıtma </a:t>
            </a:r>
            <a:r>
              <a:rPr lang="tr-TR" sz="1800" dirty="0" err="1">
                <a:effectLst/>
                <a:ea typeface="Calibri" panose="020F0502020204030204" pitchFamily="34" charset="0"/>
                <a:cs typeface="Times New Roman" panose="02020603050405020304" pitchFamily="18" charset="0"/>
              </a:rPr>
              <a:t>moduna</a:t>
            </a:r>
            <a:r>
              <a:rPr lang="tr-TR" sz="1800" dirty="0">
                <a:effectLst/>
                <a:ea typeface="Calibri" panose="020F0502020204030204" pitchFamily="34" charset="0"/>
                <a:cs typeface="Times New Roman" panose="02020603050405020304" pitchFamily="18" charset="0"/>
              </a:rPr>
              <a:t> alınmış olunur.</a:t>
            </a:r>
          </a:p>
          <a:p>
            <a:r>
              <a:rPr lang="tr-TR" sz="1800" dirty="0">
                <a:effectLst/>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1455358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676400" y="140677"/>
            <a:ext cx="10515600" cy="801857"/>
          </a:xfrm>
        </p:spPr>
        <p:txBody>
          <a:bodyPr>
            <a:noAutofit/>
          </a:bodyPr>
          <a:lstStyle/>
          <a:p>
            <a:r>
              <a:rPr lang="tr-TR" sz="2400" b="1" i="1" dirty="0">
                <a:effectLst/>
                <a:latin typeface="Times New Roman" panose="02020603050405020304" pitchFamily="18" charset="0"/>
                <a:ea typeface="Calibri" panose="020F0502020204030204" pitchFamily="34" charset="0"/>
              </a:rPr>
              <a:t>İklimlendirme Kontrolü</a:t>
            </a:r>
            <a:endParaRPr lang="tr-TR" sz="16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8" name="Resim 7">
            <a:extLst>
              <a:ext uri="{FF2B5EF4-FFF2-40B4-BE49-F238E27FC236}">
                <a16:creationId xmlns:a16="http://schemas.microsoft.com/office/drawing/2014/main" id="{D1D60245-7102-446E-A770-360B812A9E19}"/>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425719" y="1204685"/>
            <a:ext cx="5074749" cy="4309850"/>
          </a:xfrm>
          <a:prstGeom prst="rect">
            <a:avLst/>
          </a:prstGeom>
          <a:noFill/>
        </p:spPr>
      </p:pic>
      <p:pic>
        <p:nvPicPr>
          <p:cNvPr id="9" name="Resim 8">
            <a:extLst>
              <a:ext uri="{FF2B5EF4-FFF2-40B4-BE49-F238E27FC236}">
                <a16:creationId xmlns:a16="http://schemas.microsoft.com/office/drawing/2014/main" id="{F44AA92A-AA8D-4876-A308-F31EA35BDD72}"/>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5767436" y="1204684"/>
            <a:ext cx="5557056" cy="4309849"/>
          </a:xfrm>
          <a:prstGeom prst="rect">
            <a:avLst/>
          </a:prstGeom>
        </p:spPr>
      </p:pic>
      <p:sp>
        <p:nvSpPr>
          <p:cNvPr id="13" name="Metin kutusu 12">
            <a:extLst>
              <a:ext uri="{FF2B5EF4-FFF2-40B4-BE49-F238E27FC236}">
                <a16:creationId xmlns:a16="http://schemas.microsoft.com/office/drawing/2014/main" id="{970ED301-6FF7-40A0-8583-83B85D364C50}"/>
              </a:ext>
            </a:extLst>
          </p:cNvPr>
          <p:cNvSpPr txBox="1"/>
          <p:nvPr/>
        </p:nvSpPr>
        <p:spPr>
          <a:xfrm>
            <a:off x="0" y="5619876"/>
            <a:ext cx="5395277" cy="369332"/>
          </a:xfrm>
          <a:prstGeom prst="rect">
            <a:avLst/>
          </a:prstGeom>
          <a:noFill/>
        </p:spPr>
        <p:txBody>
          <a:bodyPr wrap="square">
            <a:spAutoFit/>
          </a:bodyPr>
          <a:lstStyle/>
          <a:p>
            <a:pPr algn="ctr"/>
            <a:r>
              <a:rPr lang="tr-TR" sz="1800" b="1" dirty="0">
                <a:effectLst/>
                <a:latin typeface="Times New Roman" panose="02020603050405020304" pitchFamily="18" charset="0"/>
                <a:ea typeface="Calibri" panose="020F0502020204030204" pitchFamily="34" charset="0"/>
                <a:cs typeface="Times New Roman" panose="02020603050405020304" pitchFamily="18" charset="0"/>
              </a:rPr>
              <a:t>Sıcaklık </a:t>
            </a:r>
            <a:r>
              <a:rPr lang="tr-TR" sz="1800" b="1" dirty="0" err="1">
                <a:effectLst/>
                <a:latin typeface="Times New Roman" panose="02020603050405020304" pitchFamily="18" charset="0"/>
                <a:ea typeface="Calibri" panose="020F0502020204030204" pitchFamily="34" charset="0"/>
                <a:cs typeface="Times New Roman" panose="02020603050405020304" pitchFamily="18" charset="0"/>
              </a:rPr>
              <a:t>sensör</a:t>
            </a:r>
            <a:r>
              <a:rPr lang="tr-TR"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tr-TR" sz="1800" b="1" dirty="0" err="1">
                <a:effectLst/>
                <a:latin typeface="Times New Roman" panose="02020603050405020304" pitchFamily="18" charset="0"/>
                <a:ea typeface="Calibri" panose="020F0502020204030204" pitchFamily="34" charset="0"/>
                <a:cs typeface="Times New Roman" panose="02020603050405020304" pitchFamily="18" charset="0"/>
              </a:rPr>
              <a:t>kelmensleri</a:t>
            </a:r>
            <a:endParaRPr lang="tr-TR" sz="18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Metin kutusu 13">
            <a:extLst>
              <a:ext uri="{FF2B5EF4-FFF2-40B4-BE49-F238E27FC236}">
                <a16:creationId xmlns:a16="http://schemas.microsoft.com/office/drawing/2014/main" id="{76638BD6-8E85-4948-80CE-34DC38ABF7E8}"/>
              </a:ext>
            </a:extLst>
          </p:cNvPr>
          <p:cNvSpPr txBox="1"/>
          <p:nvPr/>
        </p:nvSpPr>
        <p:spPr>
          <a:xfrm>
            <a:off x="6153615" y="5625989"/>
            <a:ext cx="4714706" cy="369332"/>
          </a:xfrm>
          <a:prstGeom prst="rect">
            <a:avLst/>
          </a:prstGeom>
          <a:noFill/>
        </p:spPr>
        <p:txBody>
          <a:bodyPr wrap="square">
            <a:spAutoFit/>
          </a:bodyPr>
          <a:lstStyle/>
          <a:p>
            <a:r>
              <a:rPr lang="tr-TR" sz="1800" b="1" dirty="0">
                <a:effectLst/>
                <a:latin typeface="Times New Roman" panose="02020603050405020304" pitchFamily="18" charset="0"/>
                <a:ea typeface="Calibri" panose="020F0502020204030204" pitchFamily="34" charset="0"/>
              </a:rPr>
              <a:t>Mikro işlemci </a:t>
            </a:r>
            <a:r>
              <a:rPr lang="tr-TR" sz="1800" b="1" dirty="0" err="1">
                <a:effectLst/>
                <a:latin typeface="Times New Roman" panose="02020603050405020304" pitchFamily="18" charset="0"/>
                <a:ea typeface="Calibri" panose="020F0502020204030204" pitchFamily="34" charset="0"/>
              </a:rPr>
              <a:t>master</a:t>
            </a:r>
            <a:r>
              <a:rPr lang="tr-TR" sz="1800" b="1" dirty="0">
                <a:effectLst/>
                <a:latin typeface="Times New Roman" panose="02020603050405020304" pitchFamily="18" charset="0"/>
                <a:ea typeface="Calibri" panose="020F0502020204030204" pitchFamily="34" charset="0"/>
              </a:rPr>
              <a:t> kart genel görüntüsü</a:t>
            </a:r>
            <a:endParaRPr lang="tr-TR" b="1" dirty="0"/>
          </a:p>
        </p:txBody>
      </p:sp>
    </p:spTree>
    <p:extLst>
      <p:ext uri="{BB962C8B-B14F-4D97-AF65-F5344CB8AC3E}">
        <p14:creationId xmlns:p14="http://schemas.microsoft.com/office/powerpoint/2010/main" val="20861623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676400" y="140677"/>
            <a:ext cx="10515600" cy="801857"/>
          </a:xfrm>
        </p:spPr>
        <p:txBody>
          <a:bodyPr>
            <a:noAutofit/>
          </a:bodyPr>
          <a:lstStyle/>
          <a:p>
            <a:r>
              <a:rPr lang="tr-TR" sz="2400" b="1" i="1" dirty="0">
                <a:effectLst/>
                <a:latin typeface="Times New Roman" panose="02020603050405020304" pitchFamily="18" charset="0"/>
                <a:ea typeface="Calibri" panose="020F0502020204030204" pitchFamily="34" charset="0"/>
              </a:rPr>
              <a:t>İklimlendirme Kontrolü</a:t>
            </a:r>
            <a:endParaRPr lang="tr-TR" sz="16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10" name="Resim 9">
            <a:extLst>
              <a:ext uri="{FF2B5EF4-FFF2-40B4-BE49-F238E27FC236}">
                <a16:creationId xmlns:a16="http://schemas.microsoft.com/office/drawing/2014/main" id="{5FDFB55D-3380-4CF9-887C-34DD6F78123D}"/>
              </a:ext>
            </a:extLst>
          </p:cNvPr>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697502" y="829991"/>
            <a:ext cx="8818098" cy="4754881"/>
          </a:xfrm>
          <a:prstGeom prst="rect">
            <a:avLst/>
          </a:prstGeom>
          <a:noFill/>
          <a:ln>
            <a:noFill/>
          </a:ln>
        </p:spPr>
      </p:pic>
      <p:sp>
        <p:nvSpPr>
          <p:cNvPr id="15" name="Metin kutusu 14">
            <a:extLst>
              <a:ext uri="{FF2B5EF4-FFF2-40B4-BE49-F238E27FC236}">
                <a16:creationId xmlns:a16="http://schemas.microsoft.com/office/drawing/2014/main" id="{A4170C13-BB29-47C6-94FA-3CA995FDA531}"/>
              </a:ext>
            </a:extLst>
          </p:cNvPr>
          <p:cNvSpPr txBox="1"/>
          <p:nvPr/>
        </p:nvSpPr>
        <p:spPr>
          <a:xfrm>
            <a:off x="4417256" y="5646340"/>
            <a:ext cx="6098344" cy="369332"/>
          </a:xfrm>
          <a:prstGeom prst="rect">
            <a:avLst/>
          </a:prstGeom>
          <a:noFill/>
        </p:spPr>
        <p:txBody>
          <a:bodyPr wrap="square">
            <a:spAutoFit/>
          </a:bodyPr>
          <a:lstStyle/>
          <a:p>
            <a:r>
              <a:rPr lang="tr-TR" sz="1800" b="1" dirty="0">
                <a:effectLst/>
                <a:latin typeface="Times New Roman" panose="02020603050405020304" pitchFamily="18" charset="0"/>
                <a:ea typeface="Calibri" panose="020F0502020204030204" pitchFamily="34" charset="0"/>
              </a:rPr>
              <a:t>Klima kartları ve klima röle kartları</a:t>
            </a:r>
            <a:endParaRPr lang="tr-TR" b="1" dirty="0"/>
          </a:p>
        </p:txBody>
      </p:sp>
    </p:spTree>
    <p:extLst>
      <p:ext uri="{BB962C8B-B14F-4D97-AF65-F5344CB8AC3E}">
        <p14:creationId xmlns:p14="http://schemas.microsoft.com/office/powerpoint/2010/main" val="42295091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676400" y="140677"/>
            <a:ext cx="10515600" cy="801857"/>
          </a:xfrm>
        </p:spPr>
        <p:txBody>
          <a:bodyPr>
            <a:noAutofit/>
          </a:bodyPr>
          <a:lstStyle/>
          <a:p>
            <a:r>
              <a:rPr lang="tr-TR" sz="2400" b="1" i="1" dirty="0">
                <a:effectLst/>
                <a:latin typeface="Times New Roman" panose="02020603050405020304" pitchFamily="18" charset="0"/>
                <a:ea typeface="Calibri" panose="020F0502020204030204" pitchFamily="34" charset="0"/>
              </a:rPr>
              <a:t>İklimlendirme Kontrolü</a:t>
            </a:r>
            <a:endParaRPr lang="tr-TR" sz="16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8" name="Resim 7">
            <a:extLst>
              <a:ext uri="{FF2B5EF4-FFF2-40B4-BE49-F238E27FC236}">
                <a16:creationId xmlns:a16="http://schemas.microsoft.com/office/drawing/2014/main" id="{F41CB976-BD73-4EB8-A5F7-3A479DF76B0D}"/>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51398" y="1204685"/>
            <a:ext cx="5250596" cy="4239512"/>
          </a:xfrm>
          <a:prstGeom prst="rect">
            <a:avLst/>
          </a:prstGeom>
          <a:noFill/>
        </p:spPr>
      </p:pic>
      <p:sp>
        <p:nvSpPr>
          <p:cNvPr id="13" name="Metin kutusu 12">
            <a:extLst>
              <a:ext uri="{FF2B5EF4-FFF2-40B4-BE49-F238E27FC236}">
                <a16:creationId xmlns:a16="http://schemas.microsoft.com/office/drawing/2014/main" id="{C0044C4E-B967-4549-AF1E-F69F436A072E}"/>
              </a:ext>
            </a:extLst>
          </p:cNvPr>
          <p:cNvSpPr txBox="1"/>
          <p:nvPr/>
        </p:nvSpPr>
        <p:spPr>
          <a:xfrm>
            <a:off x="1051560" y="5521682"/>
            <a:ext cx="2859259" cy="369332"/>
          </a:xfrm>
          <a:prstGeom prst="rect">
            <a:avLst/>
          </a:prstGeom>
          <a:noFill/>
        </p:spPr>
        <p:txBody>
          <a:bodyPr wrap="square">
            <a:spAutoFit/>
          </a:bodyPr>
          <a:lstStyle/>
          <a:p>
            <a:r>
              <a:rPr lang="tr-TR" sz="1800" b="1" dirty="0" err="1">
                <a:effectLst/>
                <a:latin typeface="Times New Roman" panose="02020603050405020304" pitchFamily="18" charset="0"/>
                <a:ea typeface="Calibri" panose="020F0502020204030204" pitchFamily="34" charset="0"/>
              </a:rPr>
              <a:t>Konvertör</a:t>
            </a:r>
            <a:r>
              <a:rPr lang="tr-TR" sz="1800" b="1" dirty="0">
                <a:effectLst/>
                <a:latin typeface="Times New Roman" panose="02020603050405020304" pitchFamily="18" charset="0"/>
                <a:ea typeface="Calibri" panose="020F0502020204030204" pitchFamily="34" charset="0"/>
              </a:rPr>
              <a:t> durum sayfası</a:t>
            </a:r>
            <a:endParaRPr lang="tr-TR" b="1" dirty="0"/>
          </a:p>
        </p:txBody>
      </p:sp>
      <p:sp>
        <p:nvSpPr>
          <p:cNvPr id="14" name="Metin kutusu 13">
            <a:extLst>
              <a:ext uri="{FF2B5EF4-FFF2-40B4-BE49-F238E27FC236}">
                <a16:creationId xmlns:a16="http://schemas.microsoft.com/office/drawing/2014/main" id="{21767A02-DC00-4805-AA41-6BE67C9C8A4C}"/>
              </a:ext>
            </a:extLst>
          </p:cNvPr>
          <p:cNvSpPr txBox="1"/>
          <p:nvPr/>
        </p:nvSpPr>
        <p:spPr>
          <a:xfrm>
            <a:off x="5778305" y="1225785"/>
            <a:ext cx="6098344" cy="5016758"/>
          </a:xfrm>
          <a:prstGeom prst="rect">
            <a:avLst/>
          </a:prstGeom>
          <a:noFill/>
        </p:spPr>
        <p:txBody>
          <a:bodyPr wrap="square">
            <a:spAutoFit/>
          </a:bodyPr>
          <a:lstStyle/>
          <a:p>
            <a:pPr algn="just"/>
            <a:r>
              <a:rPr lang="tr-TR" sz="2000" dirty="0">
                <a:effectLst/>
                <a:ea typeface="Calibri" panose="020F0502020204030204" pitchFamily="34" charset="0"/>
                <a:cs typeface="Times New Roman" panose="02020603050405020304" pitchFamily="18" charset="0"/>
              </a:rPr>
              <a:t>Vagon klimanın çalışma durumunu Klima E-1 Panosu içinde bulunan Master-Isıtma ve Soğutma kartları ve röle kartları le kontrol eder. Vagon ısıtma yaptığından </a:t>
            </a:r>
            <a:r>
              <a:rPr lang="tr-TR" sz="2000" dirty="0" err="1">
                <a:effectLst/>
                <a:ea typeface="Calibri" panose="020F0502020204030204" pitchFamily="34" charset="0"/>
                <a:cs typeface="Times New Roman" panose="02020603050405020304" pitchFamily="18" charset="0"/>
              </a:rPr>
              <a:t>Konvertörün</a:t>
            </a:r>
            <a:r>
              <a:rPr lang="tr-TR" sz="2000" dirty="0">
                <a:effectLst/>
                <a:ea typeface="Calibri" panose="020F0502020204030204" pitchFamily="34" charset="0"/>
                <a:cs typeface="Times New Roman" panose="02020603050405020304" pitchFamily="18" charset="0"/>
              </a:rPr>
              <a:t> çalışması açısından sadece fan motorları devrede olacak. Bu nedenle tvs-m10 serisi vagonlarda 4 kapaklı </a:t>
            </a:r>
            <a:r>
              <a:rPr lang="tr-TR" sz="2000" dirty="0" err="1">
                <a:effectLst/>
                <a:ea typeface="Calibri" panose="020F0502020204030204" pitchFamily="34" charset="0"/>
                <a:cs typeface="Times New Roman" panose="02020603050405020304" pitchFamily="18" charset="0"/>
              </a:rPr>
              <a:t>konvertörlerde</a:t>
            </a:r>
            <a:r>
              <a:rPr lang="tr-TR" sz="2000" dirty="0">
                <a:effectLst/>
                <a:ea typeface="Calibri" panose="020F0502020204030204" pitchFamily="34" charset="0"/>
                <a:cs typeface="Times New Roman" panose="02020603050405020304" pitchFamily="18" charset="0"/>
              </a:rPr>
              <a:t>:  DRV-3 veya DRV-4 den birini kullanacaktır. DRV-3 seçilmiş ve fanlar DRV-3 den beslenmektedir. Şayet DRV-3 arızalı olsaydı DRV-4 devreye girecekti. Yaz –kış DRV-3 ve DRV-4 devrede olmak zorundadır. K serili vagonlarda 3 kapaklı </a:t>
            </a:r>
            <a:r>
              <a:rPr lang="tr-TR" sz="2000" dirty="0" err="1">
                <a:effectLst/>
                <a:ea typeface="Calibri" panose="020F0502020204030204" pitchFamily="34" charset="0"/>
                <a:cs typeface="Times New Roman" panose="02020603050405020304" pitchFamily="18" charset="0"/>
              </a:rPr>
              <a:t>konvertörlerde</a:t>
            </a:r>
            <a:r>
              <a:rPr lang="tr-TR" sz="2000" dirty="0">
                <a:effectLst/>
                <a:ea typeface="Calibri" panose="020F0502020204030204" pitchFamily="34" charset="0"/>
                <a:cs typeface="Times New Roman" panose="02020603050405020304" pitchFamily="18" charset="0"/>
              </a:rPr>
              <a:t> ise </a:t>
            </a:r>
            <a:r>
              <a:rPr lang="tr-TR" sz="2000" dirty="0" err="1">
                <a:effectLst/>
                <a:ea typeface="Calibri" panose="020F0502020204030204" pitchFamily="34" charset="0"/>
                <a:cs typeface="Times New Roman" panose="02020603050405020304" pitchFamily="18" charset="0"/>
              </a:rPr>
              <a:t>enaz</a:t>
            </a:r>
            <a:r>
              <a:rPr lang="tr-TR" sz="2000" dirty="0">
                <a:effectLst/>
                <a:ea typeface="Calibri" panose="020F0502020204030204" pitchFamily="34" charset="0"/>
                <a:cs typeface="Times New Roman" panose="02020603050405020304" pitchFamily="18" charset="0"/>
              </a:rPr>
              <a:t> bir kapağın devrede olması gerekmektedir. N13 serisi vagonlarda (4 kapaklı) ise drv1 veya 2 ve drv3 veya 4 </a:t>
            </a:r>
            <a:r>
              <a:rPr lang="tr-TR" sz="2000" dirty="0" err="1">
                <a:effectLst/>
                <a:ea typeface="Calibri" panose="020F0502020204030204" pitchFamily="34" charset="0"/>
                <a:cs typeface="Times New Roman" panose="02020603050405020304" pitchFamily="18" charset="0"/>
              </a:rPr>
              <a:t>nolu</a:t>
            </a:r>
            <a:r>
              <a:rPr lang="tr-TR" sz="2000" dirty="0">
                <a:effectLst/>
                <a:ea typeface="Calibri" panose="020F0502020204030204" pitchFamily="34" charset="0"/>
                <a:cs typeface="Times New Roman" panose="02020603050405020304" pitchFamily="18" charset="0"/>
              </a:rPr>
              <a:t> kapakların çalışır durumda olması gereklidir. Bu gruplardan biri çalışmazsa vagonun yarısı ısıtma döneminde soğuk, soğutma döneminde sıcak olur.</a:t>
            </a:r>
          </a:p>
        </p:txBody>
      </p:sp>
    </p:spTree>
    <p:extLst>
      <p:ext uri="{BB962C8B-B14F-4D97-AF65-F5344CB8AC3E}">
        <p14:creationId xmlns:p14="http://schemas.microsoft.com/office/powerpoint/2010/main" val="12198772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676400" y="415381"/>
            <a:ext cx="10515600" cy="373922"/>
          </a:xfrm>
        </p:spPr>
        <p:txBody>
          <a:bodyPr>
            <a:noAutofit/>
          </a:bodyPr>
          <a:lstStyle/>
          <a:p>
            <a:pPr algn="just"/>
            <a:r>
              <a:rPr lang="tr-TR" sz="2400" b="1" dirty="0">
                <a:effectLst/>
                <a:latin typeface="Times New Roman" panose="02020603050405020304" pitchFamily="18" charset="0"/>
                <a:ea typeface="Calibri" panose="020F0502020204030204" pitchFamily="34" charset="0"/>
                <a:cs typeface="Times New Roman" panose="02020603050405020304" pitchFamily="18" charset="0"/>
              </a:rPr>
              <a:t>Yüksek Gerilim Sandığı ve Ana/Ara Kolon Hattı</a:t>
            </a: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18" name="Resim 17">
            <a:extLst>
              <a:ext uri="{FF2B5EF4-FFF2-40B4-BE49-F238E27FC236}">
                <a16:creationId xmlns:a16="http://schemas.microsoft.com/office/drawing/2014/main" id="{B93CB81E-9C18-4223-845E-F0A0C4C499FF}"/>
              </a:ext>
            </a:extLst>
          </p:cNvPr>
          <p:cNvPicPr/>
          <p:nvPr/>
        </p:nvPicPr>
        <p:blipFill rotWithShape="1">
          <a:blip r:embed="rId5">
            <a:extLst>
              <a:ext uri="{28A0092B-C50C-407E-A947-70E740481C1C}">
                <a14:useLocalDpi xmlns:a14="http://schemas.microsoft.com/office/drawing/2010/main" val="0"/>
              </a:ext>
            </a:extLst>
          </a:blip>
          <a:srcRect l="2204"/>
          <a:stretch/>
        </p:blipFill>
        <p:spPr bwMode="auto">
          <a:xfrm>
            <a:off x="2201159" y="962830"/>
            <a:ext cx="8261398" cy="4821310"/>
          </a:xfrm>
          <a:prstGeom prst="rect">
            <a:avLst/>
          </a:prstGeom>
          <a:noFill/>
          <a:ln>
            <a:noFill/>
          </a:ln>
          <a:extLst>
            <a:ext uri="{53640926-AAD7-44D8-BBD7-CCE9431645EC}">
              <a14:shadowObscured xmlns:a14="http://schemas.microsoft.com/office/drawing/2010/main"/>
            </a:ext>
          </a:extLst>
        </p:spPr>
      </p:pic>
      <p:sp>
        <p:nvSpPr>
          <p:cNvPr id="19" name="Metin kutusu 18">
            <a:extLst>
              <a:ext uri="{FF2B5EF4-FFF2-40B4-BE49-F238E27FC236}">
                <a16:creationId xmlns:a16="http://schemas.microsoft.com/office/drawing/2014/main" id="{A9A3777A-B0F9-443A-9835-11A22C1EA0C0}"/>
              </a:ext>
            </a:extLst>
          </p:cNvPr>
          <p:cNvSpPr txBox="1"/>
          <p:nvPr/>
        </p:nvSpPr>
        <p:spPr>
          <a:xfrm>
            <a:off x="109024" y="2509297"/>
            <a:ext cx="1814587" cy="646331"/>
          </a:xfrm>
          <a:prstGeom prst="rect">
            <a:avLst/>
          </a:prstGeom>
          <a:noFill/>
        </p:spPr>
        <p:txBody>
          <a:bodyPr wrap="square">
            <a:spAutoFit/>
          </a:bodyPr>
          <a:lstStyle/>
          <a:p>
            <a:pPr algn="ctr"/>
            <a:r>
              <a:rPr lang="tr-TR" sz="1800" b="1" dirty="0">
                <a:effectLst/>
                <a:latin typeface="Times New Roman" panose="02020603050405020304" pitchFamily="18" charset="0"/>
                <a:ea typeface="Calibri" panose="020F0502020204030204" pitchFamily="34" charset="0"/>
                <a:cs typeface="Times New Roman" panose="02020603050405020304" pitchFamily="18" charset="0"/>
              </a:rPr>
              <a:t>YGS sandığı (pulman vagon</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101218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676400" y="140677"/>
            <a:ext cx="10515600" cy="801857"/>
          </a:xfrm>
        </p:spPr>
        <p:txBody>
          <a:bodyPr>
            <a:noAutofit/>
          </a:bodyPr>
          <a:lstStyle/>
          <a:p>
            <a:r>
              <a:rPr lang="tr-TR" sz="2400" b="1" i="1" dirty="0">
                <a:effectLst/>
                <a:latin typeface="Times New Roman" panose="02020603050405020304" pitchFamily="18" charset="0"/>
                <a:ea typeface="Calibri" panose="020F0502020204030204" pitchFamily="34" charset="0"/>
              </a:rPr>
              <a:t>İklimlendirme Kontrolü</a:t>
            </a:r>
            <a:endParaRPr lang="tr-TR" sz="16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9" name="Resim 8">
            <a:extLst>
              <a:ext uri="{FF2B5EF4-FFF2-40B4-BE49-F238E27FC236}">
                <a16:creationId xmlns:a16="http://schemas.microsoft.com/office/drawing/2014/main" id="{95C2B440-0E80-43E8-B21A-057F2791DB55}"/>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67908" y="1151255"/>
            <a:ext cx="6560498" cy="3800573"/>
          </a:xfrm>
          <a:prstGeom prst="rect">
            <a:avLst/>
          </a:prstGeom>
          <a:noFill/>
          <a:ln>
            <a:noFill/>
          </a:ln>
        </p:spPr>
      </p:pic>
      <p:sp>
        <p:nvSpPr>
          <p:cNvPr id="15" name="Metin kutusu 14">
            <a:extLst>
              <a:ext uri="{FF2B5EF4-FFF2-40B4-BE49-F238E27FC236}">
                <a16:creationId xmlns:a16="http://schemas.microsoft.com/office/drawing/2014/main" id="{2A7DBD0D-038D-43C5-90BF-79CF6194A21C}"/>
              </a:ext>
            </a:extLst>
          </p:cNvPr>
          <p:cNvSpPr txBox="1"/>
          <p:nvPr/>
        </p:nvSpPr>
        <p:spPr>
          <a:xfrm>
            <a:off x="3046828" y="5270082"/>
            <a:ext cx="6098344" cy="369332"/>
          </a:xfrm>
          <a:prstGeom prst="rect">
            <a:avLst/>
          </a:prstGeom>
          <a:noFill/>
        </p:spPr>
        <p:txBody>
          <a:bodyPr wrap="square">
            <a:spAutoFit/>
          </a:bodyPr>
          <a:lstStyle/>
          <a:p>
            <a:pPr algn="ctr"/>
            <a:r>
              <a:rPr lang="tr-TR" sz="1800" b="1" dirty="0">
                <a:effectLst/>
                <a:latin typeface="Times New Roman" panose="02020603050405020304" pitchFamily="18" charset="0"/>
                <a:ea typeface="Calibri" panose="020F0502020204030204" pitchFamily="34" charset="0"/>
                <a:cs typeface="Times New Roman" panose="02020603050405020304" pitchFamily="18" charset="0"/>
              </a:rPr>
              <a:t>DRV-3 Çalışma durumu</a:t>
            </a:r>
            <a:endParaRPr lang="tr-TR" sz="18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233813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676400" y="140677"/>
            <a:ext cx="10515600" cy="801857"/>
          </a:xfrm>
        </p:spPr>
        <p:txBody>
          <a:bodyPr>
            <a:noAutofit/>
          </a:bodyPr>
          <a:lstStyle/>
          <a:p>
            <a:r>
              <a:rPr lang="tr-TR" sz="2400" b="1" i="1" dirty="0">
                <a:effectLst/>
                <a:latin typeface="Times New Roman" panose="02020603050405020304" pitchFamily="18" charset="0"/>
                <a:ea typeface="Calibri" panose="020F0502020204030204" pitchFamily="34" charset="0"/>
              </a:rPr>
              <a:t>Emniyet Devresi Elemanları</a:t>
            </a:r>
            <a:endParaRPr lang="tr-TR" sz="239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1E52EE56-F802-4129-B7B8-A66AC19EA146}"/>
              </a:ext>
            </a:extLst>
          </p:cNvPr>
          <p:cNvSpPr txBox="1"/>
          <p:nvPr/>
        </p:nvSpPr>
        <p:spPr>
          <a:xfrm>
            <a:off x="1323679" y="1881780"/>
            <a:ext cx="9803866" cy="2677656"/>
          </a:xfrm>
          <a:prstGeom prst="rect">
            <a:avLst/>
          </a:prstGeom>
          <a:noFill/>
        </p:spPr>
        <p:txBody>
          <a:bodyPr wrap="square">
            <a:spAutoFit/>
          </a:bodyPr>
          <a:lstStyle/>
          <a:p>
            <a:r>
              <a:rPr lang="tr-TR" sz="2400" dirty="0" err="1">
                <a:effectLst/>
                <a:ea typeface="Calibri" panose="020F0502020204030204" pitchFamily="34" charset="0"/>
                <a:cs typeface="Times New Roman" panose="02020603050405020304" pitchFamily="18" charset="0"/>
              </a:rPr>
              <a:t>Monostat</a:t>
            </a:r>
            <a:r>
              <a:rPr lang="tr-TR" sz="2400" dirty="0">
                <a:effectLst/>
                <a:ea typeface="Calibri" panose="020F0502020204030204" pitchFamily="34" charset="0"/>
                <a:cs typeface="Times New Roman" panose="02020603050405020304" pitchFamily="18" charset="0"/>
              </a:rPr>
              <a:t> ( Alt ısıtma paketi HVC-1 ve HVC-2 de birer tane )</a:t>
            </a:r>
          </a:p>
          <a:p>
            <a:r>
              <a:rPr lang="tr-TR" sz="2400" dirty="0" err="1">
                <a:effectLst/>
                <a:ea typeface="Calibri" panose="020F0502020204030204" pitchFamily="34" charset="0"/>
                <a:cs typeface="Times New Roman" panose="02020603050405020304" pitchFamily="18" charset="0"/>
              </a:rPr>
              <a:t>Monostat</a:t>
            </a:r>
            <a:r>
              <a:rPr lang="tr-TR" sz="2400" dirty="0">
                <a:effectLst/>
                <a:ea typeface="Calibri" panose="020F0502020204030204" pitchFamily="34" charset="0"/>
                <a:cs typeface="Times New Roman" panose="02020603050405020304" pitchFamily="18" charset="0"/>
              </a:rPr>
              <a:t> ( Üst Isıtma Paketi Evap-1 ve Evap-2 içinde birer tane )</a:t>
            </a:r>
          </a:p>
          <a:p>
            <a:r>
              <a:rPr lang="tr-TR" sz="2400" dirty="0" err="1">
                <a:effectLst/>
                <a:ea typeface="Calibri" panose="020F0502020204030204" pitchFamily="34" charset="0"/>
                <a:cs typeface="Times New Roman" panose="02020603050405020304" pitchFamily="18" charset="0"/>
              </a:rPr>
              <a:t>Termontat</a:t>
            </a:r>
            <a:r>
              <a:rPr lang="tr-TR" sz="2400" dirty="0">
                <a:effectLst/>
                <a:ea typeface="Calibri" panose="020F0502020204030204" pitchFamily="34" charset="0"/>
                <a:cs typeface="Times New Roman" panose="02020603050405020304" pitchFamily="18" charset="0"/>
              </a:rPr>
              <a:t> ( Üst Isıtma Paketi Evap-1 ve Evap-2 içinde birer tane )</a:t>
            </a:r>
          </a:p>
          <a:p>
            <a:r>
              <a:rPr lang="tr-TR" sz="2400" dirty="0" err="1">
                <a:effectLst/>
                <a:ea typeface="Calibri" panose="020F0502020204030204" pitchFamily="34" charset="0"/>
                <a:cs typeface="Times New Roman" panose="02020603050405020304" pitchFamily="18" charset="0"/>
              </a:rPr>
              <a:t>Termontat</a:t>
            </a:r>
            <a:r>
              <a:rPr lang="tr-TR" sz="2400" dirty="0">
                <a:effectLst/>
                <a:ea typeface="Calibri" panose="020F0502020204030204" pitchFamily="34" charset="0"/>
                <a:cs typeface="Times New Roman" panose="02020603050405020304" pitchFamily="18" charset="0"/>
              </a:rPr>
              <a:t> ( Alt ısıtma paketi HVC-1 ve HVC-2 de birer tane )</a:t>
            </a:r>
          </a:p>
          <a:p>
            <a:pPr algn="just"/>
            <a:r>
              <a:rPr lang="tr-TR" sz="2400" dirty="0">
                <a:effectLst/>
                <a:ea typeface="Calibri" panose="020F0502020204030204" pitchFamily="34" charset="0"/>
                <a:cs typeface="Times New Roman" panose="02020603050405020304" pitchFamily="18" charset="0"/>
              </a:rPr>
              <a:t>Fan </a:t>
            </a:r>
            <a:r>
              <a:rPr lang="tr-TR" sz="2400" dirty="0" err="1">
                <a:effectLst/>
                <a:ea typeface="Calibri" panose="020F0502020204030204" pitchFamily="34" charset="0"/>
                <a:cs typeface="Times New Roman" panose="02020603050405020304" pitchFamily="18" charset="0"/>
              </a:rPr>
              <a:t>termostadı</a:t>
            </a:r>
            <a:r>
              <a:rPr lang="tr-TR" sz="2400" dirty="0">
                <a:effectLst/>
                <a:ea typeface="Calibri" panose="020F0502020204030204" pitchFamily="34" charset="0"/>
                <a:cs typeface="Times New Roman" panose="02020603050405020304" pitchFamily="18" charset="0"/>
              </a:rPr>
              <a:t> :</a:t>
            </a:r>
            <a:r>
              <a:rPr lang="tr-TR" sz="2400" dirty="0" err="1">
                <a:ea typeface="Calibri" panose="020F0502020204030204" pitchFamily="34" charset="0"/>
                <a:cs typeface="Times New Roman" panose="02020603050405020304" pitchFamily="18" charset="0"/>
              </a:rPr>
              <a:t>E</a:t>
            </a:r>
            <a:r>
              <a:rPr lang="tr-TR" sz="2400" dirty="0" err="1">
                <a:effectLst/>
                <a:ea typeface="Calibri" panose="020F0502020204030204" pitchFamily="34" charset="0"/>
                <a:cs typeface="Times New Roman" panose="02020603050405020304" pitchFamily="18" charset="0"/>
              </a:rPr>
              <a:t>vaporatöt</a:t>
            </a:r>
            <a:r>
              <a:rPr lang="tr-TR" sz="2400" dirty="0">
                <a:effectLst/>
                <a:ea typeface="Calibri" panose="020F0502020204030204" pitchFamily="34" charset="0"/>
                <a:cs typeface="Times New Roman" panose="02020603050405020304" pitchFamily="18" charset="0"/>
              </a:rPr>
              <a:t> fan motorlarında 1 er adet olmak üzere 2 adettir. (salyangoz fanlarda </a:t>
            </a:r>
            <a:r>
              <a:rPr lang="tr-TR" sz="2400" dirty="0" err="1">
                <a:effectLst/>
                <a:ea typeface="Calibri" panose="020F0502020204030204" pitchFamily="34" charset="0"/>
                <a:cs typeface="Times New Roman" panose="02020603050405020304" pitchFamily="18" charset="0"/>
              </a:rPr>
              <a:t>termokupul</a:t>
            </a:r>
            <a:r>
              <a:rPr lang="tr-TR" sz="2400" dirty="0">
                <a:effectLst/>
                <a:ea typeface="Calibri" panose="020F0502020204030204" pitchFamily="34" charset="0"/>
                <a:cs typeface="Times New Roman" panose="02020603050405020304" pitchFamily="18" charset="0"/>
              </a:rPr>
              <a:t> yoktur.) </a:t>
            </a:r>
            <a:r>
              <a:rPr lang="tr-TR" sz="2400" dirty="0" err="1">
                <a:effectLst/>
                <a:ea typeface="Calibri" panose="020F0502020204030204" pitchFamily="34" charset="0"/>
                <a:cs typeface="Times New Roman" panose="02020603050405020304" pitchFamily="18" charset="0"/>
              </a:rPr>
              <a:t>İntihart</a:t>
            </a:r>
            <a:r>
              <a:rPr lang="tr-TR" sz="2400" dirty="0">
                <a:effectLst/>
                <a:ea typeface="Calibri" panose="020F0502020204030204" pitchFamily="34" charset="0"/>
                <a:cs typeface="Times New Roman" panose="02020603050405020304" pitchFamily="18" charset="0"/>
              </a:rPr>
              <a:t> </a:t>
            </a:r>
            <a:r>
              <a:rPr lang="tr-TR" sz="2400" dirty="0" err="1">
                <a:effectLst/>
                <a:ea typeface="Calibri" panose="020F0502020204030204" pitchFamily="34" charset="0"/>
                <a:cs typeface="Times New Roman" panose="02020603050405020304" pitchFamily="18" charset="0"/>
              </a:rPr>
              <a:t>termostadı</a:t>
            </a:r>
            <a:r>
              <a:rPr lang="tr-TR" sz="2400" dirty="0">
                <a:effectLst/>
                <a:ea typeface="Calibri" panose="020F0502020204030204" pitchFamily="34" charset="0"/>
                <a:cs typeface="Times New Roman" panose="02020603050405020304" pitchFamily="18" charset="0"/>
              </a:rPr>
              <a:t> alt ve üst ısıtma kabinlerinde 1er adet olmak üzere 4 adettir.</a:t>
            </a:r>
          </a:p>
        </p:txBody>
      </p:sp>
    </p:spTree>
    <p:extLst>
      <p:ext uri="{BB962C8B-B14F-4D97-AF65-F5344CB8AC3E}">
        <p14:creationId xmlns:p14="http://schemas.microsoft.com/office/powerpoint/2010/main" val="8806863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676400" y="140677"/>
            <a:ext cx="10515600" cy="801857"/>
          </a:xfrm>
        </p:spPr>
        <p:txBody>
          <a:bodyPr>
            <a:noAutofit/>
          </a:bodyPr>
          <a:lstStyle/>
          <a:p>
            <a:r>
              <a:rPr lang="tr-TR" sz="2400" b="1" i="1" dirty="0">
                <a:effectLst/>
                <a:latin typeface="Times New Roman" panose="02020603050405020304" pitchFamily="18" charset="0"/>
                <a:ea typeface="Calibri" panose="020F0502020204030204" pitchFamily="34" charset="0"/>
                <a:cs typeface="Times New Roman" panose="02020603050405020304" pitchFamily="18" charset="0"/>
              </a:rPr>
              <a:t>Farklı Arıza Durumları </a:t>
            </a: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8" name="Metin kutusu 7">
            <a:extLst>
              <a:ext uri="{FF2B5EF4-FFF2-40B4-BE49-F238E27FC236}">
                <a16:creationId xmlns:a16="http://schemas.microsoft.com/office/drawing/2014/main" id="{C8B6182A-5F1F-4CBB-826F-965437508845}"/>
              </a:ext>
            </a:extLst>
          </p:cNvPr>
          <p:cNvSpPr txBox="1"/>
          <p:nvPr/>
        </p:nvSpPr>
        <p:spPr>
          <a:xfrm>
            <a:off x="1561514" y="1301825"/>
            <a:ext cx="8679766" cy="4401205"/>
          </a:xfrm>
          <a:prstGeom prst="rect">
            <a:avLst/>
          </a:prstGeom>
          <a:noFill/>
        </p:spPr>
        <p:txBody>
          <a:bodyPr wrap="square">
            <a:spAutoFit/>
          </a:bodyPr>
          <a:lstStyle/>
          <a:p>
            <a:pPr algn="just"/>
            <a:r>
              <a:rPr lang="tr-TR" sz="2000" dirty="0">
                <a:effectLst/>
                <a:ea typeface="Calibri" panose="020F0502020204030204" pitchFamily="34" charset="0"/>
                <a:cs typeface="Times New Roman" panose="02020603050405020304" pitchFamily="18" charset="0"/>
              </a:rPr>
              <a:t>Hava çok soğuk ve vagonun alt paketlerinden birinden veya her iki taraftan da ısıtma yapmıyor ve soğuk üflüyorsa;</a:t>
            </a:r>
          </a:p>
          <a:p>
            <a:r>
              <a:rPr lang="tr-TR" sz="2000" dirty="0">
                <a:effectLst/>
                <a:ea typeface="Calibri" panose="020F0502020204030204" pitchFamily="34" charset="0"/>
                <a:cs typeface="Times New Roman" panose="02020603050405020304" pitchFamily="18" charset="0"/>
              </a:rPr>
              <a:t> </a:t>
            </a:r>
          </a:p>
          <a:p>
            <a:pPr algn="just"/>
            <a:r>
              <a:rPr lang="tr-TR" sz="2000" dirty="0">
                <a:effectLst/>
                <a:ea typeface="Calibri" panose="020F0502020204030204" pitchFamily="34" charset="0"/>
                <a:cs typeface="Times New Roman" panose="02020603050405020304" pitchFamily="18" charset="0"/>
              </a:rPr>
              <a:t>Aşağıda yazılı maddeler tek tek değerlendirilip göz önüne alınarak arıza tespiti yapılır.</a:t>
            </a:r>
          </a:p>
          <a:p>
            <a:pPr algn="just"/>
            <a:endParaRPr lang="tr-TR" sz="2000" dirty="0">
              <a:effectLst/>
              <a:ea typeface="Calibri" panose="020F0502020204030204" pitchFamily="34" charset="0"/>
              <a:cs typeface="Times New Roman" panose="02020603050405020304" pitchFamily="18" charset="0"/>
            </a:endParaRPr>
          </a:p>
          <a:p>
            <a:pPr algn="just"/>
            <a:r>
              <a:rPr lang="tr-TR" sz="2000" b="1" dirty="0">
                <a:effectLst/>
                <a:ea typeface="Calibri" panose="020F0502020204030204" pitchFamily="34" charset="0"/>
                <a:cs typeface="Times New Roman" panose="02020603050405020304" pitchFamily="18" charset="0"/>
              </a:rPr>
              <a:t>Master kart ( elektrik dolabında)</a:t>
            </a:r>
          </a:p>
          <a:p>
            <a:pPr algn="just"/>
            <a:r>
              <a:rPr lang="tr-TR" sz="2000" b="1" dirty="0">
                <a:effectLst/>
                <a:ea typeface="Calibri" panose="020F0502020204030204" pitchFamily="34" charset="0"/>
                <a:cs typeface="Times New Roman" panose="02020603050405020304" pitchFamily="18" charset="0"/>
              </a:rPr>
              <a:t>Isıtma kartı ( elektrik dolabında)</a:t>
            </a:r>
          </a:p>
          <a:p>
            <a:pPr algn="just"/>
            <a:r>
              <a:rPr lang="tr-TR" sz="2000" b="1" dirty="0">
                <a:effectLst/>
                <a:ea typeface="Calibri" panose="020F0502020204030204" pitchFamily="34" charset="0"/>
                <a:cs typeface="Times New Roman" panose="02020603050405020304" pitchFamily="18" charset="0"/>
              </a:rPr>
              <a:t>Sıcaklık </a:t>
            </a:r>
            <a:r>
              <a:rPr lang="tr-TR" sz="2000" b="1" dirty="0" err="1">
                <a:effectLst/>
                <a:ea typeface="Calibri" panose="020F0502020204030204" pitchFamily="34" charset="0"/>
                <a:cs typeface="Times New Roman" panose="02020603050405020304" pitchFamily="18" charset="0"/>
              </a:rPr>
              <a:t>sensörleri</a:t>
            </a:r>
            <a:endParaRPr lang="tr-TR" sz="2000" b="1" dirty="0">
              <a:effectLst/>
              <a:ea typeface="Calibri" panose="020F0502020204030204" pitchFamily="34" charset="0"/>
              <a:cs typeface="Times New Roman" panose="02020603050405020304" pitchFamily="18" charset="0"/>
            </a:endParaRPr>
          </a:p>
          <a:p>
            <a:pPr algn="just"/>
            <a:r>
              <a:rPr lang="tr-TR" sz="2000" b="1" dirty="0">
                <a:effectLst/>
                <a:ea typeface="Calibri" panose="020F0502020204030204" pitchFamily="34" charset="0"/>
                <a:cs typeface="Times New Roman" panose="02020603050405020304" pitchFamily="18" charset="0"/>
              </a:rPr>
              <a:t>Emniyet devre elemanları (Arızalı paket içerisinde bulunan </a:t>
            </a:r>
            <a:r>
              <a:rPr lang="tr-TR" sz="2000" b="1" dirty="0" err="1">
                <a:effectLst/>
                <a:ea typeface="Calibri" panose="020F0502020204030204" pitchFamily="34" charset="0"/>
                <a:cs typeface="Times New Roman" panose="02020603050405020304" pitchFamily="18" charset="0"/>
              </a:rPr>
              <a:t>monostat</a:t>
            </a:r>
            <a:r>
              <a:rPr lang="tr-TR" sz="2000" b="1" dirty="0">
                <a:effectLst/>
                <a:ea typeface="Calibri" panose="020F0502020204030204" pitchFamily="34" charset="0"/>
                <a:cs typeface="Times New Roman" panose="02020603050405020304" pitchFamily="18" charset="0"/>
              </a:rPr>
              <a:t>-termostat)</a:t>
            </a:r>
          </a:p>
          <a:p>
            <a:pPr algn="just"/>
            <a:r>
              <a:rPr lang="tr-TR" sz="2000" b="1" dirty="0">
                <a:effectLst/>
                <a:ea typeface="Calibri" panose="020F0502020204030204" pitchFamily="34" charset="0"/>
                <a:cs typeface="Times New Roman" panose="02020603050405020304" pitchFamily="18" charset="0"/>
              </a:rPr>
              <a:t>Güç devre elemanları ( YGS sandığı içinde bulunan </a:t>
            </a:r>
            <a:r>
              <a:rPr lang="tr-TR" sz="2000" b="1" dirty="0" err="1">
                <a:effectLst/>
                <a:ea typeface="Calibri" panose="020F0502020204030204" pitchFamily="34" charset="0"/>
                <a:cs typeface="Times New Roman" panose="02020603050405020304" pitchFamily="18" charset="0"/>
              </a:rPr>
              <a:t>kontaktör</a:t>
            </a:r>
            <a:r>
              <a:rPr lang="tr-TR" sz="2000" b="1" dirty="0">
                <a:effectLst/>
                <a:ea typeface="Calibri" panose="020F0502020204030204" pitchFamily="34" charset="0"/>
                <a:cs typeface="Times New Roman" panose="02020603050405020304" pitchFamily="18" charset="0"/>
              </a:rPr>
              <a:t>-fişek sigorta-intihar </a:t>
            </a:r>
            <a:r>
              <a:rPr lang="tr-TR" sz="2000" b="1" dirty="0" err="1">
                <a:effectLst/>
                <a:ea typeface="Calibri" panose="020F0502020204030204" pitchFamily="34" charset="0"/>
                <a:cs typeface="Times New Roman" panose="02020603050405020304" pitchFamily="18" charset="0"/>
              </a:rPr>
              <a:t>termostadı</a:t>
            </a:r>
            <a:r>
              <a:rPr lang="tr-TR" sz="2000" b="1" dirty="0">
                <a:effectLst/>
                <a:ea typeface="Calibri" panose="020F0502020204030204" pitchFamily="34" charset="0"/>
                <a:cs typeface="Times New Roman" panose="02020603050405020304" pitchFamily="18" charset="0"/>
              </a:rPr>
              <a:t> ve ısıtma kabinlerindeki </a:t>
            </a:r>
            <a:r>
              <a:rPr lang="tr-TR" sz="2000" b="1" dirty="0" err="1">
                <a:effectLst/>
                <a:ea typeface="Calibri" panose="020F0502020204030204" pitchFamily="34" charset="0"/>
                <a:cs typeface="Times New Roman" panose="02020603050405020304" pitchFamily="18" charset="0"/>
              </a:rPr>
              <a:t>tij</a:t>
            </a:r>
            <a:r>
              <a:rPr lang="tr-TR" sz="2000" b="1" dirty="0">
                <a:effectLst/>
                <a:ea typeface="Calibri" panose="020F0502020204030204" pitchFamily="34" charset="0"/>
                <a:cs typeface="Times New Roman" panose="02020603050405020304" pitchFamily="18" charset="0"/>
              </a:rPr>
              <a:t> bağlantıları)</a:t>
            </a:r>
          </a:p>
          <a:p>
            <a:r>
              <a:rPr lang="tr-TR" sz="2000" b="1" dirty="0">
                <a:effectLst/>
                <a:ea typeface="Calibri" panose="020F0502020204030204" pitchFamily="34" charset="0"/>
                <a:cs typeface="Times New Roman" panose="02020603050405020304" pitchFamily="18" charset="0"/>
              </a:rPr>
              <a:t>Filtreler ( arızalı paket içerisinde)</a:t>
            </a:r>
          </a:p>
          <a:p>
            <a:r>
              <a:rPr lang="tr-TR" sz="2000" dirty="0">
                <a:effectLst/>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7557567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676400" y="140677"/>
            <a:ext cx="10515600" cy="801857"/>
          </a:xfrm>
        </p:spPr>
        <p:txBody>
          <a:bodyPr>
            <a:noAutofit/>
          </a:bodyPr>
          <a:lstStyle/>
          <a:p>
            <a:r>
              <a:rPr lang="tr-TR" sz="2400" b="1" dirty="0">
                <a:effectLst/>
                <a:latin typeface="Times New Roman" panose="02020603050405020304" pitchFamily="18" charset="0"/>
                <a:ea typeface="Calibri" panose="020F0502020204030204" pitchFamily="34" charset="0"/>
              </a:rPr>
              <a:t>Soğutma Sistemi Çalışma Prensibi ve Elemanları </a:t>
            </a:r>
            <a:endParaRPr lang="tr-TR"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7" name="Resim 6">
            <a:extLst>
              <a:ext uri="{FF2B5EF4-FFF2-40B4-BE49-F238E27FC236}">
                <a16:creationId xmlns:a16="http://schemas.microsoft.com/office/drawing/2014/main" id="{F1A5A1F0-B0C5-4264-8FBF-7B600A060D49}"/>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676400" y="942534"/>
            <a:ext cx="8030308" cy="4473528"/>
          </a:xfrm>
          <a:prstGeom prst="rect">
            <a:avLst/>
          </a:prstGeom>
          <a:noFill/>
          <a:ln>
            <a:noFill/>
          </a:ln>
        </p:spPr>
      </p:pic>
      <p:sp>
        <p:nvSpPr>
          <p:cNvPr id="9" name="Metin kutusu 8">
            <a:extLst>
              <a:ext uri="{FF2B5EF4-FFF2-40B4-BE49-F238E27FC236}">
                <a16:creationId xmlns:a16="http://schemas.microsoft.com/office/drawing/2014/main" id="{28F4708D-41C0-44A6-A89E-794038B08E0F}"/>
              </a:ext>
            </a:extLst>
          </p:cNvPr>
          <p:cNvSpPr txBox="1"/>
          <p:nvPr/>
        </p:nvSpPr>
        <p:spPr>
          <a:xfrm>
            <a:off x="3046828" y="5546134"/>
            <a:ext cx="6098344" cy="369332"/>
          </a:xfrm>
          <a:prstGeom prst="rect">
            <a:avLst/>
          </a:prstGeom>
          <a:noFill/>
        </p:spPr>
        <p:txBody>
          <a:bodyPr wrap="square">
            <a:spAutoFit/>
          </a:bodyPr>
          <a:lstStyle/>
          <a:p>
            <a:pPr algn="ctr"/>
            <a:r>
              <a:rPr lang="tr-TR" sz="1800" b="1" dirty="0" err="1">
                <a:effectLst/>
                <a:latin typeface="Times New Roman" panose="02020603050405020304" pitchFamily="18" charset="0"/>
                <a:ea typeface="Calibri" panose="020F0502020204030204" pitchFamily="34" charset="0"/>
                <a:cs typeface="Times New Roman" panose="02020603050405020304" pitchFamily="18" charset="0"/>
              </a:rPr>
              <a:t>Mollier</a:t>
            </a:r>
            <a:r>
              <a:rPr lang="tr-TR" sz="1800" b="1" dirty="0">
                <a:effectLst/>
                <a:latin typeface="Times New Roman" panose="02020603050405020304" pitchFamily="18" charset="0"/>
                <a:ea typeface="Calibri" panose="020F0502020204030204" pitchFamily="34" charset="0"/>
                <a:cs typeface="Times New Roman" panose="02020603050405020304" pitchFamily="18" charset="0"/>
              </a:rPr>
              <a:t> diyagramı</a:t>
            </a:r>
            <a:endParaRPr lang="tr-TR" sz="18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982233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676400" y="140677"/>
            <a:ext cx="10515600" cy="801857"/>
          </a:xfrm>
        </p:spPr>
        <p:txBody>
          <a:bodyPr>
            <a:noAutofit/>
          </a:bodyPr>
          <a:lstStyle/>
          <a:p>
            <a:r>
              <a:rPr lang="tr-TR" sz="2400" b="1" dirty="0">
                <a:effectLst/>
                <a:latin typeface="Times New Roman" panose="02020603050405020304" pitchFamily="18" charset="0"/>
                <a:ea typeface="Calibri" panose="020F0502020204030204" pitchFamily="34" charset="0"/>
              </a:rPr>
              <a:t>Soğutma Sistemi Çalışma Prensibi ve Elemanları </a:t>
            </a:r>
            <a:endParaRPr lang="tr-TR"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8" name="Resim 7">
            <a:extLst>
              <a:ext uri="{FF2B5EF4-FFF2-40B4-BE49-F238E27FC236}">
                <a16:creationId xmlns:a16="http://schemas.microsoft.com/office/drawing/2014/main" id="{C0E78F32-C839-4E08-BA78-83FDA69AC9D5}"/>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 y="1226199"/>
            <a:ext cx="4628271" cy="4319935"/>
          </a:xfrm>
          <a:prstGeom prst="rect">
            <a:avLst/>
          </a:prstGeom>
          <a:noFill/>
        </p:spPr>
      </p:pic>
      <p:sp>
        <p:nvSpPr>
          <p:cNvPr id="10" name="Metin kutusu 9">
            <a:extLst>
              <a:ext uri="{FF2B5EF4-FFF2-40B4-BE49-F238E27FC236}">
                <a16:creationId xmlns:a16="http://schemas.microsoft.com/office/drawing/2014/main" id="{F4C6491E-9C52-405A-9CEB-A29DF2A05F1B}"/>
              </a:ext>
            </a:extLst>
          </p:cNvPr>
          <p:cNvSpPr txBox="1"/>
          <p:nvPr/>
        </p:nvSpPr>
        <p:spPr>
          <a:xfrm>
            <a:off x="5145258" y="1277333"/>
            <a:ext cx="6098344" cy="4708981"/>
          </a:xfrm>
          <a:prstGeom prst="rect">
            <a:avLst/>
          </a:prstGeom>
          <a:noFill/>
        </p:spPr>
        <p:txBody>
          <a:bodyPr wrap="square">
            <a:spAutoFit/>
          </a:bodyPr>
          <a:lstStyle/>
          <a:p>
            <a:r>
              <a:rPr lang="tr-TR" sz="2000" b="1" i="1" dirty="0">
                <a:effectLst/>
                <a:ea typeface="Calibri" panose="020F0502020204030204" pitchFamily="34" charset="0"/>
                <a:cs typeface="Times New Roman" panose="02020603050405020304" pitchFamily="18" charset="0"/>
              </a:rPr>
              <a:t>Buhar Haline Gelmiş Akışkanın Tekrar Sıvı Hale Dönüşmesi</a:t>
            </a:r>
            <a:endParaRPr lang="tr-TR" sz="2000" dirty="0">
              <a:effectLst/>
              <a:ea typeface="Calibri" panose="020F0502020204030204" pitchFamily="34" charset="0"/>
              <a:cs typeface="Times New Roman" panose="02020603050405020304" pitchFamily="18" charset="0"/>
            </a:endParaRPr>
          </a:p>
          <a:p>
            <a:r>
              <a:rPr lang="tr-TR" sz="2000" b="1" i="1" dirty="0">
                <a:effectLst/>
                <a:ea typeface="Calibri" panose="020F0502020204030204" pitchFamily="34" charset="0"/>
                <a:cs typeface="Times New Roman" panose="02020603050405020304" pitchFamily="18" charset="0"/>
              </a:rPr>
              <a:t> </a:t>
            </a:r>
            <a:endParaRPr lang="tr-TR" sz="2000" dirty="0">
              <a:effectLst/>
              <a:ea typeface="Calibri" panose="020F0502020204030204" pitchFamily="34" charset="0"/>
              <a:cs typeface="Times New Roman" panose="02020603050405020304" pitchFamily="18" charset="0"/>
            </a:endParaRPr>
          </a:p>
          <a:p>
            <a:pPr algn="just"/>
            <a:r>
              <a:rPr lang="tr-TR" sz="2000" dirty="0">
                <a:effectLst/>
                <a:ea typeface="Calibri" panose="020F0502020204030204" pitchFamily="34" charset="0"/>
                <a:cs typeface="Times New Roman" panose="02020603050405020304" pitchFamily="18" charset="0"/>
              </a:rPr>
              <a:t>407C sıvı halden gaz haline geçmişse, basıncı yükselterek buharlaşma ısısından daha yüksek bir sıcaklıkta dahi sıvı hale dönüştürebiliriz. Kompresör, pistonu aşağı çekerek emme kapağını açar gaz halindeki soğutucu akışkanı alır, pistonun yukarı hareketiyle birlikte emme kapakçığı kapanır, silindire alınan gaz halindeki soğutucu akışkan, sıkıştırılarak yüksek sıcaklıkta, yüksek basınçta gaz haline gelir ve basma vanalarının açılmasıyla dışarı atılır. Bu gaz halindeki soğutucu akışkan bir serpantin kullanılarak soğutulacak olursa, ısı gider ve yoğunlaşarak sıvı hale geçer. Yaygın olarak kullanılan iklimlendirme sistemlerinde işlem sürekli tekrarlanır.</a:t>
            </a:r>
          </a:p>
        </p:txBody>
      </p:sp>
    </p:spTree>
    <p:extLst>
      <p:ext uri="{BB962C8B-B14F-4D97-AF65-F5344CB8AC3E}">
        <p14:creationId xmlns:p14="http://schemas.microsoft.com/office/powerpoint/2010/main" val="37069449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676400" y="140677"/>
            <a:ext cx="10515600" cy="801857"/>
          </a:xfrm>
        </p:spPr>
        <p:txBody>
          <a:bodyPr>
            <a:noAutofit/>
          </a:bodyPr>
          <a:lstStyle/>
          <a:p>
            <a:r>
              <a:rPr lang="tr-TR" sz="2400" b="1" dirty="0">
                <a:effectLst/>
                <a:latin typeface="Times New Roman" panose="02020603050405020304" pitchFamily="18" charset="0"/>
                <a:ea typeface="Calibri" panose="020F0502020204030204" pitchFamily="34" charset="0"/>
              </a:rPr>
              <a:t>Soğutma Sistemi Çalışma Prensibi ve Elemanları </a:t>
            </a:r>
            <a:endParaRPr lang="tr-TR"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9" name="Resim 8">
            <a:extLst>
              <a:ext uri="{FF2B5EF4-FFF2-40B4-BE49-F238E27FC236}">
                <a16:creationId xmlns:a16="http://schemas.microsoft.com/office/drawing/2014/main" id="{DA7267DF-A436-4239-AB4C-82312C613F05}"/>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0" y="1505658"/>
            <a:ext cx="5570806" cy="4079216"/>
          </a:xfrm>
          <a:prstGeom prst="rect">
            <a:avLst/>
          </a:prstGeom>
          <a:noFill/>
        </p:spPr>
      </p:pic>
      <p:sp>
        <p:nvSpPr>
          <p:cNvPr id="13" name="Metin kutusu 12">
            <a:extLst>
              <a:ext uri="{FF2B5EF4-FFF2-40B4-BE49-F238E27FC236}">
                <a16:creationId xmlns:a16="http://schemas.microsoft.com/office/drawing/2014/main" id="{D3B4B887-2484-4E5C-B4FC-13779AD4700D}"/>
              </a:ext>
            </a:extLst>
          </p:cNvPr>
          <p:cNvSpPr txBox="1"/>
          <p:nvPr/>
        </p:nvSpPr>
        <p:spPr>
          <a:xfrm>
            <a:off x="5828938" y="1577479"/>
            <a:ext cx="6098344" cy="3231654"/>
          </a:xfrm>
          <a:prstGeom prst="rect">
            <a:avLst/>
          </a:prstGeom>
          <a:noFill/>
        </p:spPr>
        <p:txBody>
          <a:bodyPr wrap="square">
            <a:spAutoFit/>
          </a:bodyPr>
          <a:lstStyle/>
          <a:p>
            <a:pPr algn="just"/>
            <a:r>
              <a:rPr lang="tr-TR" sz="2400" b="1" dirty="0">
                <a:effectLst/>
                <a:ea typeface="Calibri" panose="020F0502020204030204" pitchFamily="34" charset="0"/>
                <a:cs typeface="Times New Roman" panose="02020603050405020304" pitchFamily="18" charset="0"/>
              </a:rPr>
              <a:t>Karşılaşılan arızalar </a:t>
            </a:r>
            <a:r>
              <a:rPr lang="tr-TR" sz="2000" dirty="0">
                <a:effectLst/>
                <a:ea typeface="Calibri" panose="020F0502020204030204" pitchFamily="34" charset="0"/>
                <a:cs typeface="Times New Roman" panose="02020603050405020304" pitchFamily="18" charset="0"/>
              </a:rPr>
              <a:t>: Yazın yollardaki poz </a:t>
            </a:r>
            <a:r>
              <a:rPr lang="tr-TR" sz="2000" dirty="0" err="1">
                <a:effectLst/>
                <a:ea typeface="Calibri" panose="020F0502020204030204" pitchFamily="34" charset="0"/>
                <a:cs typeface="Times New Roman" panose="02020603050405020304" pitchFamily="18" charset="0"/>
              </a:rPr>
              <a:t>vb</a:t>
            </a:r>
            <a:r>
              <a:rPr lang="tr-TR" sz="2000" dirty="0">
                <a:effectLst/>
                <a:ea typeface="Calibri" panose="020F0502020204030204" pitchFamily="34" charset="0"/>
                <a:cs typeface="Times New Roman" panose="02020603050405020304" pitchFamily="18" charset="0"/>
              </a:rPr>
              <a:t> durumlardan </a:t>
            </a:r>
            <a:r>
              <a:rPr lang="tr-TR" sz="2000" dirty="0" err="1">
                <a:effectLst/>
                <a:ea typeface="Calibri" panose="020F0502020204030204" pitchFamily="34" charset="0"/>
                <a:cs typeface="Times New Roman" panose="02020603050405020304" pitchFamily="18" charset="0"/>
              </a:rPr>
              <a:t>kondenser</a:t>
            </a:r>
            <a:r>
              <a:rPr lang="tr-TR" sz="2000" dirty="0">
                <a:effectLst/>
                <a:ea typeface="Calibri" panose="020F0502020204030204" pitchFamily="34" charset="0"/>
                <a:cs typeface="Times New Roman" panose="02020603050405020304" pitchFamily="18" charset="0"/>
              </a:rPr>
              <a:t> aşırı tozlanabilir, tıkanabilir. Bu durumda </a:t>
            </a:r>
            <a:r>
              <a:rPr lang="tr-TR" sz="2000" dirty="0" err="1">
                <a:effectLst/>
                <a:ea typeface="Calibri" panose="020F0502020204030204" pitchFamily="34" charset="0"/>
                <a:cs typeface="Times New Roman" panose="02020603050405020304" pitchFamily="18" charset="0"/>
              </a:rPr>
              <a:t>Kondenseri</a:t>
            </a:r>
            <a:r>
              <a:rPr lang="tr-TR" sz="2000" dirty="0">
                <a:effectLst/>
                <a:ea typeface="Calibri" panose="020F0502020204030204" pitchFamily="34" charset="0"/>
                <a:cs typeface="Times New Roman" panose="02020603050405020304" pitchFamily="18" charset="0"/>
              </a:rPr>
              <a:t> (klima kapalı vaziyette) su ile yıkamak faydalı olacaktır. Klima çalışır vaziyette yıkarsanız fan kanatçıkları zarar görebilir. Yılda bir defa dahi olsa kimyasal </a:t>
            </a:r>
            <a:r>
              <a:rPr lang="tr-TR" sz="2000" dirty="0" err="1">
                <a:effectLst/>
                <a:ea typeface="Calibri" panose="020F0502020204030204" pitchFamily="34" charset="0"/>
                <a:cs typeface="Times New Roman" panose="02020603050405020304" pitchFamily="18" charset="0"/>
              </a:rPr>
              <a:t>solvent</a:t>
            </a:r>
            <a:r>
              <a:rPr lang="tr-TR" sz="2000" dirty="0">
                <a:effectLst/>
                <a:ea typeface="Calibri" panose="020F0502020204030204" pitchFamily="34" charset="0"/>
                <a:cs typeface="Times New Roman" panose="02020603050405020304" pitchFamily="18" charset="0"/>
              </a:rPr>
              <a:t> ile peteklerin temizlenmesi soğutma verimini </a:t>
            </a:r>
            <a:r>
              <a:rPr lang="tr-TR" sz="2000" dirty="0" err="1">
                <a:effectLst/>
                <a:ea typeface="Calibri" panose="020F0502020204030204" pitchFamily="34" charset="0"/>
                <a:cs typeface="Times New Roman" panose="02020603050405020304" pitchFamily="18" charset="0"/>
              </a:rPr>
              <a:t>odukça</a:t>
            </a:r>
            <a:r>
              <a:rPr lang="tr-TR" sz="2000" dirty="0">
                <a:effectLst/>
                <a:ea typeface="Calibri" panose="020F0502020204030204" pitchFamily="34" charset="0"/>
                <a:cs typeface="Times New Roman" panose="02020603050405020304" pitchFamily="18" charset="0"/>
              </a:rPr>
              <a:t> artıracaktır. Yaz aylarında sürekli çalışan kompresör iklim olarak da çok sıcak bölgelerde (</a:t>
            </a:r>
            <a:r>
              <a:rPr lang="tr-TR" sz="2000" dirty="0" err="1">
                <a:effectLst/>
                <a:ea typeface="Calibri" panose="020F0502020204030204" pitchFamily="34" charset="0"/>
                <a:cs typeface="Times New Roman" panose="02020603050405020304" pitchFamily="18" charset="0"/>
              </a:rPr>
              <a:t>izmir</a:t>
            </a:r>
            <a:r>
              <a:rPr lang="tr-TR" sz="2000" dirty="0">
                <a:effectLst/>
                <a:ea typeface="Calibri" panose="020F0502020204030204" pitchFamily="34" charset="0"/>
                <a:cs typeface="Times New Roman" panose="02020603050405020304" pitchFamily="18" charset="0"/>
              </a:rPr>
              <a:t>-adana) tam kapasite çalışırken Kompresör termiği aşırı ısınmadan dolayı atabilir.</a:t>
            </a:r>
          </a:p>
        </p:txBody>
      </p:sp>
    </p:spTree>
    <p:extLst>
      <p:ext uri="{BB962C8B-B14F-4D97-AF65-F5344CB8AC3E}">
        <p14:creationId xmlns:p14="http://schemas.microsoft.com/office/powerpoint/2010/main" val="15950055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676400" y="140677"/>
            <a:ext cx="10515600" cy="801857"/>
          </a:xfrm>
        </p:spPr>
        <p:txBody>
          <a:bodyPr>
            <a:noAutofit/>
          </a:bodyPr>
          <a:lstStyle/>
          <a:p>
            <a:r>
              <a:rPr lang="tr-TR" sz="2400" b="1" dirty="0">
                <a:effectLst/>
                <a:latin typeface="Times New Roman" panose="02020603050405020304" pitchFamily="18" charset="0"/>
                <a:ea typeface="Calibri" panose="020F0502020204030204" pitchFamily="34" charset="0"/>
              </a:rPr>
              <a:t>Soğutma Sistemi Çalışma Prensibi ve Elemanları </a:t>
            </a:r>
            <a:endParaRPr lang="tr-TR"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8" name="Resim 7">
            <a:extLst>
              <a:ext uri="{FF2B5EF4-FFF2-40B4-BE49-F238E27FC236}">
                <a16:creationId xmlns:a16="http://schemas.microsoft.com/office/drawing/2014/main" id="{6916CE6D-428E-4240-8C62-040D349396E3}"/>
              </a:ext>
            </a:extLst>
          </p:cNvPr>
          <p:cNvPicPr/>
          <p:nvPr/>
        </p:nvPicPr>
        <p:blipFill rotWithShape="1">
          <a:blip r:embed="rId5">
            <a:extLst>
              <a:ext uri="{28A0092B-C50C-407E-A947-70E740481C1C}">
                <a14:useLocalDpi xmlns:a14="http://schemas.microsoft.com/office/drawing/2010/main" val="0"/>
              </a:ext>
            </a:extLst>
          </a:blip>
          <a:srcRect t="4681"/>
          <a:stretch/>
        </p:blipFill>
        <p:spPr bwMode="auto">
          <a:xfrm>
            <a:off x="2724199" y="942534"/>
            <a:ext cx="6476072" cy="3066758"/>
          </a:xfrm>
          <a:prstGeom prst="rect">
            <a:avLst/>
          </a:prstGeom>
          <a:noFill/>
          <a:ln>
            <a:noFill/>
          </a:ln>
          <a:extLst>
            <a:ext uri="{53640926-AAD7-44D8-BBD7-CCE9431645EC}">
              <a14:shadowObscured xmlns:a14="http://schemas.microsoft.com/office/drawing/2010/main"/>
            </a:ext>
          </a:extLst>
        </p:spPr>
      </p:pic>
      <p:sp>
        <p:nvSpPr>
          <p:cNvPr id="10" name="Metin kutusu 9">
            <a:extLst>
              <a:ext uri="{FF2B5EF4-FFF2-40B4-BE49-F238E27FC236}">
                <a16:creationId xmlns:a16="http://schemas.microsoft.com/office/drawing/2014/main" id="{613D8428-AE26-4668-92D5-BE833073F9D4}"/>
              </a:ext>
            </a:extLst>
          </p:cNvPr>
          <p:cNvSpPr txBox="1"/>
          <p:nvPr/>
        </p:nvSpPr>
        <p:spPr>
          <a:xfrm>
            <a:off x="568569" y="4349484"/>
            <a:ext cx="11623431" cy="1323439"/>
          </a:xfrm>
          <a:prstGeom prst="rect">
            <a:avLst/>
          </a:prstGeom>
          <a:noFill/>
        </p:spPr>
        <p:txBody>
          <a:bodyPr wrap="square">
            <a:spAutoFit/>
          </a:bodyPr>
          <a:lstStyle/>
          <a:p>
            <a:r>
              <a:rPr lang="tr-TR" sz="2000" b="1" dirty="0" err="1">
                <a:effectLst/>
                <a:ea typeface="Calibri" panose="020F0502020204030204" pitchFamily="34" charset="0"/>
              </a:rPr>
              <a:t>Yoğuşma</a:t>
            </a:r>
            <a:r>
              <a:rPr lang="tr-TR" sz="2000" b="1" dirty="0">
                <a:effectLst/>
                <a:ea typeface="Calibri" panose="020F0502020204030204" pitchFamily="34" charset="0"/>
              </a:rPr>
              <a:t> sıcaklığı 50</a:t>
            </a:r>
            <a:r>
              <a:rPr lang="tr-TR" sz="2000" b="1" baseline="30000" dirty="0">
                <a:effectLst/>
                <a:ea typeface="Calibri" panose="020F0502020204030204" pitchFamily="34" charset="0"/>
              </a:rPr>
              <a:t>o</a:t>
            </a:r>
            <a:r>
              <a:rPr lang="tr-TR" sz="2000" b="1" dirty="0">
                <a:effectLst/>
                <a:ea typeface="Calibri" panose="020F0502020204030204" pitchFamily="34" charset="0"/>
              </a:rPr>
              <a:t>C düşürüldüğü görülmektedir. </a:t>
            </a:r>
            <a:r>
              <a:rPr lang="tr-TR" sz="2000" b="1" dirty="0" err="1">
                <a:effectLst/>
                <a:ea typeface="Calibri" panose="020F0502020204030204" pitchFamily="34" charset="0"/>
              </a:rPr>
              <a:t>Kondenser</a:t>
            </a:r>
            <a:r>
              <a:rPr lang="tr-TR" sz="2000" b="1" dirty="0">
                <a:effectLst/>
                <a:ea typeface="Calibri" panose="020F0502020204030204" pitchFamily="34" charset="0"/>
              </a:rPr>
              <a:t> çıkışı 45</a:t>
            </a:r>
            <a:r>
              <a:rPr lang="tr-TR" sz="2000" b="1" baseline="30000" dirty="0">
                <a:effectLst/>
                <a:ea typeface="Calibri" panose="020F0502020204030204" pitchFamily="34" charset="0"/>
              </a:rPr>
              <a:t>o</a:t>
            </a:r>
            <a:r>
              <a:rPr lang="tr-TR" sz="2000" b="1" dirty="0">
                <a:effectLst/>
                <a:ea typeface="Calibri" panose="020F0502020204030204" pitchFamily="34" charset="0"/>
              </a:rPr>
              <a:t>C olduğundan Serpantin 5</a:t>
            </a:r>
            <a:r>
              <a:rPr lang="tr-TR" sz="2000" b="1" baseline="30000" dirty="0">
                <a:effectLst/>
                <a:ea typeface="Calibri" panose="020F0502020204030204" pitchFamily="34" charset="0"/>
              </a:rPr>
              <a:t>o</a:t>
            </a:r>
            <a:r>
              <a:rPr lang="tr-TR" sz="2000" b="1" dirty="0">
                <a:effectLst/>
                <a:ea typeface="Calibri" panose="020F0502020204030204" pitchFamily="34" charset="0"/>
              </a:rPr>
              <a:t>C sıcaklık vererek vagon içini gayet iyi soğutur. Ancak </a:t>
            </a:r>
            <a:r>
              <a:rPr lang="tr-TR" sz="2000" b="1" dirty="0" err="1">
                <a:effectLst/>
                <a:ea typeface="Calibri" panose="020F0502020204030204" pitchFamily="34" charset="0"/>
              </a:rPr>
              <a:t>Yoğuşma</a:t>
            </a:r>
            <a:r>
              <a:rPr lang="tr-TR" sz="2000" b="1" dirty="0">
                <a:effectLst/>
                <a:ea typeface="Calibri" panose="020F0502020204030204" pitchFamily="34" charset="0"/>
              </a:rPr>
              <a:t> sıcaklığı 40</a:t>
            </a:r>
            <a:r>
              <a:rPr lang="tr-TR" sz="2000" b="1" baseline="30000" dirty="0">
                <a:effectLst/>
                <a:ea typeface="Calibri" panose="020F0502020204030204" pitchFamily="34" charset="0"/>
              </a:rPr>
              <a:t>o</a:t>
            </a:r>
            <a:r>
              <a:rPr lang="tr-TR" sz="2000" b="1" dirty="0">
                <a:effectLst/>
                <a:ea typeface="Calibri" panose="020F0502020204030204" pitchFamily="34" charset="0"/>
              </a:rPr>
              <a:t>C olur da </a:t>
            </a:r>
            <a:r>
              <a:rPr lang="tr-TR" sz="2000" b="1" dirty="0" err="1">
                <a:effectLst/>
                <a:ea typeface="Calibri" panose="020F0502020204030204" pitchFamily="34" charset="0"/>
              </a:rPr>
              <a:t>Kondenser</a:t>
            </a:r>
            <a:r>
              <a:rPr lang="tr-TR" sz="2000" b="1" dirty="0">
                <a:effectLst/>
                <a:ea typeface="Calibri" panose="020F0502020204030204" pitchFamily="34" charset="0"/>
              </a:rPr>
              <a:t> çıkış sıcaklığı 55</a:t>
            </a:r>
            <a:r>
              <a:rPr lang="tr-TR" sz="2000" b="1" baseline="30000" dirty="0">
                <a:effectLst/>
                <a:ea typeface="Calibri" panose="020F0502020204030204" pitchFamily="34" charset="0"/>
              </a:rPr>
              <a:t>o</a:t>
            </a:r>
            <a:r>
              <a:rPr lang="tr-TR" sz="2000" b="1" dirty="0">
                <a:effectLst/>
                <a:ea typeface="Calibri" panose="020F0502020204030204" pitchFamily="34" charset="0"/>
              </a:rPr>
              <a:t>C olursa serpantin 10</a:t>
            </a:r>
            <a:r>
              <a:rPr lang="tr-TR" sz="2000" b="1" baseline="30000" dirty="0">
                <a:effectLst/>
                <a:ea typeface="Calibri" panose="020F0502020204030204" pitchFamily="34" charset="0"/>
              </a:rPr>
              <a:t>o</a:t>
            </a:r>
            <a:r>
              <a:rPr lang="tr-TR" sz="2000" b="1" dirty="0">
                <a:effectLst/>
                <a:ea typeface="Calibri" panose="020F0502020204030204" pitchFamily="34" charset="0"/>
              </a:rPr>
              <a:t>C ye kadar düşeceğinden vagon soğutma verimi düşer. Bu durum Yolcu memnuniyetini olumsuz etkiler. </a:t>
            </a:r>
            <a:endParaRPr lang="tr-TR" sz="2000" b="1" dirty="0"/>
          </a:p>
        </p:txBody>
      </p:sp>
    </p:spTree>
    <p:extLst>
      <p:ext uri="{BB962C8B-B14F-4D97-AF65-F5344CB8AC3E}">
        <p14:creationId xmlns:p14="http://schemas.microsoft.com/office/powerpoint/2010/main" val="26729898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676400" y="140677"/>
            <a:ext cx="10515600" cy="801857"/>
          </a:xfrm>
        </p:spPr>
        <p:txBody>
          <a:bodyPr>
            <a:noAutofit/>
          </a:bodyPr>
          <a:lstStyle/>
          <a:p>
            <a:r>
              <a:rPr lang="tr-TR" sz="2400" b="1" dirty="0">
                <a:effectLst/>
                <a:latin typeface="Times New Roman" panose="02020603050405020304" pitchFamily="18" charset="0"/>
                <a:ea typeface="Calibri" panose="020F0502020204030204" pitchFamily="34" charset="0"/>
              </a:rPr>
              <a:t>Soğutma Sistemi Çalışma Prensibi ve Elemanları </a:t>
            </a:r>
            <a:endParaRPr lang="tr-TR"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9" name="Resim 8">
            <a:extLst>
              <a:ext uri="{FF2B5EF4-FFF2-40B4-BE49-F238E27FC236}">
                <a16:creationId xmlns:a16="http://schemas.microsoft.com/office/drawing/2014/main" id="{81E2C8B2-34A6-4C7D-A6AB-C2235C199070}"/>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249271" y="778656"/>
            <a:ext cx="6696588" cy="5179012"/>
          </a:xfrm>
          <a:prstGeom prst="rect">
            <a:avLst/>
          </a:prstGeom>
          <a:noFill/>
          <a:ln>
            <a:noFill/>
          </a:ln>
        </p:spPr>
      </p:pic>
      <p:sp>
        <p:nvSpPr>
          <p:cNvPr id="13" name="Metin kutusu 12">
            <a:extLst>
              <a:ext uri="{FF2B5EF4-FFF2-40B4-BE49-F238E27FC236}">
                <a16:creationId xmlns:a16="http://schemas.microsoft.com/office/drawing/2014/main" id="{0ECECC3E-276C-44E0-A713-228C5C649C8D}"/>
              </a:ext>
            </a:extLst>
          </p:cNvPr>
          <p:cNvSpPr txBox="1"/>
          <p:nvPr/>
        </p:nvSpPr>
        <p:spPr>
          <a:xfrm>
            <a:off x="868680" y="2657846"/>
            <a:ext cx="2254348" cy="923330"/>
          </a:xfrm>
          <a:prstGeom prst="rect">
            <a:avLst/>
          </a:prstGeom>
          <a:noFill/>
        </p:spPr>
        <p:txBody>
          <a:bodyPr wrap="square">
            <a:spAutoFit/>
          </a:bodyPr>
          <a:lstStyle/>
          <a:p>
            <a:r>
              <a:rPr lang="tr-TR" sz="1800" b="1" dirty="0">
                <a:effectLst/>
                <a:latin typeface="Times New Roman" panose="02020603050405020304" pitchFamily="18" charset="0"/>
                <a:ea typeface="Calibri" panose="020F0502020204030204" pitchFamily="34" charset="0"/>
              </a:rPr>
              <a:t>kırmızı hat yüksek basınç mavi hat ise alçak basınç hatları</a:t>
            </a:r>
            <a:endParaRPr lang="tr-TR" b="1" dirty="0"/>
          </a:p>
        </p:txBody>
      </p:sp>
    </p:spTree>
    <p:extLst>
      <p:ext uri="{BB962C8B-B14F-4D97-AF65-F5344CB8AC3E}">
        <p14:creationId xmlns:p14="http://schemas.microsoft.com/office/powerpoint/2010/main" val="6632449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676400" y="140677"/>
            <a:ext cx="10515600" cy="801857"/>
          </a:xfrm>
        </p:spPr>
        <p:txBody>
          <a:bodyPr>
            <a:noAutofit/>
          </a:bodyPr>
          <a:lstStyle/>
          <a:p>
            <a:r>
              <a:rPr lang="tr-TR" sz="2400" b="1" dirty="0">
                <a:effectLst/>
                <a:latin typeface="Times New Roman" panose="02020603050405020304" pitchFamily="18" charset="0"/>
                <a:ea typeface="Calibri" panose="020F0502020204030204" pitchFamily="34" charset="0"/>
              </a:rPr>
              <a:t>Soğutma Sistemi Çalışma Prensibi ve Elemanları </a:t>
            </a:r>
            <a:endParaRPr lang="tr-TR"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F7C2C334-7BDC-4593-8372-64ED0CD6415B}"/>
              </a:ext>
            </a:extLst>
          </p:cNvPr>
          <p:cNvSpPr txBox="1"/>
          <p:nvPr/>
        </p:nvSpPr>
        <p:spPr>
          <a:xfrm>
            <a:off x="1786597" y="1024826"/>
            <a:ext cx="8707901" cy="4708981"/>
          </a:xfrm>
          <a:prstGeom prst="rect">
            <a:avLst/>
          </a:prstGeom>
          <a:noFill/>
        </p:spPr>
        <p:txBody>
          <a:bodyPr wrap="square">
            <a:spAutoFit/>
          </a:bodyPr>
          <a:lstStyle/>
          <a:p>
            <a:r>
              <a:rPr lang="tr-TR" sz="2000" b="1" i="1" dirty="0">
                <a:effectLst/>
                <a:ea typeface="Calibri" panose="020F0502020204030204" pitchFamily="34" charset="0"/>
                <a:cs typeface="Times New Roman" panose="02020603050405020304" pitchFamily="18" charset="0"/>
              </a:rPr>
              <a:t>Yüksek Basınç </a:t>
            </a:r>
            <a:endParaRPr lang="tr-TR" sz="2000" dirty="0">
              <a:effectLst/>
              <a:ea typeface="Calibri" panose="020F0502020204030204" pitchFamily="34" charset="0"/>
              <a:cs typeface="Times New Roman" panose="02020603050405020304" pitchFamily="18" charset="0"/>
            </a:endParaRPr>
          </a:p>
          <a:p>
            <a:r>
              <a:rPr lang="tr-TR" sz="2000" b="1" i="1" dirty="0">
                <a:effectLst/>
                <a:ea typeface="Calibri" panose="020F0502020204030204" pitchFamily="34" charset="0"/>
                <a:cs typeface="Times New Roman" panose="02020603050405020304" pitchFamily="18" charset="0"/>
              </a:rPr>
              <a:t> </a:t>
            </a:r>
            <a:endParaRPr lang="tr-TR" sz="2000" dirty="0">
              <a:effectLst/>
              <a:ea typeface="Calibri" panose="020F0502020204030204" pitchFamily="34" charset="0"/>
              <a:cs typeface="Times New Roman" panose="02020603050405020304" pitchFamily="18" charset="0"/>
            </a:endParaRPr>
          </a:p>
          <a:p>
            <a:r>
              <a:rPr lang="tr-TR" sz="2000" dirty="0">
                <a:effectLst/>
                <a:ea typeface="Calibri" panose="020F0502020204030204" pitchFamily="34" charset="0"/>
                <a:cs typeface="Times New Roman" panose="02020603050405020304" pitchFamily="18" charset="0"/>
              </a:rPr>
              <a:t>Kompresör ile Genleşme Valfi arasındaki kısımdır. Yüksek basıncı oluşturan Kompresördür.</a:t>
            </a:r>
          </a:p>
          <a:p>
            <a:r>
              <a:rPr lang="tr-TR" sz="2000" dirty="0">
                <a:effectLst/>
                <a:ea typeface="Calibri" panose="020F0502020204030204" pitchFamily="34" charset="0"/>
                <a:cs typeface="Times New Roman" panose="02020603050405020304" pitchFamily="18" charset="0"/>
              </a:rPr>
              <a:t> </a:t>
            </a:r>
          </a:p>
          <a:p>
            <a:r>
              <a:rPr lang="tr-TR" sz="2000" b="1" i="1" dirty="0">
                <a:effectLst/>
                <a:ea typeface="Calibri" panose="020F0502020204030204" pitchFamily="34" charset="0"/>
                <a:cs typeface="Times New Roman" panose="02020603050405020304" pitchFamily="18" charset="0"/>
              </a:rPr>
              <a:t>Kompresör  </a:t>
            </a:r>
            <a:endParaRPr lang="tr-TR" sz="2000" dirty="0">
              <a:effectLst/>
              <a:ea typeface="Calibri" panose="020F0502020204030204" pitchFamily="34" charset="0"/>
              <a:cs typeface="Times New Roman" panose="02020603050405020304" pitchFamily="18" charset="0"/>
            </a:endParaRPr>
          </a:p>
          <a:p>
            <a:r>
              <a:rPr lang="tr-TR" sz="2000" b="1" i="1" dirty="0">
                <a:effectLst/>
                <a:ea typeface="Calibri" panose="020F0502020204030204" pitchFamily="34" charset="0"/>
                <a:cs typeface="Times New Roman" panose="02020603050405020304" pitchFamily="18" charset="0"/>
              </a:rPr>
              <a:t> </a:t>
            </a:r>
            <a:endParaRPr lang="tr-TR" sz="2000" dirty="0">
              <a:effectLst/>
              <a:ea typeface="Calibri" panose="020F0502020204030204" pitchFamily="34" charset="0"/>
              <a:cs typeface="Times New Roman" panose="02020603050405020304" pitchFamily="18" charset="0"/>
            </a:endParaRPr>
          </a:p>
          <a:p>
            <a:pPr algn="just"/>
            <a:r>
              <a:rPr lang="tr-TR" sz="2000" dirty="0">
                <a:effectLst/>
                <a:ea typeface="Calibri" panose="020F0502020204030204" pitchFamily="34" charset="0"/>
                <a:cs typeface="Times New Roman" panose="02020603050405020304" pitchFamily="18" charset="0"/>
              </a:rPr>
              <a:t>Gaz halinde Alçak Basınç ta gelen 407C </a:t>
            </a:r>
            <a:r>
              <a:rPr lang="tr-TR" sz="2000" dirty="0" err="1">
                <a:effectLst/>
                <a:ea typeface="Calibri" panose="020F0502020204030204" pitchFamily="34" charset="0"/>
                <a:cs typeface="Times New Roman" panose="02020603050405020304" pitchFamily="18" charset="0"/>
              </a:rPr>
              <a:t>yi</a:t>
            </a:r>
            <a:r>
              <a:rPr lang="tr-TR" sz="2000" dirty="0">
                <a:effectLst/>
                <a:ea typeface="Calibri" panose="020F0502020204030204" pitchFamily="34" charset="0"/>
                <a:cs typeface="Times New Roman" panose="02020603050405020304" pitchFamily="18" charset="0"/>
              </a:rPr>
              <a:t> gazını sıkıştırarak ve basıncı yükselterek Gaz haliyle akışkanı </a:t>
            </a:r>
            <a:r>
              <a:rPr lang="tr-TR" sz="2000" dirty="0" err="1">
                <a:effectLst/>
                <a:ea typeface="Calibri" panose="020F0502020204030204" pitchFamily="34" charset="0"/>
                <a:cs typeface="Times New Roman" panose="02020603050405020304" pitchFamily="18" charset="0"/>
              </a:rPr>
              <a:t>Kondensere</a:t>
            </a:r>
            <a:r>
              <a:rPr lang="tr-TR" sz="2000" dirty="0">
                <a:effectLst/>
                <a:ea typeface="Calibri" panose="020F0502020204030204" pitchFamily="34" charset="0"/>
                <a:cs typeface="Times New Roman" panose="02020603050405020304" pitchFamily="18" charset="0"/>
              </a:rPr>
              <a:t> gönderir. Gaz döngüsünü sağlayan parçadır. Kompresör yağının sisteme karışması soğutma verimini düşürür. Kompresör yağı arada bir kontrol edilmelidir. Aşırı sıcaklarda (İzmir-Adana) dış hava sıcaklığı da çok yüksek olduğundan ve kompresör tam kapasite çalıştığından kompresör termiği de atabilir. Böyle iklimin olduğu yerlerde kompresörü yarım kapasite de çalıştırmak gerekir. Manuel soğutma da çalıştırmak yeterli olacaktır.</a:t>
            </a:r>
          </a:p>
          <a:p>
            <a:pPr algn="just"/>
            <a:r>
              <a:rPr lang="tr-TR" sz="2000" dirty="0">
                <a:effectLst/>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789984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676400" y="140677"/>
            <a:ext cx="10515600" cy="801857"/>
          </a:xfrm>
        </p:spPr>
        <p:txBody>
          <a:bodyPr>
            <a:noAutofit/>
          </a:bodyPr>
          <a:lstStyle/>
          <a:p>
            <a:r>
              <a:rPr lang="tr-TR" sz="2400" b="1" dirty="0">
                <a:effectLst/>
                <a:latin typeface="Times New Roman" panose="02020603050405020304" pitchFamily="18" charset="0"/>
                <a:ea typeface="Calibri" panose="020F0502020204030204" pitchFamily="34" charset="0"/>
              </a:rPr>
              <a:t>Soğutma Sistemi Çalışma Prensibi ve Elemanları </a:t>
            </a:r>
            <a:endParaRPr lang="tr-TR"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8" name="Metin kutusu 7">
            <a:extLst>
              <a:ext uri="{FF2B5EF4-FFF2-40B4-BE49-F238E27FC236}">
                <a16:creationId xmlns:a16="http://schemas.microsoft.com/office/drawing/2014/main" id="{53169274-4B1A-4AB8-B367-8F80DA99E46E}"/>
              </a:ext>
            </a:extLst>
          </p:cNvPr>
          <p:cNvSpPr txBox="1"/>
          <p:nvPr/>
        </p:nvSpPr>
        <p:spPr>
          <a:xfrm>
            <a:off x="1356951" y="1083211"/>
            <a:ext cx="9086413" cy="5016758"/>
          </a:xfrm>
          <a:prstGeom prst="rect">
            <a:avLst/>
          </a:prstGeom>
          <a:noFill/>
        </p:spPr>
        <p:txBody>
          <a:bodyPr wrap="square">
            <a:spAutoFit/>
          </a:bodyPr>
          <a:lstStyle/>
          <a:p>
            <a:r>
              <a:rPr lang="tr-TR" sz="2000" b="1" i="1" dirty="0" err="1">
                <a:effectLst/>
                <a:ea typeface="Calibri" panose="020F0502020204030204" pitchFamily="34" charset="0"/>
                <a:cs typeface="Times New Roman" panose="02020603050405020304" pitchFamily="18" charset="0"/>
              </a:rPr>
              <a:t>Kondenser</a:t>
            </a:r>
            <a:r>
              <a:rPr lang="tr-TR" sz="2000" b="1" i="1" dirty="0">
                <a:effectLst/>
                <a:ea typeface="Calibri" panose="020F0502020204030204" pitchFamily="34" charset="0"/>
                <a:cs typeface="Times New Roman" panose="02020603050405020304" pitchFamily="18" charset="0"/>
              </a:rPr>
              <a:t> </a:t>
            </a:r>
            <a:endParaRPr lang="tr-TR" sz="2000" dirty="0">
              <a:effectLst/>
              <a:ea typeface="Calibri" panose="020F0502020204030204" pitchFamily="34" charset="0"/>
              <a:cs typeface="Times New Roman" panose="02020603050405020304" pitchFamily="18" charset="0"/>
            </a:endParaRPr>
          </a:p>
          <a:p>
            <a:r>
              <a:rPr lang="tr-TR" sz="2000" b="1" i="1" dirty="0">
                <a:effectLst/>
                <a:ea typeface="Calibri" panose="020F0502020204030204" pitchFamily="34" charset="0"/>
                <a:cs typeface="Times New Roman" panose="02020603050405020304" pitchFamily="18" charset="0"/>
              </a:rPr>
              <a:t> </a:t>
            </a:r>
            <a:endParaRPr lang="tr-TR" sz="2000" dirty="0">
              <a:effectLst/>
              <a:ea typeface="Calibri" panose="020F0502020204030204" pitchFamily="34" charset="0"/>
              <a:cs typeface="Times New Roman" panose="02020603050405020304" pitchFamily="18" charset="0"/>
            </a:endParaRPr>
          </a:p>
          <a:p>
            <a:pPr algn="just"/>
            <a:r>
              <a:rPr lang="tr-TR" sz="2000" dirty="0" err="1">
                <a:effectLst/>
                <a:ea typeface="Calibri" panose="020F0502020204030204" pitchFamily="34" charset="0"/>
                <a:cs typeface="Times New Roman" panose="02020603050405020304" pitchFamily="18" charset="0"/>
              </a:rPr>
              <a:t>Kondenser</a:t>
            </a:r>
            <a:r>
              <a:rPr lang="tr-TR" sz="2000" dirty="0">
                <a:effectLst/>
                <a:ea typeface="Calibri" panose="020F0502020204030204" pitchFamily="34" charset="0"/>
                <a:cs typeface="Times New Roman" panose="02020603050405020304" pitchFamily="18" charset="0"/>
              </a:rPr>
              <a:t> Yüksek Basınçlı Gaz girer ve yüksek basınç yüksek ısıda sıvı çıkar. Yüksek basınç hattı içinde olan </a:t>
            </a:r>
            <a:r>
              <a:rPr lang="tr-TR" sz="2000" dirty="0" err="1">
                <a:effectLst/>
                <a:ea typeface="Calibri" panose="020F0502020204030204" pitchFamily="34" charset="0"/>
                <a:cs typeface="Times New Roman" panose="02020603050405020304" pitchFamily="18" charset="0"/>
              </a:rPr>
              <a:t>Kondenser</a:t>
            </a:r>
            <a:r>
              <a:rPr lang="tr-TR" sz="2000" dirty="0">
                <a:effectLst/>
                <a:ea typeface="Calibri" panose="020F0502020204030204" pitchFamily="34" charset="0"/>
                <a:cs typeface="Times New Roman" panose="02020603050405020304" pitchFamily="18" charset="0"/>
              </a:rPr>
              <a:t> girişi 95 </a:t>
            </a:r>
            <a:r>
              <a:rPr lang="tr-TR" sz="2000" baseline="30000" dirty="0" err="1">
                <a:effectLst/>
                <a:ea typeface="Calibri" panose="020F0502020204030204" pitchFamily="34" charset="0"/>
                <a:cs typeface="Times New Roman" panose="02020603050405020304" pitchFamily="18" charset="0"/>
              </a:rPr>
              <a:t>o</a:t>
            </a:r>
            <a:r>
              <a:rPr lang="tr-TR" sz="2000" dirty="0" err="1">
                <a:effectLst/>
                <a:ea typeface="Calibri" panose="020F0502020204030204" pitchFamily="34" charset="0"/>
                <a:cs typeface="Times New Roman" panose="02020603050405020304" pitchFamily="18" charset="0"/>
              </a:rPr>
              <a:t>C</a:t>
            </a:r>
            <a:r>
              <a:rPr lang="tr-TR" sz="2000" dirty="0">
                <a:effectLst/>
                <a:ea typeface="Calibri" panose="020F0502020204030204" pitchFamily="34" charset="0"/>
                <a:cs typeface="Times New Roman" panose="02020603050405020304" pitchFamily="18" charset="0"/>
              </a:rPr>
              <a:t> ise Çıkışı 45</a:t>
            </a:r>
            <a:r>
              <a:rPr lang="tr-TR" sz="2000" baseline="30000" dirty="0">
                <a:effectLst/>
                <a:ea typeface="Calibri" panose="020F0502020204030204" pitchFamily="34" charset="0"/>
                <a:cs typeface="Times New Roman" panose="02020603050405020304" pitchFamily="18" charset="0"/>
              </a:rPr>
              <a:t>o</a:t>
            </a:r>
            <a:r>
              <a:rPr lang="tr-TR" sz="2000" dirty="0">
                <a:effectLst/>
                <a:ea typeface="Calibri" panose="020F0502020204030204" pitchFamily="34" charset="0"/>
                <a:cs typeface="Times New Roman" panose="02020603050405020304" pitchFamily="18" charset="0"/>
              </a:rPr>
              <a:t>C olmalıdır. Hararet alınamazsa soğutma verimi düşer. </a:t>
            </a:r>
            <a:r>
              <a:rPr lang="tr-TR" sz="2000" dirty="0" err="1">
                <a:effectLst/>
                <a:ea typeface="Calibri" panose="020F0502020204030204" pitchFamily="34" charset="0"/>
                <a:cs typeface="Times New Roman" panose="02020603050405020304" pitchFamily="18" charset="0"/>
              </a:rPr>
              <a:t>Kondenser</a:t>
            </a:r>
            <a:r>
              <a:rPr lang="tr-TR" sz="2000" dirty="0">
                <a:effectLst/>
                <a:ea typeface="Calibri" panose="020F0502020204030204" pitchFamily="34" charset="0"/>
                <a:cs typeface="Times New Roman" panose="02020603050405020304" pitchFamily="18" charset="0"/>
              </a:rPr>
              <a:t> in hararetinin alınması önünde bulunan 2 adet fan ile gerçekleşir.</a:t>
            </a:r>
          </a:p>
          <a:p>
            <a:pPr algn="just"/>
            <a:r>
              <a:rPr lang="tr-TR" sz="2000" dirty="0">
                <a:effectLst/>
                <a:ea typeface="Calibri" panose="020F0502020204030204" pitchFamily="34" charset="0"/>
                <a:cs typeface="Times New Roman" panose="02020603050405020304" pitchFamily="18" charset="0"/>
              </a:rPr>
              <a:t> </a:t>
            </a:r>
          </a:p>
          <a:p>
            <a:pPr algn="just"/>
            <a:r>
              <a:rPr lang="tr-TR" sz="2000" dirty="0">
                <a:effectLst/>
                <a:ea typeface="Calibri" panose="020F0502020204030204" pitchFamily="34" charset="0"/>
                <a:cs typeface="Times New Roman" panose="02020603050405020304" pitchFamily="18" charset="0"/>
              </a:rPr>
              <a:t>Fan kanatçıklarından eksik veya kırık olması balanslı çalışmasına neden olur bu durum vagonun içinde titreşim şeklinde hissedilir. </a:t>
            </a:r>
            <a:r>
              <a:rPr lang="tr-TR" sz="2000" dirty="0">
                <a:solidFill>
                  <a:srgbClr val="000000"/>
                </a:solidFill>
                <a:effectLst/>
                <a:ea typeface="Calibri" panose="020F0502020204030204" pitchFamily="34" charset="0"/>
                <a:cs typeface="Times New Roman" panose="02020603050405020304" pitchFamily="18" charset="0"/>
              </a:rPr>
              <a:t>Piyasadaki kompresörlerin yaklaşık %90’ı pistonlu tiplerden oluşur. Çok geniş bir kapasite kullanım aralığına sahiptir (0-1400 kW). Açık, kapalı (</a:t>
            </a:r>
            <a:r>
              <a:rPr lang="tr-TR" sz="2000" dirty="0" err="1">
                <a:solidFill>
                  <a:srgbClr val="000000"/>
                </a:solidFill>
                <a:effectLst/>
                <a:ea typeface="Calibri" panose="020F0502020204030204" pitchFamily="34" charset="0"/>
                <a:cs typeface="Times New Roman" panose="02020603050405020304" pitchFamily="18" charset="0"/>
              </a:rPr>
              <a:t>hermetik</a:t>
            </a:r>
            <a:r>
              <a:rPr lang="tr-TR" sz="2000" dirty="0">
                <a:solidFill>
                  <a:srgbClr val="000000"/>
                </a:solidFill>
                <a:effectLst/>
                <a:ea typeface="Calibri" panose="020F0502020204030204" pitchFamily="34" charset="0"/>
                <a:cs typeface="Times New Roman" panose="02020603050405020304" pitchFamily="18" charset="0"/>
              </a:rPr>
              <a:t>) ve yarı </a:t>
            </a:r>
            <a:r>
              <a:rPr lang="tr-TR" sz="2000" dirty="0" err="1">
                <a:solidFill>
                  <a:srgbClr val="000000"/>
                </a:solidFill>
                <a:effectLst/>
                <a:ea typeface="Calibri" panose="020F0502020204030204" pitchFamily="34" charset="0"/>
                <a:cs typeface="Times New Roman" panose="02020603050405020304" pitchFamily="18" charset="0"/>
              </a:rPr>
              <a:t>hermetik</a:t>
            </a:r>
            <a:r>
              <a:rPr lang="tr-TR" sz="2000" dirty="0">
                <a:solidFill>
                  <a:srgbClr val="000000"/>
                </a:solidFill>
                <a:effectLst/>
                <a:ea typeface="Calibri" panose="020F0502020204030204" pitchFamily="34" charset="0"/>
                <a:cs typeface="Times New Roman" panose="02020603050405020304" pitchFamily="18" charset="0"/>
              </a:rPr>
              <a:t> tipleri bulunmaktadır. Sıkıştırma işlemi krank biyel mekanizması ile sağlandığından çok yüksek devirlere </a:t>
            </a:r>
            <a:r>
              <a:rPr lang="tr-TR" sz="2000" dirty="0">
                <a:effectLst/>
                <a:ea typeface="Calibri" panose="020F0502020204030204" pitchFamily="34" charset="0"/>
                <a:cs typeface="Times New Roman" panose="02020603050405020304" pitchFamily="18" charset="0"/>
              </a:rPr>
              <a:t>çıkılamaz, yan atalet kuvvetleri nedeniyle aşınma ve kayıplar artar. Ancak bakım ve tamirleri kolay ve ucuz oldukları için çok fazla tercih </a:t>
            </a:r>
            <a:r>
              <a:rPr lang="tr-TR" sz="2000" dirty="0" err="1">
                <a:effectLst/>
                <a:ea typeface="Calibri" panose="020F0502020204030204" pitchFamily="34" charset="0"/>
                <a:cs typeface="Times New Roman" panose="02020603050405020304" pitchFamily="18" charset="0"/>
              </a:rPr>
              <a:t>edilmektedirler.Kompresör</a:t>
            </a:r>
            <a:r>
              <a:rPr lang="tr-TR" sz="2000" dirty="0">
                <a:effectLst/>
                <a:ea typeface="Calibri" panose="020F0502020204030204" pitchFamily="34" charset="0"/>
                <a:cs typeface="Times New Roman" panose="02020603050405020304" pitchFamily="18" charset="0"/>
              </a:rPr>
              <a:t> sistemden tam yükte (tek kompresörlü)18-27 Amper akım çeker.</a:t>
            </a:r>
          </a:p>
          <a:p>
            <a:r>
              <a:rPr lang="tr-TR" sz="2000" dirty="0" err="1">
                <a:effectLst/>
                <a:ea typeface="Calibri" panose="020F0502020204030204" pitchFamily="34" charset="0"/>
                <a:cs typeface="Times New Roman" panose="02020603050405020304" pitchFamily="18" charset="0"/>
              </a:rPr>
              <a:t>Cift</a:t>
            </a:r>
            <a:r>
              <a:rPr lang="tr-TR" sz="2000" dirty="0">
                <a:effectLst/>
                <a:ea typeface="Calibri" panose="020F0502020204030204" pitchFamily="34" charset="0"/>
                <a:cs typeface="Times New Roman" panose="02020603050405020304" pitchFamily="18" charset="0"/>
              </a:rPr>
              <a:t> kompresörlü: 6-13 A. Akım çeker. </a:t>
            </a:r>
          </a:p>
        </p:txBody>
      </p:sp>
    </p:spTree>
    <p:extLst>
      <p:ext uri="{BB962C8B-B14F-4D97-AF65-F5344CB8AC3E}">
        <p14:creationId xmlns:p14="http://schemas.microsoft.com/office/powerpoint/2010/main" val="38203388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676400" y="415381"/>
            <a:ext cx="10515600" cy="373922"/>
          </a:xfrm>
        </p:spPr>
        <p:txBody>
          <a:bodyPr>
            <a:noAutofit/>
          </a:bodyPr>
          <a:lstStyle/>
          <a:p>
            <a:pPr algn="just"/>
            <a:r>
              <a:rPr lang="tr-TR" sz="2400" b="1" dirty="0">
                <a:effectLst/>
                <a:latin typeface="Times New Roman" panose="02020603050405020304" pitchFamily="18" charset="0"/>
                <a:ea typeface="Calibri" panose="020F0502020204030204" pitchFamily="34" charset="0"/>
                <a:cs typeface="Times New Roman" panose="02020603050405020304" pitchFamily="18" charset="0"/>
              </a:rPr>
              <a:t>Yüksek Gerilim Sandığı ve Ana/Ara Kolon Hattı</a:t>
            </a: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8" name="Resim 7">
            <a:extLst>
              <a:ext uri="{FF2B5EF4-FFF2-40B4-BE49-F238E27FC236}">
                <a16:creationId xmlns:a16="http://schemas.microsoft.com/office/drawing/2014/main" id="{ECAEFC20-A791-4172-9613-D2A5A6BBF690}"/>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3747966" y="-1282262"/>
            <a:ext cx="5048789" cy="9191919"/>
          </a:xfrm>
          <a:prstGeom prst="rect">
            <a:avLst/>
          </a:prstGeom>
          <a:noFill/>
        </p:spPr>
      </p:pic>
      <p:sp>
        <p:nvSpPr>
          <p:cNvPr id="10" name="Metin kutusu 9">
            <a:extLst>
              <a:ext uri="{FF2B5EF4-FFF2-40B4-BE49-F238E27FC236}">
                <a16:creationId xmlns:a16="http://schemas.microsoft.com/office/drawing/2014/main" id="{326DB118-E359-4823-AE7B-50DC0609D96E}"/>
              </a:ext>
            </a:extLst>
          </p:cNvPr>
          <p:cNvSpPr txBox="1"/>
          <p:nvPr/>
        </p:nvSpPr>
        <p:spPr>
          <a:xfrm>
            <a:off x="5356274" y="5588336"/>
            <a:ext cx="6098344" cy="369332"/>
          </a:xfrm>
          <a:prstGeom prst="rect">
            <a:avLst/>
          </a:prstGeom>
          <a:noFill/>
        </p:spPr>
        <p:txBody>
          <a:bodyPr wrap="square">
            <a:spAutoFit/>
          </a:bodyPr>
          <a:lstStyle/>
          <a:p>
            <a:r>
              <a:rPr lang="tr-TR" sz="1800" b="1" dirty="0">
                <a:effectLst/>
                <a:latin typeface="Times New Roman" panose="02020603050405020304" pitchFamily="18" charset="0"/>
                <a:ea typeface="Calibri" panose="020F0502020204030204" pitchFamily="34" charset="0"/>
              </a:rPr>
              <a:t>Yüksek gerilim sandığı hat şeması</a:t>
            </a:r>
            <a:endParaRPr lang="tr-TR" b="1" dirty="0"/>
          </a:p>
        </p:txBody>
      </p:sp>
    </p:spTree>
    <p:extLst>
      <p:ext uri="{BB962C8B-B14F-4D97-AF65-F5344CB8AC3E}">
        <p14:creationId xmlns:p14="http://schemas.microsoft.com/office/powerpoint/2010/main" val="42896264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676400" y="140677"/>
            <a:ext cx="10515600" cy="801857"/>
          </a:xfrm>
        </p:spPr>
        <p:txBody>
          <a:bodyPr>
            <a:noAutofit/>
          </a:bodyPr>
          <a:lstStyle/>
          <a:p>
            <a:r>
              <a:rPr lang="tr-TR" sz="2400" b="1" dirty="0">
                <a:effectLst/>
                <a:latin typeface="Times New Roman" panose="02020603050405020304" pitchFamily="18" charset="0"/>
                <a:ea typeface="Calibri" panose="020F0502020204030204" pitchFamily="34" charset="0"/>
              </a:rPr>
              <a:t>Soğutma Sistemi Çalışma Prensibi ve Elemanları </a:t>
            </a:r>
            <a:endParaRPr lang="tr-TR"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9" name="Metin kutusu 8">
            <a:extLst>
              <a:ext uri="{FF2B5EF4-FFF2-40B4-BE49-F238E27FC236}">
                <a16:creationId xmlns:a16="http://schemas.microsoft.com/office/drawing/2014/main" id="{77C5D374-0AAE-4F27-B643-268453BEA080}"/>
              </a:ext>
            </a:extLst>
          </p:cNvPr>
          <p:cNvSpPr txBox="1"/>
          <p:nvPr/>
        </p:nvSpPr>
        <p:spPr>
          <a:xfrm>
            <a:off x="137159" y="1614494"/>
            <a:ext cx="4772466" cy="4093428"/>
          </a:xfrm>
          <a:prstGeom prst="rect">
            <a:avLst/>
          </a:prstGeom>
          <a:noFill/>
        </p:spPr>
        <p:txBody>
          <a:bodyPr wrap="square">
            <a:spAutoFit/>
          </a:bodyPr>
          <a:lstStyle/>
          <a:p>
            <a:r>
              <a:rPr lang="tr-TR" sz="2000" b="1" i="1" dirty="0">
                <a:effectLst/>
                <a:ea typeface="Calibri" panose="020F0502020204030204" pitchFamily="34" charset="0"/>
                <a:cs typeface="Times New Roman" panose="02020603050405020304" pitchFamily="18" charset="0"/>
              </a:rPr>
              <a:t>Genleşme valfi</a:t>
            </a:r>
            <a:endParaRPr lang="tr-TR" sz="2000" dirty="0">
              <a:effectLst/>
              <a:ea typeface="Calibri" panose="020F0502020204030204" pitchFamily="34" charset="0"/>
              <a:cs typeface="Times New Roman" panose="02020603050405020304" pitchFamily="18" charset="0"/>
            </a:endParaRPr>
          </a:p>
          <a:p>
            <a:r>
              <a:rPr lang="tr-TR" sz="2000" b="1" i="1" dirty="0">
                <a:effectLst/>
                <a:ea typeface="Calibri" panose="020F0502020204030204" pitchFamily="34" charset="0"/>
                <a:cs typeface="Times New Roman" panose="02020603050405020304" pitchFamily="18" charset="0"/>
              </a:rPr>
              <a:t> </a:t>
            </a:r>
            <a:endParaRPr lang="tr-TR" sz="2000" dirty="0">
              <a:effectLst/>
              <a:ea typeface="Calibri" panose="020F0502020204030204" pitchFamily="34" charset="0"/>
              <a:cs typeface="Times New Roman" panose="02020603050405020304" pitchFamily="18" charset="0"/>
            </a:endParaRPr>
          </a:p>
          <a:p>
            <a:pPr algn="just"/>
            <a:r>
              <a:rPr lang="tr-TR" sz="2000" dirty="0">
                <a:effectLst/>
                <a:ea typeface="Calibri" panose="020F0502020204030204" pitchFamily="34" charset="0"/>
                <a:cs typeface="Times New Roman" panose="02020603050405020304" pitchFamily="18" charset="0"/>
              </a:rPr>
              <a:t>Yüksek basınçlı Sıvı akışkan girer ve basıncı düşerek Alçak Basınç sıvısı olarak akışkan çıkar.</a:t>
            </a:r>
          </a:p>
          <a:p>
            <a:pPr algn="just"/>
            <a:r>
              <a:rPr lang="tr-TR" sz="2000" dirty="0">
                <a:effectLst/>
                <a:ea typeface="Calibri" panose="020F0502020204030204" pitchFamily="34" charset="0"/>
                <a:cs typeface="Times New Roman" panose="02020603050405020304" pitchFamily="18" charset="0"/>
              </a:rPr>
              <a:t>Genleşme elemanı </a:t>
            </a:r>
            <a:r>
              <a:rPr lang="tr-TR" sz="2000" dirty="0" err="1">
                <a:effectLst/>
                <a:ea typeface="Calibri" panose="020F0502020204030204" pitchFamily="34" charset="0"/>
                <a:cs typeface="Times New Roman" panose="02020603050405020304" pitchFamily="18" charset="0"/>
              </a:rPr>
              <a:t>fonsiyonları</a:t>
            </a:r>
            <a:r>
              <a:rPr lang="tr-TR" sz="2000" dirty="0">
                <a:effectLst/>
                <a:ea typeface="Calibri" panose="020F0502020204030204" pitchFamily="34" charset="0"/>
                <a:cs typeface="Times New Roman" panose="02020603050405020304" pitchFamily="18" charset="0"/>
              </a:rPr>
              <a:t>:</a:t>
            </a:r>
          </a:p>
          <a:p>
            <a:pPr algn="just"/>
            <a:r>
              <a:rPr lang="tr-TR" sz="2000" dirty="0">
                <a:effectLst/>
                <a:ea typeface="Calibri" panose="020F0502020204030204" pitchFamily="34" charset="0"/>
                <a:cs typeface="Times New Roman" panose="02020603050405020304" pitchFamily="18" charset="0"/>
              </a:rPr>
              <a:t>1-Soğutma çevrimindeki akışı düzenlemek</a:t>
            </a:r>
          </a:p>
          <a:p>
            <a:pPr algn="just"/>
            <a:r>
              <a:rPr lang="tr-TR" sz="2000" dirty="0">
                <a:effectLst/>
                <a:ea typeface="Calibri" panose="020F0502020204030204" pitchFamily="34" charset="0"/>
                <a:cs typeface="Times New Roman" panose="02020603050405020304" pitchFamily="18" charset="0"/>
              </a:rPr>
              <a:t>2-Soğutucu akışkanın </a:t>
            </a:r>
            <a:r>
              <a:rPr lang="tr-TR" sz="2000" dirty="0" err="1">
                <a:effectLst/>
                <a:ea typeface="Calibri" panose="020F0502020204030204" pitchFamily="34" charset="0"/>
                <a:cs typeface="Times New Roman" panose="02020603050405020304" pitchFamily="18" charset="0"/>
              </a:rPr>
              <a:t>evaporatörde</a:t>
            </a:r>
            <a:r>
              <a:rPr lang="tr-TR" sz="2000" dirty="0">
                <a:effectLst/>
                <a:ea typeface="Calibri" panose="020F0502020204030204" pitchFamily="34" charset="0"/>
                <a:cs typeface="Times New Roman" panose="02020603050405020304" pitchFamily="18" charset="0"/>
              </a:rPr>
              <a:t> istenen düşük basınçta buharlaşmasını ve ayni zamanda </a:t>
            </a:r>
            <a:r>
              <a:rPr lang="tr-TR" sz="2000" dirty="0" err="1">
                <a:effectLst/>
                <a:ea typeface="Calibri" panose="020F0502020204030204" pitchFamily="34" charset="0"/>
                <a:cs typeface="Times New Roman" panose="02020603050405020304" pitchFamily="18" charset="0"/>
              </a:rPr>
              <a:t>kondenserde</a:t>
            </a:r>
            <a:r>
              <a:rPr lang="tr-TR" sz="2000" dirty="0">
                <a:effectLst/>
                <a:ea typeface="Calibri" panose="020F0502020204030204" pitchFamily="34" charset="0"/>
                <a:cs typeface="Times New Roman" panose="02020603050405020304" pitchFamily="18" charset="0"/>
              </a:rPr>
              <a:t> yüksek basınçta </a:t>
            </a:r>
            <a:r>
              <a:rPr lang="tr-TR" sz="2000" dirty="0" err="1">
                <a:effectLst/>
                <a:ea typeface="Calibri" panose="020F0502020204030204" pitchFamily="34" charset="0"/>
                <a:cs typeface="Times New Roman" panose="02020603050405020304" pitchFamily="18" charset="0"/>
              </a:rPr>
              <a:t>yoğuşmasını</a:t>
            </a:r>
            <a:r>
              <a:rPr lang="tr-TR" sz="2000" dirty="0">
                <a:effectLst/>
                <a:ea typeface="Calibri" panose="020F0502020204030204" pitchFamily="34" charset="0"/>
                <a:cs typeface="Times New Roman" panose="02020603050405020304" pitchFamily="18" charset="0"/>
              </a:rPr>
              <a:t> sağlamak için, sistemin alçak ve yüksek basınç tarafları arasındaki basınç farkını korumak.</a:t>
            </a:r>
          </a:p>
        </p:txBody>
      </p:sp>
      <p:pic>
        <p:nvPicPr>
          <p:cNvPr id="10" name="Resim 9">
            <a:extLst>
              <a:ext uri="{FF2B5EF4-FFF2-40B4-BE49-F238E27FC236}">
                <a16:creationId xmlns:a16="http://schemas.microsoft.com/office/drawing/2014/main" id="{0B6F6F23-7ADC-4A25-94C9-91156553DB91}"/>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5669794" y="1614494"/>
            <a:ext cx="5198527" cy="3942244"/>
          </a:xfrm>
          <a:prstGeom prst="rect">
            <a:avLst/>
          </a:prstGeom>
          <a:noFill/>
        </p:spPr>
      </p:pic>
    </p:spTree>
    <p:extLst>
      <p:ext uri="{BB962C8B-B14F-4D97-AF65-F5344CB8AC3E}">
        <p14:creationId xmlns:p14="http://schemas.microsoft.com/office/powerpoint/2010/main" val="39086235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676400" y="140677"/>
            <a:ext cx="10515600" cy="801857"/>
          </a:xfrm>
        </p:spPr>
        <p:txBody>
          <a:bodyPr>
            <a:noAutofit/>
          </a:bodyPr>
          <a:lstStyle/>
          <a:p>
            <a:r>
              <a:rPr lang="tr-TR" sz="2400" b="1" dirty="0">
                <a:effectLst/>
                <a:latin typeface="Times New Roman" panose="02020603050405020304" pitchFamily="18" charset="0"/>
                <a:ea typeface="Calibri" panose="020F0502020204030204" pitchFamily="34" charset="0"/>
              </a:rPr>
              <a:t>Soğutma Sistemi Çalışma Prensibi ve Elemanları </a:t>
            </a:r>
            <a:endParaRPr lang="tr-TR"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3" name="Metin kutusu 12">
            <a:extLst>
              <a:ext uri="{FF2B5EF4-FFF2-40B4-BE49-F238E27FC236}">
                <a16:creationId xmlns:a16="http://schemas.microsoft.com/office/drawing/2014/main" id="{E5E1EF67-9854-4E58-B64C-DAA63D8F3EC3}"/>
              </a:ext>
            </a:extLst>
          </p:cNvPr>
          <p:cNvSpPr txBox="1"/>
          <p:nvPr/>
        </p:nvSpPr>
        <p:spPr>
          <a:xfrm>
            <a:off x="196947" y="3451999"/>
            <a:ext cx="11141613" cy="2554545"/>
          </a:xfrm>
          <a:prstGeom prst="rect">
            <a:avLst/>
          </a:prstGeom>
          <a:noFill/>
        </p:spPr>
        <p:txBody>
          <a:bodyPr wrap="square">
            <a:spAutoFit/>
          </a:bodyPr>
          <a:lstStyle/>
          <a:p>
            <a:r>
              <a:rPr lang="tr-TR" sz="2000" b="1" i="1" dirty="0" err="1">
                <a:effectLst/>
                <a:ea typeface="Calibri" panose="020F0502020204030204" pitchFamily="34" charset="0"/>
                <a:cs typeface="Times New Roman" panose="02020603050405020304" pitchFamily="18" charset="0"/>
              </a:rPr>
              <a:t>Evaporatör</a:t>
            </a:r>
            <a:r>
              <a:rPr lang="tr-TR" sz="2000" b="1" i="1" dirty="0">
                <a:effectLst/>
                <a:ea typeface="Calibri" panose="020F0502020204030204" pitchFamily="34" charset="0"/>
                <a:cs typeface="Times New Roman" panose="02020603050405020304" pitchFamily="18" charset="0"/>
              </a:rPr>
              <a:t> serpantini</a:t>
            </a:r>
            <a:endParaRPr lang="tr-TR" sz="2000" dirty="0">
              <a:effectLst/>
              <a:ea typeface="Calibri" panose="020F0502020204030204" pitchFamily="34" charset="0"/>
              <a:cs typeface="Times New Roman" panose="02020603050405020304" pitchFamily="18" charset="0"/>
            </a:endParaRPr>
          </a:p>
          <a:p>
            <a:r>
              <a:rPr lang="tr-TR" sz="2000" dirty="0">
                <a:effectLst/>
                <a:ea typeface="Calibri" panose="020F0502020204030204" pitchFamily="34" charset="0"/>
                <a:cs typeface="Times New Roman" panose="02020603050405020304" pitchFamily="18" charset="0"/>
              </a:rPr>
              <a:t> </a:t>
            </a:r>
          </a:p>
          <a:p>
            <a:pPr algn="just"/>
            <a:r>
              <a:rPr lang="tr-TR" sz="2000" dirty="0">
                <a:effectLst/>
                <a:ea typeface="Calibri" panose="020F0502020204030204" pitchFamily="34" charset="0"/>
                <a:cs typeface="Times New Roman" panose="02020603050405020304" pitchFamily="18" charset="0"/>
              </a:rPr>
              <a:t>Yüksek basınç sıvısı olarak giren akışkan Alçak Basınç Gazı olarak </a:t>
            </a:r>
            <a:r>
              <a:rPr lang="tr-TR" sz="2000" dirty="0" err="1">
                <a:effectLst/>
                <a:ea typeface="Calibri" panose="020F0502020204030204" pitchFamily="34" charset="0"/>
                <a:cs typeface="Times New Roman" panose="02020603050405020304" pitchFamily="18" charset="0"/>
              </a:rPr>
              <a:t>çıkar.Serpantin</a:t>
            </a:r>
            <a:r>
              <a:rPr lang="tr-TR" sz="2000" dirty="0">
                <a:effectLst/>
                <a:ea typeface="Calibri" panose="020F0502020204030204" pitchFamily="34" charset="0"/>
                <a:cs typeface="Times New Roman" panose="02020603050405020304" pitchFamily="18" charset="0"/>
              </a:rPr>
              <a:t> de soğuma olur. </a:t>
            </a:r>
          </a:p>
          <a:p>
            <a:pPr algn="just"/>
            <a:r>
              <a:rPr lang="tr-TR" sz="2000" dirty="0">
                <a:effectLst/>
                <a:ea typeface="Calibri" panose="020F0502020204030204" pitchFamily="34" charset="0"/>
                <a:cs typeface="Times New Roman" panose="02020603050405020304" pitchFamily="18" charset="0"/>
              </a:rPr>
              <a:t>19-24 bar basınçla sıkıştırılmış R407C gazı Genleşme Valfi aracılığı ile </a:t>
            </a:r>
            <a:r>
              <a:rPr lang="tr-TR" sz="2000" dirty="0" err="1">
                <a:effectLst/>
                <a:ea typeface="Calibri" panose="020F0502020204030204" pitchFamily="34" charset="0"/>
                <a:cs typeface="Times New Roman" panose="02020603050405020304" pitchFamily="18" charset="0"/>
              </a:rPr>
              <a:t>evaporatör</a:t>
            </a:r>
            <a:r>
              <a:rPr lang="tr-TR" sz="2000" dirty="0">
                <a:effectLst/>
                <a:ea typeface="Calibri" panose="020F0502020204030204" pitchFamily="34" charset="0"/>
                <a:cs typeface="Times New Roman" panose="02020603050405020304" pitchFamily="18" charset="0"/>
              </a:rPr>
              <a:t> haznesine püskürtülür. Dar alandan geniş hacme/hazneye gecen gaz basıncın düşmesi neticesinde genleşir- soğur ve serpantin ile etkileşime geçerek ısı transferi oluşturur ve serpantinin yüzeyini soğutur. Serpantinin yüzeyindeki soğukluk fan vasıtası ile vagonun içerisine soğuk hava olarak transfer edilir Isı transferini gerçekleştiren gaz Alçak Basınç hattı vasıtası ile tekrar kompresöre döner. </a:t>
            </a:r>
          </a:p>
        </p:txBody>
      </p:sp>
      <p:pic>
        <p:nvPicPr>
          <p:cNvPr id="14" name="Resim 13">
            <a:extLst>
              <a:ext uri="{FF2B5EF4-FFF2-40B4-BE49-F238E27FC236}">
                <a16:creationId xmlns:a16="http://schemas.microsoft.com/office/drawing/2014/main" id="{3FD0948F-2402-4DA1-B472-36B69A89F5D7}"/>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485562" y="823319"/>
            <a:ext cx="5489625" cy="3171906"/>
          </a:xfrm>
          <a:prstGeom prst="rect">
            <a:avLst/>
          </a:prstGeom>
          <a:noFill/>
          <a:ln>
            <a:noFill/>
          </a:ln>
        </p:spPr>
      </p:pic>
    </p:spTree>
    <p:extLst>
      <p:ext uri="{BB962C8B-B14F-4D97-AF65-F5344CB8AC3E}">
        <p14:creationId xmlns:p14="http://schemas.microsoft.com/office/powerpoint/2010/main" val="32969616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676400" y="140677"/>
            <a:ext cx="10515600" cy="801857"/>
          </a:xfrm>
        </p:spPr>
        <p:txBody>
          <a:bodyPr>
            <a:noAutofit/>
          </a:bodyPr>
          <a:lstStyle/>
          <a:p>
            <a:r>
              <a:rPr lang="tr-TR" sz="2400" b="1" dirty="0">
                <a:effectLst/>
                <a:latin typeface="Times New Roman" panose="02020603050405020304" pitchFamily="18" charset="0"/>
                <a:ea typeface="Calibri" panose="020F0502020204030204" pitchFamily="34" charset="0"/>
              </a:rPr>
              <a:t>Soğutma Sistemi Çalışma Prensibi ve Elemanları </a:t>
            </a:r>
            <a:endParaRPr lang="tr-TR"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9" name="Metin kutusu 8">
            <a:extLst>
              <a:ext uri="{FF2B5EF4-FFF2-40B4-BE49-F238E27FC236}">
                <a16:creationId xmlns:a16="http://schemas.microsoft.com/office/drawing/2014/main" id="{965AFC4E-C1B8-4AC6-96B6-E98C4815B6E9}"/>
              </a:ext>
            </a:extLst>
          </p:cNvPr>
          <p:cNvSpPr txBox="1"/>
          <p:nvPr/>
        </p:nvSpPr>
        <p:spPr>
          <a:xfrm>
            <a:off x="165295" y="1203061"/>
            <a:ext cx="3872132" cy="5016758"/>
          </a:xfrm>
          <a:prstGeom prst="rect">
            <a:avLst/>
          </a:prstGeom>
          <a:noFill/>
        </p:spPr>
        <p:txBody>
          <a:bodyPr wrap="square">
            <a:spAutoFit/>
          </a:bodyPr>
          <a:lstStyle/>
          <a:p>
            <a:r>
              <a:rPr lang="tr-TR" sz="2000" b="1" i="1" dirty="0" err="1">
                <a:effectLst/>
                <a:ea typeface="Calibri" panose="020F0502020204030204" pitchFamily="34" charset="0"/>
                <a:cs typeface="Times New Roman" panose="02020603050405020304" pitchFamily="18" charset="0"/>
              </a:rPr>
              <a:t>Termostatik</a:t>
            </a:r>
            <a:r>
              <a:rPr lang="tr-TR" sz="2000" b="1" i="1" dirty="0">
                <a:effectLst/>
                <a:ea typeface="Calibri" panose="020F0502020204030204" pitchFamily="34" charset="0"/>
                <a:cs typeface="Times New Roman" panose="02020603050405020304" pitchFamily="18" charset="0"/>
              </a:rPr>
              <a:t> genleşme valfi </a:t>
            </a:r>
            <a:endParaRPr lang="tr-TR" sz="2000" dirty="0">
              <a:effectLst/>
              <a:ea typeface="Calibri" panose="020F0502020204030204" pitchFamily="34" charset="0"/>
              <a:cs typeface="Times New Roman" panose="02020603050405020304" pitchFamily="18" charset="0"/>
            </a:endParaRPr>
          </a:p>
          <a:p>
            <a:r>
              <a:rPr lang="tr-TR" sz="2000" dirty="0">
                <a:effectLst/>
                <a:ea typeface="Calibri" panose="020F0502020204030204" pitchFamily="34" charset="0"/>
                <a:cs typeface="Times New Roman" panose="02020603050405020304" pitchFamily="18" charset="0"/>
              </a:rPr>
              <a:t> </a:t>
            </a:r>
          </a:p>
          <a:p>
            <a:pPr algn="just"/>
            <a:r>
              <a:rPr lang="tr-TR" sz="2000" dirty="0">
                <a:effectLst/>
                <a:ea typeface="Calibri" panose="020F0502020204030204" pitchFamily="34" charset="0"/>
                <a:cs typeface="Times New Roman" panose="02020603050405020304" pitchFamily="18" charset="0"/>
              </a:rPr>
              <a:t>Otomatik genleşme valfleri  </a:t>
            </a:r>
            <a:r>
              <a:rPr lang="tr-TR" sz="2000" dirty="0" err="1">
                <a:effectLst/>
                <a:ea typeface="Calibri" panose="020F0502020204030204" pitchFamily="34" charset="0"/>
                <a:cs typeface="Times New Roman" panose="02020603050405020304" pitchFamily="18" charset="0"/>
              </a:rPr>
              <a:t>evaporatörde</a:t>
            </a:r>
            <a:r>
              <a:rPr lang="tr-TR" sz="2000" dirty="0">
                <a:effectLst/>
                <a:ea typeface="Calibri" panose="020F0502020204030204" pitchFamily="34" charset="0"/>
                <a:cs typeface="Times New Roman" panose="02020603050405020304" pitchFamily="18" charset="0"/>
              </a:rPr>
              <a:t> sabit basınç elde  etmek için kullanılırken,  </a:t>
            </a:r>
            <a:r>
              <a:rPr lang="tr-TR" sz="2000" dirty="0" err="1">
                <a:effectLst/>
                <a:ea typeface="Calibri" panose="020F0502020204030204" pitchFamily="34" charset="0"/>
                <a:cs typeface="Times New Roman" panose="02020603050405020304" pitchFamily="18" charset="0"/>
              </a:rPr>
              <a:t>termostatik</a:t>
            </a:r>
            <a:r>
              <a:rPr lang="tr-TR" sz="2000" dirty="0">
                <a:effectLst/>
                <a:ea typeface="Calibri" panose="020F0502020204030204" pitchFamily="34" charset="0"/>
                <a:cs typeface="Times New Roman" panose="02020603050405020304" pitchFamily="18" charset="0"/>
              </a:rPr>
              <a:t> genleşme valfleri ise  </a:t>
            </a:r>
            <a:r>
              <a:rPr lang="tr-TR" sz="2000" dirty="0" err="1">
                <a:effectLst/>
                <a:ea typeface="Calibri" panose="020F0502020204030204" pitchFamily="34" charset="0"/>
                <a:cs typeface="Times New Roman" panose="02020603050405020304" pitchFamily="18" charset="0"/>
              </a:rPr>
              <a:t>evaporatör</a:t>
            </a:r>
            <a:r>
              <a:rPr lang="tr-TR" sz="2000" dirty="0">
                <a:effectLst/>
                <a:ea typeface="Calibri" panose="020F0502020204030204" pitchFamily="34" charset="0"/>
                <a:cs typeface="Times New Roman" panose="02020603050405020304" pitchFamily="18" charset="0"/>
              </a:rPr>
              <a:t> çıkışında sabit bir aşırı  ısınma miktarı elde etmek için  </a:t>
            </a:r>
            <a:r>
              <a:rPr lang="tr-TR" sz="2000" dirty="0" err="1">
                <a:effectLst/>
                <a:ea typeface="Calibri" panose="020F0502020204030204" pitchFamily="34" charset="0"/>
                <a:cs typeface="Times New Roman" panose="02020603050405020304" pitchFamily="18" charset="0"/>
              </a:rPr>
              <a:t>kullanılır.Alçak</a:t>
            </a:r>
            <a:r>
              <a:rPr lang="tr-TR" sz="2000" dirty="0">
                <a:effectLst/>
                <a:ea typeface="Calibri" panose="020F0502020204030204" pitchFamily="34" charset="0"/>
                <a:cs typeface="Times New Roman" panose="02020603050405020304" pitchFamily="18" charset="0"/>
              </a:rPr>
              <a:t> basınç hattı üzerindeki </a:t>
            </a:r>
            <a:r>
              <a:rPr lang="tr-TR" sz="2000" dirty="0" err="1">
                <a:effectLst/>
                <a:ea typeface="Calibri" panose="020F0502020204030204" pitchFamily="34" charset="0"/>
                <a:cs typeface="Times New Roman" panose="02020603050405020304" pitchFamily="18" charset="0"/>
              </a:rPr>
              <a:t>pulpu</a:t>
            </a:r>
            <a:r>
              <a:rPr lang="tr-TR" sz="2000" dirty="0">
                <a:effectLst/>
                <a:ea typeface="Calibri" panose="020F0502020204030204" pitchFamily="34" charset="0"/>
                <a:cs typeface="Times New Roman" panose="02020603050405020304" pitchFamily="18" charset="0"/>
              </a:rPr>
              <a:t> vasıtası ile serpantindeki soğukluğun derecesine göre gazın püskürtme yoğunluğunu </a:t>
            </a:r>
            <a:r>
              <a:rPr lang="tr-TR" sz="2000" dirty="0" err="1">
                <a:effectLst/>
                <a:ea typeface="Calibri" panose="020F0502020204030204" pitchFamily="34" charset="0"/>
                <a:cs typeface="Times New Roman" panose="02020603050405020304" pitchFamily="18" charset="0"/>
              </a:rPr>
              <a:t>ayarlar.İki</a:t>
            </a:r>
            <a:r>
              <a:rPr lang="tr-TR" sz="2000" dirty="0">
                <a:effectLst/>
                <a:ea typeface="Calibri" panose="020F0502020204030204" pitchFamily="34" charset="0"/>
                <a:cs typeface="Times New Roman" panose="02020603050405020304" pitchFamily="18" charset="0"/>
              </a:rPr>
              <a:t> tip </a:t>
            </a:r>
            <a:r>
              <a:rPr lang="tr-TR" sz="2000" dirty="0" err="1">
                <a:effectLst/>
                <a:ea typeface="Calibri" panose="020F0502020204030204" pitchFamily="34" charset="0"/>
                <a:cs typeface="Times New Roman" panose="02020603050405020304" pitchFamily="18" charset="0"/>
              </a:rPr>
              <a:t>termostatik</a:t>
            </a:r>
            <a:r>
              <a:rPr lang="tr-TR" sz="2000" dirty="0">
                <a:effectLst/>
                <a:ea typeface="Calibri" panose="020F0502020204030204" pitchFamily="34" charset="0"/>
                <a:cs typeface="Times New Roman" panose="02020603050405020304" pitchFamily="18" charset="0"/>
              </a:rPr>
              <a:t> genleşme vanası vardır:</a:t>
            </a:r>
          </a:p>
          <a:p>
            <a:r>
              <a:rPr lang="tr-TR" sz="2000" dirty="0">
                <a:effectLst/>
                <a:ea typeface="Calibri" panose="020F0502020204030204" pitchFamily="34" charset="0"/>
                <a:cs typeface="Times New Roman" panose="02020603050405020304" pitchFamily="18" charset="0"/>
              </a:rPr>
              <a:t>1-İçten dengeli tip  </a:t>
            </a:r>
          </a:p>
          <a:p>
            <a:r>
              <a:rPr lang="tr-TR" sz="2000" dirty="0">
                <a:effectLst/>
                <a:ea typeface="Calibri" panose="020F0502020204030204" pitchFamily="34" charset="0"/>
                <a:cs typeface="Times New Roman" panose="02020603050405020304" pitchFamily="18" charset="0"/>
              </a:rPr>
              <a:t>2- Dıştan dengeli tip</a:t>
            </a:r>
          </a:p>
        </p:txBody>
      </p:sp>
      <p:pic>
        <p:nvPicPr>
          <p:cNvPr id="10" name="Resim 9">
            <a:extLst>
              <a:ext uri="{FF2B5EF4-FFF2-40B4-BE49-F238E27FC236}">
                <a16:creationId xmlns:a16="http://schemas.microsoft.com/office/drawing/2014/main" id="{45D42C99-D5B7-46C8-B21B-DF682CAB8F07}"/>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4910778" y="1182772"/>
            <a:ext cx="3243797" cy="4492456"/>
          </a:xfrm>
          <a:prstGeom prst="rect">
            <a:avLst/>
          </a:prstGeom>
          <a:noFill/>
        </p:spPr>
      </p:pic>
      <p:sp>
        <p:nvSpPr>
          <p:cNvPr id="15" name="Metin kutusu 14">
            <a:extLst>
              <a:ext uri="{FF2B5EF4-FFF2-40B4-BE49-F238E27FC236}">
                <a16:creationId xmlns:a16="http://schemas.microsoft.com/office/drawing/2014/main" id="{9C682A50-03CC-479B-A7E8-C5F2207CFF24}"/>
              </a:ext>
            </a:extLst>
          </p:cNvPr>
          <p:cNvSpPr txBox="1"/>
          <p:nvPr/>
        </p:nvSpPr>
        <p:spPr>
          <a:xfrm>
            <a:off x="9196754" y="2103037"/>
            <a:ext cx="2338754" cy="1323439"/>
          </a:xfrm>
          <a:prstGeom prst="rect">
            <a:avLst/>
          </a:prstGeom>
          <a:noFill/>
        </p:spPr>
        <p:txBody>
          <a:bodyPr wrap="square">
            <a:spAutoFit/>
          </a:bodyPr>
          <a:lstStyle/>
          <a:p>
            <a:r>
              <a:rPr lang="tr-TR" sz="2000" b="1" dirty="0">
                <a:effectLst/>
                <a:ea typeface="Calibri" panose="020F0502020204030204" pitchFamily="34" charset="0"/>
                <a:cs typeface="Times New Roman" panose="02020603050405020304" pitchFamily="18" charset="0"/>
              </a:rPr>
              <a:t>1)Kılcal kuyruk	</a:t>
            </a:r>
          </a:p>
          <a:p>
            <a:r>
              <a:rPr lang="tr-TR" sz="2000" b="1" dirty="0">
                <a:effectLst/>
                <a:ea typeface="Calibri" panose="020F0502020204030204" pitchFamily="34" charset="0"/>
                <a:cs typeface="Times New Roman" panose="02020603050405020304" pitchFamily="18" charset="0"/>
              </a:rPr>
              <a:t>2)Dıştan denge hattı  </a:t>
            </a:r>
          </a:p>
          <a:p>
            <a:r>
              <a:rPr lang="tr-TR" sz="2000" b="1" dirty="0">
                <a:effectLst/>
                <a:ea typeface="Calibri" panose="020F0502020204030204" pitchFamily="34" charset="0"/>
                <a:cs typeface="Times New Roman" panose="02020603050405020304" pitchFamily="18" charset="0"/>
              </a:rPr>
              <a:t>3)Sıvı girişi</a:t>
            </a:r>
          </a:p>
          <a:p>
            <a:r>
              <a:rPr lang="tr-TR" sz="2000" b="1" dirty="0">
                <a:effectLst/>
                <a:ea typeface="Calibri" panose="020F0502020204030204" pitchFamily="34" charset="0"/>
                <a:cs typeface="Times New Roman" panose="02020603050405020304" pitchFamily="18" charset="0"/>
              </a:rPr>
              <a:t>4)Sıvı-gaz çıkışı</a:t>
            </a:r>
          </a:p>
        </p:txBody>
      </p:sp>
    </p:spTree>
    <p:extLst>
      <p:ext uri="{BB962C8B-B14F-4D97-AF65-F5344CB8AC3E}">
        <p14:creationId xmlns:p14="http://schemas.microsoft.com/office/powerpoint/2010/main" val="338946008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676400" y="140677"/>
            <a:ext cx="10515600" cy="801857"/>
          </a:xfrm>
        </p:spPr>
        <p:txBody>
          <a:bodyPr>
            <a:noAutofit/>
          </a:bodyPr>
          <a:lstStyle/>
          <a:p>
            <a:r>
              <a:rPr lang="tr-TR" sz="2400" b="1" dirty="0">
                <a:effectLst/>
                <a:latin typeface="Times New Roman" panose="02020603050405020304" pitchFamily="18" charset="0"/>
                <a:ea typeface="Calibri" panose="020F0502020204030204" pitchFamily="34" charset="0"/>
              </a:rPr>
              <a:t>Soğutma Sistemi Çalışma Prensibi ve Elemanları </a:t>
            </a:r>
            <a:endParaRPr lang="tr-TR"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3" name="Metin kutusu 12">
            <a:extLst>
              <a:ext uri="{FF2B5EF4-FFF2-40B4-BE49-F238E27FC236}">
                <a16:creationId xmlns:a16="http://schemas.microsoft.com/office/drawing/2014/main" id="{50C0E4B0-EF59-4FB3-A6D6-6101A866A57F}"/>
              </a:ext>
            </a:extLst>
          </p:cNvPr>
          <p:cNvSpPr txBox="1"/>
          <p:nvPr/>
        </p:nvSpPr>
        <p:spPr>
          <a:xfrm>
            <a:off x="362242" y="1461927"/>
            <a:ext cx="4631788" cy="4401205"/>
          </a:xfrm>
          <a:prstGeom prst="rect">
            <a:avLst/>
          </a:prstGeom>
          <a:noFill/>
        </p:spPr>
        <p:txBody>
          <a:bodyPr wrap="square">
            <a:spAutoFit/>
          </a:bodyPr>
          <a:lstStyle/>
          <a:p>
            <a:pPr algn="just"/>
            <a:r>
              <a:rPr lang="tr-TR" sz="2000" b="1" i="1" dirty="0">
                <a:effectLst/>
                <a:ea typeface="Calibri" panose="020F0502020204030204" pitchFamily="34" charset="0"/>
                <a:cs typeface="Times New Roman" panose="02020603050405020304" pitchFamily="18" charset="0"/>
              </a:rPr>
              <a:t>Sıvı deposu</a:t>
            </a:r>
            <a:endParaRPr lang="tr-TR" sz="2000" dirty="0">
              <a:effectLst/>
              <a:ea typeface="Calibri" panose="020F0502020204030204" pitchFamily="34" charset="0"/>
              <a:cs typeface="Times New Roman" panose="02020603050405020304" pitchFamily="18" charset="0"/>
            </a:endParaRPr>
          </a:p>
          <a:p>
            <a:pPr algn="just"/>
            <a:r>
              <a:rPr lang="tr-TR" sz="2000" b="1" i="1" dirty="0">
                <a:effectLst/>
                <a:ea typeface="Calibri" panose="020F0502020204030204" pitchFamily="34" charset="0"/>
                <a:cs typeface="Times New Roman" panose="02020603050405020304" pitchFamily="18" charset="0"/>
              </a:rPr>
              <a:t> </a:t>
            </a:r>
            <a:endParaRPr lang="tr-TR" sz="2000" dirty="0">
              <a:effectLst/>
              <a:ea typeface="Calibri" panose="020F0502020204030204" pitchFamily="34" charset="0"/>
              <a:cs typeface="Times New Roman" panose="02020603050405020304" pitchFamily="18" charset="0"/>
            </a:endParaRPr>
          </a:p>
          <a:p>
            <a:r>
              <a:rPr lang="tr-TR" sz="2000" dirty="0" err="1">
                <a:effectLst/>
                <a:ea typeface="Calibri" panose="020F0502020204030204" pitchFamily="34" charset="0"/>
                <a:cs typeface="Times New Roman" panose="02020603050405020304" pitchFamily="18" charset="0"/>
              </a:rPr>
              <a:t>Kondenser</a:t>
            </a:r>
            <a:r>
              <a:rPr lang="tr-TR" sz="2000" dirty="0">
                <a:effectLst/>
                <a:ea typeface="Calibri" panose="020F0502020204030204" pitchFamily="34" charset="0"/>
                <a:cs typeface="Times New Roman" panose="02020603050405020304" pitchFamily="18" charset="0"/>
              </a:rPr>
              <a:t> ve genleşme elmanı arasında kullanılır. </a:t>
            </a:r>
          </a:p>
          <a:p>
            <a:r>
              <a:rPr lang="tr-TR" sz="2000" dirty="0">
                <a:effectLst/>
                <a:ea typeface="Calibri" panose="020F0502020204030204" pitchFamily="34" charset="0"/>
                <a:cs typeface="Times New Roman" panose="02020603050405020304" pitchFamily="18" charset="0"/>
              </a:rPr>
              <a:t>Genleşme elemanına  yalnızca sıvı gönderir. </a:t>
            </a:r>
          </a:p>
          <a:p>
            <a:r>
              <a:rPr lang="tr-TR" sz="2000" dirty="0">
                <a:effectLst/>
                <a:ea typeface="Calibri" panose="020F0502020204030204" pitchFamily="34" charset="0"/>
                <a:cs typeface="Times New Roman" panose="02020603050405020304" pitchFamily="18" charset="0"/>
              </a:rPr>
              <a:t>Ayrıca fazla gazı depolamak için de kullanılır.</a:t>
            </a:r>
          </a:p>
          <a:p>
            <a:r>
              <a:rPr lang="tr-TR" sz="2000" dirty="0">
                <a:effectLst/>
                <a:ea typeface="Calibri" panose="020F0502020204030204" pitchFamily="34" charset="0"/>
                <a:cs typeface="Times New Roman" panose="02020603050405020304" pitchFamily="18" charset="0"/>
              </a:rPr>
              <a:t>Sistemde dolaşan gaz miktarı aşağıdaki faktörlere bağlı olarak değişir:  </a:t>
            </a:r>
          </a:p>
          <a:p>
            <a:r>
              <a:rPr lang="tr-TR" sz="2000" dirty="0">
                <a:effectLst/>
                <a:ea typeface="Calibri" panose="020F0502020204030204" pitchFamily="34" charset="0"/>
                <a:cs typeface="Times New Roman" panose="02020603050405020304" pitchFamily="18" charset="0"/>
              </a:rPr>
              <a:t>1- İç ve dış ünite arasındaki boru boyu</a:t>
            </a:r>
          </a:p>
          <a:p>
            <a:r>
              <a:rPr lang="tr-TR" sz="2000" dirty="0">
                <a:effectLst/>
                <a:ea typeface="Calibri" panose="020F0502020204030204" pitchFamily="34" charset="0"/>
                <a:cs typeface="Times New Roman" panose="02020603050405020304" pitchFamily="18" charset="0"/>
              </a:rPr>
              <a:t>2- Çalışma sıcaklıkları</a:t>
            </a:r>
          </a:p>
          <a:p>
            <a:r>
              <a:rPr lang="tr-TR" sz="2000" dirty="0">
                <a:effectLst/>
                <a:ea typeface="Calibri" panose="020F0502020204030204" pitchFamily="34" charset="0"/>
                <a:cs typeface="Times New Roman" panose="02020603050405020304" pitchFamily="18" charset="0"/>
              </a:rPr>
              <a:t>Genleşme elemanı olarak kılcal boru kullanılan sistemlerde kullanılmaz.</a:t>
            </a:r>
          </a:p>
        </p:txBody>
      </p:sp>
      <p:pic>
        <p:nvPicPr>
          <p:cNvPr id="14" name="Resim 13">
            <a:extLst>
              <a:ext uri="{FF2B5EF4-FFF2-40B4-BE49-F238E27FC236}">
                <a16:creationId xmlns:a16="http://schemas.microsoft.com/office/drawing/2014/main" id="{7292F7D1-22F5-4B88-AB14-2CF900B3DB2B}"/>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5349582" y="1461927"/>
            <a:ext cx="3231710" cy="3321088"/>
          </a:xfrm>
          <a:prstGeom prst="rect">
            <a:avLst/>
          </a:prstGeom>
          <a:noFill/>
        </p:spPr>
      </p:pic>
      <p:pic>
        <p:nvPicPr>
          <p:cNvPr id="16" name="Resim 15">
            <a:extLst>
              <a:ext uri="{FF2B5EF4-FFF2-40B4-BE49-F238E27FC236}">
                <a16:creationId xmlns:a16="http://schemas.microsoft.com/office/drawing/2014/main" id="{E372AACD-7602-4D24-9406-BF3F8BA6D7A7}"/>
              </a:ext>
            </a:extLst>
          </p:cNvPr>
          <p:cNvPicPr/>
          <p:nvPr/>
        </p:nvPicPr>
        <p:blipFill rotWithShape="1">
          <a:blip r:embed="rId6">
            <a:extLst>
              <a:ext uri="{28A0092B-C50C-407E-A947-70E740481C1C}">
                <a14:useLocalDpi xmlns:a14="http://schemas.microsoft.com/office/drawing/2010/main" val="0"/>
              </a:ext>
            </a:extLst>
          </a:blip>
          <a:srcRect r="4152"/>
          <a:stretch/>
        </p:blipFill>
        <p:spPr bwMode="auto">
          <a:xfrm>
            <a:off x="9100209" y="1461927"/>
            <a:ext cx="2913600" cy="303973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497548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676400" y="140677"/>
            <a:ext cx="10515600" cy="801857"/>
          </a:xfrm>
        </p:spPr>
        <p:txBody>
          <a:bodyPr>
            <a:noAutofit/>
          </a:bodyPr>
          <a:lstStyle/>
          <a:p>
            <a:r>
              <a:rPr lang="tr-TR" sz="2400" b="1" dirty="0">
                <a:effectLst/>
                <a:latin typeface="Times New Roman" panose="02020603050405020304" pitchFamily="18" charset="0"/>
                <a:ea typeface="Calibri" panose="020F0502020204030204" pitchFamily="34" charset="0"/>
              </a:rPr>
              <a:t>Soğutma Sistemi Çalışma Prensibi ve Elemanları </a:t>
            </a:r>
            <a:endParaRPr lang="tr-TR"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4B20A508-E25C-481B-8F2A-6517B4DDF4B5}"/>
              </a:ext>
            </a:extLst>
          </p:cNvPr>
          <p:cNvSpPr txBox="1"/>
          <p:nvPr/>
        </p:nvSpPr>
        <p:spPr>
          <a:xfrm>
            <a:off x="123092" y="1549851"/>
            <a:ext cx="4167554" cy="2862322"/>
          </a:xfrm>
          <a:prstGeom prst="rect">
            <a:avLst/>
          </a:prstGeom>
          <a:noFill/>
        </p:spPr>
        <p:txBody>
          <a:bodyPr wrap="square">
            <a:spAutoFit/>
          </a:bodyPr>
          <a:lstStyle/>
          <a:p>
            <a:r>
              <a:rPr lang="tr-TR" sz="2000" b="1" i="1" dirty="0">
                <a:effectLst/>
                <a:ea typeface="Calibri" panose="020F0502020204030204" pitchFamily="34" charset="0"/>
                <a:cs typeface="Times New Roman" panose="02020603050405020304" pitchFamily="18" charset="0"/>
              </a:rPr>
              <a:t>Kurutucular (Filtre)</a:t>
            </a:r>
            <a:endParaRPr lang="tr-TR" sz="2000" dirty="0">
              <a:effectLst/>
              <a:ea typeface="Calibri" panose="020F0502020204030204" pitchFamily="34" charset="0"/>
              <a:cs typeface="Times New Roman" panose="02020603050405020304" pitchFamily="18" charset="0"/>
            </a:endParaRPr>
          </a:p>
          <a:p>
            <a:r>
              <a:rPr lang="tr-TR" sz="2000" b="1" i="1" dirty="0">
                <a:effectLst/>
                <a:ea typeface="Calibri" panose="020F0502020204030204" pitchFamily="34" charset="0"/>
                <a:cs typeface="Times New Roman" panose="02020603050405020304" pitchFamily="18" charset="0"/>
              </a:rPr>
              <a:t> </a:t>
            </a:r>
            <a:endParaRPr lang="tr-TR" sz="2000" dirty="0">
              <a:effectLst/>
              <a:ea typeface="Calibri" panose="020F0502020204030204" pitchFamily="34" charset="0"/>
              <a:cs typeface="Times New Roman" panose="02020603050405020304" pitchFamily="18" charset="0"/>
            </a:endParaRPr>
          </a:p>
          <a:p>
            <a:r>
              <a:rPr lang="tr-TR" sz="2000" dirty="0">
                <a:effectLst/>
                <a:ea typeface="Calibri" panose="020F0502020204030204" pitchFamily="34" charset="0"/>
                <a:cs typeface="Times New Roman" panose="02020603050405020304" pitchFamily="18" charset="0"/>
              </a:rPr>
              <a:t>Pislik tutucu ve kurutucu </a:t>
            </a:r>
          </a:p>
          <a:p>
            <a:r>
              <a:rPr lang="tr-TR" sz="2000" dirty="0" err="1">
                <a:effectLst/>
                <a:ea typeface="Calibri" panose="020F0502020204030204" pitchFamily="34" charset="0"/>
                <a:cs typeface="Times New Roman" panose="02020603050405020304" pitchFamily="18" charset="0"/>
              </a:rPr>
              <a:t>Kondenser</a:t>
            </a:r>
            <a:r>
              <a:rPr lang="tr-TR" sz="2000" dirty="0">
                <a:effectLst/>
                <a:ea typeface="Calibri" panose="020F0502020204030204" pitchFamily="34" charset="0"/>
                <a:cs typeface="Times New Roman" panose="02020603050405020304" pitchFamily="18" charset="0"/>
              </a:rPr>
              <a:t> ile kılcal boru veya  </a:t>
            </a:r>
            <a:r>
              <a:rPr lang="tr-TR" sz="2000" dirty="0" err="1">
                <a:effectLst/>
                <a:ea typeface="Calibri" panose="020F0502020204030204" pitchFamily="34" charset="0"/>
                <a:cs typeface="Times New Roman" panose="02020603050405020304" pitchFamily="18" charset="0"/>
              </a:rPr>
              <a:t>termostatik</a:t>
            </a:r>
            <a:r>
              <a:rPr lang="tr-TR" sz="2000" dirty="0">
                <a:effectLst/>
                <a:ea typeface="Calibri" panose="020F0502020204030204" pitchFamily="34" charset="0"/>
                <a:cs typeface="Times New Roman" panose="02020603050405020304" pitchFamily="18" charset="0"/>
              </a:rPr>
              <a:t> genleşme vanası arasına  yerleştirilmiştir. </a:t>
            </a:r>
          </a:p>
          <a:p>
            <a:r>
              <a:rPr lang="tr-TR" sz="2000" dirty="0">
                <a:effectLst/>
                <a:ea typeface="Calibri" panose="020F0502020204030204" pitchFamily="34" charset="0"/>
                <a:cs typeface="Times New Roman" panose="02020603050405020304" pitchFamily="18" charset="0"/>
              </a:rPr>
              <a:t>Üretim ya da  montaj esnasında soğutma çevrimine  giren nem, toz gibi pislikleri tutmaya  yarar.</a:t>
            </a:r>
          </a:p>
        </p:txBody>
      </p:sp>
      <p:pic>
        <p:nvPicPr>
          <p:cNvPr id="15" name="Resim 14">
            <a:extLst>
              <a:ext uri="{FF2B5EF4-FFF2-40B4-BE49-F238E27FC236}">
                <a16:creationId xmlns:a16="http://schemas.microsoft.com/office/drawing/2014/main" id="{5D31B965-23E0-4FC9-8BAB-7D547336F5F9}"/>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4876800" y="1546334"/>
            <a:ext cx="4703298" cy="3335155"/>
          </a:xfrm>
          <a:prstGeom prst="rect">
            <a:avLst/>
          </a:prstGeom>
          <a:noFill/>
        </p:spPr>
      </p:pic>
    </p:spTree>
    <p:extLst>
      <p:ext uri="{BB962C8B-B14F-4D97-AF65-F5344CB8AC3E}">
        <p14:creationId xmlns:p14="http://schemas.microsoft.com/office/powerpoint/2010/main" val="12145273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676400" y="140677"/>
            <a:ext cx="10515600" cy="801857"/>
          </a:xfrm>
        </p:spPr>
        <p:txBody>
          <a:bodyPr>
            <a:noAutofit/>
          </a:bodyPr>
          <a:lstStyle/>
          <a:p>
            <a:r>
              <a:rPr lang="tr-TR" sz="2400" b="1" dirty="0">
                <a:effectLst/>
                <a:latin typeface="Times New Roman" panose="02020603050405020304" pitchFamily="18" charset="0"/>
                <a:ea typeface="Calibri" panose="020F0502020204030204" pitchFamily="34" charset="0"/>
              </a:rPr>
              <a:t>Soğutma Sistemi Çalışma Prensibi ve Elemanları </a:t>
            </a:r>
            <a:endParaRPr lang="tr-TR"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9" name="Metin kutusu 8">
            <a:extLst>
              <a:ext uri="{FF2B5EF4-FFF2-40B4-BE49-F238E27FC236}">
                <a16:creationId xmlns:a16="http://schemas.microsoft.com/office/drawing/2014/main" id="{48B6532C-37D6-4CD6-B410-8188ED45A0E6}"/>
              </a:ext>
            </a:extLst>
          </p:cNvPr>
          <p:cNvSpPr txBox="1"/>
          <p:nvPr/>
        </p:nvSpPr>
        <p:spPr>
          <a:xfrm>
            <a:off x="291904" y="1345362"/>
            <a:ext cx="10576417" cy="1692771"/>
          </a:xfrm>
          <a:prstGeom prst="rect">
            <a:avLst/>
          </a:prstGeom>
          <a:noFill/>
        </p:spPr>
        <p:txBody>
          <a:bodyPr wrap="square">
            <a:spAutoFit/>
          </a:bodyPr>
          <a:lstStyle/>
          <a:p>
            <a:r>
              <a:rPr lang="tr-TR" sz="2400" b="1" dirty="0">
                <a:effectLst/>
                <a:ea typeface="Calibri" panose="020F0502020204030204" pitchFamily="34" charset="0"/>
                <a:cs typeface="Times New Roman" panose="02020603050405020304" pitchFamily="18" charset="0"/>
              </a:rPr>
              <a:t>Gözetleme Camı:</a:t>
            </a:r>
          </a:p>
          <a:p>
            <a:r>
              <a:rPr lang="tr-TR" sz="2000" dirty="0">
                <a:effectLst/>
                <a:ea typeface="Calibri" panose="020F0502020204030204" pitchFamily="34" charset="0"/>
                <a:cs typeface="Times New Roman" panose="02020603050405020304" pitchFamily="18" charset="0"/>
              </a:rPr>
              <a:t>Bir soğutucu devresinde akış ile ilgili hızlı ve güvenli bilgi elde etmek için kullanılır. </a:t>
            </a:r>
          </a:p>
          <a:p>
            <a:r>
              <a:rPr lang="tr-TR" sz="2000" dirty="0">
                <a:effectLst/>
                <a:ea typeface="Calibri" panose="020F0502020204030204" pitchFamily="34" charset="0"/>
                <a:cs typeface="Times New Roman" panose="02020603050405020304" pitchFamily="18" charset="0"/>
              </a:rPr>
              <a:t>Sıvı fazdaki akışkanın durumu ve nem içeriğini gösterir.</a:t>
            </a:r>
          </a:p>
          <a:p>
            <a:r>
              <a:rPr lang="tr-TR" sz="2000" dirty="0">
                <a:effectLst/>
                <a:ea typeface="Calibri" panose="020F0502020204030204" pitchFamily="34" charset="0"/>
                <a:cs typeface="Times New Roman" panose="02020603050405020304" pitchFamily="18" charset="0"/>
              </a:rPr>
              <a:t>Nem Göstergeleri bu sistemin bir parçasıdır.</a:t>
            </a:r>
          </a:p>
          <a:p>
            <a:r>
              <a:rPr lang="tr-TR" sz="2000" dirty="0">
                <a:effectLst/>
                <a:ea typeface="Calibri" panose="020F0502020204030204" pitchFamily="34" charset="0"/>
                <a:cs typeface="Times New Roman" panose="02020603050405020304" pitchFamily="18" charset="0"/>
              </a:rPr>
              <a:t>Nem miktarı arttıkça renk değişimi gözlenir.</a:t>
            </a:r>
          </a:p>
        </p:txBody>
      </p:sp>
      <p:pic>
        <p:nvPicPr>
          <p:cNvPr id="13" name="Resim 12">
            <a:extLst>
              <a:ext uri="{FF2B5EF4-FFF2-40B4-BE49-F238E27FC236}">
                <a16:creationId xmlns:a16="http://schemas.microsoft.com/office/drawing/2014/main" id="{2B59468B-A49C-47A2-9BCB-064C1AC95646}"/>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866656" y="3062336"/>
            <a:ext cx="3901098" cy="2450302"/>
          </a:xfrm>
          <a:prstGeom prst="rect">
            <a:avLst/>
          </a:prstGeom>
          <a:noFill/>
        </p:spPr>
      </p:pic>
      <p:pic>
        <p:nvPicPr>
          <p:cNvPr id="14" name="Resim 13">
            <a:extLst>
              <a:ext uri="{FF2B5EF4-FFF2-40B4-BE49-F238E27FC236}">
                <a16:creationId xmlns:a16="http://schemas.microsoft.com/office/drawing/2014/main" id="{0F43AF3F-BEF3-4080-8718-DF479EDD8AC0}"/>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6096000" y="3062336"/>
            <a:ext cx="3901098" cy="2450302"/>
          </a:xfrm>
          <a:prstGeom prst="rect">
            <a:avLst/>
          </a:prstGeom>
          <a:noFill/>
        </p:spPr>
      </p:pic>
    </p:spTree>
    <p:extLst>
      <p:ext uri="{BB962C8B-B14F-4D97-AF65-F5344CB8AC3E}">
        <p14:creationId xmlns:p14="http://schemas.microsoft.com/office/powerpoint/2010/main" val="35800560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676400" y="140677"/>
            <a:ext cx="10515600" cy="801857"/>
          </a:xfrm>
        </p:spPr>
        <p:txBody>
          <a:bodyPr>
            <a:noAutofit/>
          </a:bodyPr>
          <a:lstStyle/>
          <a:p>
            <a:r>
              <a:rPr lang="tr-TR" sz="2400" b="1" dirty="0">
                <a:effectLst/>
                <a:latin typeface="Times New Roman" panose="02020603050405020304" pitchFamily="18" charset="0"/>
                <a:ea typeface="Calibri" panose="020F0502020204030204" pitchFamily="34" charset="0"/>
              </a:rPr>
              <a:t>Soğutma Sistemi Çalışma Prensibi ve Elemanları </a:t>
            </a:r>
            <a:endParaRPr lang="tr-TR"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9" name="Metin kutusu 8">
            <a:extLst>
              <a:ext uri="{FF2B5EF4-FFF2-40B4-BE49-F238E27FC236}">
                <a16:creationId xmlns:a16="http://schemas.microsoft.com/office/drawing/2014/main" id="{48B6532C-37D6-4CD6-B410-8188ED45A0E6}"/>
              </a:ext>
            </a:extLst>
          </p:cNvPr>
          <p:cNvSpPr txBox="1"/>
          <p:nvPr/>
        </p:nvSpPr>
        <p:spPr>
          <a:xfrm>
            <a:off x="291904" y="1204685"/>
            <a:ext cx="10576417" cy="1969770"/>
          </a:xfrm>
          <a:prstGeom prst="rect">
            <a:avLst/>
          </a:prstGeom>
          <a:noFill/>
        </p:spPr>
        <p:txBody>
          <a:bodyPr wrap="square">
            <a:spAutoFit/>
          </a:bodyPr>
          <a:lstStyle/>
          <a:p>
            <a:r>
              <a:rPr lang="tr-TR" sz="2400" b="1" dirty="0" err="1">
                <a:effectLst/>
                <a:ea typeface="Calibri" panose="020F0502020204030204" pitchFamily="34" charset="0"/>
                <a:cs typeface="Times New Roman" panose="02020603050405020304" pitchFamily="18" charset="0"/>
              </a:rPr>
              <a:t>Selenoid</a:t>
            </a:r>
            <a:r>
              <a:rPr lang="tr-TR" sz="2400" b="1" dirty="0">
                <a:effectLst/>
                <a:ea typeface="Calibri" panose="020F0502020204030204" pitchFamily="34" charset="0"/>
                <a:cs typeface="Times New Roman" panose="02020603050405020304" pitchFamily="18" charset="0"/>
              </a:rPr>
              <a:t> vana</a:t>
            </a:r>
            <a:endParaRPr lang="tr-TR" sz="2400" dirty="0">
              <a:effectLst/>
              <a:ea typeface="Calibri" panose="020F0502020204030204" pitchFamily="34" charset="0"/>
              <a:cs typeface="Times New Roman" panose="02020603050405020304" pitchFamily="18" charset="0"/>
            </a:endParaRPr>
          </a:p>
          <a:p>
            <a:r>
              <a:rPr lang="tr-TR"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p>
            <a:r>
              <a:rPr lang="tr-TR" sz="2000" dirty="0">
                <a:effectLst/>
                <a:ea typeface="Calibri" panose="020F0502020204030204" pitchFamily="34" charset="0"/>
                <a:cs typeface="Times New Roman" panose="02020603050405020304" pitchFamily="18" charset="0"/>
              </a:rPr>
              <a:t>Soğutma devresini tam açmak veya kapamak için kullanılan vanadır.</a:t>
            </a:r>
          </a:p>
          <a:p>
            <a:r>
              <a:rPr lang="tr-TR" sz="2000" dirty="0">
                <a:effectLst/>
                <a:ea typeface="Calibri" panose="020F0502020204030204" pitchFamily="34" charset="0"/>
                <a:cs typeface="Times New Roman" panose="02020603050405020304" pitchFamily="18" charset="0"/>
              </a:rPr>
              <a:t>Elektrik bobinine enerji verilerek veya verilen enerji kesilerek kontrol edilir. </a:t>
            </a:r>
          </a:p>
          <a:p>
            <a:r>
              <a:rPr lang="tr-TR" sz="2000" dirty="0">
                <a:effectLst/>
                <a:ea typeface="Calibri" panose="020F0502020204030204" pitchFamily="34" charset="0"/>
                <a:cs typeface="Times New Roman" panose="02020603050405020304" pitchFamily="18" charset="0"/>
              </a:rPr>
              <a:t>İki yollu ve üç yollu </a:t>
            </a:r>
            <a:r>
              <a:rPr lang="tr-TR" sz="2000" dirty="0" err="1">
                <a:effectLst/>
                <a:ea typeface="Calibri" panose="020F0502020204030204" pitchFamily="34" charset="0"/>
                <a:cs typeface="Times New Roman" panose="02020603050405020304" pitchFamily="18" charset="0"/>
              </a:rPr>
              <a:t>selenoidler</a:t>
            </a:r>
            <a:r>
              <a:rPr lang="tr-TR" sz="2000" dirty="0">
                <a:effectLst/>
                <a:ea typeface="Calibri" panose="020F0502020204030204" pitchFamily="34" charset="0"/>
                <a:cs typeface="Times New Roman" panose="02020603050405020304" pitchFamily="18" charset="0"/>
              </a:rPr>
              <a:t> (</a:t>
            </a:r>
            <a:r>
              <a:rPr lang="tr-TR" sz="2000" dirty="0" err="1">
                <a:effectLst/>
                <a:ea typeface="Calibri" panose="020F0502020204030204" pitchFamily="34" charset="0"/>
                <a:cs typeface="Times New Roman" panose="02020603050405020304" pitchFamily="18" charset="0"/>
              </a:rPr>
              <a:t>defrost</a:t>
            </a:r>
            <a:r>
              <a:rPr lang="tr-TR" sz="2000" dirty="0">
                <a:effectLst/>
                <a:ea typeface="Calibri" panose="020F0502020204030204" pitchFamily="34" charset="0"/>
                <a:cs typeface="Times New Roman" panose="02020603050405020304" pitchFamily="18" charset="0"/>
              </a:rPr>
              <a:t> kontrolünde),dört  yollu </a:t>
            </a:r>
            <a:r>
              <a:rPr lang="tr-TR" sz="2000" dirty="0" err="1">
                <a:effectLst/>
                <a:ea typeface="Calibri" panose="020F0502020204030204" pitchFamily="34" charset="0"/>
                <a:cs typeface="Times New Roman" panose="02020603050405020304" pitchFamily="18" charset="0"/>
              </a:rPr>
              <a:t>selenoidler</a:t>
            </a:r>
            <a:r>
              <a:rPr lang="tr-TR" sz="2000" dirty="0">
                <a:effectLst/>
                <a:ea typeface="Calibri" panose="020F0502020204030204" pitchFamily="34" charset="0"/>
                <a:cs typeface="Times New Roman" panose="02020603050405020304" pitchFamily="18" charset="0"/>
              </a:rPr>
              <a:t> </a:t>
            </a:r>
          </a:p>
          <a:p>
            <a:endParaRPr lang="tr-TR" sz="2000" dirty="0">
              <a:effectLst/>
              <a:ea typeface="Calibri" panose="020F0502020204030204" pitchFamily="34" charset="0"/>
              <a:cs typeface="Times New Roman" panose="02020603050405020304" pitchFamily="18" charset="0"/>
            </a:endParaRPr>
          </a:p>
        </p:txBody>
      </p:sp>
      <p:pic>
        <p:nvPicPr>
          <p:cNvPr id="10" name="Resim 9">
            <a:extLst>
              <a:ext uri="{FF2B5EF4-FFF2-40B4-BE49-F238E27FC236}">
                <a16:creationId xmlns:a16="http://schemas.microsoft.com/office/drawing/2014/main" id="{16A8DF4C-9A7F-41D0-95DA-195018B1E64B}"/>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568395" y="1204685"/>
            <a:ext cx="2299925" cy="1969770"/>
          </a:xfrm>
          <a:prstGeom prst="rect">
            <a:avLst/>
          </a:prstGeom>
          <a:noFill/>
        </p:spPr>
      </p:pic>
      <p:pic>
        <p:nvPicPr>
          <p:cNvPr id="15" name="Resim 14">
            <a:extLst>
              <a:ext uri="{FF2B5EF4-FFF2-40B4-BE49-F238E27FC236}">
                <a16:creationId xmlns:a16="http://schemas.microsoft.com/office/drawing/2014/main" id="{C6251E53-1ED2-418A-BD03-909E0056F62A}"/>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323679" y="3058571"/>
            <a:ext cx="2741884" cy="2399694"/>
          </a:xfrm>
          <a:prstGeom prst="rect">
            <a:avLst/>
          </a:prstGeom>
          <a:noFill/>
        </p:spPr>
      </p:pic>
      <p:pic>
        <p:nvPicPr>
          <p:cNvPr id="16" name="Resim 15">
            <a:extLst>
              <a:ext uri="{FF2B5EF4-FFF2-40B4-BE49-F238E27FC236}">
                <a16:creationId xmlns:a16="http://schemas.microsoft.com/office/drawing/2014/main" id="{EF466988-A178-4DD9-9981-AA2DD5AE2B03}"/>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5097338" y="3042061"/>
            <a:ext cx="5143942" cy="2611254"/>
          </a:xfrm>
          <a:prstGeom prst="rect">
            <a:avLst/>
          </a:prstGeom>
          <a:noFill/>
        </p:spPr>
      </p:pic>
    </p:spTree>
    <p:extLst>
      <p:ext uri="{BB962C8B-B14F-4D97-AF65-F5344CB8AC3E}">
        <p14:creationId xmlns:p14="http://schemas.microsoft.com/office/powerpoint/2010/main" val="7466429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676400" y="140677"/>
            <a:ext cx="10515600" cy="801857"/>
          </a:xfrm>
        </p:spPr>
        <p:txBody>
          <a:bodyPr>
            <a:noAutofit/>
          </a:bodyPr>
          <a:lstStyle/>
          <a:p>
            <a:r>
              <a:rPr lang="tr-TR" sz="2400" b="1" dirty="0">
                <a:effectLst/>
                <a:latin typeface="Times New Roman" panose="02020603050405020304" pitchFamily="18" charset="0"/>
                <a:ea typeface="Calibri" panose="020F0502020204030204" pitchFamily="34" charset="0"/>
              </a:rPr>
              <a:t>Soğutma Sistemi Çalışma Prensibi ve Elemanları </a:t>
            </a:r>
            <a:endParaRPr lang="tr-TR"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9" name="Metin kutusu 8">
            <a:extLst>
              <a:ext uri="{FF2B5EF4-FFF2-40B4-BE49-F238E27FC236}">
                <a16:creationId xmlns:a16="http://schemas.microsoft.com/office/drawing/2014/main" id="{48B6532C-37D6-4CD6-B410-8188ED45A0E6}"/>
              </a:ext>
            </a:extLst>
          </p:cNvPr>
          <p:cNvSpPr txBox="1"/>
          <p:nvPr/>
        </p:nvSpPr>
        <p:spPr>
          <a:xfrm>
            <a:off x="291904" y="1204685"/>
            <a:ext cx="10576417" cy="1046440"/>
          </a:xfrm>
          <a:prstGeom prst="rect">
            <a:avLst/>
          </a:prstGeom>
          <a:noFill/>
        </p:spPr>
        <p:txBody>
          <a:bodyPr wrap="square">
            <a:spAutoFit/>
          </a:bodyPr>
          <a:lstStyle/>
          <a:p>
            <a:r>
              <a:rPr lang="tr-TR" sz="2400" b="1" dirty="0" err="1">
                <a:effectLst/>
                <a:ea typeface="Calibri" panose="020F0502020204030204" pitchFamily="34" charset="0"/>
                <a:cs typeface="Times New Roman" panose="02020603050405020304" pitchFamily="18" charset="0"/>
              </a:rPr>
              <a:t>Selenoid</a:t>
            </a:r>
            <a:r>
              <a:rPr lang="tr-TR" sz="2400" b="1" dirty="0">
                <a:effectLst/>
                <a:ea typeface="Calibri" panose="020F0502020204030204" pitchFamily="34" charset="0"/>
                <a:cs typeface="Times New Roman" panose="02020603050405020304" pitchFamily="18" charset="0"/>
              </a:rPr>
              <a:t> vana</a:t>
            </a:r>
            <a:endParaRPr lang="tr-TR" sz="2400" dirty="0">
              <a:effectLst/>
              <a:ea typeface="Calibri" panose="020F0502020204030204" pitchFamily="34" charset="0"/>
              <a:cs typeface="Times New Roman" panose="02020603050405020304" pitchFamily="18" charset="0"/>
            </a:endParaRPr>
          </a:p>
          <a:p>
            <a:r>
              <a:rPr lang="tr-TR"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tr-TR" sz="2000" dirty="0">
              <a:effectLst/>
              <a:ea typeface="Calibri" panose="020F0502020204030204" pitchFamily="34" charset="0"/>
              <a:cs typeface="Times New Roman" panose="02020603050405020304" pitchFamily="18" charset="0"/>
            </a:endParaRPr>
          </a:p>
        </p:txBody>
      </p:sp>
      <p:pic>
        <p:nvPicPr>
          <p:cNvPr id="13" name="Resim 12">
            <a:extLst>
              <a:ext uri="{FF2B5EF4-FFF2-40B4-BE49-F238E27FC236}">
                <a16:creationId xmlns:a16="http://schemas.microsoft.com/office/drawing/2014/main" id="{E1AF0E57-C7B9-4FEB-A716-36CDE895EDA2}"/>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365496" y="1793631"/>
            <a:ext cx="7580362" cy="3720904"/>
          </a:xfrm>
          <a:prstGeom prst="rect">
            <a:avLst/>
          </a:prstGeom>
          <a:noFill/>
        </p:spPr>
      </p:pic>
    </p:spTree>
    <p:extLst>
      <p:ext uri="{BB962C8B-B14F-4D97-AF65-F5344CB8AC3E}">
        <p14:creationId xmlns:p14="http://schemas.microsoft.com/office/powerpoint/2010/main" val="41014844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676400" y="140677"/>
            <a:ext cx="10515600" cy="801857"/>
          </a:xfrm>
        </p:spPr>
        <p:txBody>
          <a:bodyPr>
            <a:noAutofit/>
          </a:bodyPr>
          <a:lstStyle/>
          <a:p>
            <a:r>
              <a:rPr lang="tr-TR" sz="2400" b="1" dirty="0">
                <a:effectLst/>
                <a:latin typeface="Times New Roman" panose="02020603050405020304" pitchFamily="18" charset="0"/>
                <a:ea typeface="Calibri" panose="020F0502020204030204" pitchFamily="34" charset="0"/>
              </a:rPr>
              <a:t>Soğutma Sistemi Çalışma Prensibi ve Elemanları </a:t>
            </a:r>
            <a:endParaRPr lang="tr-TR"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9" name="Metin kutusu 8">
            <a:extLst>
              <a:ext uri="{FF2B5EF4-FFF2-40B4-BE49-F238E27FC236}">
                <a16:creationId xmlns:a16="http://schemas.microsoft.com/office/drawing/2014/main" id="{48B6532C-37D6-4CD6-B410-8188ED45A0E6}"/>
              </a:ext>
            </a:extLst>
          </p:cNvPr>
          <p:cNvSpPr txBox="1"/>
          <p:nvPr/>
        </p:nvSpPr>
        <p:spPr>
          <a:xfrm>
            <a:off x="291904" y="1204685"/>
            <a:ext cx="10576417" cy="1354217"/>
          </a:xfrm>
          <a:prstGeom prst="rect">
            <a:avLst/>
          </a:prstGeom>
          <a:noFill/>
        </p:spPr>
        <p:txBody>
          <a:bodyPr wrap="square">
            <a:spAutoFit/>
          </a:bodyPr>
          <a:lstStyle/>
          <a:p>
            <a:r>
              <a:rPr lang="tr-TR" sz="2400" b="1" dirty="0">
                <a:effectLst/>
                <a:ea typeface="Calibri" panose="020F0502020204030204" pitchFamily="34" charset="0"/>
                <a:cs typeface="Times New Roman" panose="02020603050405020304" pitchFamily="18" charset="0"/>
              </a:rPr>
              <a:t>Yolcu Vagonlarında Soğutma Sistemi ve Arızaları</a:t>
            </a:r>
            <a:endParaRPr lang="tr-TR" sz="2400" dirty="0">
              <a:effectLst/>
              <a:ea typeface="Calibri" panose="020F0502020204030204" pitchFamily="34" charset="0"/>
              <a:cs typeface="Times New Roman" panose="02020603050405020304" pitchFamily="18" charset="0"/>
            </a:endParaRPr>
          </a:p>
          <a:p>
            <a:r>
              <a:rPr lang="tr-TR" sz="1800" b="1" i="1" dirty="0">
                <a:effectLst/>
                <a:ea typeface="Calibri" panose="020F0502020204030204" pitchFamily="34" charset="0"/>
                <a:cs typeface="Times New Roman" panose="02020603050405020304" pitchFamily="18" charset="0"/>
              </a:rPr>
              <a:t> </a:t>
            </a:r>
            <a:endParaRPr lang="tr-TR" sz="1800" dirty="0">
              <a:effectLst/>
              <a:ea typeface="Calibri" panose="020F0502020204030204" pitchFamily="34" charset="0"/>
              <a:cs typeface="Times New Roman" panose="02020603050405020304" pitchFamily="18" charset="0"/>
            </a:endParaRPr>
          </a:p>
          <a:p>
            <a:pPr algn="just"/>
            <a:r>
              <a:rPr lang="tr-TR" sz="2000" dirty="0">
                <a:effectLst/>
                <a:ea typeface="Calibri" panose="020F0502020204030204" pitchFamily="34" charset="0"/>
                <a:cs typeface="Times New Roman" panose="02020603050405020304" pitchFamily="18" charset="0"/>
              </a:rPr>
              <a:t>İlk üretilen yolcu vagonlarımızda R22 </a:t>
            </a:r>
            <a:r>
              <a:rPr lang="tr-TR" sz="2000" dirty="0" err="1">
                <a:effectLst/>
                <a:ea typeface="Calibri" panose="020F0502020204030204" pitchFamily="34" charset="0"/>
                <a:cs typeface="Times New Roman" panose="02020603050405020304" pitchFamily="18" charset="0"/>
              </a:rPr>
              <a:t>Freon</a:t>
            </a:r>
            <a:r>
              <a:rPr lang="tr-TR" sz="2000" dirty="0">
                <a:effectLst/>
                <a:ea typeface="Calibri" panose="020F0502020204030204" pitchFamily="34" charset="0"/>
                <a:cs typeface="Times New Roman" panose="02020603050405020304" pitchFamily="18" charset="0"/>
              </a:rPr>
              <a:t> gazı kullanılmakta idi. Ancak ozon tabakasına verdiği zarardan dolayı 2011 yılından itibaren yolcu vagonlarımızda 407C klima gazı kullanımına geçildi. </a:t>
            </a:r>
          </a:p>
        </p:txBody>
      </p:sp>
      <p:pic>
        <p:nvPicPr>
          <p:cNvPr id="8" name="Resim 7">
            <a:extLst>
              <a:ext uri="{FF2B5EF4-FFF2-40B4-BE49-F238E27FC236}">
                <a16:creationId xmlns:a16="http://schemas.microsoft.com/office/drawing/2014/main" id="{834E4B8B-EB98-4F3E-A11F-E6CCB72B7912}"/>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1065" y="2842596"/>
            <a:ext cx="6737692" cy="2810719"/>
          </a:xfrm>
          <a:prstGeom prst="rect">
            <a:avLst/>
          </a:prstGeom>
          <a:noFill/>
          <a:ln>
            <a:noFill/>
          </a:ln>
        </p:spPr>
      </p:pic>
      <p:sp>
        <p:nvSpPr>
          <p:cNvPr id="10" name="Metin kutusu 9">
            <a:extLst>
              <a:ext uri="{FF2B5EF4-FFF2-40B4-BE49-F238E27FC236}">
                <a16:creationId xmlns:a16="http://schemas.microsoft.com/office/drawing/2014/main" id="{33DA1281-24F1-4EA9-8592-2F8285E799F0}"/>
              </a:ext>
            </a:extLst>
          </p:cNvPr>
          <p:cNvSpPr txBox="1"/>
          <p:nvPr/>
        </p:nvSpPr>
        <p:spPr>
          <a:xfrm>
            <a:off x="8060788" y="2770627"/>
            <a:ext cx="3418450" cy="3170099"/>
          </a:xfrm>
          <a:prstGeom prst="rect">
            <a:avLst/>
          </a:prstGeom>
          <a:noFill/>
        </p:spPr>
        <p:txBody>
          <a:bodyPr wrap="square">
            <a:spAutoFit/>
          </a:bodyPr>
          <a:lstStyle/>
          <a:p>
            <a:pPr algn="just"/>
            <a:r>
              <a:rPr lang="tr-TR" sz="2000" dirty="0" err="1">
                <a:effectLst/>
                <a:ea typeface="Calibri" panose="020F0502020204030204" pitchFamily="34" charset="0"/>
                <a:cs typeface="Times New Roman" panose="02020603050405020304" pitchFamily="18" charset="0"/>
              </a:rPr>
              <a:t>Kondenser</a:t>
            </a:r>
            <a:r>
              <a:rPr lang="tr-TR" sz="2000" dirty="0">
                <a:effectLst/>
                <a:ea typeface="Calibri" panose="020F0502020204030204" pitchFamily="34" charset="0"/>
                <a:cs typeface="Times New Roman" panose="02020603050405020304" pitchFamily="18" charset="0"/>
              </a:rPr>
              <a:t> ünitesi (kompresör motoru-2 adet fan) şase altında </a:t>
            </a:r>
          </a:p>
          <a:p>
            <a:pPr algn="just"/>
            <a:r>
              <a:rPr lang="tr-TR" sz="2000" dirty="0">
                <a:effectLst/>
                <a:ea typeface="Calibri" panose="020F0502020204030204" pitchFamily="34" charset="0"/>
                <a:cs typeface="Times New Roman" panose="02020603050405020304" pitchFamily="18" charset="0"/>
              </a:rPr>
              <a:t>Serpantin ünitesi (2 adet) vagonun damında her iki başında bulunmaktadır. </a:t>
            </a:r>
          </a:p>
          <a:p>
            <a:pPr algn="just"/>
            <a:r>
              <a:rPr lang="tr-TR" sz="2000" dirty="0">
                <a:effectLst/>
                <a:ea typeface="Calibri" panose="020F0502020204030204" pitchFamily="34" charset="0"/>
                <a:cs typeface="Times New Roman" panose="02020603050405020304" pitchFamily="18" charset="0"/>
              </a:rPr>
              <a:t>Tüm yolcu vagonlarında (pulman-kuşet-yataklı-yemekli </a:t>
            </a:r>
            <a:r>
              <a:rPr lang="tr-TR" sz="2000" dirty="0" err="1">
                <a:effectLst/>
                <a:ea typeface="Calibri" panose="020F0502020204030204" pitchFamily="34" charset="0"/>
                <a:cs typeface="Times New Roman" panose="02020603050405020304" pitchFamily="18" charset="0"/>
              </a:rPr>
              <a:t>vs</a:t>
            </a:r>
            <a:r>
              <a:rPr lang="tr-TR" sz="2000" dirty="0">
                <a:effectLst/>
                <a:ea typeface="Calibri" panose="020F0502020204030204" pitchFamily="34" charset="0"/>
                <a:cs typeface="Times New Roman" panose="02020603050405020304" pitchFamily="18" charset="0"/>
              </a:rPr>
              <a:t>) çalışma prensibi aynı tip klima sistemi kullanılmaktadır.</a:t>
            </a:r>
          </a:p>
        </p:txBody>
      </p:sp>
    </p:spTree>
    <p:extLst>
      <p:ext uri="{BB962C8B-B14F-4D97-AF65-F5344CB8AC3E}">
        <p14:creationId xmlns:p14="http://schemas.microsoft.com/office/powerpoint/2010/main" val="63960705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676400" y="140677"/>
            <a:ext cx="10515600" cy="801857"/>
          </a:xfrm>
        </p:spPr>
        <p:txBody>
          <a:bodyPr>
            <a:noAutofit/>
          </a:bodyPr>
          <a:lstStyle/>
          <a:p>
            <a:r>
              <a:rPr lang="tr-TR" sz="2400" b="1" dirty="0">
                <a:effectLst/>
                <a:latin typeface="Times New Roman" panose="02020603050405020304" pitchFamily="18" charset="0"/>
                <a:ea typeface="Calibri" panose="020F0502020204030204" pitchFamily="34" charset="0"/>
              </a:rPr>
              <a:t>Soğutma Sistemi Çalışma Prensibi ve Elemanları </a:t>
            </a:r>
            <a:endParaRPr lang="tr-TR"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9" name="Metin kutusu 8">
            <a:extLst>
              <a:ext uri="{FF2B5EF4-FFF2-40B4-BE49-F238E27FC236}">
                <a16:creationId xmlns:a16="http://schemas.microsoft.com/office/drawing/2014/main" id="{48B6532C-37D6-4CD6-B410-8188ED45A0E6}"/>
              </a:ext>
            </a:extLst>
          </p:cNvPr>
          <p:cNvSpPr txBox="1"/>
          <p:nvPr/>
        </p:nvSpPr>
        <p:spPr>
          <a:xfrm>
            <a:off x="291904" y="1204685"/>
            <a:ext cx="10576417" cy="738664"/>
          </a:xfrm>
          <a:prstGeom prst="rect">
            <a:avLst/>
          </a:prstGeom>
          <a:noFill/>
        </p:spPr>
        <p:txBody>
          <a:bodyPr wrap="square">
            <a:spAutoFit/>
          </a:bodyPr>
          <a:lstStyle/>
          <a:p>
            <a:r>
              <a:rPr lang="tr-TR" sz="2400" b="1" dirty="0">
                <a:effectLst/>
                <a:ea typeface="Calibri" panose="020F0502020204030204" pitchFamily="34" charset="0"/>
                <a:cs typeface="Times New Roman" panose="02020603050405020304" pitchFamily="18" charset="0"/>
              </a:rPr>
              <a:t>Yolcu Vagonlarında Soğutma Sistemi ve Arızaları</a:t>
            </a:r>
            <a:endParaRPr lang="tr-TR" sz="2400" dirty="0">
              <a:effectLst/>
              <a:ea typeface="Calibri" panose="020F0502020204030204" pitchFamily="34" charset="0"/>
              <a:cs typeface="Times New Roman" panose="02020603050405020304" pitchFamily="18" charset="0"/>
            </a:endParaRPr>
          </a:p>
          <a:p>
            <a:r>
              <a:rPr lang="tr-TR" sz="1800" b="1" i="1" dirty="0">
                <a:effectLst/>
                <a:ea typeface="Calibri" panose="020F0502020204030204" pitchFamily="34" charset="0"/>
                <a:cs typeface="Times New Roman" panose="02020603050405020304" pitchFamily="18" charset="0"/>
              </a:rPr>
              <a:t> </a:t>
            </a:r>
            <a:endParaRPr lang="tr-TR" sz="1800" dirty="0">
              <a:effectLst/>
              <a:ea typeface="Calibri" panose="020F0502020204030204" pitchFamily="34" charset="0"/>
              <a:cs typeface="Times New Roman" panose="02020603050405020304" pitchFamily="18" charset="0"/>
            </a:endParaRPr>
          </a:p>
        </p:txBody>
      </p:sp>
      <p:sp>
        <p:nvSpPr>
          <p:cNvPr id="13" name="Metin kutusu 12">
            <a:extLst>
              <a:ext uri="{FF2B5EF4-FFF2-40B4-BE49-F238E27FC236}">
                <a16:creationId xmlns:a16="http://schemas.microsoft.com/office/drawing/2014/main" id="{79D78B82-0FFE-424B-B1D8-5CA5FC6AF477}"/>
              </a:ext>
            </a:extLst>
          </p:cNvPr>
          <p:cNvSpPr txBox="1"/>
          <p:nvPr/>
        </p:nvSpPr>
        <p:spPr>
          <a:xfrm>
            <a:off x="291904" y="1743835"/>
            <a:ext cx="6098344" cy="1015663"/>
          </a:xfrm>
          <a:prstGeom prst="rect">
            <a:avLst/>
          </a:prstGeom>
          <a:noFill/>
        </p:spPr>
        <p:txBody>
          <a:bodyPr wrap="square">
            <a:spAutoFit/>
          </a:bodyPr>
          <a:lstStyle/>
          <a:p>
            <a:pPr algn="just"/>
            <a:r>
              <a:rPr lang="tr-TR" sz="2000" dirty="0">
                <a:effectLst/>
                <a:ea typeface="Calibri" panose="020F0502020204030204" pitchFamily="34" charset="0"/>
                <a:cs typeface="Times New Roman" panose="02020603050405020304" pitchFamily="18" charset="0"/>
              </a:rPr>
              <a:t>Klima iki </a:t>
            </a:r>
            <a:r>
              <a:rPr lang="tr-TR" sz="2000" dirty="0" err="1">
                <a:effectLst/>
                <a:ea typeface="Calibri" panose="020F0502020204030204" pitchFamily="34" charset="0"/>
                <a:cs typeface="Times New Roman" panose="02020603050405020304" pitchFamily="18" charset="0"/>
              </a:rPr>
              <a:t>modda</a:t>
            </a:r>
            <a:r>
              <a:rPr lang="tr-TR" sz="2000" dirty="0">
                <a:effectLst/>
                <a:ea typeface="Calibri" panose="020F0502020204030204" pitchFamily="34" charset="0"/>
                <a:cs typeface="Times New Roman" panose="02020603050405020304" pitchFamily="18" charset="0"/>
              </a:rPr>
              <a:t> çalıştırılır.</a:t>
            </a:r>
          </a:p>
          <a:p>
            <a:pPr algn="just"/>
            <a:r>
              <a:rPr lang="tr-TR" sz="2000" dirty="0">
                <a:effectLst/>
                <a:ea typeface="Calibri" panose="020F0502020204030204" pitchFamily="34" charset="0"/>
                <a:cs typeface="Times New Roman" panose="02020603050405020304" pitchFamily="18" charset="0"/>
              </a:rPr>
              <a:t>Otomatik çalışma </a:t>
            </a:r>
            <a:r>
              <a:rPr lang="tr-TR" sz="2000" dirty="0" err="1">
                <a:effectLst/>
                <a:ea typeface="Calibri" panose="020F0502020204030204" pitchFamily="34" charset="0"/>
                <a:cs typeface="Times New Roman" panose="02020603050405020304" pitchFamily="18" charset="0"/>
              </a:rPr>
              <a:t>modu</a:t>
            </a:r>
            <a:endParaRPr lang="tr-TR" sz="2000" dirty="0">
              <a:effectLst/>
              <a:ea typeface="Calibri" panose="020F0502020204030204" pitchFamily="34" charset="0"/>
              <a:cs typeface="Times New Roman" panose="02020603050405020304" pitchFamily="18" charset="0"/>
            </a:endParaRPr>
          </a:p>
          <a:p>
            <a:pPr algn="just"/>
            <a:r>
              <a:rPr lang="tr-TR" sz="2000" dirty="0">
                <a:effectLst/>
                <a:ea typeface="Calibri" panose="020F0502020204030204" pitchFamily="34" charset="0"/>
                <a:cs typeface="Times New Roman" panose="02020603050405020304" pitchFamily="18" charset="0"/>
              </a:rPr>
              <a:t>Manuel çalışma </a:t>
            </a:r>
            <a:r>
              <a:rPr lang="tr-TR" sz="2000" dirty="0" err="1">
                <a:effectLst/>
                <a:ea typeface="Calibri" panose="020F0502020204030204" pitchFamily="34" charset="0"/>
                <a:cs typeface="Times New Roman" panose="02020603050405020304" pitchFamily="18" charset="0"/>
              </a:rPr>
              <a:t>modu</a:t>
            </a:r>
            <a:endParaRPr lang="tr-TR" sz="2000" dirty="0">
              <a:effectLst/>
              <a:ea typeface="Calibri" panose="020F0502020204030204" pitchFamily="34" charset="0"/>
              <a:cs typeface="Times New Roman" panose="02020603050405020304" pitchFamily="18" charset="0"/>
            </a:endParaRPr>
          </a:p>
        </p:txBody>
      </p:sp>
      <p:sp>
        <p:nvSpPr>
          <p:cNvPr id="14" name="Metin kutusu 13">
            <a:extLst>
              <a:ext uri="{FF2B5EF4-FFF2-40B4-BE49-F238E27FC236}">
                <a16:creationId xmlns:a16="http://schemas.microsoft.com/office/drawing/2014/main" id="{26AF76F9-1F2B-4411-AA64-F3747975F1E0}"/>
              </a:ext>
            </a:extLst>
          </p:cNvPr>
          <p:cNvSpPr txBox="1"/>
          <p:nvPr/>
        </p:nvSpPr>
        <p:spPr>
          <a:xfrm>
            <a:off x="291904" y="2759498"/>
            <a:ext cx="6098344" cy="2862322"/>
          </a:xfrm>
          <a:prstGeom prst="rect">
            <a:avLst/>
          </a:prstGeom>
          <a:noFill/>
        </p:spPr>
        <p:txBody>
          <a:bodyPr wrap="square">
            <a:spAutoFit/>
          </a:bodyPr>
          <a:lstStyle/>
          <a:p>
            <a:pPr algn="just"/>
            <a:r>
              <a:rPr lang="tr-TR" sz="2000" b="1" dirty="0">
                <a:effectLst/>
                <a:ea typeface="Calibri" panose="020F0502020204030204" pitchFamily="34" charset="0"/>
                <a:cs typeface="Times New Roman" panose="02020603050405020304" pitchFamily="18" charset="0"/>
              </a:rPr>
              <a:t>Otomatik </a:t>
            </a:r>
            <a:r>
              <a:rPr lang="tr-TR" sz="2000" b="1" dirty="0" err="1">
                <a:effectLst/>
                <a:ea typeface="Calibri" panose="020F0502020204030204" pitchFamily="34" charset="0"/>
                <a:cs typeface="Times New Roman" panose="02020603050405020304" pitchFamily="18" charset="0"/>
              </a:rPr>
              <a:t>Mod</a:t>
            </a:r>
            <a:r>
              <a:rPr lang="tr-TR" sz="2000" b="1" dirty="0">
                <a:effectLst/>
                <a:ea typeface="Calibri" panose="020F0502020204030204" pitchFamily="34" charset="0"/>
                <a:cs typeface="Times New Roman" panose="02020603050405020304" pitchFamily="18" charset="0"/>
              </a:rPr>
              <a:t> çalışma sistemi:</a:t>
            </a:r>
          </a:p>
          <a:p>
            <a:pPr algn="just"/>
            <a:r>
              <a:rPr lang="tr-TR" sz="2000" dirty="0">
                <a:effectLst/>
                <a:ea typeface="Calibri" panose="020F0502020204030204" pitchFamily="34" charset="0"/>
                <a:cs typeface="Times New Roman" panose="02020603050405020304" pitchFamily="18" charset="0"/>
              </a:rPr>
              <a:t>Klima </a:t>
            </a:r>
            <a:r>
              <a:rPr lang="tr-TR" sz="2000" dirty="0" err="1">
                <a:effectLst/>
                <a:ea typeface="Calibri" panose="020F0502020204030204" pitchFamily="34" charset="0"/>
                <a:cs typeface="Times New Roman" panose="02020603050405020304" pitchFamily="18" charset="0"/>
              </a:rPr>
              <a:t>vantilasyon</a:t>
            </a:r>
            <a:r>
              <a:rPr lang="tr-TR" sz="2000" dirty="0">
                <a:effectLst/>
                <a:ea typeface="Calibri" panose="020F0502020204030204" pitchFamily="34" charset="0"/>
                <a:cs typeface="Times New Roman" panose="02020603050405020304" pitchFamily="18" charset="0"/>
              </a:rPr>
              <a:t> </a:t>
            </a:r>
            <a:r>
              <a:rPr lang="tr-TR" sz="2000" dirty="0" err="1">
                <a:effectLst/>
                <a:ea typeface="Calibri" panose="020F0502020204030204" pitchFamily="34" charset="0"/>
                <a:cs typeface="Times New Roman" panose="02020603050405020304" pitchFamily="18" charset="0"/>
              </a:rPr>
              <a:t>modunda</a:t>
            </a:r>
            <a:r>
              <a:rPr lang="tr-TR" sz="2000" dirty="0">
                <a:effectLst/>
                <a:ea typeface="Calibri" panose="020F0502020204030204" pitchFamily="34" charset="0"/>
                <a:cs typeface="Times New Roman" panose="02020603050405020304" pitchFamily="18" charset="0"/>
              </a:rPr>
              <a:t> çalışarak vagonun iç havasını süpürür. Mikro işlemci iç ve dış sıcaklık </a:t>
            </a:r>
            <a:r>
              <a:rPr lang="tr-TR" sz="2000" dirty="0" err="1">
                <a:effectLst/>
                <a:ea typeface="Calibri" panose="020F0502020204030204" pitchFamily="34" charset="0"/>
                <a:cs typeface="Times New Roman" panose="02020603050405020304" pitchFamily="18" charset="0"/>
              </a:rPr>
              <a:t>sensörlerinden</a:t>
            </a:r>
            <a:r>
              <a:rPr lang="tr-TR" sz="2000" dirty="0">
                <a:effectLst/>
                <a:ea typeface="Calibri" panose="020F0502020204030204" pitchFamily="34" charset="0"/>
                <a:cs typeface="Times New Roman" panose="02020603050405020304" pitchFamily="18" charset="0"/>
              </a:rPr>
              <a:t> sıcaklık bilgisi alır. Gelen sıcaklık bilgisine ve talep edilen referans sıcaklık bilgisine göre soğutma yapacaksa</a:t>
            </a:r>
            <a:r>
              <a:rPr lang="tr-TR" sz="2000" u="sng" dirty="0">
                <a:effectLst/>
                <a:ea typeface="Calibri" panose="020F0502020204030204" pitchFamily="34" charset="0"/>
                <a:cs typeface="Times New Roman" panose="02020603050405020304" pitchFamily="18" charset="0"/>
              </a:rPr>
              <a:t>; </a:t>
            </a:r>
            <a:r>
              <a:rPr lang="tr-TR" sz="2000" dirty="0" err="1">
                <a:effectLst/>
                <a:ea typeface="Calibri" panose="020F0502020204030204" pitchFamily="34" charset="0"/>
                <a:cs typeface="Times New Roman" panose="02020603050405020304" pitchFamily="18" charset="0"/>
              </a:rPr>
              <a:t>Konvertör</a:t>
            </a:r>
            <a:r>
              <a:rPr lang="tr-TR" sz="2000" dirty="0">
                <a:effectLst/>
                <a:ea typeface="Calibri" panose="020F0502020204030204" pitchFamily="34" charset="0"/>
                <a:cs typeface="Times New Roman" panose="02020603050405020304" pitchFamily="18" charset="0"/>
              </a:rPr>
              <a:t> de hazır bekleyen DRV-1 sürücüsüne start verdirir. Şayet DRV-1 arızalı ise DRV-2 </a:t>
            </a:r>
            <a:r>
              <a:rPr lang="tr-TR" sz="2000" dirty="0" err="1">
                <a:effectLst/>
                <a:ea typeface="Calibri" panose="020F0502020204030204" pitchFamily="34" charset="0"/>
                <a:cs typeface="Times New Roman" panose="02020603050405020304" pitchFamily="18" charset="0"/>
              </a:rPr>
              <a:t>yi</a:t>
            </a:r>
            <a:r>
              <a:rPr lang="tr-TR" sz="2000" dirty="0">
                <a:effectLst/>
                <a:ea typeface="Calibri" panose="020F0502020204030204" pitchFamily="34" charset="0"/>
                <a:cs typeface="Times New Roman" panose="02020603050405020304" pitchFamily="18" charset="0"/>
              </a:rPr>
              <a:t> devreye alır. Kompresörü devreye alır. Tavan kısmındaki kanallardan vagon içine soğuk hava üfler.</a:t>
            </a:r>
          </a:p>
        </p:txBody>
      </p:sp>
      <p:pic>
        <p:nvPicPr>
          <p:cNvPr id="15" name="Resim 14">
            <a:extLst>
              <a:ext uri="{FF2B5EF4-FFF2-40B4-BE49-F238E27FC236}">
                <a16:creationId xmlns:a16="http://schemas.microsoft.com/office/drawing/2014/main" id="{4F09FB7E-65A3-4DC9-891D-2F7651FEC9D9}"/>
              </a:ext>
            </a:extLst>
          </p:cNvPr>
          <p:cNvPicPr/>
          <p:nvPr/>
        </p:nvPicPr>
        <p:blipFill rotWithShape="1">
          <a:blip r:embed="rId5">
            <a:extLst>
              <a:ext uri="{28A0092B-C50C-407E-A947-70E740481C1C}">
                <a14:useLocalDpi xmlns:a14="http://schemas.microsoft.com/office/drawing/2010/main" val="0"/>
              </a:ext>
            </a:extLst>
          </a:blip>
          <a:srcRect b="6428"/>
          <a:stretch/>
        </p:blipFill>
        <p:spPr bwMode="auto">
          <a:xfrm>
            <a:off x="6924821" y="1574017"/>
            <a:ext cx="4235403" cy="385611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306159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676400" y="415381"/>
            <a:ext cx="10515600" cy="373922"/>
          </a:xfrm>
        </p:spPr>
        <p:txBody>
          <a:bodyPr>
            <a:noAutofit/>
          </a:bodyPr>
          <a:lstStyle/>
          <a:p>
            <a:pPr algn="just"/>
            <a:r>
              <a:rPr lang="tr-TR" sz="2400" b="1" dirty="0">
                <a:effectLst/>
                <a:latin typeface="Times New Roman" panose="02020603050405020304" pitchFamily="18" charset="0"/>
                <a:ea typeface="Calibri" panose="020F0502020204030204" pitchFamily="34" charset="0"/>
                <a:cs typeface="Times New Roman" panose="02020603050405020304" pitchFamily="18" charset="0"/>
              </a:rPr>
              <a:t>Yüksek Gerilim Sandığı ve Ana/Ara Kolon Hattı</a:t>
            </a: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9" name="Resim 8">
            <a:extLst>
              <a:ext uri="{FF2B5EF4-FFF2-40B4-BE49-F238E27FC236}">
                <a16:creationId xmlns:a16="http://schemas.microsoft.com/office/drawing/2014/main" id="{65BECF9F-1BB7-4981-AECF-8A227CACCE0E}"/>
              </a:ext>
            </a:extLst>
          </p:cNvPr>
          <p:cNvPicPr/>
          <p:nvPr/>
        </p:nvPicPr>
        <p:blipFill rotWithShape="1">
          <a:blip r:embed="rId5">
            <a:extLst>
              <a:ext uri="{28A0092B-C50C-407E-A947-70E740481C1C}">
                <a14:useLocalDpi xmlns:a14="http://schemas.microsoft.com/office/drawing/2010/main" val="0"/>
              </a:ext>
            </a:extLst>
          </a:blip>
          <a:srcRect l="1821" t="1580" r="3266" b="3934"/>
          <a:stretch/>
        </p:blipFill>
        <p:spPr bwMode="auto">
          <a:xfrm rot="5400000">
            <a:off x="3945832" y="-1083815"/>
            <a:ext cx="5226900" cy="8856066"/>
          </a:xfrm>
          <a:prstGeom prst="rect">
            <a:avLst/>
          </a:prstGeom>
          <a:noFill/>
          <a:ln>
            <a:noFill/>
          </a:ln>
          <a:extLst>
            <a:ext uri="{53640926-AAD7-44D8-BBD7-CCE9431645EC}">
              <a14:shadowObscured xmlns:a14="http://schemas.microsoft.com/office/drawing/2010/main"/>
            </a:ext>
          </a:extLst>
        </p:spPr>
      </p:pic>
      <p:sp>
        <p:nvSpPr>
          <p:cNvPr id="13" name="Metin kutusu 12">
            <a:extLst>
              <a:ext uri="{FF2B5EF4-FFF2-40B4-BE49-F238E27FC236}">
                <a16:creationId xmlns:a16="http://schemas.microsoft.com/office/drawing/2014/main" id="{B0537961-9DCF-4083-B5EC-F2EC90085E14}"/>
              </a:ext>
            </a:extLst>
          </p:cNvPr>
          <p:cNvSpPr txBox="1"/>
          <p:nvPr/>
        </p:nvSpPr>
        <p:spPr>
          <a:xfrm>
            <a:off x="378653" y="2981012"/>
            <a:ext cx="1525172" cy="1200329"/>
          </a:xfrm>
          <a:prstGeom prst="rect">
            <a:avLst/>
          </a:prstGeom>
          <a:noFill/>
        </p:spPr>
        <p:txBody>
          <a:bodyPr wrap="square">
            <a:spAutoFit/>
          </a:bodyPr>
          <a:lstStyle/>
          <a:p>
            <a:r>
              <a:rPr lang="tr-TR" sz="1800" b="1" dirty="0">
                <a:effectLst/>
                <a:latin typeface="Times New Roman" panose="02020603050405020304" pitchFamily="18" charset="0"/>
                <a:ea typeface="Calibri" panose="020F0502020204030204" pitchFamily="34" charset="0"/>
              </a:rPr>
              <a:t>Vagon sandıklarının yerleri ve görüntüler</a:t>
            </a:r>
            <a:endParaRPr lang="tr-TR" b="1" dirty="0"/>
          </a:p>
        </p:txBody>
      </p:sp>
    </p:spTree>
    <p:extLst>
      <p:ext uri="{BB962C8B-B14F-4D97-AF65-F5344CB8AC3E}">
        <p14:creationId xmlns:p14="http://schemas.microsoft.com/office/powerpoint/2010/main" val="177115334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676400" y="140677"/>
            <a:ext cx="10515600" cy="801857"/>
          </a:xfrm>
        </p:spPr>
        <p:txBody>
          <a:bodyPr>
            <a:noAutofit/>
          </a:bodyPr>
          <a:lstStyle/>
          <a:p>
            <a:r>
              <a:rPr lang="tr-TR" sz="2400" b="1" dirty="0">
                <a:effectLst/>
                <a:latin typeface="Times New Roman" panose="02020603050405020304" pitchFamily="18" charset="0"/>
                <a:ea typeface="Calibri" panose="020F0502020204030204" pitchFamily="34" charset="0"/>
              </a:rPr>
              <a:t>Soğutma Sistemi Çalışma Prensibi ve Elemanları </a:t>
            </a:r>
            <a:endParaRPr lang="tr-TR"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9" name="Metin kutusu 8">
            <a:extLst>
              <a:ext uri="{FF2B5EF4-FFF2-40B4-BE49-F238E27FC236}">
                <a16:creationId xmlns:a16="http://schemas.microsoft.com/office/drawing/2014/main" id="{48B6532C-37D6-4CD6-B410-8188ED45A0E6}"/>
              </a:ext>
            </a:extLst>
          </p:cNvPr>
          <p:cNvSpPr txBox="1"/>
          <p:nvPr/>
        </p:nvSpPr>
        <p:spPr>
          <a:xfrm>
            <a:off x="291904" y="1204685"/>
            <a:ext cx="10576417" cy="738664"/>
          </a:xfrm>
          <a:prstGeom prst="rect">
            <a:avLst/>
          </a:prstGeom>
          <a:noFill/>
        </p:spPr>
        <p:txBody>
          <a:bodyPr wrap="square">
            <a:spAutoFit/>
          </a:bodyPr>
          <a:lstStyle/>
          <a:p>
            <a:r>
              <a:rPr lang="tr-TR" sz="2400" b="1" dirty="0">
                <a:effectLst/>
                <a:ea typeface="Calibri" panose="020F0502020204030204" pitchFamily="34" charset="0"/>
                <a:cs typeface="Times New Roman" panose="02020603050405020304" pitchFamily="18" charset="0"/>
              </a:rPr>
              <a:t>Yolcu Vagonlarında Soğutma Sistemi ve Arızaları</a:t>
            </a:r>
            <a:endParaRPr lang="tr-TR" sz="2400" dirty="0">
              <a:effectLst/>
              <a:ea typeface="Calibri" panose="020F0502020204030204" pitchFamily="34" charset="0"/>
              <a:cs typeface="Times New Roman" panose="02020603050405020304" pitchFamily="18" charset="0"/>
            </a:endParaRPr>
          </a:p>
          <a:p>
            <a:r>
              <a:rPr lang="tr-TR" sz="1800" b="1" i="1" dirty="0">
                <a:effectLst/>
                <a:ea typeface="Calibri" panose="020F0502020204030204" pitchFamily="34" charset="0"/>
                <a:cs typeface="Times New Roman" panose="02020603050405020304" pitchFamily="18" charset="0"/>
              </a:rPr>
              <a:t> </a:t>
            </a:r>
            <a:endParaRPr lang="tr-TR" sz="1800" dirty="0">
              <a:effectLst/>
              <a:ea typeface="Calibri" panose="020F0502020204030204" pitchFamily="34" charset="0"/>
              <a:cs typeface="Times New Roman" panose="02020603050405020304" pitchFamily="18" charset="0"/>
            </a:endParaRPr>
          </a:p>
        </p:txBody>
      </p:sp>
      <p:sp>
        <p:nvSpPr>
          <p:cNvPr id="16" name="Metin kutusu 15">
            <a:extLst>
              <a:ext uri="{FF2B5EF4-FFF2-40B4-BE49-F238E27FC236}">
                <a16:creationId xmlns:a16="http://schemas.microsoft.com/office/drawing/2014/main" id="{21F8EF54-5DFA-4B31-BE65-4B3495BB188E}"/>
              </a:ext>
            </a:extLst>
          </p:cNvPr>
          <p:cNvSpPr txBox="1"/>
          <p:nvPr/>
        </p:nvSpPr>
        <p:spPr>
          <a:xfrm>
            <a:off x="291904" y="1717323"/>
            <a:ext cx="8855612" cy="3170099"/>
          </a:xfrm>
          <a:prstGeom prst="rect">
            <a:avLst/>
          </a:prstGeom>
          <a:noFill/>
        </p:spPr>
        <p:txBody>
          <a:bodyPr wrap="square">
            <a:spAutoFit/>
          </a:bodyPr>
          <a:lstStyle/>
          <a:p>
            <a:pPr algn="just"/>
            <a:r>
              <a:rPr lang="tr-TR" sz="2000" b="1" dirty="0">
                <a:effectLst/>
                <a:ea typeface="Calibri" panose="020F0502020204030204" pitchFamily="34" charset="0"/>
                <a:cs typeface="Times New Roman" panose="02020603050405020304" pitchFamily="18" charset="0"/>
              </a:rPr>
              <a:t>Manuel </a:t>
            </a:r>
            <a:r>
              <a:rPr lang="tr-TR" sz="2000" b="1" dirty="0" err="1">
                <a:effectLst/>
                <a:ea typeface="Calibri" panose="020F0502020204030204" pitchFamily="34" charset="0"/>
                <a:cs typeface="Times New Roman" panose="02020603050405020304" pitchFamily="18" charset="0"/>
              </a:rPr>
              <a:t>Mod</a:t>
            </a:r>
            <a:r>
              <a:rPr lang="tr-TR" sz="2000" b="1" dirty="0">
                <a:effectLst/>
                <a:ea typeface="Calibri" panose="020F0502020204030204" pitchFamily="34" charset="0"/>
                <a:cs typeface="Times New Roman" panose="02020603050405020304" pitchFamily="18" charset="0"/>
              </a:rPr>
              <a:t> çalışma sistemi:</a:t>
            </a:r>
          </a:p>
          <a:p>
            <a:pPr algn="just"/>
            <a:r>
              <a:rPr lang="tr-TR" sz="2000" dirty="0">
                <a:effectLst/>
                <a:ea typeface="Calibri" panose="020F0502020204030204" pitchFamily="34" charset="0"/>
                <a:cs typeface="Times New Roman" panose="02020603050405020304" pitchFamily="18" charset="0"/>
              </a:rPr>
              <a:t> </a:t>
            </a:r>
          </a:p>
          <a:p>
            <a:pPr algn="just"/>
            <a:r>
              <a:rPr lang="tr-TR" sz="2000" dirty="0">
                <a:effectLst/>
                <a:ea typeface="Calibri" panose="020F0502020204030204" pitchFamily="34" charset="0"/>
                <a:cs typeface="Times New Roman" panose="02020603050405020304" pitchFamily="18" charset="0"/>
              </a:rPr>
              <a:t>Klima </a:t>
            </a:r>
            <a:r>
              <a:rPr lang="tr-TR" sz="2000" dirty="0" err="1">
                <a:effectLst/>
                <a:ea typeface="Calibri" panose="020F0502020204030204" pitchFamily="34" charset="0"/>
                <a:cs typeface="Times New Roman" panose="02020603050405020304" pitchFamily="18" charset="0"/>
              </a:rPr>
              <a:t>vantilasyon</a:t>
            </a:r>
            <a:r>
              <a:rPr lang="tr-TR" sz="2000" dirty="0">
                <a:effectLst/>
                <a:ea typeface="Calibri" panose="020F0502020204030204" pitchFamily="34" charset="0"/>
                <a:cs typeface="Times New Roman" panose="02020603050405020304" pitchFamily="18" charset="0"/>
              </a:rPr>
              <a:t> </a:t>
            </a:r>
            <a:r>
              <a:rPr lang="tr-TR" sz="2000" dirty="0" err="1">
                <a:effectLst/>
                <a:ea typeface="Calibri" panose="020F0502020204030204" pitchFamily="34" charset="0"/>
                <a:cs typeface="Times New Roman" panose="02020603050405020304" pitchFamily="18" charset="0"/>
              </a:rPr>
              <a:t>modunda</a:t>
            </a:r>
            <a:r>
              <a:rPr lang="tr-TR" sz="2000" dirty="0">
                <a:effectLst/>
                <a:ea typeface="Calibri" panose="020F0502020204030204" pitchFamily="34" charset="0"/>
                <a:cs typeface="Times New Roman" panose="02020603050405020304" pitchFamily="18" charset="0"/>
              </a:rPr>
              <a:t> çalışmaya </a:t>
            </a:r>
            <a:r>
              <a:rPr lang="tr-TR" sz="2000" dirty="0" err="1">
                <a:effectLst/>
                <a:ea typeface="Calibri" panose="020F0502020204030204" pitchFamily="34" charset="0"/>
                <a:cs typeface="Times New Roman" panose="02020603050405020304" pitchFamily="18" charset="0"/>
              </a:rPr>
              <a:t>başlar.Konvertör</a:t>
            </a:r>
            <a:r>
              <a:rPr lang="tr-TR" sz="2000" dirty="0">
                <a:effectLst/>
                <a:ea typeface="Calibri" panose="020F0502020204030204" pitchFamily="34" charset="0"/>
                <a:cs typeface="Times New Roman" panose="02020603050405020304" pitchFamily="18" charset="0"/>
              </a:rPr>
              <a:t> de hazır bekleyen DRV-1 sürücüsüne start verdirir. Şayet DRV-1 arızalı ise DRV-2 </a:t>
            </a:r>
            <a:r>
              <a:rPr lang="tr-TR" sz="2000" dirty="0" err="1">
                <a:effectLst/>
                <a:ea typeface="Calibri" panose="020F0502020204030204" pitchFamily="34" charset="0"/>
                <a:cs typeface="Times New Roman" panose="02020603050405020304" pitchFamily="18" charset="0"/>
              </a:rPr>
              <a:t>yi</a:t>
            </a:r>
            <a:r>
              <a:rPr lang="tr-TR" sz="2000" dirty="0">
                <a:effectLst/>
                <a:ea typeface="Calibri" panose="020F0502020204030204" pitchFamily="34" charset="0"/>
                <a:cs typeface="Times New Roman" panose="02020603050405020304" pitchFamily="18" charset="0"/>
              </a:rPr>
              <a:t> devreye </a:t>
            </a:r>
            <a:r>
              <a:rPr lang="tr-TR" sz="2000" dirty="0" err="1">
                <a:effectLst/>
                <a:ea typeface="Calibri" panose="020F0502020204030204" pitchFamily="34" charset="0"/>
                <a:cs typeface="Times New Roman" panose="02020603050405020304" pitchFamily="18" charset="0"/>
              </a:rPr>
              <a:t>girer.Kompresörü</a:t>
            </a:r>
            <a:r>
              <a:rPr lang="tr-TR" sz="2000" dirty="0">
                <a:effectLst/>
                <a:ea typeface="Calibri" panose="020F0502020204030204" pitchFamily="34" charset="0"/>
                <a:cs typeface="Times New Roman" panose="02020603050405020304" pitchFamily="18" charset="0"/>
              </a:rPr>
              <a:t> devreye alır.</a:t>
            </a:r>
          </a:p>
          <a:p>
            <a:pPr algn="just"/>
            <a:r>
              <a:rPr lang="tr-TR" sz="2000" dirty="0">
                <a:effectLst/>
                <a:ea typeface="Calibri" panose="020F0502020204030204" pitchFamily="34" charset="0"/>
                <a:cs typeface="Times New Roman" panose="02020603050405020304" pitchFamily="18" charset="0"/>
              </a:rPr>
              <a:t>Manuel </a:t>
            </a:r>
            <a:r>
              <a:rPr lang="tr-TR" sz="2000" dirty="0" err="1">
                <a:effectLst/>
                <a:ea typeface="Calibri" panose="020F0502020204030204" pitchFamily="34" charset="0"/>
                <a:cs typeface="Times New Roman" panose="02020603050405020304" pitchFamily="18" charset="0"/>
              </a:rPr>
              <a:t>modda</a:t>
            </a:r>
            <a:r>
              <a:rPr lang="tr-TR" sz="2000" dirty="0">
                <a:effectLst/>
                <a:ea typeface="Calibri" panose="020F0502020204030204" pitchFamily="34" charset="0"/>
                <a:cs typeface="Times New Roman" panose="02020603050405020304" pitchFamily="18" charset="0"/>
              </a:rPr>
              <a:t> çalışırken vagon sürekli soğutma yapacağından vagon iç hava sıcaklığı </a:t>
            </a:r>
            <a:r>
              <a:rPr lang="tr-TR" sz="2000" dirty="0" err="1">
                <a:effectLst/>
                <a:ea typeface="Calibri" panose="020F0502020204030204" pitchFamily="34" charset="0"/>
                <a:cs typeface="Times New Roman" panose="02020603050405020304" pitchFamily="18" charset="0"/>
              </a:rPr>
              <a:t>konrol</a:t>
            </a:r>
            <a:r>
              <a:rPr lang="tr-TR" sz="2000" dirty="0">
                <a:effectLst/>
                <a:ea typeface="Calibri" panose="020F0502020204030204" pitchFamily="34" charset="0"/>
                <a:cs typeface="Times New Roman" panose="02020603050405020304" pitchFamily="18" charset="0"/>
              </a:rPr>
              <a:t> edilmeli aşırı soğutabileceği ve insan sağlığına zarar verebileceği göz önüne alınarak kontrollü şekilde manuel soğutma yapılmalıdır.</a:t>
            </a:r>
          </a:p>
          <a:p>
            <a:r>
              <a:rPr lang="tr-TR" sz="2000" dirty="0">
                <a:effectLst/>
                <a:ea typeface="Calibri" panose="020F0502020204030204" pitchFamily="34" charset="0"/>
                <a:cs typeface="Times New Roman" panose="02020603050405020304" pitchFamily="18" charset="0"/>
              </a:rPr>
              <a:t>Not: Vagonda arıza durumunda alınması gereken çalışma </a:t>
            </a:r>
            <a:r>
              <a:rPr lang="tr-TR" sz="2000" dirty="0" err="1">
                <a:effectLst/>
                <a:ea typeface="Calibri" panose="020F0502020204030204" pitchFamily="34" charset="0"/>
                <a:cs typeface="Times New Roman" panose="02020603050405020304" pitchFamily="18" charset="0"/>
              </a:rPr>
              <a:t>modudur</a:t>
            </a:r>
            <a:r>
              <a:rPr lang="tr-TR" sz="2000" dirty="0">
                <a:effectLst/>
                <a:ea typeface="Calibri" panose="020F0502020204030204" pitchFamily="34" charset="0"/>
                <a:cs typeface="Times New Roman" panose="02020603050405020304" pitchFamily="18" charset="0"/>
              </a:rPr>
              <a:t>. Arıza yok ise en sağlıklı çalışma Otomatik </a:t>
            </a:r>
            <a:r>
              <a:rPr lang="tr-TR" sz="2000" dirty="0" err="1">
                <a:effectLst/>
                <a:ea typeface="Calibri" panose="020F0502020204030204" pitchFamily="34" charset="0"/>
                <a:cs typeface="Times New Roman" panose="02020603050405020304" pitchFamily="18" charset="0"/>
              </a:rPr>
              <a:t>modda</a:t>
            </a:r>
            <a:r>
              <a:rPr lang="tr-TR" sz="2000" dirty="0">
                <a:effectLst/>
                <a:ea typeface="Calibri" panose="020F0502020204030204" pitchFamily="34" charset="0"/>
                <a:cs typeface="Times New Roman" panose="02020603050405020304" pitchFamily="18" charset="0"/>
              </a:rPr>
              <a:t> çalıştırmaktır.</a:t>
            </a:r>
          </a:p>
        </p:txBody>
      </p:sp>
    </p:spTree>
    <p:extLst>
      <p:ext uri="{BB962C8B-B14F-4D97-AF65-F5344CB8AC3E}">
        <p14:creationId xmlns:p14="http://schemas.microsoft.com/office/powerpoint/2010/main" val="6696843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676400" y="140677"/>
            <a:ext cx="10515600" cy="801857"/>
          </a:xfrm>
        </p:spPr>
        <p:txBody>
          <a:bodyPr>
            <a:noAutofit/>
          </a:bodyPr>
          <a:lstStyle/>
          <a:p>
            <a:r>
              <a:rPr lang="tr-TR" sz="2400" b="1" dirty="0">
                <a:effectLst/>
                <a:latin typeface="Times New Roman" panose="02020603050405020304" pitchFamily="18" charset="0"/>
                <a:ea typeface="Calibri" panose="020F0502020204030204" pitchFamily="34" charset="0"/>
              </a:rPr>
              <a:t>Soğutma Sistemi Çalışma Prensibi ve Elemanları </a:t>
            </a:r>
            <a:endParaRPr lang="tr-TR"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9" name="Metin kutusu 8">
            <a:extLst>
              <a:ext uri="{FF2B5EF4-FFF2-40B4-BE49-F238E27FC236}">
                <a16:creationId xmlns:a16="http://schemas.microsoft.com/office/drawing/2014/main" id="{48B6532C-37D6-4CD6-B410-8188ED45A0E6}"/>
              </a:ext>
            </a:extLst>
          </p:cNvPr>
          <p:cNvSpPr txBox="1"/>
          <p:nvPr/>
        </p:nvSpPr>
        <p:spPr>
          <a:xfrm>
            <a:off x="291904" y="1204685"/>
            <a:ext cx="10576417" cy="738664"/>
          </a:xfrm>
          <a:prstGeom prst="rect">
            <a:avLst/>
          </a:prstGeom>
          <a:noFill/>
        </p:spPr>
        <p:txBody>
          <a:bodyPr wrap="square">
            <a:spAutoFit/>
          </a:bodyPr>
          <a:lstStyle/>
          <a:p>
            <a:r>
              <a:rPr lang="tr-TR" sz="2400" b="1" dirty="0">
                <a:effectLst/>
                <a:ea typeface="Calibri" panose="020F0502020204030204" pitchFamily="34" charset="0"/>
                <a:cs typeface="Times New Roman" panose="02020603050405020304" pitchFamily="18" charset="0"/>
              </a:rPr>
              <a:t>Yolcu Vagonlarında Soğutma Sistemi ve Arızaları</a:t>
            </a:r>
            <a:endParaRPr lang="tr-TR" sz="2400" dirty="0">
              <a:effectLst/>
              <a:ea typeface="Calibri" panose="020F0502020204030204" pitchFamily="34" charset="0"/>
              <a:cs typeface="Times New Roman" panose="02020603050405020304" pitchFamily="18" charset="0"/>
            </a:endParaRPr>
          </a:p>
          <a:p>
            <a:r>
              <a:rPr lang="tr-TR" sz="1800" b="1" i="1" dirty="0">
                <a:effectLst/>
                <a:ea typeface="Calibri" panose="020F0502020204030204" pitchFamily="34" charset="0"/>
                <a:cs typeface="Times New Roman" panose="02020603050405020304" pitchFamily="18" charset="0"/>
              </a:rPr>
              <a:t> </a:t>
            </a:r>
            <a:endParaRPr lang="tr-TR" sz="1800" dirty="0">
              <a:effectLst/>
              <a:ea typeface="Calibri" panose="020F0502020204030204" pitchFamily="34" charset="0"/>
              <a:cs typeface="Times New Roman" panose="02020603050405020304" pitchFamily="18" charset="0"/>
            </a:endParaRPr>
          </a:p>
        </p:txBody>
      </p:sp>
      <p:sp>
        <p:nvSpPr>
          <p:cNvPr id="10" name="Metin kutusu 9">
            <a:extLst>
              <a:ext uri="{FF2B5EF4-FFF2-40B4-BE49-F238E27FC236}">
                <a16:creationId xmlns:a16="http://schemas.microsoft.com/office/drawing/2014/main" id="{1584FD68-E922-48D5-BF2A-7070F8017828}"/>
              </a:ext>
            </a:extLst>
          </p:cNvPr>
          <p:cNvSpPr txBox="1"/>
          <p:nvPr/>
        </p:nvSpPr>
        <p:spPr>
          <a:xfrm>
            <a:off x="661839" y="2147219"/>
            <a:ext cx="10001472" cy="1938992"/>
          </a:xfrm>
          <a:prstGeom prst="rect">
            <a:avLst/>
          </a:prstGeom>
          <a:noFill/>
        </p:spPr>
        <p:txBody>
          <a:bodyPr wrap="square">
            <a:spAutoFit/>
          </a:bodyPr>
          <a:lstStyle/>
          <a:p>
            <a:r>
              <a:rPr lang="tr-TR" sz="2000" b="1" u="sng" dirty="0">
                <a:effectLst/>
                <a:ea typeface="Calibri" panose="020F0502020204030204" pitchFamily="34" charset="0"/>
                <a:cs typeface="Times New Roman" panose="02020603050405020304" pitchFamily="18" charset="0"/>
              </a:rPr>
              <a:t>Soğutma sisteminin sağlıklı çalışması için;</a:t>
            </a:r>
          </a:p>
          <a:p>
            <a:endParaRPr lang="tr-TR" sz="2000" b="1" dirty="0">
              <a:effectLst/>
              <a:ea typeface="Calibri" panose="020F0502020204030204" pitchFamily="34" charset="0"/>
              <a:cs typeface="Times New Roman" panose="02020603050405020304" pitchFamily="18" charset="0"/>
            </a:endParaRPr>
          </a:p>
          <a:p>
            <a:r>
              <a:rPr lang="tr-TR" sz="2000" dirty="0">
                <a:effectLst/>
                <a:ea typeface="Calibri" panose="020F0502020204030204" pitchFamily="34" charset="0"/>
                <a:cs typeface="Times New Roman" panose="02020603050405020304" pitchFamily="18" charset="0"/>
              </a:rPr>
              <a:t>Klima gazının eksiksiz/fazla olamaması ve temiz ( yağsız-nemsiz) olması </a:t>
            </a:r>
          </a:p>
          <a:p>
            <a:r>
              <a:rPr lang="tr-TR" sz="2000" dirty="0" err="1">
                <a:effectLst/>
                <a:ea typeface="Calibri" panose="020F0502020204030204" pitchFamily="34" charset="0"/>
                <a:cs typeface="Times New Roman" panose="02020603050405020304" pitchFamily="18" charset="0"/>
              </a:rPr>
              <a:t>Kondenser</a:t>
            </a:r>
            <a:r>
              <a:rPr lang="tr-TR" sz="2000" dirty="0">
                <a:effectLst/>
                <a:ea typeface="Calibri" panose="020F0502020204030204" pitchFamily="34" charset="0"/>
                <a:cs typeface="Times New Roman" panose="02020603050405020304" pitchFamily="18" charset="0"/>
              </a:rPr>
              <a:t> ünitesinin (toz </a:t>
            </a:r>
            <a:r>
              <a:rPr lang="tr-TR" sz="2000" dirty="0" err="1">
                <a:effectLst/>
                <a:ea typeface="Calibri" panose="020F0502020204030204" pitchFamily="34" charset="0"/>
                <a:cs typeface="Times New Roman" panose="02020603050405020304" pitchFamily="18" charset="0"/>
              </a:rPr>
              <a:t>vb</a:t>
            </a:r>
            <a:r>
              <a:rPr lang="tr-TR" sz="2000" dirty="0">
                <a:effectLst/>
                <a:ea typeface="Calibri" panose="020F0502020204030204" pitchFamily="34" charset="0"/>
                <a:cs typeface="Times New Roman" panose="02020603050405020304" pitchFamily="18" charset="0"/>
              </a:rPr>
              <a:t>) temiz olması</a:t>
            </a:r>
          </a:p>
          <a:p>
            <a:r>
              <a:rPr lang="tr-TR" sz="2000" dirty="0">
                <a:effectLst/>
                <a:ea typeface="Calibri" panose="020F0502020204030204" pitchFamily="34" charset="0"/>
                <a:cs typeface="Times New Roman" panose="02020603050405020304" pitchFamily="18" charset="0"/>
              </a:rPr>
              <a:t>Üst paket filtrelerinin (elyaf) temiz olması</a:t>
            </a:r>
          </a:p>
          <a:p>
            <a:r>
              <a:rPr lang="tr-TR" sz="2000" dirty="0">
                <a:effectLst/>
                <a:ea typeface="Calibri" panose="020F0502020204030204" pitchFamily="34" charset="0"/>
                <a:cs typeface="Times New Roman" panose="02020603050405020304" pitchFamily="18" charset="0"/>
              </a:rPr>
              <a:t>Vagon soğutması yetersiz ise yukarıda yazılan üç maddeyi kontrol etmelisiniz.</a:t>
            </a:r>
          </a:p>
        </p:txBody>
      </p:sp>
    </p:spTree>
    <p:extLst>
      <p:ext uri="{BB962C8B-B14F-4D97-AF65-F5344CB8AC3E}">
        <p14:creationId xmlns:p14="http://schemas.microsoft.com/office/powerpoint/2010/main" val="94737684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676400" y="140677"/>
            <a:ext cx="10515600" cy="801857"/>
          </a:xfrm>
        </p:spPr>
        <p:txBody>
          <a:bodyPr>
            <a:noAutofit/>
          </a:bodyPr>
          <a:lstStyle/>
          <a:p>
            <a:r>
              <a:rPr lang="tr-TR" sz="2400" b="1" dirty="0">
                <a:effectLst/>
                <a:latin typeface="Times New Roman" panose="02020603050405020304" pitchFamily="18" charset="0"/>
                <a:ea typeface="Calibri" panose="020F0502020204030204" pitchFamily="34" charset="0"/>
              </a:rPr>
              <a:t>Soğutma Sistemi Çalışma Prensibi ve Elemanları </a:t>
            </a:r>
            <a:endParaRPr lang="tr-TR"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9" name="Metin kutusu 8">
            <a:extLst>
              <a:ext uri="{FF2B5EF4-FFF2-40B4-BE49-F238E27FC236}">
                <a16:creationId xmlns:a16="http://schemas.microsoft.com/office/drawing/2014/main" id="{48B6532C-37D6-4CD6-B410-8188ED45A0E6}"/>
              </a:ext>
            </a:extLst>
          </p:cNvPr>
          <p:cNvSpPr txBox="1"/>
          <p:nvPr/>
        </p:nvSpPr>
        <p:spPr>
          <a:xfrm>
            <a:off x="291904" y="1204685"/>
            <a:ext cx="10576417" cy="738664"/>
          </a:xfrm>
          <a:prstGeom prst="rect">
            <a:avLst/>
          </a:prstGeom>
          <a:noFill/>
        </p:spPr>
        <p:txBody>
          <a:bodyPr wrap="square">
            <a:spAutoFit/>
          </a:bodyPr>
          <a:lstStyle/>
          <a:p>
            <a:r>
              <a:rPr lang="tr-TR" sz="2400" b="1" dirty="0">
                <a:effectLst/>
                <a:ea typeface="Calibri" panose="020F0502020204030204" pitchFamily="34" charset="0"/>
                <a:cs typeface="Times New Roman" panose="02020603050405020304" pitchFamily="18" charset="0"/>
              </a:rPr>
              <a:t>Yolcu Vagonlarında Soğutma Sistemi ve Arızaları</a:t>
            </a:r>
            <a:endParaRPr lang="tr-TR" sz="2400" dirty="0">
              <a:effectLst/>
              <a:ea typeface="Calibri" panose="020F0502020204030204" pitchFamily="34" charset="0"/>
              <a:cs typeface="Times New Roman" panose="02020603050405020304" pitchFamily="18" charset="0"/>
            </a:endParaRPr>
          </a:p>
          <a:p>
            <a:r>
              <a:rPr lang="tr-TR" sz="1800" b="1" i="1" dirty="0">
                <a:effectLst/>
                <a:ea typeface="Calibri" panose="020F0502020204030204" pitchFamily="34" charset="0"/>
                <a:cs typeface="Times New Roman" panose="02020603050405020304" pitchFamily="18" charset="0"/>
              </a:rPr>
              <a:t> </a:t>
            </a:r>
            <a:endParaRPr lang="tr-TR" sz="1800" dirty="0">
              <a:effectLst/>
              <a:ea typeface="Calibri" panose="020F0502020204030204" pitchFamily="34" charset="0"/>
              <a:cs typeface="Times New Roman" panose="02020603050405020304" pitchFamily="18" charset="0"/>
            </a:endParaRPr>
          </a:p>
        </p:txBody>
      </p:sp>
      <p:sp>
        <p:nvSpPr>
          <p:cNvPr id="13" name="Metin kutusu 12">
            <a:extLst>
              <a:ext uri="{FF2B5EF4-FFF2-40B4-BE49-F238E27FC236}">
                <a16:creationId xmlns:a16="http://schemas.microsoft.com/office/drawing/2014/main" id="{0EFEAE90-DF6F-4560-A236-631256C7B9E0}"/>
              </a:ext>
            </a:extLst>
          </p:cNvPr>
          <p:cNvSpPr txBox="1"/>
          <p:nvPr/>
        </p:nvSpPr>
        <p:spPr>
          <a:xfrm>
            <a:off x="386566" y="1671012"/>
            <a:ext cx="11418868" cy="4401205"/>
          </a:xfrm>
          <a:prstGeom prst="rect">
            <a:avLst/>
          </a:prstGeom>
          <a:noFill/>
        </p:spPr>
        <p:txBody>
          <a:bodyPr wrap="square">
            <a:spAutoFit/>
          </a:bodyPr>
          <a:lstStyle/>
          <a:p>
            <a:r>
              <a:rPr lang="tr-TR" sz="2000" b="1" i="1" u="sng" dirty="0">
                <a:effectLst/>
                <a:ea typeface="Calibri" panose="020F0502020204030204" pitchFamily="34" charset="0"/>
                <a:cs typeface="Times New Roman" panose="02020603050405020304" pitchFamily="18" charset="0"/>
              </a:rPr>
              <a:t>Vagon Soğutma Yapmıyor ya da soğutma yetersiz ise;</a:t>
            </a:r>
            <a:endParaRPr lang="tr-TR" sz="2000" b="1" dirty="0">
              <a:effectLst/>
              <a:ea typeface="Calibri" panose="020F0502020204030204" pitchFamily="34" charset="0"/>
              <a:cs typeface="Times New Roman" panose="02020603050405020304" pitchFamily="18" charset="0"/>
            </a:endParaRPr>
          </a:p>
          <a:p>
            <a:r>
              <a:rPr lang="tr-TR" sz="2000" dirty="0">
                <a:effectLst/>
                <a:ea typeface="Calibri" panose="020F0502020204030204" pitchFamily="34" charset="0"/>
                <a:cs typeface="Times New Roman" panose="02020603050405020304" pitchFamily="18" charset="0"/>
              </a:rPr>
              <a:t>Klima mikroişlemci panelinde vagonun çalışma durumunu kontrol edin</a:t>
            </a:r>
          </a:p>
          <a:p>
            <a:r>
              <a:rPr lang="tr-TR" sz="2000" dirty="0">
                <a:effectLst/>
                <a:ea typeface="Calibri" panose="020F0502020204030204" pitchFamily="34" charset="0"/>
                <a:cs typeface="Times New Roman" panose="02020603050405020304" pitchFamily="18" charset="0"/>
              </a:rPr>
              <a:t>Klima gazını kontrol edin.</a:t>
            </a:r>
          </a:p>
          <a:p>
            <a:r>
              <a:rPr lang="tr-TR" sz="2000" dirty="0">
                <a:effectLst/>
                <a:ea typeface="Calibri" panose="020F0502020204030204" pitchFamily="34" charset="0"/>
                <a:cs typeface="Times New Roman" panose="02020603050405020304" pitchFamily="18" charset="0"/>
              </a:rPr>
              <a:t>Klima kartlarını kontrol edin. (elektrik dolabı içinde)</a:t>
            </a:r>
          </a:p>
          <a:p>
            <a:r>
              <a:rPr lang="tr-TR" sz="2000" dirty="0">
                <a:effectLst/>
                <a:ea typeface="Calibri" panose="020F0502020204030204" pitchFamily="34" charset="0"/>
                <a:cs typeface="Times New Roman" panose="02020603050405020304" pitchFamily="18" charset="0"/>
              </a:rPr>
              <a:t>Klima sıcaklık </a:t>
            </a:r>
            <a:r>
              <a:rPr lang="tr-TR" sz="2000" dirty="0" err="1">
                <a:effectLst/>
                <a:ea typeface="Calibri" panose="020F0502020204030204" pitchFamily="34" charset="0"/>
                <a:cs typeface="Times New Roman" panose="02020603050405020304" pitchFamily="18" charset="0"/>
              </a:rPr>
              <a:t>sensörlerini</a:t>
            </a:r>
            <a:r>
              <a:rPr lang="tr-TR" sz="2000" dirty="0">
                <a:effectLst/>
                <a:ea typeface="Calibri" panose="020F0502020204030204" pitchFamily="34" charset="0"/>
                <a:cs typeface="Times New Roman" panose="02020603050405020304" pitchFamily="18" charset="0"/>
              </a:rPr>
              <a:t> kontrol edin.(dijital panelden değerleri görerek)</a:t>
            </a:r>
          </a:p>
          <a:p>
            <a:r>
              <a:rPr lang="tr-TR" sz="2000" dirty="0">
                <a:effectLst/>
                <a:ea typeface="Calibri" panose="020F0502020204030204" pitchFamily="34" charset="0"/>
                <a:cs typeface="Times New Roman" panose="02020603050405020304" pitchFamily="18" charset="0"/>
              </a:rPr>
              <a:t>Kompresör motorunu kontrol edin </a:t>
            </a:r>
          </a:p>
          <a:p>
            <a:r>
              <a:rPr lang="tr-TR" sz="2000" dirty="0">
                <a:effectLst/>
                <a:ea typeface="Calibri" panose="020F0502020204030204" pitchFamily="34" charset="0"/>
                <a:cs typeface="Times New Roman" panose="02020603050405020304" pitchFamily="18" charset="0"/>
              </a:rPr>
              <a:t>Klima elemanlarını (valfler- kurutucu kartuş- filtreler </a:t>
            </a:r>
            <a:r>
              <a:rPr lang="tr-TR" sz="2000" dirty="0" err="1">
                <a:effectLst/>
                <a:ea typeface="Calibri" panose="020F0502020204030204" pitchFamily="34" charset="0"/>
                <a:cs typeface="Times New Roman" panose="02020603050405020304" pitchFamily="18" charset="0"/>
              </a:rPr>
              <a:t>vb</a:t>
            </a:r>
            <a:r>
              <a:rPr lang="tr-TR" sz="2000" dirty="0">
                <a:effectLst/>
                <a:ea typeface="Calibri" panose="020F0502020204030204" pitchFamily="34" charset="0"/>
                <a:cs typeface="Times New Roman" panose="02020603050405020304" pitchFamily="18" charset="0"/>
              </a:rPr>
              <a:t>) kontrol edin</a:t>
            </a:r>
          </a:p>
          <a:p>
            <a:r>
              <a:rPr lang="tr-TR" sz="2000" dirty="0">
                <a:effectLst/>
                <a:ea typeface="Calibri" panose="020F0502020204030204" pitchFamily="34" charset="0"/>
                <a:cs typeface="Times New Roman" panose="02020603050405020304" pitchFamily="18" charset="0"/>
              </a:rPr>
              <a:t> </a:t>
            </a:r>
          </a:p>
          <a:p>
            <a:r>
              <a:rPr lang="tr-TR" sz="2000" dirty="0">
                <a:effectLst/>
                <a:ea typeface="Calibri" panose="020F0502020204030204" pitchFamily="34" charset="0"/>
                <a:cs typeface="Times New Roman" panose="02020603050405020304" pitchFamily="18" charset="0"/>
              </a:rPr>
              <a:t>Klima gazı eksik ve gaz basılması gerekiyor ise: </a:t>
            </a:r>
          </a:p>
          <a:p>
            <a:r>
              <a:rPr lang="tr-TR" sz="2000" dirty="0">
                <a:effectLst/>
                <a:ea typeface="Calibri" panose="020F0502020204030204" pitchFamily="34" charset="0"/>
                <a:cs typeface="Times New Roman" panose="02020603050405020304" pitchFamily="18" charset="0"/>
              </a:rPr>
              <a:t>Vagon </a:t>
            </a:r>
            <a:r>
              <a:rPr lang="tr-TR" sz="2000" dirty="0" err="1">
                <a:effectLst/>
                <a:ea typeface="Calibri" panose="020F0502020204030204" pitchFamily="34" charset="0"/>
                <a:cs typeface="Times New Roman" panose="02020603050405020304" pitchFamily="18" charset="0"/>
              </a:rPr>
              <a:t>Off</a:t>
            </a:r>
            <a:r>
              <a:rPr lang="tr-TR" sz="2000" dirty="0">
                <a:effectLst/>
                <a:ea typeface="Calibri" panose="020F0502020204030204" pitchFamily="34" charset="0"/>
                <a:cs typeface="Times New Roman" panose="02020603050405020304" pitchFamily="18" charset="0"/>
              </a:rPr>
              <a:t> durumunda yani klima çalışmaz durumdaysa yüksek basınçtan verilir. </a:t>
            </a:r>
          </a:p>
          <a:p>
            <a:r>
              <a:rPr lang="tr-TR" sz="2000" dirty="0">
                <a:effectLst/>
                <a:ea typeface="Calibri" panose="020F0502020204030204" pitchFamily="34" charset="0"/>
                <a:cs typeface="Times New Roman" panose="02020603050405020304" pitchFamily="18" charset="0"/>
              </a:rPr>
              <a:t>( bu durumda aldığı kadar basabilirsin ve basılan gaz yeterli olmayabilir)</a:t>
            </a:r>
          </a:p>
          <a:p>
            <a:r>
              <a:rPr lang="tr-TR" sz="2000" dirty="0">
                <a:effectLst/>
                <a:ea typeface="Calibri" panose="020F0502020204030204" pitchFamily="34" charset="0"/>
                <a:cs typeface="Times New Roman" panose="02020603050405020304" pitchFamily="18" charset="0"/>
              </a:rPr>
              <a:t>Vagon çalışırken basıyorsak gazı Alçak basınçtan gaz vanasını kısarak gaz vermek gerekir aksi durumda gazı likit verdiğimiz için kompresör yağını tesisata basar ve kompresöre zarar veririz.</a:t>
            </a:r>
          </a:p>
          <a:p>
            <a:r>
              <a:rPr lang="tr-TR" sz="2000" dirty="0">
                <a:effectLst/>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62632735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1CDB7EF9-EAC4-4CEE-8642-DF075304372F}"/>
              </a:ext>
            </a:extLst>
          </p:cNvPr>
          <p:cNvSpPr txBox="1"/>
          <p:nvPr/>
        </p:nvSpPr>
        <p:spPr>
          <a:xfrm>
            <a:off x="291904" y="1809205"/>
            <a:ext cx="11510890" cy="1015663"/>
          </a:xfrm>
          <a:prstGeom prst="rect">
            <a:avLst/>
          </a:prstGeom>
          <a:noFill/>
        </p:spPr>
        <p:txBody>
          <a:bodyPr wrap="square">
            <a:spAutoFit/>
          </a:bodyPr>
          <a:lstStyle/>
          <a:p>
            <a:r>
              <a:rPr lang="tr-TR" sz="2000" b="1" i="1" dirty="0">
                <a:effectLst/>
                <a:ea typeface="Calibri" panose="020F0502020204030204" pitchFamily="34" charset="0"/>
                <a:cs typeface="Times New Roman" panose="02020603050405020304" pitchFamily="18" charset="0"/>
              </a:rPr>
              <a:t>Su Verme-Tahliye, Hidrofor, Termosifon</a:t>
            </a:r>
            <a:endParaRPr lang="tr-TR" sz="2000" dirty="0">
              <a:effectLst/>
              <a:ea typeface="Calibri" panose="020F0502020204030204" pitchFamily="34" charset="0"/>
              <a:cs typeface="Times New Roman" panose="02020603050405020304" pitchFamily="18" charset="0"/>
            </a:endParaRPr>
          </a:p>
          <a:p>
            <a:r>
              <a:rPr lang="tr-TR" sz="2000" b="1" i="1" dirty="0">
                <a:effectLst/>
                <a:ea typeface="Calibri" panose="020F0502020204030204" pitchFamily="34" charset="0"/>
                <a:cs typeface="Times New Roman" panose="02020603050405020304" pitchFamily="18" charset="0"/>
              </a:rPr>
              <a:t> </a:t>
            </a:r>
            <a:endParaRPr lang="tr-TR" sz="2000" dirty="0">
              <a:effectLst/>
              <a:ea typeface="Calibri" panose="020F0502020204030204" pitchFamily="34" charset="0"/>
              <a:cs typeface="Times New Roman" panose="02020603050405020304" pitchFamily="18" charset="0"/>
            </a:endParaRPr>
          </a:p>
          <a:p>
            <a:r>
              <a:rPr lang="tr-TR" sz="2000" dirty="0">
                <a:effectLst/>
                <a:ea typeface="Calibri" panose="020F0502020204030204" pitchFamily="34" charset="0"/>
                <a:cs typeface="Times New Roman" panose="02020603050405020304" pitchFamily="18" charset="0"/>
              </a:rPr>
              <a:t>Yolcu vagonlarının her iki başında birer adet su deposu bulunmaktadır.</a:t>
            </a:r>
          </a:p>
        </p:txBody>
      </p:sp>
      <p:pic>
        <p:nvPicPr>
          <p:cNvPr id="14" name="Resim 13">
            <a:extLst>
              <a:ext uri="{FF2B5EF4-FFF2-40B4-BE49-F238E27FC236}">
                <a16:creationId xmlns:a16="http://schemas.microsoft.com/office/drawing/2014/main" id="{5D2CD3AC-8F98-46C9-8B28-36BDF94B0856}"/>
              </a:ext>
            </a:extLst>
          </p:cNvPr>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060479" y="2871035"/>
            <a:ext cx="5169121" cy="2782280"/>
          </a:xfrm>
          <a:prstGeom prst="rect">
            <a:avLst/>
          </a:prstGeom>
          <a:noFill/>
          <a:ln>
            <a:noFill/>
          </a:ln>
        </p:spPr>
      </p:pic>
      <p:sp>
        <p:nvSpPr>
          <p:cNvPr id="15" name="Başlık 1">
            <a:extLst>
              <a:ext uri="{FF2B5EF4-FFF2-40B4-BE49-F238E27FC236}">
                <a16:creationId xmlns:a16="http://schemas.microsoft.com/office/drawing/2014/main" id="{5B6C6DA5-0E38-4C46-BA76-B5B1FAFFB363}"/>
              </a:ext>
            </a:extLst>
          </p:cNvPr>
          <p:cNvSpPr txBox="1">
            <a:spLocks/>
          </p:cNvSpPr>
          <p:nvPr/>
        </p:nvSpPr>
        <p:spPr>
          <a:xfrm>
            <a:off x="1676400" y="140677"/>
            <a:ext cx="10515600" cy="8018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400" b="1">
                <a:latin typeface="Times New Roman" panose="02020603050405020304" pitchFamily="18" charset="0"/>
                <a:ea typeface="Calibri" panose="020F0502020204030204" pitchFamily="34" charset="0"/>
                <a:cs typeface="Times New Roman" panose="02020603050405020304" pitchFamily="18" charset="0"/>
              </a:rPr>
              <a:t>Hidrofor ve Su Tesisatı</a:t>
            </a:r>
            <a:endParaRPr lang="tr-TR" sz="24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6926665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676400" y="140677"/>
            <a:ext cx="10515600" cy="801857"/>
          </a:xfrm>
        </p:spPr>
        <p:txBody>
          <a:bodyPr>
            <a:noAutofit/>
          </a:bodyPr>
          <a:lstStyle/>
          <a:p>
            <a:r>
              <a:rPr lang="tr-TR" sz="2400" b="1" dirty="0">
                <a:effectLst/>
                <a:latin typeface="Times New Roman" panose="02020603050405020304" pitchFamily="18" charset="0"/>
                <a:ea typeface="Calibri" panose="020F0502020204030204" pitchFamily="34" charset="0"/>
                <a:cs typeface="Times New Roman" panose="02020603050405020304" pitchFamily="18" charset="0"/>
              </a:rPr>
              <a:t>Hidrofor ve Su Tesisatı</a:t>
            </a:r>
            <a:endParaRPr lang="tr-TR"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3" name="Metin kutusu 12">
            <a:extLst>
              <a:ext uri="{FF2B5EF4-FFF2-40B4-BE49-F238E27FC236}">
                <a16:creationId xmlns:a16="http://schemas.microsoft.com/office/drawing/2014/main" id="{E5957FB3-3F4B-43FF-A24A-093DE954800E}"/>
              </a:ext>
            </a:extLst>
          </p:cNvPr>
          <p:cNvSpPr txBox="1"/>
          <p:nvPr/>
        </p:nvSpPr>
        <p:spPr>
          <a:xfrm>
            <a:off x="172911" y="1666350"/>
            <a:ext cx="6734326" cy="4401205"/>
          </a:xfrm>
          <a:prstGeom prst="rect">
            <a:avLst/>
          </a:prstGeom>
          <a:noFill/>
        </p:spPr>
        <p:txBody>
          <a:bodyPr wrap="square">
            <a:spAutoFit/>
          </a:bodyPr>
          <a:lstStyle/>
          <a:p>
            <a:pPr algn="just"/>
            <a:r>
              <a:rPr lang="tr-TR" sz="2000" dirty="0">
                <a:effectLst/>
                <a:ea typeface="Calibri" panose="020F0502020204030204" pitchFamily="34" charset="0"/>
                <a:cs typeface="Times New Roman" panose="02020603050405020304" pitchFamily="18" charset="0"/>
              </a:rPr>
              <a:t>Bir su deposuna hem sağdan hem de soldan iki su basma yeri vardır.</a:t>
            </a:r>
          </a:p>
          <a:p>
            <a:pPr algn="just"/>
            <a:r>
              <a:rPr lang="tr-TR" sz="2000" dirty="0">
                <a:effectLst/>
                <a:ea typeface="Calibri" panose="020F0502020204030204" pitchFamily="34" charset="0"/>
                <a:cs typeface="Times New Roman" panose="02020603050405020304" pitchFamily="18" charset="0"/>
              </a:rPr>
              <a:t> </a:t>
            </a:r>
          </a:p>
          <a:p>
            <a:pPr algn="just"/>
            <a:r>
              <a:rPr lang="tr-TR" sz="2000" dirty="0">
                <a:effectLst/>
                <a:ea typeface="Calibri" panose="020F0502020204030204" pitchFamily="34" charset="0"/>
                <a:cs typeface="Times New Roman" panose="02020603050405020304" pitchFamily="18" charset="0"/>
              </a:rPr>
              <a:t>Su basılan yerin karşısı tahliyesi olur. Su basılması esnasında karşı su basma yerinden su geliyorsa depo dolmuş </a:t>
            </a:r>
            <a:r>
              <a:rPr lang="tr-TR" sz="2000" dirty="0" err="1">
                <a:effectLst/>
                <a:ea typeface="Calibri" panose="020F0502020204030204" pitchFamily="34" charset="0"/>
                <a:cs typeface="Times New Roman" panose="02020603050405020304" pitchFamily="18" charset="0"/>
              </a:rPr>
              <a:t>demektir.Su</a:t>
            </a:r>
            <a:r>
              <a:rPr lang="tr-TR" sz="2000" dirty="0">
                <a:effectLst/>
                <a:ea typeface="Calibri" panose="020F0502020204030204" pitchFamily="34" charset="0"/>
                <a:cs typeface="Times New Roman" panose="02020603050405020304" pitchFamily="18" charset="0"/>
              </a:rPr>
              <a:t> basmalarında dikkat edilecek önemli husus tesisata hava yaptırmamaktır. Bunun için su basılması esnasında en sondaki çeşme tesisatın havası alınana kadar açık bırakılır. Tren seferini tamamlandığında kış dönemlerinde depoların suyu mutlaka boşaltılmalı ve tesisatta su kalmaması için muslukların altındaki tahliyeler açılmalıdır. Kış aylarında </a:t>
            </a:r>
            <a:r>
              <a:rPr lang="tr-TR" sz="2000" dirty="0" err="1">
                <a:effectLst/>
                <a:ea typeface="Calibri" panose="020F0502020204030204" pitchFamily="34" charset="0"/>
                <a:cs typeface="Times New Roman" panose="02020603050405020304" pitchFamily="18" charset="0"/>
              </a:rPr>
              <a:t>suverme</a:t>
            </a:r>
            <a:r>
              <a:rPr lang="tr-TR" sz="2000" dirty="0">
                <a:effectLst/>
                <a:ea typeface="Calibri" panose="020F0502020204030204" pitchFamily="34" charset="0"/>
                <a:cs typeface="Times New Roman" panose="02020603050405020304" pitchFamily="18" charset="0"/>
              </a:rPr>
              <a:t> yerleri donduğu için vagonların su verme hortumlarına yerleştirilen ısıtıcıların sigortalarının ( sahanlık içinde su filtrelerinin bulunduğu kapaklı kutu veya E 1 dolabı içinde) açılması gerekmektedir.</a:t>
            </a:r>
          </a:p>
        </p:txBody>
      </p:sp>
      <p:pic>
        <p:nvPicPr>
          <p:cNvPr id="15" name="Resim 14">
            <a:extLst>
              <a:ext uri="{FF2B5EF4-FFF2-40B4-BE49-F238E27FC236}">
                <a16:creationId xmlns:a16="http://schemas.microsoft.com/office/drawing/2014/main" id="{7B312643-90D0-4798-ACFC-D9F8F724DE1A}"/>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7199141" y="1512205"/>
            <a:ext cx="3961084" cy="3983798"/>
          </a:xfrm>
          <a:prstGeom prst="rect">
            <a:avLst/>
          </a:prstGeom>
          <a:noFill/>
          <a:ln>
            <a:noFill/>
          </a:ln>
        </p:spPr>
      </p:pic>
    </p:spTree>
    <p:extLst>
      <p:ext uri="{BB962C8B-B14F-4D97-AF65-F5344CB8AC3E}">
        <p14:creationId xmlns:p14="http://schemas.microsoft.com/office/powerpoint/2010/main" val="64021209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676400" y="140677"/>
            <a:ext cx="10515600" cy="801857"/>
          </a:xfrm>
        </p:spPr>
        <p:txBody>
          <a:bodyPr>
            <a:noAutofit/>
          </a:bodyPr>
          <a:lstStyle/>
          <a:p>
            <a:r>
              <a:rPr lang="tr-TR" sz="2400" b="1" dirty="0">
                <a:effectLst/>
                <a:latin typeface="Times New Roman" panose="02020603050405020304" pitchFamily="18" charset="0"/>
                <a:ea typeface="Calibri" panose="020F0502020204030204" pitchFamily="34" charset="0"/>
              </a:rPr>
              <a:t>Soğutma Sistemi Çalışma Prensibi ve Elemanları </a:t>
            </a:r>
            <a:endParaRPr lang="tr-TR"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10" name="Resim 9" descr="Elektrik kabloları, kablo, elektronik mühendisliği, elektronik donanım içeren bir resim&#10;&#10;Açıklama otomatik olarak oluşturuldu">
            <a:extLst>
              <a:ext uri="{FF2B5EF4-FFF2-40B4-BE49-F238E27FC236}">
                <a16:creationId xmlns:a16="http://schemas.microsoft.com/office/drawing/2014/main" id="{A846938E-DB04-4BF8-8980-B0E143E2327D}"/>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211580" y="1785502"/>
            <a:ext cx="3627706" cy="3208529"/>
          </a:xfrm>
          <a:prstGeom prst="rect">
            <a:avLst/>
          </a:prstGeom>
          <a:noFill/>
          <a:ln>
            <a:noFill/>
          </a:ln>
        </p:spPr>
      </p:pic>
      <p:pic>
        <p:nvPicPr>
          <p:cNvPr id="14" name="Resim 13">
            <a:extLst>
              <a:ext uri="{FF2B5EF4-FFF2-40B4-BE49-F238E27FC236}">
                <a16:creationId xmlns:a16="http://schemas.microsoft.com/office/drawing/2014/main" id="{AD5769B6-72A8-4F32-B36C-8FE83298EB01}"/>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94730" y="1785502"/>
            <a:ext cx="4166721" cy="3448350"/>
          </a:xfrm>
          <a:prstGeom prst="rect">
            <a:avLst/>
          </a:prstGeom>
          <a:noFill/>
          <a:ln>
            <a:noFill/>
          </a:ln>
        </p:spPr>
      </p:pic>
      <p:sp>
        <p:nvSpPr>
          <p:cNvPr id="16" name="Metin kutusu 15">
            <a:extLst>
              <a:ext uri="{FF2B5EF4-FFF2-40B4-BE49-F238E27FC236}">
                <a16:creationId xmlns:a16="http://schemas.microsoft.com/office/drawing/2014/main" id="{55A94AE8-2C1A-416A-B0CB-CA4722DE90AC}"/>
              </a:ext>
            </a:extLst>
          </p:cNvPr>
          <p:cNvSpPr txBox="1"/>
          <p:nvPr/>
        </p:nvSpPr>
        <p:spPr>
          <a:xfrm>
            <a:off x="5491313" y="5411094"/>
            <a:ext cx="6098344" cy="400110"/>
          </a:xfrm>
          <a:prstGeom prst="rect">
            <a:avLst/>
          </a:prstGeom>
          <a:noFill/>
        </p:spPr>
        <p:txBody>
          <a:bodyPr wrap="square">
            <a:spAutoFit/>
          </a:bodyPr>
          <a:lstStyle/>
          <a:p>
            <a:r>
              <a:rPr lang="tr-TR" sz="2000" dirty="0">
                <a:effectLst/>
                <a:latin typeface="Times New Roman" panose="02020603050405020304" pitchFamily="18" charset="0"/>
                <a:ea typeface="Calibri" panose="020F0502020204030204" pitchFamily="34" charset="0"/>
                <a:cs typeface="Times New Roman" panose="02020603050405020304" pitchFamily="18" charset="0"/>
              </a:rPr>
              <a:t>Su verme-atık su boşaltma-Atık tankı temiz su verme</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Metin kutusu 16">
            <a:extLst>
              <a:ext uri="{FF2B5EF4-FFF2-40B4-BE49-F238E27FC236}">
                <a16:creationId xmlns:a16="http://schemas.microsoft.com/office/drawing/2014/main" id="{6D699A72-A45E-4819-9930-163F270CBAD3}"/>
              </a:ext>
            </a:extLst>
          </p:cNvPr>
          <p:cNvSpPr txBox="1"/>
          <p:nvPr/>
        </p:nvSpPr>
        <p:spPr>
          <a:xfrm>
            <a:off x="-242668" y="5254726"/>
            <a:ext cx="6098344" cy="400110"/>
          </a:xfrm>
          <a:prstGeom prst="rect">
            <a:avLst/>
          </a:prstGeom>
          <a:noFill/>
        </p:spPr>
        <p:txBody>
          <a:bodyPr wrap="square">
            <a:spAutoFit/>
          </a:bodyPr>
          <a:lstStyle/>
          <a:p>
            <a:pPr algn="ctr"/>
            <a:r>
              <a:rPr lang="tr-TR" sz="2000" dirty="0">
                <a:effectLst/>
                <a:latin typeface="Times New Roman" panose="02020603050405020304" pitchFamily="18" charset="0"/>
                <a:ea typeface="Calibri" panose="020F0502020204030204" pitchFamily="34" charset="0"/>
                <a:cs typeface="Times New Roman" panose="02020603050405020304" pitchFamily="18" charset="0"/>
              </a:rPr>
              <a:t>Donma önleyici sistem sigortaları</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086129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3" name="Metin kutusu 12">
            <a:extLst>
              <a:ext uri="{FF2B5EF4-FFF2-40B4-BE49-F238E27FC236}">
                <a16:creationId xmlns:a16="http://schemas.microsoft.com/office/drawing/2014/main" id="{903C9317-522B-4DAF-8780-CCCD745D5E1E}"/>
              </a:ext>
            </a:extLst>
          </p:cNvPr>
          <p:cNvSpPr txBox="1"/>
          <p:nvPr/>
        </p:nvSpPr>
        <p:spPr>
          <a:xfrm>
            <a:off x="618977" y="1301825"/>
            <a:ext cx="10515599" cy="2862322"/>
          </a:xfrm>
          <a:prstGeom prst="rect">
            <a:avLst/>
          </a:prstGeom>
          <a:noFill/>
        </p:spPr>
        <p:txBody>
          <a:bodyPr wrap="square">
            <a:spAutoFit/>
          </a:bodyPr>
          <a:lstStyle/>
          <a:p>
            <a:pPr algn="just"/>
            <a:r>
              <a:rPr lang="tr-TR" sz="2000" dirty="0">
                <a:effectLst/>
                <a:ea typeface="Calibri" panose="020F0502020204030204" pitchFamily="34" charset="0"/>
                <a:cs typeface="Times New Roman" panose="02020603050405020304" pitchFamily="18" charset="0"/>
              </a:rPr>
              <a:t>Yolcu vagonlarında Yataklı ve Yemekli vagonlarda </a:t>
            </a:r>
            <a:r>
              <a:rPr lang="tr-TR" sz="2000" dirty="0" err="1">
                <a:effectLst/>
                <a:ea typeface="Calibri" panose="020F0502020204030204" pitchFamily="34" charset="0"/>
                <a:cs typeface="Times New Roman" panose="02020603050405020304" pitchFamily="18" charset="0"/>
              </a:rPr>
              <a:t>hidrafor</a:t>
            </a:r>
            <a:r>
              <a:rPr lang="tr-TR" sz="2000" dirty="0">
                <a:effectLst/>
                <a:ea typeface="Calibri" panose="020F0502020204030204" pitchFamily="34" charset="0"/>
                <a:cs typeface="Times New Roman" panose="02020603050405020304" pitchFamily="18" charset="0"/>
              </a:rPr>
              <a:t> ve termosifon kullanılmaktadır. 220 volt ile çalışan hidrofor motoru tesisatta basıncın düşmesi ile devreye girerek tesisatta devamlı olarak basınçlı su olmasını sağlar. Termosifon ise Duş kısmına, odalara ve yemekli vagonda mutfağa sıcak su sağlamak için kullanılır. Hidroforun çalışması için elektriğin ve suyun olması gerekmektedir. Kış dönemlerinde park sahasında bekleyecek vagonların sularının mutlaka boşaltılması gerekmektedir. Yine kış dönemlerinde Elektrik dolabında bulunan Depo Suyu Isıtıcı sigortasının mutlaka kaldırılması gerekmektedir. Yataklı vagonlarda tek noktadan otomatik boşaltım sistemi devreye alınarak odalarda ve su tesisatının içinde kalan suyun da tamamen boşalması sağlanarak donmalar önlenir. Tek noktadan Otomatik Su Boşaltım Sistemi E-2 dolabında bulunmaktadır.</a:t>
            </a:r>
          </a:p>
        </p:txBody>
      </p:sp>
      <p:sp>
        <p:nvSpPr>
          <p:cNvPr id="15" name="Başlık 1">
            <a:extLst>
              <a:ext uri="{FF2B5EF4-FFF2-40B4-BE49-F238E27FC236}">
                <a16:creationId xmlns:a16="http://schemas.microsoft.com/office/drawing/2014/main" id="{8BBCFD1D-DCC3-4B9D-B433-B270011720F6}"/>
              </a:ext>
            </a:extLst>
          </p:cNvPr>
          <p:cNvSpPr txBox="1">
            <a:spLocks/>
          </p:cNvSpPr>
          <p:nvPr/>
        </p:nvSpPr>
        <p:spPr>
          <a:xfrm>
            <a:off x="1828800" y="293077"/>
            <a:ext cx="10515600" cy="8018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400" b="1" dirty="0">
                <a:latin typeface="Times New Roman" panose="02020603050405020304" pitchFamily="18" charset="0"/>
                <a:ea typeface="Calibri" panose="020F0502020204030204" pitchFamily="34" charset="0"/>
                <a:cs typeface="Times New Roman" panose="02020603050405020304" pitchFamily="18" charset="0"/>
              </a:rPr>
              <a:t>Hidrofor ve Su Tesisatı</a:t>
            </a:r>
            <a:endParaRPr lang="tr-TR" sz="24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6934696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7" name="Resim 6">
            <a:extLst>
              <a:ext uri="{FF2B5EF4-FFF2-40B4-BE49-F238E27FC236}">
                <a16:creationId xmlns:a16="http://schemas.microsoft.com/office/drawing/2014/main" id="{E91937A8-81BA-45CD-85DD-5EEDD25BD6D8}"/>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95642" y="1460542"/>
            <a:ext cx="3468395" cy="2914510"/>
          </a:xfrm>
          <a:prstGeom prst="rect">
            <a:avLst/>
          </a:prstGeom>
          <a:noFill/>
          <a:ln>
            <a:noFill/>
          </a:ln>
        </p:spPr>
      </p:pic>
      <p:pic>
        <p:nvPicPr>
          <p:cNvPr id="8" name="Resim 7">
            <a:extLst>
              <a:ext uri="{FF2B5EF4-FFF2-40B4-BE49-F238E27FC236}">
                <a16:creationId xmlns:a16="http://schemas.microsoft.com/office/drawing/2014/main" id="{EF6CFE1C-D195-4272-B3A8-09013F0D65B7}"/>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6293767" y="1460542"/>
            <a:ext cx="3468395" cy="3055187"/>
          </a:xfrm>
          <a:prstGeom prst="rect">
            <a:avLst/>
          </a:prstGeom>
          <a:noFill/>
          <a:ln>
            <a:noFill/>
          </a:ln>
        </p:spPr>
      </p:pic>
      <p:sp>
        <p:nvSpPr>
          <p:cNvPr id="10" name="Metin kutusu 9">
            <a:extLst>
              <a:ext uri="{FF2B5EF4-FFF2-40B4-BE49-F238E27FC236}">
                <a16:creationId xmlns:a16="http://schemas.microsoft.com/office/drawing/2014/main" id="{DF1AE043-59B0-4A28-8DB3-40544873DE72}"/>
              </a:ext>
            </a:extLst>
          </p:cNvPr>
          <p:cNvSpPr txBox="1"/>
          <p:nvPr/>
        </p:nvSpPr>
        <p:spPr>
          <a:xfrm>
            <a:off x="474784" y="4726689"/>
            <a:ext cx="6098344" cy="400110"/>
          </a:xfrm>
          <a:prstGeom prst="rect">
            <a:avLst/>
          </a:prstGeom>
          <a:noFill/>
        </p:spPr>
        <p:txBody>
          <a:bodyPr wrap="square">
            <a:spAutoFit/>
          </a:bodyPr>
          <a:lstStyle/>
          <a:p>
            <a:r>
              <a:rPr lang="tr-TR" sz="2000" dirty="0">
                <a:effectLst/>
                <a:latin typeface="Times New Roman" panose="02020603050405020304" pitchFamily="18" charset="0"/>
                <a:ea typeface="Calibri" panose="020F0502020204030204" pitchFamily="34" charset="0"/>
              </a:rPr>
              <a:t>Tek noktadan otomatik su boşaltım butonu</a:t>
            </a:r>
            <a:endParaRPr lang="tr-TR" sz="2000" dirty="0"/>
          </a:p>
        </p:txBody>
      </p:sp>
      <p:sp>
        <p:nvSpPr>
          <p:cNvPr id="14" name="Metin kutusu 13">
            <a:extLst>
              <a:ext uri="{FF2B5EF4-FFF2-40B4-BE49-F238E27FC236}">
                <a16:creationId xmlns:a16="http://schemas.microsoft.com/office/drawing/2014/main" id="{1EE66C45-D3B5-4A61-BAE0-1AC1D675DC7A}"/>
              </a:ext>
            </a:extLst>
          </p:cNvPr>
          <p:cNvSpPr txBox="1"/>
          <p:nvPr/>
        </p:nvSpPr>
        <p:spPr>
          <a:xfrm>
            <a:off x="5898234" y="4849071"/>
            <a:ext cx="6098344" cy="400110"/>
          </a:xfrm>
          <a:prstGeom prst="rect">
            <a:avLst/>
          </a:prstGeom>
          <a:noFill/>
        </p:spPr>
        <p:txBody>
          <a:bodyPr wrap="square">
            <a:spAutoFit/>
          </a:bodyPr>
          <a:lstStyle/>
          <a:p>
            <a:r>
              <a:rPr lang="tr-TR" sz="2000" dirty="0">
                <a:effectLst/>
                <a:latin typeface="Times New Roman" panose="02020603050405020304" pitchFamily="18" charset="0"/>
                <a:ea typeface="Calibri" panose="020F0502020204030204" pitchFamily="34" charset="0"/>
              </a:rPr>
              <a:t>Oda lavabo altında bulunan otomatik boşaltım sistemi</a:t>
            </a:r>
            <a:endParaRPr lang="tr-TR" sz="2000" dirty="0"/>
          </a:p>
        </p:txBody>
      </p:sp>
      <p:sp>
        <p:nvSpPr>
          <p:cNvPr id="15" name="Başlık 1">
            <a:extLst>
              <a:ext uri="{FF2B5EF4-FFF2-40B4-BE49-F238E27FC236}">
                <a16:creationId xmlns:a16="http://schemas.microsoft.com/office/drawing/2014/main" id="{EF63B953-B6E9-4E82-BF5F-F1908E8B5092}"/>
              </a:ext>
            </a:extLst>
          </p:cNvPr>
          <p:cNvSpPr txBox="1">
            <a:spLocks/>
          </p:cNvSpPr>
          <p:nvPr/>
        </p:nvSpPr>
        <p:spPr>
          <a:xfrm>
            <a:off x="1828800" y="293077"/>
            <a:ext cx="10515600" cy="8018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400" b="1">
                <a:latin typeface="Times New Roman" panose="02020603050405020304" pitchFamily="18" charset="0"/>
                <a:ea typeface="Calibri" panose="020F0502020204030204" pitchFamily="34" charset="0"/>
                <a:cs typeface="Times New Roman" panose="02020603050405020304" pitchFamily="18" charset="0"/>
              </a:rPr>
              <a:t>Hidrofor ve Su Tesisatı</a:t>
            </a:r>
            <a:endParaRPr lang="tr-TR" sz="24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52404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13" name="Resim 12">
            <a:extLst>
              <a:ext uri="{FF2B5EF4-FFF2-40B4-BE49-F238E27FC236}">
                <a16:creationId xmlns:a16="http://schemas.microsoft.com/office/drawing/2014/main" id="{ABD85244-E994-4C2E-9FC9-EF3794D326F4}"/>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8203" y="1497762"/>
            <a:ext cx="5964799" cy="3974570"/>
          </a:xfrm>
          <a:prstGeom prst="rect">
            <a:avLst/>
          </a:prstGeom>
          <a:noFill/>
          <a:ln>
            <a:noFill/>
          </a:ln>
        </p:spPr>
      </p:pic>
      <p:sp>
        <p:nvSpPr>
          <p:cNvPr id="15" name="Başlık 1">
            <a:extLst>
              <a:ext uri="{FF2B5EF4-FFF2-40B4-BE49-F238E27FC236}">
                <a16:creationId xmlns:a16="http://schemas.microsoft.com/office/drawing/2014/main" id="{0E1F1BA3-030A-41B9-B2EF-E80ECFECB648}"/>
              </a:ext>
            </a:extLst>
          </p:cNvPr>
          <p:cNvSpPr txBox="1">
            <a:spLocks/>
          </p:cNvSpPr>
          <p:nvPr/>
        </p:nvSpPr>
        <p:spPr>
          <a:xfrm>
            <a:off x="1828800" y="293077"/>
            <a:ext cx="10515600" cy="8018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400" b="1" dirty="0">
                <a:latin typeface="Times New Roman" panose="02020603050405020304" pitchFamily="18" charset="0"/>
                <a:ea typeface="Calibri" panose="020F0502020204030204" pitchFamily="34" charset="0"/>
                <a:cs typeface="Times New Roman" panose="02020603050405020304" pitchFamily="18" charset="0"/>
              </a:rPr>
              <a:t>Hidrofor ve Su Tesisatı</a:t>
            </a:r>
            <a:endParaRPr lang="tr-TR"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Metin kutusu 15">
            <a:extLst>
              <a:ext uri="{FF2B5EF4-FFF2-40B4-BE49-F238E27FC236}">
                <a16:creationId xmlns:a16="http://schemas.microsoft.com/office/drawing/2014/main" id="{C3B662AE-555F-4018-9051-F53A9A2FC7E0}"/>
              </a:ext>
            </a:extLst>
          </p:cNvPr>
          <p:cNvSpPr txBox="1"/>
          <p:nvPr/>
        </p:nvSpPr>
        <p:spPr>
          <a:xfrm>
            <a:off x="6443002" y="1385668"/>
            <a:ext cx="5596596" cy="3477875"/>
          </a:xfrm>
          <a:prstGeom prst="rect">
            <a:avLst/>
          </a:prstGeom>
          <a:noFill/>
        </p:spPr>
        <p:txBody>
          <a:bodyPr wrap="square">
            <a:spAutoFit/>
          </a:bodyPr>
          <a:lstStyle/>
          <a:p>
            <a:pPr algn="just"/>
            <a:r>
              <a:rPr lang="tr-TR" sz="2000" dirty="0">
                <a:effectLst/>
                <a:ea typeface="Calibri" panose="020F0502020204030204" pitchFamily="34" charset="0"/>
                <a:cs typeface="Times New Roman" panose="02020603050405020304" pitchFamily="18" charset="0"/>
              </a:rPr>
              <a:t>Depo şamandırasının arızalı olup suyu görmemesi de </a:t>
            </a:r>
            <a:r>
              <a:rPr lang="tr-TR" sz="2000" dirty="0" err="1">
                <a:effectLst/>
                <a:ea typeface="Calibri" panose="020F0502020204030204" pitchFamily="34" charset="0"/>
                <a:cs typeface="Times New Roman" panose="02020603050405020304" pitchFamily="18" charset="0"/>
              </a:rPr>
              <a:t>hidraforun</a:t>
            </a:r>
            <a:r>
              <a:rPr lang="tr-TR" sz="2000" dirty="0">
                <a:effectLst/>
                <a:ea typeface="Calibri" panose="020F0502020204030204" pitchFamily="34" charset="0"/>
                <a:cs typeface="Times New Roman" panose="02020603050405020304" pitchFamily="18" charset="0"/>
              </a:rPr>
              <a:t> su olmadığı için çalışmamasına neden olabilir. Hidrofor beslemesini </a:t>
            </a:r>
            <a:r>
              <a:rPr lang="tr-TR" sz="2000" dirty="0" err="1">
                <a:effectLst/>
                <a:ea typeface="Calibri" panose="020F0502020204030204" pitchFamily="34" charset="0"/>
                <a:cs typeface="Times New Roman" panose="02020603050405020304" pitchFamily="18" charset="0"/>
              </a:rPr>
              <a:t>konvertör</a:t>
            </a:r>
            <a:r>
              <a:rPr lang="tr-TR" sz="2000" dirty="0">
                <a:effectLst/>
                <a:ea typeface="Calibri" panose="020F0502020204030204" pitchFamily="34" charset="0"/>
                <a:cs typeface="Times New Roman" panose="02020603050405020304" pitchFamily="18" charset="0"/>
              </a:rPr>
              <a:t> üzerinden gelerek elektrik dolabında bulunan F14 termik manyetik şalterinden almaktadır. Bu manyetik şalter ve yanında bulunan </a:t>
            </a:r>
            <a:r>
              <a:rPr lang="tr-TR" sz="2000" dirty="0" err="1">
                <a:effectLst/>
                <a:ea typeface="Calibri" panose="020F0502020204030204" pitchFamily="34" charset="0"/>
                <a:cs typeface="Times New Roman" panose="02020603050405020304" pitchFamily="18" charset="0"/>
              </a:rPr>
              <a:t>kontaktörü</a:t>
            </a:r>
            <a:r>
              <a:rPr lang="tr-TR" sz="2000" dirty="0">
                <a:effectLst/>
                <a:ea typeface="Calibri" panose="020F0502020204030204" pitchFamily="34" charset="0"/>
                <a:cs typeface="Times New Roman" panose="02020603050405020304" pitchFamily="18" charset="0"/>
              </a:rPr>
              <a:t> arızalı </a:t>
            </a:r>
            <a:r>
              <a:rPr lang="tr-TR" sz="2000" dirty="0" err="1">
                <a:effectLst/>
                <a:ea typeface="Calibri" panose="020F0502020204030204" pitchFamily="34" charset="0"/>
                <a:cs typeface="Times New Roman" panose="02020603050405020304" pitchFamily="18" charset="0"/>
              </a:rPr>
              <a:t>olabilir.Termosifon</a:t>
            </a:r>
            <a:r>
              <a:rPr lang="tr-TR" sz="2000" dirty="0">
                <a:effectLst/>
                <a:ea typeface="Calibri" panose="020F0502020204030204" pitchFamily="34" charset="0"/>
                <a:cs typeface="Times New Roman" panose="02020603050405020304" pitchFamily="18" charset="0"/>
              </a:rPr>
              <a:t> beslemesi vagon şase altında Yüksek Gerilim Sandığı yanından 1000 / 220 trafodan gelmektedir. Bazı yataklı vagonlarda ise doğrudan </a:t>
            </a:r>
            <a:r>
              <a:rPr lang="tr-TR" sz="2000" dirty="0" err="1">
                <a:effectLst/>
                <a:ea typeface="Calibri" panose="020F0502020204030204" pitchFamily="34" charset="0"/>
                <a:cs typeface="Times New Roman" panose="02020603050405020304" pitchFamily="18" charset="0"/>
              </a:rPr>
              <a:t>konvertörden</a:t>
            </a:r>
            <a:r>
              <a:rPr lang="tr-TR" sz="2000" dirty="0">
                <a:effectLst/>
                <a:ea typeface="Calibri" panose="020F0502020204030204" pitchFamily="34" charset="0"/>
                <a:cs typeface="Times New Roman" panose="02020603050405020304" pitchFamily="18" charset="0"/>
              </a:rPr>
              <a:t> almaktadır. Vagonlarımızda 80L 220 volt </a:t>
            </a:r>
            <a:r>
              <a:rPr lang="tr-TR" sz="2000" dirty="0" err="1">
                <a:effectLst/>
                <a:ea typeface="Calibri" panose="020F0502020204030204" pitchFamily="34" charset="0"/>
                <a:cs typeface="Times New Roman" panose="02020603050405020304" pitchFamily="18" charset="0"/>
              </a:rPr>
              <a:t>tij</a:t>
            </a:r>
            <a:r>
              <a:rPr lang="tr-TR" sz="2000" dirty="0">
                <a:effectLst/>
                <a:ea typeface="Calibri" panose="020F0502020204030204" pitchFamily="34" charset="0"/>
                <a:cs typeface="Times New Roman" panose="02020603050405020304" pitchFamily="18" charset="0"/>
              </a:rPr>
              <a:t> ısıtmalı termosifon kullanılmaktadır.</a:t>
            </a:r>
          </a:p>
        </p:txBody>
      </p:sp>
    </p:spTree>
    <p:extLst>
      <p:ext uri="{BB962C8B-B14F-4D97-AF65-F5344CB8AC3E}">
        <p14:creationId xmlns:p14="http://schemas.microsoft.com/office/powerpoint/2010/main" val="186051281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5" name="Başlık 1">
            <a:extLst>
              <a:ext uri="{FF2B5EF4-FFF2-40B4-BE49-F238E27FC236}">
                <a16:creationId xmlns:a16="http://schemas.microsoft.com/office/drawing/2014/main" id="{0E1F1BA3-030A-41B9-B2EF-E80ECFECB648}"/>
              </a:ext>
            </a:extLst>
          </p:cNvPr>
          <p:cNvSpPr txBox="1">
            <a:spLocks/>
          </p:cNvSpPr>
          <p:nvPr/>
        </p:nvSpPr>
        <p:spPr>
          <a:xfrm>
            <a:off x="1828800" y="293077"/>
            <a:ext cx="10515600" cy="8018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400" b="1" dirty="0">
                <a:latin typeface="Times New Roman" panose="02020603050405020304" pitchFamily="18" charset="0"/>
                <a:ea typeface="Calibri" panose="020F0502020204030204" pitchFamily="34" charset="0"/>
                <a:cs typeface="Times New Roman" panose="02020603050405020304" pitchFamily="18" charset="0"/>
              </a:rPr>
              <a:t>Hidrofor ve Su Tesisatı</a:t>
            </a:r>
            <a:endParaRPr lang="tr-TR"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Resim 7">
            <a:extLst>
              <a:ext uri="{FF2B5EF4-FFF2-40B4-BE49-F238E27FC236}">
                <a16:creationId xmlns:a16="http://schemas.microsoft.com/office/drawing/2014/main" id="{319C9798-7D65-4570-9EEB-2D194040BFA5}"/>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3730334" y="-1313672"/>
            <a:ext cx="4998037" cy="9544642"/>
          </a:xfrm>
          <a:prstGeom prst="rect">
            <a:avLst/>
          </a:prstGeom>
          <a:noFill/>
        </p:spPr>
      </p:pic>
    </p:spTree>
    <p:extLst>
      <p:ext uri="{BB962C8B-B14F-4D97-AF65-F5344CB8AC3E}">
        <p14:creationId xmlns:p14="http://schemas.microsoft.com/office/powerpoint/2010/main" val="9301470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676400" y="415381"/>
            <a:ext cx="10515600" cy="373922"/>
          </a:xfrm>
        </p:spPr>
        <p:txBody>
          <a:bodyPr>
            <a:noAutofit/>
          </a:bodyPr>
          <a:lstStyle/>
          <a:p>
            <a:pPr algn="just"/>
            <a:r>
              <a:rPr lang="tr-TR" sz="2400" b="1" dirty="0">
                <a:effectLst/>
                <a:latin typeface="Times New Roman" panose="02020603050405020304" pitchFamily="18" charset="0"/>
                <a:ea typeface="Calibri" panose="020F0502020204030204" pitchFamily="34" charset="0"/>
              </a:rPr>
              <a:t>Yüksek Gerilim Trafoları</a:t>
            </a:r>
            <a:endParaRPr lang="tr-TR"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8" name="Resim 7" descr="metin, Elektrik kabloları, gaz, makine içeren bir resim&#10;&#10;Açıklama otomatik olarak oluşturuldu">
            <a:extLst>
              <a:ext uri="{FF2B5EF4-FFF2-40B4-BE49-F238E27FC236}">
                <a16:creationId xmlns:a16="http://schemas.microsoft.com/office/drawing/2014/main" id="{C736861E-980C-4EAB-80EA-81549EF2DBD5}"/>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54870" y="983344"/>
            <a:ext cx="9079723" cy="4558941"/>
          </a:xfrm>
          <a:prstGeom prst="rect">
            <a:avLst/>
          </a:prstGeom>
          <a:noFill/>
          <a:ln>
            <a:noFill/>
          </a:ln>
        </p:spPr>
      </p:pic>
    </p:spTree>
    <p:extLst>
      <p:ext uri="{BB962C8B-B14F-4D97-AF65-F5344CB8AC3E}">
        <p14:creationId xmlns:p14="http://schemas.microsoft.com/office/powerpoint/2010/main" val="400983085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9" name="Metin kutusu 8">
            <a:extLst>
              <a:ext uri="{FF2B5EF4-FFF2-40B4-BE49-F238E27FC236}">
                <a16:creationId xmlns:a16="http://schemas.microsoft.com/office/drawing/2014/main" id="{E1E91913-1628-4BD6-AD34-F4B1867E9DAC}"/>
              </a:ext>
            </a:extLst>
          </p:cNvPr>
          <p:cNvSpPr txBox="1"/>
          <p:nvPr/>
        </p:nvSpPr>
        <p:spPr>
          <a:xfrm>
            <a:off x="1923757" y="417676"/>
            <a:ext cx="6098344" cy="830997"/>
          </a:xfrm>
          <a:prstGeom prst="rect">
            <a:avLst/>
          </a:prstGeom>
          <a:noFill/>
        </p:spPr>
        <p:txBody>
          <a:bodyPr wrap="square">
            <a:spAutoFit/>
          </a:bodyPr>
          <a:lstStyle/>
          <a:p>
            <a:r>
              <a:rPr lang="tr-TR" sz="2400" b="1" dirty="0">
                <a:effectLst/>
                <a:latin typeface="Times New Roman" panose="02020603050405020304" pitchFamily="18" charset="0"/>
                <a:ea typeface="Calibri" panose="020F0502020204030204" pitchFamily="34" charset="0"/>
                <a:cs typeface="Times New Roman" panose="02020603050405020304" pitchFamily="18" charset="0"/>
              </a:rPr>
              <a:t>Yolcu Vagon Kapı ve </a:t>
            </a:r>
            <a:r>
              <a:rPr lang="tr-TR" sz="2400" b="1" dirty="0" err="1">
                <a:effectLst/>
                <a:latin typeface="Times New Roman" panose="02020603050405020304" pitchFamily="18" charset="0"/>
                <a:ea typeface="Calibri" panose="020F0502020204030204" pitchFamily="34" charset="0"/>
                <a:cs typeface="Times New Roman" panose="02020603050405020304" pitchFamily="18" charset="0"/>
              </a:rPr>
              <a:t>Apleti</a:t>
            </a:r>
            <a:r>
              <a:rPr lang="tr-TR" sz="2400" b="1" dirty="0">
                <a:effectLst/>
                <a:latin typeface="Times New Roman" panose="02020603050405020304" pitchFamily="18" charset="0"/>
                <a:ea typeface="Calibri" panose="020F0502020204030204" pitchFamily="34" charset="0"/>
                <a:cs typeface="Times New Roman" panose="02020603050405020304" pitchFamily="18" charset="0"/>
              </a:rPr>
              <a:t> Önleme Sistemleri</a:t>
            </a: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Metin kutusu 9">
            <a:extLst>
              <a:ext uri="{FF2B5EF4-FFF2-40B4-BE49-F238E27FC236}">
                <a16:creationId xmlns:a16="http://schemas.microsoft.com/office/drawing/2014/main" id="{924932B1-8EFD-4F37-A2BF-7758313C2FE7}"/>
              </a:ext>
            </a:extLst>
          </p:cNvPr>
          <p:cNvSpPr txBox="1"/>
          <p:nvPr/>
        </p:nvSpPr>
        <p:spPr>
          <a:xfrm>
            <a:off x="812410" y="1664185"/>
            <a:ext cx="4083148" cy="2862322"/>
          </a:xfrm>
          <a:prstGeom prst="rect">
            <a:avLst/>
          </a:prstGeom>
          <a:noFill/>
        </p:spPr>
        <p:txBody>
          <a:bodyPr wrap="square">
            <a:spAutoFit/>
          </a:bodyPr>
          <a:lstStyle/>
          <a:p>
            <a:r>
              <a:rPr lang="tr-TR" sz="2000" b="1" i="1" dirty="0">
                <a:effectLst/>
                <a:ea typeface="Calibri" panose="020F0502020204030204" pitchFamily="34" charset="0"/>
                <a:cs typeface="Times New Roman" panose="02020603050405020304" pitchFamily="18" charset="0"/>
              </a:rPr>
              <a:t>Yolcu Vagonu Dış Kapı Elektro </a:t>
            </a:r>
            <a:r>
              <a:rPr lang="tr-TR" sz="2000" b="1" i="1" dirty="0" err="1">
                <a:effectLst/>
                <a:ea typeface="Calibri" panose="020F0502020204030204" pitchFamily="34" charset="0"/>
                <a:cs typeface="Times New Roman" panose="02020603050405020304" pitchFamily="18" charset="0"/>
              </a:rPr>
              <a:t>Pnömatik</a:t>
            </a:r>
            <a:r>
              <a:rPr lang="tr-TR" sz="2000" b="1" i="1" dirty="0">
                <a:effectLst/>
                <a:ea typeface="Calibri" panose="020F0502020204030204" pitchFamily="34" charset="0"/>
                <a:cs typeface="Times New Roman" panose="02020603050405020304" pitchFamily="18" charset="0"/>
              </a:rPr>
              <a:t> Bağlantısı</a:t>
            </a:r>
            <a:endParaRPr lang="tr-TR" sz="2000" dirty="0">
              <a:effectLst/>
              <a:ea typeface="Calibri" panose="020F0502020204030204" pitchFamily="34" charset="0"/>
              <a:cs typeface="Times New Roman" panose="02020603050405020304" pitchFamily="18" charset="0"/>
            </a:endParaRPr>
          </a:p>
          <a:p>
            <a:r>
              <a:rPr lang="tr-TR" sz="2000" b="1" i="1" dirty="0">
                <a:effectLst/>
                <a:ea typeface="Calibri" panose="020F0502020204030204" pitchFamily="34" charset="0"/>
                <a:cs typeface="Times New Roman" panose="02020603050405020304" pitchFamily="18" charset="0"/>
              </a:rPr>
              <a:t> </a:t>
            </a:r>
            <a:endParaRPr lang="tr-TR" sz="2000" dirty="0">
              <a:effectLst/>
              <a:ea typeface="Calibri" panose="020F0502020204030204" pitchFamily="34" charset="0"/>
              <a:cs typeface="Times New Roman" panose="02020603050405020304" pitchFamily="18" charset="0"/>
            </a:endParaRPr>
          </a:p>
          <a:p>
            <a:r>
              <a:rPr lang="tr-TR" sz="2000" dirty="0">
                <a:effectLst/>
                <a:ea typeface="Calibri" panose="020F0502020204030204" pitchFamily="34" charset="0"/>
                <a:cs typeface="Times New Roman" panose="02020603050405020304" pitchFamily="18" charset="0"/>
              </a:rPr>
              <a:t>Yolcu vagonlarında; </a:t>
            </a:r>
          </a:p>
          <a:p>
            <a:r>
              <a:rPr lang="tr-TR" sz="2000" dirty="0">
                <a:effectLst/>
                <a:ea typeface="Calibri" panose="020F0502020204030204" pitchFamily="34" charset="0"/>
                <a:cs typeface="Times New Roman" panose="02020603050405020304" pitchFamily="18" charset="0"/>
              </a:rPr>
              <a:t>4 adet dış kapı ( bazı yemekli vagonlarda 2 dış kapı mevcuttur)</a:t>
            </a:r>
          </a:p>
          <a:p>
            <a:r>
              <a:rPr lang="tr-TR" sz="2000" dirty="0">
                <a:effectLst/>
                <a:ea typeface="Calibri" panose="020F0502020204030204" pitchFamily="34" charset="0"/>
                <a:cs typeface="Times New Roman" panose="02020603050405020304" pitchFamily="18" charset="0"/>
              </a:rPr>
              <a:t>2 adet tampon üstü kapı</a:t>
            </a:r>
          </a:p>
          <a:p>
            <a:r>
              <a:rPr lang="tr-TR" sz="2000" dirty="0">
                <a:effectLst/>
                <a:ea typeface="Calibri" panose="020F0502020204030204" pitchFamily="34" charset="0"/>
                <a:cs typeface="Times New Roman" panose="02020603050405020304" pitchFamily="18" charset="0"/>
              </a:rPr>
              <a:t>2 adet salon kapısı ( pulman vagonlar için geçerli) bulunmaktadır.</a:t>
            </a:r>
          </a:p>
        </p:txBody>
      </p:sp>
      <p:sp>
        <p:nvSpPr>
          <p:cNvPr id="13" name="Metin kutusu 12">
            <a:extLst>
              <a:ext uri="{FF2B5EF4-FFF2-40B4-BE49-F238E27FC236}">
                <a16:creationId xmlns:a16="http://schemas.microsoft.com/office/drawing/2014/main" id="{041D1F4C-390C-48AA-9018-D3065EDA0B87}"/>
              </a:ext>
            </a:extLst>
          </p:cNvPr>
          <p:cNvSpPr txBox="1"/>
          <p:nvPr/>
        </p:nvSpPr>
        <p:spPr>
          <a:xfrm>
            <a:off x="6479930" y="1664185"/>
            <a:ext cx="3084342" cy="2862322"/>
          </a:xfrm>
          <a:prstGeom prst="rect">
            <a:avLst/>
          </a:prstGeom>
          <a:noFill/>
        </p:spPr>
        <p:txBody>
          <a:bodyPr wrap="square">
            <a:spAutoFit/>
          </a:bodyPr>
          <a:lstStyle/>
          <a:p>
            <a:r>
              <a:rPr lang="tr-TR" sz="2000" b="1" i="1" dirty="0">
                <a:effectLst/>
                <a:ea typeface="Calibri" panose="020F0502020204030204" pitchFamily="34" charset="0"/>
                <a:cs typeface="Times New Roman" panose="02020603050405020304" pitchFamily="18" charset="0"/>
              </a:rPr>
              <a:t>                     Kapı elemanları</a:t>
            </a:r>
            <a:endParaRPr lang="tr-TR" sz="2000" dirty="0">
              <a:effectLst/>
              <a:ea typeface="Calibri" panose="020F0502020204030204" pitchFamily="34" charset="0"/>
              <a:cs typeface="Times New Roman" panose="02020603050405020304" pitchFamily="18" charset="0"/>
            </a:endParaRPr>
          </a:p>
          <a:p>
            <a:r>
              <a:rPr lang="tr-TR" sz="2000" dirty="0">
                <a:effectLst/>
                <a:ea typeface="Calibri" panose="020F0502020204030204" pitchFamily="34" charset="0"/>
                <a:cs typeface="Times New Roman" panose="02020603050405020304" pitchFamily="18" charset="0"/>
              </a:rPr>
              <a:t> </a:t>
            </a:r>
          </a:p>
          <a:p>
            <a:r>
              <a:rPr lang="tr-TR" sz="2000" dirty="0">
                <a:effectLst/>
                <a:ea typeface="Calibri" panose="020F0502020204030204" pitchFamily="34" charset="0"/>
                <a:cs typeface="Times New Roman" panose="02020603050405020304" pitchFamily="18" charset="0"/>
              </a:rPr>
              <a:t>Mikro İşlemci</a:t>
            </a:r>
          </a:p>
          <a:p>
            <a:r>
              <a:rPr lang="tr-TR" sz="2000" dirty="0">
                <a:effectLst/>
                <a:ea typeface="Calibri" panose="020F0502020204030204" pitchFamily="34" charset="0"/>
                <a:cs typeface="Times New Roman" panose="02020603050405020304" pitchFamily="18" charset="0"/>
              </a:rPr>
              <a:t>Kapı açma kolu</a:t>
            </a:r>
          </a:p>
          <a:p>
            <a:r>
              <a:rPr lang="tr-TR" sz="2000" dirty="0">
                <a:effectLst/>
                <a:ea typeface="Calibri" panose="020F0502020204030204" pitchFamily="34" charset="0"/>
                <a:cs typeface="Times New Roman" panose="02020603050405020304" pitchFamily="18" charset="0"/>
              </a:rPr>
              <a:t>Kapı kapama butonu</a:t>
            </a:r>
          </a:p>
          <a:p>
            <a:r>
              <a:rPr lang="tr-TR" sz="2000" dirty="0">
                <a:effectLst/>
                <a:ea typeface="Calibri" panose="020F0502020204030204" pitchFamily="34" charset="0"/>
                <a:cs typeface="Times New Roman" panose="02020603050405020304" pitchFamily="18" charset="0"/>
              </a:rPr>
              <a:t>Hava yastığı </a:t>
            </a:r>
            <a:r>
              <a:rPr lang="tr-TR" sz="2000" dirty="0" err="1">
                <a:effectLst/>
                <a:ea typeface="Calibri" panose="020F0502020204030204" pitchFamily="34" charset="0"/>
                <a:cs typeface="Times New Roman" panose="02020603050405020304" pitchFamily="18" charset="0"/>
              </a:rPr>
              <a:t>swichi</a:t>
            </a:r>
            <a:endParaRPr lang="tr-TR" sz="2000" dirty="0">
              <a:effectLst/>
              <a:ea typeface="Calibri" panose="020F0502020204030204" pitchFamily="34" charset="0"/>
              <a:cs typeface="Times New Roman" panose="02020603050405020304" pitchFamily="18" charset="0"/>
            </a:endParaRPr>
          </a:p>
          <a:p>
            <a:r>
              <a:rPr lang="tr-TR" sz="2000" dirty="0">
                <a:effectLst/>
                <a:ea typeface="Calibri" panose="020F0502020204030204" pitchFamily="34" charset="0"/>
                <a:cs typeface="Times New Roman" panose="02020603050405020304" pitchFamily="18" charset="0"/>
              </a:rPr>
              <a:t>%98 </a:t>
            </a:r>
            <a:r>
              <a:rPr lang="tr-TR" sz="2000" dirty="0" err="1">
                <a:effectLst/>
                <a:ea typeface="Calibri" panose="020F0502020204030204" pitchFamily="34" charset="0"/>
                <a:cs typeface="Times New Roman" panose="02020603050405020304" pitchFamily="18" charset="0"/>
              </a:rPr>
              <a:t>swichi</a:t>
            </a:r>
            <a:endParaRPr lang="tr-TR" sz="2000" dirty="0">
              <a:effectLst/>
              <a:ea typeface="Calibri" panose="020F0502020204030204" pitchFamily="34" charset="0"/>
              <a:cs typeface="Times New Roman" panose="02020603050405020304" pitchFamily="18" charset="0"/>
            </a:endParaRPr>
          </a:p>
          <a:p>
            <a:r>
              <a:rPr lang="tr-TR" sz="2000" dirty="0">
                <a:effectLst/>
                <a:ea typeface="Calibri" panose="020F0502020204030204" pitchFamily="34" charset="0"/>
                <a:cs typeface="Times New Roman" panose="02020603050405020304" pitchFamily="18" charset="0"/>
              </a:rPr>
              <a:t>%100 </a:t>
            </a:r>
            <a:r>
              <a:rPr lang="tr-TR" sz="2000" dirty="0" err="1">
                <a:effectLst/>
                <a:ea typeface="Calibri" panose="020F0502020204030204" pitchFamily="34" charset="0"/>
                <a:cs typeface="Times New Roman" panose="02020603050405020304" pitchFamily="18" charset="0"/>
              </a:rPr>
              <a:t>swichi</a:t>
            </a:r>
            <a:endParaRPr lang="tr-TR" sz="2000" dirty="0">
              <a:effectLst/>
              <a:ea typeface="Calibri" panose="020F0502020204030204" pitchFamily="34" charset="0"/>
              <a:cs typeface="Times New Roman" panose="02020603050405020304" pitchFamily="18" charset="0"/>
            </a:endParaRPr>
          </a:p>
          <a:p>
            <a:r>
              <a:rPr lang="tr-TR" sz="2000" dirty="0">
                <a:effectLst/>
                <a:ea typeface="Calibri" panose="020F0502020204030204" pitchFamily="34" charset="0"/>
                <a:cs typeface="Times New Roman" panose="02020603050405020304" pitchFamily="18" charset="0"/>
              </a:rPr>
              <a:t>Piston</a:t>
            </a:r>
          </a:p>
        </p:txBody>
      </p:sp>
      <p:sp>
        <p:nvSpPr>
          <p:cNvPr id="14" name="Metin kutusu 13">
            <a:extLst>
              <a:ext uri="{FF2B5EF4-FFF2-40B4-BE49-F238E27FC236}">
                <a16:creationId xmlns:a16="http://schemas.microsoft.com/office/drawing/2014/main" id="{4AFC4D91-B3BA-4127-86DC-BD42783036E9}"/>
              </a:ext>
            </a:extLst>
          </p:cNvPr>
          <p:cNvSpPr txBox="1"/>
          <p:nvPr/>
        </p:nvSpPr>
        <p:spPr>
          <a:xfrm>
            <a:off x="9166497" y="2172010"/>
            <a:ext cx="2423160" cy="2862322"/>
          </a:xfrm>
          <a:prstGeom prst="rect">
            <a:avLst/>
          </a:prstGeom>
          <a:noFill/>
        </p:spPr>
        <p:txBody>
          <a:bodyPr wrap="square">
            <a:spAutoFit/>
          </a:bodyPr>
          <a:lstStyle/>
          <a:p>
            <a:r>
              <a:rPr lang="tr-TR" sz="2000" dirty="0">
                <a:effectLst/>
                <a:ea typeface="Calibri" panose="020F0502020204030204" pitchFamily="34" charset="0"/>
                <a:cs typeface="Times New Roman" panose="02020603050405020304" pitchFamily="18" charset="0"/>
              </a:rPr>
              <a:t>Hava körüğü</a:t>
            </a:r>
          </a:p>
          <a:p>
            <a:r>
              <a:rPr lang="tr-TR" sz="2000" dirty="0">
                <a:effectLst/>
                <a:ea typeface="Calibri" panose="020F0502020204030204" pitchFamily="34" charset="0"/>
                <a:cs typeface="Times New Roman" panose="02020603050405020304" pitchFamily="18" charset="0"/>
              </a:rPr>
              <a:t>Kapı açma valfi</a:t>
            </a:r>
          </a:p>
          <a:p>
            <a:r>
              <a:rPr lang="tr-TR" sz="2000" dirty="0">
                <a:effectLst/>
                <a:ea typeface="Calibri" panose="020F0502020204030204" pitchFamily="34" charset="0"/>
                <a:cs typeface="Times New Roman" panose="02020603050405020304" pitchFamily="18" charset="0"/>
              </a:rPr>
              <a:t>Kapı kapama valfi</a:t>
            </a:r>
          </a:p>
          <a:p>
            <a:r>
              <a:rPr lang="tr-TR" sz="2000" dirty="0">
                <a:effectLst/>
                <a:ea typeface="Calibri" panose="020F0502020204030204" pitchFamily="34" charset="0"/>
                <a:cs typeface="Times New Roman" panose="02020603050405020304" pitchFamily="18" charset="0"/>
              </a:rPr>
              <a:t>Kapama musluğu</a:t>
            </a:r>
          </a:p>
          <a:p>
            <a:r>
              <a:rPr lang="tr-TR" sz="2000" dirty="0">
                <a:effectLst/>
                <a:ea typeface="Calibri" panose="020F0502020204030204" pitchFamily="34" charset="0"/>
                <a:cs typeface="Times New Roman" panose="02020603050405020304" pitchFamily="18" charset="0"/>
              </a:rPr>
              <a:t>5 km </a:t>
            </a:r>
            <a:r>
              <a:rPr lang="tr-TR" sz="2000" dirty="0" err="1">
                <a:effectLst/>
                <a:ea typeface="Calibri" panose="020F0502020204030204" pitchFamily="34" charset="0"/>
                <a:cs typeface="Times New Roman" panose="02020603050405020304" pitchFamily="18" charset="0"/>
              </a:rPr>
              <a:t>Sensörü</a:t>
            </a:r>
            <a:endParaRPr lang="tr-TR" sz="2000" dirty="0">
              <a:effectLst/>
              <a:ea typeface="Calibri" panose="020F0502020204030204" pitchFamily="34" charset="0"/>
              <a:cs typeface="Times New Roman" panose="02020603050405020304" pitchFamily="18" charset="0"/>
            </a:endParaRPr>
          </a:p>
          <a:p>
            <a:r>
              <a:rPr lang="tr-TR" sz="2000" dirty="0">
                <a:effectLst/>
                <a:ea typeface="Calibri" panose="020F0502020204030204" pitchFamily="34" charset="0"/>
                <a:cs typeface="Times New Roman" panose="02020603050405020304" pitchFamily="18" charset="0"/>
              </a:rPr>
              <a:t>Kapı kilitleme bobini</a:t>
            </a:r>
          </a:p>
          <a:p>
            <a:r>
              <a:rPr lang="tr-TR" sz="2000" dirty="0">
                <a:effectLst/>
                <a:ea typeface="Calibri" panose="020F0502020204030204" pitchFamily="34" charset="0"/>
                <a:cs typeface="Times New Roman" panose="02020603050405020304" pitchFamily="18" charset="0"/>
              </a:rPr>
              <a:t>Anahtar ve kare kilit </a:t>
            </a:r>
            <a:r>
              <a:rPr lang="tr-TR" sz="2000" dirty="0" err="1">
                <a:effectLst/>
                <a:ea typeface="Calibri" panose="020F0502020204030204" pitchFamily="34" charset="0"/>
                <a:cs typeface="Times New Roman" panose="02020603050405020304" pitchFamily="18" charset="0"/>
              </a:rPr>
              <a:t>swiçleri</a:t>
            </a:r>
            <a:endParaRPr lang="tr-TR" sz="2000" dirty="0">
              <a:effectLst/>
              <a:ea typeface="Calibri" panose="020F0502020204030204" pitchFamily="34" charset="0"/>
              <a:cs typeface="Times New Roman" panose="02020603050405020304" pitchFamily="18" charset="0"/>
            </a:endParaRPr>
          </a:p>
          <a:p>
            <a:r>
              <a:rPr lang="tr-TR" sz="2000" dirty="0">
                <a:effectLst/>
                <a:ea typeface="Calibri" panose="020F0502020204030204" pitchFamily="34" charset="0"/>
                <a:cs typeface="Times New Roman" panose="02020603050405020304" pitchFamily="18" charset="0"/>
              </a:rPr>
              <a:t>Kondüktör şalteri</a:t>
            </a:r>
          </a:p>
        </p:txBody>
      </p:sp>
    </p:spTree>
    <p:extLst>
      <p:ext uri="{BB962C8B-B14F-4D97-AF65-F5344CB8AC3E}">
        <p14:creationId xmlns:p14="http://schemas.microsoft.com/office/powerpoint/2010/main" val="422531585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9" name="Metin kutusu 8">
            <a:extLst>
              <a:ext uri="{FF2B5EF4-FFF2-40B4-BE49-F238E27FC236}">
                <a16:creationId xmlns:a16="http://schemas.microsoft.com/office/drawing/2014/main" id="{E1E91913-1628-4BD6-AD34-F4B1867E9DAC}"/>
              </a:ext>
            </a:extLst>
          </p:cNvPr>
          <p:cNvSpPr txBox="1"/>
          <p:nvPr/>
        </p:nvSpPr>
        <p:spPr>
          <a:xfrm>
            <a:off x="1923757" y="417676"/>
            <a:ext cx="6098344" cy="830997"/>
          </a:xfrm>
          <a:prstGeom prst="rect">
            <a:avLst/>
          </a:prstGeom>
          <a:noFill/>
        </p:spPr>
        <p:txBody>
          <a:bodyPr wrap="square">
            <a:spAutoFit/>
          </a:bodyPr>
          <a:lstStyle/>
          <a:p>
            <a:r>
              <a:rPr lang="tr-TR" sz="2400" b="1" dirty="0">
                <a:effectLst/>
                <a:latin typeface="Times New Roman" panose="02020603050405020304" pitchFamily="18" charset="0"/>
                <a:ea typeface="Calibri" panose="020F0502020204030204" pitchFamily="34" charset="0"/>
                <a:cs typeface="Times New Roman" panose="02020603050405020304" pitchFamily="18" charset="0"/>
              </a:rPr>
              <a:t>Yolcu Vagon Kapı ve </a:t>
            </a:r>
            <a:r>
              <a:rPr lang="tr-TR" sz="2400" b="1" dirty="0" err="1">
                <a:effectLst/>
                <a:latin typeface="Times New Roman" panose="02020603050405020304" pitchFamily="18" charset="0"/>
                <a:ea typeface="Calibri" panose="020F0502020204030204" pitchFamily="34" charset="0"/>
                <a:cs typeface="Times New Roman" panose="02020603050405020304" pitchFamily="18" charset="0"/>
              </a:rPr>
              <a:t>Apleti</a:t>
            </a:r>
            <a:r>
              <a:rPr lang="tr-TR" sz="2400" b="1" dirty="0">
                <a:effectLst/>
                <a:latin typeface="Times New Roman" panose="02020603050405020304" pitchFamily="18" charset="0"/>
                <a:ea typeface="Calibri" panose="020F0502020204030204" pitchFamily="34" charset="0"/>
                <a:cs typeface="Times New Roman" panose="02020603050405020304" pitchFamily="18" charset="0"/>
              </a:rPr>
              <a:t> Önleme Sistemleri</a:t>
            </a: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5" name="Resim 14" descr="makine, boru, pipo, takım tezgahı, Elektrik kabloları içeren bir resim&#10;&#10;Açıklama otomatik olarak oluşturuldu">
            <a:extLst>
              <a:ext uri="{FF2B5EF4-FFF2-40B4-BE49-F238E27FC236}">
                <a16:creationId xmlns:a16="http://schemas.microsoft.com/office/drawing/2014/main" id="{848BA43B-5091-4837-95C4-82603026E6E1}"/>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976336" y="1353307"/>
            <a:ext cx="3595663" cy="4090890"/>
          </a:xfrm>
          <a:prstGeom prst="rect">
            <a:avLst/>
          </a:prstGeom>
          <a:noFill/>
          <a:ln>
            <a:noFill/>
          </a:ln>
        </p:spPr>
      </p:pic>
      <p:pic>
        <p:nvPicPr>
          <p:cNvPr id="16" name="Resim 15">
            <a:extLst>
              <a:ext uri="{FF2B5EF4-FFF2-40B4-BE49-F238E27FC236}">
                <a16:creationId xmlns:a16="http://schemas.microsoft.com/office/drawing/2014/main" id="{4FDD0D0F-B6C2-4E45-A066-8D9E3A53BB94}"/>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5983532" y="1353307"/>
            <a:ext cx="3595663" cy="4090890"/>
          </a:xfrm>
          <a:prstGeom prst="rect">
            <a:avLst/>
          </a:prstGeom>
          <a:noFill/>
          <a:ln>
            <a:noFill/>
          </a:ln>
        </p:spPr>
      </p:pic>
      <p:sp>
        <p:nvSpPr>
          <p:cNvPr id="17" name="Metin kutusu 16">
            <a:extLst>
              <a:ext uri="{FF2B5EF4-FFF2-40B4-BE49-F238E27FC236}">
                <a16:creationId xmlns:a16="http://schemas.microsoft.com/office/drawing/2014/main" id="{7B2987CC-85B7-4FAC-86B5-ED289FB6E274}"/>
              </a:ext>
            </a:extLst>
          </p:cNvPr>
          <p:cNvSpPr txBox="1"/>
          <p:nvPr/>
        </p:nvSpPr>
        <p:spPr>
          <a:xfrm>
            <a:off x="-114812" y="5504693"/>
            <a:ext cx="6098344" cy="369332"/>
          </a:xfrm>
          <a:prstGeom prst="rect">
            <a:avLst/>
          </a:prstGeom>
          <a:noFill/>
        </p:spPr>
        <p:txBody>
          <a:bodyPr wrap="square">
            <a:spAutoFit/>
          </a:bodyPr>
          <a:lstStyle/>
          <a:p>
            <a:pPr algn="ct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Kapı açma ve kapama valfleri</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Metin kutusu 17">
            <a:extLst>
              <a:ext uri="{FF2B5EF4-FFF2-40B4-BE49-F238E27FC236}">
                <a16:creationId xmlns:a16="http://schemas.microsoft.com/office/drawing/2014/main" id="{70BC6D77-8A2D-4A77-BC8A-A3B0A672C655}"/>
              </a:ext>
            </a:extLst>
          </p:cNvPr>
          <p:cNvSpPr txBox="1"/>
          <p:nvPr/>
        </p:nvSpPr>
        <p:spPr>
          <a:xfrm>
            <a:off x="4944794" y="5504693"/>
            <a:ext cx="6154614" cy="369332"/>
          </a:xfrm>
          <a:prstGeom prst="rect">
            <a:avLst/>
          </a:prstGeom>
          <a:noFill/>
        </p:spPr>
        <p:txBody>
          <a:bodyPr wrap="square">
            <a:spAutoFit/>
          </a:bodyPr>
          <a:lstStyle/>
          <a:p>
            <a:pPr algn="ct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Hava manometresi</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3753434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9" name="Metin kutusu 8">
            <a:extLst>
              <a:ext uri="{FF2B5EF4-FFF2-40B4-BE49-F238E27FC236}">
                <a16:creationId xmlns:a16="http://schemas.microsoft.com/office/drawing/2014/main" id="{E1E91913-1628-4BD6-AD34-F4B1867E9DAC}"/>
              </a:ext>
            </a:extLst>
          </p:cNvPr>
          <p:cNvSpPr txBox="1"/>
          <p:nvPr/>
        </p:nvSpPr>
        <p:spPr>
          <a:xfrm>
            <a:off x="1923757" y="417676"/>
            <a:ext cx="6098344" cy="830997"/>
          </a:xfrm>
          <a:prstGeom prst="rect">
            <a:avLst/>
          </a:prstGeom>
          <a:noFill/>
        </p:spPr>
        <p:txBody>
          <a:bodyPr wrap="square">
            <a:spAutoFit/>
          </a:bodyPr>
          <a:lstStyle/>
          <a:p>
            <a:r>
              <a:rPr lang="tr-TR" sz="2400" b="1" dirty="0">
                <a:effectLst/>
                <a:latin typeface="Times New Roman" panose="02020603050405020304" pitchFamily="18" charset="0"/>
                <a:ea typeface="Calibri" panose="020F0502020204030204" pitchFamily="34" charset="0"/>
                <a:cs typeface="Times New Roman" panose="02020603050405020304" pitchFamily="18" charset="0"/>
              </a:rPr>
              <a:t>Yolcu Vagon Kapı ve </a:t>
            </a:r>
            <a:r>
              <a:rPr lang="tr-TR" sz="2400" b="1" dirty="0" err="1">
                <a:effectLst/>
                <a:latin typeface="Times New Roman" panose="02020603050405020304" pitchFamily="18" charset="0"/>
                <a:ea typeface="Calibri" panose="020F0502020204030204" pitchFamily="34" charset="0"/>
                <a:cs typeface="Times New Roman" panose="02020603050405020304" pitchFamily="18" charset="0"/>
              </a:rPr>
              <a:t>Apleti</a:t>
            </a:r>
            <a:r>
              <a:rPr lang="tr-TR" sz="2400" b="1" dirty="0">
                <a:effectLst/>
                <a:latin typeface="Times New Roman" panose="02020603050405020304" pitchFamily="18" charset="0"/>
                <a:ea typeface="Calibri" panose="020F0502020204030204" pitchFamily="34" charset="0"/>
                <a:cs typeface="Times New Roman" panose="02020603050405020304" pitchFamily="18" charset="0"/>
              </a:rPr>
              <a:t> Önleme Sistemleri</a:t>
            </a: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Resim 9">
            <a:extLst>
              <a:ext uri="{FF2B5EF4-FFF2-40B4-BE49-F238E27FC236}">
                <a16:creationId xmlns:a16="http://schemas.microsoft.com/office/drawing/2014/main" id="{7A240CBA-CF2F-488E-9D05-7E48DA739476}"/>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07109" y="1461452"/>
            <a:ext cx="4974713" cy="3828000"/>
          </a:xfrm>
          <a:prstGeom prst="rect">
            <a:avLst/>
          </a:prstGeom>
          <a:noFill/>
          <a:ln>
            <a:noFill/>
          </a:ln>
        </p:spPr>
      </p:pic>
      <p:pic>
        <p:nvPicPr>
          <p:cNvPr id="13" name="Resim 12">
            <a:extLst>
              <a:ext uri="{FF2B5EF4-FFF2-40B4-BE49-F238E27FC236}">
                <a16:creationId xmlns:a16="http://schemas.microsoft.com/office/drawing/2014/main" id="{07673C2B-189D-4BED-83CD-083AA091B9DE}"/>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6812891" y="1461452"/>
            <a:ext cx="2921952" cy="2125810"/>
          </a:xfrm>
          <a:prstGeom prst="rect">
            <a:avLst/>
          </a:prstGeom>
          <a:noFill/>
          <a:ln>
            <a:noFill/>
          </a:ln>
        </p:spPr>
      </p:pic>
      <p:pic>
        <p:nvPicPr>
          <p:cNvPr id="14" name="Resim 13" descr="sarı, iç mekan, altın içeren bir resim&#10;&#10;Açıklama otomatik olarak orta güvenilirlik düzeyiyle oluşturuldu">
            <a:extLst>
              <a:ext uri="{FF2B5EF4-FFF2-40B4-BE49-F238E27FC236}">
                <a16:creationId xmlns:a16="http://schemas.microsoft.com/office/drawing/2014/main" id="{CAAEF01D-BB08-4A16-8389-DEAC84E8A76C}"/>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6812891" y="3724200"/>
            <a:ext cx="3287712" cy="1846606"/>
          </a:xfrm>
          <a:prstGeom prst="rect">
            <a:avLst/>
          </a:prstGeom>
          <a:noFill/>
          <a:ln>
            <a:noFill/>
          </a:ln>
        </p:spPr>
      </p:pic>
    </p:spTree>
    <p:extLst>
      <p:ext uri="{BB962C8B-B14F-4D97-AF65-F5344CB8AC3E}">
        <p14:creationId xmlns:p14="http://schemas.microsoft.com/office/powerpoint/2010/main" val="395539945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9" name="Metin kutusu 8">
            <a:extLst>
              <a:ext uri="{FF2B5EF4-FFF2-40B4-BE49-F238E27FC236}">
                <a16:creationId xmlns:a16="http://schemas.microsoft.com/office/drawing/2014/main" id="{E1E91913-1628-4BD6-AD34-F4B1867E9DAC}"/>
              </a:ext>
            </a:extLst>
          </p:cNvPr>
          <p:cNvSpPr txBox="1"/>
          <p:nvPr/>
        </p:nvSpPr>
        <p:spPr>
          <a:xfrm>
            <a:off x="1923757" y="417676"/>
            <a:ext cx="6098344" cy="830997"/>
          </a:xfrm>
          <a:prstGeom prst="rect">
            <a:avLst/>
          </a:prstGeom>
          <a:noFill/>
        </p:spPr>
        <p:txBody>
          <a:bodyPr wrap="square">
            <a:spAutoFit/>
          </a:bodyPr>
          <a:lstStyle/>
          <a:p>
            <a:r>
              <a:rPr lang="tr-TR" sz="2400" b="1" dirty="0">
                <a:effectLst/>
                <a:latin typeface="Times New Roman" panose="02020603050405020304" pitchFamily="18" charset="0"/>
                <a:ea typeface="Calibri" panose="020F0502020204030204" pitchFamily="34" charset="0"/>
                <a:cs typeface="Times New Roman" panose="02020603050405020304" pitchFamily="18" charset="0"/>
              </a:rPr>
              <a:t>Yolcu Vagon Kapı ve </a:t>
            </a:r>
            <a:r>
              <a:rPr lang="tr-TR" sz="2400" b="1" dirty="0" err="1">
                <a:effectLst/>
                <a:latin typeface="Times New Roman" panose="02020603050405020304" pitchFamily="18" charset="0"/>
                <a:ea typeface="Calibri" panose="020F0502020204030204" pitchFamily="34" charset="0"/>
                <a:cs typeface="Times New Roman" panose="02020603050405020304" pitchFamily="18" charset="0"/>
              </a:rPr>
              <a:t>Apleti</a:t>
            </a:r>
            <a:r>
              <a:rPr lang="tr-TR" sz="2400" b="1" dirty="0">
                <a:effectLst/>
                <a:latin typeface="Times New Roman" panose="02020603050405020304" pitchFamily="18" charset="0"/>
                <a:ea typeface="Calibri" panose="020F0502020204030204" pitchFamily="34" charset="0"/>
                <a:cs typeface="Times New Roman" panose="02020603050405020304" pitchFamily="18" charset="0"/>
              </a:rPr>
              <a:t> Önleme Sistemleri</a:t>
            </a: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 name="Resim 19" descr="diyagram, plan, metin, teknik çizim içeren bir resim&#10;&#10;Açıklama otomatik olarak oluşturuldu">
            <a:extLst>
              <a:ext uri="{FF2B5EF4-FFF2-40B4-BE49-F238E27FC236}">
                <a16:creationId xmlns:a16="http://schemas.microsoft.com/office/drawing/2014/main" id="{A79DB720-2965-49DE-B2F9-8FB32081EE40}"/>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5659556" y="-403377"/>
            <a:ext cx="4752983" cy="7969106"/>
          </a:xfrm>
          <a:prstGeom prst="rect">
            <a:avLst/>
          </a:prstGeom>
          <a:noFill/>
          <a:ln>
            <a:noFill/>
          </a:ln>
        </p:spPr>
      </p:pic>
      <p:sp>
        <p:nvSpPr>
          <p:cNvPr id="21" name="Metin kutusu 20">
            <a:extLst>
              <a:ext uri="{FF2B5EF4-FFF2-40B4-BE49-F238E27FC236}">
                <a16:creationId xmlns:a16="http://schemas.microsoft.com/office/drawing/2014/main" id="{3AC711A1-6CA6-4E86-BFE4-199678DCF3F4}"/>
              </a:ext>
            </a:extLst>
          </p:cNvPr>
          <p:cNvSpPr txBox="1"/>
          <p:nvPr/>
        </p:nvSpPr>
        <p:spPr>
          <a:xfrm>
            <a:off x="7938143" y="5718997"/>
            <a:ext cx="6098344" cy="369332"/>
          </a:xfrm>
          <a:prstGeom prst="rect">
            <a:avLst/>
          </a:prstGeom>
          <a:noFill/>
        </p:spPr>
        <p:txBody>
          <a:bodyPr wrap="square">
            <a:spAutoFit/>
          </a:bodyPr>
          <a:lstStyle/>
          <a:p>
            <a:r>
              <a:rPr lang="tr-TR" sz="1800" dirty="0">
                <a:effectLst/>
                <a:latin typeface="Times New Roman" panose="02020603050405020304" pitchFamily="18" charset="0"/>
                <a:ea typeface="Calibri" panose="020F0502020204030204" pitchFamily="34" charset="0"/>
              </a:rPr>
              <a:t>Kapı çalışma planı</a:t>
            </a:r>
            <a:endParaRPr lang="tr-TR" dirty="0"/>
          </a:p>
        </p:txBody>
      </p:sp>
      <p:pic>
        <p:nvPicPr>
          <p:cNvPr id="22" name="Resim 21" descr="elektronik donanım, metin, kontrol paneli, elektronik mühendisliği içeren bir resim&#10;&#10;Açıklama otomatik olarak oluşturuldu">
            <a:extLst>
              <a:ext uri="{FF2B5EF4-FFF2-40B4-BE49-F238E27FC236}">
                <a16:creationId xmlns:a16="http://schemas.microsoft.com/office/drawing/2014/main" id="{AF0D8785-4265-456A-8E71-E67DBEFB70D8}"/>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253664" y="1379840"/>
            <a:ext cx="3629020" cy="2784198"/>
          </a:xfrm>
          <a:prstGeom prst="rect">
            <a:avLst/>
          </a:prstGeom>
          <a:noFill/>
          <a:ln>
            <a:noFill/>
          </a:ln>
        </p:spPr>
      </p:pic>
      <p:sp>
        <p:nvSpPr>
          <p:cNvPr id="23" name="Metin kutusu 22">
            <a:extLst>
              <a:ext uri="{FF2B5EF4-FFF2-40B4-BE49-F238E27FC236}">
                <a16:creationId xmlns:a16="http://schemas.microsoft.com/office/drawing/2014/main" id="{1D157355-8D6C-4C95-9088-52B617E40466}"/>
              </a:ext>
            </a:extLst>
          </p:cNvPr>
          <p:cNvSpPr txBox="1"/>
          <p:nvPr/>
        </p:nvSpPr>
        <p:spPr>
          <a:xfrm>
            <a:off x="-1683479" y="4295205"/>
            <a:ext cx="6907236" cy="646331"/>
          </a:xfrm>
          <a:prstGeom prst="rect">
            <a:avLst/>
          </a:prstGeom>
          <a:noFill/>
        </p:spPr>
        <p:txBody>
          <a:bodyPr wrap="square">
            <a:spAutoFit/>
          </a:bodyPr>
          <a:lstStyle/>
          <a:p>
            <a:pPr algn="ct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Kapı mikro işlemcisi</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p>
            <a:r>
              <a:rPr lang="tr-TR"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1157576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9" name="Metin kutusu 8">
            <a:extLst>
              <a:ext uri="{FF2B5EF4-FFF2-40B4-BE49-F238E27FC236}">
                <a16:creationId xmlns:a16="http://schemas.microsoft.com/office/drawing/2014/main" id="{E1E91913-1628-4BD6-AD34-F4B1867E9DAC}"/>
              </a:ext>
            </a:extLst>
          </p:cNvPr>
          <p:cNvSpPr txBox="1"/>
          <p:nvPr/>
        </p:nvSpPr>
        <p:spPr>
          <a:xfrm>
            <a:off x="1923757" y="417676"/>
            <a:ext cx="6098344" cy="830997"/>
          </a:xfrm>
          <a:prstGeom prst="rect">
            <a:avLst/>
          </a:prstGeom>
          <a:noFill/>
        </p:spPr>
        <p:txBody>
          <a:bodyPr wrap="square">
            <a:spAutoFit/>
          </a:bodyPr>
          <a:lstStyle/>
          <a:p>
            <a:r>
              <a:rPr lang="tr-TR" sz="2400" b="1" dirty="0">
                <a:effectLst/>
                <a:latin typeface="Times New Roman" panose="02020603050405020304" pitchFamily="18" charset="0"/>
                <a:ea typeface="Calibri" panose="020F0502020204030204" pitchFamily="34" charset="0"/>
                <a:cs typeface="Times New Roman" panose="02020603050405020304" pitchFamily="18" charset="0"/>
              </a:rPr>
              <a:t>Yolcu Vagon Kapı ve </a:t>
            </a:r>
            <a:r>
              <a:rPr lang="tr-TR" sz="2400" b="1" dirty="0" err="1">
                <a:effectLst/>
                <a:latin typeface="Times New Roman" panose="02020603050405020304" pitchFamily="18" charset="0"/>
                <a:ea typeface="Calibri" panose="020F0502020204030204" pitchFamily="34" charset="0"/>
                <a:cs typeface="Times New Roman" panose="02020603050405020304" pitchFamily="18" charset="0"/>
              </a:rPr>
              <a:t>Apleti</a:t>
            </a:r>
            <a:r>
              <a:rPr lang="tr-TR" sz="2400" b="1" dirty="0">
                <a:effectLst/>
                <a:latin typeface="Times New Roman" panose="02020603050405020304" pitchFamily="18" charset="0"/>
                <a:ea typeface="Calibri" panose="020F0502020204030204" pitchFamily="34" charset="0"/>
                <a:cs typeface="Times New Roman" panose="02020603050405020304" pitchFamily="18" charset="0"/>
              </a:rPr>
              <a:t> Önleme Sistemleri</a:t>
            </a: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Metin kutusu 9">
            <a:extLst>
              <a:ext uri="{FF2B5EF4-FFF2-40B4-BE49-F238E27FC236}">
                <a16:creationId xmlns:a16="http://schemas.microsoft.com/office/drawing/2014/main" id="{35221C19-E52E-41CB-9ABC-59663F8B637B}"/>
              </a:ext>
            </a:extLst>
          </p:cNvPr>
          <p:cNvSpPr txBox="1"/>
          <p:nvPr/>
        </p:nvSpPr>
        <p:spPr>
          <a:xfrm>
            <a:off x="661839" y="1443841"/>
            <a:ext cx="8697350" cy="4401205"/>
          </a:xfrm>
          <a:prstGeom prst="rect">
            <a:avLst/>
          </a:prstGeom>
          <a:noFill/>
        </p:spPr>
        <p:txBody>
          <a:bodyPr wrap="square">
            <a:spAutoFit/>
          </a:bodyPr>
          <a:lstStyle/>
          <a:p>
            <a:r>
              <a:rPr lang="tr-TR" sz="2000" b="1" i="1" dirty="0">
                <a:effectLst/>
                <a:ea typeface="Calibri" panose="020F0502020204030204" pitchFamily="34" charset="0"/>
                <a:cs typeface="Times New Roman" panose="02020603050405020304" pitchFamily="18" charset="0"/>
              </a:rPr>
              <a:t>Kapı çalışma prensibi </a:t>
            </a:r>
            <a:endParaRPr lang="tr-TR" sz="2000" dirty="0">
              <a:effectLst/>
              <a:ea typeface="Calibri" panose="020F0502020204030204" pitchFamily="34" charset="0"/>
              <a:cs typeface="Times New Roman" panose="02020603050405020304" pitchFamily="18" charset="0"/>
            </a:endParaRPr>
          </a:p>
          <a:p>
            <a:r>
              <a:rPr lang="tr-TR" sz="2000" b="1" i="1" dirty="0">
                <a:effectLst/>
                <a:ea typeface="Calibri" panose="020F0502020204030204" pitchFamily="34" charset="0"/>
                <a:cs typeface="Times New Roman" panose="02020603050405020304" pitchFamily="18" charset="0"/>
              </a:rPr>
              <a:t> </a:t>
            </a:r>
            <a:endParaRPr lang="tr-TR" sz="2000" dirty="0">
              <a:effectLst/>
              <a:ea typeface="Calibri" panose="020F0502020204030204" pitchFamily="34" charset="0"/>
              <a:cs typeface="Times New Roman" panose="02020603050405020304" pitchFamily="18" charset="0"/>
            </a:endParaRPr>
          </a:p>
          <a:p>
            <a:pPr algn="just"/>
            <a:r>
              <a:rPr lang="tr-TR" sz="2000" b="1" dirty="0">
                <a:effectLst/>
                <a:ea typeface="Calibri" panose="020F0502020204030204" pitchFamily="34" charset="0"/>
                <a:cs typeface="Times New Roman" panose="02020603050405020304" pitchFamily="18" charset="0"/>
              </a:rPr>
              <a:t>Kapı açma : </a:t>
            </a:r>
          </a:p>
          <a:p>
            <a:pPr algn="just"/>
            <a:r>
              <a:rPr lang="tr-TR" sz="2000" dirty="0">
                <a:effectLst/>
                <a:ea typeface="Calibri" panose="020F0502020204030204" pitchFamily="34" charset="0"/>
                <a:cs typeface="Times New Roman" panose="02020603050405020304" pitchFamily="18" charset="0"/>
              </a:rPr>
              <a:t>Kapı açma kolunda gelen sinyal mikro işlemciye ulaşınca mikro işlemci kapı açma valfini </a:t>
            </a:r>
            <a:r>
              <a:rPr lang="tr-TR" sz="2000" dirty="0" err="1">
                <a:effectLst/>
                <a:ea typeface="Calibri" panose="020F0502020204030204" pitchFamily="34" charset="0"/>
                <a:cs typeface="Times New Roman" panose="02020603050405020304" pitchFamily="18" charset="0"/>
              </a:rPr>
              <a:t>enerjilendirir</a:t>
            </a:r>
            <a:r>
              <a:rPr lang="tr-TR" sz="2000" dirty="0">
                <a:effectLst/>
                <a:ea typeface="Calibri" panose="020F0502020204030204" pitchFamily="34" charset="0"/>
                <a:cs typeface="Times New Roman" panose="02020603050405020304" pitchFamily="18" charset="0"/>
              </a:rPr>
              <a:t> ve kapı açma valfinde bekleyen havaya yol verir. Kapı açma valfinde bekleyen hava da pistonu çekerek ve kapıyı açar. </a:t>
            </a:r>
          </a:p>
          <a:p>
            <a:r>
              <a:rPr lang="tr-TR" sz="2000" dirty="0">
                <a:effectLst/>
                <a:ea typeface="Calibri" panose="020F0502020204030204" pitchFamily="34" charset="0"/>
                <a:cs typeface="Times New Roman" panose="02020603050405020304" pitchFamily="18" charset="0"/>
              </a:rPr>
              <a:t> </a:t>
            </a:r>
          </a:p>
          <a:p>
            <a:pPr algn="just"/>
            <a:r>
              <a:rPr lang="tr-TR" sz="2000" b="1" dirty="0">
                <a:effectLst/>
                <a:ea typeface="Calibri" panose="020F0502020204030204" pitchFamily="34" charset="0"/>
                <a:cs typeface="Times New Roman" panose="02020603050405020304" pitchFamily="18" charset="0"/>
              </a:rPr>
              <a:t>Kapı kapama:</a:t>
            </a:r>
          </a:p>
          <a:p>
            <a:pPr algn="just"/>
            <a:r>
              <a:rPr lang="tr-TR" sz="2000" dirty="0">
                <a:effectLst/>
                <a:ea typeface="Calibri" panose="020F0502020204030204" pitchFamily="34" charset="0"/>
                <a:cs typeface="Times New Roman" panose="02020603050405020304" pitchFamily="18" charset="0"/>
              </a:rPr>
              <a:t>Kapı kapama butonundan gelen sinyal mikro işlemciye ulaşınca mikro işlemci kapı kapama valfini </a:t>
            </a:r>
            <a:r>
              <a:rPr lang="tr-TR" sz="2000" dirty="0" err="1">
                <a:effectLst/>
                <a:ea typeface="Calibri" panose="020F0502020204030204" pitchFamily="34" charset="0"/>
                <a:cs typeface="Times New Roman" panose="02020603050405020304" pitchFamily="18" charset="0"/>
              </a:rPr>
              <a:t>enerjilendirir</a:t>
            </a:r>
            <a:r>
              <a:rPr lang="tr-TR" sz="2000" dirty="0">
                <a:effectLst/>
                <a:ea typeface="Calibri" panose="020F0502020204030204" pitchFamily="34" charset="0"/>
                <a:cs typeface="Times New Roman" panose="02020603050405020304" pitchFamily="18" charset="0"/>
              </a:rPr>
              <a:t> ve kapı kapama valfinde bekleyen havaya yol verir. Kapı kapama valfinde bekleyen hava da pistonu kolunu iterek ve kapıyı kapatır. </a:t>
            </a:r>
          </a:p>
          <a:p>
            <a:pPr algn="just"/>
            <a:r>
              <a:rPr lang="tr-TR" sz="2000" dirty="0">
                <a:effectLst/>
                <a:ea typeface="Calibri" panose="020F0502020204030204" pitchFamily="34" charset="0"/>
                <a:cs typeface="Times New Roman" panose="02020603050405020304" pitchFamily="18" charset="0"/>
              </a:rPr>
              <a:t>Mikro İşlemci: Tüm sistemi Kontrol eder ve gelen sinyallere göre kapının çalışma pozisyonunu ayarlar. Hangi alıcı devrede ise eski kapı mikroişlemci ise sarı </a:t>
            </a:r>
            <a:r>
              <a:rPr lang="tr-TR" sz="2000" dirty="0" err="1">
                <a:effectLst/>
                <a:ea typeface="Calibri" panose="020F0502020204030204" pitchFamily="34" charset="0"/>
                <a:cs typeface="Times New Roman" panose="02020603050405020304" pitchFamily="18" charset="0"/>
              </a:rPr>
              <a:t>led</a:t>
            </a:r>
            <a:r>
              <a:rPr lang="tr-TR" sz="2000" dirty="0">
                <a:effectLst/>
                <a:ea typeface="Calibri" panose="020F0502020204030204" pitchFamily="34" charset="0"/>
                <a:cs typeface="Times New Roman" panose="02020603050405020304" pitchFamily="18" charset="0"/>
              </a:rPr>
              <a:t> lambası yeni mikroişlemci ise numarası yanar.</a:t>
            </a:r>
          </a:p>
        </p:txBody>
      </p:sp>
    </p:spTree>
    <p:extLst>
      <p:ext uri="{BB962C8B-B14F-4D97-AF65-F5344CB8AC3E}">
        <p14:creationId xmlns:p14="http://schemas.microsoft.com/office/powerpoint/2010/main" val="408792472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9" name="Metin kutusu 8">
            <a:extLst>
              <a:ext uri="{FF2B5EF4-FFF2-40B4-BE49-F238E27FC236}">
                <a16:creationId xmlns:a16="http://schemas.microsoft.com/office/drawing/2014/main" id="{E1E91913-1628-4BD6-AD34-F4B1867E9DAC}"/>
              </a:ext>
            </a:extLst>
          </p:cNvPr>
          <p:cNvSpPr txBox="1"/>
          <p:nvPr/>
        </p:nvSpPr>
        <p:spPr>
          <a:xfrm>
            <a:off x="1923757" y="417676"/>
            <a:ext cx="6098344" cy="830997"/>
          </a:xfrm>
          <a:prstGeom prst="rect">
            <a:avLst/>
          </a:prstGeom>
          <a:noFill/>
        </p:spPr>
        <p:txBody>
          <a:bodyPr wrap="square">
            <a:spAutoFit/>
          </a:bodyPr>
          <a:lstStyle/>
          <a:p>
            <a:r>
              <a:rPr lang="tr-TR" sz="2400" b="1" dirty="0">
                <a:effectLst/>
                <a:latin typeface="Times New Roman" panose="02020603050405020304" pitchFamily="18" charset="0"/>
                <a:ea typeface="Calibri" panose="020F0502020204030204" pitchFamily="34" charset="0"/>
                <a:cs typeface="Times New Roman" panose="02020603050405020304" pitchFamily="18" charset="0"/>
              </a:rPr>
              <a:t>Yolcu Vagon Kapı ve </a:t>
            </a:r>
            <a:r>
              <a:rPr lang="tr-TR" sz="2400" b="1" dirty="0" err="1">
                <a:effectLst/>
                <a:latin typeface="Times New Roman" panose="02020603050405020304" pitchFamily="18" charset="0"/>
                <a:ea typeface="Calibri" panose="020F0502020204030204" pitchFamily="34" charset="0"/>
                <a:cs typeface="Times New Roman" panose="02020603050405020304" pitchFamily="18" charset="0"/>
              </a:rPr>
              <a:t>Apleti</a:t>
            </a:r>
            <a:r>
              <a:rPr lang="tr-TR" sz="2400" b="1" dirty="0">
                <a:effectLst/>
                <a:latin typeface="Times New Roman" panose="02020603050405020304" pitchFamily="18" charset="0"/>
                <a:ea typeface="Calibri" panose="020F0502020204030204" pitchFamily="34" charset="0"/>
                <a:cs typeface="Times New Roman" panose="02020603050405020304" pitchFamily="18" charset="0"/>
              </a:rPr>
              <a:t> Önleme Sistemleri</a:t>
            </a: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Metin kutusu 9">
            <a:extLst>
              <a:ext uri="{FF2B5EF4-FFF2-40B4-BE49-F238E27FC236}">
                <a16:creationId xmlns:a16="http://schemas.microsoft.com/office/drawing/2014/main" id="{35221C19-E52E-41CB-9ABC-59663F8B637B}"/>
              </a:ext>
            </a:extLst>
          </p:cNvPr>
          <p:cNvSpPr txBox="1"/>
          <p:nvPr/>
        </p:nvSpPr>
        <p:spPr>
          <a:xfrm>
            <a:off x="661839" y="1443841"/>
            <a:ext cx="8697350" cy="400110"/>
          </a:xfrm>
          <a:prstGeom prst="rect">
            <a:avLst/>
          </a:prstGeom>
          <a:noFill/>
        </p:spPr>
        <p:txBody>
          <a:bodyPr wrap="square">
            <a:spAutoFit/>
          </a:bodyPr>
          <a:lstStyle/>
          <a:p>
            <a:r>
              <a:rPr lang="tr-TR" sz="2000" b="1" i="1" dirty="0">
                <a:effectLst/>
                <a:ea typeface="Calibri" panose="020F0502020204030204" pitchFamily="34" charset="0"/>
                <a:cs typeface="Times New Roman" panose="02020603050405020304" pitchFamily="18" charset="0"/>
              </a:rPr>
              <a:t>Kapı çalışma prensibi  </a:t>
            </a:r>
            <a:endParaRPr lang="tr-TR" sz="2000" dirty="0">
              <a:effectLst/>
              <a:ea typeface="Calibri" panose="020F0502020204030204" pitchFamily="34" charset="0"/>
              <a:cs typeface="Times New Roman" panose="02020603050405020304" pitchFamily="18" charset="0"/>
            </a:endParaRPr>
          </a:p>
        </p:txBody>
      </p:sp>
      <p:sp>
        <p:nvSpPr>
          <p:cNvPr id="8" name="Metin kutusu 7">
            <a:extLst>
              <a:ext uri="{FF2B5EF4-FFF2-40B4-BE49-F238E27FC236}">
                <a16:creationId xmlns:a16="http://schemas.microsoft.com/office/drawing/2014/main" id="{D3D15086-4C31-4E29-A597-0AD4C5DFD629}"/>
              </a:ext>
            </a:extLst>
          </p:cNvPr>
          <p:cNvSpPr txBox="1"/>
          <p:nvPr/>
        </p:nvSpPr>
        <p:spPr>
          <a:xfrm>
            <a:off x="661838" y="1948721"/>
            <a:ext cx="11042481" cy="3477875"/>
          </a:xfrm>
          <a:prstGeom prst="rect">
            <a:avLst/>
          </a:prstGeom>
          <a:noFill/>
        </p:spPr>
        <p:txBody>
          <a:bodyPr wrap="square">
            <a:spAutoFit/>
          </a:bodyPr>
          <a:lstStyle/>
          <a:p>
            <a:pPr algn="just"/>
            <a:r>
              <a:rPr lang="tr-TR" sz="2000" b="1" dirty="0">
                <a:effectLst/>
                <a:ea typeface="Calibri" panose="020F0502020204030204" pitchFamily="34" charset="0"/>
                <a:cs typeface="Times New Roman" panose="02020603050405020304" pitchFamily="18" charset="0"/>
              </a:rPr>
              <a:t>Kapı Açma Kolu: </a:t>
            </a:r>
            <a:r>
              <a:rPr lang="tr-TR" sz="2000" dirty="0">
                <a:effectLst/>
                <a:ea typeface="Calibri" panose="020F0502020204030204" pitchFamily="34" charset="0"/>
                <a:cs typeface="Times New Roman" panose="02020603050405020304" pitchFamily="18" charset="0"/>
              </a:rPr>
              <a:t>Kapı açma koluna basıldığında bekleyen 24 VDC </a:t>
            </a:r>
            <a:r>
              <a:rPr lang="tr-TR" sz="2000" dirty="0" err="1">
                <a:effectLst/>
                <a:ea typeface="Calibri" panose="020F0502020204030204" pitchFamily="34" charset="0"/>
                <a:cs typeface="Times New Roman" panose="02020603050405020304" pitchFamily="18" charset="0"/>
              </a:rPr>
              <a:t>yi</a:t>
            </a:r>
            <a:r>
              <a:rPr lang="tr-TR" sz="2000" dirty="0">
                <a:effectLst/>
                <a:ea typeface="Calibri" panose="020F0502020204030204" pitchFamily="34" charset="0"/>
                <a:cs typeface="Times New Roman" panose="02020603050405020304" pitchFamily="18" charset="0"/>
              </a:rPr>
              <a:t> mikro işlemciye gönderir. Kapı açma isteğini Mikro işlemciye bildir.</a:t>
            </a:r>
          </a:p>
          <a:p>
            <a:pPr algn="just"/>
            <a:r>
              <a:rPr lang="tr-TR" sz="2000" b="1" dirty="0">
                <a:effectLst/>
                <a:ea typeface="Calibri" panose="020F0502020204030204" pitchFamily="34" charset="0"/>
                <a:cs typeface="Times New Roman" panose="02020603050405020304" pitchFamily="18" charset="0"/>
              </a:rPr>
              <a:t>Kapı Kapama Butonu :  </a:t>
            </a:r>
            <a:r>
              <a:rPr lang="tr-TR" sz="2000" dirty="0">
                <a:effectLst/>
                <a:ea typeface="Calibri" panose="020F0502020204030204" pitchFamily="34" charset="0"/>
                <a:cs typeface="Times New Roman" panose="02020603050405020304" pitchFamily="18" charset="0"/>
              </a:rPr>
              <a:t>Kapama butonuna basıldığında bekleyen 24 VDC </a:t>
            </a:r>
            <a:r>
              <a:rPr lang="tr-TR" sz="2000" dirty="0" err="1">
                <a:effectLst/>
                <a:ea typeface="Calibri" panose="020F0502020204030204" pitchFamily="34" charset="0"/>
                <a:cs typeface="Times New Roman" panose="02020603050405020304" pitchFamily="18" charset="0"/>
              </a:rPr>
              <a:t>yi</a:t>
            </a:r>
            <a:r>
              <a:rPr lang="tr-TR" sz="2000" dirty="0">
                <a:effectLst/>
                <a:ea typeface="Calibri" panose="020F0502020204030204" pitchFamily="34" charset="0"/>
                <a:cs typeface="Times New Roman" panose="02020603050405020304" pitchFamily="18" charset="0"/>
              </a:rPr>
              <a:t> mikro işlemciye gönderir. Kapı kapama isteğini Mikro işlemciye bildir</a:t>
            </a:r>
          </a:p>
          <a:p>
            <a:pPr algn="just"/>
            <a:r>
              <a:rPr lang="tr-TR" sz="2000" b="1" dirty="0">
                <a:effectLst/>
                <a:ea typeface="Calibri" panose="020F0502020204030204" pitchFamily="34" charset="0"/>
                <a:cs typeface="Times New Roman" panose="02020603050405020304" pitchFamily="18" charset="0"/>
              </a:rPr>
              <a:t>Hava yastığı </a:t>
            </a:r>
            <a:r>
              <a:rPr lang="tr-TR" sz="2000" b="1" dirty="0" err="1">
                <a:effectLst/>
                <a:ea typeface="Calibri" panose="020F0502020204030204" pitchFamily="34" charset="0"/>
                <a:cs typeface="Times New Roman" panose="02020603050405020304" pitchFamily="18" charset="0"/>
              </a:rPr>
              <a:t>swichi</a:t>
            </a:r>
            <a:r>
              <a:rPr lang="tr-TR" sz="2000" dirty="0">
                <a:effectLst/>
                <a:ea typeface="Calibri" panose="020F0502020204030204" pitchFamily="34" charset="0"/>
                <a:cs typeface="Times New Roman" panose="02020603050405020304" pitchFamily="18" charset="0"/>
              </a:rPr>
              <a:t>: Kapı kapanırken araya insan sıkışınca hava körüğünden gelen 0,02 </a:t>
            </a:r>
            <a:r>
              <a:rPr lang="tr-TR" sz="2000" dirty="0" err="1">
                <a:effectLst/>
                <a:ea typeface="Calibri" panose="020F0502020204030204" pitchFamily="34" charset="0"/>
                <a:cs typeface="Times New Roman" panose="02020603050405020304" pitchFamily="18" charset="0"/>
              </a:rPr>
              <a:t>mbar</a:t>
            </a:r>
            <a:r>
              <a:rPr lang="tr-TR" sz="2000" dirty="0">
                <a:effectLst/>
                <a:ea typeface="Calibri" panose="020F0502020204030204" pitchFamily="34" charset="0"/>
                <a:cs typeface="Times New Roman" panose="02020603050405020304" pitchFamily="18" charset="0"/>
              </a:rPr>
              <a:t> basınç ile kontağını kapatarak mikro işlemciyi uyarır ve araya insan sıkıştı algısı ile mikro işlemciye bildirir. Mikro işlemci kapıyı aç komutu gönderir.</a:t>
            </a:r>
          </a:p>
          <a:p>
            <a:pPr algn="just"/>
            <a:r>
              <a:rPr lang="tr-TR" sz="2000" b="1" dirty="0">
                <a:effectLst/>
                <a:ea typeface="Calibri" panose="020F0502020204030204" pitchFamily="34" charset="0"/>
                <a:cs typeface="Times New Roman" panose="02020603050405020304" pitchFamily="18" charset="0"/>
              </a:rPr>
              <a:t>%98 </a:t>
            </a:r>
            <a:r>
              <a:rPr lang="tr-TR" sz="2000" b="1" dirty="0" err="1">
                <a:effectLst/>
                <a:ea typeface="Calibri" panose="020F0502020204030204" pitchFamily="34" charset="0"/>
                <a:cs typeface="Times New Roman" panose="02020603050405020304" pitchFamily="18" charset="0"/>
              </a:rPr>
              <a:t>swichi</a:t>
            </a:r>
            <a:r>
              <a:rPr lang="tr-TR" sz="2000" b="1" dirty="0">
                <a:effectLst/>
                <a:ea typeface="Calibri" panose="020F0502020204030204" pitchFamily="34" charset="0"/>
                <a:cs typeface="Times New Roman" panose="02020603050405020304" pitchFamily="18" charset="0"/>
              </a:rPr>
              <a:t>: </a:t>
            </a:r>
            <a:r>
              <a:rPr lang="tr-TR" sz="2000" dirty="0">
                <a:effectLst/>
                <a:ea typeface="Calibri" panose="020F0502020204030204" pitchFamily="34" charset="0"/>
                <a:cs typeface="Times New Roman" panose="02020603050405020304" pitchFamily="18" charset="0"/>
              </a:rPr>
              <a:t>Kapının %98’i kapandığında devreye girer ve kapı kapandığında arada insan kaldı işlemi yapmasın diye hava yastığının insan sıkıştı uyarısını mikro işlemcinin dikkate almamasını sağlar.</a:t>
            </a:r>
          </a:p>
          <a:p>
            <a:pPr algn="just"/>
            <a:r>
              <a:rPr lang="tr-TR" sz="2000" b="1" dirty="0">
                <a:effectLst/>
                <a:ea typeface="Calibri" panose="020F0502020204030204" pitchFamily="34" charset="0"/>
                <a:cs typeface="Times New Roman" panose="02020603050405020304" pitchFamily="18" charset="0"/>
              </a:rPr>
              <a:t>%100 </a:t>
            </a:r>
            <a:r>
              <a:rPr lang="tr-TR" sz="2000" b="1" dirty="0" err="1">
                <a:effectLst/>
                <a:ea typeface="Calibri" panose="020F0502020204030204" pitchFamily="34" charset="0"/>
                <a:cs typeface="Times New Roman" panose="02020603050405020304" pitchFamily="18" charset="0"/>
              </a:rPr>
              <a:t>Swichi</a:t>
            </a:r>
            <a:r>
              <a:rPr lang="tr-TR" sz="2000" b="1" dirty="0">
                <a:effectLst/>
                <a:ea typeface="Calibri" panose="020F0502020204030204" pitchFamily="34" charset="0"/>
                <a:cs typeface="Times New Roman" panose="02020603050405020304" pitchFamily="18" charset="0"/>
              </a:rPr>
              <a:t>: </a:t>
            </a:r>
            <a:r>
              <a:rPr lang="tr-TR" sz="2000" dirty="0">
                <a:effectLst/>
                <a:ea typeface="Calibri" panose="020F0502020204030204" pitchFamily="34" charset="0"/>
                <a:cs typeface="Times New Roman" panose="02020603050405020304" pitchFamily="18" charset="0"/>
              </a:rPr>
              <a:t>Kapı tamamen kapandığı zaman mikro işlemciye bildirir ve kapının yolcu tarafından açılmasını engeller.</a:t>
            </a:r>
          </a:p>
        </p:txBody>
      </p:sp>
    </p:spTree>
    <p:extLst>
      <p:ext uri="{BB962C8B-B14F-4D97-AF65-F5344CB8AC3E}">
        <p14:creationId xmlns:p14="http://schemas.microsoft.com/office/powerpoint/2010/main" val="277835749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9" name="Metin kutusu 8">
            <a:extLst>
              <a:ext uri="{FF2B5EF4-FFF2-40B4-BE49-F238E27FC236}">
                <a16:creationId xmlns:a16="http://schemas.microsoft.com/office/drawing/2014/main" id="{E1E91913-1628-4BD6-AD34-F4B1867E9DAC}"/>
              </a:ext>
            </a:extLst>
          </p:cNvPr>
          <p:cNvSpPr txBox="1"/>
          <p:nvPr/>
        </p:nvSpPr>
        <p:spPr>
          <a:xfrm>
            <a:off x="1923757" y="417676"/>
            <a:ext cx="6098344" cy="830997"/>
          </a:xfrm>
          <a:prstGeom prst="rect">
            <a:avLst/>
          </a:prstGeom>
          <a:noFill/>
        </p:spPr>
        <p:txBody>
          <a:bodyPr wrap="square">
            <a:spAutoFit/>
          </a:bodyPr>
          <a:lstStyle/>
          <a:p>
            <a:r>
              <a:rPr lang="tr-TR" sz="2400" b="1" dirty="0">
                <a:effectLst/>
                <a:latin typeface="Times New Roman" panose="02020603050405020304" pitchFamily="18" charset="0"/>
                <a:ea typeface="Calibri" panose="020F0502020204030204" pitchFamily="34" charset="0"/>
                <a:cs typeface="Times New Roman" panose="02020603050405020304" pitchFamily="18" charset="0"/>
              </a:rPr>
              <a:t>Yolcu Vagon Kapı ve </a:t>
            </a:r>
            <a:r>
              <a:rPr lang="tr-TR" sz="2400" b="1" dirty="0" err="1">
                <a:effectLst/>
                <a:latin typeface="Times New Roman" panose="02020603050405020304" pitchFamily="18" charset="0"/>
                <a:ea typeface="Calibri" panose="020F0502020204030204" pitchFamily="34" charset="0"/>
                <a:cs typeface="Times New Roman" panose="02020603050405020304" pitchFamily="18" charset="0"/>
              </a:rPr>
              <a:t>Apleti</a:t>
            </a:r>
            <a:r>
              <a:rPr lang="tr-TR" sz="2400" b="1" dirty="0">
                <a:effectLst/>
                <a:latin typeface="Times New Roman" panose="02020603050405020304" pitchFamily="18" charset="0"/>
                <a:ea typeface="Calibri" panose="020F0502020204030204" pitchFamily="34" charset="0"/>
                <a:cs typeface="Times New Roman" panose="02020603050405020304" pitchFamily="18" charset="0"/>
              </a:rPr>
              <a:t> Önleme Sistemleri</a:t>
            </a: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Metin kutusu 9">
            <a:extLst>
              <a:ext uri="{FF2B5EF4-FFF2-40B4-BE49-F238E27FC236}">
                <a16:creationId xmlns:a16="http://schemas.microsoft.com/office/drawing/2014/main" id="{35221C19-E52E-41CB-9ABC-59663F8B637B}"/>
              </a:ext>
            </a:extLst>
          </p:cNvPr>
          <p:cNvSpPr txBox="1"/>
          <p:nvPr/>
        </p:nvSpPr>
        <p:spPr>
          <a:xfrm>
            <a:off x="661839" y="1443841"/>
            <a:ext cx="8697350" cy="400110"/>
          </a:xfrm>
          <a:prstGeom prst="rect">
            <a:avLst/>
          </a:prstGeom>
          <a:noFill/>
        </p:spPr>
        <p:txBody>
          <a:bodyPr wrap="square">
            <a:spAutoFit/>
          </a:bodyPr>
          <a:lstStyle/>
          <a:p>
            <a:r>
              <a:rPr lang="tr-TR" sz="2000" b="1" i="1" dirty="0">
                <a:effectLst/>
                <a:ea typeface="Calibri" panose="020F0502020204030204" pitchFamily="34" charset="0"/>
                <a:cs typeface="Times New Roman" panose="02020603050405020304" pitchFamily="18" charset="0"/>
              </a:rPr>
              <a:t>Kapı çalışma prensibi  </a:t>
            </a:r>
            <a:endParaRPr lang="tr-TR" sz="2000" dirty="0">
              <a:effectLst/>
              <a:ea typeface="Calibri" panose="020F0502020204030204" pitchFamily="34" charset="0"/>
              <a:cs typeface="Times New Roman" panose="02020603050405020304" pitchFamily="18" charset="0"/>
            </a:endParaRPr>
          </a:p>
        </p:txBody>
      </p:sp>
      <p:sp>
        <p:nvSpPr>
          <p:cNvPr id="13" name="Metin kutusu 12">
            <a:extLst>
              <a:ext uri="{FF2B5EF4-FFF2-40B4-BE49-F238E27FC236}">
                <a16:creationId xmlns:a16="http://schemas.microsoft.com/office/drawing/2014/main" id="{100175CD-0D64-4B3D-8438-1DA8F14BE59B}"/>
              </a:ext>
            </a:extLst>
          </p:cNvPr>
          <p:cNvSpPr txBox="1"/>
          <p:nvPr/>
        </p:nvSpPr>
        <p:spPr>
          <a:xfrm>
            <a:off x="545123" y="2160517"/>
            <a:ext cx="10323198" cy="3477875"/>
          </a:xfrm>
          <a:prstGeom prst="rect">
            <a:avLst/>
          </a:prstGeom>
          <a:noFill/>
        </p:spPr>
        <p:txBody>
          <a:bodyPr wrap="square">
            <a:spAutoFit/>
          </a:bodyPr>
          <a:lstStyle/>
          <a:p>
            <a:pPr algn="just"/>
            <a:r>
              <a:rPr lang="tr-TR" sz="2000" b="1" dirty="0">
                <a:effectLst/>
                <a:ea typeface="Calibri" panose="020F0502020204030204" pitchFamily="34" charset="0"/>
                <a:cs typeface="Times New Roman" panose="02020603050405020304" pitchFamily="18" charset="0"/>
              </a:rPr>
              <a:t>Piston : </a:t>
            </a:r>
            <a:r>
              <a:rPr lang="tr-TR" sz="2000" dirty="0">
                <a:effectLst/>
                <a:ea typeface="Calibri" panose="020F0502020204030204" pitchFamily="34" charset="0"/>
                <a:cs typeface="Times New Roman" panose="02020603050405020304" pitchFamily="18" charset="0"/>
              </a:rPr>
              <a:t>Kapıyı </a:t>
            </a:r>
            <a:r>
              <a:rPr lang="tr-TR" sz="2000" dirty="0" err="1">
                <a:effectLst/>
                <a:ea typeface="Calibri" panose="020F0502020204030204" pitchFamily="34" charset="0"/>
                <a:cs typeface="Times New Roman" panose="02020603050405020304" pitchFamily="18" charset="0"/>
              </a:rPr>
              <a:t>mekaniki</a:t>
            </a:r>
            <a:r>
              <a:rPr lang="tr-TR" sz="2000" dirty="0">
                <a:effectLst/>
                <a:ea typeface="Calibri" panose="020F0502020204030204" pitchFamily="34" charset="0"/>
                <a:cs typeface="Times New Roman" panose="02020603050405020304" pitchFamily="18" charset="0"/>
              </a:rPr>
              <a:t> olarak açıp kapatan mekanizma.</a:t>
            </a:r>
          </a:p>
          <a:p>
            <a:pPr algn="just"/>
            <a:r>
              <a:rPr lang="tr-TR" sz="2000" dirty="0">
                <a:effectLst/>
                <a:ea typeface="Calibri" panose="020F0502020204030204" pitchFamily="34" charset="0"/>
                <a:cs typeface="Times New Roman" panose="02020603050405020304" pitchFamily="18" charset="0"/>
              </a:rPr>
              <a:t>Hava Körüğü: Kapının kenar kısmında ve kapanma yönündedir. İçinde hava olup insan sıkıştığında içindeki havayı hava yastığına iletir. </a:t>
            </a:r>
          </a:p>
          <a:p>
            <a:pPr algn="just"/>
            <a:r>
              <a:rPr lang="tr-TR" sz="2000" b="1" dirty="0">
                <a:effectLst/>
                <a:ea typeface="Calibri" panose="020F0502020204030204" pitchFamily="34" charset="0"/>
                <a:cs typeface="Times New Roman" panose="02020603050405020304" pitchFamily="18" charset="0"/>
              </a:rPr>
              <a:t>Kapı Açma Valfi: </a:t>
            </a:r>
            <a:r>
              <a:rPr lang="tr-TR" sz="2000" dirty="0">
                <a:effectLst/>
                <a:ea typeface="Calibri" panose="020F0502020204030204" pitchFamily="34" charset="0"/>
                <a:cs typeface="Times New Roman" panose="02020603050405020304" pitchFamily="18" charset="0"/>
              </a:rPr>
              <a:t>Valf mikro işlemci tarafından </a:t>
            </a:r>
            <a:r>
              <a:rPr lang="tr-TR" sz="2000" dirty="0" err="1">
                <a:effectLst/>
                <a:ea typeface="Calibri" panose="020F0502020204030204" pitchFamily="34" charset="0"/>
                <a:cs typeface="Times New Roman" panose="02020603050405020304" pitchFamily="18" charset="0"/>
              </a:rPr>
              <a:t>enerjilendiğinde</a:t>
            </a:r>
            <a:r>
              <a:rPr lang="tr-TR" sz="2000" dirty="0">
                <a:effectLst/>
                <a:ea typeface="Calibri" panose="020F0502020204030204" pitchFamily="34" charset="0"/>
                <a:cs typeface="Times New Roman" panose="02020603050405020304" pitchFamily="18" charset="0"/>
              </a:rPr>
              <a:t> kendinde bekleyen havaya yol verip pistona gönderir.</a:t>
            </a:r>
          </a:p>
          <a:p>
            <a:pPr algn="just"/>
            <a:r>
              <a:rPr lang="tr-TR" sz="2000" b="1" dirty="0">
                <a:effectLst/>
                <a:ea typeface="Calibri" panose="020F0502020204030204" pitchFamily="34" charset="0"/>
                <a:cs typeface="Times New Roman" panose="02020603050405020304" pitchFamily="18" charset="0"/>
              </a:rPr>
              <a:t>Kapı Kapama Valfi: </a:t>
            </a:r>
            <a:r>
              <a:rPr lang="tr-TR" sz="2000" dirty="0">
                <a:effectLst/>
                <a:ea typeface="Calibri" panose="020F0502020204030204" pitchFamily="34" charset="0"/>
                <a:cs typeface="Times New Roman" panose="02020603050405020304" pitchFamily="18" charset="0"/>
              </a:rPr>
              <a:t>Valf mikro işlemci tarafından </a:t>
            </a:r>
            <a:r>
              <a:rPr lang="tr-TR" sz="2000" dirty="0" err="1">
                <a:effectLst/>
                <a:ea typeface="Calibri" panose="020F0502020204030204" pitchFamily="34" charset="0"/>
                <a:cs typeface="Times New Roman" panose="02020603050405020304" pitchFamily="18" charset="0"/>
              </a:rPr>
              <a:t>enerjilendiğinde</a:t>
            </a:r>
            <a:r>
              <a:rPr lang="tr-TR" sz="2000" dirty="0">
                <a:effectLst/>
                <a:ea typeface="Calibri" panose="020F0502020204030204" pitchFamily="34" charset="0"/>
                <a:cs typeface="Times New Roman" panose="02020603050405020304" pitchFamily="18" charset="0"/>
              </a:rPr>
              <a:t> kendinde bekleyen havaya yol verip pistona gönderir.</a:t>
            </a:r>
          </a:p>
          <a:p>
            <a:pPr algn="just"/>
            <a:r>
              <a:rPr lang="tr-TR" sz="2000" b="1" dirty="0">
                <a:effectLst/>
                <a:ea typeface="Calibri" panose="020F0502020204030204" pitchFamily="34" charset="0"/>
                <a:cs typeface="Times New Roman" panose="02020603050405020304" pitchFamily="18" charset="0"/>
              </a:rPr>
              <a:t>Kapama Musluğu: </a:t>
            </a:r>
            <a:r>
              <a:rPr lang="tr-TR" sz="2000" dirty="0">
                <a:effectLst/>
                <a:ea typeface="Calibri" panose="020F0502020204030204" pitchFamily="34" charset="0"/>
                <a:cs typeface="Times New Roman" panose="02020603050405020304" pitchFamily="18" charset="0"/>
              </a:rPr>
              <a:t>Sistemi besleyen 5 bar havayı kesmek için girişte bulunan vanadır.</a:t>
            </a:r>
          </a:p>
          <a:p>
            <a:pPr algn="just"/>
            <a:r>
              <a:rPr lang="tr-TR" sz="2000" dirty="0">
                <a:effectLst/>
                <a:ea typeface="Calibri" panose="020F0502020204030204" pitchFamily="34" charset="0"/>
                <a:cs typeface="Times New Roman" panose="02020603050405020304" pitchFamily="18" charset="0"/>
              </a:rPr>
              <a:t>5 Km </a:t>
            </a:r>
            <a:r>
              <a:rPr lang="tr-TR" sz="2000" dirty="0" err="1">
                <a:effectLst/>
                <a:ea typeface="Calibri" panose="020F0502020204030204" pitchFamily="34" charset="0"/>
                <a:cs typeface="Times New Roman" panose="02020603050405020304" pitchFamily="18" charset="0"/>
              </a:rPr>
              <a:t>Sensörü</a:t>
            </a:r>
            <a:r>
              <a:rPr lang="tr-TR" sz="2000" dirty="0">
                <a:effectLst/>
                <a:ea typeface="Calibri" panose="020F0502020204030204" pitchFamily="34" charset="0"/>
                <a:cs typeface="Times New Roman" panose="02020603050405020304" pitchFamily="18" charset="0"/>
              </a:rPr>
              <a:t>: Y32 </a:t>
            </a:r>
            <a:r>
              <a:rPr lang="tr-TR" sz="2000" dirty="0" err="1">
                <a:effectLst/>
                <a:ea typeface="Calibri" panose="020F0502020204030204" pitchFamily="34" charset="0"/>
                <a:cs typeface="Times New Roman" panose="02020603050405020304" pitchFamily="18" charset="0"/>
              </a:rPr>
              <a:t>bojide</a:t>
            </a:r>
            <a:r>
              <a:rPr lang="tr-TR" sz="2000" dirty="0">
                <a:effectLst/>
                <a:ea typeface="Calibri" panose="020F0502020204030204" pitchFamily="34" charset="0"/>
                <a:cs typeface="Times New Roman" panose="02020603050405020304" pitchFamily="18" charset="0"/>
              </a:rPr>
              <a:t> dingil başında bulunur ve </a:t>
            </a:r>
            <a:r>
              <a:rPr lang="tr-TR" sz="2000" dirty="0" err="1">
                <a:effectLst/>
                <a:ea typeface="Calibri" panose="020F0502020204030204" pitchFamily="34" charset="0"/>
                <a:cs typeface="Times New Roman" panose="02020603050405020304" pitchFamily="18" charset="0"/>
              </a:rPr>
              <a:t>Apleti</a:t>
            </a:r>
            <a:r>
              <a:rPr lang="tr-TR" sz="2000" dirty="0">
                <a:effectLst/>
                <a:ea typeface="Calibri" panose="020F0502020204030204" pitchFamily="34" charset="0"/>
                <a:cs typeface="Times New Roman" panose="02020603050405020304" pitchFamily="18" charset="0"/>
              </a:rPr>
              <a:t> Mikro işlemcisine Km ( hız ) bilgisi gönderir. Vagon 5 km hıza ulaştığında kapı mikro işlemcisine sinyal gider ve tüm dış kapılar otomatik olarak kapanır.</a:t>
            </a:r>
          </a:p>
        </p:txBody>
      </p:sp>
    </p:spTree>
    <p:extLst>
      <p:ext uri="{BB962C8B-B14F-4D97-AF65-F5344CB8AC3E}">
        <p14:creationId xmlns:p14="http://schemas.microsoft.com/office/powerpoint/2010/main" val="343578313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9" name="Metin kutusu 8">
            <a:extLst>
              <a:ext uri="{FF2B5EF4-FFF2-40B4-BE49-F238E27FC236}">
                <a16:creationId xmlns:a16="http://schemas.microsoft.com/office/drawing/2014/main" id="{E1E91913-1628-4BD6-AD34-F4B1867E9DAC}"/>
              </a:ext>
            </a:extLst>
          </p:cNvPr>
          <p:cNvSpPr txBox="1"/>
          <p:nvPr/>
        </p:nvSpPr>
        <p:spPr>
          <a:xfrm>
            <a:off x="1923757" y="417676"/>
            <a:ext cx="6098344" cy="830997"/>
          </a:xfrm>
          <a:prstGeom prst="rect">
            <a:avLst/>
          </a:prstGeom>
          <a:noFill/>
        </p:spPr>
        <p:txBody>
          <a:bodyPr wrap="square">
            <a:spAutoFit/>
          </a:bodyPr>
          <a:lstStyle/>
          <a:p>
            <a:r>
              <a:rPr lang="tr-TR" sz="2400" b="1" dirty="0">
                <a:effectLst/>
                <a:latin typeface="Times New Roman" panose="02020603050405020304" pitchFamily="18" charset="0"/>
                <a:ea typeface="Calibri" panose="020F0502020204030204" pitchFamily="34" charset="0"/>
                <a:cs typeface="Times New Roman" panose="02020603050405020304" pitchFamily="18" charset="0"/>
              </a:rPr>
              <a:t>Yolcu Vagon Kapı ve </a:t>
            </a:r>
            <a:r>
              <a:rPr lang="tr-TR" sz="2400" b="1" dirty="0" err="1">
                <a:effectLst/>
                <a:latin typeface="Times New Roman" panose="02020603050405020304" pitchFamily="18" charset="0"/>
                <a:ea typeface="Calibri" panose="020F0502020204030204" pitchFamily="34" charset="0"/>
                <a:cs typeface="Times New Roman" panose="02020603050405020304" pitchFamily="18" charset="0"/>
              </a:rPr>
              <a:t>Apleti</a:t>
            </a:r>
            <a:r>
              <a:rPr lang="tr-TR" sz="2400" b="1" dirty="0">
                <a:effectLst/>
                <a:latin typeface="Times New Roman" panose="02020603050405020304" pitchFamily="18" charset="0"/>
                <a:ea typeface="Calibri" panose="020F0502020204030204" pitchFamily="34" charset="0"/>
                <a:cs typeface="Times New Roman" panose="02020603050405020304" pitchFamily="18" charset="0"/>
              </a:rPr>
              <a:t> Önleme Sistemleri</a:t>
            </a: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Metin kutusu 9">
            <a:extLst>
              <a:ext uri="{FF2B5EF4-FFF2-40B4-BE49-F238E27FC236}">
                <a16:creationId xmlns:a16="http://schemas.microsoft.com/office/drawing/2014/main" id="{35221C19-E52E-41CB-9ABC-59663F8B637B}"/>
              </a:ext>
            </a:extLst>
          </p:cNvPr>
          <p:cNvSpPr txBox="1"/>
          <p:nvPr/>
        </p:nvSpPr>
        <p:spPr>
          <a:xfrm>
            <a:off x="661839" y="1443841"/>
            <a:ext cx="8697350" cy="400110"/>
          </a:xfrm>
          <a:prstGeom prst="rect">
            <a:avLst/>
          </a:prstGeom>
          <a:noFill/>
        </p:spPr>
        <p:txBody>
          <a:bodyPr wrap="square">
            <a:spAutoFit/>
          </a:bodyPr>
          <a:lstStyle/>
          <a:p>
            <a:r>
              <a:rPr lang="tr-TR" sz="2000" b="1" i="1" dirty="0">
                <a:effectLst/>
                <a:ea typeface="Calibri" panose="020F0502020204030204" pitchFamily="34" charset="0"/>
                <a:cs typeface="Times New Roman" panose="02020603050405020304" pitchFamily="18" charset="0"/>
              </a:rPr>
              <a:t>Kapı çalışma prensibi  </a:t>
            </a:r>
            <a:endParaRPr lang="tr-TR" sz="2000" dirty="0">
              <a:effectLst/>
              <a:ea typeface="Calibri" panose="020F0502020204030204" pitchFamily="34" charset="0"/>
              <a:cs typeface="Times New Roman" panose="02020603050405020304" pitchFamily="18" charset="0"/>
            </a:endParaRPr>
          </a:p>
        </p:txBody>
      </p:sp>
      <p:sp>
        <p:nvSpPr>
          <p:cNvPr id="14" name="Metin kutusu 13">
            <a:extLst>
              <a:ext uri="{FF2B5EF4-FFF2-40B4-BE49-F238E27FC236}">
                <a16:creationId xmlns:a16="http://schemas.microsoft.com/office/drawing/2014/main" id="{F04580A1-75EC-41E3-AAD7-10E9A24CDF5B}"/>
              </a:ext>
            </a:extLst>
          </p:cNvPr>
          <p:cNvSpPr txBox="1"/>
          <p:nvPr/>
        </p:nvSpPr>
        <p:spPr>
          <a:xfrm>
            <a:off x="559191" y="2051620"/>
            <a:ext cx="11004452" cy="3477875"/>
          </a:xfrm>
          <a:prstGeom prst="rect">
            <a:avLst/>
          </a:prstGeom>
          <a:noFill/>
        </p:spPr>
        <p:txBody>
          <a:bodyPr wrap="square">
            <a:spAutoFit/>
          </a:bodyPr>
          <a:lstStyle/>
          <a:p>
            <a:pPr algn="just"/>
            <a:r>
              <a:rPr lang="tr-TR" sz="2000" b="1" dirty="0">
                <a:effectLst/>
                <a:ea typeface="Calibri" panose="020F0502020204030204" pitchFamily="34" charset="0"/>
                <a:cs typeface="Times New Roman" panose="02020603050405020304" pitchFamily="18" charset="0"/>
              </a:rPr>
              <a:t>Kapı kilitleme bobini: </a:t>
            </a:r>
            <a:r>
              <a:rPr lang="tr-TR" sz="2000" dirty="0">
                <a:ea typeface="Calibri" panose="020F0502020204030204" pitchFamily="34" charset="0"/>
                <a:cs typeface="Times New Roman" panose="02020603050405020304" pitchFamily="18" charset="0"/>
              </a:rPr>
              <a:t>K</a:t>
            </a:r>
            <a:r>
              <a:rPr lang="tr-TR" sz="2000" dirty="0">
                <a:effectLst/>
                <a:ea typeface="Calibri" panose="020F0502020204030204" pitchFamily="34" charset="0"/>
                <a:cs typeface="Times New Roman" panose="02020603050405020304" pitchFamily="18" charset="0"/>
              </a:rPr>
              <a:t>apı mikro işlemcisine ,</a:t>
            </a:r>
            <a:r>
              <a:rPr lang="tr-TR" sz="2000" dirty="0" err="1">
                <a:effectLst/>
                <a:ea typeface="Calibri" panose="020F0502020204030204" pitchFamily="34" charset="0"/>
                <a:cs typeface="Times New Roman" panose="02020603050405020304" pitchFamily="18" charset="0"/>
              </a:rPr>
              <a:t>Apleti</a:t>
            </a:r>
            <a:r>
              <a:rPr lang="tr-TR" sz="2000" dirty="0">
                <a:effectLst/>
                <a:ea typeface="Calibri" panose="020F0502020204030204" pitchFamily="34" charset="0"/>
                <a:cs typeface="Times New Roman" panose="02020603050405020304" pitchFamily="18" charset="0"/>
              </a:rPr>
              <a:t> sisteminden gelen 5 km ve üstü hız sinyaline göre kapılar kapandıktan sonra kapı açma kolunu mekanik olarak kilitleyerek/devre dışı bırakarak yolcuların hareket halinde kapıyı açmasını engeller. Hareket halinde imdat şalterinin pozisyonu değiştirilerek bobinin enerjisi kesilir ve kapı açma kolunun kilitlenmesi ortadan kalkar ve kapı açılır.</a:t>
            </a:r>
          </a:p>
          <a:p>
            <a:pPr algn="just"/>
            <a:endParaRPr lang="tr-TR" sz="2000" dirty="0">
              <a:effectLst/>
              <a:ea typeface="Calibri" panose="020F0502020204030204" pitchFamily="34" charset="0"/>
              <a:cs typeface="Times New Roman" panose="02020603050405020304" pitchFamily="18" charset="0"/>
            </a:endParaRPr>
          </a:p>
          <a:p>
            <a:pPr algn="just"/>
            <a:r>
              <a:rPr lang="tr-TR" sz="2000" b="1" dirty="0">
                <a:effectLst/>
                <a:ea typeface="Calibri" panose="020F0502020204030204" pitchFamily="34" charset="0"/>
                <a:cs typeface="Times New Roman" panose="02020603050405020304" pitchFamily="18" charset="0"/>
              </a:rPr>
              <a:t>Örnek: </a:t>
            </a:r>
          </a:p>
          <a:p>
            <a:pPr algn="just"/>
            <a:r>
              <a:rPr lang="tr-TR" sz="2000" dirty="0">
                <a:effectLst/>
                <a:ea typeface="Calibri" panose="020F0502020204030204" pitchFamily="34" charset="0"/>
                <a:cs typeface="Times New Roman" panose="02020603050405020304" pitchFamily="18" charset="0"/>
              </a:rPr>
              <a:t>1 </a:t>
            </a:r>
            <a:r>
              <a:rPr lang="tr-TR" sz="2000" dirty="0" err="1">
                <a:effectLst/>
                <a:ea typeface="Calibri" panose="020F0502020204030204" pitchFamily="34" charset="0"/>
                <a:cs typeface="Times New Roman" panose="02020603050405020304" pitchFamily="18" charset="0"/>
              </a:rPr>
              <a:t>nolu</a:t>
            </a:r>
            <a:r>
              <a:rPr lang="tr-TR" sz="2000" dirty="0">
                <a:effectLst/>
                <a:ea typeface="Calibri" panose="020F0502020204030204" pitchFamily="34" charset="0"/>
                <a:cs typeface="Times New Roman" panose="02020603050405020304" pitchFamily="18" charset="0"/>
              </a:rPr>
              <a:t> Kapı İmdat şalteri devreye alındığında mikro işlemcide  716 kodu yazar.</a:t>
            </a:r>
          </a:p>
          <a:p>
            <a:pPr algn="just"/>
            <a:r>
              <a:rPr lang="tr-TR" sz="2000" dirty="0">
                <a:effectLst/>
                <a:ea typeface="Calibri" panose="020F0502020204030204" pitchFamily="34" charset="0"/>
                <a:cs typeface="Times New Roman" panose="02020603050405020304" pitchFamily="18" charset="0"/>
              </a:rPr>
              <a:t>7 arıza / 1 kapı numarası / 6 ise iptal kolu anlamına gelir</a:t>
            </a:r>
          </a:p>
          <a:p>
            <a:pPr algn="just"/>
            <a:r>
              <a:rPr lang="tr-TR" sz="2000" dirty="0">
                <a:effectLst/>
                <a:ea typeface="Calibri" panose="020F0502020204030204" pitchFamily="34" charset="0"/>
                <a:cs typeface="Times New Roman" panose="02020603050405020304" pitchFamily="18" charset="0"/>
              </a:rPr>
              <a:t>736 yazıyorsa 3 </a:t>
            </a:r>
            <a:r>
              <a:rPr lang="tr-TR" sz="2000" dirty="0" err="1">
                <a:effectLst/>
                <a:ea typeface="Calibri" panose="020F0502020204030204" pitchFamily="34" charset="0"/>
                <a:cs typeface="Times New Roman" panose="02020603050405020304" pitchFamily="18" charset="0"/>
              </a:rPr>
              <a:t>nolu</a:t>
            </a:r>
            <a:r>
              <a:rPr lang="tr-TR" sz="2000" dirty="0">
                <a:effectLst/>
                <a:ea typeface="Calibri" panose="020F0502020204030204" pitchFamily="34" charset="0"/>
                <a:cs typeface="Times New Roman" panose="02020603050405020304" pitchFamily="18" charset="0"/>
              </a:rPr>
              <a:t> kapı iptali devreye alınmış anlamına gelir</a:t>
            </a:r>
          </a:p>
          <a:p>
            <a:pPr algn="just"/>
            <a:r>
              <a:rPr lang="tr-TR" sz="2000" dirty="0">
                <a:effectLst/>
                <a:ea typeface="Calibri" panose="020F0502020204030204" pitchFamily="34" charset="0"/>
                <a:cs typeface="Times New Roman" panose="02020603050405020304" pitchFamily="18" charset="0"/>
              </a:rPr>
              <a:t>Kapı Mikro İşlemcide ilk rakam 7 ise sistemde arıza var anlamına gelir.</a:t>
            </a:r>
          </a:p>
          <a:p>
            <a:pPr algn="just"/>
            <a:r>
              <a:rPr lang="tr-TR" sz="2000" dirty="0">
                <a:effectLst/>
                <a:ea typeface="Calibri" panose="020F0502020204030204" pitchFamily="34" charset="0"/>
                <a:cs typeface="Times New Roman" panose="02020603050405020304" pitchFamily="18" charset="0"/>
              </a:rPr>
              <a:t>Mikro  İşlemcide 995 / 999 kodu görürsek arıza yok anlamı taşır.</a:t>
            </a:r>
          </a:p>
        </p:txBody>
      </p:sp>
    </p:spTree>
    <p:extLst>
      <p:ext uri="{BB962C8B-B14F-4D97-AF65-F5344CB8AC3E}">
        <p14:creationId xmlns:p14="http://schemas.microsoft.com/office/powerpoint/2010/main" val="108625526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9" name="Metin kutusu 8">
            <a:extLst>
              <a:ext uri="{FF2B5EF4-FFF2-40B4-BE49-F238E27FC236}">
                <a16:creationId xmlns:a16="http://schemas.microsoft.com/office/drawing/2014/main" id="{E1E91913-1628-4BD6-AD34-F4B1867E9DAC}"/>
              </a:ext>
            </a:extLst>
          </p:cNvPr>
          <p:cNvSpPr txBox="1"/>
          <p:nvPr/>
        </p:nvSpPr>
        <p:spPr>
          <a:xfrm>
            <a:off x="1923757" y="417676"/>
            <a:ext cx="6098344" cy="830997"/>
          </a:xfrm>
          <a:prstGeom prst="rect">
            <a:avLst/>
          </a:prstGeom>
          <a:noFill/>
        </p:spPr>
        <p:txBody>
          <a:bodyPr wrap="square">
            <a:spAutoFit/>
          </a:bodyPr>
          <a:lstStyle/>
          <a:p>
            <a:r>
              <a:rPr lang="tr-TR" sz="2400" b="1" dirty="0">
                <a:effectLst/>
                <a:latin typeface="Times New Roman" panose="02020603050405020304" pitchFamily="18" charset="0"/>
                <a:ea typeface="Calibri" panose="020F0502020204030204" pitchFamily="34" charset="0"/>
                <a:cs typeface="Times New Roman" panose="02020603050405020304" pitchFamily="18" charset="0"/>
              </a:rPr>
              <a:t>Yolcu Vagon Kapı ve </a:t>
            </a:r>
            <a:r>
              <a:rPr lang="tr-TR" sz="2400" b="1" dirty="0" err="1">
                <a:effectLst/>
                <a:latin typeface="Times New Roman" panose="02020603050405020304" pitchFamily="18" charset="0"/>
                <a:ea typeface="Calibri" panose="020F0502020204030204" pitchFamily="34" charset="0"/>
                <a:cs typeface="Times New Roman" panose="02020603050405020304" pitchFamily="18" charset="0"/>
              </a:rPr>
              <a:t>Apleti</a:t>
            </a:r>
            <a:r>
              <a:rPr lang="tr-TR" sz="2400" b="1" dirty="0">
                <a:effectLst/>
                <a:latin typeface="Times New Roman" panose="02020603050405020304" pitchFamily="18" charset="0"/>
                <a:ea typeface="Calibri" panose="020F0502020204030204" pitchFamily="34" charset="0"/>
                <a:cs typeface="Times New Roman" panose="02020603050405020304" pitchFamily="18" charset="0"/>
              </a:rPr>
              <a:t> Önleme Sistemleri</a:t>
            </a: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Metin kutusu 9">
            <a:extLst>
              <a:ext uri="{FF2B5EF4-FFF2-40B4-BE49-F238E27FC236}">
                <a16:creationId xmlns:a16="http://schemas.microsoft.com/office/drawing/2014/main" id="{35221C19-E52E-41CB-9ABC-59663F8B637B}"/>
              </a:ext>
            </a:extLst>
          </p:cNvPr>
          <p:cNvSpPr txBox="1"/>
          <p:nvPr/>
        </p:nvSpPr>
        <p:spPr>
          <a:xfrm>
            <a:off x="661839" y="1443841"/>
            <a:ext cx="8697350" cy="400110"/>
          </a:xfrm>
          <a:prstGeom prst="rect">
            <a:avLst/>
          </a:prstGeom>
          <a:noFill/>
        </p:spPr>
        <p:txBody>
          <a:bodyPr wrap="square">
            <a:spAutoFit/>
          </a:bodyPr>
          <a:lstStyle/>
          <a:p>
            <a:r>
              <a:rPr lang="tr-TR" sz="2000" b="1" i="1" dirty="0">
                <a:effectLst/>
                <a:ea typeface="Calibri" panose="020F0502020204030204" pitchFamily="34" charset="0"/>
                <a:cs typeface="Times New Roman" panose="02020603050405020304" pitchFamily="18" charset="0"/>
              </a:rPr>
              <a:t>Kapı çalışma prensibi  </a:t>
            </a:r>
            <a:endParaRPr lang="tr-TR" sz="2000" dirty="0">
              <a:effectLst/>
              <a:ea typeface="Calibri" panose="020F0502020204030204" pitchFamily="34" charset="0"/>
              <a:cs typeface="Times New Roman" panose="02020603050405020304" pitchFamily="18" charset="0"/>
            </a:endParaRPr>
          </a:p>
        </p:txBody>
      </p:sp>
      <p:pic>
        <p:nvPicPr>
          <p:cNvPr id="8" name="Resim 7">
            <a:extLst>
              <a:ext uri="{FF2B5EF4-FFF2-40B4-BE49-F238E27FC236}">
                <a16:creationId xmlns:a16="http://schemas.microsoft.com/office/drawing/2014/main" id="{F3E197F3-057D-4E2C-8FC1-E1D421DDC4E0}"/>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61839" y="1952029"/>
            <a:ext cx="4050838" cy="3462130"/>
          </a:xfrm>
          <a:prstGeom prst="rect">
            <a:avLst/>
          </a:prstGeom>
          <a:noFill/>
        </p:spPr>
      </p:pic>
      <p:sp>
        <p:nvSpPr>
          <p:cNvPr id="13" name="Metin kutusu 12">
            <a:extLst>
              <a:ext uri="{FF2B5EF4-FFF2-40B4-BE49-F238E27FC236}">
                <a16:creationId xmlns:a16="http://schemas.microsoft.com/office/drawing/2014/main" id="{316F0E35-8BC4-4401-8B83-24FB824A4A8C}"/>
              </a:ext>
            </a:extLst>
          </p:cNvPr>
          <p:cNvSpPr txBox="1"/>
          <p:nvPr/>
        </p:nvSpPr>
        <p:spPr>
          <a:xfrm>
            <a:off x="5491313" y="2083107"/>
            <a:ext cx="6098344" cy="1323439"/>
          </a:xfrm>
          <a:prstGeom prst="rect">
            <a:avLst/>
          </a:prstGeom>
          <a:noFill/>
        </p:spPr>
        <p:txBody>
          <a:bodyPr wrap="square">
            <a:spAutoFit/>
          </a:bodyPr>
          <a:lstStyle/>
          <a:p>
            <a:pPr algn="just"/>
            <a:r>
              <a:rPr lang="tr-TR" sz="2000" dirty="0">
                <a:effectLst/>
                <a:ea typeface="Calibri" panose="020F0502020204030204" pitchFamily="34" charset="0"/>
                <a:cs typeface="Times New Roman" panose="02020603050405020304" pitchFamily="18" charset="0"/>
              </a:rPr>
              <a:t>Dış kapıların üzerinde anahtarla ve kare anahtar kilidi vardır. Kilitler mekanik olarak üzerlerindeki </a:t>
            </a:r>
            <a:r>
              <a:rPr lang="tr-TR" sz="2000" dirty="0" err="1">
                <a:effectLst/>
                <a:ea typeface="Calibri" panose="020F0502020204030204" pitchFamily="34" charset="0"/>
                <a:cs typeface="Times New Roman" panose="02020603050405020304" pitchFamily="18" charset="0"/>
              </a:rPr>
              <a:t>swici</a:t>
            </a:r>
            <a:r>
              <a:rPr lang="tr-TR" sz="2000" dirty="0">
                <a:effectLst/>
                <a:ea typeface="Calibri" panose="020F0502020204030204" pitchFamily="34" charset="0"/>
                <a:cs typeface="Times New Roman" panose="02020603050405020304" pitchFamily="18" charset="0"/>
              </a:rPr>
              <a:t> aktif hale getirerek mikro işlemciye sinyal gitmesini engeller aynı zamanda açma kolunu da mekanik olarak kilitler.</a:t>
            </a:r>
          </a:p>
        </p:txBody>
      </p:sp>
    </p:spTree>
    <p:extLst>
      <p:ext uri="{BB962C8B-B14F-4D97-AF65-F5344CB8AC3E}">
        <p14:creationId xmlns:p14="http://schemas.microsoft.com/office/powerpoint/2010/main" val="371257103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9" name="Metin kutusu 8">
            <a:extLst>
              <a:ext uri="{FF2B5EF4-FFF2-40B4-BE49-F238E27FC236}">
                <a16:creationId xmlns:a16="http://schemas.microsoft.com/office/drawing/2014/main" id="{E1E91913-1628-4BD6-AD34-F4B1867E9DAC}"/>
              </a:ext>
            </a:extLst>
          </p:cNvPr>
          <p:cNvSpPr txBox="1"/>
          <p:nvPr/>
        </p:nvSpPr>
        <p:spPr>
          <a:xfrm>
            <a:off x="1923757" y="417676"/>
            <a:ext cx="6098344" cy="830997"/>
          </a:xfrm>
          <a:prstGeom prst="rect">
            <a:avLst/>
          </a:prstGeom>
          <a:noFill/>
        </p:spPr>
        <p:txBody>
          <a:bodyPr wrap="square">
            <a:spAutoFit/>
          </a:bodyPr>
          <a:lstStyle/>
          <a:p>
            <a:r>
              <a:rPr lang="tr-TR" sz="2400" b="1" dirty="0">
                <a:effectLst/>
                <a:latin typeface="Times New Roman" panose="02020603050405020304" pitchFamily="18" charset="0"/>
                <a:ea typeface="Calibri" panose="020F0502020204030204" pitchFamily="34" charset="0"/>
                <a:cs typeface="Times New Roman" panose="02020603050405020304" pitchFamily="18" charset="0"/>
              </a:rPr>
              <a:t>Yolcu Vagon Kapı ve </a:t>
            </a:r>
            <a:r>
              <a:rPr lang="tr-TR" sz="2400" b="1" dirty="0" err="1">
                <a:effectLst/>
                <a:latin typeface="Times New Roman" panose="02020603050405020304" pitchFamily="18" charset="0"/>
                <a:ea typeface="Calibri" panose="020F0502020204030204" pitchFamily="34" charset="0"/>
                <a:cs typeface="Times New Roman" panose="02020603050405020304" pitchFamily="18" charset="0"/>
              </a:rPr>
              <a:t>Apleti</a:t>
            </a:r>
            <a:r>
              <a:rPr lang="tr-TR" sz="2400" b="1" dirty="0">
                <a:effectLst/>
                <a:latin typeface="Times New Roman" panose="02020603050405020304" pitchFamily="18" charset="0"/>
                <a:ea typeface="Calibri" panose="020F0502020204030204" pitchFamily="34" charset="0"/>
                <a:cs typeface="Times New Roman" panose="02020603050405020304" pitchFamily="18" charset="0"/>
              </a:rPr>
              <a:t> Önleme Sistemleri</a:t>
            </a: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Metin kutusu 9">
            <a:extLst>
              <a:ext uri="{FF2B5EF4-FFF2-40B4-BE49-F238E27FC236}">
                <a16:creationId xmlns:a16="http://schemas.microsoft.com/office/drawing/2014/main" id="{35221C19-E52E-41CB-9ABC-59663F8B637B}"/>
              </a:ext>
            </a:extLst>
          </p:cNvPr>
          <p:cNvSpPr txBox="1"/>
          <p:nvPr/>
        </p:nvSpPr>
        <p:spPr>
          <a:xfrm>
            <a:off x="661839" y="1443841"/>
            <a:ext cx="8697350" cy="400110"/>
          </a:xfrm>
          <a:prstGeom prst="rect">
            <a:avLst/>
          </a:prstGeom>
          <a:noFill/>
        </p:spPr>
        <p:txBody>
          <a:bodyPr wrap="square">
            <a:spAutoFit/>
          </a:bodyPr>
          <a:lstStyle/>
          <a:p>
            <a:r>
              <a:rPr lang="tr-TR" sz="2000" b="1" i="1" dirty="0">
                <a:effectLst/>
                <a:ea typeface="Calibri" panose="020F0502020204030204" pitchFamily="34" charset="0"/>
                <a:cs typeface="Times New Roman" panose="02020603050405020304" pitchFamily="18" charset="0"/>
              </a:rPr>
              <a:t>Kapı çalışma prensibi  </a:t>
            </a:r>
            <a:endParaRPr lang="tr-TR" sz="2000" dirty="0">
              <a:effectLst/>
              <a:ea typeface="Calibri" panose="020F0502020204030204" pitchFamily="34" charset="0"/>
              <a:cs typeface="Times New Roman" panose="02020603050405020304" pitchFamily="18" charset="0"/>
            </a:endParaRPr>
          </a:p>
        </p:txBody>
      </p:sp>
      <p:sp>
        <p:nvSpPr>
          <p:cNvPr id="14" name="Metin kutusu 13">
            <a:extLst>
              <a:ext uri="{FF2B5EF4-FFF2-40B4-BE49-F238E27FC236}">
                <a16:creationId xmlns:a16="http://schemas.microsoft.com/office/drawing/2014/main" id="{E5B2086C-DBD5-483F-83C0-A2CF984DC839}"/>
              </a:ext>
            </a:extLst>
          </p:cNvPr>
          <p:cNvSpPr txBox="1"/>
          <p:nvPr/>
        </p:nvSpPr>
        <p:spPr>
          <a:xfrm>
            <a:off x="1323679" y="2039119"/>
            <a:ext cx="8485677" cy="3477875"/>
          </a:xfrm>
          <a:prstGeom prst="rect">
            <a:avLst/>
          </a:prstGeom>
          <a:noFill/>
        </p:spPr>
        <p:txBody>
          <a:bodyPr wrap="square">
            <a:spAutoFit/>
          </a:bodyPr>
          <a:lstStyle/>
          <a:p>
            <a:pPr algn="just"/>
            <a:r>
              <a:rPr lang="tr-TR" sz="2000" dirty="0">
                <a:effectLst/>
                <a:ea typeface="Calibri" panose="020F0502020204030204" pitchFamily="34" charset="0"/>
                <a:cs typeface="Times New Roman" panose="02020603050405020304" pitchFamily="18" charset="0"/>
              </a:rPr>
              <a:t>Kondüktör şalteri: dış kapıların kapama yönündeki duvarda bulunur. Kare anahtardır manuel olarak devreye alınır. Devreye alındığında kendi bulunduğu kapı haricindeki tren dizisi üzerinde bulunan bütün dış kapıları kapatır. kondüktör şalteri aktif hale getirildiğinde kendi üzerinde bulunan </a:t>
            </a:r>
            <a:r>
              <a:rPr lang="tr-TR" sz="2000" dirty="0" err="1">
                <a:effectLst/>
                <a:ea typeface="Calibri" panose="020F0502020204030204" pitchFamily="34" charset="0"/>
                <a:cs typeface="Times New Roman" panose="02020603050405020304" pitchFamily="18" charset="0"/>
              </a:rPr>
              <a:t>swiç</a:t>
            </a:r>
            <a:r>
              <a:rPr lang="tr-TR" sz="2000" dirty="0">
                <a:effectLst/>
                <a:ea typeface="Calibri" panose="020F0502020204030204" pitchFamily="34" charset="0"/>
                <a:cs typeface="Times New Roman" panose="02020603050405020304" pitchFamily="18" charset="0"/>
              </a:rPr>
              <a:t> vasıtası ile kapı mikro işlemcisine sinyal gönderir. Mikro işlemci gelen bu sinyale göre UIC 558 </a:t>
            </a:r>
            <a:r>
              <a:rPr lang="tr-TR" sz="2000" dirty="0" err="1">
                <a:effectLst/>
                <a:ea typeface="Calibri" panose="020F0502020204030204" pitchFamily="34" charset="0"/>
                <a:cs typeface="Times New Roman" panose="02020603050405020304" pitchFamily="18" charset="0"/>
              </a:rPr>
              <a:t>kuplingleri</a:t>
            </a:r>
            <a:r>
              <a:rPr lang="tr-TR" sz="2000" dirty="0">
                <a:effectLst/>
                <a:ea typeface="Calibri" panose="020F0502020204030204" pitchFamily="34" charset="0"/>
                <a:cs typeface="Times New Roman" panose="02020603050405020304" pitchFamily="18" charset="0"/>
              </a:rPr>
              <a:t> ( tampon üstü geçişlerin tavanında bulunur) aracılığı ile diğer vagonların kapı mikro işlemcilerine dış kapıları kapat komutu gönderir. </a:t>
            </a:r>
          </a:p>
          <a:p>
            <a:pPr algn="just"/>
            <a:r>
              <a:rPr lang="tr-TR" sz="2000" dirty="0">
                <a:effectLst/>
                <a:ea typeface="Calibri" panose="020F0502020204030204" pitchFamily="34" charset="0"/>
                <a:cs typeface="Times New Roman" panose="02020603050405020304" pitchFamily="18" charset="0"/>
              </a:rPr>
              <a:t> </a:t>
            </a:r>
          </a:p>
          <a:p>
            <a:pPr algn="just"/>
            <a:r>
              <a:rPr lang="tr-TR" sz="2000" dirty="0">
                <a:effectLst/>
                <a:ea typeface="Calibri" panose="020F0502020204030204" pitchFamily="34" charset="0"/>
                <a:cs typeface="Times New Roman" panose="02020603050405020304" pitchFamily="18" charset="0"/>
              </a:rPr>
              <a:t>Dış kapılar ve tampon üstü 4/6 bar aralığında çalışır. Salon kapıları ise 1 bar la çalışacak şekilde ayarlanmıştır. Amaç çocuklar arada kaldığı zaman vücutlarında oluşacak hasarı minimuma indirmektir.</a:t>
            </a:r>
          </a:p>
        </p:txBody>
      </p:sp>
    </p:spTree>
    <p:extLst>
      <p:ext uri="{BB962C8B-B14F-4D97-AF65-F5344CB8AC3E}">
        <p14:creationId xmlns:p14="http://schemas.microsoft.com/office/powerpoint/2010/main" val="38365026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676400" y="415381"/>
            <a:ext cx="10515600" cy="373922"/>
          </a:xfrm>
        </p:spPr>
        <p:txBody>
          <a:bodyPr>
            <a:noAutofit/>
          </a:bodyPr>
          <a:lstStyle/>
          <a:p>
            <a:pPr algn="just"/>
            <a:r>
              <a:rPr lang="tr-TR" sz="2400" b="1" dirty="0">
                <a:effectLst/>
                <a:latin typeface="Times New Roman" panose="02020603050405020304" pitchFamily="18" charset="0"/>
                <a:ea typeface="Calibri" panose="020F0502020204030204" pitchFamily="34" charset="0"/>
              </a:rPr>
              <a:t>Yüksek Gerilim Trafoları</a:t>
            </a:r>
            <a:endParaRPr lang="tr-TR"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9" name="Metin kutusu 8">
            <a:extLst>
              <a:ext uri="{FF2B5EF4-FFF2-40B4-BE49-F238E27FC236}">
                <a16:creationId xmlns:a16="http://schemas.microsoft.com/office/drawing/2014/main" id="{E251FE44-1110-409C-AA90-78BB0DF7C488}"/>
              </a:ext>
            </a:extLst>
          </p:cNvPr>
          <p:cNvSpPr txBox="1"/>
          <p:nvPr/>
        </p:nvSpPr>
        <p:spPr>
          <a:xfrm>
            <a:off x="1384639" y="751344"/>
            <a:ext cx="10466810" cy="5355312"/>
          </a:xfrm>
          <a:prstGeom prst="rect">
            <a:avLst/>
          </a:prstGeom>
          <a:noFill/>
        </p:spPr>
        <p:txBody>
          <a:bodyPr wrap="square">
            <a:spAutoFit/>
          </a:bodyPr>
          <a:lstStyle/>
          <a:p>
            <a:r>
              <a:rPr lang="tr-TR" sz="1800" b="1" i="1" dirty="0">
                <a:effectLst/>
                <a:latin typeface="Times New Roman" panose="02020603050405020304" pitchFamily="18" charset="0"/>
                <a:ea typeface="Calibri" panose="020F0502020204030204" pitchFamily="34" charset="0"/>
                <a:cs typeface="Times New Roman" panose="02020603050405020304" pitchFamily="18" charset="0"/>
              </a:rPr>
              <a:t>TR-1 trafosu:</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p>
            <a:r>
              <a:rPr lang="tr-TR"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tr-TR" sz="1800" dirty="0">
                <a:effectLst/>
                <a:latin typeface="Times New Roman" panose="02020603050405020304" pitchFamily="18" charset="0"/>
                <a:ea typeface="Calibri" panose="020F0502020204030204" pitchFamily="34" charset="0"/>
                <a:cs typeface="Times New Roman" panose="02020603050405020304" pitchFamily="18" charset="0"/>
              </a:rPr>
              <a:t>Yüksek gerilim sandığından gelen 1000 volt AC ilk </a:t>
            </a:r>
            <a:r>
              <a:rPr lang="tr-TR" sz="1800" dirty="0" err="1">
                <a:effectLst/>
                <a:latin typeface="Times New Roman" panose="02020603050405020304" pitchFamily="18" charset="0"/>
                <a:ea typeface="Calibri" panose="020F0502020204030204" pitchFamily="34" charset="0"/>
                <a:cs typeface="Times New Roman" panose="02020603050405020304" pitchFamily="18" charset="0"/>
              </a:rPr>
              <a:t>önve</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 70 Amper sigorta dan geçer. Daha sonra da YG1 </a:t>
            </a:r>
            <a:r>
              <a:rPr lang="tr-TR" sz="1800" dirty="0" err="1">
                <a:effectLst/>
                <a:latin typeface="Times New Roman" panose="02020603050405020304" pitchFamily="18" charset="0"/>
                <a:ea typeface="Calibri" panose="020F0502020204030204" pitchFamily="34" charset="0"/>
                <a:cs typeface="Times New Roman" panose="02020603050405020304" pitchFamily="18" charset="0"/>
              </a:rPr>
              <a:t>kontaktöründen</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 geçerek trafoya gelir. Çok çıkışlı bu trafolardan 220V, 430V,405V,380V çıkışlar alınmaktadır. Bu trafonun projelerdeki ismi TR1 olarak geçmektedir.  TR1 trafosu çıkarttığı 220 volt ile prizler ve mini barları beslediği gibi 380 </a:t>
            </a:r>
            <a:r>
              <a:rPr lang="tr-TR" sz="1800" dirty="0" err="1">
                <a:effectLst/>
                <a:latin typeface="Times New Roman" panose="02020603050405020304" pitchFamily="18" charset="0"/>
                <a:ea typeface="Calibri" panose="020F0502020204030204" pitchFamily="34" charset="0"/>
                <a:cs typeface="Times New Roman" panose="02020603050405020304" pitchFamily="18" charset="0"/>
              </a:rPr>
              <a:t>vot</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 çıkışı ile de cam önü </a:t>
            </a:r>
            <a:r>
              <a:rPr lang="tr-TR" sz="1800" dirty="0" err="1">
                <a:effectLst/>
                <a:latin typeface="Times New Roman" panose="02020603050405020304" pitchFamily="18" charset="0"/>
                <a:ea typeface="Calibri" panose="020F0502020204030204" pitchFamily="34" charset="0"/>
                <a:cs typeface="Times New Roman" panose="02020603050405020304" pitchFamily="18" charset="0"/>
              </a:rPr>
              <a:t>tijlerini</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 beslemektedir. Aynı zamanda 405 volt çıkış ile de DRV-1, DRV-2, DRV-3 ve DRV-4 sürücülerini besler.</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p>
            <a:r>
              <a:rPr lang="tr-TR" sz="1800" b="1"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p>
            <a:r>
              <a:rPr lang="tr-TR" sz="1800" b="1" i="1" dirty="0">
                <a:effectLst/>
                <a:latin typeface="Times New Roman" panose="02020603050405020304" pitchFamily="18" charset="0"/>
                <a:ea typeface="Calibri" panose="020F0502020204030204" pitchFamily="34" charset="0"/>
                <a:cs typeface="Times New Roman" panose="02020603050405020304" pitchFamily="18" charset="0"/>
              </a:rPr>
              <a:t>TR-2 Trafosu:</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p>
            <a:r>
              <a:rPr lang="tr-TR"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tr-TR" sz="1800" dirty="0">
                <a:effectLst/>
                <a:latin typeface="Times New Roman" panose="02020603050405020304" pitchFamily="18" charset="0"/>
                <a:ea typeface="Calibri" panose="020F0502020204030204" pitchFamily="34" charset="0"/>
                <a:cs typeface="Times New Roman" panose="02020603050405020304" pitchFamily="18" charset="0"/>
              </a:rPr>
              <a:t>Yüksek gerilim sandığından gelen 1000 volt AC 25 Amperlik F2 sigortasından geçer.  Daha sonra da YG2 </a:t>
            </a:r>
            <a:r>
              <a:rPr lang="tr-TR" sz="1800" dirty="0" err="1">
                <a:effectLst/>
                <a:latin typeface="Times New Roman" panose="02020603050405020304" pitchFamily="18" charset="0"/>
                <a:ea typeface="Calibri" panose="020F0502020204030204" pitchFamily="34" charset="0"/>
                <a:cs typeface="Times New Roman" panose="02020603050405020304" pitchFamily="18" charset="0"/>
              </a:rPr>
              <a:t>kontaktöründen</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 geçerek trafoya gelir. TR2 olarak adlandırılan bu trafoya 1000 volt AC girer ve 46 Volt AC çıkar. Bu trafo vagonun 24 VDC kısmını besler. </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p>
            <a:r>
              <a:rPr lang="tr-TR"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p>
            <a:r>
              <a:rPr lang="tr-TR" sz="1800" b="1" i="1" dirty="0">
                <a:effectLst/>
                <a:latin typeface="Times New Roman" panose="02020603050405020304" pitchFamily="18" charset="0"/>
                <a:ea typeface="Calibri" panose="020F0502020204030204" pitchFamily="34" charset="0"/>
                <a:cs typeface="Times New Roman" panose="02020603050405020304" pitchFamily="18" charset="0"/>
              </a:rPr>
              <a:t>TR-3 Trafosu:</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p>
            <a:r>
              <a:rPr lang="tr-TR" sz="1800" b="1"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tr-TR" sz="1800" dirty="0">
                <a:effectLst/>
                <a:latin typeface="Times New Roman" panose="02020603050405020304" pitchFamily="18" charset="0"/>
                <a:ea typeface="Calibri" panose="020F0502020204030204" pitchFamily="34" charset="0"/>
                <a:cs typeface="Times New Roman" panose="02020603050405020304" pitchFamily="18" charset="0"/>
              </a:rPr>
              <a:t>Bu trafoların yanı sıra 1000 volt girişli referans trafosu da bulunmaktadır. Giriş devresinde 500mA </a:t>
            </a:r>
            <a:r>
              <a:rPr lang="tr-TR" sz="1800" dirty="0" err="1">
                <a:effectLst/>
                <a:latin typeface="Times New Roman" panose="02020603050405020304" pitchFamily="18" charset="0"/>
                <a:ea typeface="Calibri" panose="020F0502020204030204" pitchFamily="34" charset="0"/>
                <a:cs typeface="Times New Roman" panose="02020603050405020304" pitchFamily="18" charset="0"/>
              </a:rPr>
              <a:t>lik</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tr-TR" sz="1800" dirty="0" err="1">
                <a:effectLst/>
                <a:latin typeface="Times New Roman" panose="02020603050405020304" pitchFamily="18" charset="0"/>
                <a:ea typeface="Calibri" panose="020F0502020204030204" pitchFamily="34" charset="0"/>
                <a:cs typeface="Times New Roman" panose="02020603050405020304" pitchFamily="18" charset="0"/>
              </a:rPr>
              <a:t>protistör</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 sigorta bulunmaktadır. 500W gücünde olup 1000 / 11 ve 21 volt çıkışlıdır. bu trafo KRT5 üzerinden kartların DC beslemesini sağlar ve aynı zamanda HSR vasıtası ile 1000 volt var bilgisini E1 panosuna göndermektedir.</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12132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9" name="Metin kutusu 8">
            <a:extLst>
              <a:ext uri="{FF2B5EF4-FFF2-40B4-BE49-F238E27FC236}">
                <a16:creationId xmlns:a16="http://schemas.microsoft.com/office/drawing/2014/main" id="{E1E91913-1628-4BD6-AD34-F4B1867E9DAC}"/>
              </a:ext>
            </a:extLst>
          </p:cNvPr>
          <p:cNvSpPr txBox="1"/>
          <p:nvPr/>
        </p:nvSpPr>
        <p:spPr>
          <a:xfrm>
            <a:off x="1923757" y="417676"/>
            <a:ext cx="6098344" cy="830997"/>
          </a:xfrm>
          <a:prstGeom prst="rect">
            <a:avLst/>
          </a:prstGeom>
          <a:noFill/>
        </p:spPr>
        <p:txBody>
          <a:bodyPr wrap="square">
            <a:spAutoFit/>
          </a:bodyPr>
          <a:lstStyle/>
          <a:p>
            <a:r>
              <a:rPr lang="tr-TR" sz="2400" b="1" dirty="0">
                <a:effectLst/>
                <a:latin typeface="Times New Roman" panose="02020603050405020304" pitchFamily="18" charset="0"/>
                <a:ea typeface="Calibri" panose="020F0502020204030204" pitchFamily="34" charset="0"/>
                <a:cs typeface="Times New Roman" panose="02020603050405020304" pitchFamily="18" charset="0"/>
              </a:rPr>
              <a:t>Yolcu Vagon Kapı ve </a:t>
            </a:r>
            <a:r>
              <a:rPr lang="tr-TR" sz="2400" b="1" dirty="0" err="1">
                <a:effectLst/>
                <a:latin typeface="Times New Roman" panose="02020603050405020304" pitchFamily="18" charset="0"/>
                <a:ea typeface="Calibri" panose="020F0502020204030204" pitchFamily="34" charset="0"/>
                <a:cs typeface="Times New Roman" panose="02020603050405020304" pitchFamily="18" charset="0"/>
              </a:rPr>
              <a:t>Apleti</a:t>
            </a:r>
            <a:r>
              <a:rPr lang="tr-TR" sz="2400" b="1" dirty="0">
                <a:effectLst/>
                <a:latin typeface="Times New Roman" panose="02020603050405020304" pitchFamily="18" charset="0"/>
                <a:ea typeface="Calibri" panose="020F0502020204030204" pitchFamily="34" charset="0"/>
                <a:cs typeface="Times New Roman" panose="02020603050405020304" pitchFamily="18" charset="0"/>
              </a:rPr>
              <a:t> Önleme Sistemleri</a:t>
            </a: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Metin kutusu 9">
            <a:extLst>
              <a:ext uri="{FF2B5EF4-FFF2-40B4-BE49-F238E27FC236}">
                <a16:creationId xmlns:a16="http://schemas.microsoft.com/office/drawing/2014/main" id="{35221C19-E52E-41CB-9ABC-59663F8B637B}"/>
              </a:ext>
            </a:extLst>
          </p:cNvPr>
          <p:cNvSpPr txBox="1"/>
          <p:nvPr/>
        </p:nvSpPr>
        <p:spPr>
          <a:xfrm>
            <a:off x="661839" y="1443841"/>
            <a:ext cx="8697350" cy="400110"/>
          </a:xfrm>
          <a:prstGeom prst="rect">
            <a:avLst/>
          </a:prstGeom>
          <a:noFill/>
        </p:spPr>
        <p:txBody>
          <a:bodyPr wrap="square">
            <a:spAutoFit/>
          </a:bodyPr>
          <a:lstStyle/>
          <a:p>
            <a:r>
              <a:rPr lang="tr-TR" sz="2000" b="1" i="1" dirty="0">
                <a:effectLst/>
                <a:ea typeface="Calibri" panose="020F0502020204030204" pitchFamily="34" charset="0"/>
                <a:cs typeface="Times New Roman" panose="02020603050405020304" pitchFamily="18" charset="0"/>
              </a:rPr>
              <a:t>Kapı çalışma prensibi  </a:t>
            </a:r>
            <a:endParaRPr lang="tr-TR" sz="2000" dirty="0">
              <a:effectLst/>
              <a:ea typeface="Calibri" panose="020F0502020204030204" pitchFamily="34" charset="0"/>
              <a:cs typeface="Times New Roman" panose="02020603050405020304" pitchFamily="18" charset="0"/>
            </a:endParaRPr>
          </a:p>
        </p:txBody>
      </p:sp>
      <p:sp>
        <p:nvSpPr>
          <p:cNvPr id="13" name="Metin kutusu 12">
            <a:extLst>
              <a:ext uri="{FF2B5EF4-FFF2-40B4-BE49-F238E27FC236}">
                <a16:creationId xmlns:a16="http://schemas.microsoft.com/office/drawing/2014/main" id="{367E83D6-DBE4-4738-A65A-CF67DA338A42}"/>
              </a:ext>
            </a:extLst>
          </p:cNvPr>
          <p:cNvSpPr txBox="1"/>
          <p:nvPr/>
        </p:nvSpPr>
        <p:spPr>
          <a:xfrm>
            <a:off x="981221" y="2083107"/>
            <a:ext cx="9544642" cy="2554545"/>
          </a:xfrm>
          <a:prstGeom prst="rect">
            <a:avLst/>
          </a:prstGeom>
          <a:noFill/>
        </p:spPr>
        <p:txBody>
          <a:bodyPr wrap="square">
            <a:spAutoFit/>
          </a:bodyPr>
          <a:lstStyle/>
          <a:p>
            <a:pPr algn="just"/>
            <a:r>
              <a:rPr lang="tr-TR" sz="2000" dirty="0">
                <a:effectLst/>
                <a:ea typeface="Calibri" panose="020F0502020204030204" pitchFamily="34" charset="0"/>
                <a:cs typeface="Times New Roman" panose="02020603050405020304" pitchFamily="18" charset="0"/>
              </a:rPr>
              <a:t>Salon kapıları 3 şekilde aktif hale gelir.1.si kapı yan duvarındaki butonlar aracılığı ile açma kapama komutu verilir. 2.si salon kapı bölmesi tavanındaki ve </a:t>
            </a:r>
            <a:r>
              <a:rPr lang="tr-TR" sz="2000" dirty="0" err="1">
                <a:effectLst/>
                <a:ea typeface="Calibri" panose="020F0502020204030204" pitchFamily="34" charset="0"/>
                <a:cs typeface="Times New Roman" panose="02020603050405020304" pitchFamily="18" charset="0"/>
              </a:rPr>
              <a:t>enfarmasyon</a:t>
            </a:r>
            <a:r>
              <a:rPr lang="tr-TR" sz="2000" dirty="0">
                <a:effectLst/>
                <a:ea typeface="Calibri" panose="020F0502020204030204" pitchFamily="34" charset="0"/>
                <a:cs typeface="Times New Roman" panose="02020603050405020304" pitchFamily="18" charset="0"/>
              </a:rPr>
              <a:t> lamba ünitesinin altındaki hareket </a:t>
            </a:r>
            <a:r>
              <a:rPr lang="tr-TR" sz="2000" dirty="0" err="1">
                <a:effectLst/>
                <a:ea typeface="Calibri" panose="020F0502020204030204" pitchFamily="34" charset="0"/>
                <a:cs typeface="Times New Roman" panose="02020603050405020304" pitchFamily="18" charset="0"/>
              </a:rPr>
              <a:t>sensörleri</a:t>
            </a:r>
            <a:r>
              <a:rPr lang="tr-TR" sz="2000" dirty="0">
                <a:effectLst/>
                <a:ea typeface="Calibri" panose="020F0502020204030204" pitchFamily="34" charset="0"/>
                <a:cs typeface="Times New Roman" panose="02020603050405020304" pitchFamily="18" charset="0"/>
              </a:rPr>
              <a:t> vasıtası ile açma komutu, kapama komutu zamansal olarak kapı mikro işlemcisi veya </a:t>
            </a:r>
            <a:r>
              <a:rPr lang="tr-TR" sz="2000" dirty="0" err="1">
                <a:effectLst/>
                <a:ea typeface="Calibri" panose="020F0502020204030204" pitchFamily="34" charset="0"/>
                <a:cs typeface="Times New Roman" panose="02020603050405020304" pitchFamily="18" charset="0"/>
              </a:rPr>
              <a:t>pnömatik</a:t>
            </a:r>
            <a:r>
              <a:rPr lang="tr-TR" sz="2000" dirty="0">
                <a:effectLst/>
                <a:ea typeface="Calibri" panose="020F0502020204030204" pitchFamily="34" charset="0"/>
                <a:cs typeface="Times New Roman" panose="02020603050405020304" pitchFamily="18" charset="0"/>
              </a:rPr>
              <a:t> üzerinden olur. 3.sü çocuk koruma </a:t>
            </a:r>
            <a:r>
              <a:rPr lang="tr-TR" sz="2000" dirty="0" err="1">
                <a:effectLst/>
                <a:ea typeface="Calibri" panose="020F0502020204030204" pitchFamily="34" charset="0"/>
                <a:cs typeface="Times New Roman" panose="02020603050405020304" pitchFamily="18" charset="0"/>
              </a:rPr>
              <a:t>sensörünün</a:t>
            </a:r>
            <a:r>
              <a:rPr lang="tr-TR" sz="2000" dirty="0">
                <a:effectLst/>
                <a:ea typeface="Calibri" panose="020F0502020204030204" pitchFamily="34" charset="0"/>
                <a:cs typeface="Times New Roman" panose="02020603050405020304" pitchFamily="18" charset="0"/>
              </a:rPr>
              <a:t> devreye girmesi ile kapı açma yapar, </a:t>
            </a:r>
            <a:r>
              <a:rPr lang="tr-TR" sz="2000" dirty="0" err="1">
                <a:effectLst/>
                <a:ea typeface="Calibri" panose="020F0502020204030204" pitchFamily="34" charset="0"/>
                <a:cs typeface="Times New Roman" panose="02020603050405020304" pitchFamily="18" charset="0"/>
              </a:rPr>
              <a:t>Sensör</a:t>
            </a:r>
            <a:r>
              <a:rPr lang="tr-TR" sz="2000" dirty="0">
                <a:effectLst/>
                <a:ea typeface="Calibri" panose="020F0502020204030204" pitchFamily="34" charset="0"/>
                <a:cs typeface="Times New Roman" panose="02020603050405020304" pitchFamily="18" charset="0"/>
              </a:rPr>
              <a:t> devre dışı kalana kadar kapı kapanmaz.</a:t>
            </a:r>
          </a:p>
          <a:p>
            <a:pPr algn="just"/>
            <a:r>
              <a:rPr lang="tr-TR" sz="2000" dirty="0">
                <a:effectLst/>
                <a:ea typeface="Calibri" panose="020F0502020204030204" pitchFamily="34" charset="0"/>
                <a:cs typeface="Times New Roman" panose="02020603050405020304" pitchFamily="18" charset="0"/>
              </a:rPr>
              <a:t> </a:t>
            </a:r>
          </a:p>
          <a:p>
            <a:pPr algn="just"/>
            <a:r>
              <a:rPr lang="tr-TR" sz="2000" dirty="0">
                <a:effectLst/>
                <a:ea typeface="Calibri" panose="020F0502020204030204" pitchFamily="34" charset="0"/>
                <a:cs typeface="Times New Roman" panose="02020603050405020304" pitchFamily="18" charset="0"/>
              </a:rPr>
              <a:t>Kapıların/pistonların basınç ayarları piston üzerinde bulunan açma-kapama basınç ayar vidaları ve basınç düşürücülerle sağlanır.(kapıların açma- kapama hız ayarları) </a:t>
            </a:r>
          </a:p>
        </p:txBody>
      </p:sp>
    </p:spTree>
    <p:extLst>
      <p:ext uri="{BB962C8B-B14F-4D97-AF65-F5344CB8AC3E}">
        <p14:creationId xmlns:p14="http://schemas.microsoft.com/office/powerpoint/2010/main" val="300182730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9" name="Metin kutusu 8">
            <a:extLst>
              <a:ext uri="{FF2B5EF4-FFF2-40B4-BE49-F238E27FC236}">
                <a16:creationId xmlns:a16="http://schemas.microsoft.com/office/drawing/2014/main" id="{E1E91913-1628-4BD6-AD34-F4B1867E9DAC}"/>
              </a:ext>
            </a:extLst>
          </p:cNvPr>
          <p:cNvSpPr txBox="1"/>
          <p:nvPr/>
        </p:nvSpPr>
        <p:spPr>
          <a:xfrm>
            <a:off x="1923757" y="417676"/>
            <a:ext cx="6098344" cy="830997"/>
          </a:xfrm>
          <a:prstGeom prst="rect">
            <a:avLst/>
          </a:prstGeom>
          <a:noFill/>
        </p:spPr>
        <p:txBody>
          <a:bodyPr wrap="square">
            <a:spAutoFit/>
          </a:bodyPr>
          <a:lstStyle/>
          <a:p>
            <a:r>
              <a:rPr lang="tr-TR" sz="2400" b="1" dirty="0">
                <a:effectLst/>
                <a:latin typeface="Times New Roman" panose="02020603050405020304" pitchFamily="18" charset="0"/>
                <a:ea typeface="Calibri" panose="020F0502020204030204" pitchFamily="34" charset="0"/>
                <a:cs typeface="Times New Roman" panose="02020603050405020304" pitchFamily="18" charset="0"/>
              </a:rPr>
              <a:t>Yolcu Vagon Kapı ve </a:t>
            </a:r>
            <a:r>
              <a:rPr lang="tr-TR" sz="2400" b="1" dirty="0" err="1">
                <a:effectLst/>
                <a:latin typeface="Times New Roman" panose="02020603050405020304" pitchFamily="18" charset="0"/>
                <a:ea typeface="Calibri" panose="020F0502020204030204" pitchFamily="34" charset="0"/>
                <a:cs typeface="Times New Roman" panose="02020603050405020304" pitchFamily="18" charset="0"/>
              </a:rPr>
              <a:t>Apleti</a:t>
            </a:r>
            <a:r>
              <a:rPr lang="tr-TR" sz="2400" b="1" dirty="0">
                <a:effectLst/>
                <a:latin typeface="Times New Roman" panose="02020603050405020304" pitchFamily="18" charset="0"/>
                <a:ea typeface="Calibri" panose="020F0502020204030204" pitchFamily="34" charset="0"/>
                <a:cs typeface="Times New Roman" panose="02020603050405020304" pitchFamily="18" charset="0"/>
              </a:rPr>
              <a:t> Önleme Sistemleri</a:t>
            </a: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Metin kutusu 9">
            <a:extLst>
              <a:ext uri="{FF2B5EF4-FFF2-40B4-BE49-F238E27FC236}">
                <a16:creationId xmlns:a16="http://schemas.microsoft.com/office/drawing/2014/main" id="{35221C19-E52E-41CB-9ABC-59663F8B637B}"/>
              </a:ext>
            </a:extLst>
          </p:cNvPr>
          <p:cNvSpPr txBox="1"/>
          <p:nvPr/>
        </p:nvSpPr>
        <p:spPr>
          <a:xfrm>
            <a:off x="661839" y="1443841"/>
            <a:ext cx="8697350" cy="400110"/>
          </a:xfrm>
          <a:prstGeom prst="rect">
            <a:avLst/>
          </a:prstGeom>
          <a:noFill/>
        </p:spPr>
        <p:txBody>
          <a:bodyPr wrap="square">
            <a:spAutoFit/>
          </a:bodyPr>
          <a:lstStyle/>
          <a:p>
            <a:r>
              <a:rPr lang="tr-TR" sz="2000" b="1" i="1" dirty="0" err="1">
                <a:effectLst/>
                <a:ea typeface="Calibri" panose="020F0502020204030204" pitchFamily="34" charset="0"/>
              </a:rPr>
              <a:t>Apleti</a:t>
            </a:r>
            <a:r>
              <a:rPr lang="tr-TR" sz="2000" b="1" i="1" dirty="0">
                <a:effectLst/>
                <a:ea typeface="Calibri" panose="020F0502020204030204" pitchFamily="34" charset="0"/>
              </a:rPr>
              <a:t> Sistemi </a:t>
            </a:r>
            <a:endParaRPr lang="tr-TR" sz="2400" dirty="0">
              <a:effectLst/>
              <a:ea typeface="Calibri" panose="020F0502020204030204" pitchFamily="34" charset="0"/>
              <a:cs typeface="Times New Roman" panose="02020603050405020304" pitchFamily="18" charset="0"/>
            </a:endParaRPr>
          </a:p>
        </p:txBody>
      </p:sp>
      <p:sp>
        <p:nvSpPr>
          <p:cNvPr id="14" name="Metin kutusu 13">
            <a:extLst>
              <a:ext uri="{FF2B5EF4-FFF2-40B4-BE49-F238E27FC236}">
                <a16:creationId xmlns:a16="http://schemas.microsoft.com/office/drawing/2014/main" id="{8427397C-3B2F-48C2-A3D0-88BA5ECD4953}"/>
              </a:ext>
            </a:extLst>
          </p:cNvPr>
          <p:cNvSpPr txBox="1"/>
          <p:nvPr/>
        </p:nvSpPr>
        <p:spPr>
          <a:xfrm>
            <a:off x="661838" y="1993564"/>
            <a:ext cx="10845533" cy="3477875"/>
          </a:xfrm>
          <a:prstGeom prst="rect">
            <a:avLst/>
          </a:prstGeom>
          <a:noFill/>
        </p:spPr>
        <p:txBody>
          <a:bodyPr wrap="square">
            <a:spAutoFit/>
          </a:bodyPr>
          <a:lstStyle/>
          <a:p>
            <a:pPr algn="just"/>
            <a:r>
              <a:rPr lang="tr-TR" sz="2000" dirty="0">
                <a:effectLst/>
                <a:ea typeface="Calibri" panose="020F0502020204030204" pitchFamily="34" charset="0"/>
                <a:cs typeface="Times New Roman" panose="02020603050405020304" pitchFamily="18" charset="0"/>
              </a:rPr>
              <a:t>TVS 2000 tipi yolcu vagonlarında bulunmaktadır. </a:t>
            </a:r>
            <a:r>
              <a:rPr lang="tr-TR" sz="2000" dirty="0" err="1">
                <a:effectLst/>
                <a:ea typeface="Calibri" panose="020F0502020204030204" pitchFamily="34" charset="0"/>
                <a:cs typeface="Times New Roman" panose="02020603050405020304" pitchFamily="18" charset="0"/>
              </a:rPr>
              <a:t>Apleti</a:t>
            </a:r>
            <a:r>
              <a:rPr lang="tr-TR" sz="2000" dirty="0">
                <a:effectLst/>
                <a:ea typeface="Calibri" panose="020F0502020204030204" pitchFamily="34" charset="0"/>
                <a:cs typeface="Times New Roman" panose="02020603050405020304" pitchFamily="18" charset="0"/>
              </a:rPr>
              <a:t> Mikro İşlemci sayesinde çalışır. </a:t>
            </a:r>
            <a:r>
              <a:rPr lang="tr-TR" sz="2000" dirty="0" err="1">
                <a:effectLst/>
                <a:ea typeface="Calibri" panose="020F0502020204030204" pitchFamily="34" charset="0"/>
                <a:cs typeface="Times New Roman" panose="02020603050405020304" pitchFamily="18" charset="0"/>
              </a:rPr>
              <a:t>Apleti</a:t>
            </a:r>
            <a:r>
              <a:rPr lang="tr-TR" sz="2000" dirty="0">
                <a:effectLst/>
                <a:ea typeface="Calibri" panose="020F0502020204030204" pitchFamily="34" charset="0"/>
                <a:cs typeface="Times New Roman" panose="02020603050405020304" pitchFamily="18" charset="0"/>
              </a:rPr>
              <a:t> Mikro İşlemcisi kapalı ise o vagonun </a:t>
            </a:r>
            <a:r>
              <a:rPr lang="tr-TR" sz="2000" dirty="0" err="1">
                <a:effectLst/>
                <a:ea typeface="Calibri" panose="020F0502020204030204" pitchFamily="34" charset="0"/>
                <a:cs typeface="Times New Roman" panose="02020603050405020304" pitchFamily="18" charset="0"/>
              </a:rPr>
              <a:t>apleti</a:t>
            </a:r>
            <a:r>
              <a:rPr lang="tr-TR" sz="2000" dirty="0">
                <a:effectLst/>
                <a:ea typeface="Calibri" panose="020F0502020204030204" pitchFamily="34" charset="0"/>
                <a:cs typeface="Times New Roman" panose="02020603050405020304" pitchFamily="18" charset="0"/>
              </a:rPr>
              <a:t> önleme sistemi devre dışıdır. </a:t>
            </a:r>
            <a:r>
              <a:rPr lang="tr-TR" sz="2000" dirty="0" err="1">
                <a:effectLst/>
                <a:ea typeface="Calibri" panose="020F0502020204030204" pitchFamily="34" charset="0"/>
                <a:cs typeface="Times New Roman" panose="02020603050405020304" pitchFamily="18" charset="0"/>
              </a:rPr>
              <a:t>Apleti</a:t>
            </a:r>
            <a:r>
              <a:rPr lang="tr-TR" sz="2000" dirty="0">
                <a:effectLst/>
                <a:ea typeface="Calibri" panose="020F0502020204030204" pitchFamily="34" charset="0"/>
                <a:cs typeface="Times New Roman" panose="02020603050405020304" pitchFamily="18" charset="0"/>
              </a:rPr>
              <a:t> </a:t>
            </a:r>
            <a:r>
              <a:rPr lang="tr-TR" sz="2000" dirty="0" err="1">
                <a:effectLst/>
                <a:ea typeface="Calibri" panose="020F0502020204030204" pitchFamily="34" charset="0"/>
                <a:cs typeface="Times New Roman" panose="02020603050405020304" pitchFamily="18" charset="0"/>
              </a:rPr>
              <a:t>Miko</a:t>
            </a:r>
            <a:r>
              <a:rPr lang="tr-TR" sz="2000" dirty="0">
                <a:effectLst/>
                <a:ea typeface="Calibri" panose="020F0502020204030204" pitchFamily="34" charset="0"/>
                <a:cs typeface="Times New Roman" panose="02020603050405020304" pitchFamily="18" charset="0"/>
              </a:rPr>
              <a:t> İşlemcisi üzerinde vagonun o anki hızını Km cinsinde gördüğümüz gibi o ana kadar yapmış olduğu toplam km de görülmektedir. Mikro İşlemci üzerinde 95 kodu vagonda herhangi bir arıza olmadığı anlamına gelir. Bu kod dışında bir kod yazıyorsa örneğin; 1.0 yazıyor ise : 1.aks ta sıfır </a:t>
            </a:r>
            <a:r>
              <a:rPr lang="tr-TR" sz="2000" dirty="0" err="1">
                <a:effectLst/>
                <a:ea typeface="Calibri" panose="020F0502020204030204" pitchFamily="34" charset="0"/>
                <a:cs typeface="Times New Roman" panose="02020603050405020304" pitchFamily="18" charset="0"/>
              </a:rPr>
              <a:t>nolu</a:t>
            </a:r>
            <a:r>
              <a:rPr lang="tr-TR" sz="2000" dirty="0">
                <a:effectLst/>
                <a:ea typeface="Calibri" panose="020F0502020204030204" pitchFamily="34" charset="0"/>
                <a:cs typeface="Times New Roman" panose="02020603050405020304" pitchFamily="18" charset="0"/>
              </a:rPr>
              <a:t> arıza. </a:t>
            </a:r>
          </a:p>
          <a:p>
            <a:pPr algn="just"/>
            <a:r>
              <a:rPr lang="tr-TR" sz="2000" dirty="0">
                <a:effectLst/>
                <a:ea typeface="Calibri" panose="020F0502020204030204" pitchFamily="34" charset="0"/>
                <a:cs typeface="Times New Roman" panose="02020603050405020304" pitchFamily="18" charset="0"/>
              </a:rPr>
              <a:t>3.2 yazıyor ise: 3.akta iki </a:t>
            </a:r>
            <a:r>
              <a:rPr lang="tr-TR" sz="2000" dirty="0" err="1">
                <a:effectLst/>
                <a:ea typeface="Calibri" panose="020F0502020204030204" pitchFamily="34" charset="0"/>
                <a:cs typeface="Times New Roman" panose="02020603050405020304" pitchFamily="18" charset="0"/>
              </a:rPr>
              <a:t>nolu</a:t>
            </a:r>
            <a:r>
              <a:rPr lang="tr-TR" sz="2000" dirty="0">
                <a:effectLst/>
                <a:ea typeface="Calibri" panose="020F0502020204030204" pitchFamily="34" charset="0"/>
                <a:cs typeface="Times New Roman" panose="02020603050405020304" pitchFamily="18" charset="0"/>
              </a:rPr>
              <a:t> arıza anlamına gelir. İlk rakam aks numarasını ikinci rakam ise arızanın cinsini belirtir.  </a:t>
            </a:r>
          </a:p>
          <a:p>
            <a:pPr algn="just"/>
            <a:r>
              <a:rPr lang="tr-TR" sz="2000" dirty="0">
                <a:effectLst/>
                <a:ea typeface="Calibri" panose="020F0502020204030204" pitchFamily="34" charset="0"/>
                <a:cs typeface="Times New Roman" panose="02020603050405020304" pitchFamily="18" charset="0"/>
              </a:rPr>
              <a:t> </a:t>
            </a:r>
          </a:p>
          <a:p>
            <a:pPr algn="just"/>
            <a:r>
              <a:rPr lang="tr-TR" sz="2000" dirty="0">
                <a:effectLst/>
                <a:ea typeface="Calibri" panose="020F0502020204030204" pitchFamily="34" charset="0"/>
                <a:cs typeface="Times New Roman" panose="02020603050405020304" pitchFamily="18" charset="0"/>
              </a:rPr>
              <a:t>Mikro İşlemci km </a:t>
            </a:r>
            <a:r>
              <a:rPr lang="tr-TR" sz="2000" dirty="0" err="1">
                <a:effectLst/>
                <a:ea typeface="Calibri" panose="020F0502020204030204" pitchFamily="34" charset="0"/>
                <a:cs typeface="Times New Roman" panose="02020603050405020304" pitchFamily="18" charset="0"/>
              </a:rPr>
              <a:t>sensöründen</a:t>
            </a:r>
            <a:r>
              <a:rPr lang="tr-TR" sz="2000" dirty="0">
                <a:effectLst/>
                <a:ea typeface="Calibri" panose="020F0502020204030204" pitchFamily="34" charset="0"/>
                <a:cs typeface="Times New Roman" panose="02020603050405020304" pitchFamily="18" charset="0"/>
              </a:rPr>
              <a:t> gelen sinyalleri ölçerek vagonun hızını hesaplar ve panele yansıtır. Vagonun hızı 5 km ye ulaşınca Kapı Mikro işlemcisine sinyal gönderir ve açık olan dış kapıların da kapanmasını sağlar.</a:t>
            </a:r>
          </a:p>
        </p:txBody>
      </p:sp>
    </p:spTree>
    <p:extLst>
      <p:ext uri="{BB962C8B-B14F-4D97-AF65-F5344CB8AC3E}">
        <p14:creationId xmlns:p14="http://schemas.microsoft.com/office/powerpoint/2010/main" val="349800782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9" name="Metin kutusu 8">
            <a:extLst>
              <a:ext uri="{FF2B5EF4-FFF2-40B4-BE49-F238E27FC236}">
                <a16:creationId xmlns:a16="http://schemas.microsoft.com/office/drawing/2014/main" id="{E1E91913-1628-4BD6-AD34-F4B1867E9DAC}"/>
              </a:ext>
            </a:extLst>
          </p:cNvPr>
          <p:cNvSpPr txBox="1"/>
          <p:nvPr/>
        </p:nvSpPr>
        <p:spPr>
          <a:xfrm>
            <a:off x="1923757" y="417676"/>
            <a:ext cx="6098344" cy="830997"/>
          </a:xfrm>
          <a:prstGeom prst="rect">
            <a:avLst/>
          </a:prstGeom>
          <a:noFill/>
        </p:spPr>
        <p:txBody>
          <a:bodyPr wrap="square">
            <a:spAutoFit/>
          </a:bodyPr>
          <a:lstStyle/>
          <a:p>
            <a:r>
              <a:rPr lang="tr-TR" sz="2400" b="1" dirty="0">
                <a:effectLst/>
                <a:latin typeface="Times New Roman" panose="02020603050405020304" pitchFamily="18" charset="0"/>
                <a:ea typeface="Calibri" panose="020F0502020204030204" pitchFamily="34" charset="0"/>
                <a:cs typeface="Times New Roman" panose="02020603050405020304" pitchFamily="18" charset="0"/>
              </a:rPr>
              <a:t>Yolcu Vagon Kapı ve </a:t>
            </a:r>
            <a:r>
              <a:rPr lang="tr-TR" sz="2400" b="1" dirty="0" err="1">
                <a:effectLst/>
                <a:latin typeface="Times New Roman" panose="02020603050405020304" pitchFamily="18" charset="0"/>
                <a:ea typeface="Calibri" panose="020F0502020204030204" pitchFamily="34" charset="0"/>
                <a:cs typeface="Times New Roman" panose="02020603050405020304" pitchFamily="18" charset="0"/>
              </a:rPr>
              <a:t>Apleti</a:t>
            </a:r>
            <a:r>
              <a:rPr lang="tr-TR" sz="2400" b="1" dirty="0">
                <a:effectLst/>
                <a:latin typeface="Times New Roman" panose="02020603050405020304" pitchFamily="18" charset="0"/>
                <a:ea typeface="Calibri" panose="020F0502020204030204" pitchFamily="34" charset="0"/>
                <a:cs typeface="Times New Roman" panose="02020603050405020304" pitchFamily="18" charset="0"/>
              </a:rPr>
              <a:t> Önleme Sistemleri</a:t>
            </a: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Metin kutusu 9">
            <a:extLst>
              <a:ext uri="{FF2B5EF4-FFF2-40B4-BE49-F238E27FC236}">
                <a16:creationId xmlns:a16="http://schemas.microsoft.com/office/drawing/2014/main" id="{35221C19-E52E-41CB-9ABC-59663F8B637B}"/>
              </a:ext>
            </a:extLst>
          </p:cNvPr>
          <p:cNvSpPr txBox="1"/>
          <p:nvPr/>
        </p:nvSpPr>
        <p:spPr>
          <a:xfrm>
            <a:off x="661839" y="1443841"/>
            <a:ext cx="8697350" cy="400110"/>
          </a:xfrm>
          <a:prstGeom prst="rect">
            <a:avLst/>
          </a:prstGeom>
          <a:noFill/>
        </p:spPr>
        <p:txBody>
          <a:bodyPr wrap="square">
            <a:spAutoFit/>
          </a:bodyPr>
          <a:lstStyle/>
          <a:p>
            <a:r>
              <a:rPr lang="tr-TR" sz="2000" b="1" i="1" dirty="0" err="1">
                <a:effectLst/>
                <a:ea typeface="Calibri" panose="020F0502020204030204" pitchFamily="34" charset="0"/>
              </a:rPr>
              <a:t>Apleti</a:t>
            </a:r>
            <a:r>
              <a:rPr lang="tr-TR" sz="2000" b="1" i="1" dirty="0">
                <a:effectLst/>
                <a:ea typeface="Calibri" panose="020F0502020204030204" pitchFamily="34" charset="0"/>
              </a:rPr>
              <a:t> Sistemi </a:t>
            </a:r>
            <a:endParaRPr lang="tr-TR" sz="2400" dirty="0">
              <a:effectLst/>
              <a:ea typeface="Calibri" panose="020F0502020204030204" pitchFamily="34" charset="0"/>
              <a:cs typeface="Times New Roman" panose="02020603050405020304" pitchFamily="18" charset="0"/>
            </a:endParaRPr>
          </a:p>
        </p:txBody>
      </p:sp>
      <p:pic>
        <p:nvPicPr>
          <p:cNvPr id="8" name="Resim 7">
            <a:extLst>
              <a:ext uri="{FF2B5EF4-FFF2-40B4-BE49-F238E27FC236}">
                <a16:creationId xmlns:a16="http://schemas.microsoft.com/office/drawing/2014/main" id="{6A27C97E-A3F5-48A8-A6D0-DF75749C060D}"/>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221401" y="1643896"/>
            <a:ext cx="5092605" cy="3589286"/>
          </a:xfrm>
          <a:prstGeom prst="rect">
            <a:avLst/>
          </a:prstGeom>
          <a:noFill/>
          <a:ln>
            <a:noFill/>
          </a:ln>
        </p:spPr>
      </p:pic>
      <p:sp>
        <p:nvSpPr>
          <p:cNvPr id="13" name="Metin kutusu 12">
            <a:extLst>
              <a:ext uri="{FF2B5EF4-FFF2-40B4-BE49-F238E27FC236}">
                <a16:creationId xmlns:a16="http://schemas.microsoft.com/office/drawing/2014/main" id="{7FF65CE4-EAFE-4349-A516-CF1F614AD193}"/>
              </a:ext>
            </a:extLst>
          </p:cNvPr>
          <p:cNvSpPr txBox="1"/>
          <p:nvPr/>
        </p:nvSpPr>
        <p:spPr>
          <a:xfrm>
            <a:off x="4596619" y="5449910"/>
            <a:ext cx="6098344" cy="369332"/>
          </a:xfrm>
          <a:prstGeom prst="rect">
            <a:avLst/>
          </a:prstGeom>
          <a:noFill/>
        </p:spPr>
        <p:txBody>
          <a:bodyPr wrap="square">
            <a:spAutoFit/>
          </a:bodyPr>
          <a:lstStyle/>
          <a:p>
            <a:r>
              <a:rPr lang="tr-TR" sz="1800" dirty="0" err="1">
                <a:effectLst/>
                <a:latin typeface="Times New Roman" panose="02020603050405020304" pitchFamily="18" charset="0"/>
                <a:ea typeface="Calibri" panose="020F0502020204030204" pitchFamily="34" charset="0"/>
              </a:rPr>
              <a:t>Apleti</a:t>
            </a:r>
            <a:r>
              <a:rPr lang="tr-TR" sz="1800" dirty="0">
                <a:effectLst/>
                <a:latin typeface="Times New Roman" panose="02020603050405020304" pitchFamily="18" charset="0"/>
                <a:ea typeface="Calibri" panose="020F0502020204030204" pitchFamily="34" charset="0"/>
              </a:rPr>
              <a:t> mikro işlemcisi</a:t>
            </a:r>
            <a:endParaRPr lang="tr-TR" dirty="0"/>
          </a:p>
        </p:txBody>
      </p:sp>
    </p:spTree>
    <p:extLst>
      <p:ext uri="{BB962C8B-B14F-4D97-AF65-F5344CB8AC3E}">
        <p14:creationId xmlns:p14="http://schemas.microsoft.com/office/powerpoint/2010/main" val="270754307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9" name="Metin kutusu 8">
            <a:extLst>
              <a:ext uri="{FF2B5EF4-FFF2-40B4-BE49-F238E27FC236}">
                <a16:creationId xmlns:a16="http://schemas.microsoft.com/office/drawing/2014/main" id="{E1E91913-1628-4BD6-AD34-F4B1867E9DAC}"/>
              </a:ext>
            </a:extLst>
          </p:cNvPr>
          <p:cNvSpPr txBox="1"/>
          <p:nvPr/>
        </p:nvSpPr>
        <p:spPr>
          <a:xfrm>
            <a:off x="1923757" y="417676"/>
            <a:ext cx="6098344" cy="830997"/>
          </a:xfrm>
          <a:prstGeom prst="rect">
            <a:avLst/>
          </a:prstGeom>
          <a:noFill/>
        </p:spPr>
        <p:txBody>
          <a:bodyPr wrap="square">
            <a:spAutoFit/>
          </a:bodyPr>
          <a:lstStyle/>
          <a:p>
            <a:r>
              <a:rPr lang="tr-TR" sz="2400" b="1" dirty="0">
                <a:effectLst/>
                <a:latin typeface="Times New Roman" panose="02020603050405020304" pitchFamily="18" charset="0"/>
                <a:ea typeface="Calibri" panose="020F0502020204030204" pitchFamily="34" charset="0"/>
                <a:cs typeface="Times New Roman" panose="02020603050405020304" pitchFamily="18" charset="0"/>
              </a:rPr>
              <a:t>Yolcu Vagon Kapı ve </a:t>
            </a:r>
            <a:r>
              <a:rPr lang="tr-TR" sz="2400" b="1" dirty="0" err="1">
                <a:effectLst/>
                <a:latin typeface="Times New Roman" panose="02020603050405020304" pitchFamily="18" charset="0"/>
                <a:ea typeface="Calibri" panose="020F0502020204030204" pitchFamily="34" charset="0"/>
                <a:cs typeface="Times New Roman" panose="02020603050405020304" pitchFamily="18" charset="0"/>
              </a:rPr>
              <a:t>Apleti</a:t>
            </a:r>
            <a:r>
              <a:rPr lang="tr-TR" sz="2400" b="1" dirty="0">
                <a:effectLst/>
                <a:latin typeface="Times New Roman" panose="02020603050405020304" pitchFamily="18" charset="0"/>
                <a:ea typeface="Calibri" panose="020F0502020204030204" pitchFamily="34" charset="0"/>
                <a:cs typeface="Times New Roman" panose="02020603050405020304" pitchFamily="18" charset="0"/>
              </a:rPr>
              <a:t> Önleme Sistemleri</a:t>
            </a: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4" name="Resim 13" descr="diyagram, paralel, çizgi, plan içeren bir resim&#10;&#10;Açıklama otomatik olarak oluşturuldu">
            <a:extLst>
              <a:ext uri="{FF2B5EF4-FFF2-40B4-BE49-F238E27FC236}">
                <a16:creationId xmlns:a16="http://schemas.microsoft.com/office/drawing/2014/main" id="{8C8E46FB-AC07-4D6E-BCDE-FF856F174A17}"/>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3501735" y="-700633"/>
            <a:ext cx="4097655" cy="7908290"/>
          </a:xfrm>
          <a:prstGeom prst="rect">
            <a:avLst/>
          </a:prstGeom>
          <a:noFill/>
          <a:ln>
            <a:noFill/>
          </a:ln>
        </p:spPr>
      </p:pic>
      <p:sp>
        <p:nvSpPr>
          <p:cNvPr id="15" name="Metin kutusu 14">
            <a:extLst>
              <a:ext uri="{FF2B5EF4-FFF2-40B4-BE49-F238E27FC236}">
                <a16:creationId xmlns:a16="http://schemas.microsoft.com/office/drawing/2014/main" id="{9AE056B6-6C0A-4C5A-8FC1-28A9F1E41631}"/>
              </a:ext>
            </a:extLst>
          </p:cNvPr>
          <p:cNvSpPr txBox="1"/>
          <p:nvPr/>
        </p:nvSpPr>
        <p:spPr>
          <a:xfrm>
            <a:off x="2687292" y="5302340"/>
            <a:ext cx="6098344" cy="369332"/>
          </a:xfrm>
          <a:prstGeom prst="rect">
            <a:avLst/>
          </a:prstGeom>
          <a:noFill/>
        </p:spPr>
        <p:txBody>
          <a:bodyPr wrap="square">
            <a:spAutoFit/>
          </a:bodyPr>
          <a:lstStyle/>
          <a:p>
            <a:pPr algn="ct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Yolcu vagon tampon üstü kapı</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6400663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9" name="Metin kutusu 8">
            <a:extLst>
              <a:ext uri="{FF2B5EF4-FFF2-40B4-BE49-F238E27FC236}">
                <a16:creationId xmlns:a16="http://schemas.microsoft.com/office/drawing/2014/main" id="{E1E91913-1628-4BD6-AD34-F4B1867E9DAC}"/>
              </a:ext>
            </a:extLst>
          </p:cNvPr>
          <p:cNvSpPr txBox="1"/>
          <p:nvPr/>
        </p:nvSpPr>
        <p:spPr>
          <a:xfrm>
            <a:off x="1923757" y="417676"/>
            <a:ext cx="6098344" cy="461665"/>
          </a:xfrm>
          <a:prstGeom prst="rect">
            <a:avLst/>
          </a:prstGeom>
          <a:noFill/>
        </p:spPr>
        <p:txBody>
          <a:bodyPr wrap="square">
            <a:spAutoFit/>
          </a:bodyPr>
          <a:lstStyle/>
          <a:p>
            <a:r>
              <a:rPr lang="tr-TR" sz="2400" b="1" dirty="0">
                <a:effectLst/>
                <a:latin typeface="Times New Roman" panose="02020603050405020304" pitchFamily="18" charset="0"/>
                <a:ea typeface="Calibri" panose="020F0502020204030204" pitchFamily="34" charset="0"/>
                <a:cs typeface="Times New Roman" panose="02020603050405020304" pitchFamily="18" charset="0"/>
              </a:rPr>
              <a:t>Vakumlu </a:t>
            </a:r>
            <a:r>
              <a:rPr lang="tr-TR" sz="2400" b="1" dirty="0" err="1">
                <a:effectLst/>
                <a:latin typeface="Times New Roman" panose="02020603050405020304" pitchFamily="18" charset="0"/>
                <a:ea typeface="Calibri" panose="020F0502020204030204" pitchFamily="34" charset="0"/>
                <a:cs typeface="Times New Roman" panose="02020603050405020304" pitchFamily="18" charset="0"/>
              </a:rPr>
              <a:t>Wc</a:t>
            </a: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Metin kutusu 9">
            <a:extLst>
              <a:ext uri="{FF2B5EF4-FFF2-40B4-BE49-F238E27FC236}">
                <a16:creationId xmlns:a16="http://schemas.microsoft.com/office/drawing/2014/main" id="{00E40B1D-06F8-44B8-A2E8-8CCDFDAF351D}"/>
              </a:ext>
            </a:extLst>
          </p:cNvPr>
          <p:cNvSpPr txBox="1"/>
          <p:nvPr/>
        </p:nvSpPr>
        <p:spPr>
          <a:xfrm>
            <a:off x="661838" y="1446685"/>
            <a:ext cx="10972143" cy="1015663"/>
          </a:xfrm>
          <a:prstGeom prst="rect">
            <a:avLst/>
          </a:prstGeom>
          <a:noFill/>
        </p:spPr>
        <p:txBody>
          <a:bodyPr wrap="square">
            <a:spAutoFit/>
          </a:bodyPr>
          <a:lstStyle/>
          <a:p>
            <a:pPr algn="just"/>
            <a:r>
              <a:rPr lang="tr-TR" sz="2000" dirty="0">
                <a:effectLst/>
                <a:ea typeface="Calibri" panose="020F0502020204030204" pitchFamily="34" charset="0"/>
                <a:cs typeface="Times New Roman" panose="02020603050405020304" pitchFamily="18" charset="0"/>
              </a:rPr>
              <a:t>Vakumlu tuvaletin çalışması için Elektrik-Su ve Hava </a:t>
            </a:r>
            <a:r>
              <a:rPr lang="tr-TR" sz="2000" dirty="0" err="1">
                <a:effectLst/>
                <a:ea typeface="Calibri" panose="020F0502020204030204" pitchFamily="34" charset="0"/>
                <a:cs typeface="Times New Roman" panose="02020603050405020304" pitchFamily="18" charset="0"/>
              </a:rPr>
              <a:t>nın</a:t>
            </a:r>
            <a:r>
              <a:rPr lang="tr-TR" sz="2000" dirty="0">
                <a:effectLst/>
                <a:ea typeface="Calibri" panose="020F0502020204030204" pitchFamily="34" charset="0"/>
                <a:cs typeface="Times New Roman" panose="02020603050405020304" pitchFamily="18" charset="0"/>
              </a:rPr>
              <a:t> mutlaka olması gerekmektedir. Vakumlu tuvaletin açılması için bazı vagonlarda Depo suyu ısıtıcı </a:t>
            </a:r>
            <a:r>
              <a:rPr lang="tr-TR" sz="2000" dirty="0" err="1">
                <a:effectLst/>
                <a:ea typeface="Calibri" panose="020F0502020204030204" pitchFamily="34" charset="0"/>
                <a:cs typeface="Times New Roman" panose="02020603050405020304" pitchFamily="18" charset="0"/>
              </a:rPr>
              <a:t>pako</a:t>
            </a:r>
            <a:r>
              <a:rPr lang="tr-TR" sz="2000" dirty="0">
                <a:effectLst/>
                <a:ea typeface="Calibri" panose="020F0502020204030204" pitchFamily="34" charset="0"/>
                <a:cs typeface="Times New Roman" panose="02020603050405020304" pitchFamily="18" charset="0"/>
              </a:rPr>
              <a:t> şalterinin de 1 konumda olmasına dikkat edin.  </a:t>
            </a:r>
          </a:p>
        </p:txBody>
      </p:sp>
      <p:sp>
        <p:nvSpPr>
          <p:cNvPr id="13" name="Metin kutusu 12">
            <a:extLst>
              <a:ext uri="{FF2B5EF4-FFF2-40B4-BE49-F238E27FC236}">
                <a16:creationId xmlns:a16="http://schemas.microsoft.com/office/drawing/2014/main" id="{B568F9BA-1A5E-4A88-A3FB-5FCEECA569AD}"/>
              </a:ext>
            </a:extLst>
          </p:cNvPr>
          <p:cNvSpPr txBox="1"/>
          <p:nvPr/>
        </p:nvSpPr>
        <p:spPr>
          <a:xfrm>
            <a:off x="661838" y="2462348"/>
            <a:ext cx="5978114" cy="1938992"/>
          </a:xfrm>
          <a:prstGeom prst="rect">
            <a:avLst/>
          </a:prstGeom>
          <a:noFill/>
        </p:spPr>
        <p:txBody>
          <a:bodyPr wrap="square">
            <a:spAutoFit/>
          </a:bodyPr>
          <a:lstStyle/>
          <a:p>
            <a:r>
              <a:rPr lang="tr-TR" sz="2000" b="1" i="1" dirty="0" err="1">
                <a:effectLst/>
                <a:ea typeface="Calibri" panose="020F0502020204030204" pitchFamily="34" charset="0"/>
                <a:cs typeface="Times New Roman" panose="02020603050405020304" pitchFamily="18" charset="0"/>
              </a:rPr>
              <a:t>Wc</a:t>
            </a:r>
            <a:r>
              <a:rPr lang="tr-TR" sz="2000" b="1" i="1" dirty="0">
                <a:effectLst/>
                <a:ea typeface="Calibri" panose="020F0502020204030204" pitchFamily="34" charset="0"/>
                <a:cs typeface="Times New Roman" panose="02020603050405020304" pitchFamily="18" charset="0"/>
              </a:rPr>
              <a:t> Yıkama Butonu </a:t>
            </a:r>
            <a:endParaRPr lang="tr-TR" sz="2000" dirty="0">
              <a:effectLst/>
              <a:ea typeface="Calibri" panose="020F0502020204030204" pitchFamily="34" charset="0"/>
              <a:cs typeface="Times New Roman" panose="02020603050405020304" pitchFamily="18" charset="0"/>
            </a:endParaRPr>
          </a:p>
          <a:p>
            <a:r>
              <a:rPr lang="tr-TR" sz="2000" dirty="0">
                <a:effectLst/>
                <a:ea typeface="Calibri" panose="020F0502020204030204" pitchFamily="34" charset="0"/>
                <a:cs typeface="Times New Roman" panose="02020603050405020304" pitchFamily="18" charset="0"/>
              </a:rPr>
              <a:t> </a:t>
            </a:r>
          </a:p>
          <a:p>
            <a:pPr algn="just"/>
            <a:r>
              <a:rPr lang="tr-TR" sz="2000" dirty="0">
                <a:effectLst/>
                <a:ea typeface="Calibri" panose="020F0502020204030204" pitchFamily="34" charset="0"/>
                <a:cs typeface="Times New Roman" panose="02020603050405020304" pitchFamily="18" charset="0"/>
              </a:rPr>
              <a:t>Tuvaletin yıkama (Sifon) işlemini gerçekleştirmesi için arka panelinde bulunan WC Yıkama butonuna basınız. Butona basıldığında çanağının temizlenmesi ve içerisindeki atığın katı atık tankına tahliyesi sağlanır. </a:t>
            </a:r>
          </a:p>
        </p:txBody>
      </p:sp>
      <p:pic>
        <p:nvPicPr>
          <p:cNvPr id="16" name="Resim 15">
            <a:extLst>
              <a:ext uri="{FF2B5EF4-FFF2-40B4-BE49-F238E27FC236}">
                <a16:creationId xmlns:a16="http://schemas.microsoft.com/office/drawing/2014/main" id="{076EFC9F-709A-4CEE-A2CC-A475949C3955}"/>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7442273" y="2462348"/>
            <a:ext cx="3066293" cy="3108458"/>
          </a:xfrm>
          <a:prstGeom prst="rect">
            <a:avLst/>
          </a:prstGeom>
          <a:noFill/>
          <a:ln>
            <a:noFill/>
          </a:ln>
        </p:spPr>
      </p:pic>
    </p:spTree>
    <p:extLst>
      <p:ext uri="{BB962C8B-B14F-4D97-AF65-F5344CB8AC3E}">
        <p14:creationId xmlns:p14="http://schemas.microsoft.com/office/powerpoint/2010/main" val="376746697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9" name="Metin kutusu 8">
            <a:extLst>
              <a:ext uri="{FF2B5EF4-FFF2-40B4-BE49-F238E27FC236}">
                <a16:creationId xmlns:a16="http://schemas.microsoft.com/office/drawing/2014/main" id="{E1E91913-1628-4BD6-AD34-F4B1867E9DAC}"/>
              </a:ext>
            </a:extLst>
          </p:cNvPr>
          <p:cNvSpPr txBox="1"/>
          <p:nvPr/>
        </p:nvSpPr>
        <p:spPr>
          <a:xfrm>
            <a:off x="1923757" y="417676"/>
            <a:ext cx="6098344" cy="461665"/>
          </a:xfrm>
          <a:prstGeom prst="rect">
            <a:avLst/>
          </a:prstGeom>
          <a:noFill/>
        </p:spPr>
        <p:txBody>
          <a:bodyPr wrap="square">
            <a:spAutoFit/>
          </a:bodyPr>
          <a:lstStyle/>
          <a:p>
            <a:r>
              <a:rPr lang="tr-TR" sz="2400" b="1" dirty="0">
                <a:effectLst/>
                <a:latin typeface="Times New Roman" panose="02020603050405020304" pitchFamily="18" charset="0"/>
                <a:ea typeface="Calibri" panose="020F0502020204030204" pitchFamily="34" charset="0"/>
                <a:cs typeface="Times New Roman" panose="02020603050405020304" pitchFamily="18" charset="0"/>
              </a:rPr>
              <a:t>Vakumlu </a:t>
            </a:r>
            <a:r>
              <a:rPr lang="tr-TR" sz="2400" b="1" dirty="0" err="1">
                <a:effectLst/>
                <a:latin typeface="Times New Roman" panose="02020603050405020304" pitchFamily="18" charset="0"/>
                <a:ea typeface="Calibri" panose="020F0502020204030204" pitchFamily="34" charset="0"/>
                <a:cs typeface="Times New Roman" panose="02020603050405020304" pitchFamily="18" charset="0"/>
              </a:rPr>
              <a:t>Wc</a:t>
            </a: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Metin kutusu 13">
            <a:extLst>
              <a:ext uri="{FF2B5EF4-FFF2-40B4-BE49-F238E27FC236}">
                <a16:creationId xmlns:a16="http://schemas.microsoft.com/office/drawing/2014/main" id="{EA8A64B8-0D20-44D8-BD53-148BA0F310C9}"/>
              </a:ext>
            </a:extLst>
          </p:cNvPr>
          <p:cNvSpPr txBox="1"/>
          <p:nvPr/>
        </p:nvSpPr>
        <p:spPr>
          <a:xfrm>
            <a:off x="418513" y="1582004"/>
            <a:ext cx="6098344" cy="2554545"/>
          </a:xfrm>
          <a:prstGeom prst="rect">
            <a:avLst/>
          </a:prstGeom>
          <a:noFill/>
        </p:spPr>
        <p:txBody>
          <a:bodyPr wrap="square">
            <a:spAutoFit/>
          </a:bodyPr>
          <a:lstStyle/>
          <a:p>
            <a:r>
              <a:rPr lang="tr-TR" sz="2000" b="1" i="1" dirty="0">
                <a:effectLst/>
                <a:ea typeface="Calibri" panose="020F0502020204030204" pitchFamily="34" charset="0"/>
                <a:cs typeface="Times New Roman" panose="02020603050405020304" pitchFamily="18" charset="0"/>
              </a:rPr>
              <a:t>Taharet Butonu </a:t>
            </a:r>
            <a:endParaRPr lang="tr-TR" sz="2000" dirty="0">
              <a:effectLst/>
              <a:ea typeface="Calibri" panose="020F0502020204030204" pitchFamily="34" charset="0"/>
              <a:cs typeface="Times New Roman" panose="02020603050405020304" pitchFamily="18" charset="0"/>
            </a:endParaRPr>
          </a:p>
          <a:p>
            <a:r>
              <a:rPr lang="tr-TR" sz="2000" dirty="0">
                <a:effectLst/>
                <a:ea typeface="Calibri" panose="020F0502020204030204" pitchFamily="34" charset="0"/>
                <a:cs typeface="Times New Roman" panose="02020603050405020304" pitchFamily="18" charset="0"/>
              </a:rPr>
              <a:t> </a:t>
            </a:r>
          </a:p>
          <a:p>
            <a:pPr algn="just"/>
            <a:r>
              <a:rPr lang="tr-TR" sz="2000" dirty="0">
                <a:effectLst/>
                <a:ea typeface="Calibri" panose="020F0502020204030204" pitchFamily="34" charset="0"/>
                <a:cs typeface="Times New Roman" panose="02020603050405020304" pitchFamily="18" charset="0"/>
              </a:rPr>
              <a:t>Taharet işlemini gerçekleştirmesi için pencere panelinde bulunan Taharet butonuna basınız. </a:t>
            </a:r>
          </a:p>
          <a:p>
            <a:pPr algn="just"/>
            <a:r>
              <a:rPr lang="tr-TR" sz="2000" dirty="0">
                <a:effectLst/>
                <a:ea typeface="Calibri" panose="020F0502020204030204" pitchFamily="34" charset="0"/>
                <a:cs typeface="Times New Roman" panose="02020603050405020304" pitchFamily="18" charset="0"/>
              </a:rPr>
              <a:t>Butona basıldığında çanağının içerisinde bulunan taharet </a:t>
            </a:r>
            <a:r>
              <a:rPr lang="tr-TR" sz="2000" dirty="0" err="1">
                <a:effectLst/>
                <a:ea typeface="Calibri" panose="020F0502020204030204" pitchFamily="34" charset="0"/>
                <a:cs typeface="Times New Roman" panose="02020603050405020304" pitchFamily="18" charset="0"/>
              </a:rPr>
              <a:t>nozulünden</a:t>
            </a:r>
            <a:r>
              <a:rPr lang="tr-TR" sz="2000" dirty="0">
                <a:effectLst/>
                <a:ea typeface="Calibri" panose="020F0502020204030204" pitchFamily="34" charset="0"/>
                <a:cs typeface="Times New Roman" panose="02020603050405020304" pitchFamily="18" charset="0"/>
              </a:rPr>
              <a:t> 8 </a:t>
            </a:r>
            <a:r>
              <a:rPr lang="tr-TR" sz="2000" dirty="0" err="1">
                <a:effectLst/>
                <a:ea typeface="Calibri" panose="020F0502020204030204" pitchFamily="34" charset="0"/>
                <a:cs typeface="Times New Roman" panose="02020603050405020304" pitchFamily="18" charset="0"/>
              </a:rPr>
              <a:t>sn</a:t>
            </a:r>
            <a:r>
              <a:rPr lang="tr-TR" sz="2000" dirty="0">
                <a:effectLst/>
                <a:ea typeface="Calibri" panose="020F0502020204030204" pitchFamily="34" charset="0"/>
                <a:cs typeface="Times New Roman" panose="02020603050405020304" pitchFamily="18" charset="0"/>
              </a:rPr>
              <a:t> süresince su akacaktır. </a:t>
            </a:r>
          </a:p>
          <a:p>
            <a:pPr algn="just"/>
            <a:r>
              <a:rPr lang="tr-TR" sz="2000" dirty="0">
                <a:effectLst/>
                <a:ea typeface="Calibri" panose="020F0502020204030204" pitchFamily="34" charset="0"/>
                <a:cs typeface="Times New Roman" panose="02020603050405020304" pitchFamily="18" charset="0"/>
              </a:rPr>
              <a:t>Tuvalet hiç çalışmıyorsa Depo Suyu Isıtıcısı sigortasını kontrol ediniz.</a:t>
            </a:r>
          </a:p>
        </p:txBody>
      </p:sp>
      <p:pic>
        <p:nvPicPr>
          <p:cNvPr id="15" name="Resim 14">
            <a:extLst>
              <a:ext uri="{FF2B5EF4-FFF2-40B4-BE49-F238E27FC236}">
                <a16:creationId xmlns:a16="http://schemas.microsoft.com/office/drawing/2014/main" id="{F6FC8DB0-8580-4013-862D-15BE0DC66BA6}"/>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7154227" y="1582004"/>
            <a:ext cx="4057724" cy="3468298"/>
          </a:xfrm>
          <a:prstGeom prst="rect">
            <a:avLst/>
          </a:prstGeom>
          <a:noFill/>
          <a:ln>
            <a:noFill/>
          </a:ln>
        </p:spPr>
      </p:pic>
    </p:spTree>
    <p:extLst>
      <p:ext uri="{BB962C8B-B14F-4D97-AF65-F5344CB8AC3E}">
        <p14:creationId xmlns:p14="http://schemas.microsoft.com/office/powerpoint/2010/main" val="419364820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9" name="Metin kutusu 8">
            <a:extLst>
              <a:ext uri="{FF2B5EF4-FFF2-40B4-BE49-F238E27FC236}">
                <a16:creationId xmlns:a16="http://schemas.microsoft.com/office/drawing/2014/main" id="{E1E91913-1628-4BD6-AD34-F4B1867E9DAC}"/>
              </a:ext>
            </a:extLst>
          </p:cNvPr>
          <p:cNvSpPr txBox="1"/>
          <p:nvPr/>
        </p:nvSpPr>
        <p:spPr>
          <a:xfrm>
            <a:off x="1923757" y="417676"/>
            <a:ext cx="6098344" cy="461665"/>
          </a:xfrm>
          <a:prstGeom prst="rect">
            <a:avLst/>
          </a:prstGeom>
          <a:noFill/>
        </p:spPr>
        <p:txBody>
          <a:bodyPr wrap="square">
            <a:spAutoFit/>
          </a:bodyPr>
          <a:lstStyle/>
          <a:p>
            <a:r>
              <a:rPr lang="tr-TR" sz="2400" b="1" dirty="0">
                <a:effectLst/>
                <a:latin typeface="Times New Roman" panose="02020603050405020304" pitchFamily="18" charset="0"/>
                <a:ea typeface="Calibri" panose="020F0502020204030204" pitchFamily="34" charset="0"/>
                <a:cs typeface="Times New Roman" panose="02020603050405020304" pitchFamily="18" charset="0"/>
              </a:rPr>
              <a:t>Vakumlu </a:t>
            </a:r>
            <a:r>
              <a:rPr lang="tr-TR" sz="2400" b="1" dirty="0" err="1">
                <a:effectLst/>
                <a:latin typeface="Times New Roman" panose="02020603050405020304" pitchFamily="18" charset="0"/>
                <a:ea typeface="Calibri" panose="020F0502020204030204" pitchFamily="34" charset="0"/>
                <a:cs typeface="Times New Roman" panose="02020603050405020304" pitchFamily="18" charset="0"/>
              </a:rPr>
              <a:t>Wc</a:t>
            </a: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Metin kutusu 9">
            <a:extLst>
              <a:ext uri="{FF2B5EF4-FFF2-40B4-BE49-F238E27FC236}">
                <a16:creationId xmlns:a16="http://schemas.microsoft.com/office/drawing/2014/main" id="{7F9F22A0-336D-4949-8C1E-09FB9128D484}"/>
              </a:ext>
            </a:extLst>
          </p:cNvPr>
          <p:cNvSpPr txBox="1"/>
          <p:nvPr/>
        </p:nvSpPr>
        <p:spPr>
          <a:xfrm>
            <a:off x="1093763" y="1466282"/>
            <a:ext cx="9774558" cy="4093428"/>
          </a:xfrm>
          <a:prstGeom prst="rect">
            <a:avLst/>
          </a:prstGeom>
          <a:noFill/>
        </p:spPr>
        <p:txBody>
          <a:bodyPr wrap="square">
            <a:spAutoFit/>
          </a:bodyPr>
          <a:lstStyle/>
          <a:p>
            <a:pPr algn="just"/>
            <a:r>
              <a:rPr lang="tr-TR" sz="2000" b="1" dirty="0">
                <a:effectLst/>
                <a:ea typeface="Calibri" panose="020F0502020204030204" pitchFamily="34" charset="0"/>
                <a:cs typeface="Times New Roman" panose="02020603050405020304" pitchFamily="18" charset="0"/>
              </a:rPr>
              <a:t>ARIZA DURUMU: </a:t>
            </a:r>
          </a:p>
          <a:p>
            <a:pPr algn="just"/>
            <a:r>
              <a:rPr lang="tr-TR" sz="2000" dirty="0">
                <a:effectLst/>
                <a:ea typeface="Calibri" panose="020F0502020204030204" pitchFamily="34" charset="0"/>
                <a:cs typeface="Times New Roman" panose="02020603050405020304" pitchFamily="18" charset="0"/>
              </a:rPr>
              <a:t>Yıkama ve Taharet musluğu çalışmıyor ise bunun birkaç sebebi olabilir. </a:t>
            </a:r>
          </a:p>
          <a:p>
            <a:pPr algn="just"/>
            <a:r>
              <a:rPr lang="tr-TR" sz="2000" dirty="0">
                <a:effectLst/>
                <a:ea typeface="Calibri" panose="020F0502020204030204" pitchFamily="34" charset="0"/>
                <a:cs typeface="Times New Roman" panose="02020603050405020304" pitchFamily="18" charset="0"/>
              </a:rPr>
              <a:t>Vagonda su olduğuna emin olun.</a:t>
            </a:r>
          </a:p>
          <a:p>
            <a:pPr algn="just"/>
            <a:r>
              <a:rPr lang="tr-TR" sz="2000" dirty="0">
                <a:effectLst/>
                <a:ea typeface="Calibri" panose="020F0502020204030204" pitchFamily="34" charset="0"/>
                <a:cs typeface="Times New Roman" panose="02020603050405020304" pitchFamily="18" charset="0"/>
              </a:rPr>
              <a:t>Vagonda hava olduğuna emin olun.</a:t>
            </a:r>
          </a:p>
          <a:p>
            <a:pPr algn="just"/>
            <a:r>
              <a:rPr lang="tr-TR" sz="2000" dirty="0">
                <a:effectLst/>
                <a:ea typeface="Calibri" panose="020F0502020204030204" pitchFamily="34" charset="0"/>
                <a:cs typeface="Times New Roman" panose="02020603050405020304" pitchFamily="18" charset="0"/>
              </a:rPr>
              <a:t>Vagonda elektrik olduğuna emin olun</a:t>
            </a:r>
          </a:p>
          <a:p>
            <a:pPr algn="just"/>
            <a:r>
              <a:rPr lang="tr-TR" sz="2000" dirty="0">
                <a:effectLst/>
                <a:ea typeface="Calibri" panose="020F0502020204030204" pitchFamily="34" charset="0"/>
                <a:cs typeface="Times New Roman" panose="02020603050405020304" pitchFamily="18" charset="0"/>
              </a:rPr>
              <a:t>Su-Hava-Elektrik var ise; </a:t>
            </a:r>
          </a:p>
          <a:p>
            <a:pPr algn="just"/>
            <a:r>
              <a:rPr lang="tr-TR" sz="2000" dirty="0">
                <a:effectLst/>
                <a:ea typeface="Calibri" panose="020F0502020204030204" pitchFamily="34" charset="0"/>
                <a:cs typeface="Times New Roman" panose="02020603050405020304" pitchFamily="18" charset="0"/>
              </a:rPr>
              <a:t>Taşkın </a:t>
            </a:r>
            <a:r>
              <a:rPr lang="tr-TR" sz="2000" dirty="0" err="1">
                <a:effectLst/>
                <a:ea typeface="Calibri" panose="020F0502020204030204" pitchFamily="34" charset="0"/>
                <a:cs typeface="Times New Roman" panose="02020603050405020304" pitchFamily="18" charset="0"/>
              </a:rPr>
              <a:t>sensörü</a:t>
            </a:r>
            <a:r>
              <a:rPr lang="tr-TR" sz="2000" dirty="0">
                <a:effectLst/>
                <a:ea typeface="Calibri" panose="020F0502020204030204" pitchFamily="34" charset="0"/>
                <a:cs typeface="Times New Roman" panose="02020603050405020304" pitchFamily="18" charset="0"/>
              </a:rPr>
              <a:t> arızalı olabilir. </a:t>
            </a:r>
          </a:p>
          <a:p>
            <a:pPr algn="just"/>
            <a:r>
              <a:rPr lang="tr-TR" sz="2000" dirty="0">
                <a:effectLst/>
                <a:ea typeface="Calibri" panose="020F0502020204030204" pitchFamily="34" charset="0"/>
                <a:cs typeface="Times New Roman" panose="02020603050405020304" pitchFamily="18" charset="0"/>
              </a:rPr>
              <a:t>Bu </a:t>
            </a:r>
            <a:r>
              <a:rPr lang="tr-TR" sz="2000" dirty="0" err="1">
                <a:effectLst/>
                <a:ea typeface="Calibri" panose="020F0502020204030204" pitchFamily="34" charset="0"/>
                <a:cs typeface="Times New Roman" panose="02020603050405020304" pitchFamily="18" charset="0"/>
              </a:rPr>
              <a:t>sensör</a:t>
            </a:r>
            <a:r>
              <a:rPr lang="tr-TR" sz="2000" dirty="0">
                <a:effectLst/>
                <a:ea typeface="Calibri" panose="020F0502020204030204" pitchFamily="34" charset="0"/>
                <a:cs typeface="Times New Roman" panose="02020603050405020304" pitchFamily="18" charset="0"/>
              </a:rPr>
              <a:t> arızalı ise tuvaleti dolu göreceğinden daha fazla su vermemek ve iyice taşırmamak için su vermez. </a:t>
            </a:r>
          </a:p>
          <a:p>
            <a:pPr algn="just"/>
            <a:r>
              <a:rPr lang="tr-TR" sz="2000" dirty="0">
                <a:effectLst/>
                <a:ea typeface="Calibri" panose="020F0502020204030204" pitchFamily="34" charset="0"/>
                <a:cs typeface="Times New Roman" panose="02020603050405020304" pitchFamily="18" charset="0"/>
              </a:rPr>
              <a:t>Gerçekten tuvalet taşında su taşkınlığı yok ise </a:t>
            </a:r>
            <a:r>
              <a:rPr lang="tr-TR" sz="2000" dirty="0" err="1">
                <a:effectLst/>
                <a:ea typeface="Calibri" panose="020F0502020204030204" pitchFamily="34" charset="0"/>
                <a:cs typeface="Times New Roman" panose="02020603050405020304" pitchFamily="18" charset="0"/>
              </a:rPr>
              <a:t>sensörün</a:t>
            </a:r>
            <a:r>
              <a:rPr lang="tr-TR" sz="2000" dirty="0">
                <a:effectLst/>
                <a:ea typeface="Calibri" panose="020F0502020204030204" pitchFamily="34" charset="0"/>
                <a:cs typeface="Times New Roman" panose="02020603050405020304" pitchFamily="18" charset="0"/>
              </a:rPr>
              <a:t> önü tıkanmış olabilir ıslak mendil </a:t>
            </a:r>
            <a:r>
              <a:rPr lang="tr-TR" sz="2000" dirty="0" err="1">
                <a:effectLst/>
                <a:ea typeface="Calibri" panose="020F0502020204030204" pitchFamily="34" charset="0"/>
                <a:cs typeface="Times New Roman" panose="02020603050405020304" pitchFamily="18" charset="0"/>
              </a:rPr>
              <a:t>vb</a:t>
            </a:r>
            <a:r>
              <a:rPr lang="tr-TR" sz="2000" dirty="0">
                <a:effectLst/>
                <a:ea typeface="Calibri" panose="020F0502020204030204" pitchFamily="34" charset="0"/>
                <a:cs typeface="Times New Roman" panose="02020603050405020304" pitchFamily="18" charset="0"/>
              </a:rPr>
              <a:t> şeylerle temizleyin. </a:t>
            </a:r>
          </a:p>
          <a:p>
            <a:pPr algn="just"/>
            <a:r>
              <a:rPr lang="tr-TR" sz="2000" dirty="0">
                <a:effectLst/>
                <a:ea typeface="Calibri" panose="020F0502020204030204" pitchFamily="34" charset="0"/>
                <a:cs typeface="Times New Roman" panose="02020603050405020304" pitchFamily="18" charset="0"/>
              </a:rPr>
              <a:t>Yine de çalışmıyorsa </a:t>
            </a:r>
            <a:r>
              <a:rPr lang="tr-TR" sz="2000" dirty="0" err="1">
                <a:effectLst/>
                <a:ea typeface="Calibri" panose="020F0502020204030204" pitchFamily="34" charset="0"/>
                <a:cs typeface="Times New Roman" panose="02020603050405020304" pitchFamily="18" charset="0"/>
              </a:rPr>
              <a:t>sensörü</a:t>
            </a:r>
            <a:r>
              <a:rPr lang="tr-TR" sz="2000" dirty="0">
                <a:effectLst/>
                <a:ea typeface="Calibri" panose="020F0502020204030204" pitchFamily="34" charset="0"/>
                <a:cs typeface="Times New Roman" panose="02020603050405020304" pitchFamily="18" charset="0"/>
              </a:rPr>
              <a:t> değiştirin. </a:t>
            </a:r>
          </a:p>
          <a:p>
            <a:pPr algn="just"/>
            <a:r>
              <a:rPr lang="tr-TR" sz="2000" dirty="0">
                <a:effectLst/>
                <a:ea typeface="Calibri" panose="020F0502020204030204" pitchFamily="34" charset="0"/>
                <a:cs typeface="Times New Roman" panose="02020603050405020304" pitchFamily="18" charset="0"/>
              </a:rPr>
              <a:t>Arızayı teşkil garına bildirin.</a:t>
            </a:r>
          </a:p>
        </p:txBody>
      </p:sp>
    </p:spTree>
    <p:extLst>
      <p:ext uri="{BB962C8B-B14F-4D97-AF65-F5344CB8AC3E}">
        <p14:creationId xmlns:p14="http://schemas.microsoft.com/office/powerpoint/2010/main" val="95562355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9" name="Metin kutusu 8">
            <a:extLst>
              <a:ext uri="{FF2B5EF4-FFF2-40B4-BE49-F238E27FC236}">
                <a16:creationId xmlns:a16="http://schemas.microsoft.com/office/drawing/2014/main" id="{E1E91913-1628-4BD6-AD34-F4B1867E9DAC}"/>
              </a:ext>
            </a:extLst>
          </p:cNvPr>
          <p:cNvSpPr txBox="1"/>
          <p:nvPr/>
        </p:nvSpPr>
        <p:spPr>
          <a:xfrm>
            <a:off x="1923757" y="417676"/>
            <a:ext cx="6098344" cy="461665"/>
          </a:xfrm>
          <a:prstGeom prst="rect">
            <a:avLst/>
          </a:prstGeom>
          <a:noFill/>
        </p:spPr>
        <p:txBody>
          <a:bodyPr wrap="square">
            <a:spAutoFit/>
          </a:bodyPr>
          <a:lstStyle/>
          <a:p>
            <a:r>
              <a:rPr lang="tr-TR" sz="2400" b="1" dirty="0">
                <a:effectLst/>
                <a:latin typeface="Times New Roman" panose="02020603050405020304" pitchFamily="18" charset="0"/>
                <a:ea typeface="Calibri" panose="020F0502020204030204" pitchFamily="34" charset="0"/>
                <a:cs typeface="Times New Roman" panose="02020603050405020304" pitchFamily="18" charset="0"/>
              </a:rPr>
              <a:t>Vakumlu </a:t>
            </a:r>
            <a:r>
              <a:rPr lang="tr-TR" sz="2400" b="1" dirty="0" err="1">
                <a:effectLst/>
                <a:latin typeface="Times New Roman" panose="02020603050405020304" pitchFamily="18" charset="0"/>
                <a:ea typeface="Calibri" panose="020F0502020204030204" pitchFamily="34" charset="0"/>
                <a:cs typeface="Times New Roman" panose="02020603050405020304" pitchFamily="18" charset="0"/>
              </a:rPr>
              <a:t>Wc</a:t>
            </a: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Metin kutusu 7">
            <a:extLst>
              <a:ext uri="{FF2B5EF4-FFF2-40B4-BE49-F238E27FC236}">
                <a16:creationId xmlns:a16="http://schemas.microsoft.com/office/drawing/2014/main" id="{8F618BF6-B613-4CE3-A46B-33622676DE7A}"/>
              </a:ext>
            </a:extLst>
          </p:cNvPr>
          <p:cNvSpPr txBox="1"/>
          <p:nvPr/>
        </p:nvSpPr>
        <p:spPr>
          <a:xfrm>
            <a:off x="784273" y="1365184"/>
            <a:ext cx="6098344" cy="1938992"/>
          </a:xfrm>
          <a:prstGeom prst="rect">
            <a:avLst/>
          </a:prstGeom>
          <a:noFill/>
        </p:spPr>
        <p:txBody>
          <a:bodyPr wrap="square">
            <a:spAutoFit/>
          </a:bodyPr>
          <a:lstStyle/>
          <a:p>
            <a:r>
              <a:rPr lang="tr-TR" sz="2000" b="1" i="1" dirty="0">
                <a:effectLst/>
                <a:ea typeface="Calibri" panose="020F0502020204030204" pitchFamily="34" charset="0"/>
                <a:cs typeface="Times New Roman" panose="02020603050405020304" pitchFamily="18" charset="0"/>
              </a:rPr>
              <a:t>El Yıkama Butonu </a:t>
            </a:r>
            <a:endParaRPr lang="tr-TR" sz="2000" dirty="0">
              <a:effectLst/>
              <a:ea typeface="Calibri" panose="020F0502020204030204" pitchFamily="34" charset="0"/>
              <a:cs typeface="Times New Roman" panose="02020603050405020304" pitchFamily="18" charset="0"/>
            </a:endParaRPr>
          </a:p>
          <a:p>
            <a:r>
              <a:rPr lang="tr-TR" sz="2000" dirty="0">
                <a:effectLst/>
                <a:ea typeface="Calibri" panose="020F0502020204030204" pitchFamily="34" charset="0"/>
                <a:cs typeface="Times New Roman" panose="02020603050405020304" pitchFamily="18" charset="0"/>
              </a:rPr>
              <a:t> </a:t>
            </a:r>
          </a:p>
          <a:p>
            <a:pPr algn="just"/>
            <a:r>
              <a:rPr lang="tr-TR" sz="2000" dirty="0">
                <a:effectLst/>
                <a:ea typeface="Calibri" panose="020F0502020204030204" pitchFamily="34" charset="0"/>
                <a:cs typeface="Times New Roman" panose="02020603050405020304" pitchFamily="18" charset="0"/>
              </a:rPr>
              <a:t>El yıkama işlemini gerçekleştirmesi için lavabo paneli üzerinde bulunan El Yıkama butonuna basınız. Butona basıldığında el yıkama musluğundan 10 </a:t>
            </a:r>
            <a:r>
              <a:rPr lang="tr-TR" sz="2000" dirty="0" err="1">
                <a:effectLst/>
                <a:ea typeface="Calibri" panose="020F0502020204030204" pitchFamily="34" charset="0"/>
                <a:cs typeface="Times New Roman" panose="02020603050405020304" pitchFamily="18" charset="0"/>
              </a:rPr>
              <a:t>sn</a:t>
            </a:r>
            <a:r>
              <a:rPr lang="tr-TR" sz="2000" dirty="0">
                <a:effectLst/>
                <a:ea typeface="Calibri" panose="020F0502020204030204" pitchFamily="34" charset="0"/>
                <a:cs typeface="Times New Roman" panose="02020603050405020304" pitchFamily="18" charset="0"/>
              </a:rPr>
              <a:t> süresince su akacaktır. </a:t>
            </a:r>
          </a:p>
        </p:txBody>
      </p:sp>
      <p:pic>
        <p:nvPicPr>
          <p:cNvPr id="13" name="Resim 12">
            <a:extLst>
              <a:ext uri="{FF2B5EF4-FFF2-40B4-BE49-F238E27FC236}">
                <a16:creationId xmlns:a16="http://schemas.microsoft.com/office/drawing/2014/main" id="{DFB15C79-988C-4971-92F5-1E44F9055580}"/>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7643568" y="1632470"/>
            <a:ext cx="3343747" cy="2841056"/>
          </a:xfrm>
          <a:prstGeom prst="rect">
            <a:avLst/>
          </a:prstGeom>
          <a:noFill/>
          <a:ln>
            <a:noFill/>
          </a:ln>
        </p:spPr>
      </p:pic>
    </p:spTree>
    <p:extLst>
      <p:ext uri="{BB962C8B-B14F-4D97-AF65-F5344CB8AC3E}">
        <p14:creationId xmlns:p14="http://schemas.microsoft.com/office/powerpoint/2010/main" val="329778342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9" name="Metin kutusu 8">
            <a:extLst>
              <a:ext uri="{FF2B5EF4-FFF2-40B4-BE49-F238E27FC236}">
                <a16:creationId xmlns:a16="http://schemas.microsoft.com/office/drawing/2014/main" id="{E1E91913-1628-4BD6-AD34-F4B1867E9DAC}"/>
              </a:ext>
            </a:extLst>
          </p:cNvPr>
          <p:cNvSpPr txBox="1"/>
          <p:nvPr/>
        </p:nvSpPr>
        <p:spPr>
          <a:xfrm>
            <a:off x="1923757" y="417676"/>
            <a:ext cx="6098344" cy="461665"/>
          </a:xfrm>
          <a:prstGeom prst="rect">
            <a:avLst/>
          </a:prstGeom>
          <a:noFill/>
        </p:spPr>
        <p:txBody>
          <a:bodyPr wrap="square">
            <a:spAutoFit/>
          </a:bodyPr>
          <a:lstStyle/>
          <a:p>
            <a:r>
              <a:rPr lang="tr-TR" sz="2400" b="1" dirty="0">
                <a:effectLst/>
                <a:latin typeface="Times New Roman" panose="02020603050405020304" pitchFamily="18" charset="0"/>
                <a:ea typeface="Calibri" panose="020F0502020204030204" pitchFamily="34" charset="0"/>
                <a:cs typeface="Times New Roman" panose="02020603050405020304" pitchFamily="18" charset="0"/>
              </a:rPr>
              <a:t>Vakumlu </a:t>
            </a:r>
            <a:r>
              <a:rPr lang="tr-TR" sz="2400" b="1" dirty="0" err="1">
                <a:effectLst/>
                <a:latin typeface="Times New Roman" panose="02020603050405020304" pitchFamily="18" charset="0"/>
                <a:ea typeface="Calibri" panose="020F0502020204030204" pitchFamily="34" charset="0"/>
                <a:cs typeface="Times New Roman" panose="02020603050405020304" pitchFamily="18" charset="0"/>
              </a:rPr>
              <a:t>Wc</a:t>
            </a: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Metin kutusu 9">
            <a:extLst>
              <a:ext uri="{FF2B5EF4-FFF2-40B4-BE49-F238E27FC236}">
                <a16:creationId xmlns:a16="http://schemas.microsoft.com/office/drawing/2014/main" id="{8947BB8F-D72B-40A4-A613-2ECF4DBC4427}"/>
              </a:ext>
            </a:extLst>
          </p:cNvPr>
          <p:cNvSpPr txBox="1"/>
          <p:nvPr/>
        </p:nvSpPr>
        <p:spPr>
          <a:xfrm>
            <a:off x="1093763" y="1492240"/>
            <a:ext cx="9774558" cy="3170099"/>
          </a:xfrm>
          <a:prstGeom prst="rect">
            <a:avLst/>
          </a:prstGeom>
          <a:noFill/>
        </p:spPr>
        <p:txBody>
          <a:bodyPr wrap="square">
            <a:spAutoFit/>
          </a:bodyPr>
          <a:lstStyle/>
          <a:p>
            <a:pPr algn="just"/>
            <a:r>
              <a:rPr lang="tr-TR" sz="2000" b="1" dirty="0">
                <a:effectLst/>
                <a:ea typeface="Calibri" panose="020F0502020204030204" pitchFamily="34" charset="0"/>
                <a:cs typeface="Times New Roman" panose="02020603050405020304" pitchFamily="18" charset="0"/>
              </a:rPr>
              <a:t>ARIZA DURUMU:  </a:t>
            </a:r>
          </a:p>
          <a:p>
            <a:pPr algn="just"/>
            <a:r>
              <a:rPr lang="tr-TR" sz="2000" dirty="0">
                <a:effectLst/>
                <a:ea typeface="Calibri" panose="020F0502020204030204" pitchFamily="34" charset="0"/>
                <a:cs typeface="Times New Roman" panose="02020603050405020304" pitchFamily="18" charset="0"/>
              </a:rPr>
              <a:t>El yıkama butonundan su gelmiyorsa bunun birkaç sebebi olabilir. </a:t>
            </a:r>
          </a:p>
          <a:p>
            <a:pPr algn="just"/>
            <a:r>
              <a:rPr lang="tr-TR" sz="2000" dirty="0">
                <a:effectLst/>
                <a:ea typeface="Calibri" panose="020F0502020204030204" pitchFamily="34" charset="0"/>
                <a:cs typeface="Times New Roman" panose="02020603050405020304" pitchFamily="18" charset="0"/>
              </a:rPr>
              <a:t>Vagonda su olduğuna emin olun.</a:t>
            </a:r>
          </a:p>
          <a:p>
            <a:pPr algn="just"/>
            <a:r>
              <a:rPr lang="tr-TR" sz="2000" dirty="0">
                <a:effectLst/>
                <a:ea typeface="Calibri" panose="020F0502020204030204" pitchFamily="34" charset="0"/>
                <a:cs typeface="Times New Roman" panose="02020603050405020304" pitchFamily="18" charset="0"/>
              </a:rPr>
              <a:t>Vagonda hava olduğuna emin olun.</a:t>
            </a:r>
          </a:p>
          <a:p>
            <a:pPr algn="just"/>
            <a:r>
              <a:rPr lang="tr-TR" sz="2000" dirty="0">
                <a:effectLst/>
                <a:ea typeface="Calibri" panose="020F0502020204030204" pitchFamily="34" charset="0"/>
                <a:cs typeface="Times New Roman" panose="02020603050405020304" pitchFamily="18" charset="0"/>
              </a:rPr>
              <a:t>Vagonda elektrik olduğuna emin olun</a:t>
            </a:r>
          </a:p>
          <a:p>
            <a:pPr algn="just"/>
            <a:r>
              <a:rPr lang="tr-TR" sz="2000" dirty="0">
                <a:effectLst/>
                <a:ea typeface="Calibri" panose="020F0502020204030204" pitchFamily="34" charset="0"/>
                <a:cs typeface="Times New Roman" panose="02020603050405020304" pitchFamily="18" charset="0"/>
              </a:rPr>
              <a:t>Su-Hava-Elektrik var ise;</a:t>
            </a:r>
          </a:p>
          <a:p>
            <a:pPr algn="just"/>
            <a:r>
              <a:rPr lang="tr-TR" sz="2000" dirty="0">
                <a:effectLst/>
                <a:ea typeface="Calibri" panose="020F0502020204030204" pitchFamily="34" charset="0"/>
                <a:cs typeface="Times New Roman" panose="02020603050405020304" pitchFamily="18" charset="0"/>
              </a:rPr>
              <a:t>Valfi arızalı olabilir bobine elektrik geldiğinden emin olun. Başlığı sökün tornavidayı bobine sokun ve butona basın. Elektriklenme yok ise elektrik gelmiyor. Elektriklenme var ise mekaniğine tornavida le tıklayın yine de çalışmıyorsa valfi değiştirin.</a:t>
            </a:r>
          </a:p>
          <a:p>
            <a:pPr algn="just"/>
            <a:r>
              <a:rPr lang="tr-TR" sz="2000" dirty="0">
                <a:effectLst/>
                <a:ea typeface="Calibri" panose="020F0502020204030204" pitchFamily="34" charset="0"/>
                <a:cs typeface="Times New Roman" panose="02020603050405020304" pitchFamily="18" charset="0"/>
              </a:rPr>
              <a:t>Su hattındaki filtreleri kontrol edin tıkanmış olabilir. </a:t>
            </a:r>
          </a:p>
        </p:txBody>
      </p:sp>
    </p:spTree>
    <p:extLst>
      <p:ext uri="{BB962C8B-B14F-4D97-AF65-F5344CB8AC3E}">
        <p14:creationId xmlns:p14="http://schemas.microsoft.com/office/powerpoint/2010/main" val="206855951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394" b="35915"/>
          <a:stretch/>
        </p:blipFill>
        <p:spPr>
          <a:xfrm>
            <a:off x="1323679" y="5957668"/>
            <a:ext cx="9544642" cy="900332"/>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3679" cy="1204685"/>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9" name="Metin kutusu 8">
            <a:extLst>
              <a:ext uri="{FF2B5EF4-FFF2-40B4-BE49-F238E27FC236}">
                <a16:creationId xmlns:a16="http://schemas.microsoft.com/office/drawing/2014/main" id="{E1E91913-1628-4BD6-AD34-F4B1867E9DAC}"/>
              </a:ext>
            </a:extLst>
          </p:cNvPr>
          <p:cNvSpPr txBox="1"/>
          <p:nvPr/>
        </p:nvSpPr>
        <p:spPr>
          <a:xfrm>
            <a:off x="1923757" y="417676"/>
            <a:ext cx="6098344" cy="461665"/>
          </a:xfrm>
          <a:prstGeom prst="rect">
            <a:avLst/>
          </a:prstGeom>
          <a:noFill/>
        </p:spPr>
        <p:txBody>
          <a:bodyPr wrap="square">
            <a:spAutoFit/>
          </a:bodyPr>
          <a:lstStyle/>
          <a:p>
            <a:r>
              <a:rPr lang="tr-TR" sz="2400" b="1" dirty="0">
                <a:effectLst/>
                <a:latin typeface="Times New Roman" panose="02020603050405020304" pitchFamily="18" charset="0"/>
                <a:ea typeface="Calibri" panose="020F0502020204030204" pitchFamily="34" charset="0"/>
                <a:cs typeface="Times New Roman" panose="02020603050405020304" pitchFamily="18" charset="0"/>
              </a:rPr>
              <a:t>Vakumlu </a:t>
            </a:r>
            <a:r>
              <a:rPr lang="tr-TR" sz="2400" b="1" dirty="0" err="1">
                <a:effectLst/>
                <a:latin typeface="Times New Roman" panose="02020603050405020304" pitchFamily="18" charset="0"/>
                <a:ea typeface="Calibri" panose="020F0502020204030204" pitchFamily="34" charset="0"/>
                <a:cs typeface="Times New Roman" panose="02020603050405020304" pitchFamily="18" charset="0"/>
              </a:rPr>
              <a:t>Wc</a:t>
            </a: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Metin kutusu 7">
            <a:extLst>
              <a:ext uri="{FF2B5EF4-FFF2-40B4-BE49-F238E27FC236}">
                <a16:creationId xmlns:a16="http://schemas.microsoft.com/office/drawing/2014/main" id="{0D1782FD-41C4-4F2B-97E9-322A8790C23E}"/>
              </a:ext>
            </a:extLst>
          </p:cNvPr>
          <p:cNvSpPr txBox="1"/>
          <p:nvPr/>
        </p:nvSpPr>
        <p:spPr>
          <a:xfrm>
            <a:off x="531055" y="1780683"/>
            <a:ext cx="6098344" cy="1631216"/>
          </a:xfrm>
          <a:prstGeom prst="rect">
            <a:avLst/>
          </a:prstGeom>
          <a:noFill/>
        </p:spPr>
        <p:txBody>
          <a:bodyPr wrap="square">
            <a:spAutoFit/>
          </a:bodyPr>
          <a:lstStyle/>
          <a:p>
            <a:r>
              <a:rPr lang="tr-TR" sz="2000" b="1" i="1" dirty="0">
                <a:effectLst/>
                <a:ea typeface="Calibri" panose="020F0502020204030204" pitchFamily="34" charset="0"/>
                <a:cs typeface="Times New Roman" panose="02020603050405020304" pitchFamily="18" charset="0"/>
              </a:rPr>
              <a:t>Su ve Hava Bağlantısı </a:t>
            </a:r>
            <a:endParaRPr lang="tr-TR" sz="2000" dirty="0">
              <a:effectLst/>
              <a:ea typeface="Calibri" panose="020F0502020204030204" pitchFamily="34" charset="0"/>
              <a:cs typeface="Times New Roman" panose="02020603050405020304" pitchFamily="18" charset="0"/>
            </a:endParaRPr>
          </a:p>
          <a:p>
            <a:r>
              <a:rPr lang="tr-TR" sz="2000" dirty="0">
                <a:effectLst/>
                <a:ea typeface="Calibri" panose="020F0502020204030204" pitchFamily="34" charset="0"/>
                <a:cs typeface="Times New Roman" panose="02020603050405020304" pitchFamily="18" charset="0"/>
              </a:rPr>
              <a:t> </a:t>
            </a:r>
          </a:p>
          <a:p>
            <a:pPr algn="just"/>
            <a:r>
              <a:rPr lang="tr-TR" sz="2000" dirty="0">
                <a:effectLst/>
                <a:ea typeface="Calibri" panose="020F0502020204030204" pitchFamily="34" charset="0"/>
                <a:cs typeface="Times New Roman" panose="02020603050405020304" pitchFamily="18" charset="0"/>
              </a:rPr>
              <a:t>Tuvalete su gelmesi için öncelikle su deposunu altında bulunan manuel vananın açık konumda olduğunu kontrol ediniz. </a:t>
            </a:r>
          </a:p>
        </p:txBody>
      </p:sp>
      <p:pic>
        <p:nvPicPr>
          <p:cNvPr id="13" name="Resim 12">
            <a:extLst>
              <a:ext uri="{FF2B5EF4-FFF2-40B4-BE49-F238E27FC236}">
                <a16:creationId xmlns:a16="http://schemas.microsoft.com/office/drawing/2014/main" id="{1E88839F-E6C9-44E5-ABE5-C37CE973B152}"/>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26384" y="1635296"/>
            <a:ext cx="4734561" cy="3907375"/>
          </a:xfrm>
          <a:prstGeom prst="rect">
            <a:avLst/>
          </a:prstGeom>
          <a:noFill/>
          <a:ln>
            <a:noFill/>
          </a:ln>
        </p:spPr>
      </p:pic>
    </p:spTree>
    <p:extLst>
      <p:ext uri="{BB962C8B-B14F-4D97-AF65-F5344CB8AC3E}">
        <p14:creationId xmlns:p14="http://schemas.microsoft.com/office/powerpoint/2010/main" val="3352697071"/>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746</TotalTime>
  <Words>6587</Words>
  <Application>Microsoft Office PowerPoint</Application>
  <PresentationFormat>Geniş ekran</PresentationFormat>
  <Paragraphs>609</Paragraphs>
  <Slides>138</Slides>
  <Notes>0</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138</vt:i4>
      </vt:variant>
    </vt:vector>
  </HeadingPairs>
  <TitlesOfParts>
    <vt:vector size="143" baseType="lpstr">
      <vt:lpstr>Arial</vt:lpstr>
      <vt:lpstr>Calibri</vt:lpstr>
      <vt:lpstr>Calibri Light</vt:lpstr>
      <vt:lpstr>Times New Roman</vt:lpstr>
      <vt:lpstr>Office Teması</vt:lpstr>
      <vt:lpstr>VAGON ELEKTRİK ELEKTRONİK BİLGİSİ </vt:lpstr>
      <vt:lpstr>Yüksek Gerilim Sandığı ve Ana/Ara Kolon Hattı</vt:lpstr>
      <vt:lpstr>Yüksek Gerilim Sandığı ve Ana/Ara Kolon Hattı</vt:lpstr>
      <vt:lpstr>Yüksek Gerilim Sandığı ve Ana/Ara Kolon Hattı</vt:lpstr>
      <vt:lpstr>Yüksek Gerilim Sandığı ve Ana/Ara Kolon Hattı</vt:lpstr>
      <vt:lpstr>Yüksek Gerilim Sandığı ve Ana/Ara Kolon Hattı</vt:lpstr>
      <vt:lpstr>Yüksek Gerilim Sandığı ve Ana/Ara Kolon Hattı</vt:lpstr>
      <vt:lpstr>Yüksek Gerilim Trafoları</vt:lpstr>
      <vt:lpstr>Yüksek Gerilim Trafoları</vt:lpstr>
      <vt:lpstr>Konvertörler </vt:lpstr>
      <vt:lpstr>Konvertörler </vt:lpstr>
      <vt:lpstr>Konvertörler </vt:lpstr>
      <vt:lpstr>Konvertörler </vt:lpstr>
      <vt:lpstr>Konvertörler </vt:lpstr>
      <vt:lpstr>Konvertörler </vt:lpstr>
      <vt:lpstr>Konvertörler </vt:lpstr>
      <vt:lpstr>Konvertörler </vt:lpstr>
      <vt:lpstr>Konvertörler </vt:lpstr>
      <vt:lpstr>Konvertörler </vt:lpstr>
      <vt:lpstr>Konvertörler </vt:lpstr>
      <vt:lpstr>Konvertörler </vt:lpstr>
      <vt:lpstr>Konvertörler </vt:lpstr>
      <vt:lpstr>Konvertörler </vt:lpstr>
      <vt:lpstr>Konvertörler </vt:lpstr>
      <vt:lpstr>Konvertörler </vt:lpstr>
      <vt:lpstr>Konvertörler </vt:lpstr>
      <vt:lpstr>Aydınlatma  </vt:lpstr>
      <vt:lpstr>Aydınlatma  </vt:lpstr>
      <vt:lpstr>Aydınlatma  </vt:lpstr>
      <vt:lpstr>Aydınlatma  </vt:lpstr>
      <vt:lpstr>Aydınlatma  </vt:lpstr>
      <vt:lpstr>Aydınlatma  </vt:lpstr>
      <vt:lpstr>Aydınlatma  </vt:lpstr>
      <vt:lpstr>Aydınlatma Arızalarında Yapılabilecekler  </vt:lpstr>
      <vt:lpstr>Aydınlatma Arızalarında Yapılabilecekler  </vt:lpstr>
      <vt:lpstr>Aydınlatma Arızalarında Yapılabilecekler  </vt:lpstr>
      <vt:lpstr>Aydınlatma Arızalarında Yapılabilecekler  </vt:lpstr>
      <vt:lpstr>Akümülatör Bataryaları</vt:lpstr>
      <vt:lpstr>Isıtma Sistemi</vt:lpstr>
      <vt:lpstr>Üst Paket Isıtma</vt:lpstr>
      <vt:lpstr>Üst Paket Isıtma</vt:lpstr>
      <vt:lpstr>Alt Paket Isıtma HVC</vt:lpstr>
      <vt:lpstr>Alt Paket Isıtma HVC</vt:lpstr>
      <vt:lpstr>Alt Paket Isıtma HVC</vt:lpstr>
      <vt:lpstr>Güç Devre Elemanları </vt:lpstr>
      <vt:lpstr>İklimlendirme Kontrolü</vt:lpstr>
      <vt:lpstr>İklimlendirme Kontrolü</vt:lpstr>
      <vt:lpstr>İklimlendirme Kontrolü</vt:lpstr>
      <vt:lpstr>İklimlendirme Kontrolü</vt:lpstr>
      <vt:lpstr>İklimlendirme Kontrolü</vt:lpstr>
      <vt:lpstr>Emniyet Devresi Elemanları</vt:lpstr>
      <vt:lpstr>Farklı Arıza Durumları </vt:lpstr>
      <vt:lpstr>Soğutma Sistemi Çalışma Prensibi ve Elemanları </vt:lpstr>
      <vt:lpstr>Soğutma Sistemi Çalışma Prensibi ve Elemanları </vt:lpstr>
      <vt:lpstr>Soğutma Sistemi Çalışma Prensibi ve Elemanları </vt:lpstr>
      <vt:lpstr>Soğutma Sistemi Çalışma Prensibi ve Elemanları </vt:lpstr>
      <vt:lpstr>Soğutma Sistemi Çalışma Prensibi ve Elemanları </vt:lpstr>
      <vt:lpstr>Soğutma Sistemi Çalışma Prensibi ve Elemanları </vt:lpstr>
      <vt:lpstr>Soğutma Sistemi Çalışma Prensibi ve Elemanları </vt:lpstr>
      <vt:lpstr>Soğutma Sistemi Çalışma Prensibi ve Elemanları </vt:lpstr>
      <vt:lpstr>Soğutma Sistemi Çalışma Prensibi ve Elemanları </vt:lpstr>
      <vt:lpstr>Soğutma Sistemi Çalışma Prensibi ve Elemanları </vt:lpstr>
      <vt:lpstr>Soğutma Sistemi Çalışma Prensibi ve Elemanları </vt:lpstr>
      <vt:lpstr>Soğutma Sistemi Çalışma Prensibi ve Elemanları </vt:lpstr>
      <vt:lpstr>Soğutma Sistemi Çalışma Prensibi ve Elemanları </vt:lpstr>
      <vt:lpstr>Soğutma Sistemi Çalışma Prensibi ve Elemanları </vt:lpstr>
      <vt:lpstr>Soğutma Sistemi Çalışma Prensibi ve Elemanları </vt:lpstr>
      <vt:lpstr>Soğutma Sistemi Çalışma Prensibi ve Elemanları </vt:lpstr>
      <vt:lpstr>Soğutma Sistemi Çalışma Prensibi ve Elemanları </vt:lpstr>
      <vt:lpstr>Soğutma Sistemi Çalışma Prensibi ve Elemanları </vt:lpstr>
      <vt:lpstr>Soğutma Sistemi Çalışma Prensibi ve Elemanları </vt:lpstr>
      <vt:lpstr>Soğutma Sistemi Çalışma Prensibi ve Elemanları </vt:lpstr>
      <vt:lpstr>PowerPoint Sunusu</vt:lpstr>
      <vt:lpstr>Hidrofor ve Su Tesisatı</vt:lpstr>
      <vt:lpstr>Soğutma Sistemi Çalışma Prensibi ve Elemanları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ÇEKEN ARAÇ BİLGİSİ</dc:title>
  <dc:creator>emin ekici</dc:creator>
  <cp:lastModifiedBy>kamil esen</cp:lastModifiedBy>
  <cp:revision>45</cp:revision>
  <dcterms:created xsi:type="dcterms:W3CDTF">2025-01-21T19:33:36Z</dcterms:created>
  <dcterms:modified xsi:type="dcterms:W3CDTF">2026-03-08T09:06:23Z</dcterms:modified>
</cp:coreProperties>
</file>